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800" r:id="rId2"/>
    <p:sldMasterId id="2147483812" r:id="rId3"/>
    <p:sldMasterId id="2147483826" r:id="rId4"/>
    <p:sldMasterId id="2147483845" r:id="rId5"/>
    <p:sldMasterId id="2147483857" r:id="rId6"/>
  </p:sldMasterIdLst>
  <p:notesMasterIdLst>
    <p:notesMasterId r:id="rId127"/>
  </p:notesMasterIdLst>
  <p:handoutMasterIdLst>
    <p:handoutMasterId r:id="rId128"/>
  </p:handoutMasterIdLst>
  <p:sldIdLst>
    <p:sldId id="421" r:id="rId7"/>
    <p:sldId id="898" r:id="rId8"/>
    <p:sldId id="843" r:id="rId9"/>
    <p:sldId id="865" r:id="rId10"/>
    <p:sldId id="866" r:id="rId11"/>
    <p:sldId id="867" r:id="rId12"/>
    <p:sldId id="824" r:id="rId13"/>
    <p:sldId id="841" r:id="rId14"/>
    <p:sldId id="893" r:id="rId15"/>
    <p:sldId id="869" r:id="rId16"/>
    <p:sldId id="888" r:id="rId17"/>
    <p:sldId id="889" r:id="rId18"/>
    <p:sldId id="870" r:id="rId19"/>
    <p:sldId id="871" r:id="rId20"/>
    <p:sldId id="872" r:id="rId21"/>
    <p:sldId id="873" r:id="rId22"/>
    <p:sldId id="874" r:id="rId23"/>
    <p:sldId id="875" r:id="rId24"/>
    <p:sldId id="876" r:id="rId25"/>
    <p:sldId id="878" r:id="rId26"/>
    <p:sldId id="879" r:id="rId27"/>
    <p:sldId id="881" r:id="rId28"/>
    <p:sldId id="882" r:id="rId29"/>
    <p:sldId id="883" r:id="rId30"/>
    <p:sldId id="884" r:id="rId31"/>
    <p:sldId id="885" r:id="rId32"/>
    <p:sldId id="886" r:id="rId33"/>
    <p:sldId id="887" r:id="rId34"/>
    <p:sldId id="415" r:id="rId35"/>
    <p:sldId id="826" r:id="rId36"/>
    <p:sldId id="895" r:id="rId37"/>
    <p:sldId id="812" r:id="rId38"/>
    <p:sldId id="813" r:id="rId39"/>
    <p:sldId id="814" r:id="rId40"/>
    <p:sldId id="815" r:id="rId41"/>
    <p:sldId id="837" r:id="rId42"/>
    <p:sldId id="828" r:id="rId43"/>
    <p:sldId id="829" r:id="rId44"/>
    <p:sldId id="830" r:id="rId45"/>
    <p:sldId id="831" r:id="rId46"/>
    <p:sldId id="832" r:id="rId47"/>
    <p:sldId id="833" r:id="rId48"/>
    <p:sldId id="834" r:id="rId49"/>
    <p:sldId id="835" r:id="rId50"/>
    <p:sldId id="394" r:id="rId51"/>
    <p:sldId id="494" r:id="rId52"/>
    <p:sldId id="496" r:id="rId53"/>
    <p:sldId id="896" r:id="rId54"/>
    <p:sldId id="398" r:id="rId55"/>
    <p:sldId id="404" r:id="rId56"/>
    <p:sldId id="405" r:id="rId57"/>
    <p:sldId id="406" r:id="rId58"/>
    <p:sldId id="591" r:id="rId59"/>
    <p:sldId id="408" r:id="rId60"/>
    <p:sldId id="409" r:id="rId61"/>
    <p:sldId id="407" r:id="rId62"/>
    <p:sldId id="411" r:id="rId63"/>
    <p:sldId id="412" r:id="rId64"/>
    <p:sldId id="288" r:id="rId65"/>
    <p:sldId id="289" r:id="rId66"/>
    <p:sldId id="290" r:id="rId67"/>
    <p:sldId id="293" r:id="rId68"/>
    <p:sldId id="294" r:id="rId69"/>
    <p:sldId id="295" r:id="rId70"/>
    <p:sldId id="296" r:id="rId71"/>
    <p:sldId id="297" r:id="rId72"/>
    <p:sldId id="298" r:id="rId73"/>
    <p:sldId id="299" r:id="rId74"/>
    <p:sldId id="587" r:id="rId75"/>
    <p:sldId id="489" r:id="rId76"/>
    <p:sldId id="897" r:id="rId77"/>
    <p:sldId id="491" r:id="rId78"/>
    <p:sldId id="300" r:id="rId79"/>
    <p:sldId id="486" r:id="rId80"/>
    <p:sldId id="301" r:id="rId81"/>
    <p:sldId id="487" r:id="rId82"/>
    <p:sldId id="302" r:id="rId83"/>
    <p:sldId id="891" r:id="rId84"/>
    <p:sldId id="899" r:id="rId85"/>
    <p:sldId id="900" r:id="rId86"/>
    <p:sldId id="901" r:id="rId87"/>
    <p:sldId id="902" r:id="rId88"/>
    <p:sldId id="903" r:id="rId89"/>
    <p:sldId id="904" r:id="rId90"/>
    <p:sldId id="905" r:id="rId91"/>
    <p:sldId id="906" r:id="rId92"/>
    <p:sldId id="907" r:id="rId93"/>
    <p:sldId id="908" r:id="rId94"/>
    <p:sldId id="909" r:id="rId95"/>
    <p:sldId id="910" r:id="rId96"/>
    <p:sldId id="911" r:id="rId97"/>
    <p:sldId id="912" r:id="rId98"/>
    <p:sldId id="913" r:id="rId99"/>
    <p:sldId id="914" r:id="rId100"/>
    <p:sldId id="915" r:id="rId101"/>
    <p:sldId id="916" r:id="rId102"/>
    <p:sldId id="917" r:id="rId103"/>
    <p:sldId id="918" r:id="rId104"/>
    <p:sldId id="919" r:id="rId105"/>
    <p:sldId id="920" r:id="rId106"/>
    <p:sldId id="921" r:id="rId107"/>
    <p:sldId id="922" r:id="rId108"/>
    <p:sldId id="923" r:id="rId109"/>
    <p:sldId id="924" r:id="rId110"/>
    <p:sldId id="925" r:id="rId111"/>
    <p:sldId id="926" r:id="rId112"/>
    <p:sldId id="927" r:id="rId113"/>
    <p:sldId id="928" r:id="rId114"/>
    <p:sldId id="929" r:id="rId115"/>
    <p:sldId id="930" r:id="rId116"/>
    <p:sldId id="931" r:id="rId117"/>
    <p:sldId id="932" r:id="rId118"/>
    <p:sldId id="933" r:id="rId119"/>
    <p:sldId id="934" r:id="rId120"/>
    <p:sldId id="935" r:id="rId121"/>
    <p:sldId id="936" r:id="rId122"/>
    <p:sldId id="937" r:id="rId123"/>
    <p:sldId id="938" r:id="rId124"/>
    <p:sldId id="939" r:id="rId125"/>
    <p:sldId id="940" r:id="rId126"/>
  </p:sldIdLst>
  <p:sldSz cx="9144000" cy="6858000" type="screen4x3"/>
  <p:notesSz cx="6797675" cy="9926638"/>
  <p:defaultTextStyle>
    <a:defPPr>
      <a:defRPr lang="zh-TW"/>
    </a:defPPr>
    <a:lvl1pPr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521415D9-36F7-43E2-AB2F-B90AF26B5E84}">
      <p14:sectionLst xmlns:p14="http://schemas.microsoft.com/office/powerpoint/2010/main">
        <p14:section name="預設章節" id="{F6842118-3DAB-420B-99DE-1FCBB01C734A}">
          <p14:sldIdLst>
            <p14:sldId id="421"/>
            <p14:sldId id="898"/>
            <p14:sldId id="843"/>
            <p14:sldId id="865"/>
            <p14:sldId id="866"/>
            <p14:sldId id="867"/>
            <p14:sldId id="824"/>
            <p14:sldId id="841"/>
          </p14:sldIdLst>
        </p14:section>
        <p14:section name="未命名的章節" id="{A4068E11-0D16-4285-9FD8-47186E04E2E0}">
          <p14:sldIdLst>
            <p14:sldId id="893"/>
            <p14:sldId id="869"/>
            <p14:sldId id="888"/>
            <p14:sldId id="889"/>
            <p14:sldId id="870"/>
            <p14:sldId id="871"/>
            <p14:sldId id="872"/>
            <p14:sldId id="873"/>
            <p14:sldId id="874"/>
            <p14:sldId id="875"/>
            <p14:sldId id="876"/>
            <p14:sldId id="878"/>
            <p14:sldId id="879"/>
            <p14:sldId id="881"/>
            <p14:sldId id="882"/>
            <p14:sldId id="883"/>
            <p14:sldId id="884"/>
            <p14:sldId id="885"/>
            <p14:sldId id="886"/>
            <p14:sldId id="887"/>
          </p14:sldIdLst>
        </p14:section>
        <p14:section name="未命名的章節" id="{AFB15A27-CEFC-4847-87F2-07D543913EB0}">
          <p14:sldIdLst>
            <p14:sldId id="415"/>
            <p14:sldId id="826"/>
            <p14:sldId id="895"/>
            <p14:sldId id="812"/>
            <p14:sldId id="813"/>
            <p14:sldId id="814"/>
            <p14:sldId id="815"/>
            <p14:sldId id="837"/>
            <p14:sldId id="828"/>
            <p14:sldId id="829"/>
            <p14:sldId id="830"/>
            <p14:sldId id="831"/>
            <p14:sldId id="832"/>
            <p14:sldId id="833"/>
            <p14:sldId id="834"/>
            <p14:sldId id="835"/>
            <p14:sldId id="394"/>
            <p14:sldId id="494"/>
            <p14:sldId id="496"/>
            <p14:sldId id="896"/>
            <p14:sldId id="398"/>
            <p14:sldId id="404"/>
            <p14:sldId id="405"/>
            <p14:sldId id="406"/>
            <p14:sldId id="591"/>
            <p14:sldId id="408"/>
            <p14:sldId id="409"/>
            <p14:sldId id="407"/>
            <p14:sldId id="411"/>
            <p14:sldId id="412"/>
            <p14:sldId id="288"/>
            <p14:sldId id="289"/>
            <p14:sldId id="290"/>
            <p14:sldId id="293"/>
            <p14:sldId id="294"/>
            <p14:sldId id="295"/>
            <p14:sldId id="296"/>
            <p14:sldId id="297"/>
            <p14:sldId id="298"/>
            <p14:sldId id="299"/>
            <p14:sldId id="587"/>
            <p14:sldId id="489"/>
            <p14:sldId id="897"/>
            <p14:sldId id="491"/>
            <p14:sldId id="300"/>
            <p14:sldId id="486"/>
            <p14:sldId id="301"/>
            <p14:sldId id="487"/>
            <p14:sldId id="302"/>
          </p14:sldIdLst>
        </p14:section>
        <p14:section name="未命名的章節" id="{0469673A-D08E-41B1-A5D5-0E4CA0438439}">
          <p14:sldIdLst>
            <p14:sldId id="891"/>
            <p14:sldId id="899"/>
            <p14:sldId id="900"/>
            <p14:sldId id="901"/>
            <p14:sldId id="902"/>
            <p14:sldId id="903"/>
            <p14:sldId id="904"/>
            <p14:sldId id="905"/>
            <p14:sldId id="906"/>
            <p14:sldId id="907"/>
            <p14:sldId id="908"/>
            <p14:sldId id="909"/>
            <p14:sldId id="910"/>
            <p14:sldId id="911"/>
            <p14:sldId id="912"/>
            <p14:sldId id="913"/>
            <p14:sldId id="914"/>
            <p14:sldId id="915"/>
            <p14:sldId id="916"/>
            <p14:sldId id="917"/>
            <p14:sldId id="918"/>
            <p14:sldId id="919"/>
            <p14:sldId id="920"/>
            <p14:sldId id="921"/>
            <p14:sldId id="922"/>
            <p14:sldId id="923"/>
            <p14:sldId id="924"/>
            <p14:sldId id="925"/>
            <p14:sldId id="926"/>
            <p14:sldId id="927"/>
            <p14:sldId id="928"/>
            <p14:sldId id="929"/>
            <p14:sldId id="930"/>
            <p14:sldId id="931"/>
            <p14:sldId id="932"/>
            <p14:sldId id="933"/>
            <p14:sldId id="934"/>
            <p14:sldId id="935"/>
            <p14:sldId id="936"/>
            <p14:sldId id="937"/>
            <p14:sldId id="938"/>
            <p14:sldId id="939"/>
            <p14:sldId id="94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333FF"/>
    <a:srgbClr val="FAE8DE"/>
    <a:srgbClr val="CCFF66"/>
    <a:srgbClr val="99FFCC"/>
    <a:srgbClr val="CCFFCC"/>
    <a:srgbClr val="FFFFFF"/>
    <a:srgbClr val="CCECFF"/>
    <a:srgbClr val="FFCC66"/>
    <a:srgbClr val="FFC9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45" autoAdjust="0"/>
    <p:restoredTop sz="92833" autoAdjust="0"/>
  </p:normalViewPr>
  <p:slideViewPr>
    <p:cSldViewPr>
      <p:cViewPr varScale="1">
        <p:scale>
          <a:sx n="113" d="100"/>
          <a:sy n="113" d="100"/>
        </p:scale>
        <p:origin x="177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77" d="100"/>
          <a:sy n="77" d="100"/>
        </p:scale>
        <p:origin x="-3390" y="-9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handoutMaster" Target="handoutMasters/handoutMaster1.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presProps" Target="presProp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viewProps" Target="viewProp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tableStyles" Target="tableStyles.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888"/>
          </a:xfrm>
          <a:prstGeom prst="rect">
            <a:avLst/>
          </a:prstGeom>
        </p:spPr>
        <p:txBody>
          <a:bodyPr vert="horz" lIns="91402" tIns="45702" rIns="91402" bIns="45702" rtlCol="0"/>
          <a:lstStyle>
            <a:lvl1pPr algn="l">
              <a:defRPr sz="1200">
                <a:latin typeface="Arial" pitchFamily="34" charset="0"/>
                <a:ea typeface="新細明體" pitchFamily="18" charset="-120"/>
              </a:defRPr>
            </a:lvl1pPr>
          </a:lstStyle>
          <a:p>
            <a:pPr>
              <a:defRPr/>
            </a:pPr>
            <a:endParaRPr lang="zh-TW" altLang="en-US"/>
          </a:p>
        </p:txBody>
      </p:sp>
      <p:sp>
        <p:nvSpPr>
          <p:cNvPr id="3" name="日期版面配置區 2"/>
          <p:cNvSpPr>
            <a:spLocks noGrp="1"/>
          </p:cNvSpPr>
          <p:nvPr>
            <p:ph type="dt" sz="quarter" idx="1"/>
          </p:nvPr>
        </p:nvSpPr>
        <p:spPr>
          <a:xfrm>
            <a:off x="3849689" y="0"/>
            <a:ext cx="2946400" cy="496888"/>
          </a:xfrm>
          <a:prstGeom prst="rect">
            <a:avLst/>
          </a:prstGeom>
        </p:spPr>
        <p:txBody>
          <a:bodyPr vert="horz" lIns="91402" tIns="45702" rIns="91402" bIns="45702" rtlCol="0"/>
          <a:lstStyle>
            <a:lvl1pPr algn="r">
              <a:defRPr sz="1200">
                <a:latin typeface="Arial" pitchFamily="34" charset="0"/>
                <a:ea typeface="新細明體" pitchFamily="18" charset="-120"/>
              </a:defRPr>
            </a:lvl1pPr>
          </a:lstStyle>
          <a:p>
            <a:pPr>
              <a:defRPr/>
            </a:pPr>
            <a:fld id="{B0B6369D-3000-4A4B-BB19-D1F6E0A0D897}" type="datetimeFigureOut">
              <a:rPr lang="zh-TW" altLang="en-US"/>
              <a:pPr>
                <a:defRPr/>
              </a:pPr>
              <a:t>2019/5/16</a:t>
            </a:fld>
            <a:endParaRPr lang="zh-TW" altLang="en-US"/>
          </a:p>
        </p:txBody>
      </p:sp>
      <p:sp>
        <p:nvSpPr>
          <p:cNvPr id="4" name="頁尾版面配置區 3"/>
          <p:cNvSpPr>
            <a:spLocks noGrp="1"/>
          </p:cNvSpPr>
          <p:nvPr>
            <p:ph type="ftr" sz="quarter" idx="2"/>
          </p:nvPr>
        </p:nvSpPr>
        <p:spPr>
          <a:xfrm>
            <a:off x="0" y="9428164"/>
            <a:ext cx="2946400" cy="496887"/>
          </a:xfrm>
          <a:prstGeom prst="rect">
            <a:avLst/>
          </a:prstGeom>
        </p:spPr>
        <p:txBody>
          <a:bodyPr vert="horz" lIns="91402" tIns="45702" rIns="91402" bIns="45702" rtlCol="0" anchor="b"/>
          <a:lstStyle>
            <a:lvl1pPr algn="l">
              <a:defRPr sz="1200">
                <a:latin typeface="Arial" pitchFamily="34" charset="0"/>
                <a:ea typeface="新細明體" pitchFamily="18" charset="-120"/>
              </a:defRPr>
            </a:lvl1pPr>
          </a:lstStyle>
          <a:p>
            <a:pPr>
              <a:defRPr/>
            </a:pPr>
            <a:endParaRPr lang="zh-TW" altLang="en-US"/>
          </a:p>
        </p:txBody>
      </p:sp>
      <p:sp>
        <p:nvSpPr>
          <p:cNvPr id="5" name="投影片編號版面配置區 4"/>
          <p:cNvSpPr>
            <a:spLocks noGrp="1"/>
          </p:cNvSpPr>
          <p:nvPr>
            <p:ph type="sldNum" sz="quarter" idx="3"/>
          </p:nvPr>
        </p:nvSpPr>
        <p:spPr>
          <a:xfrm>
            <a:off x="3849689" y="9428164"/>
            <a:ext cx="2946400" cy="496887"/>
          </a:xfrm>
          <a:prstGeom prst="rect">
            <a:avLst/>
          </a:prstGeom>
        </p:spPr>
        <p:txBody>
          <a:bodyPr vert="horz" wrap="square" lIns="91402" tIns="45702" rIns="91402" bIns="45702" numCol="1" anchor="b" anchorCtr="0" compatLnSpc="1">
            <a:prstTxWarp prst="textNoShape">
              <a:avLst/>
            </a:prstTxWarp>
          </a:bodyPr>
          <a:lstStyle>
            <a:lvl1pPr algn="r">
              <a:defRPr sz="1200"/>
            </a:lvl1pPr>
          </a:lstStyle>
          <a:p>
            <a:fld id="{8EE2DBC3-44C3-45C3-9235-469406D5A41B}" type="slidenum">
              <a:rPr lang="zh-TW" altLang="en-US"/>
              <a:pPr/>
              <a:t>‹#›</a:t>
            </a:fld>
            <a:endParaRPr lang="zh-TW" altLang="en-US"/>
          </a:p>
        </p:txBody>
      </p:sp>
    </p:spTree>
    <p:extLst>
      <p:ext uri="{BB962C8B-B14F-4D97-AF65-F5344CB8AC3E}">
        <p14:creationId xmlns:p14="http://schemas.microsoft.com/office/powerpoint/2010/main" val="453717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888"/>
          </a:xfrm>
          <a:prstGeom prst="rect">
            <a:avLst/>
          </a:prstGeom>
        </p:spPr>
        <p:txBody>
          <a:bodyPr vert="horz" lIns="91402" tIns="45702" rIns="91402" bIns="45702" rtlCol="0"/>
          <a:lstStyle>
            <a:lvl1pPr algn="l">
              <a:defRPr sz="1200">
                <a:latin typeface="Arial" charset="0"/>
                <a:ea typeface="新細明體" charset="-120"/>
              </a:defRPr>
            </a:lvl1pPr>
          </a:lstStyle>
          <a:p>
            <a:pPr>
              <a:defRPr/>
            </a:pPr>
            <a:endParaRPr lang="zh-TW" altLang="en-US"/>
          </a:p>
        </p:txBody>
      </p:sp>
      <p:sp>
        <p:nvSpPr>
          <p:cNvPr id="3" name="日期版面配置區 2"/>
          <p:cNvSpPr>
            <a:spLocks noGrp="1"/>
          </p:cNvSpPr>
          <p:nvPr>
            <p:ph type="dt" idx="1"/>
          </p:nvPr>
        </p:nvSpPr>
        <p:spPr>
          <a:xfrm>
            <a:off x="3849689" y="0"/>
            <a:ext cx="2946400" cy="496888"/>
          </a:xfrm>
          <a:prstGeom prst="rect">
            <a:avLst/>
          </a:prstGeom>
        </p:spPr>
        <p:txBody>
          <a:bodyPr vert="horz" lIns="91402" tIns="45702" rIns="91402" bIns="45702" rtlCol="0"/>
          <a:lstStyle>
            <a:lvl1pPr algn="r">
              <a:defRPr sz="1200">
                <a:latin typeface="Arial" charset="0"/>
                <a:ea typeface="新細明體" charset="-120"/>
              </a:defRPr>
            </a:lvl1pPr>
          </a:lstStyle>
          <a:p>
            <a:pPr>
              <a:defRPr/>
            </a:pPr>
            <a:fld id="{42CC63C4-870F-44A2-BDEA-6976A1BA7C52}" type="datetimeFigureOut">
              <a:rPr lang="zh-TW" altLang="en-US"/>
              <a:pPr>
                <a:defRPr/>
              </a:pPr>
              <a:t>2019/5/16</a:t>
            </a:fld>
            <a:endParaRPr lang="zh-TW" altLang="en-US"/>
          </a:p>
        </p:txBody>
      </p:sp>
      <p:sp>
        <p:nvSpPr>
          <p:cNvPr id="4" name="投影片圖像版面配置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02" tIns="45702" rIns="91402" bIns="45702" rtlCol="0" anchor="ctr"/>
          <a:lstStyle/>
          <a:p>
            <a:pPr lvl="0"/>
            <a:endParaRPr lang="zh-TW" altLang="en-US" noProof="0" smtClean="0"/>
          </a:p>
        </p:txBody>
      </p:sp>
      <p:sp>
        <p:nvSpPr>
          <p:cNvPr id="5" name="備忘稿版面配置區 4"/>
          <p:cNvSpPr>
            <a:spLocks noGrp="1"/>
          </p:cNvSpPr>
          <p:nvPr>
            <p:ph type="body" sz="quarter" idx="3"/>
          </p:nvPr>
        </p:nvSpPr>
        <p:spPr>
          <a:xfrm>
            <a:off x="679451" y="4714876"/>
            <a:ext cx="5438775" cy="4467225"/>
          </a:xfrm>
          <a:prstGeom prst="rect">
            <a:avLst/>
          </a:prstGeom>
        </p:spPr>
        <p:txBody>
          <a:bodyPr vert="horz" lIns="91402" tIns="45702" rIns="91402" bIns="45702" rtlCol="0">
            <a:normAutofit/>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 name="頁尾版面配置區 5"/>
          <p:cNvSpPr>
            <a:spLocks noGrp="1"/>
          </p:cNvSpPr>
          <p:nvPr>
            <p:ph type="ftr" sz="quarter" idx="4"/>
          </p:nvPr>
        </p:nvSpPr>
        <p:spPr>
          <a:xfrm>
            <a:off x="0" y="9428164"/>
            <a:ext cx="2946400" cy="496887"/>
          </a:xfrm>
          <a:prstGeom prst="rect">
            <a:avLst/>
          </a:prstGeom>
        </p:spPr>
        <p:txBody>
          <a:bodyPr vert="horz" lIns="91402" tIns="45702" rIns="91402" bIns="45702" rtlCol="0" anchor="b"/>
          <a:lstStyle>
            <a:lvl1pPr algn="l">
              <a:defRPr sz="1200">
                <a:latin typeface="Arial" charset="0"/>
                <a:ea typeface="新細明體" charset="-120"/>
              </a:defRPr>
            </a:lvl1pPr>
          </a:lstStyle>
          <a:p>
            <a:pPr>
              <a:defRPr/>
            </a:pPr>
            <a:endParaRPr lang="zh-TW" altLang="en-US"/>
          </a:p>
        </p:txBody>
      </p:sp>
      <p:sp>
        <p:nvSpPr>
          <p:cNvPr id="7" name="投影片編號版面配置區 6"/>
          <p:cNvSpPr>
            <a:spLocks noGrp="1"/>
          </p:cNvSpPr>
          <p:nvPr>
            <p:ph type="sldNum" sz="quarter" idx="5"/>
          </p:nvPr>
        </p:nvSpPr>
        <p:spPr>
          <a:xfrm>
            <a:off x="3849689" y="9428164"/>
            <a:ext cx="2946400" cy="496887"/>
          </a:xfrm>
          <a:prstGeom prst="rect">
            <a:avLst/>
          </a:prstGeom>
        </p:spPr>
        <p:txBody>
          <a:bodyPr vert="horz" wrap="square" lIns="91402" tIns="45702" rIns="91402" bIns="45702" numCol="1" anchor="b" anchorCtr="0" compatLnSpc="1">
            <a:prstTxWarp prst="textNoShape">
              <a:avLst/>
            </a:prstTxWarp>
          </a:bodyPr>
          <a:lstStyle>
            <a:lvl1pPr algn="r">
              <a:defRPr sz="1200"/>
            </a:lvl1pPr>
          </a:lstStyle>
          <a:p>
            <a:fld id="{6D058C4B-7B3B-4E39-91AE-595D0B735C62}" type="slidenum">
              <a:rPr lang="zh-TW" altLang="en-US"/>
              <a:pPr/>
              <a:t>‹#›</a:t>
            </a:fld>
            <a:endParaRPr lang="zh-TW" altLang="en-US"/>
          </a:p>
        </p:txBody>
      </p:sp>
    </p:spTree>
    <p:extLst>
      <p:ext uri="{BB962C8B-B14F-4D97-AF65-F5344CB8AC3E}">
        <p14:creationId xmlns:p14="http://schemas.microsoft.com/office/powerpoint/2010/main" val="20404025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Tree>
    <p:extLst>
      <p:ext uri="{BB962C8B-B14F-4D97-AF65-F5344CB8AC3E}">
        <p14:creationId xmlns:p14="http://schemas.microsoft.com/office/powerpoint/2010/main" val="3867292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txBox="1">
            <a:spLocks noGrp="1" noChangeArrowheads="1"/>
          </p:cNvSpPr>
          <p:nvPr/>
        </p:nvSpPr>
        <p:spPr>
          <a:xfrm>
            <a:off x="3849689" y="9429751"/>
            <a:ext cx="2946400" cy="495300"/>
          </a:xfrm>
          <a:prstGeom prst="rect">
            <a:avLst/>
          </a:prstGeom>
          <a:noFill/>
        </p:spPr>
        <p:txBody>
          <a:bodyPr lIns="95554" tIns="47777" rIns="95554" bIns="47777"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8A1284C-28EC-45C2-A51F-86E5C174289E}" type="slidenum">
              <a:rPr kumimoji="0" lang="zh-TW" altLang="en-US" sz="1300">
                <a:latin typeface="Calibri" panose="020F0502020204030204" pitchFamily="34" charset="0"/>
              </a:rPr>
              <a:pPr algn="r" eaLnBrk="1" hangingPunct="1"/>
              <a:t>61</a:t>
            </a:fld>
            <a:endParaRPr kumimoji="0" lang="en-US" altLang="zh-TW" sz="1300">
              <a:latin typeface="Calibri" panose="020F0502020204030204" pitchFamily="34" charset="0"/>
            </a:endParaRPr>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3235451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txBox="1">
            <a:spLocks noGrp="1" noChangeArrowheads="1"/>
          </p:cNvSpPr>
          <p:nvPr/>
        </p:nvSpPr>
        <p:spPr>
          <a:xfrm>
            <a:off x="3849689" y="9429751"/>
            <a:ext cx="2946400" cy="495300"/>
          </a:xfrm>
          <a:prstGeom prst="rect">
            <a:avLst/>
          </a:prstGeom>
          <a:noFill/>
        </p:spPr>
        <p:txBody>
          <a:bodyPr lIns="95554" tIns="47777" rIns="95554" bIns="47777"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9BCE9D-F099-435B-AB07-466065DAA577}" type="slidenum">
              <a:rPr kumimoji="0" lang="zh-TW" altLang="en-US" sz="1300">
                <a:latin typeface="Calibri" panose="020F0502020204030204" pitchFamily="34" charset="0"/>
              </a:rPr>
              <a:pPr algn="r" eaLnBrk="1" hangingPunct="1"/>
              <a:t>62</a:t>
            </a:fld>
            <a:endParaRPr kumimoji="0" lang="en-US" altLang="zh-TW" sz="1300">
              <a:latin typeface="Calibri" panose="020F0502020204030204" pitchFamily="34" charset="0"/>
            </a:endParaRPr>
          </a:p>
        </p:txBody>
      </p:sp>
      <p:sp>
        <p:nvSpPr>
          <p:cNvPr id="1290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1772648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txBox="1">
            <a:spLocks noGrp="1" noChangeArrowheads="1"/>
          </p:cNvSpPr>
          <p:nvPr/>
        </p:nvSpPr>
        <p:spPr>
          <a:xfrm>
            <a:off x="3849689" y="9429751"/>
            <a:ext cx="2946400" cy="495300"/>
          </a:xfrm>
          <a:prstGeom prst="rect">
            <a:avLst/>
          </a:prstGeom>
          <a:noFill/>
        </p:spPr>
        <p:txBody>
          <a:bodyPr lIns="95554" tIns="47777" rIns="95554" bIns="47777"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0ADA592C-4663-49E0-81C3-A4869E2B5779}" type="slidenum">
              <a:rPr kumimoji="0" lang="zh-TW" altLang="en-US" sz="1300">
                <a:latin typeface="Calibri" panose="020F0502020204030204" pitchFamily="34" charset="0"/>
              </a:rPr>
              <a:pPr algn="r" eaLnBrk="1" hangingPunct="1"/>
              <a:t>63</a:t>
            </a:fld>
            <a:endParaRPr kumimoji="0" lang="en-US" altLang="zh-TW" sz="1300">
              <a:latin typeface="Calibri" panose="020F0502020204030204" pitchFamily="34" charset="0"/>
            </a:endParaRPr>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3939124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txBox="1">
            <a:spLocks noGrp="1" noChangeArrowheads="1"/>
          </p:cNvSpPr>
          <p:nvPr/>
        </p:nvSpPr>
        <p:spPr>
          <a:xfrm>
            <a:off x="3849689" y="9429751"/>
            <a:ext cx="2946400" cy="495300"/>
          </a:xfrm>
          <a:prstGeom prst="rect">
            <a:avLst/>
          </a:prstGeom>
          <a:noFill/>
        </p:spPr>
        <p:txBody>
          <a:bodyPr lIns="95554" tIns="47777" rIns="95554" bIns="47777"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041503F0-F4CE-4CE1-95B6-8841DFABD576}" type="slidenum">
              <a:rPr kumimoji="0" lang="zh-TW" altLang="en-US" sz="1300">
                <a:latin typeface="Calibri" panose="020F0502020204030204" pitchFamily="34" charset="0"/>
              </a:rPr>
              <a:pPr algn="r" eaLnBrk="1" hangingPunct="1"/>
              <a:t>64</a:t>
            </a:fld>
            <a:endParaRPr kumimoji="0" lang="en-US" altLang="zh-TW" sz="1300">
              <a:latin typeface="Calibri" panose="020F0502020204030204" pitchFamily="34" charset="0"/>
            </a:endParaRPr>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2574849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txBox="1">
            <a:spLocks noGrp="1" noChangeArrowheads="1"/>
          </p:cNvSpPr>
          <p:nvPr/>
        </p:nvSpPr>
        <p:spPr>
          <a:xfrm>
            <a:off x="3849689" y="9429751"/>
            <a:ext cx="2946400" cy="495300"/>
          </a:xfrm>
          <a:prstGeom prst="rect">
            <a:avLst/>
          </a:prstGeom>
          <a:noFill/>
        </p:spPr>
        <p:txBody>
          <a:bodyPr lIns="95554" tIns="47777" rIns="95554" bIns="47777"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4181D3D-A74F-4410-830B-B208BF5B6160}" type="slidenum">
              <a:rPr kumimoji="0" lang="zh-TW" altLang="en-US" sz="1300">
                <a:latin typeface="Calibri" panose="020F0502020204030204" pitchFamily="34" charset="0"/>
              </a:rPr>
              <a:pPr algn="r" eaLnBrk="1" hangingPunct="1"/>
              <a:t>65</a:t>
            </a:fld>
            <a:endParaRPr kumimoji="0" lang="en-US" altLang="zh-TW" sz="1300">
              <a:latin typeface="Calibri" panose="020F0502020204030204" pitchFamily="34" charset="0"/>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1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2714925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txBox="1">
            <a:spLocks noGrp="1" noChangeArrowheads="1"/>
          </p:cNvSpPr>
          <p:nvPr/>
        </p:nvSpPr>
        <p:spPr>
          <a:xfrm>
            <a:off x="3849689" y="9429751"/>
            <a:ext cx="2946400" cy="495300"/>
          </a:xfrm>
          <a:prstGeom prst="rect">
            <a:avLst/>
          </a:prstGeom>
          <a:noFill/>
        </p:spPr>
        <p:txBody>
          <a:bodyPr lIns="95554" tIns="47777" rIns="95554" bIns="47777"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FE000AD8-3648-4AD9-8023-7305D5E1B44D}" type="slidenum">
              <a:rPr kumimoji="0" lang="zh-TW" altLang="en-US" sz="1300">
                <a:latin typeface="Calibri" panose="020F0502020204030204" pitchFamily="34" charset="0"/>
              </a:rPr>
              <a:pPr algn="r" eaLnBrk="1" hangingPunct="1"/>
              <a:t>66</a:t>
            </a:fld>
            <a:endParaRPr kumimoji="0" lang="en-US" altLang="zh-TW" sz="1300">
              <a:latin typeface="Calibri" panose="020F0502020204030204" pitchFamily="34" charset="0"/>
            </a:endParaRPr>
          </a:p>
        </p:txBody>
      </p:sp>
      <p:sp>
        <p:nvSpPr>
          <p:cNvPr id="1331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4058523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txBox="1">
            <a:spLocks noGrp="1" noChangeArrowheads="1"/>
          </p:cNvSpPr>
          <p:nvPr/>
        </p:nvSpPr>
        <p:spPr>
          <a:xfrm>
            <a:off x="3849689" y="9429751"/>
            <a:ext cx="2946400" cy="495300"/>
          </a:xfrm>
          <a:prstGeom prst="rect">
            <a:avLst/>
          </a:prstGeom>
          <a:noFill/>
        </p:spPr>
        <p:txBody>
          <a:bodyPr lIns="95554" tIns="47777" rIns="95554" bIns="47777"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805E13C-65E5-4D62-B911-A38FB7C91CFC}" type="slidenum">
              <a:rPr kumimoji="0" lang="zh-TW" altLang="en-US" sz="1300">
                <a:latin typeface="Calibri" panose="020F0502020204030204" pitchFamily="34" charset="0"/>
              </a:rPr>
              <a:pPr algn="r" eaLnBrk="1" hangingPunct="1"/>
              <a:t>67</a:t>
            </a:fld>
            <a:endParaRPr kumimoji="0" lang="en-US" altLang="zh-TW" sz="1300">
              <a:latin typeface="Calibri" panose="020F0502020204030204" pitchFamily="34" charset="0"/>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350354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txBox="1">
            <a:spLocks noGrp="1" noChangeArrowheads="1"/>
          </p:cNvSpPr>
          <p:nvPr/>
        </p:nvSpPr>
        <p:spPr>
          <a:xfrm>
            <a:off x="3849689" y="9429751"/>
            <a:ext cx="2946400" cy="495300"/>
          </a:xfrm>
          <a:prstGeom prst="rect">
            <a:avLst/>
          </a:prstGeom>
          <a:noFill/>
        </p:spPr>
        <p:txBody>
          <a:bodyPr lIns="95554" tIns="47777" rIns="95554" bIns="47777"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9ACA565B-8D02-47FA-9789-8CA08B570904}" type="slidenum">
              <a:rPr kumimoji="0" lang="zh-TW" altLang="en-US" sz="1300">
                <a:latin typeface="Calibri" panose="020F0502020204030204" pitchFamily="34" charset="0"/>
              </a:rPr>
              <a:pPr algn="r" eaLnBrk="1" hangingPunct="1"/>
              <a:t>68</a:t>
            </a:fld>
            <a:endParaRPr kumimoji="0" lang="en-US" altLang="zh-TW" sz="1300">
              <a:latin typeface="Calibri" panose="020F0502020204030204" pitchFamily="34" charset="0"/>
            </a:endParaRPr>
          </a:p>
        </p:txBody>
      </p:sp>
      <p:sp>
        <p:nvSpPr>
          <p:cNvPr id="1351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4079085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txBox="1">
            <a:spLocks noGrp="1" noChangeArrowheads="1"/>
          </p:cNvSpPr>
          <p:nvPr/>
        </p:nvSpPr>
        <p:spPr>
          <a:xfrm>
            <a:off x="3849689" y="9429751"/>
            <a:ext cx="2946400" cy="495300"/>
          </a:xfrm>
          <a:prstGeom prst="rect">
            <a:avLst/>
          </a:prstGeom>
          <a:noFill/>
        </p:spPr>
        <p:txBody>
          <a:bodyPr lIns="95554" tIns="47777" rIns="95554" bIns="47777"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22267CDB-06FF-4EDF-A46D-D2873087F7A3}" type="slidenum">
              <a:rPr kumimoji="0" lang="zh-TW" altLang="en-US" sz="1300">
                <a:latin typeface="Calibri" panose="020F0502020204030204" pitchFamily="34" charset="0"/>
              </a:rPr>
              <a:pPr algn="r" eaLnBrk="1" hangingPunct="1"/>
              <a:t>73</a:t>
            </a:fld>
            <a:endParaRPr kumimoji="0" lang="en-US" altLang="zh-TW" sz="1300">
              <a:latin typeface="Calibri" panose="020F0502020204030204" pitchFamily="34" charset="0"/>
            </a:endParaRPr>
          </a:p>
        </p:txBody>
      </p:sp>
      <p:sp>
        <p:nvSpPr>
          <p:cNvPr id="1372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65027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txBox="1">
            <a:spLocks noGrp="1" noChangeArrowheads="1"/>
          </p:cNvSpPr>
          <p:nvPr/>
        </p:nvSpPr>
        <p:spPr>
          <a:xfrm>
            <a:off x="3849689" y="9429751"/>
            <a:ext cx="2946400" cy="495300"/>
          </a:xfrm>
          <a:prstGeom prst="rect">
            <a:avLst/>
          </a:prstGeom>
          <a:noFill/>
        </p:spPr>
        <p:txBody>
          <a:bodyPr lIns="95554" tIns="47777" rIns="95554" bIns="47777"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44F148D8-7A01-42B5-A4AC-2DB2EFD15BE9}" type="slidenum">
              <a:rPr kumimoji="0" lang="zh-TW" altLang="en-US" sz="1300">
                <a:latin typeface="Calibri" panose="020F0502020204030204" pitchFamily="34" charset="0"/>
              </a:rPr>
              <a:pPr algn="r" eaLnBrk="1" hangingPunct="1"/>
              <a:t>77</a:t>
            </a:fld>
            <a:endParaRPr kumimoji="0" lang="en-US" altLang="zh-TW" sz="1300">
              <a:latin typeface="Calibri" panose="020F0502020204030204" pitchFamily="34" charset="0"/>
            </a:endParaRPr>
          </a:p>
        </p:txBody>
      </p:sp>
      <p:sp>
        <p:nvSpPr>
          <p:cNvPr id="138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1276538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9</a:t>
            </a:fld>
            <a:endParaRPr lang="zh-TW" altLang="en-US"/>
          </a:p>
        </p:txBody>
      </p:sp>
    </p:spTree>
    <p:extLst>
      <p:ext uri="{BB962C8B-B14F-4D97-AF65-F5344CB8AC3E}">
        <p14:creationId xmlns:p14="http://schemas.microsoft.com/office/powerpoint/2010/main" val="1082702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D5B607C9-0DD7-47AD-8CF7-1BDB029ADF18}" type="slidenum">
              <a:rPr kumimoji="0" lang="zh-TW" altLang="en-US"/>
              <a:pPr algn="r" eaLnBrk="1" hangingPunct="1">
                <a:spcBef>
                  <a:spcPct val="0"/>
                </a:spcBef>
              </a:pPr>
              <a:t>85</a:t>
            </a:fld>
            <a:endParaRPr kumimoji="0" lang="en-US" altLang="zh-TW"/>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349493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FD9B25F4-EDC1-4542-8CEC-ADBF1D01DED8}" type="slidenum">
              <a:rPr kumimoji="0" lang="zh-TW" altLang="en-US"/>
              <a:pPr algn="r" eaLnBrk="1" hangingPunct="1">
                <a:spcBef>
                  <a:spcPct val="0"/>
                </a:spcBef>
              </a:pPr>
              <a:t>87</a:t>
            </a:fld>
            <a:endParaRPr kumimoji="0" lang="en-US" altLang="zh-TW"/>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2761839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6952A884-8D30-46F1-AC68-FEBB990F0F9E}" type="slidenum">
              <a:rPr kumimoji="0" lang="zh-TW" altLang="en-US"/>
              <a:pPr algn="r" eaLnBrk="1" hangingPunct="1">
                <a:spcBef>
                  <a:spcPct val="0"/>
                </a:spcBef>
              </a:pPr>
              <a:t>88</a:t>
            </a:fld>
            <a:endParaRPr kumimoji="0" lang="en-US" altLang="zh-TW"/>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3853877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C383ACFE-1C67-421D-8979-0DE921432556}" type="slidenum">
              <a:rPr kumimoji="0" lang="zh-TW" altLang="en-US"/>
              <a:pPr algn="r" eaLnBrk="1" hangingPunct="1">
                <a:spcBef>
                  <a:spcPct val="0"/>
                </a:spcBef>
              </a:pPr>
              <a:t>90</a:t>
            </a:fld>
            <a:endParaRPr kumimoji="0" lang="en-US" altLang="zh-TW"/>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3223442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9441909D-043F-4AB0-980D-2881DB640BE0}" type="slidenum">
              <a:rPr kumimoji="0" lang="zh-TW" altLang="en-US"/>
              <a:pPr algn="r" eaLnBrk="1" hangingPunct="1">
                <a:spcBef>
                  <a:spcPct val="0"/>
                </a:spcBef>
              </a:pPr>
              <a:t>93</a:t>
            </a:fld>
            <a:endParaRPr kumimoji="0" lang="en-US" altLang="zh-TW"/>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55917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311EE0EA-89BF-4602-B375-091230E18382}" type="slidenum">
              <a:rPr kumimoji="0" lang="zh-TW" altLang="en-US"/>
              <a:pPr algn="r" eaLnBrk="1" hangingPunct="1">
                <a:spcBef>
                  <a:spcPct val="0"/>
                </a:spcBef>
              </a:pPr>
              <a:t>94</a:t>
            </a:fld>
            <a:endParaRPr kumimoji="0" lang="en-US" altLang="zh-TW"/>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1814074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6AE63660-DA61-4FCD-9369-17B32F275710}" type="slidenum">
              <a:rPr kumimoji="0" lang="zh-TW" altLang="en-US"/>
              <a:pPr algn="r" eaLnBrk="1" hangingPunct="1">
                <a:spcBef>
                  <a:spcPct val="0"/>
                </a:spcBef>
              </a:pPr>
              <a:t>96</a:t>
            </a:fld>
            <a:endParaRPr kumimoji="0" lang="en-US" altLang="zh-TW"/>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1340598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2E90226B-2F12-4089-83AD-8AF645ABDA21}" type="slidenum">
              <a:rPr kumimoji="0" lang="zh-TW" altLang="en-US"/>
              <a:pPr algn="r" eaLnBrk="1" hangingPunct="1">
                <a:spcBef>
                  <a:spcPct val="0"/>
                </a:spcBef>
              </a:pPr>
              <a:t>100</a:t>
            </a:fld>
            <a:endParaRPr kumimoji="0" lang="en-US" altLang="zh-TW"/>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493546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2E90226B-2F12-4089-83AD-8AF645ABDA21}" type="slidenum">
              <a:rPr kumimoji="0" lang="zh-TW" altLang="en-US"/>
              <a:pPr algn="r" eaLnBrk="1" hangingPunct="1">
                <a:spcBef>
                  <a:spcPct val="0"/>
                </a:spcBef>
              </a:pPr>
              <a:t>101</a:t>
            </a:fld>
            <a:endParaRPr kumimoji="0" lang="en-US" altLang="zh-TW"/>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25796073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A2EC09CA-B7B5-4157-9CB6-46E241CBBCBF}" type="slidenum">
              <a:rPr kumimoji="0" lang="zh-TW" altLang="en-US"/>
              <a:pPr algn="r" eaLnBrk="1" hangingPunct="1">
                <a:spcBef>
                  <a:spcPct val="0"/>
                </a:spcBef>
              </a:pPr>
              <a:t>105</a:t>
            </a:fld>
            <a:endParaRPr kumimoji="0" lang="en-US" altLang="zh-TW"/>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3862368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solidFill>
                  <a:prstClr val="black"/>
                </a:solidFill>
              </a:rPr>
              <a:pPr>
                <a:defRPr/>
              </a:pPr>
              <a:t>19</a:t>
            </a:fld>
            <a:endParaRPr lang="zh-TW" altLang="en-US">
              <a:solidFill>
                <a:prstClr val="black"/>
              </a:solidFill>
            </a:endParaRPr>
          </a:p>
        </p:txBody>
      </p:sp>
    </p:spTree>
    <p:extLst>
      <p:ext uri="{BB962C8B-B14F-4D97-AF65-F5344CB8AC3E}">
        <p14:creationId xmlns:p14="http://schemas.microsoft.com/office/powerpoint/2010/main" val="1238697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A45FA3CF-F843-491D-9E70-3C994949A395}" type="slidenum">
              <a:rPr kumimoji="0" lang="zh-TW" altLang="en-US"/>
              <a:pPr algn="r" eaLnBrk="1" hangingPunct="1">
                <a:spcBef>
                  <a:spcPct val="0"/>
                </a:spcBef>
              </a:pPr>
              <a:t>106</a:t>
            </a:fld>
            <a:endParaRPr kumimoji="0" lang="en-US" altLang="zh-TW"/>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3749507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2239695D-0EF5-4F9C-B035-72DC63CCD9E2}" type="slidenum">
              <a:rPr kumimoji="0" lang="zh-TW" altLang="en-US"/>
              <a:pPr algn="r" eaLnBrk="1" hangingPunct="1">
                <a:spcBef>
                  <a:spcPct val="0"/>
                </a:spcBef>
              </a:pPr>
              <a:t>107</a:t>
            </a:fld>
            <a:endParaRPr kumimoji="0" lang="en-US" altLang="zh-TW"/>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1590163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F194E22C-3B9B-455A-8D79-FD8AB5AB2978}" type="slidenum">
              <a:rPr kumimoji="0" lang="zh-TW" altLang="en-US"/>
              <a:pPr algn="r" eaLnBrk="1" hangingPunct="1">
                <a:spcBef>
                  <a:spcPct val="0"/>
                </a:spcBef>
              </a:pPr>
              <a:t>108</a:t>
            </a:fld>
            <a:endParaRPr kumimoji="0" lang="en-US" altLang="zh-TW"/>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33583008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FEC29098-ACBA-4602-A666-6DBD09E32A52}" type="slidenum">
              <a:rPr kumimoji="0" lang="zh-TW" altLang="en-US"/>
              <a:pPr algn="r" eaLnBrk="1" hangingPunct="1">
                <a:spcBef>
                  <a:spcPct val="0"/>
                </a:spcBef>
              </a:pPr>
              <a:t>109</a:t>
            </a:fld>
            <a:endParaRPr kumimoji="0" lang="en-US" altLang="zh-TW"/>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15456170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04A7710D-4B4B-4530-9956-6FC620274509}" type="slidenum">
              <a:rPr kumimoji="0" lang="zh-TW" altLang="en-US"/>
              <a:pPr algn="r" eaLnBrk="1" hangingPunct="1">
                <a:spcBef>
                  <a:spcPct val="0"/>
                </a:spcBef>
              </a:pPr>
              <a:t>111</a:t>
            </a:fld>
            <a:endParaRPr kumimoji="0" lang="en-US" altLang="zh-TW"/>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35036216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38DE1E29-E214-4D8A-BDD7-6C76E8873D4B}" type="slidenum">
              <a:rPr kumimoji="0" lang="zh-TW" altLang="en-US"/>
              <a:pPr algn="r" eaLnBrk="1" hangingPunct="1">
                <a:spcBef>
                  <a:spcPct val="0"/>
                </a:spcBef>
              </a:pPr>
              <a:t>112</a:t>
            </a:fld>
            <a:endParaRPr kumimoji="0" lang="en-US" altLang="zh-TW"/>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3537741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04C88813-A1EB-4174-8FEF-3F1D5F513678}" type="slidenum">
              <a:rPr kumimoji="0" lang="zh-TW" altLang="en-US"/>
              <a:pPr algn="r" eaLnBrk="1" hangingPunct="1">
                <a:spcBef>
                  <a:spcPct val="0"/>
                </a:spcBef>
              </a:pPr>
              <a:t>113</a:t>
            </a:fld>
            <a:endParaRPr kumimoji="0" lang="en-US" altLang="zh-TW"/>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26663692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98EE9D79-D48D-4D21-A83A-9639926C03AE}" type="slidenum">
              <a:rPr kumimoji="0" lang="zh-TW" altLang="en-US"/>
              <a:pPr algn="r" eaLnBrk="1" hangingPunct="1">
                <a:spcBef>
                  <a:spcPct val="0"/>
                </a:spcBef>
              </a:pPr>
              <a:t>114</a:t>
            </a:fld>
            <a:endParaRPr kumimoji="0" lang="en-US" altLang="zh-TW"/>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32860080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2D69589B-6FBC-4481-99AA-277E42149F1E}" type="slidenum">
              <a:rPr kumimoji="0" lang="zh-TW" altLang="en-US"/>
              <a:pPr algn="r" eaLnBrk="1" hangingPunct="1">
                <a:spcBef>
                  <a:spcPct val="0"/>
                </a:spcBef>
              </a:pPr>
              <a:t>115</a:t>
            </a:fld>
            <a:endParaRPr kumimoji="0" lang="en-US" altLang="zh-TW"/>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21657983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1280C62D-8A89-47F0-9860-678429DEA5D7}" type="slidenum">
              <a:rPr kumimoji="0" lang="zh-TW" altLang="en-US"/>
              <a:pPr algn="r" eaLnBrk="1" hangingPunct="1">
                <a:spcBef>
                  <a:spcPct val="0"/>
                </a:spcBef>
              </a:pPr>
              <a:t>116</a:t>
            </a:fld>
            <a:endParaRPr kumimoji="0" lang="en-US" altLang="zh-TW"/>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3992462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txBox="1">
            <a:spLocks noGrp="1" noChangeArrowheads="1"/>
          </p:cNvSpPr>
          <p:nvPr/>
        </p:nvSpPr>
        <p:spPr>
          <a:xfrm>
            <a:off x="3849689" y="9428164"/>
            <a:ext cx="2946400" cy="496887"/>
          </a:xfrm>
          <a:prstGeom prst="rect">
            <a:avLst/>
          </a:prstGeom>
          <a:noFill/>
        </p:spPr>
        <p:txBody>
          <a:bodyPr lIns="95554" tIns="47777" rIns="95554" bIns="47777"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6BEC3F3-8C35-4FDD-842D-03070CB91EB8}" type="slidenum">
              <a:rPr kumimoji="0" lang="zh-TW" altLang="en-US" sz="1300">
                <a:latin typeface="Calibri" panose="020F0502020204030204" pitchFamily="34" charset="0"/>
              </a:rPr>
              <a:pPr algn="r" eaLnBrk="1" hangingPunct="1"/>
              <a:t>29</a:t>
            </a:fld>
            <a:endParaRPr kumimoji="0" lang="en-US" altLang="zh-TW" sz="1300">
              <a:latin typeface="Calibri" panose="020F0502020204030204" pitchFamily="34" charset="0"/>
            </a:endParaRPr>
          </a:p>
        </p:txBody>
      </p:sp>
      <p:sp>
        <p:nvSpPr>
          <p:cNvPr id="1208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16615154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07BB1693-EAA2-4014-B9A0-96363C8EFC0F}" type="slidenum">
              <a:rPr kumimoji="0" lang="zh-TW" altLang="en-US"/>
              <a:pPr algn="r" eaLnBrk="1" hangingPunct="1">
                <a:spcBef>
                  <a:spcPct val="0"/>
                </a:spcBef>
              </a:pPr>
              <a:t>117</a:t>
            </a:fld>
            <a:endParaRPr kumimoji="0" lang="en-US" altLang="zh-TW"/>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3027342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04654A62-5B9C-4039-BEA4-38EAC2305B72}" type="slidenum">
              <a:rPr kumimoji="0" lang="zh-TW" altLang="en-US"/>
              <a:pPr algn="r" eaLnBrk="1" hangingPunct="1">
                <a:spcBef>
                  <a:spcPct val="0"/>
                </a:spcBef>
              </a:pPr>
              <a:t>118</a:t>
            </a:fld>
            <a:endParaRPr kumimoji="0" lang="en-US" altLang="zh-TW"/>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15296551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EA322395-E4DD-4527-96EB-4AAC9B6FF847}" type="slidenum">
              <a:rPr kumimoji="0" lang="zh-TW" altLang="en-US"/>
              <a:pPr algn="r" eaLnBrk="1" hangingPunct="1">
                <a:spcBef>
                  <a:spcPct val="0"/>
                </a:spcBef>
              </a:pPr>
              <a:t>119</a:t>
            </a:fld>
            <a:endParaRPr kumimoji="0" lang="en-US" altLang="zh-TW"/>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16013659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120</a:t>
            </a:fld>
            <a:endParaRPr lang="zh-TW" altLang="en-US"/>
          </a:p>
        </p:txBody>
      </p:sp>
    </p:spTree>
    <p:extLst>
      <p:ext uri="{BB962C8B-B14F-4D97-AF65-F5344CB8AC3E}">
        <p14:creationId xmlns:p14="http://schemas.microsoft.com/office/powerpoint/2010/main" val="989452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txBox="1">
            <a:spLocks noGrp="1" noChangeArrowheads="1"/>
          </p:cNvSpPr>
          <p:nvPr/>
        </p:nvSpPr>
        <p:spPr>
          <a:xfrm>
            <a:off x="3849689" y="9429751"/>
            <a:ext cx="2946400" cy="495300"/>
          </a:xfrm>
          <a:prstGeom prst="rect">
            <a:avLst/>
          </a:prstGeom>
          <a:noFill/>
        </p:spPr>
        <p:txBody>
          <a:bodyPr lIns="95554" tIns="47777" rIns="95554" bIns="47777"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2F46E8F6-391A-43EC-B9EA-19E2A2CB3A13}" type="slidenum">
              <a:rPr kumimoji="0" lang="zh-TW" altLang="en-US" sz="1300">
                <a:latin typeface="Calibri" panose="020F0502020204030204" pitchFamily="34" charset="0"/>
              </a:rPr>
              <a:pPr algn="r" eaLnBrk="1" hangingPunct="1"/>
              <a:t>45</a:t>
            </a:fld>
            <a:endParaRPr kumimoji="0" lang="en-US" altLang="zh-TW" sz="1300">
              <a:latin typeface="Calibri" panose="020F0502020204030204" pitchFamily="34" charset="0"/>
            </a:endParaRPr>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2955332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noChangeArrowheads="1"/>
          </p:cNvSpPr>
          <p:nvPr/>
        </p:nvSpPr>
        <p:spPr>
          <a:xfrm>
            <a:off x="3849689" y="9429751"/>
            <a:ext cx="2946400" cy="495300"/>
          </a:xfrm>
          <a:prstGeom prst="rect">
            <a:avLst/>
          </a:prstGeom>
          <a:noFill/>
        </p:spPr>
        <p:txBody>
          <a:bodyPr lIns="95554" tIns="47777" rIns="95554" bIns="47777"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99E2469-CD1F-45C5-989A-38E89718A775}" type="slidenum">
              <a:rPr kumimoji="0" lang="zh-TW" altLang="en-US" sz="1300">
                <a:latin typeface="Calibri" panose="020F0502020204030204" pitchFamily="34" charset="0"/>
              </a:rPr>
              <a:pPr algn="r" eaLnBrk="1" hangingPunct="1"/>
              <a:t>46</a:t>
            </a:fld>
            <a:endParaRPr kumimoji="0" lang="en-US" altLang="zh-TW" sz="1300">
              <a:latin typeface="Calibri" panose="020F0502020204030204" pitchFamily="34" charset="0"/>
            </a:endParaRPr>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2341913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noChangeArrowheads="1"/>
          </p:cNvSpPr>
          <p:nvPr/>
        </p:nvSpPr>
        <p:spPr>
          <a:xfrm>
            <a:off x="3849689" y="9429751"/>
            <a:ext cx="2946400" cy="495300"/>
          </a:xfrm>
          <a:prstGeom prst="rect">
            <a:avLst/>
          </a:prstGeom>
          <a:noFill/>
        </p:spPr>
        <p:txBody>
          <a:bodyPr lIns="95554" tIns="47777" rIns="95554" bIns="47777"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1EA193A1-CC7D-409E-91C6-B9688E8F1EDD}" type="slidenum">
              <a:rPr kumimoji="0" lang="zh-TW" altLang="en-US" sz="1300">
                <a:latin typeface="Calibri" panose="020F0502020204030204" pitchFamily="34" charset="0"/>
              </a:rPr>
              <a:pPr algn="r" eaLnBrk="1" hangingPunct="1"/>
              <a:t>49</a:t>
            </a:fld>
            <a:endParaRPr kumimoji="0" lang="en-US" altLang="zh-TW" sz="1300">
              <a:latin typeface="Calibri" panose="020F0502020204030204" pitchFamily="34" charset="0"/>
            </a:endParaRPr>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1219963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txBox="1">
            <a:spLocks noGrp="1" noChangeArrowheads="1"/>
          </p:cNvSpPr>
          <p:nvPr/>
        </p:nvSpPr>
        <p:spPr>
          <a:xfrm>
            <a:off x="3849689" y="9429751"/>
            <a:ext cx="2946400" cy="495300"/>
          </a:xfrm>
          <a:prstGeom prst="rect">
            <a:avLst/>
          </a:prstGeom>
          <a:noFill/>
        </p:spPr>
        <p:txBody>
          <a:bodyPr lIns="95554" tIns="47777" rIns="95554" bIns="47777"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E83C95D7-E11A-4B2E-9E4F-4C30C60CEFFA}" type="slidenum">
              <a:rPr kumimoji="0" lang="zh-TW" altLang="en-US" sz="1300">
                <a:latin typeface="Calibri" panose="020F0502020204030204" pitchFamily="34" charset="0"/>
              </a:rPr>
              <a:pPr algn="r" eaLnBrk="1" hangingPunct="1"/>
              <a:t>59</a:t>
            </a:fld>
            <a:endParaRPr kumimoji="0" lang="en-US" altLang="zh-TW" sz="1300">
              <a:latin typeface="Calibri" panose="020F0502020204030204" pitchFamily="34" charset="0"/>
            </a:endParaRPr>
          </a:p>
        </p:txBody>
      </p:sp>
      <p:sp>
        <p:nvSpPr>
          <p:cNvPr id="1259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1109668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txBox="1">
            <a:spLocks noGrp="1" noChangeArrowheads="1"/>
          </p:cNvSpPr>
          <p:nvPr/>
        </p:nvSpPr>
        <p:spPr>
          <a:xfrm>
            <a:off x="3849689" y="9429751"/>
            <a:ext cx="2946400" cy="495300"/>
          </a:xfrm>
          <a:prstGeom prst="rect">
            <a:avLst/>
          </a:prstGeom>
          <a:noFill/>
        </p:spPr>
        <p:txBody>
          <a:bodyPr lIns="95554" tIns="47777" rIns="95554" bIns="47777"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366A9482-A0F5-4076-A9D8-9F3F1532B9AB}" type="slidenum">
              <a:rPr kumimoji="0" lang="zh-TW" altLang="en-US" sz="1300">
                <a:latin typeface="Calibri" panose="020F0502020204030204" pitchFamily="34" charset="0"/>
              </a:rPr>
              <a:pPr algn="r" eaLnBrk="1" hangingPunct="1"/>
              <a:t>60</a:t>
            </a:fld>
            <a:endParaRPr kumimoji="0" lang="en-US" altLang="zh-TW" sz="1300">
              <a:latin typeface="Calibri" panose="020F0502020204030204" pitchFamily="34" charset="0"/>
            </a:endParaRPr>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29009361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流程圖: 文件 3"/>
          <p:cNvSpPr>
            <a:spLocks noChangeArrowheads="1"/>
          </p:cNvSpPr>
          <p:nvPr userDrawn="1"/>
        </p:nvSpPr>
        <p:spPr bwMode="auto">
          <a:xfrm flipV="1">
            <a:off x="0" y="5033963"/>
            <a:ext cx="9144000" cy="1824037"/>
          </a:xfrm>
          <a:prstGeom prst="flowChartDocument">
            <a:avLst/>
          </a:prstGeom>
          <a:solidFill>
            <a:srgbClr val="FFC74B"/>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defRPr/>
            </a:pPr>
            <a:endParaRPr lang="zh-TW" altLang="en-US" smtClean="0">
              <a:solidFill>
                <a:srgbClr val="FFFFFF"/>
              </a:solidFill>
              <a:ea typeface="華康中黑體" pitchFamily="49" charset="-120"/>
            </a:endParaRPr>
          </a:p>
        </p:txBody>
      </p:sp>
      <p:pic>
        <p:nvPicPr>
          <p:cNvPr id="5" name="Picture 2" descr="C:\Documents and Settings\User\桌面\立體圖.gi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27763" y="3371850"/>
            <a:ext cx="2916237"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388" y="3933825"/>
            <a:ext cx="990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userDrawn="1"/>
        </p:nvSpPr>
        <p:spPr>
          <a:xfrm>
            <a:off x="611560" y="2420888"/>
            <a:ext cx="7992888" cy="36000"/>
          </a:xfrm>
          <a:prstGeom prst="rect">
            <a:avLst/>
          </a:prstGeom>
          <a:gradFill flip="none" rotWithShape="1">
            <a:gsLst>
              <a:gs pos="0">
                <a:srgbClr val="FFB41D"/>
              </a:gs>
              <a:gs pos="50000">
                <a:srgbClr val="F7AB00">
                  <a:shade val="67500"/>
                  <a:satMod val="115000"/>
                </a:srgbClr>
              </a:gs>
              <a:gs pos="100000">
                <a:srgbClr val="F7AB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26628" name="Rectangle 4"/>
          <p:cNvSpPr>
            <a:spLocks noGrp="1" noChangeArrowheads="1"/>
          </p:cNvSpPr>
          <p:nvPr>
            <p:ph type="ctrTitle"/>
          </p:nvPr>
        </p:nvSpPr>
        <p:spPr>
          <a:xfrm>
            <a:off x="617538" y="877888"/>
            <a:ext cx="7772400" cy="1470025"/>
          </a:xfrm>
        </p:spPr>
        <p:txBody>
          <a:bodyPr/>
          <a:lstStyle>
            <a:lvl1pPr>
              <a:defRPr>
                <a:latin typeface="微軟正黑體" pitchFamily="34" charset="-120"/>
                <a:ea typeface="微軟正黑體" pitchFamily="34" charset="-120"/>
              </a:defRPr>
            </a:lvl1pPr>
          </a:lstStyle>
          <a:p>
            <a:r>
              <a:rPr lang="zh-TW" altLang="en-US" dirty="0"/>
              <a:t>按一下以編輯母片標題樣式</a:t>
            </a:r>
          </a:p>
        </p:txBody>
      </p:sp>
      <p:sp>
        <p:nvSpPr>
          <p:cNvPr id="26629" name="Rectangle 5"/>
          <p:cNvSpPr>
            <a:spLocks noGrp="1" noChangeArrowheads="1"/>
          </p:cNvSpPr>
          <p:nvPr>
            <p:ph type="subTitle" idx="1"/>
          </p:nvPr>
        </p:nvSpPr>
        <p:spPr>
          <a:xfrm>
            <a:off x="2141538" y="2547938"/>
            <a:ext cx="6400800" cy="1752600"/>
          </a:xfrm>
        </p:spPr>
        <p:txBody>
          <a:bodyPr/>
          <a:lstStyle>
            <a:lvl1pPr marL="0" indent="0" algn="ctr">
              <a:buFontTx/>
              <a:buNone/>
              <a:defRPr>
                <a:latin typeface="微軟正黑體" pitchFamily="34" charset="-120"/>
                <a:ea typeface="微軟正黑體" pitchFamily="34" charset="-120"/>
              </a:defRPr>
            </a:lvl1pPr>
          </a:lstStyle>
          <a:p>
            <a:r>
              <a:rPr lang="zh-TW" altLang="en-US" dirty="0"/>
              <a:t>按一下以編輯母片副標題樣式</a:t>
            </a:r>
          </a:p>
        </p:txBody>
      </p:sp>
      <p:sp>
        <p:nvSpPr>
          <p:cNvPr id="8" name="Rectangle 6"/>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fld id="{9E3CB240-5689-482B-AB9D-F26C72DD364F}" type="datetime1">
              <a:rPr lang="zh-TW" altLang="en-US"/>
              <a:pPr>
                <a:defRPr/>
              </a:pPr>
              <a:t>2019/5/16</a:t>
            </a:fld>
            <a:endParaRPr lang="en-US" altLang="zh-TW"/>
          </a:p>
        </p:txBody>
      </p:sp>
      <p:sp>
        <p:nvSpPr>
          <p:cNvPr id="9" name="Rectangle 7"/>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zh-TW"/>
          </a:p>
        </p:txBody>
      </p:sp>
      <p:sp>
        <p:nvSpPr>
          <p:cNvPr id="10" name="Rectangle 8"/>
          <p:cNvSpPr>
            <a:spLocks noGrp="1" noChangeArrowheads="1"/>
          </p:cNvSpPr>
          <p:nvPr>
            <p:ph type="sldNum" sz="quarter" idx="12"/>
          </p:nvPr>
        </p:nvSpPr>
        <p:spPr>
          <a:xfrm>
            <a:off x="6553200" y="6245225"/>
            <a:ext cx="2133600" cy="476250"/>
          </a:xfrm>
          <a:prstGeom prst="rect">
            <a:avLst/>
          </a:prstGeom>
        </p:spPr>
        <p:txBody>
          <a:bodyPr/>
          <a:lstStyle>
            <a:lvl1pPr>
              <a:defRPr/>
            </a:lvl1pPr>
          </a:lstStyle>
          <a:p>
            <a:fld id="{C7A5C549-BEE6-481E-9289-C1BC5D18E28C}" type="slidenum">
              <a:rPr lang="zh-TW" altLang="en-US"/>
              <a:pPr/>
              <a:t>‹#›</a:t>
            </a:fld>
            <a:endParaRPr lang="en-US" altLang="zh-TW"/>
          </a:p>
        </p:txBody>
      </p:sp>
    </p:spTree>
    <p:extLst>
      <p:ext uri="{BB962C8B-B14F-4D97-AF65-F5344CB8AC3E}">
        <p14:creationId xmlns:p14="http://schemas.microsoft.com/office/powerpoint/2010/main" val="821136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287437F1-AF00-4DAC-A4CB-6307A3A68606}" type="datetime1">
              <a:rPr lang="zh-TW" altLang="en-US"/>
              <a:pPr>
                <a:defRPr/>
              </a:pPr>
              <a:t>2019/5/16</a:t>
            </a:fld>
            <a:endParaRPr lang="en-US" altLang="zh-TW"/>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0A2CEDA-3CE2-4047-AD47-1CE8048AA968}" type="slidenum">
              <a:rPr lang="zh-TW" altLang="en-US"/>
              <a:pPr/>
              <a:t>‹#›</a:t>
            </a:fld>
            <a:endParaRPr lang="en-US" altLang="zh-TW"/>
          </a:p>
        </p:txBody>
      </p:sp>
    </p:spTree>
    <p:extLst>
      <p:ext uri="{BB962C8B-B14F-4D97-AF65-F5344CB8AC3E}">
        <p14:creationId xmlns:p14="http://schemas.microsoft.com/office/powerpoint/2010/main" val="2856342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260350"/>
            <a:ext cx="2171700" cy="5865813"/>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0" y="260350"/>
            <a:ext cx="6362700" cy="5865813"/>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CCA2778F-CD68-49B4-8208-9988C9C73150}" type="datetime1">
              <a:rPr lang="zh-TW" altLang="en-US"/>
              <a:pPr>
                <a:defRPr/>
              </a:pPr>
              <a:t>2019/5/16</a:t>
            </a:fld>
            <a:endParaRPr lang="en-US" altLang="zh-TW"/>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F7251966-E944-4E96-AF68-AD1BA75D0D59}" type="slidenum">
              <a:rPr lang="zh-TW" altLang="en-US"/>
              <a:pPr/>
              <a:t>‹#›</a:t>
            </a:fld>
            <a:endParaRPr lang="en-US" altLang="zh-TW"/>
          </a:p>
        </p:txBody>
      </p:sp>
    </p:spTree>
    <p:extLst>
      <p:ext uri="{BB962C8B-B14F-4D97-AF65-F5344CB8AC3E}">
        <p14:creationId xmlns:p14="http://schemas.microsoft.com/office/powerpoint/2010/main" val="3510469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標題投影片">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0" y="260350"/>
            <a:ext cx="82296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defRPr/>
            </a:pPr>
            <a:endParaRPr lang="zh-TW" altLang="en-US" sz="2800" smtClean="0">
              <a:solidFill>
                <a:schemeClr val="tx2"/>
              </a:solidFill>
            </a:endParaRPr>
          </a:p>
        </p:txBody>
      </p:sp>
      <p:sp>
        <p:nvSpPr>
          <p:cNvPr id="3" name="Rectangle 3"/>
          <p:cNvSpPr>
            <a:spLocks noGrp="1" noChangeArrowheads="1"/>
          </p:cNvSpPr>
          <p:nvPr/>
        </p:nvSpPr>
        <p:spPr bwMode="auto">
          <a:xfrm>
            <a:off x="457200" y="1125538"/>
            <a:ext cx="82296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20000"/>
              </a:spcBef>
              <a:buFontTx/>
              <a:buChar char="•"/>
              <a:defRPr/>
            </a:pPr>
            <a:endParaRPr lang="zh-TW" altLang="en-US" sz="3200" smtClean="0"/>
          </a:p>
        </p:txBody>
      </p:sp>
    </p:spTree>
    <p:extLst>
      <p:ext uri="{BB962C8B-B14F-4D97-AF65-F5344CB8AC3E}">
        <p14:creationId xmlns:p14="http://schemas.microsoft.com/office/powerpoint/2010/main" val="3079416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5_區段標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D9AD6CDD-5D88-4329-A302-6EF6B40A1BEE}" type="datetime1">
              <a:rPr lang="zh-TW" altLang="en-US"/>
              <a:pPr>
                <a:defRPr/>
              </a:pPr>
              <a:t>2019/5/16</a:t>
            </a:fld>
            <a:endParaRPr lang="en-US" altLang="zh-TW"/>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EF7C37A1-B626-411F-AEDC-FCC3208B4045}" type="slidenum">
              <a:rPr lang="zh-TW" altLang="en-US"/>
              <a:pPr>
                <a:defRPr/>
              </a:pPr>
              <a:t>‹#›</a:t>
            </a:fld>
            <a:endParaRPr lang="en-US" altLang="zh-TW"/>
          </a:p>
        </p:txBody>
      </p:sp>
    </p:spTree>
    <p:extLst>
      <p:ext uri="{BB962C8B-B14F-4D97-AF65-F5344CB8AC3E}">
        <p14:creationId xmlns:p14="http://schemas.microsoft.com/office/powerpoint/2010/main" val="3788783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6_區段標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21C5C244-FA6A-4CF9-882E-B8BA4B342FC5}" type="datetime1">
              <a:rPr lang="zh-TW" altLang="en-US"/>
              <a:pPr>
                <a:defRPr/>
              </a:pPr>
              <a:t>2019/5/16</a:t>
            </a:fld>
            <a:endParaRPr lang="en-US" altLang="zh-TW"/>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F3F56E24-C8C5-4E5F-89D7-70D41126DFDA}" type="slidenum">
              <a:rPr lang="zh-TW" altLang="en-US"/>
              <a:pPr>
                <a:defRPr/>
              </a:pPr>
              <a:t>‹#›</a:t>
            </a:fld>
            <a:endParaRPr lang="en-US" altLang="zh-TW"/>
          </a:p>
        </p:txBody>
      </p:sp>
    </p:spTree>
    <p:extLst>
      <p:ext uri="{BB962C8B-B14F-4D97-AF65-F5344CB8AC3E}">
        <p14:creationId xmlns:p14="http://schemas.microsoft.com/office/powerpoint/2010/main" val="315868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7_區段標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E08CC08D-90F5-4C63-B2AC-BC91F9553112}" type="datetime1">
              <a:rPr lang="zh-TW" altLang="en-US"/>
              <a:pPr>
                <a:defRPr/>
              </a:pPr>
              <a:t>2019/5/16</a:t>
            </a:fld>
            <a:endParaRPr lang="en-US" altLang="zh-TW"/>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7E73C841-CE67-49DC-8EB2-F3C12D779613}" type="slidenum">
              <a:rPr lang="zh-TW" altLang="en-US"/>
              <a:pPr>
                <a:defRPr/>
              </a:pPr>
              <a:t>‹#›</a:t>
            </a:fld>
            <a:endParaRPr lang="en-US" altLang="zh-TW"/>
          </a:p>
        </p:txBody>
      </p:sp>
    </p:spTree>
    <p:extLst>
      <p:ext uri="{BB962C8B-B14F-4D97-AF65-F5344CB8AC3E}">
        <p14:creationId xmlns:p14="http://schemas.microsoft.com/office/powerpoint/2010/main" val="1521829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區段標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42E0B646-5C8E-4A55-B4AC-487B288421C2}" type="datetime1">
              <a:rPr lang="zh-TW" altLang="en-US"/>
              <a:pPr>
                <a:defRPr/>
              </a:pPr>
              <a:t>2019/5/16</a:t>
            </a:fld>
            <a:endParaRPr lang="en-US" altLang="zh-TW"/>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1AAC207D-DD55-45C4-A1B8-FE7144F8A0C5}" type="slidenum">
              <a:rPr lang="zh-TW" altLang="en-US"/>
              <a:pPr/>
              <a:t>‹#›</a:t>
            </a:fld>
            <a:endParaRPr lang="en-US" altLang="zh-TW"/>
          </a:p>
        </p:txBody>
      </p:sp>
    </p:spTree>
    <p:extLst>
      <p:ext uri="{BB962C8B-B14F-4D97-AF65-F5344CB8AC3E}">
        <p14:creationId xmlns:p14="http://schemas.microsoft.com/office/powerpoint/2010/main" val="3087375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區段標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5D56CBA2-0CD0-4B3E-ABB1-035D897236C8}" type="datetime1">
              <a:rPr lang="zh-TW" altLang="en-US"/>
              <a:pPr>
                <a:defRPr/>
              </a:pPr>
              <a:t>2019/5/16</a:t>
            </a:fld>
            <a:endParaRPr lang="en-US" altLang="zh-TW"/>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FF6AED5-710E-41D7-92B3-AE1B6E714606}" type="slidenum">
              <a:rPr lang="zh-TW" altLang="en-US"/>
              <a:pPr/>
              <a:t>‹#›</a:t>
            </a:fld>
            <a:endParaRPr lang="en-US" altLang="zh-TW"/>
          </a:p>
        </p:txBody>
      </p:sp>
    </p:spTree>
    <p:extLst>
      <p:ext uri="{BB962C8B-B14F-4D97-AF65-F5344CB8AC3E}">
        <p14:creationId xmlns:p14="http://schemas.microsoft.com/office/powerpoint/2010/main" val="2535952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9_區段標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63A39349-6524-4F63-83FE-AA66F0D53A12}" type="datetime1">
              <a:rPr lang="zh-TW" altLang="en-US"/>
              <a:pPr>
                <a:defRPr/>
              </a:pPr>
              <a:t>2019/5/16</a:t>
            </a:fld>
            <a:endParaRPr lang="en-US" altLang="zh-TW"/>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8186D7A-87A3-4938-B3A0-5B7CCE103696}" type="slidenum">
              <a:rPr lang="zh-TW" altLang="en-US"/>
              <a:pPr/>
              <a:t>‹#›</a:t>
            </a:fld>
            <a:endParaRPr lang="en-US" altLang="zh-TW"/>
          </a:p>
        </p:txBody>
      </p:sp>
    </p:spTree>
    <p:extLst>
      <p:ext uri="{BB962C8B-B14F-4D97-AF65-F5344CB8AC3E}">
        <p14:creationId xmlns:p14="http://schemas.microsoft.com/office/powerpoint/2010/main" val="1147527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流程圖: 文件 3"/>
          <p:cNvSpPr>
            <a:spLocks noChangeArrowheads="1"/>
          </p:cNvSpPr>
          <p:nvPr userDrawn="1"/>
        </p:nvSpPr>
        <p:spPr bwMode="auto">
          <a:xfrm flipV="1">
            <a:off x="0" y="5033965"/>
            <a:ext cx="9144000" cy="1824037"/>
          </a:xfrm>
          <a:prstGeom prst="flowChartDocument">
            <a:avLst/>
          </a:prstGeom>
          <a:solidFill>
            <a:srgbClr val="F7AB00"/>
          </a:solidFill>
          <a:ln w="25400" algn="ctr">
            <a:noFill/>
            <a:miter lim="800000"/>
            <a:headEnd/>
            <a:tailEnd/>
          </a:ln>
        </p:spPr>
        <p:txBody>
          <a:bodyPr rot="10800000" anchor="ctr"/>
          <a:lstStyle/>
          <a:p>
            <a:pPr algn="ctr">
              <a:defRPr/>
            </a:pPr>
            <a:endParaRPr lang="zh-TW" altLang="en-US">
              <a:solidFill>
                <a:prstClr val="white"/>
              </a:solidFill>
              <a:latin typeface="Arial"/>
              <a:ea typeface="華康細黑體"/>
            </a:endParaRPr>
          </a:p>
        </p:txBody>
      </p:sp>
      <p:pic>
        <p:nvPicPr>
          <p:cNvPr id="5" name="Picture 2"/>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179388" y="3933825"/>
            <a:ext cx="990600" cy="1524000"/>
          </a:xfrm>
          <a:prstGeom prst="rect">
            <a:avLst/>
          </a:prstGeom>
          <a:noFill/>
          <a:ln w="9525">
            <a:noFill/>
            <a:miter lim="800000"/>
            <a:headEnd/>
            <a:tailEnd/>
          </a:ln>
        </p:spPr>
      </p:pic>
      <p:sp>
        <p:nvSpPr>
          <p:cNvPr id="6" name="矩形 5"/>
          <p:cNvSpPr/>
          <p:nvPr userDrawn="1"/>
        </p:nvSpPr>
        <p:spPr>
          <a:xfrm>
            <a:off x="611560" y="2420888"/>
            <a:ext cx="7992888" cy="36000"/>
          </a:xfrm>
          <a:prstGeom prst="rect">
            <a:avLst/>
          </a:prstGeom>
          <a:gradFill flip="none" rotWithShape="1">
            <a:gsLst>
              <a:gs pos="0">
                <a:srgbClr val="FFB41D"/>
              </a:gs>
              <a:gs pos="50000">
                <a:srgbClr val="F7AB00">
                  <a:shade val="67500"/>
                  <a:satMod val="115000"/>
                </a:srgbClr>
              </a:gs>
              <a:gs pos="100000">
                <a:srgbClr val="F7AB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prstClr val="white"/>
              </a:solidFill>
            </a:endParaRPr>
          </a:p>
        </p:txBody>
      </p:sp>
      <p:pic>
        <p:nvPicPr>
          <p:cNvPr id="7" name="圖片 13" descr="聯合會logo.jpg"/>
          <p:cNvPicPr>
            <a:picLocks noChangeAspect="1"/>
          </p:cNvPicPr>
          <p:nvPr userDrawn="1"/>
        </p:nvPicPr>
        <p:blipFill>
          <a:blip r:embed="rId3" cstate="print">
            <a:clrChange>
              <a:clrFrom>
                <a:srgbClr val="FDFDFD"/>
              </a:clrFrom>
              <a:clrTo>
                <a:srgbClr val="FDFDFD">
                  <a:alpha val="0"/>
                </a:srgbClr>
              </a:clrTo>
            </a:clrChange>
          </a:blip>
          <a:srcRect/>
          <a:stretch>
            <a:fillRect/>
          </a:stretch>
        </p:blipFill>
        <p:spPr bwMode="auto">
          <a:xfrm>
            <a:off x="395288" y="260350"/>
            <a:ext cx="4248150" cy="776288"/>
          </a:xfrm>
          <a:prstGeom prst="rect">
            <a:avLst/>
          </a:prstGeom>
          <a:noFill/>
          <a:ln w="9525">
            <a:noFill/>
            <a:miter lim="800000"/>
            <a:headEnd/>
            <a:tailEnd/>
          </a:ln>
        </p:spPr>
      </p:pic>
      <p:sp>
        <p:nvSpPr>
          <p:cNvPr id="26628" name="Rectangle 4"/>
          <p:cNvSpPr>
            <a:spLocks noGrp="1" noChangeArrowheads="1"/>
          </p:cNvSpPr>
          <p:nvPr>
            <p:ph type="ctrTitle"/>
          </p:nvPr>
        </p:nvSpPr>
        <p:spPr>
          <a:xfrm>
            <a:off x="617538" y="877890"/>
            <a:ext cx="7772400" cy="1470025"/>
          </a:xfrm>
        </p:spPr>
        <p:txBody>
          <a:bodyPr/>
          <a:lstStyle>
            <a:lvl1pPr>
              <a:defRPr/>
            </a:lvl1pPr>
          </a:lstStyle>
          <a:p>
            <a:r>
              <a:rPr lang="zh-TW" altLang="en-US"/>
              <a:t>按一下以編輯母片標題樣式</a:t>
            </a:r>
          </a:p>
        </p:txBody>
      </p:sp>
      <p:sp>
        <p:nvSpPr>
          <p:cNvPr id="26629" name="Rectangle 5"/>
          <p:cNvSpPr>
            <a:spLocks noGrp="1" noChangeArrowheads="1"/>
          </p:cNvSpPr>
          <p:nvPr>
            <p:ph type="subTitle" idx="1"/>
          </p:nvPr>
        </p:nvSpPr>
        <p:spPr>
          <a:xfrm>
            <a:off x="2141538" y="2547938"/>
            <a:ext cx="6400800" cy="1752600"/>
          </a:xfrm>
        </p:spPr>
        <p:txBody>
          <a:bodyPr/>
          <a:lstStyle>
            <a:lvl1pPr marL="0" indent="0" algn="ctr">
              <a:buFontTx/>
              <a:buNone/>
              <a:defRPr/>
            </a:lvl1pPr>
          </a:lstStyle>
          <a:p>
            <a:r>
              <a:rPr lang="zh-TW" altLang="en-US"/>
              <a:t>按一下以編輯母片副標題樣式</a:t>
            </a:r>
          </a:p>
        </p:txBody>
      </p:sp>
      <p:sp>
        <p:nvSpPr>
          <p:cNvPr id="8" name="Rectangle 6"/>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321316D0-7C49-4FC0-A51D-8C17D858C966}" type="datetime1">
              <a:rPr lang="zh-TW" altLang="en-US" smtClean="0">
                <a:solidFill>
                  <a:prstClr val="black"/>
                </a:solidFill>
              </a:rPr>
              <a:pPr>
                <a:defRPr/>
              </a:pPr>
              <a:t>2019/5/16</a:t>
            </a:fld>
            <a:endParaRPr lang="en-US" altLang="zh-TW" dirty="0">
              <a:solidFill>
                <a:prstClr val="black"/>
              </a:solidFill>
            </a:endParaRPr>
          </a:p>
        </p:txBody>
      </p:sp>
      <p:sp>
        <p:nvSpPr>
          <p:cNvPr id="9" name="Rectangle 7"/>
          <p:cNvSpPr>
            <a:spLocks noGrp="1" noChangeArrowheads="1"/>
          </p:cNvSpPr>
          <p:nvPr>
            <p:ph type="ftr" sz="quarter" idx="11"/>
          </p:nvPr>
        </p:nvSpPr>
        <p:spPr/>
        <p:txBody>
          <a:bodyPr/>
          <a:lstStyle>
            <a:lvl1pPr>
              <a:defRPr/>
            </a:lvl1pPr>
          </a:lstStyle>
          <a:p>
            <a:pPr>
              <a:defRPr/>
            </a:pPr>
            <a:endParaRPr lang="en-US" altLang="zh-TW" dirty="0">
              <a:solidFill>
                <a:prstClr val="black"/>
              </a:solidFill>
            </a:endParaRPr>
          </a:p>
        </p:txBody>
      </p:sp>
      <p:sp>
        <p:nvSpPr>
          <p:cNvPr id="10" name="Rectangle 8"/>
          <p:cNvSpPr>
            <a:spLocks noGrp="1" noChangeArrowheads="1"/>
          </p:cNvSpPr>
          <p:nvPr>
            <p:ph type="sldNum" sz="quarter" idx="12"/>
          </p:nvPr>
        </p:nvSpPr>
        <p:spPr/>
        <p:txBody>
          <a:bodyPr/>
          <a:lstStyle>
            <a:lvl1pPr>
              <a:defRPr/>
            </a:lvl1pPr>
          </a:lstStyle>
          <a:p>
            <a:pPr>
              <a:defRPr/>
            </a:pPr>
            <a:fld id="{98E4A077-6659-4484-BFA3-A4DDF30AE4A9}" type="slidenum">
              <a:rPr lang="zh-TW" altLang="en-US">
                <a:solidFill>
                  <a:prstClr val="black"/>
                </a:solidFill>
              </a:rPr>
              <a:pPr>
                <a:defRPr/>
              </a:pPr>
              <a:t>‹#›</a:t>
            </a:fld>
            <a:endParaRPr lang="en-US" altLang="zh-TW" dirty="0">
              <a:solidFill>
                <a:prstClr val="black"/>
              </a:solidFill>
            </a:endParaRPr>
          </a:p>
        </p:txBody>
      </p:sp>
    </p:spTree>
    <p:extLst>
      <p:ext uri="{BB962C8B-B14F-4D97-AF65-F5344CB8AC3E}">
        <p14:creationId xmlns:p14="http://schemas.microsoft.com/office/powerpoint/2010/main" val="3807608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fld id="{74D941B3-5FC7-4CBC-9F70-8AB90639DA52}" type="datetime1">
              <a:rPr lang="zh-TW" altLang="en-US"/>
              <a:pPr>
                <a:defRPr/>
              </a:pPr>
              <a:t>2019/5/16</a:t>
            </a:fld>
            <a:endParaRPr lang="en-US" altLang="zh-TW"/>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fld id="{2EDF48D6-52C2-46B0-BBB3-CCF6D66C7AEB}" type="slidenum">
              <a:rPr lang="zh-TW" altLang="en-US"/>
              <a:pPr/>
              <a:t>‹#›</a:t>
            </a:fld>
            <a:endParaRPr lang="en-US" altLang="zh-TW"/>
          </a:p>
        </p:txBody>
      </p:sp>
    </p:spTree>
    <p:extLst>
      <p:ext uri="{BB962C8B-B14F-4D97-AF65-F5344CB8AC3E}">
        <p14:creationId xmlns:p14="http://schemas.microsoft.com/office/powerpoint/2010/main" val="2544089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E30BF673-14F8-42DF-8823-223452C60A83}" type="datetime1">
              <a:rPr lang="zh-TW" altLang="en-US" smtClean="0">
                <a:solidFill>
                  <a:prstClr val="black"/>
                </a:solidFill>
              </a:rPr>
              <a:pPr>
                <a:defRPr/>
              </a:pPr>
              <a:t>2019/5/16</a:t>
            </a:fld>
            <a:endParaRPr lang="en-US" altLang="zh-TW" dirty="0">
              <a:solidFill>
                <a:prstClr val="black"/>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TW" dirty="0">
              <a:solidFill>
                <a:prstClr val="black"/>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2B5522C-A27E-428C-8770-BD9512493397}" type="slidenum">
              <a:rPr lang="zh-TW" altLang="en-US">
                <a:solidFill>
                  <a:prstClr val="black"/>
                </a:solidFill>
              </a:rPr>
              <a:pPr>
                <a:defRPr/>
              </a:pPr>
              <a:t>‹#›</a:t>
            </a:fld>
            <a:endParaRPr lang="en-US" altLang="zh-TW" dirty="0">
              <a:solidFill>
                <a:prstClr val="black"/>
              </a:solidFill>
            </a:endParaRPr>
          </a:p>
        </p:txBody>
      </p:sp>
    </p:spTree>
    <p:extLst>
      <p:ext uri="{BB962C8B-B14F-4D97-AF65-F5344CB8AC3E}">
        <p14:creationId xmlns:p14="http://schemas.microsoft.com/office/powerpoint/2010/main" val="485567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2"/>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2721B861-6F0F-4547-A3A8-200E62771BEC}" type="datetime1">
              <a:rPr lang="zh-TW" altLang="en-US" smtClean="0">
                <a:solidFill>
                  <a:prstClr val="black"/>
                </a:solidFill>
              </a:rPr>
              <a:pPr>
                <a:defRPr/>
              </a:pPr>
              <a:t>2019/5/16</a:t>
            </a:fld>
            <a:endParaRPr lang="en-US" altLang="zh-TW" dirty="0">
              <a:solidFill>
                <a:prstClr val="black"/>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TW" dirty="0">
              <a:solidFill>
                <a:prstClr val="black"/>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6EE00B3-3690-48AE-AAD5-E3C7397B52FA}" type="slidenum">
              <a:rPr lang="zh-TW" altLang="en-US">
                <a:solidFill>
                  <a:prstClr val="black"/>
                </a:solidFill>
              </a:rPr>
              <a:pPr>
                <a:defRPr/>
              </a:pPr>
              <a:t>‹#›</a:t>
            </a:fld>
            <a:endParaRPr lang="en-US" altLang="zh-TW" dirty="0">
              <a:solidFill>
                <a:prstClr val="black"/>
              </a:solidFill>
            </a:endParaRPr>
          </a:p>
        </p:txBody>
      </p:sp>
    </p:spTree>
    <p:extLst>
      <p:ext uri="{BB962C8B-B14F-4D97-AF65-F5344CB8AC3E}">
        <p14:creationId xmlns:p14="http://schemas.microsoft.com/office/powerpoint/2010/main" val="1859658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125538"/>
            <a:ext cx="40386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125538"/>
            <a:ext cx="40386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76802CD3-045E-49B5-B6AA-FA440EDF0455}" type="datetime1">
              <a:rPr lang="zh-TW" altLang="en-US" smtClean="0">
                <a:solidFill>
                  <a:prstClr val="black"/>
                </a:solidFill>
              </a:rPr>
              <a:pPr>
                <a:defRPr/>
              </a:pPr>
              <a:t>2019/5/16</a:t>
            </a:fld>
            <a:endParaRPr lang="en-US" altLang="zh-TW" dirty="0">
              <a:solidFill>
                <a:prstClr val="black"/>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TW" dirty="0">
              <a:solidFill>
                <a:prstClr val="black"/>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6F357C0-59FB-4B45-BE19-87D348B83E01}" type="slidenum">
              <a:rPr lang="zh-TW" altLang="en-US">
                <a:solidFill>
                  <a:prstClr val="black"/>
                </a:solidFill>
              </a:rPr>
              <a:pPr>
                <a:defRPr/>
              </a:pPr>
              <a:t>‹#›</a:t>
            </a:fld>
            <a:endParaRPr lang="en-US" altLang="zh-TW" dirty="0">
              <a:solidFill>
                <a:prstClr val="black"/>
              </a:solidFill>
            </a:endParaRPr>
          </a:p>
        </p:txBody>
      </p:sp>
    </p:spTree>
    <p:extLst>
      <p:ext uri="{BB962C8B-B14F-4D97-AF65-F5344CB8AC3E}">
        <p14:creationId xmlns:p14="http://schemas.microsoft.com/office/powerpoint/2010/main" val="3475432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EFF11A32-5EDF-4670-9944-3189DB266A92}" type="datetime1">
              <a:rPr lang="zh-TW" altLang="en-US" smtClean="0">
                <a:solidFill>
                  <a:prstClr val="black"/>
                </a:solidFill>
              </a:rPr>
              <a:pPr>
                <a:defRPr/>
              </a:pPr>
              <a:t>2019/5/16</a:t>
            </a:fld>
            <a:endParaRPr lang="en-US" altLang="zh-TW" dirty="0">
              <a:solidFill>
                <a:prstClr val="black"/>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ltLang="zh-TW" dirty="0">
              <a:solidFill>
                <a:prstClr val="black"/>
              </a:solidFill>
            </a:endParaRPr>
          </a:p>
        </p:txBody>
      </p:sp>
      <p:sp>
        <p:nvSpPr>
          <p:cNvPr id="9" name="Rectangle 6"/>
          <p:cNvSpPr>
            <a:spLocks noGrp="1" noChangeArrowheads="1"/>
          </p:cNvSpPr>
          <p:nvPr>
            <p:ph type="sldNum" sz="quarter" idx="12"/>
          </p:nvPr>
        </p:nvSpPr>
        <p:spPr/>
        <p:txBody>
          <a:bodyPr/>
          <a:lstStyle>
            <a:lvl1pPr>
              <a:defRPr/>
            </a:lvl1pPr>
          </a:lstStyle>
          <a:p>
            <a:pPr>
              <a:defRPr/>
            </a:pPr>
            <a:fld id="{7DF67465-D3B7-4F1F-99DB-4FA89BF98BF2}" type="slidenum">
              <a:rPr lang="zh-TW" altLang="en-US">
                <a:solidFill>
                  <a:prstClr val="black"/>
                </a:solidFill>
              </a:rPr>
              <a:pPr>
                <a:defRPr/>
              </a:pPr>
              <a:t>‹#›</a:t>
            </a:fld>
            <a:endParaRPr lang="en-US" altLang="zh-TW" dirty="0">
              <a:solidFill>
                <a:prstClr val="black"/>
              </a:solidFill>
            </a:endParaRPr>
          </a:p>
        </p:txBody>
      </p:sp>
    </p:spTree>
    <p:extLst>
      <p:ext uri="{BB962C8B-B14F-4D97-AF65-F5344CB8AC3E}">
        <p14:creationId xmlns:p14="http://schemas.microsoft.com/office/powerpoint/2010/main" val="1809962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88390694-BD48-4DEE-A697-E142300218BE}" type="datetime1">
              <a:rPr lang="zh-TW" altLang="en-US" smtClean="0">
                <a:solidFill>
                  <a:prstClr val="black"/>
                </a:solidFill>
              </a:rPr>
              <a:pPr>
                <a:defRPr/>
              </a:pPr>
              <a:t>2019/5/16</a:t>
            </a:fld>
            <a:endParaRPr lang="en-US" altLang="zh-TW" dirty="0">
              <a:solidFill>
                <a:prstClr val="black"/>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TW" dirty="0">
              <a:solidFill>
                <a:prstClr val="black"/>
              </a:solidFill>
            </a:endParaRPr>
          </a:p>
        </p:txBody>
      </p:sp>
      <p:sp>
        <p:nvSpPr>
          <p:cNvPr id="5" name="Rectangle 6"/>
          <p:cNvSpPr>
            <a:spLocks noGrp="1" noChangeArrowheads="1"/>
          </p:cNvSpPr>
          <p:nvPr>
            <p:ph type="sldNum" sz="quarter" idx="12"/>
          </p:nvPr>
        </p:nvSpPr>
        <p:spPr/>
        <p:txBody>
          <a:bodyPr/>
          <a:lstStyle>
            <a:lvl1pPr>
              <a:defRPr/>
            </a:lvl1pPr>
          </a:lstStyle>
          <a:p>
            <a:pPr>
              <a:defRPr/>
            </a:pPr>
            <a:fld id="{82E28858-1356-4164-B928-76806D79415B}" type="slidenum">
              <a:rPr lang="zh-TW" altLang="en-US">
                <a:solidFill>
                  <a:prstClr val="black"/>
                </a:solidFill>
              </a:rPr>
              <a:pPr>
                <a:defRPr/>
              </a:pPr>
              <a:t>‹#›</a:t>
            </a:fld>
            <a:endParaRPr lang="en-US" altLang="zh-TW" dirty="0">
              <a:solidFill>
                <a:prstClr val="black"/>
              </a:solidFill>
            </a:endParaRPr>
          </a:p>
        </p:txBody>
      </p:sp>
    </p:spTree>
    <p:extLst>
      <p:ext uri="{BB962C8B-B14F-4D97-AF65-F5344CB8AC3E}">
        <p14:creationId xmlns:p14="http://schemas.microsoft.com/office/powerpoint/2010/main" val="2463066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59B4E93B-46E4-40B6-A24A-BB2A7033144E}" type="datetime1">
              <a:rPr lang="zh-TW" altLang="en-US" smtClean="0">
                <a:solidFill>
                  <a:prstClr val="black"/>
                </a:solidFill>
              </a:rPr>
              <a:pPr>
                <a:defRPr/>
              </a:pPr>
              <a:t>2019/5/16</a:t>
            </a:fld>
            <a:endParaRPr lang="en-US" altLang="zh-TW" dirty="0">
              <a:solidFill>
                <a:prstClr val="black"/>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ltLang="zh-TW" dirty="0">
              <a:solidFill>
                <a:prstClr val="black"/>
              </a:solidFill>
            </a:endParaRPr>
          </a:p>
        </p:txBody>
      </p:sp>
      <p:sp>
        <p:nvSpPr>
          <p:cNvPr id="4" name="Rectangle 6"/>
          <p:cNvSpPr>
            <a:spLocks noGrp="1" noChangeArrowheads="1"/>
          </p:cNvSpPr>
          <p:nvPr>
            <p:ph type="sldNum" sz="quarter" idx="12"/>
          </p:nvPr>
        </p:nvSpPr>
        <p:spPr/>
        <p:txBody>
          <a:bodyPr/>
          <a:lstStyle>
            <a:lvl1pPr>
              <a:defRPr/>
            </a:lvl1pPr>
          </a:lstStyle>
          <a:p>
            <a:pPr>
              <a:defRPr/>
            </a:pPr>
            <a:fld id="{0425DD0F-D833-4500-8224-585EDAC39332}" type="slidenum">
              <a:rPr lang="zh-TW" altLang="en-US">
                <a:solidFill>
                  <a:prstClr val="black"/>
                </a:solidFill>
              </a:rPr>
              <a:pPr>
                <a:defRPr/>
              </a:pPr>
              <a:t>‹#›</a:t>
            </a:fld>
            <a:endParaRPr lang="en-US" altLang="zh-TW" dirty="0">
              <a:solidFill>
                <a:prstClr val="black"/>
              </a:solidFill>
            </a:endParaRPr>
          </a:p>
        </p:txBody>
      </p:sp>
    </p:spTree>
    <p:extLst>
      <p:ext uri="{BB962C8B-B14F-4D97-AF65-F5344CB8AC3E}">
        <p14:creationId xmlns:p14="http://schemas.microsoft.com/office/powerpoint/2010/main" val="5885820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F8744B05-26E0-457A-B749-16923167F651}" type="datetime1">
              <a:rPr lang="zh-TW" altLang="en-US" smtClean="0">
                <a:solidFill>
                  <a:prstClr val="black"/>
                </a:solidFill>
              </a:rPr>
              <a:pPr>
                <a:defRPr/>
              </a:pPr>
              <a:t>2019/5/16</a:t>
            </a:fld>
            <a:endParaRPr lang="en-US" altLang="zh-TW" dirty="0">
              <a:solidFill>
                <a:prstClr val="black"/>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TW" dirty="0">
              <a:solidFill>
                <a:prstClr val="black"/>
              </a:solidFill>
            </a:endParaRPr>
          </a:p>
        </p:txBody>
      </p:sp>
      <p:sp>
        <p:nvSpPr>
          <p:cNvPr id="7" name="Rectangle 6"/>
          <p:cNvSpPr>
            <a:spLocks noGrp="1" noChangeArrowheads="1"/>
          </p:cNvSpPr>
          <p:nvPr>
            <p:ph type="sldNum" sz="quarter" idx="12"/>
          </p:nvPr>
        </p:nvSpPr>
        <p:spPr/>
        <p:txBody>
          <a:bodyPr/>
          <a:lstStyle>
            <a:lvl1pPr>
              <a:defRPr/>
            </a:lvl1pPr>
          </a:lstStyle>
          <a:p>
            <a:pPr>
              <a:defRPr/>
            </a:pPr>
            <a:fld id="{C9645673-9694-4A9E-8B3D-AD16E1530CC3}" type="slidenum">
              <a:rPr lang="zh-TW" altLang="en-US">
                <a:solidFill>
                  <a:prstClr val="black"/>
                </a:solidFill>
              </a:rPr>
              <a:pPr>
                <a:defRPr/>
              </a:pPr>
              <a:t>‹#›</a:t>
            </a:fld>
            <a:endParaRPr lang="en-US" altLang="zh-TW" dirty="0">
              <a:solidFill>
                <a:prstClr val="black"/>
              </a:solidFill>
            </a:endParaRPr>
          </a:p>
        </p:txBody>
      </p:sp>
    </p:spTree>
    <p:extLst>
      <p:ext uri="{BB962C8B-B14F-4D97-AF65-F5344CB8AC3E}">
        <p14:creationId xmlns:p14="http://schemas.microsoft.com/office/powerpoint/2010/main" val="1194464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3BD2D595-191C-408E-8C5B-71926BFD572D}" type="datetime1">
              <a:rPr lang="zh-TW" altLang="en-US" smtClean="0">
                <a:solidFill>
                  <a:prstClr val="black"/>
                </a:solidFill>
              </a:rPr>
              <a:pPr>
                <a:defRPr/>
              </a:pPr>
              <a:t>2019/5/16</a:t>
            </a:fld>
            <a:endParaRPr lang="en-US" altLang="zh-TW" dirty="0">
              <a:solidFill>
                <a:prstClr val="black"/>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TW" dirty="0">
              <a:solidFill>
                <a:prstClr val="black"/>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92C9BD1-FDC2-482C-96A9-60EBBD54905C}" type="slidenum">
              <a:rPr lang="zh-TW" altLang="en-US">
                <a:solidFill>
                  <a:prstClr val="black"/>
                </a:solidFill>
              </a:rPr>
              <a:pPr>
                <a:defRPr/>
              </a:pPr>
              <a:t>‹#›</a:t>
            </a:fld>
            <a:endParaRPr lang="en-US" altLang="zh-TW" dirty="0">
              <a:solidFill>
                <a:prstClr val="black"/>
              </a:solidFill>
            </a:endParaRPr>
          </a:p>
        </p:txBody>
      </p:sp>
    </p:spTree>
    <p:extLst>
      <p:ext uri="{BB962C8B-B14F-4D97-AF65-F5344CB8AC3E}">
        <p14:creationId xmlns:p14="http://schemas.microsoft.com/office/powerpoint/2010/main" val="18215181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F8C88EC3-2EF5-4D6E-B065-92DE1FB48E24}" type="datetime1">
              <a:rPr lang="zh-TW" altLang="en-US" smtClean="0">
                <a:solidFill>
                  <a:prstClr val="black"/>
                </a:solidFill>
              </a:rPr>
              <a:pPr>
                <a:defRPr/>
              </a:pPr>
              <a:t>2019/5/16</a:t>
            </a:fld>
            <a:endParaRPr lang="en-US" altLang="zh-TW" dirty="0">
              <a:solidFill>
                <a:prstClr val="black"/>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TW" dirty="0">
              <a:solidFill>
                <a:prstClr val="black"/>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E6F63E7-BC8C-4CFE-A482-D6DB8B8BE0EE}" type="slidenum">
              <a:rPr lang="zh-TW" altLang="en-US">
                <a:solidFill>
                  <a:prstClr val="black"/>
                </a:solidFill>
              </a:rPr>
              <a:pPr>
                <a:defRPr/>
              </a:pPr>
              <a:t>‹#›</a:t>
            </a:fld>
            <a:endParaRPr lang="en-US" altLang="zh-TW" dirty="0">
              <a:solidFill>
                <a:prstClr val="black"/>
              </a:solidFill>
            </a:endParaRPr>
          </a:p>
        </p:txBody>
      </p:sp>
    </p:spTree>
    <p:extLst>
      <p:ext uri="{BB962C8B-B14F-4D97-AF65-F5344CB8AC3E}">
        <p14:creationId xmlns:p14="http://schemas.microsoft.com/office/powerpoint/2010/main" val="877037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260352"/>
            <a:ext cx="2171700" cy="5865813"/>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0" y="260352"/>
            <a:ext cx="6362700" cy="5865813"/>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F08521BE-F481-4592-BE99-D3718267DE04}" type="datetime1">
              <a:rPr lang="zh-TW" altLang="en-US" smtClean="0">
                <a:solidFill>
                  <a:prstClr val="black"/>
                </a:solidFill>
              </a:rPr>
              <a:pPr>
                <a:defRPr/>
              </a:pPr>
              <a:t>2019/5/16</a:t>
            </a:fld>
            <a:endParaRPr lang="en-US" altLang="zh-TW" dirty="0">
              <a:solidFill>
                <a:prstClr val="black"/>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TW" dirty="0">
              <a:solidFill>
                <a:prstClr val="black"/>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9E0D3D9-EAA6-4644-ABB9-A4C0F5B1EAB5}" type="slidenum">
              <a:rPr lang="zh-TW" altLang="en-US">
                <a:solidFill>
                  <a:prstClr val="black"/>
                </a:solidFill>
              </a:rPr>
              <a:pPr>
                <a:defRPr/>
              </a:pPr>
              <a:t>‹#›</a:t>
            </a:fld>
            <a:endParaRPr lang="en-US" altLang="zh-TW" dirty="0">
              <a:solidFill>
                <a:prstClr val="black"/>
              </a:solidFill>
            </a:endParaRPr>
          </a:p>
        </p:txBody>
      </p:sp>
    </p:spTree>
    <p:extLst>
      <p:ext uri="{BB962C8B-B14F-4D97-AF65-F5344CB8AC3E}">
        <p14:creationId xmlns:p14="http://schemas.microsoft.com/office/powerpoint/2010/main" val="3038356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區段標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1862AF1D-5219-4DAD-AAD3-2F094E50DE8C}" type="datetime1">
              <a:rPr lang="zh-TW" altLang="en-US"/>
              <a:pPr>
                <a:defRPr/>
              </a:pPr>
              <a:t>2019/5/16</a:t>
            </a:fld>
            <a:endParaRPr lang="en-US" altLang="zh-TW"/>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DC7D7167-F5BF-41F8-95CE-8FFE4529CB48}" type="slidenum">
              <a:rPr lang="zh-TW" altLang="en-US"/>
              <a:pPr/>
              <a:t>‹#›</a:t>
            </a:fld>
            <a:endParaRPr lang="en-US" altLang="zh-TW"/>
          </a:p>
        </p:txBody>
      </p:sp>
    </p:spTree>
    <p:extLst>
      <p:ext uri="{BB962C8B-B14F-4D97-AF65-F5344CB8AC3E}">
        <p14:creationId xmlns:p14="http://schemas.microsoft.com/office/powerpoint/2010/main" val="3390985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流程圖: 文件 3"/>
          <p:cNvSpPr>
            <a:spLocks noChangeArrowheads="1"/>
          </p:cNvSpPr>
          <p:nvPr userDrawn="1"/>
        </p:nvSpPr>
        <p:spPr bwMode="auto">
          <a:xfrm flipV="1">
            <a:off x="0" y="5033963"/>
            <a:ext cx="9144000" cy="1824037"/>
          </a:xfrm>
          <a:prstGeom prst="flowChartDocument">
            <a:avLst/>
          </a:prstGeom>
          <a:solidFill>
            <a:srgbClr val="FFC74B"/>
          </a:solidFill>
          <a:ln w="25400" algn="ctr">
            <a:noFill/>
            <a:miter lim="800000"/>
            <a:headEnd/>
            <a:tailEnd/>
          </a:ln>
        </p:spPr>
        <p:txBody>
          <a:bodyPr rot="10800000" anchor="ctr"/>
          <a:lstStyle/>
          <a:p>
            <a:pPr algn="ctr">
              <a:defRPr/>
            </a:pPr>
            <a:endParaRPr lang="zh-TW" altLang="en-US">
              <a:solidFill>
                <a:srgbClr val="FFFFFF"/>
              </a:solidFill>
              <a:latin typeface="Arial"/>
              <a:ea typeface="+mn-ea"/>
            </a:endParaRPr>
          </a:p>
        </p:txBody>
      </p:sp>
      <p:pic>
        <p:nvPicPr>
          <p:cNvPr id="5" name="Picture 2" descr="C:\Documents and Settings\User\桌面\立體圖.gif"/>
          <p:cNvPicPr>
            <a:picLocks noChangeAspect="1" noChangeArrowheads="1"/>
          </p:cNvPicPr>
          <p:nvPr userDrawn="1"/>
        </p:nvPicPr>
        <p:blipFill>
          <a:blip r:embed="rId2" cstate="print"/>
          <a:srcRect/>
          <a:stretch>
            <a:fillRect/>
          </a:stretch>
        </p:blipFill>
        <p:spPr bwMode="auto">
          <a:xfrm>
            <a:off x="6227763" y="3371850"/>
            <a:ext cx="2916237" cy="3051175"/>
          </a:xfrm>
          <a:prstGeom prst="rect">
            <a:avLst/>
          </a:prstGeom>
          <a:noFill/>
          <a:ln w="9525">
            <a:noFill/>
            <a:miter lim="800000"/>
            <a:headEnd/>
            <a:tailEnd/>
          </a:ln>
        </p:spPr>
      </p:pic>
      <p:pic>
        <p:nvPicPr>
          <p:cNvPr id="6" name="Picture 2"/>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179388" y="3933825"/>
            <a:ext cx="990600" cy="1524000"/>
          </a:xfrm>
          <a:prstGeom prst="rect">
            <a:avLst/>
          </a:prstGeom>
          <a:noFill/>
          <a:ln w="9525">
            <a:noFill/>
            <a:miter lim="800000"/>
            <a:headEnd/>
            <a:tailEnd/>
          </a:ln>
        </p:spPr>
      </p:pic>
      <p:sp>
        <p:nvSpPr>
          <p:cNvPr id="7" name="矩形 6"/>
          <p:cNvSpPr/>
          <p:nvPr userDrawn="1"/>
        </p:nvSpPr>
        <p:spPr>
          <a:xfrm>
            <a:off x="611560" y="2420888"/>
            <a:ext cx="7992888" cy="36000"/>
          </a:xfrm>
          <a:prstGeom prst="rect">
            <a:avLst/>
          </a:prstGeom>
          <a:gradFill flip="none" rotWithShape="1">
            <a:gsLst>
              <a:gs pos="0">
                <a:srgbClr val="FFB41D"/>
              </a:gs>
              <a:gs pos="50000">
                <a:srgbClr val="F7AB00">
                  <a:shade val="67500"/>
                  <a:satMod val="115000"/>
                </a:srgbClr>
              </a:gs>
              <a:gs pos="100000">
                <a:srgbClr val="F7AB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srgbClr val="FFFFFF"/>
              </a:solidFill>
            </a:endParaRPr>
          </a:p>
        </p:txBody>
      </p:sp>
      <p:sp>
        <p:nvSpPr>
          <p:cNvPr id="26628" name="Rectangle 4"/>
          <p:cNvSpPr>
            <a:spLocks noGrp="1" noChangeArrowheads="1"/>
          </p:cNvSpPr>
          <p:nvPr>
            <p:ph type="ctrTitle"/>
          </p:nvPr>
        </p:nvSpPr>
        <p:spPr>
          <a:xfrm>
            <a:off x="617538" y="877888"/>
            <a:ext cx="7772400" cy="1470025"/>
          </a:xfrm>
        </p:spPr>
        <p:txBody>
          <a:bodyPr/>
          <a:lstStyle>
            <a:lvl1pPr>
              <a:defRPr/>
            </a:lvl1pPr>
          </a:lstStyle>
          <a:p>
            <a:r>
              <a:rPr lang="zh-TW" altLang="en-US"/>
              <a:t>按一下以編輯母片標題樣式</a:t>
            </a:r>
          </a:p>
        </p:txBody>
      </p:sp>
      <p:sp>
        <p:nvSpPr>
          <p:cNvPr id="26629" name="Rectangle 5"/>
          <p:cNvSpPr>
            <a:spLocks noGrp="1" noChangeArrowheads="1"/>
          </p:cNvSpPr>
          <p:nvPr>
            <p:ph type="subTitle" idx="1"/>
          </p:nvPr>
        </p:nvSpPr>
        <p:spPr>
          <a:xfrm>
            <a:off x="2141538" y="2547938"/>
            <a:ext cx="6400800" cy="1752600"/>
          </a:xfrm>
        </p:spPr>
        <p:txBody>
          <a:bodyPr/>
          <a:lstStyle>
            <a:lvl1pPr marL="0" indent="0" algn="ctr">
              <a:buFontTx/>
              <a:buNone/>
              <a:defRPr/>
            </a:lvl1pPr>
          </a:lstStyle>
          <a:p>
            <a:r>
              <a:rPr lang="zh-TW" altLang="en-US"/>
              <a:t>按一下以編輯母片副標題樣式</a:t>
            </a:r>
          </a:p>
        </p:txBody>
      </p:sp>
      <p:sp>
        <p:nvSpPr>
          <p:cNvPr id="8" name="Rectangle 6"/>
          <p:cNvSpPr>
            <a:spLocks noGrp="1" noChangeArrowheads="1"/>
          </p:cNvSpPr>
          <p:nvPr>
            <p:ph type="dt" sz="half" idx="10"/>
          </p:nvPr>
        </p:nvSpPr>
        <p:spPr/>
        <p:txBody>
          <a:bodyPr/>
          <a:lstStyle>
            <a:lvl1pPr>
              <a:defRPr smtClean="0"/>
            </a:lvl1pPr>
          </a:lstStyle>
          <a:p>
            <a:pPr>
              <a:defRPr/>
            </a:pPr>
            <a:fld id="{9FA6FDF6-6AA5-4CFC-AEA0-579E8DFB5460}" type="datetime1">
              <a:rPr lang="zh-TW" altLang="en-US">
                <a:solidFill>
                  <a:srgbClr val="000000"/>
                </a:solidFill>
              </a:rPr>
              <a:pPr>
                <a:defRPr/>
              </a:pPr>
              <a:t>2019/5/16</a:t>
            </a:fld>
            <a:endParaRPr lang="en-US" altLang="zh-TW" dirty="0">
              <a:solidFill>
                <a:srgbClr val="000000"/>
              </a:solidFill>
            </a:endParaRPr>
          </a:p>
        </p:txBody>
      </p:sp>
      <p:sp>
        <p:nvSpPr>
          <p:cNvPr id="9" name="Rectangle 7"/>
          <p:cNvSpPr>
            <a:spLocks noGrp="1" noChangeArrowheads="1"/>
          </p:cNvSpPr>
          <p:nvPr>
            <p:ph type="ftr" sz="quarter" idx="11"/>
          </p:nvPr>
        </p:nvSpPr>
        <p:spPr/>
        <p:txBody>
          <a:bodyPr/>
          <a:lstStyle>
            <a:lvl1pPr>
              <a:defRPr/>
            </a:lvl1pPr>
          </a:lstStyle>
          <a:p>
            <a:pPr>
              <a:defRPr/>
            </a:pPr>
            <a:endParaRPr lang="en-US" altLang="zh-TW" dirty="0">
              <a:solidFill>
                <a:srgbClr val="000000"/>
              </a:solidFill>
            </a:endParaRPr>
          </a:p>
        </p:txBody>
      </p:sp>
      <p:sp>
        <p:nvSpPr>
          <p:cNvPr id="10" name="Rectangle 8"/>
          <p:cNvSpPr>
            <a:spLocks noGrp="1" noChangeArrowheads="1"/>
          </p:cNvSpPr>
          <p:nvPr>
            <p:ph type="sldNum" sz="quarter" idx="12"/>
          </p:nvPr>
        </p:nvSpPr>
        <p:spPr/>
        <p:txBody>
          <a:bodyPr/>
          <a:lstStyle>
            <a:lvl1pPr>
              <a:defRPr/>
            </a:lvl1pPr>
          </a:lstStyle>
          <a:p>
            <a:pPr>
              <a:defRPr/>
            </a:pPr>
            <a:fld id="{EBE3EE61-3F3D-47FA-8BA5-6513F9B77B0A}" type="slidenum">
              <a:rPr lang="zh-TW" altLang="en-US">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91776750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矩形 3"/>
          <p:cNvSpPr/>
          <p:nvPr userDrawn="1"/>
        </p:nvSpPr>
        <p:spPr>
          <a:xfrm>
            <a:off x="35496" y="1016736"/>
            <a:ext cx="7992888" cy="36000"/>
          </a:xfrm>
          <a:prstGeom prst="rect">
            <a:avLst/>
          </a:prstGeom>
          <a:gradFill flip="none" rotWithShape="1">
            <a:gsLst>
              <a:gs pos="0">
                <a:srgbClr val="FFB41D"/>
              </a:gs>
              <a:gs pos="50000">
                <a:srgbClr val="F7AB00">
                  <a:shade val="67500"/>
                  <a:satMod val="115000"/>
                </a:srgbClr>
              </a:gs>
              <a:gs pos="100000">
                <a:srgbClr val="F7AB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srgbClr val="FFFFFF"/>
              </a:solidFill>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lvl1pPr>
              <a:defRPr>
                <a:latin typeface="華康中黑體" pitchFamily="49" charset="-120"/>
                <a:ea typeface="華康中黑體" pitchFamily="49" charset="-120"/>
              </a:defRPr>
            </a:lvl1pPr>
            <a:lvl2pPr>
              <a:defRPr>
                <a:latin typeface="華康中黑體" pitchFamily="49" charset="-120"/>
                <a:ea typeface="華康中黑體" pitchFamily="49" charset="-120"/>
              </a:defRPr>
            </a:lvl2pPr>
            <a:lvl3pPr>
              <a:defRPr>
                <a:latin typeface="華康中黑體" pitchFamily="49" charset="-120"/>
                <a:ea typeface="華康中黑體" pitchFamily="49" charset="-120"/>
              </a:defRPr>
            </a:lvl3pPr>
            <a:lvl4pPr>
              <a:defRPr>
                <a:latin typeface="華康中黑體" pitchFamily="49" charset="-120"/>
                <a:ea typeface="華康中黑體" pitchFamily="49" charset="-120"/>
              </a:defRPr>
            </a:lvl4pPr>
            <a:lvl5pPr>
              <a:defRPr>
                <a:latin typeface="華康中黑體" pitchFamily="49" charset="-120"/>
                <a:ea typeface="華康中黑體" pitchFamily="49"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5" name="Rectangle 4"/>
          <p:cNvSpPr>
            <a:spLocks noGrp="1" noChangeArrowheads="1"/>
          </p:cNvSpPr>
          <p:nvPr>
            <p:ph type="dt" sz="half" idx="10"/>
          </p:nvPr>
        </p:nvSpPr>
        <p:spPr/>
        <p:txBody>
          <a:bodyPr/>
          <a:lstStyle>
            <a:lvl1pPr>
              <a:defRPr smtClean="0"/>
            </a:lvl1pPr>
          </a:lstStyle>
          <a:p>
            <a:pPr>
              <a:defRPr/>
            </a:pPr>
            <a:fld id="{0D065B4C-2D2E-4BA2-9B14-97E10BB400BE}" type="datetime1">
              <a:rPr lang="zh-TW" altLang="en-US">
                <a:solidFill>
                  <a:srgbClr val="000000"/>
                </a:solidFill>
              </a:rPr>
              <a:pPr>
                <a:defRPr/>
              </a:pPr>
              <a:t>2019/5/16</a:t>
            </a:fld>
            <a:endParaRPr lang="en-US" altLang="zh-TW" dirty="0">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TW"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272ACB8-32D6-4BA3-A453-EE320421D775}" type="slidenum">
              <a:rPr lang="zh-TW" altLang="en-US">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64529732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區段標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4076ACD-9201-4CCC-B902-811D75936D6A}" type="datetime1">
              <a:rPr lang="zh-TW" altLang="en-US" smtClean="0">
                <a:solidFill>
                  <a:srgbClr val="000000"/>
                </a:solidFill>
              </a:rPr>
              <a:pPr>
                <a:defRPr/>
              </a:pPr>
              <a:t>2019/5/16</a:t>
            </a:fld>
            <a:endParaRPr lang="en-US" altLang="zh-TW"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C00C21E-7A0B-4DB6-B866-8864CE6CE354}" type="slidenum">
              <a:rPr lang="zh-TW" altLang="en-US">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28263170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125538"/>
            <a:ext cx="40386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125538"/>
            <a:ext cx="40386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fld id="{EF1E58DB-28DA-4FAC-B122-FF07D4A45BE8}" type="datetime1">
              <a:rPr lang="zh-TW" altLang="en-US" smtClean="0">
                <a:solidFill>
                  <a:srgbClr val="000000"/>
                </a:solidFill>
              </a:rPr>
              <a:pPr>
                <a:defRPr/>
              </a:pPr>
              <a:t>2019/5/16</a:t>
            </a:fld>
            <a:endParaRPr lang="en-US" altLang="zh-TW"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7C7169-D778-4617-BA0A-FC55DFB3BD03}" type="slidenum">
              <a:rPr lang="zh-TW" altLang="en-US">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161244464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fld id="{C8DBFBC6-29E5-42CD-9E15-FB56A1790C1C}" type="datetime1">
              <a:rPr lang="zh-TW" altLang="en-US" smtClean="0">
                <a:solidFill>
                  <a:srgbClr val="000000"/>
                </a:solidFill>
              </a:rPr>
              <a:pPr>
                <a:defRPr/>
              </a:pPr>
              <a:t>2019/5/16</a:t>
            </a:fld>
            <a:endParaRPr lang="en-US" altLang="zh-TW"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8F83DD-E961-459E-A479-5205CD73AD35}" type="slidenum">
              <a:rPr lang="zh-TW" altLang="en-US">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2012204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fld id="{F015B258-4A94-4FAD-A62A-4228A718F4A9}" type="datetime1">
              <a:rPr lang="zh-TW" altLang="en-US" smtClean="0">
                <a:solidFill>
                  <a:srgbClr val="000000"/>
                </a:solidFill>
              </a:rPr>
              <a:pPr>
                <a:defRPr/>
              </a:pPr>
              <a:t>2019/5/16</a:t>
            </a:fld>
            <a:endParaRPr lang="en-US" altLang="zh-TW"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BA74FE-0D80-4320-A9D4-055BD3261838}" type="slidenum">
              <a:rPr lang="zh-TW" altLang="en-US">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39395369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E667679-93E5-4748-B23E-E24C5FC2FCF4}" type="datetime1">
              <a:rPr lang="zh-TW" altLang="en-US" smtClean="0">
                <a:solidFill>
                  <a:srgbClr val="000000"/>
                </a:solidFill>
              </a:rPr>
              <a:pPr>
                <a:defRPr/>
              </a:pPr>
              <a:t>2019/5/16</a:t>
            </a:fld>
            <a:endParaRPr lang="en-US" altLang="zh-TW"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A1A49E5-3A20-407A-9D87-6D755D365273}" type="slidenum">
              <a:rPr lang="zh-TW" altLang="en-US">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246963024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fld id="{12F21B46-6DE5-483E-A2E9-9F07CCB083E1}" type="datetime1">
              <a:rPr lang="zh-TW" altLang="en-US" smtClean="0">
                <a:solidFill>
                  <a:srgbClr val="000000"/>
                </a:solidFill>
              </a:rPr>
              <a:pPr>
                <a:defRPr/>
              </a:pPr>
              <a:t>2019/5/16</a:t>
            </a:fld>
            <a:endParaRPr lang="en-US" altLang="zh-TW"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9A2A5-D762-42A1-8A1F-DAE89E3FFE8E}" type="slidenum">
              <a:rPr lang="zh-TW" altLang="en-US">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793641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fld id="{4FBCFA11-DFCD-4C3D-A304-7E7DCCC43AD1}" type="datetime1">
              <a:rPr lang="zh-TW" altLang="en-US" smtClean="0">
                <a:solidFill>
                  <a:srgbClr val="000000"/>
                </a:solidFill>
              </a:rPr>
              <a:pPr>
                <a:defRPr/>
              </a:pPr>
              <a:t>2019/5/16</a:t>
            </a:fld>
            <a:endParaRPr lang="en-US" altLang="zh-TW"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BA352-7CEF-4956-9B62-4F7B36F1B261}" type="slidenum">
              <a:rPr lang="zh-TW" altLang="en-US">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39090246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fld id="{CDA71815-90F3-4510-97DA-921D5FD0DA21}" type="datetime1">
              <a:rPr lang="zh-TW" altLang="en-US" smtClean="0">
                <a:solidFill>
                  <a:srgbClr val="000000"/>
                </a:solidFill>
              </a:rPr>
              <a:pPr>
                <a:defRPr/>
              </a:pPr>
              <a:t>2019/5/16</a:t>
            </a:fld>
            <a:endParaRPr lang="en-US" altLang="zh-TW"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E8AE05-CE1D-4330-85F4-0AB2A9FA637E}" type="slidenum">
              <a:rPr lang="zh-TW" altLang="en-US">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332709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125538"/>
            <a:ext cx="40386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125538"/>
            <a:ext cx="40386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2E413CC4-4B30-4415-A2DB-9AE39B8D4E01}" type="datetime1">
              <a:rPr lang="zh-TW" altLang="en-US"/>
              <a:pPr>
                <a:defRPr/>
              </a:pPr>
              <a:t>2019/5/16</a:t>
            </a:fld>
            <a:endParaRPr lang="en-US" altLang="zh-TW"/>
          </a:p>
        </p:txBody>
      </p:sp>
      <p:sp>
        <p:nvSpPr>
          <p:cNvPr id="6"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2E4949F2-1FC3-4F4B-AAD5-721A1C70BF64}" type="slidenum">
              <a:rPr lang="zh-TW" altLang="en-US"/>
              <a:pPr/>
              <a:t>‹#›</a:t>
            </a:fld>
            <a:endParaRPr lang="en-US" altLang="zh-TW"/>
          </a:p>
        </p:txBody>
      </p:sp>
    </p:spTree>
    <p:extLst>
      <p:ext uri="{BB962C8B-B14F-4D97-AF65-F5344CB8AC3E}">
        <p14:creationId xmlns:p14="http://schemas.microsoft.com/office/powerpoint/2010/main" val="41531187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260350"/>
            <a:ext cx="2171700" cy="5865813"/>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0" y="260350"/>
            <a:ext cx="6362700" cy="5865813"/>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fld id="{4EF2C2D9-191C-4415-92EF-9276376FAE57}" type="datetime1">
              <a:rPr lang="zh-TW" altLang="en-US" smtClean="0">
                <a:solidFill>
                  <a:srgbClr val="000000"/>
                </a:solidFill>
              </a:rPr>
              <a:pPr>
                <a:defRPr/>
              </a:pPr>
              <a:t>2019/5/16</a:t>
            </a:fld>
            <a:endParaRPr lang="en-US" altLang="zh-TW"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48E123-CA3F-4BD1-B10C-FEEFA8DCFD88}" type="slidenum">
              <a:rPr lang="zh-TW" altLang="en-US">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1011337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流程圖: 文件 3"/>
          <p:cNvSpPr>
            <a:spLocks noChangeArrowheads="1"/>
          </p:cNvSpPr>
          <p:nvPr userDrawn="1"/>
        </p:nvSpPr>
        <p:spPr bwMode="auto">
          <a:xfrm flipV="1">
            <a:off x="0" y="5033963"/>
            <a:ext cx="9144000" cy="1824037"/>
          </a:xfrm>
          <a:prstGeom prst="flowChartDocument">
            <a:avLst/>
          </a:prstGeom>
          <a:solidFill>
            <a:srgbClr val="FFC74B"/>
          </a:solidFill>
          <a:ln w="25400" algn="ctr">
            <a:noFill/>
            <a:miter lim="800000"/>
            <a:headEnd/>
            <a:tailEnd/>
          </a:ln>
        </p:spPr>
        <p:txBody>
          <a:bodyPr rot="10800000" anchor="ctr"/>
          <a:lstStyle/>
          <a:p>
            <a:pPr algn="ctr">
              <a:defRPr/>
            </a:pPr>
            <a:endParaRPr lang="zh-TW" altLang="en-US">
              <a:solidFill>
                <a:srgbClr val="FFFFFF"/>
              </a:solidFill>
              <a:latin typeface="Arial"/>
              <a:ea typeface="+mn-ea"/>
            </a:endParaRPr>
          </a:p>
        </p:txBody>
      </p:sp>
      <p:pic>
        <p:nvPicPr>
          <p:cNvPr id="5" name="Picture 2" descr="C:\Documents and Settings\User\桌面\立體圖.gif"/>
          <p:cNvPicPr>
            <a:picLocks noChangeAspect="1" noChangeArrowheads="1"/>
          </p:cNvPicPr>
          <p:nvPr userDrawn="1"/>
        </p:nvPicPr>
        <p:blipFill>
          <a:blip r:embed="rId2" cstate="print"/>
          <a:srcRect/>
          <a:stretch>
            <a:fillRect/>
          </a:stretch>
        </p:blipFill>
        <p:spPr bwMode="auto">
          <a:xfrm>
            <a:off x="6227763" y="3371850"/>
            <a:ext cx="2916237" cy="3051175"/>
          </a:xfrm>
          <a:prstGeom prst="rect">
            <a:avLst/>
          </a:prstGeom>
          <a:noFill/>
          <a:ln w="9525">
            <a:noFill/>
            <a:miter lim="800000"/>
            <a:headEnd/>
            <a:tailEnd/>
          </a:ln>
        </p:spPr>
      </p:pic>
      <p:pic>
        <p:nvPicPr>
          <p:cNvPr id="6" name="Picture 2"/>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179388" y="3933825"/>
            <a:ext cx="990600" cy="1524000"/>
          </a:xfrm>
          <a:prstGeom prst="rect">
            <a:avLst/>
          </a:prstGeom>
          <a:noFill/>
          <a:ln w="9525">
            <a:noFill/>
            <a:miter lim="800000"/>
            <a:headEnd/>
            <a:tailEnd/>
          </a:ln>
        </p:spPr>
      </p:pic>
      <p:sp>
        <p:nvSpPr>
          <p:cNvPr id="7" name="矩形 6"/>
          <p:cNvSpPr/>
          <p:nvPr userDrawn="1"/>
        </p:nvSpPr>
        <p:spPr>
          <a:xfrm>
            <a:off x="611560" y="2420888"/>
            <a:ext cx="7992888" cy="36000"/>
          </a:xfrm>
          <a:prstGeom prst="rect">
            <a:avLst/>
          </a:prstGeom>
          <a:gradFill flip="none" rotWithShape="1">
            <a:gsLst>
              <a:gs pos="0">
                <a:srgbClr val="FFB41D"/>
              </a:gs>
              <a:gs pos="50000">
                <a:srgbClr val="F7AB00">
                  <a:shade val="67500"/>
                  <a:satMod val="115000"/>
                </a:srgbClr>
              </a:gs>
              <a:gs pos="100000">
                <a:srgbClr val="F7AB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srgbClr val="FFFFFF"/>
              </a:solidFill>
            </a:endParaRPr>
          </a:p>
        </p:txBody>
      </p:sp>
      <p:sp>
        <p:nvSpPr>
          <p:cNvPr id="26628" name="Rectangle 4"/>
          <p:cNvSpPr>
            <a:spLocks noGrp="1" noChangeArrowheads="1"/>
          </p:cNvSpPr>
          <p:nvPr>
            <p:ph type="ctrTitle"/>
          </p:nvPr>
        </p:nvSpPr>
        <p:spPr>
          <a:xfrm>
            <a:off x="617538" y="877888"/>
            <a:ext cx="7772400" cy="1470025"/>
          </a:xfrm>
        </p:spPr>
        <p:txBody>
          <a:bodyPr/>
          <a:lstStyle>
            <a:lvl1pPr>
              <a:defRPr/>
            </a:lvl1pPr>
          </a:lstStyle>
          <a:p>
            <a:r>
              <a:rPr lang="zh-TW" altLang="en-US"/>
              <a:t>按一下以編輯母片標題樣式</a:t>
            </a:r>
          </a:p>
        </p:txBody>
      </p:sp>
      <p:sp>
        <p:nvSpPr>
          <p:cNvPr id="26629" name="Rectangle 5"/>
          <p:cNvSpPr>
            <a:spLocks noGrp="1" noChangeArrowheads="1"/>
          </p:cNvSpPr>
          <p:nvPr>
            <p:ph type="subTitle" idx="1"/>
          </p:nvPr>
        </p:nvSpPr>
        <p:spPr>
          <a:xfrm>
            <a:off x="2141538" y="2547938"/>
            <a:ext cx="6400800" cy="1752600"/>
          </a:xfrm>
        </p:spPr>
        <p:txBody>
          <a:bodyPr/>
          <a:lstStyle>
            <a:lvl1pPr marL="0" indent="0" algn="ctr">
              <a:buFontTx/>
              <a:buNone/>
              <a:defRPr/>
            </a:lvl1pPr>
          </a:lstStyle>
          <a:p>
            <a:r>
              <a:rPr lang="zh-TW" altLang="en-US"/>
              <a:t>按一下以編輯母片副標題樣式</a:t>
            </a:r>
          </a:p>
        </p:txBody>
      </p:sp>
      <p:sp>
        <p:nvSpPr>
          <p:cNvPr id="8" name="Rectangle 6"/>
          <p:cNvSpPr>
            <a:spLocks noGrp="1" noChangeArrowheads="1"/>
          </p:cNvSpPr>
          <p:nvPr>
            <p:ph type="dt" sz="half" idx="10"/>
          </p:nvPr>
        </p:nvSpPr>
        <p:spPr/>
        <p:txBody>
          <a:bodyPr/>
          <a:lstStyle>
            <a:lvl1pPr>
              <a:defRPr smtClean="0"/>
            </a:lvl1pPr>
          </a:lstStyle>
          <a:p>
            <a:pPr>
              <a:defRPr/>
            </a:pPr>
            <a:fld id="{9FA6FDF6-6AA5-4CFC-AEA0-579E8DFB5460}" type="datetime1">
              <a:rPr lang="zh-TW" altLang="en-US">
                <a:solidFill>
                  <a:srgbClr val="000000"/>
                </a:solidFill>
              </a:rPr>
              <a:pPr>
                <a:defRPr/>
              </a:pPr>
              <a:t>2019/5/16</a:t>
            </a:fld>
            <a:endParaRPr lang="en-US" altLang="zh-TW" dirty="0">
              <a:solidFill>
                <a:srgbClr val="000000"/>
              </a:solidFill>
            </a:endParaRPr>
          </a:p>
        </p:txBody>
      </p:sp>
      <p:sp>
        <p:nvSpPr>
          <p:cNvPr id="9" name="Rectangle 7"/>
          <p:cNvSpPr>
            <a:spLocks noGrp="1" noChangeArrowheads="1"/>
          </p:cNvSpPr>
          <p:nvPr>
            <p:ph type="ftr" sz="quarter" idx="11"/>
          </p:nvPr>
        </p:nvSpPr>
        <p:spPr/>
        <p:txBody>
          <a:bodyPr/>
          <a:lstStyle>
            <a:lvl1pPr>
              <a:defRPr/>
            </a:lvl1pPr>
          </a:lstStyle>
          <a:p>
            <a:pPr>
              <a:defRPr/>
            </a:pPr>
            <a:endParaRPr lang="en-US" altLang="zh-TW" dirty="0">
              <a:solidFill>
                <a:srgbClr val="000000"/>
              </a:solidFill>
            </a:endParaRPr>
          </a:p>
        </p:txBody>
      </p:sp>
      <p:sp>
        <p:nvSpPr>
          <p:cNvPr id="10" name="Rectangle 8"/>
          <p:cNvSpPr>
            <a:spLocks noGrp="1" noChangeArrowheads="1"/>
          </p:cNvSpPr>
          <p:nvPr>
            <p:ph type="sldNum" sz="quarter" idx="12"/>
          </p:nvPr>
        </p:nvSpPr>
        <p:spPr/>
        <p:txBody>
          <a:bodyPr/>
          <a:lstStyle>
            <a:lvl1pPr>
              <a:defRPr/>
            </a:lvl1pPr>
          </a:lstStyle>
          <a:p>
            <a:pPr>
              <a:defRPr/>
            </a:pPr>
            <a:fld id="{EBE3EE61-3F3D-47FA-8BA5-6513F9B77B0A}" type="slidenum">
              <a:rPr lang="zh-TW" altLang="en-US">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326448043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矩形 3"/>
          <p:cNvSpPr/>
          <p:nvPr userDrawn="1"/>
        </p:nvSpPr>
        <p:spPr>
          <a:xfrm>
            <a:off x="35496" y="1016736"/>
            <a:ext cx="7992888" cy="36000"/>
          </a:xfrm>
          <a:prstGeom prst="rect">
            <a:avLst/>
          </a:prstGeom>
          <a:gradFill flip="none" rotWithShape="1">
            <a:gsLst>
              <a:gs pos="0">
                <a:srgbClr val="FFB41D"/>
              </a:gs>
              <a:gs pos="50000">
                <a:srgbClr val="F7AB00">
                  <a:shade val="67500"/>
                  <a:satMod val="115000"/>
                </a:srgbClr>
              </a:gs>
              <a:gs pos="100000">
                <a:srgbClr val="F7AB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srgbClr val="FFFFFF"/>
              </a:solidFill>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lvl1pPr>
              <a:defRPr>
                <a:latin typeface="華康中黑體" pitchFamily="49" charset="-120"/>
                <a:ea typeface="華康中黑體" pitchFamily="49" charset="-120"/>
              </a:defRPr>
            </a:lvl1pPr>
            <a:lvl2pPr>
              <a:defRPr>
                <a:latin typeface="華康中黑體" pitchFamily="49" charset="-120"/>
                <a:ea typeface="華康中黑體" pitchFamily="49" charset="-120"/>
              </a:defRPr>
            </a:lvl2pPr>
            <a:lvl3pPr>
              <a:defRPr>
                <a:latin typeface="華康中黑體" pitchFamily="49" charset="-120"/>
                <a:ea typeface="華康中黑體" pitchFamily="49" charset="-120"/>
              </a:defRPr>
            </a:lvl3pPr>
            <a:lvl4pPr>
              <a:defRPr>
                <a:latin typeface="華康中黑體" pitchFamily="49" charset="-120"/>
                <a:ea typeface="華康中黑體" pitchFamily="49" charset="-120"/>
              </a:defRPr>
            </a:lvl4pPr>
            <a:lvl5pPr>
              <a:defRPr>
                <a:latin typeface="華康中黑體" pitchFamily="49" charset="-120"/>
                <a:ea typeface="華康中黑體" pitchFamily="49"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5" name="Rectangle 4"/>
          <p:cNvSpPr>
            <a:spLocks noGrp="1" noChangeArrowheads="1"/>
          </p:cNvSpPr>
          <p:nvPr>
            <p:ph type="dt" sz="half" idx="10"/>
          </p:nvPr>
        </p:nvSpPr>
        <p:spPr/>
        <p:txBody>
          <a:bodyPr/>
          <a:lstStyle>
            <a:lvl1pPr>
              <a:defRPr smtClean="0"/>
            </a:lvl1pPr>
          </a:lstStyle>
          <a:p>
            <a:pPr>
              <a:defRPr/>
            </a:pPr>
            <a:fld id="{0D065B4C-2D2E-4BA2-9B14-97E10BB400BE}" type="datetime1">
              <a:rPr lang="zh-TW" altLang="en-US">
                <a:solidFill>
                  <a:srgbClr val="000000"/>
                </a:solidFill>
              </a:rPr>
              <a:pPr>
                <a:defRPr/>
              </a:pPr>
              <a:t>2019/5/16</a:t>
            </a:fld>
            <a:endParaRPr lang="en-US" altLang="zh-TW" dirty="0">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TW"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272ACB8-32D6-4BA3-A453-EE320421D775}" type="slidenum">
              <a:rPr lang="zh-TW" altLang="en-US">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317458487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區段標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4076ACD-9201-4CCC-B902-811D75936D6A}" type="datetime1">
              <a:rPr lang="zh-TW" altLang="en-US" smtClean="0">
                <a:solidFill>
                  <a:srgbClr val="000000"/>
                </a:solidFill>
              </a:rPr>
              <a:pPr>
                <a:defRPr/>
              </a:pPr>
              <a:t>2019/5/16</a:t>
            </a:fld>
            <a:endParaRPr lang="en-US" altLang="zh-TW"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C00C21E-7A0B-4DB6-B866-8864CE6CE354}" type="slidenum">
              <a:rPr lang="zh-TW" altLang="en-US">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4997573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125538"/>
            <a:ext cx="40386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125538"/>
            <a:ext cx="40386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fld id="{EF1E58DB-28DA-4FAC-B122-FF07D4A45BE8}" type="datetime1">
              <a:rPr lang="zh-TW" altLang="en-US" smtClean="0">
                <a:solidFill>
                  <a:srgbClr val="000000"/>
                </a:solidFill>
              </a:rPr>
              <a:pPr>
                <a:defRPr/>
              </a:pPr>
              <a:t>2019/5/16</a:t>
            </a:fld>
            <a:endParaRPr lang="en-US" altLang="zh-TW"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7C7169-D778-4617-BA0A-FC55DFB3BD03}" type="slidenum">
              <a:rPr lang="zh-TW" altLang="en-US">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353975277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fld id="{C8DBFBC6-29E5-42CD-9E15-FB56A1790C1C}" type="datetime1">
              <a:rPr lang="zh-TW" altLang="en-US" smtClean="0">
                <a:solidFill>
                  <a:srgbClr val="000000"/>
                </a:solidFill>
              </a:rPr>
              <a:pPr>
                <a:defRPr/>
              </a:pPr>
              <a:t>2019/5/16</a:t>
            </a:fld>
            <a:endParaRPr lang="en-US" altLang="zh-TW"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8F83DD-E961-459E-A479-5205CD73AD35}" type="slidenum">
              <a:rPr lang="zh-TW" altLang="en-US">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23390128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fld id="{F015B258-4A94-4FAD-A62A-4228A718F4A9}" type="datetime1">
              <a:rPr lang="zh-TW" altLang="en-US" smtClean="0">
                <a:solidFill>
                  <a:srgbClr val="000000"/>
                </a:solidFill>
              </a:rPr>
              <a:pPr>
                <a:defRPr/>
              </a:pPr>
              <a:t>2019/5/16</a:t>
            </a:fld>
            <a:endParaRPr lang="en-US" altLang="zh-TW"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BA74FE-0D80-4320-A9D4-055BD3261838}" type="slidenum">
              <a:rPr lang="zh-TW" altLang="en-US">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21480149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E667679-93E5-4748-B23E-E24C5FC2FCF4}" type="datetime1">
              <a:rPr lang="zh-TW" altLang="en-US" smtClean="0">
                <a:solidFill>
                  <a:srgbClr val="000000"/>
                </a:solidFill>
              </a:rPr>
              <a:pPr>
                <a:defRPr/>
              </a:pPr>
              <a:t>2019/5/16</a:t>
            </a:fld>
            <a:endParaRPr lang="en-US" altLang="zh-TW"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A1A49E5-3A20-407A-9D87-6D755D365273}" type="slidenum">
              <a:rPr lang="zh-TW" altLang="en-US">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283839651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fld id="{12F21B46-6DE5-483E-A2E9-9F07CCB083E1}" type="datetime1">
              <a:rPr lang="zh-TW" altLang="en-US" smtClean="0">
                <a:solidFill>
                  <a:srgbClr val="000000"/>
                </a:solidFill>
              </a:rPr>
              <a:pPr>
                <a:defRPr/>
              </a:pPr>
              <a:t>2019/5/16</a:t>
            </a:fld>
            <a:endParaRPr lang="en-US" altLang="zh-TW"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9A2A5-D762-42A1-8A1F-DAE89E3FFE8E}" type="slidenum">
              <a:rPr lang="zh-TW" altLang="en-US">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23091422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fld id="{4FBCFA11-DFCD-4C3D-A304-7E7DCCC43AD1}" type="datetime1">
              <a:rPr lang="zh-TW" altLang="en-US" smtClean="0">
                <a:solidFill>
                  <a:srgbClr val="000000"/>
                </a:solidFill>
              </a:rPr>
              <a:pPr>
                <a:defRPr/>
              </a:pPr>
              <a:t>2019/5/16</a:t>
            </a:fld>
            <a:endParaRPr lang="en-US" altLang="zh-TW"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BA352-7CEF-4956-9B62-4F7B36F1B261}" type="slidenum">
              <a:rPr lang="zh-TW" altLang="en-US">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1126810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atin typeface="微軟正黑體" pitchFamily="34" charset="-120"/>
                <a:ea typeface="微軟正黑體" pitchFamily="34" charset="-120"/>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atin typeface="微軟正黑體" pitchFamily="34" charset="-120"/>
                <a:ea typeface="微軟正黑體"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atin typeface="微軟正黑體" pitchFamily="34" charset="-120"/>
                <a:ea typeface="微軟正黑體" pitchFamily="34" charset="-120"/>
              </a:defRPr>
            </a:lvl1pPr>
            <a:lvl2pPr>
              <a:defRPr sz="2000">
                <a:latin typeface="微軟正黑體" pitchFamily="34" charset="-120"/>
                <a:ea typeface="微軟正黑體" pitchFamily="34" charset="-120"/>
              </a:defRPr>
            </a:lvl2pPr>
            <a:lvl3pPr>
              <a:defRPr sz="1800">
                <a:latin typeface="微軟正黑體" pitchFamily="34" charset="-120"/>
                <a:ea typeface="微軟正黑體" pitchFamily="34" charset="-120"/>
              </a:defRPr>
            </a:lvl3pPr>
            <a:lvl4pPr>
              <a:defRPr sz="1600">
                <a:latin typeface="微軟正黑體" pitchFamily="34" charset="-120"/>
                <a:ea typeface="微軟正黑體" pitchFamily="34" charset="-120"/>
              </a:defRPr>
            </a:lvl4pPr>
            <a:lvl5pPr>
              <a:defRPr sz="1600">
                <a:latin typeface="微軟正黑體" pitchFamily="34" charset="-120"/>
                <a:ea typeface="微軟正黑體" pitchFamily="34" charset="-120"/>
              </a:defRPr>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atin typeface="微軟正黑體" pitchFamily="34" charset="-120"/>
                <a:ea typeface="微軟正黑體"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atin typeface="微軟正黑體" pitchFamily="34" charset="-120"/>
                <a:ea typeface="微軟正黑體" pitchFamily="34" charset="-120"/>
              </a:defRPr>
            </a:lvl1pPr>
            <a:lvl2pPr>
              <a:defRPr sz="2000">
                <a:latin typeface="微軟正黑體" pitchFamily="34" charset="-120"/>
                <a:ea typeface="微軟正黑體" pitchFamily="34" charset="-120"/>
              </a:defRPr>
            </a:lvl2pPr>
            <a:lvl3pPr>
              <a:defRPr sz="1800">
                <a:latin typeface="微軟正黑體" pitchFamily="34" charset="-120"/>
                <a:ea typeface="微軟正黑體" pitchFamily="34" charset="-120"/>
              </a:defRPr>
            </a:lvl3pPr>
            <a:lvl4pPr>
              <a:defRPr sz="1600">
                <a:latin typeface="微軟正黑體" pitchFamily="34" charset="-120"/>
                <a:ea typeface="微軟正黑體" pitchFamily="34" charset="-120"/>
              </a:defRPr>
            </a:lvl4pPr>
            <a:lvl5pPr>
              <a:defRPr sz="1600">
                <a:latin typeface="微軟正黑體" pitchFamily="34" charset="-120"/>
                <a:ea typeface="微軟正黑體" pitchFamily="34" charset="-120"/>
              </a:defRPr>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atin typeface="微軟正黑體" pitchFamily="34" charset="-120"/>
                <a:ea typeface="微軟正黑體" pitchFamily="34" charset="-120"/>
              </a:defRPr>
            </a:lvl1pPr>
          </a:lstStyle>
          <a:p>
            <a:pPr>
              <a:defRPr/>
            </a:pPr>
            <a:fld id="{F20309F7-F523-44EA-ABE7-F971D37585CE}" type="datetime1">
              <a:rPr lang="zh-TW" altLang="en-US"/>
              <a:pPr>
                <a:defRPr/>
              </a:pPr>
              <a:t>2019/5/16</a:t>
            </a:fld>
            <a:endParaRPr lang="en-US" altLang="zh-TW"/>
          </a:p>
        </p:txBody>
      </p:sp>
      <p:sp>
        <p:nvSpPr>
          <p:cNvPr id="8" name="Rectangle 5"/>
          <p:cNvSpPr>
            <a:spLocks noGrp="1" noChangeArrowheads="1"/>
          </p:cNvSpPr>
          <p:nvPr>
            <p:ph type="ftr" sz="quarter" idx="11"/>
          </p:nvPr>
        </p:nvSpPr>
        <p:spPr>
          <a:xfrm>
            <a:off x="3124200" y="6245225"/>
            <a:ext cx="2895600" cy="476250"/>
          </a:xfrm>
          <a:prstGeom prst="rect">
            <a:avLst/>
          </a:prstGeom>
        </p:spPr>
        <p:txBody>
          <a:bodyPr/>
          <a:lstStyle>
            <a:lvl1pPr>
              <a:defRPr>
                <a:latin typeface="微軟正黑體" pitchFamily="34" charset="-120"/>
                <a:ea typeface="微軟正黑體" pitchFamily="34" charset="-120"/>
              </a:defRPr>
            </a:lvl1pPr>
          </a:lstStyle>
          <a:p>
            <a:pPr>
              <a:defRPr/>
            </a:pPr>
            <a:endParaRPr lang="en-US" altLang="zh-TW"/>
          </a:p>
        </p:txBody>
      </p:sp>
      <p:sp>
        <p:nvSpPr>
          <p:cNvPr id="9" name="Rectangle 6"/>
          <p:cNvSpPr>
            <a:spLocks noGrp="1" noChangeArrowheads="1"/>
          </p:cNvSpPr>
          <p:nvPr>
            <p:ph type="sldNum" sz="quarter" idx="12"/>
          </p:nvPr>
        </p:nvSpPr>
        <p:spPr>
          <a:xfrm>
            <a:off x="6553200" y="6245225"/>
            <a:ext cx="2133600" cy="476250"/>
          </a:xfrm>
          <a:prstGeom prst="rect">
            <a:avLst/>
          </a:prstGeom>
        </p:spPr>
        <p:txBody>
          <a:bodyPr/>
          <a:lstStyle>
            <a:lvl1pPr>
              <a:defRPr>
                <a:latin typeface="微軟正黑體" panose="020B0604030504040204" pitchFamily="34" charset="-120"/>
                <a:ea typeface="微軟正黑體" panose="020B0604030504040204" pitchFamily="34" charset="-120"/>
              </a:defRPr>
            </a:lvl1pPr>
          </a:lstStyle>
          <a:p>
            <a:fld id="{C468E299-B51A-4F88-BE46-974B6AE5B905}" type="slidenum">
              <a:rPr lang="zh-TW" altLang="en-US"/>
              <a:pPr/>
              <a:t>‹#›</a:t>
            </a:fld>
            <a:endParaRPr lang="en-US" altLang="zh-TW"/>
          </a:p>
        </p:txBody>
      </p:sp>
    </p:spTree>
    <p:extLst>
      <p:ext uri="{BB962C8B-B14F-4D97-AF65-F5344CB8AC3E}">
        <p14:creationId xmlns:p14="http://schemas.microsoft.com/office/powerpoint/2010/main" val="6628422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fld id="{CDA71815-90F3-4510-97DA-921D5FD0DA21}" type="datetime1">
              <a:rPr lang="zh-TW" altLang="en-US" smtClean="0">
                <a:solidFill>
                  <a:srgbClr val="000000"/>
                </a:solidFill>
              </a:rPr>
              <a:pPr>
                <a:defRPr/>
              </a:pPr>
              <a:t>2019/5/16</a:t>
            </a:fld>
            <a:endParaRPr lang="en-US" altLang="zh-TW"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E8AE05-CE1D-4330-85F4-0AB2A9FA637E}" type="slidenum">
              <a:rPr lang="zh-TW" altLang="en-US">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24432837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260350"/>
            <a:ext cx="2171700" cy="5865813"/>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0" y="260350"/>
            <a:ext cx="6362700" cy="5865813"/>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fld id="{4EF2C2D9-191C-4415-92EF-9276376FAE57}" type="datetime1">
              <a:rPr lang="zh-TW" altLang="en-US" smtClean="0">
                <a:solidFill>
                  <a:srgbClr val="000000"/>
                </a:solidFill>
              </a:rPr>
              <a:pPr>
                <a:defRPr/>
              </a:pPr>
              <a:t>2019/5/16</a:t>
            </a:fld>
            <a:endParaRPr lang="en-US" altLang="zh-TW"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48E123-CA3F-4BD1-B10C-FEEFA8DCFD88}" type="slidenum">
              <a:rPr lang="zh-TW" altLang="en-US">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5534696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矩形 6"/>
          <p:cNvSpPr/>
          <p:nvPr userDrawn="1"/>
        </p:nvSpPr>
        <p:spPr>
          <a:xfrm>
            <a:off x="611560" y="2420888"/>
            <a:ext cx="7992888" cy="36000"/>
          </a:xfrm>
          <a:prstGeom prst="rect">
            <a:avLst/>
          </a:prstGeom>
          <a:gradFill flip="none" rotWithShape="1">
            <a:gsLst>
              <a:gs pos="0">
                <a:srgbClr val="FFB41D"/>
              </a:gs>
              <a:gs pos="50000">
                <a:srgbClr val="F7AB00">
                  <a:shade val="67500"/>
                  <a:satMod val="115000"/>
                </a:srgbClr>
              </a:gs>
              <a:gs pos="100000">
                <a:srgbClr val="F7AB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srgbClr val="FFFFFF"/>
              </a:solidFill>
              <a:latin typeface="標楷體" panose="03000509000000000000" pitchFamily="65" charset="-120"/>
              <a:ea typeface="標楷體" panose="03000509000000000000" pitchFamily="65" charset="-120"/>
            </a:endParaRPr>
          </a:p>
        </p:txBody>
      </p:sp>
      <p:sp>
        <p:nvSpPr>
          <p:cNvPr id="26628" name="Rectangle 4"/>
          <p:cNvSpPr>
            <a:spLocks noGrp="1" noChangeArrowheads="1"/>
          </p:cNvSpPr>
          <p:nvPr>
            <p:ph type="ctrTitle"/>
          </p:nvPr>
        </p:nvSpPr>
        <p:spPr>
          <a:xfrm>
            <a:off x="617538" y="877888"/>
            <a:ext cx="7772400" cy="1470025"/>
          </a:xfrm>
        </p:spPr>
        <p:txBody>
          <a:bodyPr/>
          <a:lstStyle>
            <a:lvl1pPr>
              <a:defRPr>
                <a:latin typeface="標楷體" panose="03000509000000000000" pitchFamily="65" charset="-120"/>
                <a:ea typeface="標楷體" panose="03000509000000000000" pitchFamily="65" charset="-120"/>
              </a:defRPr>
            </a:lvl1pPr>
          </a:lstStyle>
          <a:p>
            <a:r>
              <a:rPr lang="zh-TW" altLang="en-US"/>
              <a:t>按一下以編輯母片標題樣式</a:t>
            </a:r>
          </a:p>
        </p:txBody>
      </p:sp>
      <p:sp>
        <p:nvSpPr>
          <p:cNvPr id="26629" name="Rectangle 5"/>
          <p:cNvSpPr>
            <a:spLocks noGrp="1" noChangeArrowheads="1"/>
          </p:cNvSpPr>
          <p:nvPr>
            <p:ph type="subTitle" idx="1"/>
          </p:nvPr>
        </p:nvSpPr>
        <p:spPr>
          <a:xfrm>
            <a:off x="2141538" y="2547938"/>
            <a:ext cx="6400800" cy="1752600"/>
          </a:xfrm>
        </p:spPr>
        <p:txBody>
          <a:bodyPr/>
          <a:lstStyle>
            <a:lvl1pPr marL="0" indent="0" algn="ctr">
              <a:buFontTx/>
              <a:buNone/>
              <a:defRPr>
                <a:latin typeface="標楷體" panose="03000509000000000000" pitchFamily="65" charset="-120"/>
                <a:ea typeface="標楷體" panose="03000509000000000000" pitchFamily="65" charset="-120"/>
              </a:defRPr>
            </a:lvl1pPr>
          </a:lstStyle>
          <a:p>
            <a:r>
              <a:rPr lang="zh-TW" altLang="en-US"/>
              <a:t>按一下以編輯母片副標題樣式</a:t>
            </a:r>
          </a:p>
        </p:txBody>
      </p:sp>
    </p:spTree>
    <p:extLst>
      <p:ext uri="{BB962C8B-B14F-4D97-AF65-F5344CB8AC3E}">
        <p14:creationId xmlns:p14="http://schemas.microsoft.com/office/powerpoint/2010/main" val="386235553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a:defRPr>
                <a:latin typeface="標楷體" panose="03000509000000000000" pitchFamily="65" charset="-120"/>
                <a:ea typeface="標楷體" panose="03000509000000000000" pitchFamily="65" charset="-120"/>
              </a:defRPr>
            </a:lvl1pPr>
            <a:lvl2pPr>
              <a:defRPr>
                <a:latin typeface="標楷體" panose="03000509000000000000" pitchFamily="65" charset="-120"/>
                <a:ea typeface="標楷體" panose="03000509000000000000" pitchFamily="65" charset="-120"/>
              </a:defRPr>
            </a:lvl2pPr>
            <a:lvl3pPr>
              <a:defRPr>
                <a:latin typeface="標楷體" panose="03000509000000000000" pitchFamily="65" charset="-120"/>
                <a:ea typeface="標楷體" panose="03000509000000000000" pitchFamily="65" charset="-120"/>
              </a:defRPr>
            </a:lvl3pPr>
            <a:lvl4pPr>
              <a:defRPr>
                <a:latin typeface="標楷體" panose="03000509000000000000" pitchFamily="65" charset="-120"/>
                <a:ea typeface="標楷體" panose="03000509000000000000" pitchFamily="65" charset="-120"/>
              </a:defRPr>
            </a:lvl4pPr>
            <a:lvl5pPr>
              <a:defRPr>
                <a:latin typeface="標楷體" panose="03000509000000000000" pitchFamily="65" charset="-120"/>
                <a:ea typeface="標楷體" panose="03000509000000000000"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Tree>
    <p:extLst>
      <p:ext uri="{BB962C8B-B14F-4D97-AF65-F5344CB8AC3E}">
        <p14:creationId xmlns:p14="http://schemas.microsoft.com/office/powerpoint/2010/main" val="154221388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區段標題">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78490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125538"/>
            <a:ext cx="40386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566467241"/>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426074479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1090485715"/>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894473"/>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343301294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1937B2AF-F68E-453C-836F-DC84DCD9B20F}" type="datetime1">
              <a:rPr lang="zh-TW" altLang="en-US"/>
              <a:pPr>
                <a:defRPr/>
              </a:pPr>
              <a:t>2019/5/16</a:t>
            </a:fld>
            <a:endParaRPr lang="en-US" altLang="zh-TW"/>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435C9A7E-447E-4100-92B1-5896D11907F7}" type="slidenum">
              <a:rPr lang="zh-TW" altLang="en-US"/>
              <a:pPr/>
              <a:t>‹#›</a:t>
            </a:fld>
            <a:endParaRPr lang="en-US" altLang="zh-TW"/>
          </a:p>
        </p:txBody>
      </p:sp>
    </p:spTree>
    <p:extLst>
      <p:ext uri="{BB962C8B-B14F-4D97-AF65-F5344CB8AC3E}">
        <p14:creationId xmlns:p14="http://schemas.microsoft.com/office/powerpoint/2010/main" val="26321661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24809298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29508191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260350"/>
            <a:ext cx="2171700" cy="5865813"/>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0" y="260350"/>
            <a:ext cx="6362700" cy="5865813"/>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0206560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矩形 6"/>
          <p:cNvSpPr/>
          <p:nvPr userDrawn="1"/>
        </p:nvSpPr>
        <p:spPr>
          <a:xfrm>
            <a:off x="611560" y="2420888"/>
            <a:ext cx="7992888" cy="36000"/>
          </a:xfrm>
          <a:prstGeom prst="rect">
            <a:avLst/>
          </a:prstGeom>
          <a:gradFill flip="none" rotWithShape="1">
            <a:gsLst>
              <a:gs pos="0">
                <a:srgbClr val="FFB41D"/>
              </a:gs>
              <a:gs pos="50000">
                <a:srgbClr val="F7AB00">
                  <a:shade val="67500"/>
                  <a:satMod val="115000"/>
                </a:srgbClr>
              </a:gs>
              <a:gs pos="100000">
                <a:srgbClr val="F7AB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srgbClr val="FFFFFF"/>
              </a:solidFill>
              <a:latin typeface="標楷體" panose="03000509000000000000" pitchFamily="65" charset="-120"/>
              <a:ea typeface="標楷體" panose="03000509000000000000" pitchFamily="65" charset="-120"/>
            </a:endParaRPr>
          </a:p>
        </p:txBody>
      </p:sp>
      <p:sp>
        <p:nvSpPr>
          <p:cNvPr id="26628" name="Rectangle 4"/>
          <p:cNvSpPr>
            <a:spLocks noGrp="1" noChangeArrowheads="1"/>
          </p:cNvSpPr>
          <p:nvPr>
            <p:ph type="ctrTitle"/>
          </p:nvPr>
        </p:nvSpPr>
        <p:spPr>
          <a:xfrm>
            <a:off x="617538" y="877888"/>
            <a:ext cx="7772400" cy="1470025"/>
          </a:xfrm>
        </p:spPr>
        <p:txBody>
          <a:bodyPr/>
          <a:lstStyle>
            <a:lvl1pPr>
              <a:defRPr>
                <a:latin typeface="標楷體" panose="03000509000000000000" pitchFamily="65" charset="-120"/>
                <a:ea typeface="標楷體" panose="03000509000000000000" pitchFamily="65" charset="-120"/>
              </a:defRPr>
            </a:lvl1pPr>
          </a:lstStyle>
          <a:p>
            <a:r>
              <a:rPr lang="zh-TW" altLang="en-US"/>
              <a:t>按一下以編輯母片標題樣式</a:t>
            </a:r>
          </a:p>
        </p:txBody>
      </p:sp>
      <p:sp>
        <p:nvSpPr>
          <p:cNvPr id="26629" name="Rectangle 5"/>
          <p:cNvSpPr>
            <a:spLocks noGrp="1" noChangeArrowheads="1"/>
          </p:cNvSpPr>
          <p:nvPr>
            <p:ph type="subTitle" idx="1"/>
          </p:nvPr>
        </p:nvSpPr>
        <p:spPr>
          <a:xfrm>
            <a:off x="2141538" y="2547938"/>
            <a:ext cx="6400800" cy="1752600"/>
          </a:xfrm>
        </p:spPr>
        <p:txBody>
          <a:bodyPr/>
          <a:lstStyle>
            <a:lvl1pPr marL="0" indent="0" algn="ctr">
              <a:buFontTx/>
              <a:buNone/>
              <a:defRPr>
                <a:latin typeface="標楷體" panose="03000509000000000000" pitchFamily="65" charset="-120"/>
                <a:ea typeface="標楷體" panose="03000509000000000000" pitchFamily="65" charset="-120"/>
              </a:defRPr>
            </a:lvl1pPr>
          </a:lstStyle>
          <a:p>
            <a:r>
              <a:rPr lang="zh-TW" altLang="en-US"/>
              <a:t>按一下以編輯母片副標題樣式</a:t>
            </a:r>
          </a:p>
        </p:txBody>
      </p:sp>
    </p:spTree>
    <p:extLst>
      <p:ext uri="{BB962C8B-B14F-4D97-AF65-F5344CB8AC3E}">
        <p14:creationId xmlns:p14="http://schemas.microsoft.com/office/powerpoint/2010/main" val="91447573"/>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a:defRPr>
                <a:latin typeface="標楷體" panose="03000509000000000000" pitchFamily="65" charset="-120"/>
                <a:ea typeface="標楷體" panose="03000509000000000000" pitchFamily="65" charset="-120"/>
              </a:defRPr>
            </a:lvl1pPr>
            <a:lvl2pPr>
              <a:defRPr>
                <a:latin typeface="標楷體" panose="03000509000000000000" pitchFamily="65" charset="-120"/>
                <a:ea typeface="標楷體" panose="03000509000000000000" pitchFamily="65" charset="-120"/>
              </a:defRPr>
            </a:lvl2pPr>
            <a:lvl3pPr>
              <a:defRPr>
                <a:latin typeface="標楷體" panose="03000509000000000000" pitchFamily="65" charset="-120"/>
                <a:ea typeface="標楷體" panose="03000509000000000000" pitchFamily="65" charset="-120"/>
              </a:defRPr>
            </a:lvl3pPr>
            <a:lvl4pPr>
              <a:defRPr>
                <a:latin typeface="標楷體" panose="03000509000000000000" pitchFamily="65" charset="-120"/>
                <a:ea typeface="標楷體" panose="03000509000000000000" pitchFamily="65" charset="-120"/>
              </a:defRPr>
            </a:lvl4pPr>
            <a:lvl5pPr>
              <a:defRPr>
                <a:latin typeface="標楷體" panose="03000509000000000000" pitchFamily="65" charset="-120"/>
                <a:ea typeface="標楷體" panose="03000509000000000000"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Tree>
    <p:extLst>
      <p:ext uri="{BB962C8B-B14F-4D97-AF65-F5344CB8AC3E}">
        <p14:creationId xmlns:p14="http://schemas.microsoft.com/office/powerpoint/2010/main" val="1201112706"/>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區段標題">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702149"/>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125538"/>
            <a:ext cx="40386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03283837"/>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408454783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3962164994"/>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98362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B55474A2-5F17-45DF-8A84-4CD32E17FA72}" type="datetime1">
              <a:rPr lang="zh-TW" altLang="en-US"/>
              <a:pPr>
                <a:defRPr/>
              </a:pPr>
              <a:t>2019/5/16</a:t>
            </a:fld>
            <a:endParaRPr lang="en-US" altLang="zh-TW"/>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7171F28-88A6-4ED2-B973-0A852827C456}" type="slidenum">
              <a:rPr lang="zh-TW" altLang="en-US"/>
              <a:pPr/>
              <a:t>‹#›</a:t>
            </a:fld>
            <a:endParaRPr lang="en-US" altLang="zh-TW"/>
          </a:p>
        </p:txBody>
      </p:sp>
    </p:spTree>
    <p:extLst>
      <p:ext uri="{BB962C8B-B14F-4D97-AF65-F5344CB8AC3E}">
        <p14:creationId xmlns:p14="http://schemas.microsoft.com/office/powerpoint/2010/main" val="1702256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2752145418"/>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35921237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28247908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260350"/>
            <a:ext cx="2171700" cy="5865813"/>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0" y="260350"/>
            <a:ext cx="6362700" cy="5865813"/>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530143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C4694417-B3D6-4736-929D-8304066ADF74}" type="datetime1">
              <a:rPr lang="zh-TW" altLang="en-US"/>
              <a:pPr>
                <a:defRPr/>
              </a:pPr>
              <a:t>2019/5/16</a:t>
            </a:fld>
            <a:endParaRPr lang="en-US" altLang="zh-TW"/>
          </a:p>
        </p:txBody>
      </p:sp>
      <p:sp>
        <p:nvSpPr>
          <p:cNvPr id="6"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BBFA005-9CA8-45E0-95C1-8546E6FB9BC8}" type="slidenum">
              <a:rPr lang="zh-TW" altLang="en-US"/>
              <a:pPr/>
              <a:t>‹#›</a:t>
            </a:fld>
            <a:endParaRPr lang="en-US" altLang="zh-TW"/>
          </a:p>
        </p:txBody>
      </p:sp>
    </p:spTree>
    <p:extLst>
      <p:ext uri="{BB962C8B-B14F-4D97-AF65-F5344CB8AC3E}">
        <p14:creationId xmlns:p14="http://schemas.microsoft.com/office/powerpoint/2010/main" val="2110830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CA4FD99E-B2C2-4D08-B7F6-A8A3074DFD45}" type="datetime1">
              <a:rPr lang="zh-TW" altLang="en-US"/>
              <a:pPr>
                <a:defRPr/>
              </a:pPr>
              <a:t>2019/5/16</a:t>
            </a:fld>
            <a:endParaRPr lang="en-US" altLang="zh-TW"/>
          </a:p>
        </p:txBody>
      </p:sp>
      <p:sp>
        <p:nvSpPr>
          <p:cNvPr id="6"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5DF6F7C-152A-4430-9BD8-3B84073661A5}" type="slidenum">
              <a:rPr lang="zh-TW" altLang="en-US"/>
              <a:pPr/>
              <a:t>‹#›</a:t>
            </a:fld>
            <a:endParaRPr lang="en-US" altLang="zh-TW"/>
          </a:p>
        </p:txBody>
      </p:sp>
    </p:spTree>
    <p:extLst>
      <p:ext uri="{BB962C8B-B14F-4D97-AF65-F5344CB8AC3E}">
        <p14:creationId xmlns:p14="http://schemas.microsoft.com/office/powerpoint/2010/main" val="2427731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2"/>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5561013"/>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0" y="260350"/>
            <a:ext cx="82296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9" name="Rectangle 3"/>
          <p:cNvSpPr>
            <a:spLocks noGrp="1" noChangeArrowheads="1"/>
          </p:cNvSpPr>
          <p:nvPr>
            <p:ph type="body" idx="1"/>
          </p:nvPr>
        </p:nvSpPr>
        <p:spPr bwMode="auto">
          <a:xfrm>
            <a:off x="457200" y="1125538"/>
            <a:ext cx="82296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 name="文字方塊 1"/>
          <p:cNvSpPr txBox="1"/>
          <p:nvPr userDrawn="1"/>
        </p:nvSpPr>
        <p:spPr>
          <a:xfrm>
            <a:off x="7581528" y="6357938"/>
            <a:ext cx="1296144" cy="369332"/>
          </a:xfrm>
          <a:prstGeom prst="rect">
            <a:avLst/>
          </a:prstGeom>
          <a:noFill/>
        </p:spPr>
        <p:txBody>
          <a:bodyPr wrap="square" rtlCol="0">
            <a:spAutoFit/>
          </a:bodyPr>
          <a:lstStyle/>
          <a:p>
            <a:pPr algn="r"/>
            <a:fld id="{5EF60208-FAA1-4BE2-B0EC-3EBFE10C8A4A}" type="slidenum">
              <a:rPr lang="zh-TW" altLang="en-US" smtClean="0"/>
              <a:pPr algn="r"/>
              <a:t>‹#›</a:t>
            </a:fld>
            <a:endParaRPr lang="zh-TW" altLang="en-US" dirty="0"/>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64" r:id="rId3"/>
    <p:sldLayoutId id="2147483765" r:id="rId4"/>
    <p:sldLayoutId id="2147483781" r:id="rId5"/>
    <p:sldLayoutId id="2147483766" r:id="rId6"/>
    <p:sldLayoutId id="2147483767" r:id="rId7"/>
    <p:sldLayoutId id="2147483768" r:id="rId8"/>
    <p:sldLayoutId id="2147483769" r:id="rId9"/>
    <p:sldLayoutId id="2147483770" r:id="rId10"/>
    <p:sldLayoutId id="2147483771" r:id="rId11"/>
    <p:sldLayoutId id="2147483782" r:id="rId12"/>
    <p:sldLayoutId id="2147483839" r:id="rId13"/>
    <p:sldLayoutId id="2147483840" r:id="rId14"/>
    <p:sldLayoutId id="2147483841" r:id="rId15"/>
    <p:sldLayoutId id="2147483842" r:id="rId16"/>
    <p:sldLayoutId id="2147483843" r:id="rId17"/>
    <p:sldLayoutId id="2147483844" r:id="rId18"/>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2800">
          <a:solidFill>
            <a:schemeClr val="tx2"/>
          </a:solidFill>
          <a:latin typeface="微軟正黑體" pitchFamily="34" charset="-120"/>
          <a:ea typeface="微軟正黑體" pitchFamily="34" charset="-120"/>
          <a:cs typeface="+mj-cs"/>
        </a:defRPr>
      </a:lvl1pPr>
      <a:lvl2pPr algn="l" rtl="0" eaLnBrk="0" fontAlgn="base" hangingPunct="0">
        <a:spcBef>
          <a:spcPct val="0"/>
        </a:spcBef>
        <a:spcAft>
          <a:spcPct val="0"/>
        </a:spcAft>
        <a:defRPr kumimoji="1" sz="2800">
          <a:solidFill>
            <a:schemeClr val="tx2"/>
          </a:solidFill>
          <a:latin typeface="微軟正黑體" pitchFamily="34" charset="-120"/>
          <a:ea typeface="微軟正黑體" pitchFamily="34" charset="-120"/>
        </a:defRPr>
      </a:lvl2pPr>
      <a:lvl3pPr algn="l" rtl="0" eaLnBrk="0" fontAlgn="base" hangingPunct="0">
        <a:spcBef>
          <a:spcPct val="0"/>
        </a:spcBef>
        <a:spcAft>
          <a:spcPct val="0"/>
        </a:spcAft>
        <a:defRPr kumimoji="1" sz="2800">
          <a:solidFill>
            <a:schemeClr val="tx2"/>
          </a:solidFill>
          <a:latin typeface="微軟正黑體" pitchFamily="34" charset="-120"/>
          <a:ea typeface="微軟正黑體" pitchFamily="34" charset="-120"/>
        </a:defRPr>
      </a:lvl3pPr>
      <a:lvl4pPr algn="l" rtl="0" eaLnBrk="0" fontAlgn="base" hangingPunct="0">
        <a:spcBef>
          <a:spcPct val="0"/>
        </a:spcBef>
        <a:spcAft>
          <a:spcPct val="0"/>
        </a:spcAft>
        <a:defRPr kumimoji="1" sz="2800">
          <a:solidFill>
            <a:schemeClr val="tx2"/>
          </a:solidFill>
          <a:latin typeface="微軟正黑體" pitchFamily="34" charset="-120"/>
          <a:ea typeface="微軟正黑體" pitchFamily="34" charset="-120"/>
        </a:defRPr>
      </a:lvl4pPr>
      <a:lvl5pPr algn="l" rtl="0" eaLnBrk="0" fontAlgn="base" hangingPunct="0">
        <a:spcBef>
          <a:spcPct val="0"/>
        </a:spcBef>
        <a:spcAft>
          <a:spcPct val="0"/>
        </a:spcAft>
        <a:defRPr kumimoji="1" sz="2800">
          <a:solidFill>
            <a:schemeClr val="tx2"/>
          </a:solidFill>
          <a:latin typeface="微軟正黑體" pitchFamily="34" charset="-120"/>
          <a:ea typeface="微軟正黑體" pitchFamily="34"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微軟正黑體" pitchFamily="34" charset="-120"/>
          <a:ea typeface="微軟正黑體" pitchFamily="34" charset="-120"/>
          <a:cs typeface="+mn-cs"/>
        </a:defRPr>
      </a:lvl1pPr>
      <a:lvl2pPr marL="742950" indent="-285750" algn="l" rtl="0" eaLnBrk="0" fontAlgn="base" hangingPunct="0">
        <a:spcBef>
          <a:spcPct val="20000"/>
        </a:spcBef>
        <a:spcAft>
          <a:spcPct val="0"/>
        </a:spcAft>
        <a:buChar char="–"/>
        <a:defRPr kumimoji="1" sz="2800">
          <a:solidFill>
            <a:schemeClr val="tx1"/>
          </a:solidFill>
          <a:latin typeface="微軟正黑體" pitchFamily="34" charset="-120"/>
          <a:ea typeface="微軟正黑體" pitchFamily="34" charset="-120"/>
        </a:defRPr>
      </a:lvl2pPr>
      <a:lvl3pPr marL="1143000" indent="-228600" algn="l" rtl="0" eaLnBrk="0" fontAlgn="base" hangingPunct="0">
        <a:spcBef>
          <a:spcPct val="20000"/>
        </a:spcBef>
        <a:spcAft>
          <a:spcPct val="0"/>
        </a:spcAft>
        <a:buChar char="•"/>
        <a:defRPr kumimoji="1" sz="2400">
          <a:solidFill>
            <a:schemeClr val="tx1"/>
          </a:solidFill>
          <a:latin typeface="微軟正黑體" pitchFamily="34" charset="-120"/>
          <a:ea typeface="微軟正黑體" pitchFamily="34" charset="-120"/>
        </a:defRPr>
      </a:lvl3pPr>
      <a:lvl4pPr marL="1600200" indent="-228600" algn="l" rtl="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defRPr>
      </a:lvl4pPr>
      <a:lvl5pPr marL="2057400" indent="-228600" algn="l" rtl="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2"/>
          <p:cNvPicPr>
            <a:picLocks noChangeAspect="1" noChangeArrowheads="1"/>
          </p:cNvPicPr>
          <p:nvPr userDrawn="1"/>
        </p:nvPicPr>
        <p:blipFill>
          <a:blip r:embed="rId13" cstate="print"/>
          <a:srcRect/>
          <a:stretch>
            <a:fillRect/>
          </a:stretch>
        </p:blipFill>
        <p:spPr bwMode="auto">
          <a:xfrm>
            <a:off x="0" y="5561015"/>
            <a:ext cx="9144000" cy="1323975"/>
          </a:xfrm>
          <a:prstGeom prst="rect">
            <a:avLst/>
          </a:prstGeom>
          <a:noFill/>
          <a:ln w="9525">
            <a:noFill/>
            <a:miter lim="800000"/>
            <a:headEnd/>
            <a:tailEnd/>
          </a:ln>
        </p:spPr>
      </p:pic>
      <p:sp>
        <p:nvSpPr>
          <p:cNvPr id="1027" name="Rectangle 2"/>
          <p:cNvSpPr>
            <a:spLocks noGrp="1" noChangeArrowheads="1"/>
          </p:cNvSpPr>
          <p:nvPr>
            <p:ph type="title"/>
          </p:nvPr>
        </p:nvSpPr>
        <p:spPr bwMode="auto">
          <a:xfrm>
            <a:off x="0" y="260352"/>
            <a:ext cx="8229600"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8" name="Rectangle 3"/>
          <p:cNvSpPr>
            <a:spLocks noGrp="1" noChangeArrowheads="1"/>
          </p:cNvSpPr>
          <p:nvPr>
            <p:ph type="body" idx="1"/>
          </p:nvPr>
        </p:nvSpPr>
        <p:spPr bwMode="auto">
          <a:xfrm>
            <a:off x="457200" y="1125538"/>
            <a:ext cx="8229600"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新細明體" charset="-120"/>
              </a:defRPr>
            </a:lvl1pPr>
          </a:lstStyle>
          <a:p>
            <a:pPr>
              <a:defRPr/>
            </a:pPr>
            <a:endParaRPr lang="en-US" altLang="zh-TW" dirty="0">
              <a:solidFill>
                <a:prstClr val="black"/>
              </a:solidFill>
            </a:endParaRP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新細明體" charset="-120"/>
              </a:defRPr>
            </a:lvl1pPr>
          </a:lstStyle>
          <a:p>
            <a:pPr>
              <a:defRPr/>
            </a:pPr>
            <a:fld id="{3B886D32-6D63-4AF5-8513-FAE467F0A9EA}" type="slidenum">
              <a:rPr lang="zh-TW" altLang="en-US">
                <a:solidFill>
                  <a:prstClr val="black"/>
                </a:solidFill>
              </a:rPr>
              <a:pPr>
                <a:defRPr/>
              </a:pPr>
              <a:t>‹#›</a:t>
            </a:fld>
            <a:endParaRPr lang="en-US" altLang="zh-TW" dirty="0">
              <a:solidFill>
                <a:prstClr val="black"/>
              </a:solidFill>
            </a:endParaRPr>
          </a:p>
        </p:txBody>
      </p:sp>
      <p:sp>
        <p:nvSpPr>
          <p:cNvPr id="11" name="矩形 10"/>
          <p:cNvSpPr/>
          <p:nvPr userDrawn="1"/>
        </p:nvSpPr>
        <p:spPr>
          <a:xfrm>
            <a:off x="35496" y="1016736"/>
            <a:ext cx="7992888" cy="36000"/>
          </a:xfrm>
          <a:prstGeom prst="rect">
            <a:avLst/>
          </a:prstGeom>
          <a:gradFill flip="none" rotWithShape="1">
            <a:gsLst>
              <a:gs pos="0">
                <a:srgbClr val="FFB41D"/>
              </a:gs>
              <a:gs pos="50000">
                <a:srgbClr val="F7AB00">
                  <a:shade val="67500"/>
                  <a:satMod val="115000"/>
                </a:srgbClr>
              </a:gs>
              <a:gs pos="100000">
                <a:srgbClr val="F7AB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prstClr val="white"/>
              </a:solidFill>
            </a:endParaRPr>
          </a:p>
        </p:txBody>
      </p:sp>
      <p:pic>
        <p:nvPicPr>
          <p:cNvPr id="1034" name="圖片 9" descr="聯合會logo.jpg"/>
          <p:cNvPicPr>
            <a:picLocks noChangeAspect="1"/>
          </p:cNvPicPr>
          <p:nvPr userDrawn="1"/>
        </p:nvPicPr>
        <p:blipFill>
          <a:blip r:embed="rId14" cstate="print">
            <a:clrChange>
              <a:clrFrom>
                <a:srgbClr val="FDFDFD"/>
              </a:clrFrom>
              <a:clrTo>
                <a:srgbClr val="FDFDFD">
                  <a:alpha val="0"/>
                </a:srgbClr>
              </a:clrTo>
            </a:clrChange>
          </a:blip>
          <a:srcRect/>
          <a:stretch>
            <a:fillRect/>
          </a:stretch>
        </p:blipFill>
        <p:spPr bwMode="auto">
          <a:xfrm>
            <a:off x="179389" y="6308727"/>
            <a:ext cx="2592387" cy="474663"/>
          </a:xfrm>
          <a:prstGeom prst="rect">
            <a:avLst/>
          </a:prstGeom>
          <a:noFill/>
          <a:ln w="9525">
            <a:noFill/>
            <a:miter lim="800000"/>
            <a:headEnd/>
            <a:tailEnd/>
          </a:ln>
        </p:spPr>
      </p:pic>
    </p:spTree>
    <p:extLst>
      <p:ext uri="{BB962C8B-B14F-4D97-AF65-F5344CB8AC3E}">
        <p14:creationId xmlns:p14="http://schemas.microsoft.com/office/powerpoint/2010/main" val="88815963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hf hdr="0" ftr="0" dt="0"/>
  <p:txStyles>
    <p:title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中黑體" pitchFamily="49" charset="-120"/>
        </a:defRPr>
      </a:lvl2pPr>
      <a:lvl3pPr algn="l" rtl="0" eaLnBrk="0" fontAlgn="base" hangingPunct="0">
        <a:spcBef>
          <a:spcPct val="0"/>
        </a:spcBef>
        <a:spcAft>
          <a:spcPct val="0"/>
        </a:spcAft>
        <a:defRPr kumimoji="1" sz="2800">
          <a:solidFill>
            <a:schemeClr val="tx2"/>
          </a:solidFill>
          <a:latin typeface="Arial" charset="0"/>
          <a:ea typeface="華康中黑體" pitchFamily="49" charset="-120"/>
        </a:defRPr>
      </a:lvl3pPr>
      <a:lvl4pPr algn="l" rtl="0" eaLnBrk="0" fontAlgn="base" hangingPunct="0">
        <a:spcBef>
          <a:spcPct val="0"/>
        </a:spcBef>
        <a:spcAft>
          <a:spcPct val="0"/>
        </a:spcAft>
        <a:defRPr kumimoji="1" sz="2800">
          <a:solidFill>
            <a:schemeClr val="tx2"/>
          </a:solidFill>
          <a:latin typeface="Arial" charset="0"/>
          <a:ea typeface="華康中黑體" pitchFamily="49" charset="-120"/>
        </a:defRPr>
      </a:lvl4pPr>
      <a:lvl5pPr algn="l" rtl="0" eaLnBrk="0" fontAlgn="base" hangingPunct="0">
        <a:spcBef>
          <a:spcPct val="0"/>
        </a:spcBef>
        <a:spcAft>
          <a:spcPct val="0"/>
        </a:spcAft>
        <a:defRPr kumimoji="1" sz="2800">
          <a:solidFill>
            <a:schemeClr val="tx2"/>
          </a:solidFill>
          <a:latin typeface="Arial" charset="0"/>
          <a:ea typeface="華康中黑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2"/>
          <p:cNvPicPr>
            <a:picLocks noChangeAspect="1" noChangeArrowheads="1"/>
          </p:cNvPicPr>
          <p:nvPr/>
        </p:nvPicPr>
        <p:blipFill>
          <a:blip r:embed="rId13" cstate="print"/>
          <a:srcRect/>
          <a:stretch>
            <a:fillRect/>
          </a:stretch>
        </p:blipFill>
        <p:spPr bwMode="auto">
          <a:xfrm>
            <a:off x="0" y="5561013"/>
            <a:ext cx="9144000" cy="1323975"/>
          </a:xfrm>
          <a:prstGeom prst="rect">
            <a:avLst/>
          </a:prstGeom>
          <a:noFill/>
          <a:ln w="9525">
            <a:noFill/>
            <a:miter lim="800000"/>
            <a:headEnd/>
            <a:tailEnd/>
          </a:ln>
        </p:spPr>
      </p:pic>
      <p:pic>
        <p:nvPicPr>
          <p:cNvPr id="1027" name="Picture 2" descr="C:\Documents and Settings\User\桌面\立體圖.gif"/>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515225" y="4508500"/>
            <a:ext cx="1628775" cy="1706563"/>
          </a:xfrm>
          <a:prstGeom prst="rect">
            <a:avLst/>
          </a:prstGeom>
          <a:noFill/>
          <a:ln w="9525">
            <a:noFill/>
            <a:miter lim="800000"/>
            <a:headEnd/>
            <a:tailEnd/>
          </a:ln>
        </p:spPr>
      </p:pic>
      <p:sp>
        <p:nvSpPr>
          <p:cNvPr id="1028" name="Rectangle 2"/>
          <p:cNvSpPr>
            <a:spLocks noGrp="1" noChangeArrowheads="1"/>
          </p:cNvSpPr>
          <p:nvPr>
            <p:ph type="title"/>
          </p:nvPr>
        </p:nvSpPr>
        <p:spPr bwMode="auto">
          <a:xfrm>
            <a:off x="0" y="260350"/>
            <a:ext cx="8229600"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9" name="Rectangle 3"/>
          <p:cNvSpPr>
            <a:spLocks noGrp="1" noChangeArrowheads="1"/>
          </p:cNvSpPr>
          <p:nvPr>
            <p:ph type="body" idx="1"/>
          </p:nvPr>
        </p:nvSpPr>
        <p:spPr bwMode="auto">
          <a:xfrm>
            <a:off x="457200" y="1125538"/>
            <a:ext cx="8229600"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smtClean="0">
                <a:latin typeface="Arial" charset="0"/>
                <a:ea typeface="新細明體" charset="-120"/>
              </a:defRPr>
            </a:lvl1pPr>
          </a:lstStyle>
          <a:p>
            <a:pPr>
              <a:defRPr/>
            </a:pPr>
            <a:fld id="{B72AC093-F5F4-4E56-9424-B75BF075C844}" type="datetime1">
              <a:rPr lang="zh-TW" altLang="en-US">
                <a:solidFill>
                  <a:srgbClr val="000000"/>
                </a:solidFill>
              </a:rPr>
              <a:pPr>
                <a:defRPr/>
              </a:pPr>
              <a:t>2019/5/16</a:t>
            </a:fld>
            <a:endParaRPr lang="en-US" altLang="zh-TW" dirty="0">
              <a:solidFill>
                <a:srgbClr val="000000"/>
              </a:solidFill>
            </a:endParaRP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新細明體" charset="-120"/>
              </a:defRPr>
            </a:lvl1pPr>
          </a:lstStyle>
          <a:p>
            <a:pPr>
              <a:defRPr/>
            </a:pPr>
            <a:endParaRPr lang="en-US" altLang="zh-TW" dirty="0">
              <a:solidFill>
                <a:srgbClr val="000000"/>
              </a:solidFill>
            </a:endParaRP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新細明體" charset="-120"/>
              </a:defRPr>
            </a:lvl1pPr>
          </a:lstStyle>
          <a:p>
            <a:pPr>
              <a:defRPr/>
            </a:pPr>
            <a:fld id="{53932F54-61F3-4831-AA59-F86EC10B3490}" type="slidenum">
              <a:rPr lang="zh-TW" altLang="en-US">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98991849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2"/>
          <p:cNvPicPr>
            <a:picLocks noChangeAspect="1" noChangeArrowheads="1"/>
          </p:cNvPicPr>
          <p:nvPr/>
        </p:nvPicPr>
        <p:blipFill>
          <a:blip r:embed="rId13" cstate="print"/>
          <a:srcRect/>
          <a:stretch>
            <a:fillRect/>
          </a:stretch>
        </p:blipFill>
        <p:spPr bwMode="auto">
          <a:xfrm>
            <a:off x="0" y="5561013"/>
            <a:ext cx="9144000" cy="1323975"/>
          </a:xfrm>
          <a:prstGeom prst="rect">
            <a:avLst/>
          </a:prstGeom>
          <a:noFill/>
          <a:ln w="9525">
            <a:noFill/>
            <a:miter lim="800000"/>
            <a:headEnd/>
            <a:tailEnd/>
          </a:ln>
        </p:spPr>
      </p:pic>
      <p:pic>
        <p:nvPicPr>
          <p:cNvPr id="1027" name="Picture 2" descr="C:\Documents and Settings\User\桌面\立體圖.gif"/>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515225" y="4508500"/>
            <a:ext cx="1628775" cy="1706563"/>
          </a:xfrm>
          <a:prstGeom prst="rect">
            <a:avLst/>
          </a:prstGeom>
          <a:noFill/>
          <a:ln w="9525">
            <a:noFill/>
            <a:miter lim="800000"/>
            <a:headEnd/>
            <a:tailEnd/>
          </a:ln>
        </p:spPr>
      </p:pic>
      <p:sp>
        <p:nvSpPr>
          <p:cNvPr id="1028" name="Rectangle 2"/>
          <p:cNvSpPr>
            <a:spLocks noGrp="1" noChangeArrowheads="1"/>
          </p:cNvSpPr>
          <p:nvPr>
            <p:ph type="title"/>
          </p:nvPr>
        </p:nvSpPr>
        <p:spPr bwMode="auto">
          <a:xfrm>
            <a:off x="0" y="260350"/>
            <a:ext cx="8229600"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9" name="Rectangle 3"/>
          <p:cNvSpPr>
            <a:spLocks noGrp="1" noChangeArrowheads="1"/>
          </p:cNvSpPr>
          <p:nvPr>
            <p:ph type="body" idx="1"/>
          </p:nvPr>
        </p:nvSpPr>
        <p:spPr bwMode="auto">
          <a:xfrm>
            <a:off x="457200" y="1125538"/>
            <a:ext cx="8229600"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smtClean="0">
                <a:latin typeface="Arial" charset="0"/>
                <a:ea typeface="新細明體" charset="-120"/>
              </a:defRPr>
            </a:lvl1pPr>
          </a:lstStyle>
          <a:p>
            <a:pPr>
              <a:defRPr/>
            </a:pPr>
            <a:fld id="{B72AC093-F5F4-4E56-9424-B75BF075C844}" type="datetime1">
              <a:rPr lang="zh-TW" altLang="en-US">
                <a:solidFill>
                  <a:srgbClr val="000000"/>
                </a:solidFill>
              </a:rPr>
              <a:pPr>
                <a:defRPr/>
              </a:pPr>
              <a:t>2019/5/16</a:t>
            </a:fld>
            <a:endParaRPr lang="en-US" altLang="zh-TW" dirty="0">
              <a:solidFill>
                <a:srgbClr val="000000"/>
              </a:solidFill>
            </a:endParaRP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新細明體" charset="-120"/>
              </a:defRPr>
            </a:lvl1pPr>
          </a:lstStyle>
          <a:p>
            <a:pPr>
              <a:defRPr/>
            </a:pPr>
            <a:endParaRPr lang="en-US" altLang="zh-TW" dirty="0">
              <a:solidFill>
                <a:srgbClr val="000000"/>
              </a:solidFill>
            </a:endParaRP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新細明體" charset="-120"/>
              </a:defRPr>
            </a:lvl1pPr>
          </a:lstStyle>
          <a:p>
            <a:pPr>
              <a:defRPr/>
            </a:pPr>
            <a:fld id="{53932F54-61F3-4831-AA59-F86EC10B3490}" type="slidenum">
              <a:rPr lang="zh-TW" altLang="en-US">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94019829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2"/>
          <p:cNvPicPr>
            <a:picLocks noChangeAspect="1" noChangeArrowheads="1"/>
          </p:cNvPicPr>
          <p:nvPr/>
        </p:nvPicPr>
        <p:blipFill>
          <a:blip r:embed="rId13" cstate="print"/>
          <a:srcRect/>
          <a:stretch>
            <a:fillRect/>
          </a:stretch>
        </p:blipFill>
        <p:spPr bwMode="auto">
          <a:xfrm>
            <a:off x="0" y="5705425"/>
            <a:ext cx="9144000" cy="1323975"/>
          </a:xfrm>
          <a:prstGeom prst="rect">
            <a:avLst/>
          </a:prstGeom>
          <a:noFill/>
          <a:ln w="9525">
            <a:noFill/>
            <a:miter lim="800000"/>
            <a:headEnd/>
            <a:tailEnd/>
          </a:ln>
        </p:spPr>
      </p:pic>
      <p:sp>
        <p:nvSpPr>
          <p:cNvPr id="1028" name="Rectangle 2"/>
          <p:cNvSpPr>
            <a:spLocks noGrp="1" noChangeArrowheads="1"/>
          </p:cNvSpPr>
          <p:nvPr>
            <p:ph type="title"/>
          </p:nvPr>
        </p:nvSpPr>
        <p:spPr bwMode="auto">
          <a:xfrm>
            <a:off x="0" y="260350"/>
            <a:ext cx="8229600"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9" name="Rectangle 3"/>
          <p:cNvSpPr>
            <a:spLocks noGrp="1" noChangeArrowheads="1"/>
          </p:cNvSpPr>
          <p:nvPr>
            <p:ph type="body" idx="1"/>
          </p:nvPr>
        </p:nvSpPr>
        <p:spPr bwMode="auto">
          <a:xfrm>
            <a:off x="457200" y="1125538"/>
            <a:ext cx="8229600"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 name="文字方塊 1"/>
          <p:cNvSpPr txBox="1"/>
          <p:nvPr userDrawn="1"/>
        </p:nvSpPr>
        <p:spPr>
          <a:xfrm>
            <a:off x="8206597" y="6453336"/>
            <a:ext cx="792088" cy="369332"/>
          </a:xfrm>
          <a:prstGeom prst="rect">
            <a:avLst/>
          </a:prstGeom>
          <a:noFill/>
        </p:spPr>
        <p:txBody>
          <a:bodyPr wrap="square" rtlCol="0">
            <a:spAutoFit/>
          </a:bodyPr>
          <a:lstStyle/>
          <a:p>
            <a:pPr algn="ctr"/>
            <a:fld id="{D51E0B7D-C9B4-4213-9476-42B880C2E67F}" type="slidenum">
              <a:rPr lang="zh-TW" altLang="en-US" smtClean="0">
                <a:solidFill>
                  <a:srgbClr val="000000"/>
                </a:solidFill>
                <a:latin typeface="Arial" charset="0"/>
                <a:ea typeface="新細明體" charset="-120"/>
              </a:rPr>
              <a:pPr algn="ctr"/>
              <a:t>‹#›</a:t>
            </a:fld>
            <a:endParaRPr lang="zh-TW" altLang="en-US" dirty="0">
              <a:solidFill>
                <a:srgbClr val="000000"/>
              </a:solidFill>
              <a:latin typeface="Arial" charset="0"/>
              <a:ea typeface="新細明體" charset="-120"/>
            </a:endParaRPr>
          </a:p>
        </p:txBody>
      </p:sp>
    </p:spTree>
    <p:extLst>
      <p:ext uri="{BB962C8B-B14F-4D97-AF65-F5344CB8AC3E}">
        <p14:creationId xmlns:p14="http://schemas.microsoft.com/office/powerpoint/2010/main" val="796703777"/>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2800">
          <a:solidFill>
            <a:schemeClr val="tx2"/>
          </a:solidFill>
          <a:latin typeface="標楷體" panose="03000509000000000000" pitchFamily="65" charset="-120"/>
          <a:ea typeface="標楷體" panose="03000509000000000000" pitchFamily="65" charset="-120"/>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標楷體" panose="03000509000000000000" pitchFamily="65" charset="-120"/>
          <a:ea typeface="標楷體" panose="03000509000000000000" pitchFamily="65" charset="-120"/>
          <a:cs typeface="+mn-cs"/>
        </a:defRPr>
      </a:lvl1pPr>
      <a:lvl2pPr marL="742950" indent="-285750" algn="l" rtl="0" eaLnBrk="0" fontAlgn="base" hangingPunct="0">
        <a:spcBef>
          <a:spcPct val="20000"/>
        </a:spcBef>
        <a:spcAft>
          <a:spcPct val="0"/>
        </a:spcAft>
        <a:buChar char="–"/>
        <a:defRPr kumimoji="1" sz="2800">
          <a:solidFill>
            <a:schemeClr val="tx1"/>
          </a:solidFill>
          <a:latin typeface="標楷體" panose="03000509000000000000" pitchFamily="65" charset="-120"/>
          <a:ea typeface="標楷體" panose="03000509000000000000" pitchFamily="65" charset="-120"/>
        </a:defRPr>
      </a:lvl2pPr>
      <a:lvl3pPr marL="1143000" indent="-228600" algn="l" rtl="0" eaLnBrk="0" fontAlgn="base" hangingPunct="0">
        <a:spcBef>
          <a:spcPct val="20000"/>
        </a:spcBef>
        <a:spcAft>
          <a:spcPct val="0"/>
        </a:spcAft>
        <a:buChar char="•"/>
        <a:defRPr kumimoji="1" sz="2400">
          <a:solidFill>
            <a:schemeClr val="tx1"/>
          </a:solidFill>
          <a:latin typeface="標楷體" panose="03000509000000000000" pitchFamily="65" charset="-120"/>
          <a:ea typeface="標楷體" panose="03000509000000000000" pitchFamily="65" charset="-120"/>
        </a:defRPr>
      </a:lvl3pPr>
      <a:lvl4pPr marL="1600200" indent="-228600" algn="l" rtl="0" eaLnBrk="0" fontAlgn="base" hangingPunct="0">
        <a:spcBef>
          <a:spcPct val="20000"/>
        </a:spcBef>
        <a:spcAft>
          <a:spcPct val="0"/>
        </a:spcAft>
        <a:buChar char="–"/>
        <a:defRPr kumimoji="1" sz="2000">
          <a:solidFill>
            <a:schemeClr val="tx1"/>
          </a:solidFill>
          <a:latin typeface="標楷體" panose="03000509000000000000" pitchFamily="65" charset="-120"/>
          <a:ea typeface="標楷體" panose="03000509000000000000" pitchFamily="65" charset="-120"/>
        </a:defRPr>
      </a:lvl4pPr>
      <a:lvl5pPr marL="2057400" indent="-228600" algn="l" rtl="0" eaLnBrk="0" fontAlgn="base" hangingPunct="0">
        <a:spcBef>
          <a:spcPct val="20000"/>
        </a:spcBef>
        <a:spcAft>
          <a:spcPct val="0"/>
        </a:spcAft>
        <a:buChar char="»"/>
        <a:defRPr kumimoji="1" sz="2000">
          <a:solidFill>
            <a:schemeClr val="tx1"/>
          </a:solidFill>
          <a:latin typeface="標楷體" panose="03000509000000000000" pitchFamily="65" charset="-120"/>
          <a:ea typeface="標楷體" panose="03000509000000000000" pitchFamily="65" charset="-12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2"/>
          <p:cNvPicPr>
            <a:picLocks noChangeAspect="1" noChangeArrowheads="1"/>
          </p:cNvPicPr>
          <p:nvPr/>
        </p:nvPicPr>
        <p:blipFill>
          <a:blip r:embed="rId13" cstate="print"/>
          <a:srcRect/>
          <a:stretch>
            <a:fillRect/>
          </a:stretch>
        </p:blipFill>
        <p:spPr bwMode="auto">
          <a:xfrm>
            <a:off x="0" y="5705425"/>
            <a:ext cx="9144000" cy="1323975"/>
          </a:xfrm>
          <a:prstGeom prst="rect">
            <a:avLst/>
          </a:prstGeom>
          <a:noFill/>
          <a:ln w="9525">
            <a:noFill/>
            <a:miter lim="800000"/>
            <a:headEnd/>
            <a:tailEnd/>
          </a:ln>
        </p:spPr>
      </p:pic>
      <p:sp>
        <p:nvSpPr>
          <p:cNvPr id="1028" name="Rectangle 2"/>
          <p:cNvSpPr>
            <a:spLocks noGrp="1" noChangeArrowheads="1"/>
          </p:cNvSpPr>
          <p:nvPr>
            <p:ph type="title"/>
          </p:nvPr>
        </p:nvSpPr>
        <p:spPr bwMode="auto">
          <a:xfrm>
            <a:off x="0" y="260350"/>
            <a:ext cx="8229600"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9" name="Rectangle 3"/>
          <p:cNvSpPr>
            <a:spLocks noGrp="1" noChangeArrowheads="1"/>
          </p:cNvSpPr>
          <p:nvPr>
            <p:ph type="body" idx="1"/>
          </p:nvPr>
        </p:nvSpPr>
        <p:spPr bwMode="auto">
          <a:xfrm>
            <a:off x="457200" y="1125538"/>
            <a:ext cx="8229600"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 name="文字方塊 1"/>
          <p:cNvSpPr txBox="1"/>
          <p:nvPr userDrawn="1"/>
        </p:nvSpPr>
        <p:spPr>
          <a:xfrm>
            <a:off x="8206597" y="6453336"/>
            <a:ext cx="792088" cy="369332"/>
          </a:xfrm>
          <a:prstGeom prst="rect">
            <a:avLst/>
          </a:prstGeom>
          <a:noFill/>
        </p:spPr>
        <p:txBody>
          <a:bodyPr wrap="square" rtlCol="0">
            <a:spAutoFit/>
          </a:bodyPr>
          <a:lstStyle/>
          <a:p>
            <a:pPr algn="ctr"/>
            <a:fld id="{D51E0B7D-C9B4-4213-9476-42B880C2E67F}" type="slidenum">
              <a:rPr lang="zh-TW" altLang="en-US" smtClean="0">
                <a:solidFill>
                  <a:srgbClr val="000000"/>
                </a:solidFill>
                <a:latin typeface="Arial" charset="0"/>
                <a:ea typeface="新細明體" charset="-120"/>
              </a:rPr>
              <a:pPr algn="ctr"/>
              <a:t>‹#›</a:t>
            </a:fld>
            <a:endParaRPr lang="zh-TW" altLang="en-US" dirty="0">
              <a:solidFill>
                <a:srgbClr val="000000"/>
              </a:solidFill>
              <a:latin typeface="Arial" charset="0"/>
              <a:ea typeface="新細明體" charset="-120"/>
            </a:endParaRPr>
          </a:p>
        </p:txBody>
      </p:sp>
    </p:spTree>
    <p:extLst>
      <p:ext uri="{BB962C8B-B14F-4D97-AF65-F5344CB8AC3E}">
        <p14:creationId xmlns:p14="http://schemas.microsoft.com/office/powerpoint/2010/main" val="3980088926"/>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2800">
          <a:solidFill>
            <a:schemeClr val="tx2"/>
          </a:solidFill>
          <a:latin typeface="標楷體" panose="03000509000000000000" pitchFamily="65" charset="-120"/>
          <a:ea typeface="標楷體" panose="03000509000000000000" pitchFamily="65" charset="-120"/>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標楷體" panose="03000509000000000000" pitchFamily="65" charset="-120"/>
          <a:ea typeface="標楷體" panose="03000509000000000000" pitchFamily="65" charset="-120"/>
          <a:cs typeface="+mn-cs"/>
        </a:defRPr>
      </a:lvl1pPr>
      <a:lvl2pPr marL="742950" indent="-285750" algn="l" rtl="0" eaLnBrk="0" fontAlgn="base" hangingPunct="0">
        <a:spcBef>
          <a:spcPct val="20000"/>
        </a:spcBef>
        <a:spcAft>
          <a:spcPct val="0"/>
        </a:spcAft>
        <a:buChar char="–"/>
        <a:defRPr kumimoji="1" sz="2800">
          <a:solidFill>
            <a:schemeClr val="tx1"/>
          </a:solidFill>
          <a:latin typeface="標楷體" panose="03000509000000000000" pitchFamily="65" charset="-120"/>
          <a:ea typeface="標楷體" panose="03000509000000000000" pitchFamily="65" charset="-120"/>
        </a:defRPr>
      </a:lvl2pPr>
      <a:lvl3pPr marL="1143000" indent="-228600" algn="l" rtl="0" eaLnBrk="0" fontAlgn="base" hangingPunct="0">
        <a:spcBef>
          <a:spcPct val="20000"/>
        </a:spcBef>
        <a:spcAft>
          <a:spcPct val="0"/>
        </a:spcAft>
        <a:buChar char="•"/>
        <a:defRPr kumimoji="1" sz="2400">
          <a:solidFill>
            <a:schemeClr val="tx1"/>
          </a:solidFill>
          <a:latin typeface="標楷體" panose="03000509000000000000" pitchFamily="65" charset="-120"/>
          <a:ea typeface="標楷體" panose="03000509000000000000" pitchFamily="65" charset="-120"/>
        </a:defRPr>
      </a:lvl3pPr>
      <a:lvl4pPr marL="1600200" indent="-228600" algn="l" rtl="0" eaLnBrk="0" fontAlgn="base" hangingPunct="0">
        <a:spcBef>
          <a:spcPct val="20000"/>
        </a:spcBef>
        <a:spcAft>
          <a:spcPct val="0"/>
        </a:spcAft>
        <a:buChar char="–"/>
        <a:defRPr kumimoji="1" sz="2000">
          <a:solidFill>
            <a:schemeClr val="tx1"/>
          </a:solidFill>
          <a:latin typeface="標楷體" panose="03000509000000000000" pitchFamily="65" charset="-120"/>
          <a:ea typeface="標楷體" panose="03000509000000000000" pitchFamily="65" charset="-120"/>
        </a:defRPr>
      </a:lvl4pPr>
      <a:lvl5pPr marL="2057400" indent="-228600" algn="l" rtl="0" eaLnBrk="0" fontAlgn="base" hangingPunct="0">
        <a:spcBef>
          <a:spcPct val="20000"/>
        </a:spcBef>
        <a:spcAft>
          <a:spcPct val="0"/>
        </a:spcAft>
        <a:buChar char="»"/>
        <a:defRPr kumimoji="1" sz="2000">
          <a:solidFill>
            <a:schemeClr val="tx1"/>
          </a:solidFill>
          <a:latin typeface="標楷體" panose="03000509000000000000" pitchFamily="65" charset="-120"/>
          <a:ea typeface="標楷體" panose="03000509000000000000" pitchFamily="65" charset="-12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0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0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hyperlink" Target="https://www.jctv.ntut.edu.tw/enter42/skill/" TargetMode="External"/><Relationship Id="rId4" Type="http://schemas.openxmlformats.org/officeDocument/2006/relationships/hyperlink" Target="https://www.jctv.ntut.edu.tw/enter42/appl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64.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4.xml"/><Relationship Id="rId5" Type="http://schemas.openxmlformats.org/officeDocument/2006/relationships/image" Target="../media/image26.jp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64.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ftp://download.jctv.ntut.edu.tw/"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3.jpg"/></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7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250825" y="908050"/>
            <a:ext cx="8347075" cy="1470025"/>
          </a:xfrm>
        </p:spPr>
        <p:txBody>
          <a:bodyPr/>
          <a:lstStyle/>
          <a:p>
            <a:pPr algn="r" eaLnBrk="1" hangingPunct="1"/>
            <a:r>
              <a:rPr lang="zh-TW" altLang="en-US" sz="4200" dirty="0" smtClean="0">
                <a:solidFill>
                  <a:schemeClr val="tx1"/>
                </a:solidFill>
              </a:rPr>
              <a:t>甄選入學招生第二階段甄試系統及</a:t>
            </a:r>
            <a:r>
              <a:rPr lang="en-US" altLang="zh-TW" sz="4200" dirty="0" smtClean="0">
                <a:solidFill>
                  <a:schemeClr val="tx1"/>
                </a:solidFill>
              </a:rPr>
              <a:t/>
            </a:r>
            <a:br>
              <a:rPr lang="en-US" altLang="zh-TW" sz="4200" dirty="0" smtClean="0">
                <a:solidFill>
                  <a:schemeClr val="tx1"/>
                </a:solidFill>
              </a:rPr>
            </a:br>
            <a:r>
              <a:rPr lang="zh-TW" altLang="en-US" sz="4200" dirty="0" smtClean="0">
                <a:solidFill>
                  <a:schemeClr val="tx1"/>
                </a:solidFill>
              </a:rPr>
              <a:t>技優甄審系統操作說明</a:t>
            </a:r>
          </a:p>
        </p:txBody>
      </p:sp>
      <p:pic>
        <p:nvPicPr>
          <p:cNvPr id="5" name="圖片 4" descr="聯合會log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4048" y="2528639"/>
            <a:ext cx="3206703" cy="585976"/>
          </a:xfrm>
          <a:prstGeom prst="rect">
            <a:avLst/>
          </a:prstGeom>
        </p:spPr>
      </p:pic>
      <p:sp>
        <p:nvSpPr>
          <p:cNvPr id="6" name="Rectangle 6"/>
          <p:cNvSpPr>
            <a:spLocks noGrp="1" noChangeArrowheads="1"/>
          </p:cNvSpPr>
          <p:nvPr>
            <p:ph type="subTitle" idx="1"/>
          </p:nvPr>
        </p:nvSpPr>
        <p:spPr>
          <a:xfrm>
            <a:off x="3312947" y="2615302"/>
            <a:ext cx="5399088" cy="504825"/>
          </a:xfrm>
        </p:spPr>
        <p:txBody>
          <a:bodyPr/>
          <a:lstStyle/>
          <a:p>
            <a:pPr algn="l" eaLnBrk="1" hangingPunct="1"/>
            <a:r>
              <a:rPr lang="zh-TW" altLang="en-US" sz="2400" dirty="0" smtClean="0">
                <a:latin typeface="標楷體" panose="03000509000000000000" pitchFamily="65" charset="-120"/>
                <a:ea typeface="標楷體" panose="03000509000000000000" pitchFamily="65" charset="-120"/>
              </a:rPr>
              <a:t>主辦單位：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p:cNvSpPr/>
          <p:nvPr/>
        </p:nvSpPr>
        <p:spPr>
          <a:xfrm>
            <a:off x="4820235" y="4223439"/>
            <a:ext cx="2969098" cy="772386"/>
          </a:xfrm>
          <a:prstGeom prst="rect">
            <a:avLst/>
          </a:prstGeom>
          <a:solidFill>
            <a:srgbClr val="29ABE2"/>
          </a:solidFill>
          <a:ln w="12700" cap="flat" cmpd="sng" algn="ctr">
            <a:noFill/>
            <a:prstDash val="solid"/>
            <a:miter lim="800000"/>
          </a:ln>
          <a:effectLst>
            <a:outerShdw blurRad="177800" dist="114300" dir="5400000" algn="t" rotWithShape="0">
              <a:prstClr val="black">
                <a:alpha val="40000"/>
              </a:prstClr>
            </a:out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標楷體" panose="03000509000000000000" pitchFamily="65" charset="-120"/>
              <a:ea typeface="標楷體" panose="03000509000000000000" pitchFamily="65" charset="-120"/>
            </a:endParaRPr>
          </a:p>
        </p:txBody>
      </p:sp>
      <p:sp>
        <p:nvSpPr>
          <p:cNvPr id="4" name="Rectangle 2"/>
          <p:cNvSpPr txBox="1">
            <a:spLocks noChangeArrowheads="1"/>
          </p:cNvSpPr>
          <p:nvPr/>
        </p:nvSpPr>
        <p:spPr bwMode="auto">
          <a:xfrm>
            <a:off x="221694" y="223986"/>
            <a:ext cx="7303392"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sz="2800" b="1" kern="0" dirty="0" smtClean="0">
                <a:solidFill>
                  <a:srgbClr val="3333FF"/>
                </a:solidFill>
                <a:latin typeface="標楷體" panose="03000509000000000000" pitchFamily="65" charset="-120"/>
                <a:ea typeface="標楷體" panose="03000509000000000000" pitchFamily="65" charset="-120"/>
              </a:rPr>
              <a:t>二、第二階段備審資料上傳重要注意事項</a:t>
            </a:r>
          </a:p>
        </p:txBody>
      </p:sp>
      <p:sp>
        <p:nvSpPr>
          <p:cNvPr id="6" name="等腰三角形 5"/>
          <p:cNvSpPr/>
          <p:nvPr/>
        </p:nvSpPr>
        <p:spPr>
          <a:xfrm rot="5400000">
            <a:off x="1265555" y="1576157"/>
            <a:ext cx="996066" cy="955553"/>
          </a:xfrm>
          <a:prstGeom prst="triangle">
            <a:avLst/>
          </a:pr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標楷體" panose="03000509000000000000" pitchFamily="65" charset="-120"/>
              <a:ea typeface="標楷體" panose="03000509000000000000" pitchFamily="65" charset="-120"/>
            </a:endParaRPr>
          </a:p>
        </p:txBody>
      </p:sp>
      <p:grpSp>
        <p:nvGrpSpPr>
          <p:cNvPr id="61" name="群組 60"/>
          <p:cNvGrpSpPr/>
          <p:nvPr/>
        </p:nvGrpSpPr>
        <p:grpSpPr>
          <a:xfrm>
            <a:off x="183641" y="4151265"/>
            <a:ext cx="8227645" cy="2047722"/>
            <a:chOff x="2723480" y="3616438"/>
            <a:chExt cx="8227645" cy="2047722"/>
          </a:xfrm>
        </p:grpSpPr>
        <p:sp>
          <p:nvSpPr>
            <p:cNvPr id="5" name="矩形 4"/>
            <p:cNvSpPr/>
            <p:nvPr/>
          </p:nvSpPr>
          <p:spPr>
            <a:xfrm>
              <a:off x="3014063" y="3724461"/>
              <a:ext cx="2928759" cy="772386"/>
            </a:xfrm>
            <a:prstGeom prst="rect">
              <a:avLst/>
            </a:prstGeom>
            <a:solidFill>
              <a:srgbClr val="FB9E00"/>
            </a:solidFill>
            <a:ln w="12700" cap="flat" cmpd="sng" algn="ctr">
              <a:noFill/>
              <a:prstDash val="solid"/>
              <a:miter lim="800000"/>
            </a:ln>
            <a:effectLst>
              <a:outerShdw blurRad="190500" dist="114300" dir="5400000" algn="t" rotWithShape="0">
                <a:prstClr val="black">
                  <a:alpha val="40000"/>
                </a:prstClr>
              </a:out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標楷體" panose="03000509000000000000" pitchFamily="65" charset="-120"/>
                <a:ea typeface="標楷體" panose="03000509000000000000" pitchFamily="65" charset="-120"/>
              </a:endParaRPr>
            </a:p>
          </p:txBody>
        </p:sp>
        <p:grpSp>
          <p:nvGrpSpPr>
            <p:cNvPr id="7" name="组合 25"/>
            <p:cNvGrpSpPr/>
            <p:nvPr/>
          </p:nvGrpSpPr>
          <p:grpSpPr>
            <a:xfrm>
              <a:off x="2723480" y="3616438"/>
              <a:ext cx="962821" cy="988289"/>
              <a:chOff x="1043608" y="1196752"/>
              <a:chExt cx="1571125" cy="1724110"/>
            </a:xfrm>
          </p:grpSpPr>
          <p:sp>
            <p:nvSpPr>
              <p:cNvPr id="8" name="矩形 7"/>
              <p:cNvSpPr/>
              <p:nvPr/>
            </p:nvSpPr>
            <p:spPr>
              <a:xfrm>
                <a:off x="1361292" y="2108499"/>
                <a:ext cx="735006" cy="241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00" dirty="0">
                    <a:solidFill>
                      <a:srgbClr val="FFFFFF"/>
                    </a:solidFill>
                    <a:latin typeface="標楷體" panose="03000509000000000000" pitchFamily="65" charset="-120"/>
                    <a:ea typeface="標楷體" panose="03000509000000000000" pitchFamily="65" charset="-120"/>
                  </a:rPr>
                  <a:t>PPT</a:t>
                </a:r>
                <a:r>
                  <a:rPr lang="zh-CN" altLang="en-US" sz="100" dirty="0">
                    <a:solidFill>
                      <a:srgbClr val="FFFFFF"/>
                    </a:solidFill>
                    <a:latin typeface="標楷體" panose="03000509000000000000" pitchFamily="65" charset="-120"/>
                    <a:ea typeface="標楷體" panose="03000509000000000000" pitchFamily="65" charset="-120"/>
                  </a:rPr>
                  <a:t>模板：</a:t>
                </a:r>
                <a:r>
                  <a:rPr lang="en-US" altLang="zh-CN" sz="100" dirty="0">
                    <a:solidFill>
                      <a:srgbClr val="FFFFFF"/>
                    </a:solidFill>
                    <a:latin typeface="標楷體" panose="03000509000000000000" pitchFamily="65" charset="-120"/>
                    <a:ea typeface="標楷體" panose="03000509000000000000" pitchFamily="65" charset="-120"/>
                  </a:rPr>
                  <a:t>www.1ppt.com/moban/                  PPT</a:t>
                </a:r>
                <a:r>
                  <a:rPr lang="zh-CN" altLang="en-US" sz="100" dirty="0">
                    <a:solidFill>
                      <a:srgbClr val="FFFFFF"/>
                    </a:solidFill>
                    <a:latin typeface="標楷體" panose="03000509000000000000" pitchFamily="65" charset="-120"/>
                    <a:ea typeface="標楷體" panose="03000509000000000000" pitchFamily="65" charset="-120"/>
                  </a:rPr>
                  <a:t>素材：</a:t>
                </a:r>
                <a:r>
                  <a:rPr lang="en-US" altLang="zh-CN" sz="100" dirty="0">
                    <a:solidFill>
                      <a:srgbClr val="FFFFFF"/>
                    </a:solidFill>
                    <a:latin typeface="標楷體" panose="03000509000000000000" pitchFamily="65" charset="-120"/>
                    <a:ea typeface="標楷體" panose="03000509000000000000" pitchFamily="65" charset="-120"/>
                  </a:rPr>
                  <a:t>www.1ppt.com/sucai/</a:t>
                </a:r>
              </a:p>
              <a:p>
                <a:r>
                  <a:rPr lang="en-US" altLang="zh-CN" sz="100" dirty="0">
                    <a:solidFill>
                      <a:srgbClr val="FFFFFF"/>
                    </a:solidFill>
                    <a:latin typeface="標楷體" panose="03000509000000000000" pitchFamily="65" charset="-120"/>
                    <a:ea typeface="標楷體" panose="03000509000000000000" pitchFamily="65" charset="-120"/>
                  </a:rPr>
                  <a:t>PPT</a:t>
                </a:r>
                <a:r>
                  <a:rPr lang="zh-CN" altLang="en-US" sz="100" dirty="0">
                    <a:solidFill>
                      <a:srgbClr val="FFFFFF"/>
                    </a:solidFill>
                    <a:latin typeface="標楷體" panose="03000509000000000000" pitchFamily="65" charset="-120"/>
                    <a:ea typeface="標楷體" panose="03000509000000000000" pitchFamily="65" charset="-120"/>
                  </a:rPr>
                  <a:t>背景：</a:t>
                </a:r>
                <a:r>
                  <a:rPr lang="en-US" altLang="zh-CN" sz="100" dirty="0">
                    <a:solidFill>
                      <a:srgbClr val="FFFFFF"/>
                    </a:solidFill>
                    <a:latin typeface="標楷體" panose="03000509000000000000" pitchFamily="65" charset="-120"/>
                    <a:ea typeface="標楷體" panose="03000509000000000000" pitchFamily="65" charset="-120"/>
                  </a:rPr>
                  <a:t>www.1ppt.com/beijing/                   PPT</a:t>
                </a:r>
                <a:r>
                  <a:rPr lang="zh-CN" altLang="en-US" sz="100" dirty="0">
                    <a:solidFill>
                      <a:srgbClr val="FFFFFF"/>
                    </a:solidFill>
                    <a:latin typeface="標楷體" panose="03000509000000000000" pitchFamily="65" charset="-120"/>
                    <a:ea typeface="標楷體" panose="03000509000000000000" pitchFamily="65" charset="-120"/>
                  </a:rPr>
                  <a:t>图表：</a:t>
                </a:r>
                <a:r>
                  <a:rPr lang="en-US" altLang="zh-CN" sz="100" dirty="0">
                    <a:solidFill>
                      <a:srgbClr val="FFFFFF"/>
                    </a:solidFill>
                    <a:latin typeface="標楷體" panose="03000509000000000000" pitchFamily="65" charset="-120"/>
                    <a:ea typeface="標楷體" panose="03000509000000000000" pitchFamily="65" charset="-120"/>
                  </a:rPr>
                  <a:t>www.1ppt.com/tubiao/      </a:t>
                </a:r>
              </a:p>
              <a:p>
                <a:r>
                  <a:rPr lang="en-US" altLang="zh-CN" sz="100" dirty="0">
                    <a:solidFill>
                      <a:srgbClr val="FFFFFF"/>
                    </a:solidFill>
                    <a:latin typeface="標楷體" panose="03000509000000000000" pitchFamily="65" charset="-120"/>
                    <a:ea typeface="標楷體" panose="03000509000000000000" pitchFamily="65" charset="-120"/>
                  </a:rPr>
                  <a:t>PPT</a:t>
                </a:r>
                <a:r>
                  <a:rPr lang="zh-CN" altLang="en-US" sz="100" dirty="0">
                    <a:solidFill>
                      <a:srgbClr val="FFFFFF"/>
                    </a:solidFill>
                    <a:latin typeface="標楷體" panose="03000509000000000000" pitchFamily="65" charset="-120"/>
                    <a:ea typeface="標楷體" panose="03000509000000000000" pitchFamily="65" charset="-120"/>
                  </a:rPr>
                  <a:t>下载：</a:t>
                </a:r>
                <a:r>
                  <a:rPr lang="en-US" altLang="zh-CN" sz="100" dirty="0">
                    <a:solidFill>
                      <a:srgbClr val="FFFFFF"/>
                    </a:solidFill>
                    <a:latin typeface="標楷體" panose="03000509000000000000" pitchFamily="65" charset="-120"/>
                    <a:ea typeface="標楷體" panose="03000509000000000000" pitchFamily="65" charset="-120"/>
                  </a:rPr>
                  <a:t>www.1ppt.com/xiazai/                     PPT</a:t>
                </a:r>
                <a:r>
                  <a:rPr lang="zh-CN" altLang="en-US" sz="100" dirty="0">
                    <a:solidFill>
                      <a:srgbClr val="FFFFFF"/>
                    </a:solidFill>
                    <a:latin typeface="標楷體" panose="03000509000000000000" pitchFamily="65" charset="-120"/>
                    <a:ea typeface="標楷體" panose="03000509000000000000" pitchFamily="65" charset="-120"/>
                  </a:rPr>
                  <a:t>教程： </a:t>
                </a:r>
                <a:r>
                  <a:rPr lang="en-US" altLang="zh-CN" sz="100" dirty="0">
                    <a:solidFill>
                      <a:srgbClr val="FFFFFF"/>
                    </a:solidFill>
                    <a:latin typeface="標楷體" panose="03000509000000000000" pitchFamily="65" charset="-120"/>
                    <a:ea typeface="標楷體" panose="03000509000000000000" pitchFamily="65" charset="-120"/>
                  </a:rPr>
                  <a:t>www.1ppt.com/powerpoint/      </a:t>
                </a:r>
              </a:p>
              <a:p>
                <a:r>
                  <a:rPr lang="zh-CN" altLang="en-US" sz="100" dirty="0">
                    <a:solidFill>
                      <a:srgbClr val="FFFFFF"/>
                    </a:solidFill>
                    <a:latin typeface="標楷體" panose="03000509000000000000" pitchFamily="65" charset="-120"/>
                    <a:ea typeface="標楷體" panose="03000509000000000000" pitchFamily="65" charset="-120"/>
                  </a:rPr>
                  <a:t>资料下载：</a:t>
                </a:r>
                <a:r>
                  <a:rPr lang="en-US" altLang="zh-CN" sz="100" dirty="0">
                    <a:solidFill>
                      <a:srgbClr val="FFFFFF"/>
                    </a:solidFill>
                    <a:latin typeface="標楷體" panose="03000509000000000000" pitchFamily="65" charset="-120"/>
                    <a:ea typeface="標楷體" panose="03000509000000000000" pitchFamily="65" charset="-120"/>
                  </a:rPr>
                  <a:t>www.1ppt.com/ziliao/                   </a:t>
                </a:r>
                <a:r>
                  <a:rPr lang="zh-CN" altLang="en-US" sz="100" dirty="0">
                    <a:solidFill>
                      <a:srgbClr val="FFFFFF"/>
                    </a:solidFill>
                    <a:latin typeface="標楷體" panose="03000509000000000000" pitchFamily="65" charset="-120"/>
                    <a:ea typeface="標楷體" panose="03000509000000000000" pitchFamily="65" charset="-120"/>
                  </a:rPr>
                  <a:t>范文下载：</a:t>
                </a:r>
                <a:r>
                  <a:rPr lang="en-US" altLang="zh-CN" sz="100" dirty="0">
                    <a:solidFill>
                      <a:srgbClr val="FFFFFF"/>
                    </a:solidFill>
                    <a:latin typeface="標楷體" panose="03000509000000000000" pitchFamily="65" charset="-120"/>
                    <a:ea typeface="標楷體" panose="03000509000000000000" pitchFamily="65" charset="-120"/>
                  </a:rPr>
                  <a:t>www.1ppt.com/fanwen/             </a:t>
                </a:r>
              </a:p>
              <a:p>
                <a:r>
                  <a:rPr lang="zh-CN" altLang="en-US" sz="100" dirty="0">
                    <a:solidFill>
                      <a:srgbClr val="FFFFFF"/>
                    </a:solidFill>
                    <a:latin typeface="標楷體" panose="03000509000000000000" pitchFamily="65" charset="-120"/>
                    <a:ea typeface="標楷體" panose="03000509000000000000" pitchFamily="65" charset="-120"/>
                  </a:rPr>
                  <a:t>试卷下载：</a:t>
                </a:r>
                <a:r>
                  <a:rPr lang="en-US" altLang="zh-CN" sz="100" dirty="0">
                    <a:solidFill>
                      <a:srgbClr val="FFFFFF"/>
                    </a:solidFill>
                    <a:latin typeface="標楷體" panose="03000509000000000000" pitchFamily="65" charset="-120"/>
                    <a:ea typeface="標楷體" panose="03000509000000000000" pitchFamily="65" charset="-120"/>
                  </a:rPr>
                  <a:t>www.1ppt.com/shiti/                     </a:t>
                </a:r>
                <a:r>
                  <a:rPr lang="zh-CN" altLang="en-US" sz="100" dirty="0">
                    <a:solidFill>
                      <a:srgbClr val="FFFFFF"/>
                    </a:solidFill>
                    <a:latin typeface="標楷體" panose="03000509000000000000" pitchFamily="65" charset="-120"/>
                    <a:ea typeface="標楷體" panose="03000509000000000000" pitchFamily="65" charset="-120"/>
                  </a:rPr>
                  <a:t>教案下载：</a:t>
                </a:r>
                <a:r>
                  <a:rPr lang="en-US" altLang="zh-CN" sz="100" dirty="0">
                    <a:solidFill>
                      <a:srgbClr val="FFFFFF"/>
                    </a:solidFill>
                    <a:latin typeface="標楷體" panose="03000509000000000000" pitchFamily="65" charset="-120"/>
                    <a:ea typeface="標楷體" panose="03000509000000000000" pitchFamily="65" charset="-120"/>
                  </a:rPr>
                  <a:t>www.1ppt.com/jiaoan/               </a:t>
                </a:r>
              </a:p>
              <a:p>
                <a:r>
                  <a:rPr lang="en-US" altLang="zh-CN" sz="100" dirty="0">
                    <a:solidFill>
                      <a:srgbClr val="FFFFFF"/>
                    </a:solidFill>
                    <a:latin typeface="標楷體" panose="03000509000000000000" pitchFamily="65" charset="-120"/>
                    <a:ea typeface="標楷體" panose="03000509000000000000" pitchFamily="65" charset="-120"/>
                  </a:rPr>
                  <a:t>PPT</a:t>
                </a:r>
                <a:r>
                  <a:rPr lang="zh-CN" altLang="en-US" sz="100" dirty="0">
                    <a:solidFill>
                      <a:srgbClr val="FFFFFF"/>
                    </a:solidFill>
                    <a:latin typeface="標楷體" panose="03000509000000000000" pitchFamily="65" charset="-120"/>
                    <a:ea typeface="標楷體" panose="03000509000000000000" pitchFamily="65" charset="-120"/>
                  </a:rPr>
                  <a:t>论坛：</a:t>
                </a:r>
                <a:r>
                  <a:rPr lang="en-US" altLang="zh-CN" sz="100" dirty="0">
                    <a:solidFill>
                      <a:srgbClr val="FFFFFF"/>
                    </a:solidFill>
                    <a:latin typeface="標楷體" panose="03000509000000000000" pitchFamily="65" charset="-120"/>
                    <a:ea typeface="標楷體" panose="03000509000000000000" pitchFamily="65" charset="-120"/>
                  </a:rPr>
                  <a:t>www.1ppt.cn                                     PPT</a:t>
                </a:r>
                <a:r>
                  <a:rPr lang="zh-CN" altLang="en-US" sz="100" dirty="0">
                    <a:solidFill>
                      <a:srgbClr val="FFFFFF"/>
                    </a:solidFill>
                    <a:latin typeface="標楷體" panose="03000509000000000000" pitchFamily="65" charset="-120"/>
                    <a:ea typeface="標楷體" panose="03000509000000000000" pitchFamily="65" charset="-120"/>
                  </a:rPr>
                  <a:t>课件：</a:t>
                </a:r>
                <a:r>
                  <a:rPr lang="en-US" altLang="zh-CN" sz="100" dirty="0">
                    <a:solidFill>
                      <a:srgbClr val="FFFFFF"/>
                    </a:solidFill>
                    <a:latin typeface="標楷體" panose="03000509000000000000" pitchFamily="65" charset="-120"/>
                    <a:ea typeface="標楷體" panose="03000509000000000000" pitchFamily="65" charset="-120"/>
                  </a:rPr>
                  <a:t>www.1ppt.com/kejian/ </a:t>
                </a:r>
              </a:p>
              <a:p>
                <a:r>
                  <a:rPr lang="zh-CN" altLang="en-US" sz="100" dirty="0">
                    <a:solidFill>
                      <a:srgbClr val="FFFFFF"/>
                    </a:solidFill>
                    <a:latin typeface="標楷體" panose="03000509000000000000" pitchFamily="65" charset="-120"/>
                    <a:ea typeface="標楷體" panose="03000509000000000000" pitchFamily="65" charset="-120"/>
                  </a:rPr>
                  <a:t>语文课件：</a:t>
                </a:r>
                <a:r>
                  <a:rPr lang="en-US" altLang="zh-CN" sz="100" dirty="0">
                    <a:solidFill>
                      <a:srgbClr val="FFFFFF"/>
                    </a:solidFill>
                    <a:latin typeface="標楷體" panose="03000509000000000000" pitchFamily="65" charset="-120"/>
                    <a:ea typeface="標楷體" panose="03000509000000000000" pitchFamily="65" charset="-120"/>
                  </a:rPr>
                  <a:t>www.1ppt.com/kejian/yuwen/    </a:t>
                </a:r>
                <a:r>
                  <a:rPr lang="zh-CN" altLang="en-US" sz="100" dirty="0">
                    <a:solidFill>
                      <a:srgbClr val="FFFFFF"/>
                    </a:solidFill>
                    <a:latin typeface="標楷體" panose="03000509000000000000" pitchFamily="65" charset="-120"/>
                    <a:ea typeface="標楷體" panose="03000509000000000000" pitchFamily="65" charset="-120"/>
                  </a:rPr>
                  <a:t>数学课件：</a:t>
                </a:r>
                <a:r>
                  <a:rPr lang="en-US" altLang="zh-CN" sz="100" dirty="0">
                    <a:solidFill>
                      <a:srgbClr val="FFFFFF"/>
                    </a:solidFill>
                    <a:latin typeface="標楷體" panose="03000509000000000000" pitchFamily="65" charset="-120"/>
                    <a:ea typeface="標楷體" panose="03000509000000000000" pitchFamily="65" charset="-120"/>
                  </a:rPr>
                  <a:t>www.1ppt.com/kejian/shuxue/ </a:t>
                </a:r>
              </a:p>
              <a:p>
                <a:r>
                  <a:rPr lang="zh-CN" altLang="en-US" sz="100" dirty="0">
                    <a:solidFill>
                      <a:srgbClr val="FFFFFF"/>
                    </a:solidFill>
                    <a:latin typeface="標楷體" panose="03000509000000000000" pitchFamily="65" charset="-120"/>
                    <a:ea typeface="標楷體" panose="03000509000000000000" pitchFamily="65" charset="-120"/>
                  </a:rPr>
                  <a:t>英语课件：</a:t>
                </a:r>
                <a:r>
                  <a:rPr lang="en-US" altLang="zh-CN" sz="100" dirty="0">
                    <a:solidFill>
                      <a:srgbClr val="FFFFFF"/>
                    </a:solidFill>
                    <a:latin typeface="標楷體" panose="03000509000000000000" pitchFamily="65" charset="-120"/>
                    <a:ea typeface="標楷體" panose="03000509000000000000" pitchFamily="65" charset="-120"/>
                  </a:rPr>
                  <a:t>www.1ppt.com/kejian/yingyu/    </a:t>
                </a:r>
                <a:r>
                  <a:rPr lang="zh-CN" altLang="en-US" sz="100" dirty="0">
                    <a:solidFill>
                      <a:srgbClr val="FFFFFF"/>
                    </a:solidFill>
                    <a:latin typeface="標楷體" panose="03000509000000000000" pitchFamily="65" charset="-120"/>
                    <a:ea typeface="標楷體" panose="03000509000000000000" pitchFamily="65" charset="-120"/>
                  </a:rPr>
                  <a:t>美术课件：</a:t>
                </a:r>
                <a:r>
                  <a:rPr lang="en-US" altLang="zh-CN" sz="100" dirty="0">
                    <a:solidFill>
                      <a:srgbClr val="FFFFFF"/>
                    </a:solidFill>
                    <a:latin typeface="標楷體" panose="03000509000000000000" pitchFamily="65" charset="-120"/>
                    <a:ea typeface="標楷體" panose="03000509000000000000" pitchFamily="65" charset="-120"/>
                  </a:rPr>
                  <a:t>www.1ppt.com/kejian/meishu/ </a:t>
                </a:r>
              </a:p>
              <a:p>
                <a:r>
                  <a:rPr lang="zh-CN" altLang="en-US" sz="100" dirty="0">
                    <a:solidFill>
                      <a:srgbClr val="FFFFFF"/>
                    </a:solidFill>
                    <a:latin typeface="標楷體" panose="03000509000000000000" pitchFamily="65" charset="-120"/>
                    <a:ea typeface="標楷體" panose="03000509000000000000" pitchFamily="65" charset="-120"/>
                  </a:rPr>
                  <a:t>科学课件：</a:t>
                </a:r>
                <a:r>
                  <a:rPr lang="en-US" altLang="zh-CN" sz="100" dirty="0">
                    <a:solidFill>
                      <a:srgbClr val="FFFFFF"/>
                    </a:solidFill>
                    <a:latin typeface="標楷體" panose="03000509000000000000" pitchFamily="65" charset="-120"/>
                    <a:ea typeface="標楷體" panose="03000509000000000000" pitchFamily="65" charset="-120"/>
                  </a:rPr>
                  <a:t>www.1ppt.com/kejian/kexue/     </a:t>
                </a:r>
                <a:r>
                  <a:rPr lang="zh-CN" altLang="en-US" sz="100" dirty="0">
                    <a:solidFill>
                      <a:srgbClr val="FFFFFF"/>
                    </a:solidFill>
                    <a:latin typeface="標楷體" panose="03000509000000000000" pitchFamily="65" charset="-120"/>
                    <a:ea typeface="標楷體" panose="03000509000000000000" pitchFamily="65" charset="-120"/>
                  </a:rPr>
                  <a:t>物理课件：</a:t>
                </a:r>
                <a:r>
                  <a:rPr lang="en-US" altLang="zh-CN" sz="100" dirty="0">
                    <a:solidFill>
                      <a:srgbClr val="FFFFFF"/>
                    </a:solidFill>
                    <a:latin typeface="標楷體" panose="03000509000000000000" pitchFamily="65" charset="-120"/>
                    <a:ea typeface="標楷體" panose="03000509000000000000" pitchFamily="65" charset="-120"/>
                  </a:rPr>
                  <a:t>www.1ppt.com/kejian/wuli/ </a:t>
                </a:r>
              </a:p>
              <a:p>
                <a:r>
                  <a:rPr lang="zh-CN" altLang="en-US" sz="100" dirty="0">
                    <a:solidFill>
                      <a:srgbClr val="FFFFFF"/>
                    </a:solidFill>
                    <a:latin typeface="標楷體" panose="03000509000000000000" pitchFamily="65" charset="-120"/>
                    <a:ea typeface="標楷體" panose="03000509000000000000" pitchFamily="65" charset="-120"/>
                  </a:rPr>
                  <a:t>化学课件：</a:t>
                </a:r>
                <a:r>
                  <a:rPr lang="en-US" altLang="zh-CN" sz="100" dirty="0">
                    <a:solidFill>
                      <a:srgbClr val="FFFFFF"/>
                    </a:solidFill>
                    <a:latin typeface="標楷體" panose="03000509000000000000" pitchFamily="65" charset="-120"/>
                    <a:ea typeface="標楷體" panose="03000509000000000000" pitchFamily="65" charset="-120"/>
                  </a:rPr>
                  <a:t>www.1ppt.com/kejian/huaxue/  </a:t>
                </a:r>
                <a:r>
                  <a:rPr lang="zh-CN" altLang="en-US" sz="100" dirty="0">
                    <a:solidFill>
                      <a:srgbClr val="FFFFFF"/>
                    </a:solidFill>
                    <a:latin typeface="標楷體" panose="03000509000000000000" pitchFamily="65" charset="-120"/>
                    <a:ea typeface="標楷體" panose="03000509000000000000" pitchFamily="65" charset="-120"/>
                  </a:rPr>
                  <a:t>生物课件：</a:t>
                </a:r>
                <a:r>
                  <a:rPr lang="en-US" altLang="zh-CN" sz="100" dirty="0">
                    <a:solidFill>
                      <a:srgbClr val="FFFFFF"/>
                    </a:solidFill>
                    <a:latin typeface="標楷體" panose="03000509000000000000" pitchFamily="65" charset="-120"/>
                    <a:ea typeface="標楷體" panose="03000509000000000000" pitchFamily="65" charset="-120"/>
                  </a:rPr>
                  <a:t>www.1ppt.com/kejian/shengwu/ </a:t>
                </a:r>
              </a:p>
              <a:p>
                <a:r>
                  <a:rPr lang="zh-CN" altLang="en-US" sz="100" dirty="0">
                    <a:solidFill>
                      <a:srgbClr val="FFFFFF"/>
                    </a:solidFill>
                    <a:latin typeface="標楷體" panose="03000509000000000000" pitchFamily="65" charset="-120"/>
                    <a:ea typeface="標楷體" panose="03000509000000000000" pitchFamily="65" charset="-120"/>
                  </a:rPr>
                  <a:t>地理课件：</a:t>
                </a:r>
                <a:r>
                  <a:rPr lang="en-US" altLang="zh-CN" sz="100" dirty="0">
                    <a:solidFill>
                      <a:srgbClr val="FFFFFF"/>
                    </a:solidFill>
                    <a:latin typeface="標楷體" panose="03000509000000000000" pitchFamily="65" charset="-120"/>
                    <a:ea typeface="標楷體" panose="03000509000000000000" pitchFamily="65" charset="-120"/>
                  </a:rPr>
                  <a:t>www.1ppt.com/kejian/dili/          </a:t>
                </a:r>
                <a:r>
                  <a:rPr lang="zh-CN" altLang="en-US" sz="100" dirty="0">
                    <a:solidFill>
                      <a:srgbClr val="FFFFFF"/>
                    </a:solidFill>
                    <a:latin typeface="標楷體" panose="03000509000000000000" pitchFamily="65" charset="-120"/>
                    <a:ea typeface="標楷體" panose="03000509000000000000" pitchFamily="65" charset="-120"/>
                  </a:rPr>
                  <a:t>历史课件：</a:t>
                </a:r>
                <a:r>
                  <a:rPr lang="en-US" altLang="zh-CN" sz="100" dirty="0">
                    <a:solidFill>
                      <a:srgbClr val="FFFFFF"/>
                    </a:solidFill>
                    <a:latin typeface="標楷體" panose="03000509000000000000" pitchFamily="65" charset="-120"/>
                    <a:ea typeface="標楷體" panose="03000509000000000000" pitchFamily="65" charset="-120"/>
                  </a:rPr>
                  <a:t>www.1ppt.com/kejian/lishi/        </a:t>
                </a:r>
              </a:p>
            </p:txBody>
          </p:sp>
          <p:sp>
            <p:nvSpPr>
              <p:cNvPr id="9" name="Freeform 5"/>
              <p:cNvSpPr>
                <a:spLocks noEditPoints="1"/>
              </p:cNvSpPr>
              <p:nvPr/>
            </p:nvSpPr>
            <p:spPr bwMode="auto">
              <a:xfrm>
                <a:off x="1043608" y="1196752"/>
                <a:ext cx="1571125" cy="1724110"/>
              </a:xfrm>
              <a:custGeom>
                <a:avLst/>
                <a:gdLst>
                  <a:gd name="T0" fmla="*/ 42 w 511"/>
                  <a:gd name="T1" fmla="*/ 586 h 586"/>
                  <a:gd name="T2" fmla="*/ 57 w 511"/>
                  <a:gd name="T3" fmla="*/ 582 h 586"/>
                  <a:gd name="T4" fmla="*/ 500 w 511"/>
                  <a:gd name="T5" fmla="*/ 326 h 586"/>
                  <a:gd name="T6" fmla="*/ 511 w 511"/>
                  <a:gd name="T7" fmla="*/ 315 h 586"/>
                  <a:gd name="T8" fmla="*/ 511 w 511"/>
                  <a:gd name="T9" fmla="*/ 271 h 586"/>
                  <a:gd name="T10" fmla="*/ 500 w 511"/>
                  <a:gd name="T11" fmla="*/ 260 h 586"/>
                  <a:gd name="T12" fmla="*/ 57 w 511"/>
                  <a:gd name="T13" fmla="*/ 4 h 586"/>
                  <a:gd name="T14" fmla="*/ 42 w 511"/>
                  <a:gd name="T15" fmla="*/ 0 h 586"/>
                  <a:gd name="T16" fmla="*/ 3 w 511"/>
                  <a:gd name="T17" fmla="*/ 22 h 586"/>
                  <a:gd name="T18" fmla="*/ 0 w 511"/>
                  <a:gd name="T19" fmla="*/ 37 h 586"/>
                  <a:gd name="T20" fmla="*/ 0 w 511"/>
                  <a:gd name="T21" fmla="*/ 549 h 586"/>
                  <a:gd name="T22" fmla="*/ 3 w 511"/>
                  <a:gd name="T23" fmla="*/ 564 h 586"/>
                  <a:gd name="T24" fmla="*/ 42 w 511"/>
                  <a:gd name="T25" fmla="*/ 586 h 586"/>
                  <a:gd name="T26" fmla="*/ 87 w 511"/>
                  <a:gd name="T27" fmla="*/ 442 h 586"/>
                  <a:gd name="T28" fmla="*/ 84 w 511"/>
                  <a:gd name="T29" fmla="*/ 427 h 586"/>
                  <a:gd name="T30" fmla="*/ 84 w 511"/>
                  <a:gd name="T31" fmla="*/ 159 h 586"/>
                  <a:gd name="T32" fmla="*/ 87 w 511"/>
                  <a:gd name="T33" fmla="*/ 144 h 586"/>
                  <a:gd name="T34" fmla="*/ 103 w 511"/>
                  <a:gd name="T35" fmla="*/ 135 h 586"/>
                  <a:gd name="T36" fmla="*/ 118 w 511"/>
                  <a:gd name="T37" fmla="*/ 140 h 586"/>
                  <a:gd name="T38" fmla="*/ 349 w 511"/>
                  <a:gd name="T39" fmla="*/ 273 h 586"/>
                  <a:gd name="T40" fmla="*/ 361 w 511"/>
                  <a:gd name="T41" fmla="*/ 284 h 586"/>
                  <a:gd name="T42" fmla="*/ 361 w 511"/>
                  <a:gd name="T43" fmla="*/ 302 h 586"/>
                  <a:gd name="T44" fmla="*/ 349 w 511"/>
                  <a:gd name="T45" fmla="*/ 313 h 586"/>
                  <a:gd name="T46" fmla="*/ 118 w 511"/>
                  <a:gd name="T47" fmla="*/ 446 h 586"/>
                  <a:gd name="T48" fmla="*/ 103 w 511"/>
                  <a:gd name="T49" fmla="*/ 451 h 586"/>
                  <a:gd name="T50" fmla="*/ 87 w 511"/>
                  <a:gd name="T51" fmla="*/ 44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1" h="586">
                    <a:moveTo>
                      <a:pt x="42" y="586"/>
                    </a:moveTo>
                    <a:cubicBezTo>
                      <a:pt x="47" y="586"/>
                      <a:pt x="53" y="584"/>
                      <a:pt x="57" y="582"/>
                    </a:cubicBezTo>
                    <a:cubicBezTo>
                      <a:pt x="500" y="326"/>
                      <a:pt x="500" y="326"/>
                      <a:pt x="500" y="326"/>
                    </a:cubicBezTo>
                    <a:cubicBezTo>
                      <a:pt x="503" y="324"/>
                      <a:pt x="509" y="319"/>
                      <a:pt x="511" y="315"/>
                    </a:cubicBezTo>
                    <a:cubicBezTo>
                      <a:pt x="511" y="271"/>
                      <a:pt x="511" y="271"/>
                      <a:pt x="511" y="271"/>
                    </a:cubicBezTo>
                    <a:cubicBezTo>
                      <a:pt x="509" y="267"/>
                      <a:pt x="503" y="262"/>
                      <a:pt x="500" y="260"/>
                    </a:cubicBezTo>
                    <a:cubicBezTo>
                      <a:pt x="57" y="4"/>
                      <a:pt x="57" y="4"/>
                      <a:pt x="57" y="4"/>
                    </a:cubicBezTo>
                    <a:cubicBezTo>
                      <a:pt x="53" y="2"/>
                      <a:pt x="47" y="0"/>
                      <a:pt x="42" y="0"/>
                    </a:cubicBezTo>
                    <a:cubicBezTo>
                      <a:pt x="3" y="22"/>
                      <a:pt x="3" y="22"/>
                      <a:pt x="3" y="22"/>
                    </a:cubicBezTo>
                    <a:cubicBezTo>
                      <a:pt x="1" y="26"/>
                      <a:pt x="0" y="33"/>
                      <a:pt x="0" y="37"/>
                    </a:cubicBezTo>
                    <a:cubicBezTo>
                      <a:pt x="0" y="549"/>
                      <a:pt x="0" y="549"/>
                      <a:pt x="0" y="549"/>
                    </a:cubicBezTo>
                    <a:cubicBezTo>
                      <a:pt x="0" y="553"/>
                      <a:pt x="1" y="560"/>
                      <a:pt x="3" y="564"/>
                    </a:cubicBezTo>
                    <a:cubicBezTo>
                      <a:pt x="42" y="586"/>
                      <a:pt x="42" y="586"/>
                      <a:pt x="42" y="586"/>
                    </a:cubicBezTo>
                    <a:moveTo>
                      <a:pt x="87" y="442"/>
                    </a:moveTo>
                    <a:cubicBezTo>
                      <a:pt x="85" y="438"/>
                      <a:pt x="84" y="431"/>
                      <a:pt x="84" y="427"/>
                    </a:cubicBezTo>
                    <a:cubicBezTo>
                      <a:pt x="84" y="159"/>
                      <a:pt x="84" y="159"/>
                      <a:pt x="84" y="159"/>
                    </a:cubicBezTo>
                    <a:cubicBezTo>
                      <a:pt x="84" y="155"/>
                      <a:pt x="85" y="148"/>
                      <a:pt x="87" y="144"/>
                    </a:cubicBezTo>
                    <a:cubicBezTo>
                      <a:pt x="103" y="135"/>
                      <a:pt x="103" y="135"/>
                      <a:pt x="103" y="135"/>
                    </a:cubicBezTo>
                    <a:cubicBezTo>
                      <a:pt x="107" y="135"/>
                      <a:pt x="114" y="137"/>
                      <a:pt x="118" y="140"/>
                    </a:cubicBezTo>
                    <a:cubicBezTo>
                      <a:pt x="349" y="273"/>
                      <a:pt x="349" y="273"/>
                      <a:pt x="349" y="273"/>
                    </a:cubicBezTo>
                    <a:cubicBezTo>
                      <a:pt x="353" y="276"/>
                      <a:pt x="358" y="280"/>
                      <a:pt x="361" y="284"/>
                    </a:cubicBezTo>
                    <a:cubicBezTo>
                      <a:pt x="361" y="302"/>
                      <a:pt x="361" y="302"/>
                      <a:pt x="361" y="302"/>
                    </a:cubicBezTo>
                    <a:cubicBezTo>
                      <a:pt x="358" y="306"/>
                      <a:pt x="353" y="310"/>
                      <a:pt x="349" y="313"/>
                    </a:cubicBezTo>
                    <a:cubicBezTo>
                      <a:pt x="118" y="446"/>
                      <a:pt x="118" y="446"/>
                      <a:pt x="118" y="446"/>
                    </a:cubicBezTo>
                    <a:cubicBezTo>
                      <a:pt x="114" y="449"/>
                      <a:pt x="107" y="451"/>
                      <a:pt x="103" y="451"/>
                    </a:cubicBezTo>
                    <a:cubicBezTo>
                      <a:pt x="87" y="442"/>
                      <a:pt x="87" y="442"/>
                      <a:pt x="87" y="442"/>
                    </a:cubicBezTo>
                  </a:path>
                </a:pathLst>
              </a:custGeom>
              <a:gradFill flip="none" rotWithShape="1">
                <a:gsLst>
                  <a:gs pos="0">
                    <a:srgbClr val="29ABE2">
                      <a:lumMod val="5000"/>
                      <a:lumOff val="95000"/>
                    </a:srgbClr>
                  </a:gs>
                  <a:gs pos="100000">
                    <a:sysClr val="window" lastClr="FFFFFF">
                      <a:lumMod val="75000"/>
                    </a:sysClr>
                  </a:gs>
                </a:gsLst>
                <a:lin ang="13500000" scaled="1"/>
                <a:tileRect/>
              </a:gradFill>
              <a:ln w="34925" cap="flat" cmpd="sng" algn="ctr">
                <a:gradFill flip="none" rotWithShape="1">
                  <a:gsLst>
                    <a:gs pos="0">
                      <a:srgbClr val="BE309C">
                        <a:lumMod val="5000"/>
                        <a:lumOff val="95000"/>
                      </a:srgbClr>
                    </a:gs>
                    <a:gs pos="100000">
                      <a:sysClr val="window" lastClr="FFFFFF">
                        <a:lumMod val="65000"/>
                      </a:sysClr>
                    </a:gs>
                  </a:gsLst>
                  <a:lin ang="2700000" scaled="1"/>
                  <a:tileRect/>
                </a:gradFill>
                <a:prstDash val="solid"/>
                <a:miter lim="800000"/>
              </a:ln>
              <a:effectLst>
                <a:outerShdw blurRad="177800" dist="127000" dir="2700000" algn="tl" rotWithShape="0">
                  <a:prstClr val="black">
                    <a:alpha val="40000"/>
                  </a:prstClr>
                </a:outerShdw>
              </a:effectLst>
            </p:spPr>
            <p:txBody>
              <a:bodyPr rtlCol="0" anchor="ctr"/>
              <a:lstStyle/>
              <a:p>
                <a:pPr algn="ctr" fontAlgn="auto">
                  <a:spcBef>
                    <a:spcPts val="0"/>
                  </a:spcBef>
                  <a:spcAft>
                    <a:spcPts val="0"/>
                  </a:spcAft>
                  <a:defRPr/>
                </a:pPr>
                <a:endParaRPr kumimoji="0" lang="zh-CN" altLang="en-US" kern="0" dirty="0">
                  <a:solidFill>
                    <a:sysClr val="window" lastClr="FFFFFF"/>
                  </a:solidFill>
                  <a:latin typeface="標楷體" panose="03000509000000000000" pitchFamily="65" charset="-120"/>
                  <a:ea typeface="標楷體" panose="03000509000000000000" pitchFamily="65" charset="-120"/>
                </a:endParaRPr>
              </a:p>
            </p:txBody>
          </p:sp>
        </p:grpSp>
        <p:sp>
          <p:nvSpPr>
            <p:cNvPr id="10" name="直角三角形 9"/>
            <p:cNvSpPr/>
            <p:nvPr/>
          </p:nvSpPr>
          <p:spPr>
            <a:xfrm>
              <a:off x="3014063" y="4021639"/>
              <a:ext cx="258630" cy="106203"/>
            </a:xfrm>
            <a:prstGeom prst="rtTriangle">
              <a:avLst/>
            </a:prstGeom>
            <a:solidFill>
              <a:srgbClr val="FB9E00"/>
            </a:solidFill>
            <a:ln w="12700" cap="flat" cmpd="sng" algn="ctr">
              <a:noFill/>
              <a:prstDash val="solid"/>
              <a:miter lim="800000"/>
            </a:ln>
            <a:effectLst>
              <a:innerShdw blurRad="63500" dist="50800" dir="13500000">
                <a:prstClr val="black">
                  <a:alpha val="50000"/>
                </a:prstClr>
              </a:inn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標楷體" panose="03000509000000000000" pitchFamily="65" charset="-120"/>
                <a:ea typeface="標楷體" panose="03000509000000000000" pitchFamily="65" charset="-120"/>
              </a:endParaRPr>
            </a:p>
          </p:txBody>
        </p:sp>
        <p:sp>
          <p:nvSpPr>
            <p:cNvPr id="11" name="直角三角形 10"/>
            <p:cNvSpPr/>
            <p:nvPr/>
          </p:nvSpPr>
          <p:spPr>
            <a:xfrm flipV="1">
              <a:off x="3014063" y="4136104"/>
              <a:ext cx="258630" cy="106203"/>
            </a:xfrm>
            <a:prstGeom prst="rtTriangle">
              <a:avLst/>
            </a:prstGeom>
            <a:solidFill>
              <a:srgbClr val="29ABE2"/>
            </a:solidFill>
            <a:ln w="12700" cap="flat" cmpd="sng" algn="ctr">
              <a:noFill/>
              <a:prstDash val="solid"/>
              <a:miter lim="800000"/>
            </a:ln>
            <a:effectLst>
              <a:innerShdw blurRad="63500" dist="50800" dir="13500000">
                <a:prstClr val="black">
                  <a:alpha val="50000"/>
                </a:prstClr>
              </a:inn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標楷體" panose="03000509000000000000" pitchFamily="65" charset="-120"/>
                <a:ea typeface="標楷體" panose="03000509000000000000" pitchFamily="65" charset="-120"/>
              </a:endParaRPr>
            </a:p>
          </p:txBody>
        </p:sp>
        <p:sp>
          <p:nvSpPr>
            <p:cNvPr id="12" name="矩形 11"/>
            <p:cNvSpPr/>
            <p:nvPr/>
          </p:nvSpPr>
          <p:spPr>
            <a:xfrm>
              <a:off x="2930560" y="4854722"/>
              <a:ext cx="3000324" cy="772386"/>
            </a:xfrm>
            <a:prstGeom prst="rect">
              <a:avLst/>
            </a:prstGeom>
            <a:solidFill>
              <a:srgbClr val="A3D800"/>
            </a:solidFill>
            <a:ln w="12700" cap="flat" cmpd="sng" algn="ctr">
              <a:noFill/>
              <a:prstDash val="solid"/>
              <a:miter lim="800000"/>
            </a:ln>
            <a:effectLst>
              <a:outerShdw blurRad="177800" dist="114300" dir="5400000" algn="t" rotWithShape="0">
                <a:prstClr val="black">
                  <a:alpha val="40000"/>
                </a:prstClr>
              </a:out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標楷體" panose="03000509000000000000" pitchFamily="65" charset="-120"/>
                <a:ea typeface="標楷體" panose="03000509000000000000" pitchFamily="65" charset="-120"/>
              </a:endParaRPr>
            </a:p>
          </p:txBody>
        </p:sp>
        <p:grpSp>
          <p:nvGrpSpPr>
            <p:cNvPr id="13" name="组合 7"/>
            <p:cNvGrpSpPr>
              <a:grpSpLocks noChangeAspect="1"/>
            </p:cNvGrpSpPr>
            <p:nvPr/>
          </p:nvGrpSpPr>
          <p:grpSpPr>
            <a:xfrm>
              <a:off x="2753066" y="4675871"/>
              <a:ext cx="962821" cy="988289"/>
              <a:chOff x="2308881" y="2335243"/>
              <a:chExt cx="1928813" cy="2209800"/>
            </a:xfrm>
          </p:grpSpPr>
          <p:sp>
            <p:nvSpPr>
              <p:cNvPr id="14" name="等腰三角形 13"/>
              <p:cNvSpPr/>
              <p:nvPr/>
            </p:nvSpPr>
            <p:spPr>
              <a:xfrm rot="5400000">
                <a:off x="2532881" y="2874080"/>
                <a:ext cx="1276663" cy="1173099"/>
              </a:xfrm>
              <a:prstGeom prst="triangle">
                <a:avLst/>
              </a:pr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標楷體" panose="03000509000000000000" pitchFamily="65" charset="-120"/>
                  <a:ea typeface="標楷體" panose="03000509000000000000" pitchFamily="65" charset="-120"/>
                </a:endParaRPr>
              </a:p>
            </p:txBody>
          </p:sp>
          <p:sp>
            <p:nvSpPr>
              <p:cNvPr id="15" name="Freeform 5"/>
              <p:cNvSpPr>
                <a:spLocks noEditPoints="1"/>
              </p:cNvSpPr>
              <p:nvPr/>
            </p:nvSpPr>
            <p:spPr bwMode="auto">
              <a:xfrm>
                <a:off x="2308881" y="2335243"/>
                <a:ext cx="1928813" cy="2209800"/>
              </a:xfrm>
              <a:custGeom>
                <a:avLst/>
                <a:gdLst>
                  <a:gd name="T0" fmla="*/ 42 w 511"/>
                  <a:gd name="T1" fmla="*/ 586 h 586"/>
                  <a:gd name="T2" fmla="*/ 57 w 511"/>
                  <a:gd name="T3" fmla="*/ 582 h 586"/>
                  <a:gd name="T4" fmla="*/ 500 w 511"/>
                  <a:gd name="T5" fmla="*/ 326 h 586"/>
                  <a:gd name="T6" fmla="*/ 511 w 511"/>
                  <a:gd name="T7" fmla="*/ 315 h 586"/>
                  <a:gd name="T8" fmla="*/ 511 w 511"/>
                  <a:gd name="T9" fmla="*/ 271 h 586"/>
                  <a:gd name="T10" fmla="*/ 500 w 511"/>
                  <a:gd name="T11" fmla="*/ 260 h 586"/>
                  <a:gd name="T12" fmla="*/ 57 w 511"/>
                  <a:gd name="T13" fmla="*/ 4 h 586"/>
                  <a:gd name="T14" fmla="*/ 42 w 511"/>
                  <a:gd name="T15" fmla="*/ 0 h 586"/>
                  <a:gd name="T16" fmla="*/ 3 w 511"/>
                  <a:gd name="T17" fmla="*/ 22 h 586"/>
                  <a:gd name="T18" fmla="*/ 0 w 511"/>
                  <a:gd name="T19" fmla="*/ 37 h 586"/>
                  <a:gd name="T20" fmla="*/ 0 w 511"/>
                  <a:gd name="T21" fmla="*/ 549 h 586"/>
                  <a:gd name="T22" fmla="*/ 3 w 511"/>
                  <a:gd name="T23" fmla="*/ 564 h 586"/>
                  <a:gd name="T24" fmla="*/ 42 w 511"/>
                  <a:gd name="T25" fmla="*/ 586 h 586"/>
                  <a:gd name="T26" fmla="*/ 87 w 511"/>
                  <a:gd name="T27" fmla="*/ 442 h 586"/>
                  <a:gd name="T28" fmla="*/ 84 w 511"/>
                  <a:gd name="T29" fmla="*/ 427 h 586"/>
                  <a:gd name="T30" fmla="*/ 84 w 511"/>
                  <a:gd name="T31" fmla="*/ 159 h 586"/>
                  <a:gd name="T32" fmla="*/ 87 w 511"/>
                  <a:gd name="T33" fmla="*/ 144 h 586"/>
                  <a:gd name="T34" fmla="*/ 103 w 511"/>
                  <a:gd name="T35" fmla="*/ 135 h 586"/>
                  <a:gd name="T36" fmla="*/ 118 w 511"/>
                  <a:gd name="T37" fmla="*/ 140 h 586"/>
                  <a:gd name="T38" fmla="*/ 349 w 511"/>
                  <a:gd name="T39" fmla="*/ 273 h 586"/>
                  <a:gd name="T40" fmla="*/ 361 w 511"/>
                  <a:gd name="T41" fmla="*/ 284 h 586"/>
                  <a:gd name="T42" fmla="*/ 361 w 511"/>
                  <a:gd name="T43" fmla="*/ 302 h 586"/>
                  <a:gd name="T44" fmla="*/ 349 w 511"/>
                  <a:gd name="T45" fmla="*/ 313 h 586"/>
                  <a:gd name="T46" fmla="*/ 118 w 511"/>
                  <a:gd name="T47" fmla="*/ 446 h 586"/>
                  <a:gd name="T48" fmla="*/ 103 w 511"/>
                  <a:gd name="T49" fmla="*/ 451 h 586"/>
                  <a:gd name="T50" fmla="*/ 87 w 511"/>
                  <a:gd name="T51" fmla="*/ 44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1" h="586">
                    <a:moveTo>
                      <a:pt x="42" y="586"/>
                    </a:moveTo>
                    <a:cubicBezTo>
                      <a:pt x="47" y="586"/>
                      <a:pt x="53" y="584"/>
                      <a:pt x="57" y="582"/>
                    </a:cubicBezTo>
                    <a:cubicBezTo>
                      <a:pt x="500" y="326"/>
                      <a:pt x="500" y="326"/>
                      <a:pt x="500" y="326"/>
                    </a:cubicBezTo>
                    <a:cubicBezTo>
                      <a:pt x="503" y="324"/>
                      <a:pt x="509" y="319"/>
                      <a:pt x="511" y="315"/>
                    </a:cubicBezTo>
                    <a:cubicBezTo>
                      <a:pt x="511" y="271"/>
                      <a:pt x="511" y="271"/>
                      <a:pt x="511" y="271"/>
                    </a:cubicBezTo>
                    <a:cubicBezTo>
                      <a:pt x="509" y="267"/>
                      <a:pt x="503" y="262"/>
                      <a:pt x="500" y="260"/>
                    </a:cubicBezTo>
                    <a:cubicBezTo>
                      <a:pt x="57" y="4"/>
                      <a:pt x="57" y="4"/>
                      <a:pt x="57" y="4"/>
                    </a:cubicBezTo>
                    <a:cubicBezTo>
                      <a:pt x="53" y="2"/>
                      <a:pt x="47" y="0"/>
                      <a:pt x="42" y="0"/>
                    </a:cubicBezTo>
                    <a:cubicBezTo>
                      <a:pt x="3" y="22"/>
                      <a:pt x="3" y="22"/>
                      <a:pt x="3" y="22"/>
                    </a:cubicBezTo>
                    <a:cubicBezTo>
                      <a:pt x="1" y="26"/>
                      <a:pt x="0" y="33"/>
                      <a:pt x="0" y="37"/>
                    </a:cubicBezTo>
                    <a:cubicBezTo>
                      <a:pt x="0" y="549"/>
                      <a:pt x="0" y="549"/>
                      <a:pt x="0" y="549"/>
                    </a:cubicBezTo>
                    <a:cubicBezTo>
                      <a:pt x="0" y="553"/>
                      <a:pt x="1" y="560"/>
                      <a:pt x="3" y="564"/>
                    </a:cubicBezTo>
                    <a:cubicBezTo>
                      <a:pt x="42" y="586"/>
                      <a:pt x="42" y="586"/>
                      <a:pt x="42" y="586"/>
                    </a:cubicBezTo>
                    <a:moveTo>
                      <a:pt x="87" y="442"/>
                    </a:moveTo>
                    <a:cubicBezTo>
                      <a:pt x="85" y="438"/>
                      <a:pt x="84" y="431"/>
                      <a:pt x="84" y="427"/>
                    </a:cubicBezTo>
                    <a:cubicBezTo>
                      <a:pt x="84" y="159"/>
                      <a:pt x="84" y="159"/>
                      <a:pt x="84" y="159"/>
                    </a:cubicBezTo>
                    <a:cubicBezTo>
                      <a:pt x="84" y="155"/>
                      <a:pt x="85" y="148"/>
                      <a:pt x="87" y="144"/>
                    </a:cubicBezTo>
                    <a:cubicBezTo>
                      <a:pt x="103" y="135"/>
                      <a:pt x="103" y="135"/>
                      <a:pt x="103" y="135"/>
                    </a:cubicBezTo>
                    <a:cubicBezTo>
                      <a:pt x="107" y="135"/>
                      <a:pt x="114" y="137"/>
                      <a:pt x="118" y="140"/>
                    </a:cubicBezTo>
                    <a:cubicBezTo>
                      <a:pt x="349" y="273"/>
                      <a:pt x="349" y="273"/>
                      <a:pt x="349" y="273"/>
                    </a:cubicBezTo>
                    <a:cubicBezTo>
                      <a:pt x="353" y="276"/>
                      <a:pt x="358" y="280"/>
                      <a:pt x="361" y="284"/>
                    </a:cubicBezTo>
                    <a:cubicBezTo>
                      <a:pt x="361" y="302"/>
                      <a:pt x="361" y="302"/>
                      <a:pt x="361" y="302"/>
                    </a:cubicBezTo>
                    <a:cubicBezTo>
                      <a:pt x="358" y="306"/>
                      <a:pt x="353" y="310"/>
                      <a:pt x="349" y="313"/>
                    </a:cubicBezTo>
                    <a:cubicBezTo>
                      <a:pt x="118" y="446"/>
                      <a:pt x="118" y="446"/>
                      <a:pt x="118" y="446"/>
                    </a:cubicBezTo>
                    <a:cubicBezTo>
                      <a:pt x="114" y="449"/>
                      <a:pt x="107" y="451"/>
                      <a:pt x="103" y="451"/>
                    </a:cubicBezTo>
                    <a:cubicBezTo>
                      <a:pt x="87" y="442"/>
                      <a:pt x="87" y="442"/>
                      <a:pt x="87" y="442"/>
                    </a:cubicBezTo>
                  </a:path>
                </a:pathLst>
              </a:custGeom>
              <a:gradFill flip="none" rotWithShape="1">
                <a:gsLst>
                  <a:gs pos="0">
                    <a:srgbClr val="29ABE2">
                      <a:lumMod val="5000"/>
                      <a:lumOff val="95000"/>
                    </a:srgbClr>
                  </a:gs>
                  <a:gs pos="100000">
                    <a:sysClr val="window" lastClr="FFFFFF">
                      <a:lumMod val="75000"/>
                    </a:sysClr>
                  </a:gs>
                </a:gsLst>
                <a:lin ang="13500000" scaled="1"/>
                <a:tileRect/>
              </a:gradFill>
              <a:ln w="34925" cap="flat" cmpd="sng" algn="ctr">
                <a:gradFill flip="none" rotWithShape="1">
                  <a:gsLst>
                    <a:gs pos="0">
                      <a:srgbClr val="BE309C">
                        <a:lumMod val="5000"/>
                        <a:lumOff val="95000"/>
                      </a:srgbClr>
                    </a:gs>
                    <a:gs pos="100000">
                      <a:sysClr val="window" lastClr="FFFFFF">
                        <a:lumMod val="65000"/>
                      </a:sysClr>
                    </a:gs>
                  </a:gsLst>
                  <a:lin ang="2700000" scaled="1"/>
                  <a:tileRect/>
                </a:gradFill>
                <a:prstDash val="solid"/>
                <a:miter lim="800000"/>
              </a:ln>
              <a:effectLst>
                <a:outerShdw blurRad="177800" dist="127000" dir="2700000" algn="tl" rotWithShape="0">
                  <a:prstClr val="black">
                    <a:alpha val="40000"/>
                  </a:prstClr>
                </a:outerShdw>
              </a:effectLst>
            </p:spPr>
            <p:txBody>
              <a:bodyPr rtlCol="0" anchor="ctr"/>
              <a:lstStyle/>
              <a:p>
                <a:pPr algn="ctr" fontAlgn="auto">
                  <a:spcBef>
                    <a:spcPts val="0"/>
                  </a:spcBef>
                  <a:spcAft>
                    <a:spcPts val="0"/>
                  </a:spcAft>
                  <a:defRPr/>
                </a:pPr>
                <a:endParaRPr kumimoji="0" lang="zh-CN" altLang="en-US" kern="0" dirty="0">
                  <a:solidFill>
                    <a:sysClr val="window" lastClr="FFFFFF"/>
                  </a:solidFill>
                  <a:latin typeface="標楷體" panose="03000509000000000000" pitchFamily="65" charset="-120"/>
                  <a:ea typeface="標楷體" panose="03000509000000000000" pitchFamily="65" charset="-120"/>
                </a:endParaRPr>
              </a:p>
            </p:txBody>
          </p:sp>
        </p:grpSp>
        <p:sp>
          <p:nvSpPr>
            <p:cNvPr id="20" name="梯形 19"/>
            <p:cNvSpPr/>
            <p:nvPr/>
          </p:nvSpPr>
          <p:spPr>
            <a:xfrm rot="5400000">
              <a:off x="3111010" y="5138771"/>
              <a:ext cx="223131" cy="104242"/>
            </a:xfrm>
            <a:prstGeom prst="trapezoid">
              <a:avLst>
                <a:gd name="adj" fmla="val 45501"/>
              </a:avLst>
            </a:prstGeom>
            <a:solidFill>
              <a:srgbClr val="FB9E00"/>
            </a:solidFill>
            <a:ln w="12700" cap="flat" cmpd="sng" algn="ctr">
              <a:noFill/>
              <a:prstDash val="solid"/>
              <a:miter lim="800000"/>
            </a:ln>
            <a:effectLst>
              <a:innerShdw blurRad="63500" dist="50800" dir="9600000">
                <a:prstClr val="black">
                  <a:alpha val="50000"/>
                </a:prstClr>
              </a:inn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標楷體" panose="03000509000000000000" pitchFamily="65" charset="-120"/>
                <a:ea typeface="標楷體" panose="03000509000000000000" pitchFamily="65" charset="-120"/>
              </a:endParaRPr>
            </a:p>
          </p:txBody>
        </p:sp>
        <p:sp>
          <p:nvSpPr>
            <p:cNvPr id="21" name="等腰三角形 20"/>
            <p:cNvSpPr/>
            <p:nvPr/>
          </p:nvSpPr>
          <p:spPr>
            <a:xfrm rot="5400000">
              <a:off x="3280658" y="5123717"/>
              <a:ext cx="135165" cy="154388"/>
            </a:xfrm>
            <a:prstGeom prst="triangle">
              <a:avLst/>
            </a:prstGeom>
            <a:solidFill>
              <a:srgbClr val="29ABE2"/>
            </a:solidFill>
            <a:ln w="12700" cap="flat" cmpd="sng" algn="ctr">
              <a:noFill/>
              <a:prstDash val="solid"/>
              <a:miter lim="800000"/>
            </a:ln>
            <a:effectLst>
              <a:innerShdw blurRad="63500" dist="50800" dir="9600000">
                <a:prstClr val="black">
                  <a:alpha val="50000"/>
                </a:prstClr>
              </a:inn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標楷體" panose="03000509000000000000" pitchFamily="65" charset="-120"/>
                <a:ea typeface="標楷體" panose="03000509000000000000" pitchFamily="65" charset="-120"/>
              </a:endParaRPr>
            </a:p>
          </p:txBody>
        </p:sp>
        <p:sp>
          <p:nvSpPr>
            <p:cNvPr id="24" name="文本框 45"/>
            <p:cNvSpPr txBox="1"/>
            <p:nvPr/>
          </p:nvSpPr>
          <p:spPr>
            <a:xfrm>
              <a:off x="3628095" y="4828688"/>
              <a:ext cx="2954655" cy="830997"/>
            </a:xfrm>
            <a:prstGeom prst="rect">
              <a:avLst/>
            </a:prstGeom>
            <a:noFill/>
          </p:spPr>
          <p:txBody>
            <a:bodyPr wrap="square" rtlCol="0">
              <a:spAutoFit/>
            </a:bodyPr>
            <a:lstStyle>
              <a:defPPr>
                <a:defRPr lang="zh-TW"/>
              </a:defPPr>
              <a:lvl1pPr marL="0" marR="0" lvl="0" indent="0" defTabSz="914400" eaLnBrk="1" fontAlgn="auto" latinLnBrk="0" hangingPunct="1">
                <a:lnSpc>
                  <a:spcPct val="100000"/>
                </a:lnSpc>
                <a:spcBef>
                  <a:spcPts val="0"/>
                </a:spcBef>
                <a:spcAft>
                  <a:spcPts val="0"/>
                </a:spcAft>
                <a:buClrTx/>
                <a:buSzTx/>
                <a:buFontTx/>
                <a:buNone/>
                <a:tabLst/>
                <a:defRPr kumimoji="0" sz="2400" kern="0">
                  <a:solidFill>
                    <a:sysClr val="window" lastClr="FFFFFF"/>
                  </a:solidFill>
                  <a:latin typeface="標楷體" panose="03000509000000000000" pitchFamily="65" charset="-120"/>
                  <a:ea typeface="標楷體" panose="03000509000000000000" pitchFamily="65" charset="-120"/>
                </a:defRPr>
              </a:lvl1pPr>
            </a:lstStyle>
            <a:p>
              <a:r>
                <a:rPr lang="zh-TW" altLang="en-US" dirty="0"/>
                <a:t>各學期學業</a:t>
              </a:r>
              <a:r>
                <a:rPr lang="zh-TW" altLang="en-US" dirty="0" smtClean="0"/>
                <a:t>平均</a:t>
              </a:r>
              <a:endParaRPr lang="en-US" altLang="zh-TW" dirty="0" smtClean="0"/>
            </a:p>
            <a:p>
              <a:r>
                <a:rPr lang="zh-TW" altLang="en-US" dirty="0" smtClean="0"/>
                <a:t>成績</a:t>
              </a:r>
              <a:r>
                <a:rPr lang="en-US" altLang="zh-TW" dirty="0" smtClean="0"/>
                <a:t>(5</a:t>
              </a:r>
              <a:r>
                <a:rPr lang="zh-TW" altLang="en-US" dirty="0" smtClean="0"/>
                <a:t>學期</a:t>
              </a:r>
              <a:r>
                <a:rPr lang="en-US" altLang="zh-TW" dirty="0"/>
                <a:t>)</a:t>
              </a:r>
              <a:endParaRPr lang="zh-CN" altLang="en-US" dirty="0"/>
            </a:p>
          </p:txBody>
        </p:sp>
        <p:sp>
          <p:nvSpPr>
            <p:cNvPr id="27" name="文本框 49"/>
            <p:cNvSpPr txBox="1"/>
            <p:nvPr/>
          </p:nvSpPr>
          <p:spPr>
            <a:xfrm>
              <a:off x="5960343" y="3701357"/>
              <a:ext cx="748923" cy="769441"/>
            </a:xfrm>
            <a:prstGeom prst="rect">
              <a:avLst/>
            </a:prstGeom>
            <a:noFill/>
          </p:spPr>
          <p:txBody>
            <a:bodyPr wrap="none" rtlCol="0">
              <a:spAutoFit/>
            </a:bodyPr>
            <a:lstStyle/>
            <a:p>
              <a:pPr fontAlgn="auto">
                <a:spcBef>
                  <a:spcPts val="0"/>
                </a:spcBef>
                <a:spcAft>
                  <a:spcPts val="0"/>
                </a:spcAft>
                <a:defRPr/>
              </a:pPr>
              <a:r>
                <a:rPr kumimoji="0" lang="en-US" altLang="zh-CN" sz="4400" kern="0" dirty="0" smtClean="0">
                  <a:solidFill>
                    <a:srgbClr val="FB9E00"/>
                  </a:solidFill>
                  <a:effectLst>
                    <a:outerShdw blurRad="177800" dist="114300" dir="2700000" algn="tl">
                      <a:srgbClr val="000000">
                        <a:alpha val="43137"/>
                      </a:srgbClr>
                    </a:outerShdw>
                  </a:effectLst>
                  <a:latin typeface="標楷體" panose="03000509000000000000" pitchFamily="65" charset="-120"/>
                  <a:ea typeface="標楷體" panose="03000509000000000000" pitchFamily="65" charset="-120"/>
                </a:rPr>
                <a:t>01</a:t>
              </a:r>
              <a:endParaRPr kumimoji="0" lang="zh-CN" altLang="en-US" sz="4400" kern="0" dirty="0">
                <a:solidFill>
                  <a:srgbClr val="FB9E00"/>
                </a:solidFill>
                <a:effectLst>
                  <a:outerShdw blurRad="177800" dist="1143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28" name="文本框 50"/>
            <p:cNvSpPr txBox="1"/>
            <p:nvPr/>
          </p:nvSpPr>
          <p:spPr>
            <a:xfrm>
              <a:off x="5975489" y="4824357"/>
              <a:ext cx="748923" cy="769441"/>
            </a:xfrm>
            <a:prstGeom prst="rect">
              <a:avLst/>
            </a:prstGeom>
            <a:noFill/>
          </p:spPr>
          <p:txBody>
            <a:bodyPr wrap="none" rtlCol="0">
              <a:spAutoFit/>
            </a:bodyPr>
            <a:lstStyle>
              <a:defPPr>
                <a:defRPr lang="zh-CN"/>
              </a:defPPr>
              <a:lvl1pPr>
                <a:defRPr sz="7200">
                  <a:solidFill>
                    <a:schemeClr val="accent3"/>
                  </a:solidFill>
                  <a:effectLst>
                    <a:outerShdw blurRad="177800" dist="114300" dir="2700000" algn="tl">
                      <a:srgbClr val="000000">
                        <a:alpha val="43137"/>
                      </a:srgbClr>
                    </a:outerShdw>
                  </a:effectLst>
                  <a:latin typeface="时尚中黑简体" panose="01010104010101010101" pitchFamily="2" charset="-122"/>
                  <a:ea typeface="时尚中黑简体" panose="01010104010101010101" pitchFamily="2" charset="-122"/>
                </a:defRPr>
              </a:lvl1pPr>
            </a:lstStyle>
            <a:p>
              <a:pPr fontAlgn="auto">
                <a:spcBef>
                  <a:spcPts val="0"/>
                </a:spcBef>
                <a:spcAft>
                  <a:spcPts val="0"/>
                </a:spcAft>
                <a:defRPr/>
              </a:pPr>
              <a:r>
                <a:rPr kumimoji="0" lang="en-US" altLang="zh-CN" sz="4400" kern="0" dirty="0">
                  <a:solidFill>
                    <a:srgbClr val="A3D800"/>
                  </a:solidFill>
                  <a:latin typeface="標楷體" panose="03000509000000000000" pitchFamily="65" charset="-120"/>
                  <a:ea typeface="標楷體" panose="03000509000000000000" pitchFamily="65" charset="-120"/>
                </a:rPr>
                <a:t>02</a:t>
              </a:r>
              <a:endParaRPr kumimoji="0" lang="zh-CN" altLang="en-US" sz="4400" kern="0" dirty="0">
                <a:solidFill>
                  <a:srgbClr val="A3D800"/>
                </a:solidFill>
                <a:latin typeface="標楷體" panose="03000509000000000000" pitchFamily="65" charset="-120"/>
                <a:ea typeface="標楷體" panose="03000509000000000000" pitchFamily="65" charset="-120"/>
              </a:endParaRPr>
            </a:p>
          </p:txBody>
        </p:sp>
        <p:sp>
          <p:nvSpPr>
            <p:cNvPr id="25" name="文本框 46"/>
            <p:cNvSpPr txBox="1"/>
            <p:nvPr/>
          </p:nvSpPr>
          <p:spPr>
            <a:xfrm>
              <a:off x="7996470" y="3648917"/>
              <a:ext cx="2954655" cy="830997"/>
            </a:xfrm>
            <a:prstGeom prst="rect">
              <a:avLst/>
            </a:prstGeom>
            <a:noFill/>
          </p:spPr>
          <p:txBody>
            <a:bodyPr wrap="square" rtlCol="0">
              <a:spAutoFit/>
            </a:bodyPr>
            <a:lstStyle>
              <a:defPPr>
                <a:defRPr lang="zh-TW"/>
              </a:defPPr>
              <a:lvl1pPr marL="0" marR="0" lvl="0" indent="0" defTabSz="914400" eaLnBrk="1" fontAlgn="auto" latinLnBrk="0" hangingPunct="1">
                <a:lnSpc>
                  <a:spcPct val="100000"/>
                </a:lnSpc>
                <a:spcBef>
                  <a:spcPts val="0"/>
                </a:spcBef>
                <a:spcAft>
                  <a:spcPts val="0"/>
                </a:spcAft>
                <a:buClrTx/>
                <a:buSzTx/>
                <a:buFontTx/>
                <a:buNone/>
                <a:tabLst/>
                <a:defRPr kumimoji="0" sz="2400" kern="0">
                  <a:solidFill>
                    <a:sysClr val="window" lastClr="FFFFFF"/>
                  </a:solidFill>
                  <a:latin typeface="標楷體" panose="03000509000000000000" pitchFamily="65" charset="-120"/>
                  <a:ea typeface="標楷體" panose="03000509000000000000" pitchFamily="65" charset="-120"/>
                </a:defRPr>
              </a:lvl1pPr>
            </a:lstStyle>
            <a:p>
              <a:r>
                <a:rPr lang="zh-TW" altLang="en-US" dirty="0"/>
                <a:t>證照或得獎加</a:t>
              </a:r>
              <a:r>
                <a:rPr lang="zh-TW" altLang="en-US" dirty="0" smtClean="0"/>
                <a:t>分</a:t>
              </a:r>
              <a:endParaRPr lang="en-US" altLang="zh-TW" dirty="0" smtClean="0"/>
            </a:p>
            <a:p>
              <a:r>
                <a:rPr lang="zh-TW" altLang="en-US" dirty="0" smtClean="0"/>
                <a:t>證明</a:t>
              </a:r>
              <a:endParaRPr lang="en-US" altLang="zh-CN" dirty="0"/>
            </a:p>
          </p:txBody>
        </p:sp>
      </p:grpSp>
      <p:sp>
        <p:nvSpPr>
          <p:cNvPr id="39" name="矩形 38"/>
          <p:cNvSpPr/>
          <p:nvPr/>
        </p:nvSpPr>
        <p:spPr>
          <a:xfrm>
            <a:off x="996461" y="1138796"/>
            <a:ext cx="6978922" cy="1532727"/>
          </a:xfrm>
          <a:prstGeom prst="rect">
            <a:avLst/>
          </a:prstGeom>
        </p:spPr>
        <p:txBody>
          <a:bodyPr wrap="square">
            <a:spAutoFit/>
          </a:bodyPr>
          <a:lstStyle/>
          <a:p>
            <a:pPr marL="342900" indent="-342900" algn="ctr">
              <a:lnSpc>
                <a:spcPct val="130000"/>
              </a:lnSpc>
              <a:buClr>
                <a:srgbClr val="000000"/>
              </a:buClr>
              <a:buFont typeface="Wingdings 2" pitchFamily="18" charset="2"/>
              <a:buNone/>
            </a:pPr>
            <a:r>
              <a:rPr lang="zh-TW" altLang="en-US" sz="2800" b="1" dirty="0" smtClean="0">
                <a:solidFill>
                  <a:srgbClr val="FF0000"/>
                </a:solidFill>
                <a:latin typeface="標楷體" panose="03000509000000000000" pitchFamily="65" charset="-120"/>
                <a:ea typeface="標楷體" panose="03000509000000000000" pitchFamily="65" charset="-120"/>
              </a:rPr>
              <a:t>第</a:t>
            </a:r>
            <a:r>
              <a:rPr lang="zh-TW" altLang="en-US" sz="2800" b="1" dirty="0">
                <a:solidFill>
                  <a:srgbClr val="FF0000"/>
                </a:solidFill>
                <a:latin typeface="標楷體" panose="03000509000000000000" pitchFamily="65" charset="-120"/>
                <a:ea typeface="標楷體" panose="03000509000000000000" pitchFamily="65" charset="-120"/>
              </a:rPr>
              <a:t>二</a:t>
            </a:r>
            <a:r>
              <a:rPr lang="zh-TW" altLang="en-US" sz="2800" b="1" dirty="0" smtClean="0">
                <a:solidFill>
                  <a:srgbClr val="FF0000"/>
                </a:solidFill>
                <a:latin typeface="標楷體" panose="03000509000000000000" pitchFamily="65" charset="-120"/>
                <a:ea typeface="標楷體" panose="03000509000000000000" pitchFamily="65" charset="-120"/>
              </a:rPr>
              <a:t>階段備審資料上傳及繳費</a:t>
            </a:r>
            <a:endParaRPr lang="en-US" altLang="zh-TW" sz="2800" b="1" dirty="0">
              <a:solidFill>
                <a:srgbClr val="FF0000"/>
              </a:solidFill>
              <a:latin typeface="標楷體" panose="03000509000000000000" pitchFamily="65" charset="-120"/>
              <a:ea typeface="標楷體" panose="03000509000000000000" pitchFamily="65" charset="-120"/>
            </a:endParaRPr>
          </a:p>
          <a:p>
            <a:pPr marL="342900" indent="-342900" algn="ctr">
              <a:lnSpc>
                <a:spcPct val="130000"/>
              </a:lnSpc>
              <a:buClr>
                <a:srgbClr val="000000"/>
              </a:buClr>
              <a:buFont typeface="Wingdings 2" pitchFamily="18" charset="2"/>
              <a:buNone/>
            </a:pPr>
            <a:r>
              <a:rPr lang="en-US" altLang="zh-TW" sz="2800" b="1" dirty="0" smtClean="0">
                <a:solidFill>
                  <a:srgbClr val="FF0000"/>
                </a:solidFill>
                <a:latin typeface="標楷體" panose="03000509000000000000" pitchFamily="65" charset="-120"/>
                <a:ea typeface="標楷體" panose="03000509000000000000" pitchFamily="65" charset="-120"/>
              </a:rPr>
              <a:t>108/6/5(</a:t>
            </a:r>
            <a:r>
              <a:rPr lang="zh-TW" altLang="en-US" sz="2800" b="1" dirty="0">
                <a:solidFill>
                  <a:srgbClr val="FF0000"/>
                </a:solidFill>
                <a:latin typeface="標楷體" panose="03000509000000000000" pitchFamily="65" charset="-120"/>
                <a:ea typeface="標楷體" panose="03000509000000000000" pitchFamily="65" charset="-120"/>
              </a:rPr>
              <a:t>三</a:t>
            </a:r>
            <a:r>
              <a:rPr lang="en-US" altLang="zh-TW" sz="2800" b="1" dirty="0" smtClean="0">
                <a:solidFill>
                  <a:srgbClr val="FF0000"/>
                </a:solidFill>
                <a:latin typeface="標楷體" panose="03000509000000000000" pitchFamily="65" charset="-120"/>
                <a:ea typeface="標楷體" panose="03000509000000000000" pitchFamily="65" charset="-120"/>
              </a:rPr>
              <a:t>)10:00~108/6/13(</a:t>
            </a:r>
            <a:r>
              <a:rPr lang="zh-TW" altLang="en-US" sz="2800" b="1" dirty="0" smtClean="0">
                <a:solidFill>
                  <a:srgbClr val="FF0000"/>
                </a:solidFill>
                <a:latin typeface="標楷體" panose="03000509000000000000" pitchFamily="65" charset="-120"/>
                <a:ea typeface="標楷體" panose="03000509000000000000" pitchFamily="65" charset="-120"/>
              </a:rPr>
              <a:t>四</a:t>
            </a:r>
            <a:r>
              <a:rPr lang="en-US" altLang="zh-TW" sz="2800" b="1" dirty="0" smtClean="0">
                <a:solidFill>
                  <a:srgbClr val="FF0000"/>
                </a:solidFill>
                <a:latin typeface="標楷體" panose="03000509000000000000" pitchFamily="65" charset="-120"/>
                <a:ea typeface="標楷體" panose="03000509000000000000" pitchFamily="65" charset="-120"/>
              </a:rPr>
              <a:t>)</a:t>
            </a:r>
            <a:r>
              <a:rPr lang="en-US" altLang="zh-TW" sz="4400" b="1" dirty="0" smtClean="0">
                <a:solidFill>
                  <a:srgbClr val="3333FF"/>
                </a:solidFill>
                <a:latin typeface="標楷體" panose="03000509000000000000" pitchFamily="65" charset="-120"/>
                <a:ea typeface="標楷體" panose="03000509000000000000" pitchFamily="65" charset="-120"/>
              </a:rPr>
              <a:t>20:00</a:t>
            </a:r>
            <a:endParaRPr lang="zh-TW" altLang="en-US" sz="4400" b="1" dirty="0">
              <a:solidFill>
                <a:srgbClr val="3333FF"/>
              </a:solidFill>
              <a:latin typeface="標楷體" panose="03000509000000000000" pitchFamily="65" charset="-120"/>
              <a:ea typeface="標楷體" panose="03000509000000000000" pitchFamily="65" charset="-120"/>
            </a:endParaRPr>
          </a:p>
        </p:txBody>
      </p:sp>
      <p:sp>
        <p:nvSpPr>
          <p:cNvPr id="40" name="矩形 39"/>
          <p:cNvSpPr/>
          <p:nvPr/>
        </p:nvSpPr>
        <p:spPr>
          <a:xfrm>
            <a:off x="738508" y="2788794"/>
            <a:ext cx="7958576" cy="895630"/>
          </a:xfrm>
          <a:prstGeom prst="rect">
            <a:avLst/>
          </a:prstGeom>
        </p:spPr>
        <p:txBody>
          <a:bodyPr wrap="square">
            <a:spAutoFit/>
          </a:bodyPr>
          <a:lstStyle/>
          <a:p>
            <a:pPr marL="457200" indent="-457200">
              <a:lnSpc>
                <a:spcPct val="90000"/>
              </a:lnSpc>
              <a:spcBef>
                <a:spcPct val="20000"/>
              </a:spcBef>
              <a:buClr>
                <a:srgbClr val="FF0000"/>
              </a:buClr>
              <a:buFont typeface="Wingdings" panose="05000000000000000000" pitchFamily="2" charset="2"/>
              <a:buChar char="n"/>
            </a:pPr>
            <a:r>
              <a:rPr lang="zh-TW" altLang="en-US" b="1" dirty="0">
                <a:solidFill>
                  <a:srgbClr val="000000"/>
                </a:solidFill>
                <a:latin typeface="標楷體" panose="03000509000000000000" pitchFamily="65" charset="-120"/>
                <a:ea typeface="標楷體" panose="03000509000000000000" pitchFamily="65" charset="-120"/>
              </a:rPr>
              <a:t>上傳截止日依「各校系科</a:t>
            </a:r>
            <a:r>
              <a:rPr lang="en-US" altLang="zh-TW" b="1" dirty="0">
                <a:solidFill>
                  <a:srgbClr val="000000"/>
                </a:solidFill>
                <a:latin typeface="標楷體" panose="03000509000000000000" pitchFamily="65" charset="-120"/>
                <a:ea typeface="標楷體" panose="03000509000000000000" pitchFamily="65" charset="-120"/>
              </a:rPr>
              <a:t>(</a:t>
            </a:r>
            <a:r>
              <a:rPr lang="zh-TW" altLang="en-US" b="1" dirty="0">
                <a:solidFill>
                  <a:srgbClr val="000000"/>
                </a:solidFill>
                <a:latin typeface="標楷體" panose="03000509000000000000" pitchFamily="65" charset="-120"/>
                <a:ea typeface="標楷體" panose="03000509000000000000" pitchFamily="65" charset="-120"/>
              </a:rPr>
              <a:t>組</a:t>
            </a:r>
            <a:r>
              <a:rPr lang="en-US" altLang="zh-TW" b="1" dirty="0">
                <a:solidFill>
                  <a:srgbClr val="000000"/>
                </a:solidFill>
                <a:latin typeface="標楷體" panose="03000509000000000000" pitchFamily="65" charset="-120"/>
                <a:ea typeface="標楷體" panose="03000509000000000000" pitchFamily="65" charset="-120"/>
              </a:rPr>
              <a:t>)</a:t>
            </a:r>
            <a:r>
              <a:rPr lang="zh-TW" altLang="en-US" b="1" dirty="0">
                <a:solidFill>
                  <a:srgbClr val="000000"/>
                </a:solidFill>
                <a:latin typeface="標楷體" panose="03000509000000000000" pitchFamily="65" charset="-120"/>
                <a:ea typeface="標楷體" panose="03000509000000000000" pitchFamily="65" charset="-120"/>
              </a:rPr>
              <a:t>、學程甄選辦法」之「備審資料上傳暨繳費截止日期」</a:t>
            </a:r>
            <a:r>
              <a:rPr lang="zh-TW" altLang="en-US" b="1" dirty="0" smtClean="0">
                <a:solidFill>
                  <a:srgbClr val="000000"/>
                </a:solidFill>
                <a:latin typeface="標楷體" panose="03000509000000000000" pitchFamily="65" charset="-120"/>
                <a:ea typeface="標楷體" panose="03000509000000000000" pitchFamily="65" charset="-120"/>
              </a:rPr>
              <a:t>辦理；</a:t>
            </a:r>
            <a:r>
              <a:rPr lang="zh-TW" altLang="en-US" b="1" dirty="0" smtClean="0">
                <a:latin typeface="標楷體" panose="03000509000000000000" pitchFamily="65" charset="-120"/>
                <a:ea typeface="標楷體" panose="03000509000000000000" pitchFamily="65" charset="-120"/>
              </a:rPr>
              <a:t>截止時間為截止當日</a:t>
            </a:r>
            <a:r>
              <a:rPr lang="en-US" altLang="zh-TW" b="1" dirty="0" smtClean="0">
                <a:latin typeface="標楷體" panose="03000509000000000000" pitchFamily="65" charset="-120"/>
                <a:ea typeface="標楷體" panose="03000509000000000000" pitchFamily="65" charset="-120"/>
              </a:rPr>
              <a:t>20:00</a:t>
            </a:r>
            <a:r>
              <a:rPr lang="zh-TW" altLang="en-US" b="1" dirty="0" smtClean="0">
                <a:latin typeface="標楷體" panose="03000509000000000000" pitchFamily="65" charset="-120"/>
                <a:ea typeface="標楷體" panose="03000509000000000000" pitchFamily="65" charset="-120"/>
              </a:rPr>
              <a:t>。</a:t>
            </a:r>
            <a:endParaRPr lang="en-US" altLang="zh-TW" b="1" dirty="0">
              <a:latin typeface="標楷體" panose="03000509000000000000" pitchFamily="65" charset="-120"/>
              <a:ea typeface="標楷體" panose="03000509000000000000" pitchFamily="65" charset="-120"/>
            </a:endParaRPr>
          </a:p>
          <a:p>
            <a:pPr marL="457200" indent="-457200">
              <a:lnSpc>
                <a:spcPct val="90000"/>
              </a:lnSpc>
              <a:spcBef>
                <a:spcPct val="20000"/>
              </a:spcBef>
              <a:buClr>
                <a:srgbClr val="FF0000"/>
              </a:buClr>
              <a:buFont typeface="Wingdings" panose="05000000000000000000" pitchFamily="2" charset="2"/>
              <a:buChar char="n"/>
            </a:pPr>
            <a:r>
              <a:rPr lang="zh-TW" altLang="en-US" dirty="0">
                <a:solidFill>
                  <a:srgbClr val="000000"/>
                </a:solidFill>
                <a:latin typeface="標楷體" panose="03000509000000000000" pitchFamily="65" charset="-120"/>
                <a:ea typeface="標楷體" panose="03000509000000000000" pitchFamily="65" charset="-120"/>
              </a:rPr>
              <a:t>第二階段備審</a:t>
            </a:r>
            <a:r>
              <a:rPr lang="zh-TW" altLang="en-US" dirty="0" smtClean="0">
                <a:solidFill>
                  <a:srgbClr val="000000"/>
                </a:solidFill>
                <a:latin typeface="標楷體" panose="03000509000000000000" pitchFamily="65" charset="-120"/>
                <a:ea typeface="標楷體" panose="03000509000000000000" pitchFamily="65" charset="-120"/>
              </a:rPr>
              <a:t>資料所</a:t>
            </a:r>
            <a:r>
              <a:rPr lang="zh-TW" altLang="en-US" dirty="0">
                <a:solidFill>
                  <a:srgbClr val="000000"/>
                </a:solidFill>
                <a:latin typeface="標楷體" panose="03000509000000000000" pitchFamily="65" charset="-120"/>
                <a:ea typeface="標楷體" panose="03000509000000000000" pitchFamily="65" charset="-120"/>
              </a:rPr>
              <a:t>需審查資料一概以網路上傳方式繳交。</a:t>
            </a:r>
            <a:endParaRPr lang="en-US" altLang="zh-TW" dirty="0">
              <a:solidFill>
                <a:srgbClr val="000000"/>
              </a:solidFill>
              <a:latin typeface="標楷體" panose="03000509000000000000" pitchFamily="65" charset="-120"/>
              <a:ea typeface="標楷體" panose="03000509000000000000" pitchFamily="65" charset="-120"/>
            </a:endParaRPr>
          </a:p>
        </p:txBody>
      </p:sp>
      <p:grpSp>
        <p:nvGrpSpPr>
          <p:cNvPr id="45" name="组合 11"/>
          <p:cNvGrpSpPr>
            <a:grpSpLocks noChangeAspect="1"/>
          </p:cNvGrpSpPr>
          <p:nvPr/>
        </p:nvGrpSpPr>
        <p:grpSpPr>
          <a:xfrm>
            <a:off x="4529653" y="4115417"/>
            <a:ext cx="962821" cy="988289"/>
            <a:chOff x="2831735" y="1860655"/>
            <a:chExt cx="1928813" cy="2209800"/>
          </a:xfrm>
        </p:grpSpPr>
        <p:sp>
          <p:nvSpPr>
            <p:cNvPr id="46" name="等腰三角形 45"/>
            <p:cNvSpPr/>
            <p:nvPr/>
          </p:nvSpPr>
          <p:spPr>
            <a:xfrm rot="5400000">
              <a:off x="3077297" y="2372760"/>
              <a:ext cx="1276662" cy="1173098"/>
            </a:xfrm>
            <a:prstGeom prst="triangle">
              <a:avLst/>
            </a:pr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標楷體" panose="03000509000000000000" pitchFamily="65" charset="-120"/>
                <a:ea typeface="標楷體" panose="03000509000000000000" pitchFamily="65" charset="-120"/>
              </a:endParaRPr>
            </a:p>
          </p:txBody>
        </p:sp>
        <p:sp>
          <p:nvSpPr>
            <p:cNvPr id="47" name="Freeform 5"/>
            <p:cNvSpPr>
              <a:spLocks noEditPoints="1"/>
            </p:cNvSpPr>
            <p:nvPr/>
          </p:nvSpPr>
          <p:spPr bwMode="auto">
            <a:xfrm>
              <a:off x="2831735" y="1860655"/>
              <a:ext cx="1928813" cy="2209800"/>
            </a:xfrm>
            <a:custGeom>
              <a:avLst/>
              <a:gdLst>
                <a:gd name="T0" fmla="*/ 42 w 511"/>
                <a:gd name="T1" fmla="*/ 586 h 586"/>
                <a:gd name="T2" fmla="*/ 57 w 511"/>
                <a:gd name="T3" fmla="*/ 582 h 586"/>
                <a:gd name="T4" fmla="*/ 500 w 511"/>
                <a:gd name="T5" fmla="*/ 326 h 586"/>
                <a:gd name="T6" fmla="*/ 511 w 511"/>
                <a:gd name="T7" fmla="*/ 315 h 586"/>
                <a:gd name="T8" fmla="*/ 511 w 511"/>
                <a:gd name="T9" fmla="*/ 271 h 586"/>
                <a:gd name="T10" fmla="*/ 500 w 511"/>
                <a:gd name="T11" fmla="*/ 260 h 586"/>
                <a:gd name="T12" fmla="*/ 57 w 511"/>
                <a:gd name="T13" fmla="*/ 4 h 586"/>
                <a:gd name="T14" fmla="*/ 42 w 511"/>
                <a:gd name="T15" fmla="*/ 0 h 586"/>
                <a:gd name="T16" fmla="*/ 3 w 511"/>
                <a:gd name="T17" fmla="*/ 22 h 586"/>
                <a:gd name="T18" fmla="*/ 0 w 511"/>
                <a:gd name="T19" fmla="*/ 37 h 586"/>
                <a:gd name="T20" fmla="*/ 0 w 511"/>
                <a:gd name="T21" fmla="*/ 549 h 586"/>
                <a:gd name="T22" fmla="*/ 3 w 511"/>
                <a:gd name="T23" fmla="*/ 564 h 586"/>
                <a:gd name="T24" fmla="*/ 42 w 511"/>
                <a:gd name="T25" fmla="*/ 586 h 586"/>
                <a:gd name="T26" fmla="*/ 87 w 511"/>
                <a:gd name="T27" fmla="*/ 442 h 586"/>
                <a:gd name="T28" fmla="*/ 84 w 511"/>
                <a:gd name="T29" fmla="*/ 427 h 586"/>
                <a:gd name="T30" fmla="*/ 84 w 511"/>
                <a:gd name="T31" fmla="*/ 159 h 586"/>
                <a:gd name="T32" fmla="*/ 87 w 511"/>
                <a:gd name="T33" fmla="*/ 144 h 586"/>
                <a:gd name="T34" fmla="*/ 103 w 511"/>
                <a:gd name="T35" fmla="*/ 135 h 586"/>
                <a:gd name="T36" fmla="*/ 118 w 511"/>
                <a:gd name="T37" fmla="*/ 140 h 586"/>
                <a:gd name="T38" fmla="*/ 349 w 511"/>
                <a:gd name="T39" fmla="*/ 273 h 586"/>
                <a:gd name="T40" fmla="*/ 361 w 511"/>
                <a:gd name="T41" fmla="*/ 284 h 586"/>
                <a:gd name="T42" fmla="*/ 361 w 511"/>
                <a:gd name="T43" fmla="*/ 302 h 586"/>
                <a:gd name="T44" fmla="*/ 349 w 511"/>
                <a:gd name="T45" fmla="*/ 313 h 586"/>
                <a:gd name="T46" fmla="*/ 118 w 511"/>
                <a:gd name="T47" fmla="*/ 446 h 586"/>
                <a:gd name="T48" fmla="*/ 103 w 511"/>
                <a:gd name="T49" fmla="*/ 451 h 586"/>
                <a:gd name="T50" fmla="*/ 87 w 511"/>
                <a:gd name="T51" fmla="*/ 44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1" h="586">
                  <a:moveTo>
                    <a:pt x="42" y="586"/>
                  </a:moveTo>
                  <a:cubicBezTo>
                    <a:pt x="47" y="586"/>
                    <a:pt x="53" y="584"/>
                    <a:pt x="57" y="582"/>
                  </a:cubicBezTo>
                  <a:cubicBezTo>
                    <a:pt x="500" y="326"/>
                    <a:pt x="500" y="326"/>
                    <a:pt x="500" y="326"/>
                  </a:cubicBezTo>
                  <a:cubicBezTo>
                    <a:pt x="503" y="324"/>
                    <a:pt x="509" y="319"/>
                    <a:pt x="511" y="315"/>
                  </a:cubicBezTo>
                  <a:cubicBezTo>
                    <a:pt x="511" y="271"/>
                    <a:pt x="511" y="271"/>
                    <a:pt x="511" y="271"/>
                  </a:cubicBezTo>
                  <a:cubicBezTo>
                    <a:pt x="509" y="267"/>
                    <a:pt x="503" y="262"/>
                    <a:pt x="500" y="260"/>
                  </a:cubicBezTo>
                  <a:cubicBezTo>
                    <a:pt x="57" y="4"/>
                    <a:pt x="57" y="4"/>
                    <a:pt x="57" y="4"/>
                  </a:cubicBezTo>
                  <a:cubicBezTo>
                    <a:pt x="53" y="2"/>
                    <a:pt x="47" y="0"/>
                    <a:pt x="42" y="0"/>
                  </a:cubicBezTo>
                  <a:cubicBezTo>
                    <a:pt x="3" y="22"/>
                    <a:pt x="3" y="22"/>
                    <a:pt x="3" y="22"/>
                  </a:cubicBezTo>
                  <a:cubicBezTo>
                    <a:pt x="1" y="26"/>
                    <a:pt x="0" y="33"/>
                    <a:pt x="0" y="37"/>
                  </a:cubicBezTo>
                  <a:cubicBezTo>
                    <a:pt x="0" y="549"/>
                    <a:pt x="0" y="549"/>
                    <a:pt x="0" y="549"/>
                  </a:cubicBezTo>
                  <a:cubicBezTo>
                    <a:pt x="0" y="553"/>
                    <a:pt x="1" y="560"/>
                    <a:pt x="3" y="564"/>
                  </a:cubicBezTo>
                  <a:cubicBezTo>
                    <a:pt x="42" y="586"/>
                    <a:pt x="42" y="586"/>
                    <a:pt x="42" y="586"/>
                  </a:cubicBezTo>
                  <a:moveTo>
                    <a:pt x="87" y="442"/>
                  </a:moveTo>
                  <a:cubicBezTo>
                    <a:pt x="85" y="438"/>
                    <a:pt x="84" y="431"/>
                    <a:pt x="84" y="427"/>
                  </a:cubicBezTo>
                  <a:cubicBezTo>
                    <a:pt x="84" y="159"/>
                    <a:pt x="84" y="159"/>
                    <a:pt x="84" y="159"/>
                  </a:cubicBezTo>
                  <a:cubicBezTo>
                    <a:pt x="84" y="155"/>
                    <a:pt x="85" y="148"/>
                    <a:pt x="87" y="144"/>
                  </a:cubicBezTo>
                  <a:cubicBezTo>
                    <a:pt x="103" y="135"/>
                    <a:pt x="103" y="135"/>
                    <a:pt x="103" y="135"/>
                  </a:cubicBezTo>
                  <a:cubicBezTo>
                    <a:pt x="107" y="135"/>
                    <a:pt x="114" y="137"/>
                    <a:pt x="118" y="140"/>
                  </a:cubicBezTo>
                  <a:cubicBezTo>
                    <a:pt x="349" y="273"/>
                    <a:pt x="349" y="273"/>
                    <a:pt x="349" y="273"/>
                  </a:cubicBezTo>
                  <a:cubicBezTo>
                    <a:pt x="353" y="276"/>
                    <a:pt x="358" y="280"/>
                    <a:pt x="361" y="284"/>
                  </a:cubicBezTo>
                  <a:cubicBezTo>
                    <a:pt x="361" y="302"/>
                    <a:pt x="361" y="302"/>
                    <a:pt x="361" y="302"/>
                  </a:cubicBezTo>
                  <a:cubicBezTo>
                    <a:pt x="358" y="306"/>
                    <a:pt x="353" y="310"/>
                    <a:pt x="349" y="313"/>
                  </a:cubicBezTo>
                  <a:cubicBezTo>
                    <a:pt x="118" y="446"/>
                    <a:pt x="118" y="446"/>
                    <a:pt x="118" y="446"/>
                  </a:cubicBezTo>
                  <a:cubicBezTo>
                    <a:pt x="114" y="449"/>
                    <a:pt x="107" y="451"/>
                    <a:pt x="103" y="451"/>
                  </a:cubicBezTo>
                  <a:cubicBezTo>
                    <a:pt x="87" y="442"/>
                    <a:pt x="87" y="442"/>
                    <a:pt x="87" y="442"/>
                  </a:cubicBezTo>
                </a:path>
              </a:pathLst>
            </a:custGeom>
            <a:gradFill flip="none" rotWithShape="1">
              <a:gsLst>
                <a:gs pos="0">
                  <a:srgbClr val="29ABE2">
                    <a:lumMod val="5000"/>
                    <a:lumOff val="95000"/>
                  </a:srgbClr>
                </a:gs>
                <a:gs pos="100000">
                  <a:sysClr val="window" lastClr="FFFFFF">
                    <a:lumMod val="75000"/>
                  </a:sysClr>
                </a:gs>
              </a:gsLst>
              <a:lin ang="13500000" scaled="1"/>
              <a:tileRect/>
            </a:gradFill>
            <a:ln w="34925" cap="flat" cmpd="sng" algn="ctr">
              <a:gradFill flip="none" rotWithShape="1">
                <a:gsLst>
                  <a:gs pos="0">
                    <a:srgbClr val="BE309C">
                      <a:lumMod val="5000"/>
                      <a:lumOff val="95000"/>
                    </a:srgbClr>
                  </a:gs>
                  <a:gs pos="100000">
                    <a:sysClr val="window" lastClr="FFFFFF">
                      <a:lumMod val="65000"/>
                    </a:sysClr>
                  </a:gs>
                </a:gsLst>
                <a:lin ang="2700000" scaled="1"/>
                <a:tileRect/>
              </a:gradFill>
              <a:prstDash val="solid"/>
              <a:miter lim="800000"/>
            </a:ln>
            <a:effectLst>
              <a:outerShdw blurRad="177800" dist="127000" dir="2700000" algn="tl" rotWithShape="0">
                <a:prstClr val="black">
                  <a:alpha val="40000"/>
                </a:prstClr>
              </a:outerShdw>
            </a:effectLst>
          </p:spPr>
          <p:txBody>
            <a:bodyPr rtlCol="0" anchor="ctr"/>
            <a:lstStyle/>
            <a:p>
              <a:pPr algn="ctr" fontAlgn="auto">
                <a:spcBef>
                  <a:spcPts val="0"/>
                </a:spcBef>
                <a:spcAft>
                  <a:spcPts val="0"/>
                </a:spcAft>
                <a:defRPr/>
              </a:pPr>
              <a:endParaRPr kumimoji="0" lang="zh-CN" altLang="en-US" kern="0" dirty="0">
                <a:solidFill>
                  <a:sysClr val="window" lastClr="FFFFFF"/>
                </a:solidFill>
                <a:latin typeface="標楷體" panose="03000509000000000000" pitchFamily="65" charset="-120"/>
                <a:ea typeface="標楷體" panose="03000509000000000000" pitchFamily="65" charset="-120"/>
              </a:endParaRPr>
            </a:p>
          </p:txBody>
        </p:sp>
      </p:grpSp>
      <p:sp>
        <p:nvSpPr>
          <p:cNvPr id="48" name="梯形 43"/>
          <p:cNvSpPr/>
          <p:nvPr/>
        </p:nvSpPr>
        <p:spPr>
          <a:xfrm rot="12299302">
            <a:off x="4762086" y="4550298"/>
            <a:ext cx="286607" cy="89715"/>
          </a:xfrm>
          <a:custGeom>
            <a:avLst/>
            <a:gdLst>
              <a:gd name="connsiteX0" fmla="*/ 0 w 489380"/>
              <a:gd name="connsiteY0" fmla="*/ 170101 h 170101"/>
              <a:gd name="connsiteX1" fmla="*/ 77398 w 489380"/>
              <a:gd name="connsiteY1" fmla="*/ 0 h 170101"/>
              <a:gd name="connsiteX2" fmla="*/ 411982 w 489380"/>
              <a:gd name="connsiteY2" fmla="*/ 0 h 170101"/>
              <a:gd name="connsiteX3" fmla="*/ 489380 w 489380"/>
              <a:gd name="connsiteY3" fmla="*/ 170101 h 170101"/>
              <a:gd name="connsiteX4" fmla="*/ 0 w 489380"/>
              <a:gd name="connsiteY4" fmla="*/ 170101 h 170101"/>
              <a:gd name="connsiteX0" fmla="*/ 0 w 489380"/>
              <a:gd name="connsiteY0" fmla="*/ 179718 h 179718"/>
              <a:gd name="connsiteX1" fmla="*/ 169471 w 489380"/>
              <a:gd name="connsiteY1" fmla="*/ 0 h 179718"/>
              <a:gd name="connsiteX2" fmla="*/ 411982 w 489380"/>
              <a:gd name="connsiteY2" fmla="*/ 9617 h 179718"/>
              <a:gd name="connsiteX3" fmla="*/ 489380 w 489380"/>
              <a:gd name="connsiteY3" fmla="*/ 179718 h 179718"/>
              <a:gd name="connsiteX4" fmla="*/ 0 w 489380"/>
              <a:gd name="connsiteY4" fmla="*/ 179718 h 179718"/>
              <a:gd name="connsiteX0" fmla="*/ 0 w 489380"/>
              <a:gd name="connsiteY0" fmla="*/ 186686 h 186686"/>
              <a:gd name="connsiteX1" fmla="*/ 153431 w 489380"/>
              <a:gd name="connsiteY1" fmla="*/ 0 h 186686"/>
              <a:gd name="connsiteX2" fmla="*/ 411982 w 489380"/>
              <a:gd name="connsiteY2" fmla="*/ 16585 h 186686"/>
              <a:gd name="connsiteX3" fmla="*/ 489380 w 489380"/>
              <a:gd name="connsiteY3" fmla="*/ 186686 h 186686"/>
              <a:gd name="connsiteX4" fmla="*/ 0 w 489380"/>
              <a:gd name="connsiteY4" fmla="*/ 186686 h 186686"/>
              <a:gd name="connsiteX0" fmla="*/ 0 w 489380"/>
              <a:gd name="connsiteY0" fmla="*/ 186686 h 186686"/>
              <a:gd name="connsiteX1" fmla="*/ 153431 w 489380"/>
              <a:gd name="connsiteY1" fmla="*/ 0 h 186686"/>
              <a:gd name="connsiteX2" fmla="*/ 417453 w 489380"/>
              <a:gd name="connsiteY2" fmla="*/ 13542 h 186686"/>
              <a:gd name="connsiteX3" fmla="*/ 489380 w 489380"/>
              <a:gd name="connsiteY3" fmla="*/ 186686 h 186686"/>
              <a:gd name="connsiteX4" fmla="*/ 0 w 489380"/>
              <a:gd name="connsiteY4" fmla="*/ 186686 h 186686"/>
              <a:gd name="connsiteX0" fmla="*/ 0 w 467683"/>
              <a:gd name="connsiteY0" fmla="*/ 182567 h 186686"/>
              <a:gd name="connsiteX1" fmla="*/ 131734 w 467683"/>
              <a:gd name="connsiteY1" fmla="*/ 0 h 186686"/>
              <a:gd name="connsiteX2" fmla="*/ 395756 w 467683"/>
              <a:gd name="connsiteY2" fmla="*/ 13542 h 186686"/>
              <a:gd name="connsiteX3" fmla="*/ 467683 w 467683"/>
              <a:gd name="connsiteY3" fmla="*/ 186686 h 186686"/>
              <a:gd name="connsiteX4" fmla="*/ 0 w 467683"/>
              <a:gd name="connsiteY4" fmla="*/ 182567 h 18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683" h="186686">
                <a:moveTo>
                  <a:pt x="0" y="182567"/>
                </a:moveTo>
                <a:lnTo>
                  <a:pt x="131734" y="0"/>
                </a:lnTo>
                <a:lnTo>
                  <a:pt x="395756" y="13542"/>
                </a:lnTo>
                <a:lnTo>
                  <a:pt x="467683" y="186686"/>
                </a:lnTo>
                <a:lnTo>
                  <a:pt x="0" y="182567"/>
                </a:lnTo>
                <a:close/>
              </a:path>
            </a:pathLst>
          </a:custGeom>
          <a:solidFill>
            <a:srgbClr val="FB9E00"/>
          </a:solidFill>
          <a:ln w="12700" cap="flat" cmpd="sng" algn="ctr">
            <a:noFill/>
            <a:prstDash val="solid"/>
            <a:miter lim="800000"/>
          </a:ln>
          <a:effectLst>
            <a:innerShdw blurRad="63500" dist="50800" dir="9600000">
              <a:prstClr val="black">
                <a:alpha val="50000"/>
              </a:prstClr>
            </a:inn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標楷體" panose="03000509000000000000" pitchFamily="65" charset="-120"/>
              <a:ea typeface="標楷體" panose="03000509000000000000" pitchFamily="65" charset="-120"/>
            </a:endParaRPr>
          </a:p>
        </p:txBody>
      </p:sp>
      <p:sp>
        <p:nvSpPr>
          <p:cNvPr id="49" name="等腰三角形 44"/>
          <p:cNvSpPr/>
          <p:nvPr/>
        </p:nvSpPr>
        <p:spPr>
          <a:xfrm rot="5400000">
            <a:off x="4798069" y="4595304"/>
            <a:ext cx="131705" cy="137745"/>
          </a:xfrm>
          <a:custGeom>
            <a:avLst/>
            <a:gdLst>
              <a:gd name="connsiteX0" fmla="*/ 0 w 235801"/>
              <a:gd name="connsiteY0" fmla="*/ 251930 h 251930"/>
              <a:gd name="connsiteX1" fmla="*/ 117901 w 235801"/>
              <a:gd name="connsiteY1" fmla="*/ 0 h 251930"/>
              <a:gd name="connsiteX2" fmla="*/ 235801 w 235801"/>
              <a:gd name="connsiteY2" fmla="*/ 251930 h 251930"/>
              <a:gd name="connsiteX3" fmla="*/ 0 w 235801"/>
              <a:gd name="connsiteY3" fmla="*/ 251930 h 251930"/>
              <a:gd name="connsiteX0" fmla="*/ 0 w 235801"/>
              <a:gd name="connsiteY0" fmla="*/ 236841 h 236841"/>
              <a:gd name="connsiteX1" fmla="*/ 108851 w 235801"/>
              <a:gd name="connsiteY1" fmla="*/ 0 h 236841"/>
              <a:gd name="connsiteX2" fmla="*/ 235801 w 235801"/>
              <a:gd name="connsiteY2" fmla="*/ 236841 h 236841"/>
              <a:gd name="connsiteX3" fmla="*/ 0 w 235801"/>
              <a:gd name="connsiteY3" fmla="*/ 236841 h 236841"/>
              <a:gd name="connsiteX0" fmla="*/ 0 w 229765"/>
              <a:gd name="connsiteY0" fmla="*/ 236841 h 236841"/>
              <a:gd name="connsiteX1" fmla="*/ 108851 w 229765"/>
              <a:gd name="connsiteY1" fmla="*/ 0 h 236841"/>
              <a:gd name="connsiteX2" fmla="*/ 229765 w 229765"/>
              <a:gd name="connsiteY2" fmla="*/ 233823 h 236841"/>
              <a:gd name="connsiteX3" fmla="*/ 0 w 229765"/>
              <a:gd name="connsiteY3" fmla="*/ 236841 h 236841"/>
              <a:gd name="connsiteX0" fmla="*/ 0 w 229765"/>
              <a:gd name="connsiteY0" fmla="*/ 230806 h 230806"/>
              <a:gd name="connsiteX1" fmla="*/ 108851 w 229765"/>
              <a:gd name="connsiteY1" fmla="*/ 0 h 230806"/>
              <a:gd name="connsiteX2" fmla="*/ 229765 w 229765"/>
              <a:gd name="connsiteY2" fmla="*/ 227788 h 230806"/>
              <a:gd name="connsiteX3" fmla="*/ 0 w 229765"/>
              <a:gd name="connsiteY3" fmla="*/ 230806 h 230806"/>
              <a:gd name="connsiteX0" fmla="*/ 0 w 229765"/>
              <a:gd name="connsiteY0" fmla="*/ 224771 h 224771"/>
              <a:gd name="connsiteX1" fmla="*/ 117907 w 229765"/>
              <a:gd name="connsiteY1" fmla="*/ 0 h 224771"/>
              <a:gd name="connsiteX2" fmla="*/ 229765 w 229765"/>
              <a:gd name="connsiteY2" fmla="*/ 221753 h 224771"/>
              <a:gd name="connsiteX3" fmla="*/ 0 w 229765"/>
              <a:gd name="connsiteY3" fmla="*/ 224771 h 224771"/>
            </a:gdLst>
            <a:ahLst/>
            <a:cxnLst>
              <a:cxn ang="0">
                <a:pos x="connsiteX0" y="connsiteY0"/>
              </a:cxn>
              <a:cxn ang="0">
                <a:pos x="connsiteX1" y="connsiteY1"/>
              </a:cxn>
              <a:cxn ang="0">
                <a:pos x="connsiteX2" y="connsiteY2"/>
              </a:cxn>
              <a:cxn ang="0">
                <a:pos x="connsiteX3" y="connsiteY3"/>
              </a:cxn>
            </a:cxnLst>
            <a:rect l="l" t="t" r="r" b="b"/>
            <a:pathLst>
              <a:path w="229765" h="224771">
                <a:moveTo>
                  <a:pt x="0" y="224771"/>
                </a:moveTo>
                <a:lnTo>
                  <a:pt x="117907" y="0"/>
                </a:lnTo>
                <a:lnTo>
                  <a:pt x="229765" y="221753"/>
                </a:lnTo>
                <a:lnTo>
                  <a:pt x="0" y="224771"/>
                </a:lnTo>
                <a:close/>
              </a:path>
            </a:pathLst>
          </a:custGeom>
          <a:solidFill>
            <a:srgbClr val="A3D800"/>
          </a:solidFill>
          <a:ln w="12700" cap="flat" cmpd="sng" algn="ctr">
            <a:noFill/>
            <a:prstDash val="solid"/>
            <a:miter lim="800000"/>
          </a:ln>
          <a:effectLst>
            <a:innerShdw blurRad="63500" dist="50800" dir="9600000">
              <a:prstClr val="black">
                <a:alpha val="50000"/>
              </a:prstClr>
            </a:inn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標楷體" panose="03000509000000000000" pitchFamily="65" charset="-120"/>
              <a:ea typeface="標楷體" panose="03000509000000000000" pitchFamily="65" charset="-120"/>
            </a:endParaRPr>
          </a:p>
        </p:txBody>
      </p:sp>
      <p:sp>
        <p:nvSpPr>
          <p:cNvPr id="50" name="文本框 47"/>
          <p:cNvSpPr txBox="1"/>
          <p:nvPr/>
        </p:nvSpPr>
        <p:spPr>
          <a:xfrm>
            <a:off x="1000603" y="4235595"/>
            <a:ext cx="2438957" cy="830997"/>
          </a:xfrm>
          <a:prstGeom prst="rect">
            <a:avLst/>
          </a:prstGeom>
          <a:noFill/>
        </p:spPr>
        <p:txBody>
          <a:bodyPr wrap="square" rtlCol="0">
            <a:spAutoFit/>
          </a:bodyPr>
          <a:lstStyle/>
          <a:p>
            <a:pPr fontAlgn="auto">
              <a:spcBef>
                <a:spcPts val="0"/>
              </a:spcBef>
              <a:spcAft>
                <a:spcPts val="0"/>
              </a:spcAft>
              <a:defRPr/>
            </a:pPr>
            <a:r>
              <a:rPr kumimoji="0" lang="zh-TW" altLang="zh-TW" sz="2400" kern="0" dirty="0">
                <a:solidFill>
                  <a:sysClr val="window" lastClr="FFFFFF"/>
                </a:solidFill>
                <a:latin typeface="標楷體" panose="03000509000000000000" pitchFamily="65" charset="-120"/>
                <a:ea typeface="標楷體" panose="03000509000000000000" pitchFamily="65" charset="-120"/>
              </a:rPr>
              <a:t>第二階段指定項目</a:t>
            </a:r>
            <a:r>
              <a:rPr kumimoji="0" lang="zh-TW" altLang="zh-TW" sz="2400" kern="0" dirty="0" smtClean="0">
                <a:solidFill>
                  <a:sysClr val="window" lastClr="FFFFFF"/>
                </a:solidFill>
                <a:latin typeface="標楷體" panose="03000509000000000000" pitchFamily="65" charset="-120"/>
                <a:ea typeface="標楷體" panose="03000509000000000000" pitchFamily="65" charset="-120"/>
              </a:rPr>
              <a:t>甄試</a:t>
            </a:r>
            <a:r>
              <a:rPr kumimoji="0" lang="zh-TW" altLang="en-US" sz="2400" kern="0" dirty="0" smtClean="0">
                <a:solidFill>
                  <a:sysClr val="window" lastClr="FFFFFF"/>
                </a:solidFill>
                <a:latin typeface="標楷體" panose="03000509000000000000" pitchFamily="65" charset="-120"/>
                <a:ea typeface="標楷體" panose="03000509000000000000" pitchFamily="65" charset="-120"/>
              </a:rPr>
              <a:t>費用繳費</a:t>
            </a:r>
            <a:endParaRPr kumimoji="0" lang="en-US" altLang="zh-TW" sz="2400" kern="0" dirty="0" smtClean="0">
              <a:solidFill>
                <a:sysClr val="window" lastClr="FFFFFF"/>
              </a:solidFill>
              <a:latin typeface="標楷體" panose="03000509000000000000" pitchFamily="65" charset="-120"/>
              <a:ea typeface="標楷體" panose="03000509000000000000" pitchFamily="65" charset="-120"/>
            </a:endParaRPr>
          </a:p>
        </p:txBody>
      </p:sp>
      <p:sp>
        <p:nvSpPr>
          <p:cNvPr id="51" name="文本框 51"/>
          <p:cNvSpPr txBox="1"/>
          <p:nvPr/>
        </p:nvSpPr>
        <p:spPr>
          <a:xfrm>
            <a:off x="7916126" y="4216927"/>
            <a:ext cx="748923" cy="769441"/>
          </a:xfrm>
          <a:prstGeom prst="rect">
            <a:avLst/>
          </a:prstGeom>
          <a:noFill/>
        </p:spPr>
        <p:txBody>
          <a:bodyPr wrap="none" rtlCol="0">
            <a:spAutoFit/>
          </a:bodyPr>
          <a:lstStyle>
            <a:defPPr>
              <a:defRPr lang="zh-CN"/>
            </a:defPPr>
            <a:lvl1pPr>
              <a:defRPr sz="7200">
                <a:solidFill>
                  <a:schemeClr val="accent3"/>
                </a:solidFill>
                <a:effectLst>
                  <a:outerShdw blurRad="177800" dist="114300" dir="2700000" algn="tl">
                    <a:srgbClr val="000000">
                      <a:alpha val="43137"/>
                    </a:srgbClr>
                  </a:outerShdw>
                </a:effectLst>
                <a:latin typeface="时尚中黑简体" panose="01010104010101010101" pitchFamily="2" charset="-122"/>
                <a:ea typeface="时尚中黑简体" panose="01010104010101010101" pitchFamily="2" charset="-122"/>
              </a:defRPr>
            </a:lvl1pPr>
          </a:lstStyle>
          <a:p>
            <a:pPr fontAlgn="auto">
              <a:spcBef>
                <a:spcPts val="0"/>
              </a:spcBef>
              <a:spcAft>
                <a:spcPts val="0"/>
              </a:spcAft>
              <a:defRPr/>
            </a:pPr>
            <a:r>
              <a:rPr kumimoji="0" lang="en-US" altLang="zh-CN" sz="4400" kern="0" dirty="0">
                <a:solidFill>
                  <a:srgbClr val="29ABE2"/>
                </a:solidFill>
                <a:latin typeface="標楷體" panose="03000509000000000000" pitchFamily="65" charset="-120"/>
                <a:ea typeface="標楷體" panose="03000509000000000000" pitchFamily="65" charset="-120"/>
              </a:rPr>
              <a:t>03</a:t>
            </a:r>
            <a:endParaRPr kumimoji="0" lang="zh-CN" altLang="en-US" sz="4400" kern="0" dirty="0">
              <a:solidFill>
                <a:srgbClr val="29ABE2"/>
              </a:solidFill>
              <a:latin typeface="標楷體" panose="03000509000000000000" pitchFamily="65" charset="-120"/>
              <a:ea typeface="標楷體" panose="03000509000000000000" pitchFamily="65" charset="-120"/>
            </a:endParaRPr>
          </a:p>
        </p:txBody>
      </p:sp>
      <p:sp>
        <p:nvSpPr>
          <p:cNvPr id="52" name="矩形 51"/>
          <p:cNvSpPr/>
          <p:nvPr/>
        </p:nvSpPr>
        <p:spPr>
          <a:xfrm>
            <a:off x="4820235" y="5366327"/>
            <a:ext cx="3035830" cy="772386"/>
          </a:xfrm>
          <a:prstGeom prst="rect">
            <a:avLst/>
          </a:prstGeom>
          <a:solidFill>
            <a:srgbClr val="002060"/>
          </a:solidFill>
          <a:ln w="12700" cap="flat" cmpd="sng" algn="ctr">
            <a:noFill/>
            <a:prstDash val="solid"/>
            <a:miter lim="800000"/>
          </a:ln>
          <a:effectLst>
            <a:outerShdw blurRad="177800" dist="114300" dir="5400000" algn="t" rotWithShape="0">
              <a:prstClr val="black">
                <a:alpha val="40000"/>
              </a:prstClr>
            </a:out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標楷體" panose="03000509000000000000" pitchFamily="65" charset="-120"/>
              <a:ea typeface="標楷體" panose="03000509000000000000" pitchFamily="65" charset="-120"/>
            </a:endParaRPr>
          </a:p>
        </p:txBody>
      </p:sp>
      <p:grpSp>
        <p:nvGrpSpPr>
          <p:cNvPr id="53" name="组合 11"/>
          <p:cNvGrpSpPr>
            <a:grpSpLocks noChangeAspect="1"/>
          </p:cNvGrpSpPr>
          <p:nvPr/>
        </p:nvGrpSpPr>
        <p:grpSpPr>
          <a:xfrm>
            <a:off x="4529653" y="5208070"/>
            <a:ext cx="962821" cy="988289"/>
            <a:chOff x="2831735" y="1860655"/>
            <a:chExt cx="1928813" cy="2209800"/>
          </a:xfrm>
        </p:grpSpPr>
        <p:sp>
          <p:nvSpPr>
            <p:cNvPr id="54" name="等腰三角形 53"/>
            <p:cNvSpPr/>
            <p:nvPr/>
          </p:nvSpPr>
          <p:spPr>
            <a:xfrm rot="5400000">
              <a:off x="3077297" y="2372760"/>
              <a:ext cx="1276662" cy="1173098"/>
            </a:xfrm>
            <a:prstGeom prst="triangle">
              <a:avLst/>
            </a:pr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標楷體" panose="03000509000000000000" pitchFamily="65" charset="-120"/>
                <a:ea typeface="標楷體" panose="03000509000000000000" pitchFamily="65" charset="-120"/>
              </a:endParaRPr>
            </a:p>
          </p:txBody>
        </p:sp>
        <p:sp>
          <p:nvSpPr>
            <p:cNvPr id="55" name="Freeform 5"/>
            <p:cNvSpPr>
              <a:spLocks noEditPoints="1"/>
            </p:cNvSpPr>
            <p:nvPr/>
          </p:nvSpPr>
          <p:spPr bwMode="auto">
            <a:xfrm>
              <a:off x="2831735" y="1860655"/>
              <a:ext cx="1928813" cy="2209800"/>
            </a:xfrm>
            <a:custGeom>
              <a:avLst/>
              <a:gdLst>
                <a:gd name="T0" fmla="*/ 42 w 511"/>
                <a:gd name="T1" fmla="*/ 586 h 586"/>
                <a:gd name="T2" fmla="*/ 57 w 511"/>
                <a:gd name="T3" fmla="*/ 582 h 586"/>
                <a:gd name="T4" fmla="*/ 500 w 511"/>
                <a:gd name="T5" fmla="*/ 326 h 586"/>
                <a:gd name="T6" fmla="*/ 511 w 511"/>
                <a:gd name="T7" fmla="*/ 315 h 586"/>
                <a:gd name="T8" fmla="*/ 511 w 511"/>
                <a:gd name="T9" fmla="*/ 271 h 586"/>
                <a:gd name="T10" fmla="*/ 500 w 511"/>
                <a:gd name="T11" fmla="*/ 260 h 586"/>
                <a:gd name="T12" fmla="*/ 57 w 511"/>
                <a:gd name="T13" fmla="*/ 4 h 586"/>
                <a:gd name="T14" fmla="*/ 42 w 511"/>
                <a:gd name="T15" fmla="*/ 0 h 586"/>
                <a:gd name="T16" fmla="*/ 3 w 511"/>
                <a:gd name="T17" fmla="*/ 22 h 586"/>
                <a:gd name="T18" fmla="*/ 0 w 511"/>
                <a:gd name="T19" fmla="*/ 37 h 586"/>
                <a:gd name="T20" fmla="*/ 0 w 511"/>
                <a:gd name="T21" fmla="*/ 549 h 586"/>
                <a:gd name="T22" fmla="*/ 3 w 511"/>
                <a:gd name="T23" fmla="*/ 564 h 586"/>
                <a:gd name="T24" fmla="*/ 42 w 511"/>
                <a:gd name="T25" fmla="*/ 586 h 586"/>
                <a:gd name="T26" fmla="*/ 87 w 511"/>
                <a:gd name="T27" fmla="*/ 442 h 586"/>
                <a:gd name="T28" fmla="*/ 84 w 511"/>
                <a:gd name="T29" fmla="*/ 427 h 586"/>
                <a:gd name="T30" fmla="*/ 84 w 511"/>
                <a:gd name="T31" fmla="*/ 159 h 586"/>
                <a:gd name="T32" fmla="*/ 87 w 511"/>
                <a:gd name="T33" fmla="*/ 144 h 586"/>
                <a:gd name="T34" fmla="*/ 103 w 511"/>
                <a:gd name="T35" fmla="*/ 135 h 586"/>
                <a:gd name="T36" fmla="*/ 118 w 511"/>
                <a:gd name="T37" fmla="*/ 140 h 586"/>
                <a:gd name="T38" fmla="*/ 349 w 511"/>
                <a:gd name="T39" fmla="*/ 273 h 586"/>
                <a:gd name="T40" fmla="*/ 361 w 511"/>
                <a:gd name="T41" fmla="*/ 284 h 586"/>
                <a:gd name="T42" fmla="*/ 361 w 511"/>
                <a:gd name="T43" fmla="*/ 302 h 586"/>
                <a:gd name="T44" fmla="*/ 349 w 511"/>
                <a:gd name="T45" fmla="*/ 313 h 586"/>
                <a:gd name="T46" fmla="*/ 118 w 511"/>
                <a:gd name="T47" fmla="*/ 446 h 586"/>
                <a:gd name="T48" fmla="*/ 103 w 511"/>
                <a:gd name="T49" fmla="*/ 451 h 586"/>
                <a:gd name="T50" fmla="*/ 87 w 511"/>
                <a:gd name="T51" fmla="*/ 44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1" h="586">
                  <a:moveTo>
                    <a:pt x="42" y="586"/>
                  </a:moveTo>
                  <a:cubicBezTo>
                    <a:pt x="47" y="586"/>
                    <a:pt x="53" y="584"/>
                    <a:pt x="57" y="582"/>
                  </a:cubicBezTo>
                  <a:cubicBezTo>
                    <a:pt x="500" y="326"/>
                    <a:pt x="500" y="326"/>
                    <a:pt x="500" y="326"/>
                  </a:cubicBezTo>
                  <a:cubicBezTo>
                    <a:pt x="503" y="324"/>
                    <a:pt x="509" y="319"/>
                    <a:pt x="511" y="315"/>
                  </a:cubicBezTo>
                  <a:cubicBezTo>
                    <a:pt x="511" y="271"/>
                    <a:pt x="511" y="271"/>
                    <a:pt x="511" y="271"/>
                  </a:cubicBezTo>
                  <a:cubicBezTo>
                    <a:pt x="509" y="267"/>
                    <a:pt x="503" y="262"/>
                    <a:pt x="500" y="260"/>
                  </a:cubicBezTo>
                  <a:cubicBezTo>
                    <a:pt x="57" y="4"/>
                    <a:pt x="57" y="4"/>
                    <a:pt x="57" y="4"/>
                  </a:cubicBezTo>
                  <a:cubicBezTo>
                    <a:pt x="53" y="2"/>
                    <a:pt x="47" y="0"/>
                    <a:pt x="42" y="0"/>
                  </a:cubicBezTo>
                  <a:cubicBezTo>
                    <a:pt x="3" y="22"/>
                    <a:pt x="3" y="22"/>
                    <a:pt x="3" y="22"/>
                  </a:cubicBezTo>
                  <a:cubicBezTo>
                    <a:pt x="1" y="26"/>
                    <a:pt x="0" y="33"/>
                    <a:pt x="0" y="37"/>
                  </a:cubicBezTo>
                  <a:cubicBezTo>
                    <a:pt x="0" y="549"/>
                    <a:pt x="0" y="549"/>
                    <a:pt x="0" y="549"/>
                  </a:cubicBezTo>
                  <a:cubicBezTo>
                    <a:pt x="0" y="553"/>
                    <a:pt x="1" y="560"/>
                    <a:pt x="3" y="564"/>
                  </a:cubicBezTo>
                  <a:cubicBezTo>
                    <a:pt x="42" y="586"/>
                    <a:pt x="42" y="586"/>
                    <a:pt x="42" y="586"/>
                  </a:cubicBezTo>
                  <a:moveTo>
                    <a:pt x="87" y="442"/>
                  </a:moveTo>
                  <a:cubicBezTo>
                    <a:pt x="85" y="438"/>
                    <a:pt x="84" y="431"/>
                    <a:pt x="84" y="427"/>
                  </a:cubicBezTo>
                  <a:cubicBezTo>
                    <a:pt x="84" y="159"/>
                    <a:pt x="84" y="159"/>
                    <a:pt x="84" y="159"/>
                  </a:cubicBezTo>
                  <a:cubicBezTo>
                    <a:pt x="84" y="155"/>
                    <a:pt x="85" y="148"/>
                    <a:pt x="87" y="144"/>
                  </a:cubicBezTo>
                  <a:cubicBezTo>
                    <a:pt x="103" y="135"/>
                    <a:pt x="103" y="135"/>
                    <a:pt x="103" y="135"/>
                  </a:cubicBezTo>
                  <a:cubicBezTo>
                    <a:pt x="107" y="135"/>
                    <a:pt x="114" y="137"/>
                    <a:pt x="118" y="140"/>
                  </a:cubicBezTo>
                  <a:cubicBezTo>
                    <a:pt x="349" y="273"/>
                    <a:pt x="349" y="273"/>
                    <a:pt x="349" y="273"/>
                  </a:cubicBezTo>
                  <a:cubicBezTo>
                    <a:pt x="353" y="276"/>
                    <a:pt x="358" y="280"/>
                    <a:pt x="361" y="284"/>
                  </a:cubicBezTo>
                  <a:cubicBezTo>
                    <a:pt x="361" y="302"/>
                    <a:pt x="361" y="302"/>
                    <a:pt x="361" y="302"/>
                  </a:cubicBezTo>
                  <a:cubicBezTo>
                    <a:pt x="358" y="306"/>
                    <a:pt x="353" y="310"/>
                    <a:pt x="349" y="313"/>
                  </a:cubicBezTo>
                  <a:cubicBezTo>
                    <a:pt x="118" y="446"/>
                    <a:pt x="118" y="446"/>
                    <a:pt x="118" y="446"/>
                  </a:cubicBezTo>
                  <a:cubicBezTo>
                    <a:pt x="114" y="449"/>
                    <a:pt x="107" y="451"/>
                    <a:pt x="103" y="451"/>
                  </a:cubicBezTo>
                  <a:cubicBezTo>
                    <a:pt x="87" y="442"/>
                    <a:pt x="87" y="442"/>
                    <a:pt x="87" y="442"/>
                  </a:cubicBezTo>
                </a:path>
              </a:pathLst>
            </a:custGeom>
            <a:gradFill flip="none" rotWithShape="1">
              <a:gsLst>
                <a:gs pos="0">
                  <a:srgbClr val="29ABE2">
                    <a:lumMod val="5000"/>
                    <a:lumOff val="95000"/>
                  </a:srgbClr>
                </a:gs>
                <a:gs pos="100000">
                  <a:sysClr val="window" lastClr="FFFFFF">
                    <a:lumMod val="75000"/>
                  </a:sysClr>
                </a:gs>
              </a:gsLst>
              <a:lin ang="13500000" scaled="1"/>
              <a:tileRect/>
            </a:gradFill>
            <a:ln w="34925" cap="flat" cmpd="sng" algn="ctr">
              <a:gradFill flip="none" rotWithShape="1">
                <a:gsLst>
                  <a:gs pos="0">
                    <a:srgbClr val="BE309C">
                      <a:lumMod val="5000"/>
                      <a:lumOff val="95000"/>
                    </a:srgbClr>
                  </a:gs>
                  <a:gs pos="100000">
                    <a:sysClr val="window" lastClr="FFFFFF">
                      <a:lumMod val="65000"/>
                    </a:sysClr>
                  </a:gs>
                </a:gsLst>
                <a:lin ang="2700000" scaled="1"/>
                <a:tileRect/>
              </a:gradFill>
              <a:prstDash val="solid"/>
              <a:miter lim="800000"/>
            </a:ln>
            <a:effectLst>
              <a:outerShdw blurRad="177800" dist="127000" dir="2700000" algn="tl" rotWithShape="0">
                <a:prstClr val="black">
                  <a:alpha val="40000"/>
                </a:prstClr>
              </a:outerShdw>
            </a:effectLst>
          </p:spPr>
          <p:txBody>
            <a:bodyPr rtlCol="0" anchor="ctr"/>
            <a:lstStyle/>
            <a:p>
              <a:pPr algn="ctr" fontAlgn="auto">
                <a:spcBef>
                  <a:spcPts val="0"/>
                </a:spcBef>
                <a:spcAft>
                  <a:spcPts val="0"/>
                </a:spcAft>
                <a:defRPr/>
              </a:pPr>
              <a:endParaRPr kumimoji="0" lang="zh-CN" altLang="en-US" kern="0" dirty="0">
                <a:solidFill>
                  <a:sysClr val="window" lastClr="FFFFFF"/>
                </a:solidFill>
                <a:latin typeface="標楷體" panose="03000509000000000000" pitchFamily="65" charset="-120"/>
                <a:ea typeface="標楷體" panose="03000509000000000000" pitchFamily="65" charset="-120"/>
              </a:endParaRPr>
            </a:p>
          </p:txBody>
        </p:sp>
      </p:grpSp>
      <p:sp>
        <p:nvSpPr>
          <p:cNvPr id="56" name="梯形 43"/>
          <p:cNvSpPr/>
          <p:nvPr/>
        </p:nvSpPr>
        <p:spPr>
          <a:xfrm rot="12299302">
            <a:off x="4762087" y="5642952"/>
            <a:ext cx="286607" cy="89715"/>
          </a:xfrm>
          <a:custGeom>
            <a:avLst/>
            <a:gdLst>
              <a:gd name="connsiteX0" fmla="*/ 0 w 489380"/>
              <a:gd name="connsiteY0" fmla="*/ 170101 h 170101"/>
              <a:gd name="connsiteX1" fmla="*/ 77398 w 489380"/>
              <a:gd name="connsiteY1" fmla="*/ 0 h 170101"/>
              <a:gd name="connsiteX2" fmla="*/ 411982 w 489380"/>
              <a:gd name="connsiteY2" fmla="*/ 0 h 170101"/>
              <a:gd name="connsiteX3" fmla="*/ 489380 w 489380"/>
              <a:gd name="connsiteY3" fmla="*/ 170101 h 170101"/>
              <a:gd name="connsiteX4" fmla="*/ 0 w 489380"/>
              <a:gd name="connsiteY4" fmla="*/ 170101 h 170101"/>
              <a:gd name="connsiteX0" fmla="*/ 0 w 489380"/>
              <a:gd name="connsiteY0" fmla="*/ 179718 h 179718"/>
              <a:gd name="connsiteX1" fmla="*/ 169471 w 489380"/>
              <a:gd name="connsiteY1" fmla="*/ 0 h 179718"/>
              <a:gd name="connsiteX2" fmla="*/ 411982 w 489380"/>
              <a:gd name="connsiteY2" fmla="*/ 9617 h 179718"/>
              <a:gd name="connsiteX3" fmla="*/ 489380 w 489380"/>
              <a:gd name="connsiteY3" fmla="*/ 179718 h 179718"/>
              <a:gd name="connsiteX4" fmla="*/ 0 w 489380"/>
              <a:gd name="connsiteY4" fmla="*/ 179718 h 179718"/>
              <a:gd name="connsiteX0" fmla="*/ 0 w 489380"/>
              <a:gd name="connsiteY0" fmla="*/ 186686 h 186686"/>
              <a:gd name="connsiteX1" fmla="*/ 153431 w 489380"/>
              <a:gd name="connsiteY1" fmla="*/ 0 h 186686"/>
              <a:gd name="connsiteX2" fmla="*/ 411982 w 489380"/>
              <a:gd name="connsiteY2" fmla="*/ 16585 h 186686"/>
              <a:gd name="connsiteX3" fmla="*/ 489380 w 489380"/>
              <a:gd name="connsiteY3" fmla="*/ 186686 h 186686"/>
              <a:gd name="connsiteX4" fmla="*/ 0 w 489380"/>
              <a:gd name="connsiteY4" fmla="*/ 186686 h 186686"/>
              <a:gd name="connsiteX0" fmla="*/ 0 w 489380"/>
              <a:gd name="connsiteY0" fmla="*/ 186686 h 186686"/>
              <a:gd name="connsiteX1" fmla="*/ 153431 w 489380"/>
              <a:gd name="connsiteY1" fmla="*/ 0 h 186686"/>
              <a:gd name="connsiteX2" fmla="*/ 417453 w 489380"/>
              <a:gd name="connsiteY2" fmla="*/ 13542 h 186686"/>
              <a:gd name="connsiteX3" fmla="*/ 489380 w 489380"/>
              <a:gd name="connsiteY3" fmla="*/ 186686 h 186686"/>
              <a:gd name="connsiteX4" fmla="*/ 0 w 489380"/>
              <a:gd name="connsiteY4" fmla="*/ 186686 h 186686"/>
              <a:gd name="connsiteX0" fmla="*/ 0 w 467683"/>
              <a:gd name="connsiteY0" fmla="*/ 182567 h 186686"/>
              <a:gd name="connsiteX1" fmla="*/ 131734 w 467683"/>
              <a:gd name="connsiteY1" fmla="*/ 0 h 186686"/>
              <a:gd name="connsiteX2" fmla="*/ 395756 w 467683"/>
              <a:gd name="connsiteY2" fmla="*/ 13542 h 186686"/>
              <a:gd name="connsiteX3" fmla="*/ 467683 w 467683"/>
              <a:gd name="connsiteY3" fmla="*/ 186686 h 186686"/>
              <a:gd name="connsiteX4" fmla="*/ 0 w 467683"/>
              <a:gd name="connsiteY4" fmla="*/ 182567 h 18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683" h="186686">
                <a:moveTo>
                  <a:pt x="0" y="182567"/>
                </a:moveTo>
                <a:lnTo>
                  <a:pt x="131734" y="0"/>
                </a:lnTo>
                <a:lnTo>
                  <a:pt x="395756" y="13542"/>
                </a:lnTo>
                <a:lnTo>
                  <a:pt x="467683" y="186686"/>
                </a:lnTo>
                <a:lnTo>
                  <a:pt x="0" y="182567"/>
                </a:lnTo>
                <a:close/>
              </a:path>
            </a:pathLst>
          </a:custGeom>
          <a:solidFill>
            <a:srgbClr val="FB9E00"/>
          </a:solidFill>
          <a:ln w="12700" cap="flat" cmpd="sng" algn="ctr">
            <a:noFill/>
            <a:prstDash val="solid"/>
            <a:miter lim="800000"/>
          </a:ln>
          <a:effectLst>
            <a:innerShdw blurRad="63500" dist="50800" dir="9600000">
              <a:prstClr val="black">
                <a:alpha val="50000"/>
              </a:prstClr>
            </a:inn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標楷體" panose="03000509000000000000" pitchFamily="65" charset="-120"/>
              <a:ea typeface="標楷體" panose="03000509000000000000" pitchFamily="65" charset="-120"/>
            </a:endParaRPr>
          </a:p>
        </p:txBody>
      </p:sp>
      <p:sp>
        <p:nvSpPr>
          <p:cNvPr id="57" name="等腰三角形 44"/>
          <p:cNvSpPr/>
          <p:nvPr/>
        </p:nvSpPr>
        <p:spPr>
          <a:xfrm rot="5400000">
            <a:off x="4798070" y="5687958"/>
            <a:ext cx="131705" cy="137745"/>
          </a:xfrm>
          <a:custGeom>
            <a:avLst/>
            <a:gdLst>
              <a:gd name="connsiteX0" fmla="*/ 0 w 235801"/>
              <a:gd name="connsiteY0" fmla="*/ 251930 h 251930"/>
              <a:gd name="connsiteX1" fmla="*/ 117901 w 235801"/>
              <a:gd name="connsiteY1" fmla="*/ 0 h 251930"/>
              <a:gd name="connsiteX2" fmla="*/ 235801 w 235801"/>
              <a:gd name="connsiteY2" fmla="*/ 251930 h 251930"/>
              <a:gd name="connsiteX3" fmla="*/ 0 w 235801"/>
              <a:gd name="connsiteY3" fmla="*/ 251930 h 251930"/>
              <a:gd name="connsiteX0" fmla="*/ 0 w 235801"/>
              <a:gd name="connsiteY0" fmla="*/ 236841 h 236841"/>
              <a:gd name="connsiteX1" fmla="*/ 108851 w 235801"/>
              <a:gd name="connsiteY1" fmla="*/ 0 h 236841"/>
              <a:gd name="connsiteX2" fmla="*/ 235801 w 235801"/>
              <a:gd name="connsiteY2" fmla="*/ 236841 h 236841"/>
              <a:gd name="connsiteX3" fmla="*/ 0 w 235801"/>
              <a:gd name="connsiteY3" fmla="*/ 236841 h 236841"/>
              <a:gd name="connsiteX0" fmla="*/ 0 w 229765"/>
              <a:gd name="connsiteY0" fmla="*/ 236841 h 236841"/>
              <a:gd name="connsiteX1" fmla="*/ 108851 w 229765"/>
              <a:gd name="connsiteY1" fmla="*/ 0 h 236841"/>
              <a:gd name="connsiteX2" fmla="*/ 229765 w 229765"/>
              <a:gd name="connsiteY2" fmla="*/ 233823 h 236841"/>
              <a:gd name="connsiteX3" fmla="*/ 0 w 229765"/>
              <a:gd name="connsiteY3" fmla="*/ 236841 h 236841"/>
              <a:gd name="connsiteX0" fmla="*/ 0 w 229765"/>
              <a:gd name="connsiteY0" fmla="*/ 230806 h 230806"/>
              <a:gd name="connsiteX1" fmla="*/ 108851 w 229765"/>
              <a:gd name="connsiteY1" fmla="*/ 0 h 230806"/>
              <a:gd name="connsiteX2" fmla="*/ 229765 w 229765"/>
              <a:gd name="connsiteY2" fmla="*/ 227788 h 230806"/>
              <a:gd name="connsiteX3" fmla="*/ 0 w 229765"/>
              <a:gd name="connsiteY3" fmla="*/ 230806 h 230806"/>
              <a:gd name="connsiteX0" fmla="*/ 0 w 229765"/>
              <a:gd name="connsiteY0" fmla="*/ 224771 h 224771"/>
              <a:gd name="connsiteX1" fmla="*/ 117907 w 229765"/>
              <a:gd name="connsiteY1" fmla="*/ 0 h 224771"/>
              <a:gd name="connsiteX2" fmla="*/ 229765 w 229765"/>
              <a:gd name="connsiteY2" fmla="*/ 221753 h 224771"/>
              <a:gd name="connsiteX3" fmla="*/ 0 w 229765"/>
              <a:gd name="connsiteY3" fmla="*/ 224771 h 224771"/>
            </a:gdLst>
            <a:ahLst/>
            <a:cxnLst>
              <a:cxn ang="0">
                <a:pos x="connsiteX0" y="connsiteY0"/>
              </a:cxn>
              <a:cxn ang="0">
                <a:pos x="connsiteX1" y="connsiteY1"/>
              </a:cxn>
              <a:cxn ang="0">
                <a:pos x="connsiteX2" y="connsiteY2"/>
              </a:cxn>
              <a:cxn ang="0">
                <a:pos x="connsiteX3" y="connsiteY3"/>
              </a:cxn>
            </a:cxnLst>
            <a:rect l="l" t="t" r="r" b="b"/>
            <a:pathLst>
              <a:path w="229765" h="224771">
                <a:moveTo>
                  <a:pt x="0" y="224771"/>
                </a:moveTo>
                <a:lnTo>
                  <a:pt x="117907" y="0"/>
                </a:lnTo>
                <a:lnTo>
                  <a:pt x="229765" y="221753"/>
                </a:lnTo>
                <a:lnTo>
                  <a:pt x="0" y="224771"/>
                </a:lnTo>
                <a:close/>
              </a:path>
            </a:pathLst>
          </a:custGeom>
          <a:solidFill>
            <a:srgbClr val="A3D800"/>
          </a:solidFill>
          <a:ln w="12700" cap="flat" cmpd="sng" algn="ctr">
            <a:noFill/>
            <a:prstDash val="solid"/>
            <a:miter lim="800000"/>
          </a:ln>
          <a:effectLst>
            <a:innerShdw blurRad="63500" dist="50800" dir="9600000">
              <a:prstClr val="black">
                <a:alpha val="50000"/>
              </a:prstClr>
            </a:inn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標楷體" panose="03000509000000000000" pitchFamily="65" charset="-120"/>
              <a:ea typeface="標楷體" panose="03000509000000000000" pitchFamily="65" charset="-120"/>
            </a:endParaRPr>
          </a:p>
        </p:txBody>
      </p:sp>
      <p:sp>
        <p:nvSpPr>
          <p:cNvPr id="58" name="文本框 47"/>
          <p:cNvSpPr txBox="1"/>
          <p:nvPr/>
        </p:nvSpPr>
        <p:spPr>
          <a:xfrm>
            <a:off x="5456631" y="5325341"/>
            <a:ext cx="2332702" cy="830997"/>
          </a:xfrm>
          <a:prstGeom prst="rect">
            <a:avLst/>
          </a:prstGeom>
          <a:noFill/>
        </p:spPr>
        <p:txBody>
          <a:bodyPr wrap="square" rtlCol="0">
            <a:spAutoFit/>
          </a:bodyPr>
          <a:lstStyle>
            <a:defPPr>
              <a:defRPr lang="zh-TW"/>
            </a:defPPr>
            <a:lvl1pPr marL="0" marR="0" lvl="0" indent="0" defTabSz="914400" eaLnBrk="1" fontAlgn="auto" latinLnBrk="0" hangingPunct="1">
              <a:lnSpc>
                <a:spcPct val="100000"/>
              </a:lnSpc>
              <a:spcBef>
                <a:spcPts val="0"/>
              </a:spcBef>
              <a:spcAft>
                <a:spcPts val="0"/>
              </a:spcAft>
              <a:buClrTx/>
              <a:buSzTx/>
              <a:buFontTx/>
              <a:buNone/>
              <a:tabLst/>
              <a:defRPr kumimoji="0" sz="2400" kern="0">
                <a:solidFill>
                  <a:sysClr val="window" lastClr="FFFFFF"/>
                </a:solidFill>
                <a:latin typeface="標楷體" panose="03000509000000000000" pitchFamily="65" charset="-120"/>
                <a:ea typeface="標楷體" panose="03000509000000000000" pitchFamily="65" charset="-120"/>
              </a:defRPr>
            </a:lvl1pPr>
          </a:lstStyle>
          <a:p>
            <a:r>
              <a:rPr lang="zh-TW" altLang="en-US" dirty="0"/>
              <a:t>備審</a:t>
            </a:r>
            <a:r>
              <a:rPr lang="zh-TW" altLang="en-US" dirty="0" smtClean="0"/>
              <a:t>資料</a:t>
            </a:r>
            <a:endParaRPr lang="en-US" altLang="zh-TW" dirty="0" smtClean="0"/>
          </a:p>
          <a:p>
            <a:r>
              <a:rPr lang="zh-TW" altLang="en-US" dirty="0" smtClean="0"/>
              <a:t>必</a:t>
            </a:r>
            <a:r>
              <a:rPr lang="en-US" altLang="zh-TW" dirty="0"/>
              <a:t>(</a:t>
            </a:r>
            <a:r>
              <a:rPr lang="zh-TW" altLang="en-US" dirty="0"/>
              <a:t>選</a:t>
            </a:r>
            <a:r>
              <a:rPr lang="en-US" altLang="zh-TW" dirty="0"/>
              <a:t>)</a:t>
            </a:r>
            <a:r>
              <a:rPr lang="zh-TW" altLang="en-US" dirty="0"/>
              <a:t>繳項目</a:t>
            </a:r>
            <a:endParaRPr lang="zh-CN" altLang="en-US" dirty="0"/>
          </a:p>
        </p:txBody>
      </p:sp>
      <p:sp>
        <p:nvSpPr>
          <p:cNvPr id="59" name="文本框 51"/>
          <p:cNvSpPr txBox="1"/>
          <p:nvPr/>
        </p:nvSpPr>
        <p:spPr>
          <a:xfrm>
            <a:off x="7963601" y="5418426"/>
            <a:ext cx="748923" cy="769441"/>
          </a:xfrm>
          <a:prstGeom prst="rect">
            <a:avLst/>
          </a:prstGeom>
          <a:noFill/>
        </p:spPr>
        <p:txBody>
          <a:bodyPr wrap="none" rtlCol="0">
            <a:spAutoFit/>
          </a:bodyPr>
          <a:lstStyle>
            <a:defPPr>
              <a:defRPr lang="zh-CN"/>
            </a:defPPr>
            <a:lvl1pPr>
              <a:defRPr sz="7200">
                <a:solidFill>
                  <a:schemeClr val="accent3"/>
                </a:solidFill>
                <a:effectLst>
                  <a:outerShdw blurRad="177800" dist="114300" dir="2700000" algn="tl">
                    <a:srgbClr val="000000">
                      <a:alpha val="43137"/>
                    </a:srgbClr>
                  </a:outerShdw>
                </a:effectLst>
                <a:latin typeface="时尚中黑简体" panose="01010104010101010101" pitchFamily="2" charset="-122"/>
                <a:ea typeface="时尚中黑简体" panose="01010104010101010101" pitchFamily="2" charset="-122"/>
              </a:defRPr>
            </a:lvl1pPr>
          </a:lstStyle>
          <a:p>
            <a:pPr fontAlgn="auto">
              <a:spcBef>
                <a:spcPts val="0"/>
              </a:spcBef>
              <a:spcAft>
                <a:spcPts val="0"/>
              </a:spcAft>
              <a:defRPr/>
            </a:pPr>
            <a:r>
              <a:rPr kumimoji="0" lang="en-US" altLang="zh-CN" sz="4400" kern="0" dirty="0" smtClean="0">
                <a:solidFill>
                  <a:srgbClr val="002060"/>
                </a:solidFill>
                <a:latin typeface="標楷體" panose="03000509000000000000" pitchFamily="65" charset="-120"/>
                <a:ea typeface="標楷體" panose="03000509000000000000" pitchFamily="65" charset="-120"/>
              </a:rPr>
              <a:t>04</a:t>
            </a:r>
            <a:endParaRPr kumimoji="0" lang="zh-CN" altLang="en-US" sz="4400" kern="0" dirty="0">
              <a:solidFill>
                <a:srgbClr val="002060"/>
              </a:solidFill>
              <a:latin typeface="標楷體" panose="03000509000000000000" pitchFamily="65" charset="-120"/>
              <a:ea typeface="標楷體" panose="03000509000000000000" pitchFamily="65" charset="-120"/>
            </a:endParaRPr>
          </a:p>
        </p:txBody>
      </p:sp>
      <p:sp>
        <p:nvSpPr>
          <p:cNvPr id="41" name="淚滴形 40"/>
          <p:cNvSpPr/>
          <p:nvPr/>
        </p:nvSpPr>
        <p:spPr>
          <a:xfrm>
            <a:off x="8018391" y="-26236"/>
            <a:ext cx="1109932" cy="1374676"/>
          </a:xfrm>
          <a:prstGeom prst="teardrop">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solidFill>
                  <a:srgbClr val="FFFFFF"/>
                </a:solidFill>
              </a:rPr>
              <a:t>變革</a:t>
            </a:r>
            <a:endParaRPr lang="zh-TW" altLang="en-US" sz="2800" dirty="0">
              <a:solidFill>
                <a:srgbClr val="FFFFFF"/>
              </a:solidFill>
            </a:endParaRPr>
          </a:p>
        </p:txBody>
      </p:sp>
    </p:spTree>
    <p:extLst>
      <p:ext uri="{BB962C8B-B14F-4D97-AF65-F5344CB8AC3E}">
        <p14:creationId xmlns:p14="http://schemas.microsoft.com/office/powerpoint/2010/main" val="139333760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3"/>
          <p:cNvSpPr>
            <a:spLocks noGrp="1" noChangeArrowheads="1"/>
          </p:cNvSpPr>
          <p:nvPr>
            <p:ph type="title" idx="4294967295"/>
          </p:nvPr>
        </p:nvSpPr>
        <p:spPr>
          <a:xfrm>
            <a:off x="-301096" y="302540"/>
            <a:ext cx="9109075" cy="665163"/>
          </a:xfrm>
        </p:spPr>
        <p:txBody>
          <a:bodyPr>
            <a:noAutofit/>
          </a:bodyPr>
          <a:lstStyle/>
          <a:p>
            <a:pPr indent="360000">
              <a:defRPr/>
            </a:pPr>
            <a:r>
              <a:rPr lang="zh-TW" altLang="en-US" sz="2500" dirty="0" smtClean="0">
                <a:solidFill>
                  <a:srgbClr val="3333FF"/>
                </a:solidFill>
              </a:rPr>
              <a:t>三、技優甄審入學招生系統操作說明</a:t>
            </a:r>
            <a:r>
              <a:rPr lang="en-US" altLang="zh-TW" sz="2500" dirty="0" smtClean="0">
                <a:solidFill>
                  <a:srgbClr val="3333FF"/>
                </a:solidFill>
              </a:rPr>
              <a:t>-</a:t>
            </a:r>
            <a:r>
              <a:rPr lang="en-US" altLang="zh-TW" sz="2500" dirty="0">
                <a:solidFill>
                  <a:srgbClr val="3333FF"/>
                </a:solidFill>
              </a:rPr>
              <a:t/>
            </a:r>
            <a:br>
              <a:rPr lang="en-US" altLang="zh-TW" sz="2500" dirty="0">
                <a:solidFill>
                  <a:srgbClr val="3333FF"/>
                </a:solidFill>
              </a:rPr>
            </a:br>
            <a:r>
              <a:rPr lang="zh-TW" altLang="en-US" sz="2500" dirty="0" smtClean="0">
                <a:solidFill>
                  <a:srgbClr val="3333FF"/>
                </a:solidFill>
              </a:rPr>
              <a:t>             </a:t>
            </a:r>
            <a:r>
              <a:rPr lang="zh-TW" altLang="en-US" sz="2500" dirty="0" smtClean="0">
                <a:solidFill>
                  <a:srgbClr val="660066"/>
                </a:solidFill>
                <a:latin typeface="+mn-ea"/>
                <a:ea typeface="+mn-ea"/>
                <a:cs typeface="+mn-cs"/>
              </a:rPr>
              <a:t>指定</a:t>
            </a:r>
            <a:r>
              <a:rPr lang="zh-TW" altLang="en-US" sz="2500" dirty="0">
                <a:solidFill>
                  <a:srgbClr val="660066"/>
                </a:solidFill>
                <a:latin typeface="+mn-ea"/>
                <a:ea typeface="+mn-ea"/>
                <a:cs typeface="+mn-cs"/>
              </a:rPr>
              <a:t>項目甄審成績</a:t>
            </a:r>
            <a:r>
              <a:rPr lang="zh-TW" altLang="en-US" sz="2500" dirty="0" smtClean="0">
                <a:solidFill>
                  <a:srgbClr val="660066"/>
                </a:solidFill>
                <a:latin typeface="+mn-ea"/>
                <a:ea typeface="+mn-ea"/>
                <a:cs typeface="+mn-cs"/>
              </a:rPr>
              <a:t>作業</a:t>
            </a:r>
            <a:r>
              <a:rPr lang="en-US" altLang="zh-TW" sz="2500" dirty="0" smtClean="0">
                <a:solidFill>
                  <a:srgbClr val="660066"/>
                </a:solidFill>
                <a:latin typeface="+mn-ea"/>
                <a:ea typeface="+mn-ea"/>
                <a:cs typeface="+mn-cs"/>
              </a:rPr>
              <a:t>-</a:t>
            </a:r>
            <a:r>
              <a:rPr lang="en-US" altLang="zh-TW" sz="2500" dirty="0">
                <a:solidFill>
                  <a:srgbClr val="660066"/>
                </a:solidFill>
                <a:latin typeface="+mn-ea"/>
                <a:ea typeface="+mn-ea"/>
                <a:cs typeface="+mn-cs"/>
              </a:rPr>
              <a:t>2.4</a:t>
            </a:r>
            <a:r>
              <a:rPr lang="zh-TW" altLang="en-US" sz="2500" dirty="0">
                <a:solidFill>
                  <a:srgbClr val="660066"/>
                </a:solidFill>
                <a:latin typeface="+mn-ea"/>
                <a:ea typeface="+mn-ea"/>
                <a:cs typeface="+mn-cs"/>
              </a:rPr>
              <a:t>指定項目甄審成績確認作業</a:t>
            </a:r>
          </a:p>
        </p:txBody>
      </p:sp>
      <p:pic>
        <p:nvPicPr>
          <p:cNvPr id="2" name="圖片 1"/>
          <p:cNvPicPr>
            <a:picLocks noChangeAspect="1"/>
          </p:cNvPicPr>
          <p:nvPr/>
        </p:nvPicPr>
        <p:blipFill>
          <a:blip r:embed="rId3"/>
          <a:stretch>
            <a:fillRect/>
          </a:stretch>
        </p:blipFill>
        <p:spPr>
          <a:xfrm>
            <a:off x="611560" y="1268760"/>
            <a:ext cx="7704856" cy="3672408"/>
          </a:xfrm>
          <a:prstGeom prst="rect">
            <a:avLst/>
          </a:prstGeom>
        </p:spPr>
      </p:pic>
      <p:sp>
        <p:nvSpPr>
          <p:cNvPr id="8" name="AutoShape 7"/>
          <p:cNvSpPr>
            <a:spLocks noChangeArrowheads="1"/>
          </p:cNvSpPr>
          <p:nvPr/>
        </p:nvSpPr>
        <p:spPr bwMode="auto">
          <a:xfrm>
            <a:off x="6372200" y="3501008"/>
            <a:ext cx="2535238" cy="696913"/>
          </a:xfrm>
          <a:prstGeom prst="wedgeRectCallout">
            <a:avLst>
              <a:gd name="adj1" fmla="val -62076"/>
              <a:gd name="adj2" fmla="val -30773"/>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各系科組</a:t>
            </a:r>
            <a:r>
              <a:rPr kumimoji="0" lang="zh-TW" altLang="en-US" sz="2000" dirty="0">
                <a:latin typeface="+mn-ea"/>
                <a:ea typeface="+mn-ea"/>
              </a:rPr>
              <a:t>學程</a:t>
            </a:r>
            <a:r>
              <a:rPr kumimoji="0" lang="zh-TW" altLang="en-US" sz="2000" dirty="0">
                <a:solidFill>
                  <a:srgbClr val="000000"/>
                </a:solidFill>
                <a:latin typeface="+mn-ea"/>
                <a:ea typeface="+mn-ea"/>
              </a:rPr>
              <a:t>符合資格人數</a:t>
            </a:r>
          </a:p>
        </p:txBody>
      </p:sp>
      <p:sp>
        <p:nvSpPr>
          <p:cNvPr id="9" name="AutoShape 5"/>
          <p:cNvSpPr>
            <a:spLocks noChangeArrowheads="1"/>
          </p:cNvSpPr>
          <p:nvPr/>
        </p:nvSpPr>
        <p:spPr bwMode="auto">
          <a:xfrm>
            <a:off x="6082257" y="2492896"/>
            <a:ext cx="2736850" cy="793750"/>
          </a:xfrm>
          <a:prstGeom prst="wedgeRectCallout">
            <a:avLst>
              <a:gd name="adj1" fmla="val -58801"/>
              <a:gd name="adj2" fmla="val -21122"/>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顯示尚未成績輸入完成的系科組</a:t>
            </a:r>
            <a:r>
              <a:rPr kumimoji="0" lang="zh-TW" altLang="en-US" sz="2000" dirty="0">
                <a:latin typeface="+mn-ea"/>
                <a:ea typeface="+mn-ea"/>
              </a:rPr>
              <a:t>學程</a:t>
            </a:r>
          </a:p>
        </p:txBody>
      </p:sp>
      <p:sp>
        <p:nvSpPr>
          <p:cNvPr id="13" name="AutoShape 7"/>
          <p:cNvSpPr>
            <a:spLocks noChangeArrowheads="1"/>
          </p:cNvSpPr>
          <p:nvPr/>
        </p:nvSpPr>
        <p:spPr bwMode="auto">
          <a:xfrm>
            <a:off x="2843808" y="5257159"/>
            <a:ext cx="3816424" cy="963439"/>
          </a:xfrm>
          <a:prstGeom prst="wedgeRectCallout">
            <a:avLst>
              <a:gd name="adj1" fmla="val -17651"/>
              <a:gd name="adj2" fmla="val -154237"/>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smtClean="0">
                <a:solidFill>
                  <a:srgbClr val="000000"/>
                </a:solidFill>
                <a:latin typeface="+mn-ea"/>
                <a:ea typeface="+mn-ea"/>
              </a:rPr>
              <a:t>所有校系完成成績輸入後，點選「確認成績輸入完成」進行確定送出作業。</a:t>
            </a:r>
            <a:endParaRPr kumimoji="0" lang="zh-TW" altLang="en-US" sz="2000" dirty="0">
              <a:solidFill>
                <a:srgbClr val="000000"/>
              </a:solidFill>
              <a:latin typeface="+mn-ea"/>
              <a:ea typeface="+mn-ea"/>
            </a:endParaRPr>
          </a:p>
        </p:txBody>
      </p:sp>
    </p:spTree>
    <p:extLst>
      <p:ext uri="{BB962C8B-B14F-4D97-AF65-F5344CB8AC3E}">
        <p14:creationId xmlns:p14="http://schemas.microsoft.com/office/powerpoint/2010/main" val="58994048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3"/>
          <p:cNvSpPr>
            <a:spLocks noGrp="1" noChangeArrowheads="1"/>
          </p:cNvSpPr>
          <p:nvPr>
            <p:ph type="title" idx="4294967295"/>
          </p:nvPr>
        </p:nvSpPr>
        <p:spPr>
          <a:xfrm>
            <a:off x="-7653" y="206087"/>
            <a:ext cx="9109075" cy="665163"/>
          </a:xfrm>
        </p:spPr>
        <p:txBody>
          <a:bodyPr>
            <a:noAutofit/>
          </a:bodyPr>
          <a:lstStyle/>
          <a:p>
            <a:pPr indent="360000">
              <a:defRPr/>
            </a:pPr>
            <a:r>
              <a:rPr lang="zh-TW" altLang="en-US" sz="2500" dirty="0" smtClean="0">
                <a:solidFill>
                  <a:srgbClr val="3333FF"/>
                </a:solidFill>
              </a:rPr>
              <a:t>三、技優甄審入學招生系統操作說明</a:t>
            </a:r>
            <a:r>
              <a:rPr lang="en-US" altLang="zh-TW" sz="2500" dirty="0" smtClean="0">
                <a:solidFill>
                  <a:srgbClr val="3333FF"/>
                </a:solidFill>
              </a:rPr>
              <a:t>-</a:t>
            </a:r>
            <a:r>
              <a:rPr lang="en-US" altLang="zh-TW" sz="2500" dirty="0">
                <a:solidFill>
                  <a:srgbClr val="3333FF"/>
                </a:solidFill>
              </a:rPr>
              <a:t/>
            </a:r>
            <a:br>
              <a:rPr lang="en-US" altLang="zh-TW" sz="2500" dirty="0">
                <a:solidFill>
                  <a:srgbClr val="3333FF"/>
                </a:solidFill>
              </a:rPr>
            </a:br>
            <a:r>
              <a:rPr lang="zh-TW" altLang="en-US" sz="2500" dirty="0" smtClean="0">
                <a:solidFill>
                  <a:srgbClr val="3333FF"/>
                </a:solidFill>
              </a:rPr>
              <a:t>            </a:t>
            </a:r>
            <a:r>
              <a:rPr lang="zh-TW" altLang="en-US" sz="2500" dirty="0" smtClean="0">
                <a:solidFill>
                  <a:srgbClr val="660066"/>
                </a:solidFill>
                <a:latin typeface="+mn-ea"/>
                <a:ea typeface="+mn-ea"/>
                <a:cs typeface="+mn-cs"/>
              </a:rPr>
              <a:t>指定</a:t>
            </a:r>
            <a:r>
              <a:rPr lang="zh-TW" altLang="en-US" sz="2500" dirty="0">
                <a:solidFill>
                  <a:srgbClr val="660066"/>
                </a:solidFill>
                <a:latin typeface="+mn-ea"/>
                <a:ea typeface="+mn-ea"/>
                <a:cs typeface="+mn-cs"/>
              </a:rPr>
              <a:t>項目甄審成績</a:t>
            </a:r>
            <a:r>
              <a:rPr lang="zh-TW" altLang="en-US" sz="2500" dirty="0" smtClean="0">
                <a:solidFill>
                  <a:srgbClr val="660066"/>
                </a:solidFill>
                <a:latin typeface="+mn-ea"/>
                <a:ea typeface="+mn-ea"/>
                <a:cs typeface="+mn-cs"/>
              </a:rPr>
              <a:t>作業</a:t>
            </a:r>
            <a:r>
              <a:rPr lang="en-US" altLang="zh-TW" sz="2500" dirty="0" smtClean="0">
                <a:solidFill>
                  <a:srgbClr val="660066"/>
                </a:solidFill>
                <a:latin typeface="+mn-ea"/>
                <a:ea typeface="+mn-ea"/>
                <a:cs typeface="+mn-cs"/>
              </a:rPr>
              <a:t>-</a:t>
            </a:r>
            <a:r>
              <a:rPr lang="en-US" altLang="zh-TW" sz="2500" dirty="0">
                <a:solidFill>
                  <a:srgbClr val="660066"/>
                </a:solidFill>
                <a:latin typeface="+mn-ea"/>
                <a:ea typeface="+mn-ea"/>
                <a:cs typeface="+mn-cs"/>
              </a:rPr>
              <a:t>2.4</a:t>
            </a:r>
            <a:r>
              <a:rPr lang="zh-TW" altLang="en-US" sz="2500" dirty="0">
                <a:solidFill>
                  <a:srgbClr val="660066"/>
                </a:solidFill>
                <a:latin typeface="+mn-ea"/>
                <a:ea typeface="+mn-ea"/>
                <a:cs typeface="+mn-cs"/>
              </a:rPr>
              <a:t>指定項目甄審成績確認作業</a:t>
            </a:r>
          </a:p>
        </p:txBody>
      </p:sp>
      <p:sp>
        <p:nvSpPr>
          <p:cNvPr id="7" name="Rectangle 3"/>
          <p:cNvSpPr>
            <a:spLocks noGrp="1" noChangeArrowheads="1"/>
          </p:cNvSpPr>
          <p:nvPr>
            <p:ph type="title" idx="4294967295"/>
          </p:nvPr>
        </p:nvSpPr>
        <p:spPr>
          <a:xfrm>
            <a:off x="349050" y="993242"/>
            <a:ext cx="4989513" cy="504825"/>
          </a:xfrm>
        </p:spPr>
        <p:txBody>
          <a:bodyPr>
            <a:normAutofit/>
          </a:bodyPr>
          <a:lstStyle/>
          <a:p>
            <a:pPr eaLnBrk="1" hangingPunct="1">
              <a:defRPr/>
            </a:pPr>
            <a:r>
              <a:rPr lang="zh-TW" altLang="en-US" sz="2400" kern="1200" dirty="0" smtClean="0">
                <a:solidFill>
                  <a:srgbClr val="0000FF"/>
                </a:solidFill>
                <a:latin typeface="+mn-ea"/>
                <a:ea typeface="+mn-ea"/>
                <a:cs typeface="+mn-cs"/>
              </a:rPr>
              <a:t>考生甄審總成績同分提醒</a:t>
            </a:r>
            <a:endParaRPr lang="en-US" altLang="zh-TW" sz="2400" kern="1200" dirty="0" smtClean="0">
              <a:solidFill>
                <a:srgbClr val="0000FF"/>
              </a:solidFill>
              <a:latin typeface="+mn-ea"/>
              <a:ea typeface="+mn-ea"/>
              <a:cs typeface="+mn-cs"/>
            </a:endParaRPr>
          </a:p>
        </p:txBody>
      </p:sp>
      <p:pic>
        <p:nvPicPr>
          <p:cNvPr id="4" name="圖片 3"/>
          <p:cNvPicPr>
            <a:picLocks noChangeAspect="1"/>
          </p:cNvPicPr>
          <p:nvPr/>
        </p:nvPicPr>
        <p:blipFill>
          <a:blip r:embed="rId3"/>
          <a:stretch>
            <a:fillRect/>
          </a:stretch>
        </p:blipFill>
        <p:spPr>
          <a:xfrm>
            <a:off x="539552" y="1620059"/>
            <a:ext cx="8158682" cy="3456384"/>
          </a:xfrm>
          <a:prstGeom prst="rect">
            <a:avLst/>
          </a:prstGeom>
        </p:spPr>
      </p:pic>
      <p:sp>
        <p:nvSpPr>
          <p:cNvPr id="14" name="AutoShape 7"/>
          <p:cNvSpPr>
            <a:spLocks noChangeArrowheads="1"/>
          </p:cNvSpPr>
          <p:nvPr/>
        </p:nvSpPr>
        <p:spPr bwMode="auto">
          <a:xfrm>
            <a:off x="2843807" y="5373216"/>
            <a:ext cx="4464496" cy="1340193"/>
          </a:xfrm>
          <a:prstGeom prst="wedgeRectCallout">
            <a:avLst>
              <a:gd name="adj1" fmla="val -25115"/>
              <a:gd name="adj2" fmla="val -177770"/>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smtClean="0">
                <a:solidFill>
                  <a:srgbClr val="000000"/>
                </a:solidFill>
                <a:latin typeface="+mn-ea"/>
                <a:ea typeface="+mn-ea"/>
              </a:rPr>
              <a:t>本系統將列出甄</a:t>
            </a:r>
            <a:r>
              <a:rPr kumimoji="0" lang="zh-TW" altLang="en-US" sz="2000" dirty="0">
                <a:solidFill>
                  <a:srgbClr val="000000"/>
                </a:solidFill>
                <a:latin typeface="+mn-ea"/>
                <a:ea typeface="+mn-ea"/>
              </a:rPr>
              <a:t>審總成績及同分參酌成績經比序後仍有同分之</a:t>
            </a:r>
            <a:r>
              <a:rPr kumimoji="0" lang="zh-TW" altLang="en-US" sz="2000" dirty="0" smtClean="0">
                <a:solidFill>
                  <a:srgbClr val="000000"/>
                </a:solidFill>
                <a:latin typeface="+mn-ea"/>
                <a:ea typeface="+mn-ea"/>
              </a:rPr>
              <a:t>考生名單，請返回</a:t>
            </a:r>
            <a:r>
              <a:rPr kumimoji="0" lang="en-US" altLang="zh-TW" sz="2000" dirty="0" smtClean="0">
                <a:solidFill>
                  <a:srgbClr val="000000"/>
                </a:solidFill>
                <a:latin typeface="+mn-ea"/>
                <a:ea typeface="+mn-ea"/>
              </a:rPr>
              <a:t>2.2</a:t>
            </a:r>
            <a:r>
              <a:rPr kumimoji="0" lang="zh-TW" altLang="en-US" sz="2000" dirty="0" smtClean="0">
                <a:solidFill>
                  <a:srgbClr val="000000"/>
                </a:solidFill>
                <a:latin typeface="+mn-ea"/>
                <a:ea typeface="+mn-ea"/>
              </a:rPr>
              <a:t>或</a:t>
            </a:r>
            <a:r>
              <a:rPr kumimoji="0" lang="en-US" altLang="zh-TW" sz="2000" dirty="0" smtClean="0">
                <a:solidFill>
                  <a:srgbClr val="000000"/>
                </a:solidFill>
                <a:latin typeface="+mn-ea"/>
                <a:ea typeface="+mn-ea"/>
              </a:rPr>
              <a:t>2.3</a:t>
            </a:r>
            <a:r>
              <a:rPr kumimoji="0" lang="zh-TW" altLang="en-US" sz="2000" dirty="0" smtClean="0">
                <a:solidFill>
                  <a:srgbClr val="000000"/>
                </a:solidFill>
                <a:latin typeface="+mn-ea"/>
                <a:ea typeface="+mn-ea"/>
              </a:rPr>
              <a:t>步驟進行修正，始得確定送出。</a:t>
            </a:r>
            <a:endParaRPr kumimoji="0" lang="zh-TW" altLang="en-US" sz="2000" dirty="0">
              <a:solidFill>
                <a:srgbClr val="000000"/>
              </a:solidFill>
              <a:latin typeface="+mn-ea"/>
              <a:ea typeface="+mn-ea"/>
            </a:endParaRPr>
          </a:p>
        </p:txBody>
      </p:sp>
    </p:spTree>
    <p:extLst>
      <p:ext uri="{BB962C8B-B14F-4D97-AF65-F5344CB8AC3E}">
        <p14:creationId xmlns:p14="http://schemas.microsoft.com/office/powerpoint/2010/main" val="303837762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noChangeArrowheads="1"/>
          </p:cNvSpPr>
          <p:nvPr>
            <p:ph type="title" idx="4294967295"/>
          </p:nvPr>
        </p:nvSpPr>
        <p:spPr>
          <a:xfrm>
            <a:off x="-31988" y="408933"/>
            <a:ext cx="9109075" cy="620712"/>
          </a:xfrm>
        </p:spPr>
        <p:txBody>
          <a:bodyPr>
            <a:noAutofit/>
          </a:bodyPr>
          <a:lstStyle/>
          <a:p>
            <a:pPr indent="360000">
              <a:defRPr/>
            </a:pPr>
            <a:r>
              <a:rPr lang="zh-TW" altLang="en-US" sz="2500" dirty="0" smtClean="0">
                <a:solidFill>
                  <a:srgbClr val="3333FF"/>
                </a:solidFill>
              </a:rPr>
              <a:t>三、技優甄審入學招生系統操作說明</a:t>
            </a:r>
            <a:r>
              <a:rPr lang="en-US" altLang="zh-TW" sz="2500" dirty="0" smtClean="0">
                <a:solidFill>
                  <a:srgbClr val="3333FF"/>
                </a:solidFill>
              </a:rPr>
              <a:t>-</a:t>
            </a:r>
            <a:r>
              <a:rPr lang="en-US" altLang="zh-TW" sz="2500" dirty="0">
                <a:solidFill>
                  <a:srgbClr val="3333FF"/>
                </a:solidFill>
              </a:rPr>
              <a:t/>
            </a:r>
            <a:br>
              <a:rPr lang="en-US" altLang="zh-TW" sz="2500" dirty="0">
                <a:solidFill>
                  <a:srgbClr val="3333FF"/>
                </a:solidFill>
              </a:rPr>
            </a:br>
            <a:r>
              <a:rPr lang="zh-TW" altLang="en-US" sz="2500" dirty="0" smtClean="0">
                <a:solidFill>
                  <a:srgbClr val="3333FF"/>
                </a:solidFill>
              </a:rPr>
              <a:t>            </a:t>
            </a:r>
            <a:r>
              <a:rPr lang="zh-TW" altLang="en-US" sz="2500" dirty="0" smtClean="0">
                <a:solidFill>
                  <a:srgbClr val="660066"/>
                </a:solidFill>
                <a:latin typeface="+mn-ea"/>
                <a:ea typeface="+mn-ea"/>
                <a:cs typeface="+mn-cs"/>
              </a:rPr>
              <a:t>指定</a:t>
            </a:r>
            <a:r>
              <a:rPr lang="zh-TW" altLang="en-US" sz="2500" dirty="0">
                <a:solidFill>
                  <a:srgbClr val="660066"/>
                </a:solidFill>
                <a:latin typeface="+mn-ea"/>
                <a:ea typeface="+mn-ea"/>
                <a:cs typeface="+mn-cs"/>
              </a:rPr>
              <a:t>項目甄審成績作業</a:t>
            </a:r>
            <a:r>
              <a:rPr lang="en-US" altLang="zh-TW" sz="2500" dirty="0">
                <a:solidFill>
                  <a:srgbClr val="660066"/>
                </a:solidFill>
                <a:latin typeface="+mn-ea"/>
                <a:ea typeface="+mn-ea"/>
                <a:cs typeface="+mn-cs"/>
              </a:rPr>
              <a:t>-2.4</a:t>
            </a:r>
            <a:r>
              <a:rPr lang="zh-TW" altLang="en-US" sz="2500" dirty="0">
                <a:solidFill>
                  <a:srgbClr val="660066"/>
                </a:solidFill>
                <a:latin typeface="+mn-ea"/>
                <a:ea typeface="+mn-ea"/>
                <a:cs typeface="+mn-cs"/>
              </a:rPr>
              <a:t>指定項目甄審成績確認作業</a:t>
            </a:r>
          </a:p>
        </p:txBody>
      </p:sp>
      <p:sp>
        <p:nvSpPr>
          <p:cNvPr id="9" name="矩形 8"/>
          <p:cNvSpPr/>
          <p:nvPr/>
        </p:nvSpPr>
        <p:spPr>
          <a:xfrm>
            <a:off x="1979613" y="2060575"/>
            <a:ext cx="4897437" cy="7207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2" name="圖片 1"/>
          <p:cNvPicPr>
            <a:picLocks noChangeAspect="1"/>
          </p:cNvPicPr>
          <p:nvPr/>
        </p:nvPicPr>
        <p:blipFill>
          <a:blip r:embed="rId2"/>
          <a:stretch>
            <a:fillRect/>
          </a:stretch>
        </p:blipFill>
        <p:spPr>
          <a:xfrm>
            <a:off x="522089" y="1628800"/>
            <a:ext cx="8064896" cy="2493786"/>
          </a:xfrm>
          <a:prstGeom prst="rect">
            <a:avLst/>
          </a:prstGeom>
        </p:spPr>
      </p:pic>
    </p:spTree>
    <p:extLst>
      <p:ext uri="{BB962C8B-B14F-4D97-AF65-F5344CB8AC3E}">
        <p14:creationId xmlns:p14="http://schemas.microsoft.com/office/powerpoint/2010/main" val="60486461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3" name="Rectangle 3"/>
          <p:cNvSpPr>
            <a:spLocks noGrp="1" noChangeArrowheads="1"/>
          </p:cNvSpPr>
          <p:nvPr>
            <p:ph type="title" idx="4294967295"/>
          </p:nvPr>
        </p:nvSpPr>
        <p:spPr>
          <a:xfrm>
            <a:off x="107504" y="247738"/>
            <a:ext cx="9144000" cy="693737"/>
          </a:xfrm>
        </p:spPr>
        <p:txBody>
          <a:bodyPr>
            <a:normAutofit fontScale="90000"/>
          </a:bodyPr>
          <a:lstStyle/>
          <a:p>
            <a:pPr indent="360000">
              <a:defRPr/>
            </a:pPr>
            <a:r>
              <a:rPr lang="zh-TW" altLang="en-US" dirty="0" smtClean="0">
                <a:solidFill>
                  <a:srgbClr val="3333FF"/>
                </a:solidFill>
              </a:rPr>
              <a:t>三、技優甄審入學招生系統操作說明</a:t>
            </a:r>
            <a:r>
              <a:rPr lang="en-US" altLang="zh-TW" dirty="0" smtClean="0">
                <a:solidFill>
                  <a:srgbClr val="3333FF"/>
                </a:solidFill>
              </a:rPr>
              <a:t>-</a:t>
            </a:r>
            <a:r>
              <a:rPr lang="en-US" altLang="zh-TW" dirty="0">
                <a:solidFill>
                  <a:srgbClr val="3333FF"/>
                </a:solidFill>
              </a:rPr>
              <a:t/>
            </a:r>
            <a:br>
              <a:rPr lang="en-US" altLang="zh-TW" dirty="0">
                <a:solidFill>
                  <a:srgbClr val="3333FF"/>
                </a:solidFill>
              </a:rPr>
            </a:br>
            <a:r>
              <a:rPr lang="zh-TW" altLang="en-US" dirty="0" smtClean="0">
                <a:solidFill>
                  <a:srgbClr val="3333FF"/>
                </a:solidFill>
              </a:rPr>
              <a:t>             </a:t>
            </a:r>
            <a:r>
              <a:rPr lang="zh-TW" altLang="en-US" dirty="0" smtClean="0">
                <a:solidFill>
                  <a:srgbClr val="660066"/>
                </a:solidFill>
                <a:latin typeface="+mn-ea"/>
                <a:ea typeface="+mn-ea"/>
                <a:cs typeface="+mn-cs"/>
              </a:rPr>
              <a:t>甄</a:t>
            </a:r>
            <a:r>
              <a:rPr lang="zh-TW" altLang="en-US" dirty="0">
                <a:solidFill>
                  <a:srgbClr val="660066"/>
                </a:solidFill>
                <a:latin typeface="+mn-ea"/>
                <a:ea typeface="+mn-ea"/>
                <a:cs typeface="+mn-cs"/>
              </a:rPr>
              <a:t>審結果作業</a:t>
            </a:r>
            <a:r>
              <a:rPr lang="en-US" altLang="zh-TW" dirty="0">
                <a:solidFill>
                  <a:srgbClr val="660066"/>
                </a:solidFill>
                <a:latin typeface="+mn-ea"/>
                <a:ea typeface="+mn-ea"/>
                <a:cs typeface="+mn-cs"/>
              </a:rPr>
              <a:t>-3.1</a:t>
            </a:r>
            <a:r>
              <a:rPr lang="zh-TW" altLang="en-US" dirty="0">
                <a:solidFill>
                  <a:srgbClr val="660066"/>
                </a:solidFill>
                <a:latin typeface="+mn-ea"/>
                <a:ea typeface="+mn-ea"/>
                <a:cs typeface="+mn-cs"/>
              </a:rPr>
              <a:t>甄審結果作業</a:t>
            </a:r>
          </a:p>
        </p:txBody>
      </p:sp>
      <p:pic>
        <p:nvPicPr>
          <p:cNvPr id="2" name="圖片 1"/>
          <p:cNvPicPr>
            <a:picLocks noChangeAspect="1"/>
          </p:cNvPicPr>
          <p:nvPr/>
        </p:nvPicPr>
        <p:blipFill>
          <a:blip r:embed="rId2"/>
          <a:stretch>
            <a:fillRect/>
          </a:stretch>
        </p:blipFill>
        <p:spPr>
          <a:xfrm>
            <a:off x="347786" y="1268760"/>
            <a:ext cx="8448427" cy="3578658"/>
          </a:xfrm>
          <a:prstGeom prst="rect">
            <a:avLst/>
          </a:prstGeom>
        </p:spPr>
      </p:pic>
      <p:sp>
        <p:nvSpPr>
          <p:cNvPr id="8" name="AutoShape 5"/>
          <p:cNvSpPr>
            <a:spLocks noChangeArrowheads="1"/>
          </p:cNvSpPr>
          <p:nvPr/>
        </p:nvSpPr>
        <p:spPr bwMode="auto">
          <a:xfrm>
            <a:off x="251520" y="4978229"/>
            <a:ext cx="3805238" cy="720725"/>
          </a:xfrm>
          <a:prstGeom prst="wedgeRectCallout">
            <a:avLst>
              <a:gd name="adj1" fmla="val -8599"/>
              <a:gd name="adj2" fmla="val -343170"/>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分系</a:t>
            </a:r>
            <a:r>
              <a:rPr kumimoji="0" lang="zh-TW" altLang="en-US" sz="2000" dirty="0">
                <a:latin typeface="+mn-ea"/>
                <a:ea typeface="+mn-ea"/>
              </a:rPr>
              <a:t>科</a:t>
            </a:r>
            <a:r>
              <a:rPr kumimoji="0" lang="en-US" altLang="zh-TW" sz="2000" dirty="0">
                <a:latin typeface="+mn-ea"/>
                <a:ea typeface="+mn-ea"/>
              </a:rPr>
              <a:t>(</a:t>
            </a:r>
            <a:r>
              <a:rPr kumimoji="0" lang="zh-TW" altLang="en-US" sz="2000" dirty="0">
                <a:latin typeface="+mn-ea"/>
                <a:ea typeface="+mn-ea"/>
              </a:rPr>
              <a:t>組</a:t>
            </a:r>
            <a:r>
              <a:rPr kumimoji="0" lang="en-US" altLang="zh-TW" sz="2000" dirty="0">
                <a:latin typeface="+mn-ea"/>
                <a:ea typeface="+mn-ea"/>
              </a:rPr>
              <a:t>)</a:t>
            </a:r>
            <a:r>
              <a:rPr kumimoji="0" lang="zh-TW" altLang="en-US" sz="2000" dirty="0">
                <a:latin typeface="+mn-ea"/>
                <a:ea typeface="+mn-ea"/>
              </a:rPr>
              <a:t>學程</a:t>
            </a:r>
            <a:endParaRPr kumimoji="0" lang="en-US" altLang="zh-TW" sz="2000" dirty="0">
              <a:latin typeface="+mn-ea"/>
              <a:ea typeface="+mn-ea"/>
            </a:endParaRPr>
          </a:p>
          <a:p>
            <a:pPr eaLnBrk="1" hangingPunct="1">
              <a:defRPr/>
            </a:pPr>
            <a:r>
              <a:rPr kumimoji="0" lang="zh-TW" altLang="en-US" sz="2000" dirty="0">
                <a:solidFill>
                  <a:srgbClr val="000000"/>
                </a:solidFill>
                <a:latin typeface="+mn-ea"/>
                <a:ea typeface="+mn-ea"/>
              </a:rPr>
              <a:t>可自訂甄審總成績最低錄取標準</a:t>
            </a:r>
          </a:p>
        </p:txBody>
      </p:sp>
      <p:sp>
        <p:nvSpPr>
          <p:cNvPr id="10" name="AutoShape 6"/>
          <p:cNvSpPr>
            <a:spLocks noChangeArrowheads="1"/>
          </p:cNvSpPr>
          <p:nvPr/>
        </p:nvSpPr>
        <p:spPr bwMode="auto">
          <a:xfrm>
            <a:off x="4356100" y="5054600"/>
            <a:ext cx="3697288" cy="649288"/>
          </a:xfrm>
          <a:prstGeom prst="wedgeRectCallout">
            <a:avLst>
              <a:gd name="adj1" fmla="val -26365"/>
              <a:gd name="adj2" fmla="val -336791"/>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可只對單一系</a:t>
            </a:r>
            <a:r>
              <a:rPr kumimoji="0" lang="zh-TW" altLang="en-US" sz="2000" dirty="0">
                <a:latin typeface="+mn-ea"/>
                <a:ea typeface="+mn-ea"/>
              </a:rPr>
              <a:t>科</a:t>
            </a:r>
            <a:r>
              <a:rPr kumimoji="0" lang="en-US" altLang="zh-TW" sz="2000" dirty="0">
                <a:latin typeface="+mn-ea"/>
                <a:ea typeface="+mn-ea"/>
              </a:rPr>
              <a:t>(</a:t>
            </a:r>
            <a:r>
              <a:rPr kumimoji="0" lang="zh-TW" altLang="en-US" sz="2000" dirty="0">
                <a:latin typeface="+mn-ea"/>
                <a:ea typeface="+mn-ea"/>
              </a:rPr>
              <a:t>組</a:t>
            </a:r>
            <a:r>
              <a:rPr kumimoji="0" lang="en-US" altLang="zh-TW" sz="2000" dirty="0">
                <a:latin typeface="+mn-ea"/>
                <a:ea typeface="+mn-ea"/>
              </a:rPr>
              <a:t>)</a:t>
            </a:r>
            <a:r>
              <a:rPr kumimoji="0" lang="zh-TW" altLang="en-US" sz="2000" dirty="0">
                <a:latin typeface="+mn-ea"/>
                <a:ea typeface="+mn-ea"/>
              </a:rPr>
              <a:t>學程分發或全部系科</a:t>
            </a:r>
            <a:r>
              <a:rPr kumimoji="0" lang="en-US" altLang="zh-TW" sz="2000" dirty="0">
                <a:latin typeface="+mn-ea"/>
                <a:ea typeface="+mn-ea"/>
              </a:rPr>
              <a:t>(</a:t>
            </a:r>
            <a:r>
              <a:rPr kumimoji="0" lang="zh-TW" altLang="en-US" sz="2000" dirty="0">
                <a:latin typeface="+mn-ea"/>
                <a:ea typeface="+mn-ea"/>
              </a:rPr>
              <a:t>組</a:t>
            </a:r>
            <a:r>
              <a:rPr kumimoji="0" lang="en-US" altLang="zh-TW" sz="2000" dirty="0">
                <a:latin typeface="+mn-ea"/>
                <a:ea typeface="+mn-ea"/>
              </a:rPr>
              <a:t>)</a:t>
            </a:r>
            <a:r>
              <a:rPr kumimoji="0" lang="zh-TW" altLang="en-US" sz="2000" dirty="0">
                <a:latin typeface="+mn-ea"/>
                <a:ea typeface="+mn-ea"/>
              </a:rPr>
              <a:t>學程分</a:t>
            </a:r>
            <a:r>
              <a:rPr kumimoji="0" lang="zh-TW" altLang="en-US" sz="2000" dirty="0">
                <a:solidFill>
                  <a:srgbClr val="000000"/>
                </a:solidFill>
                <a:latin typeface="+mn-ea"/>
                <a:ea typeface="+mn-ea"/>
              </a:rPr>
              <a:t>發</a:t>
            </a:r>
          </a:p>
        </p:txBody>
      </p:sp>
      <p:cxnSp>
        <p:nvCxnSpPr>
          <p:cNvPr id="11" name="直線接點 10"/>
          <p:cNvCxnSpPr/>
          <p:nvPr/>
        </p:nvCxnSpPr>
        <p:spPr>
          <a:xfrm>
            <a:off x="0" y="450912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83114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7" name="Rectangle 3"/>
          <p:cNvSpPr>
            <a:spLocks noGrp="1" noChangeArrowheads="1"/>
          </p:cNvSpPr>
          <p:nvPr>
            <p:ph type="title" idx="4294967295"/>
          </p:nvPr>
        </p:nvSpPr>
        <p:spPr>
          <a:xfrm>
            <a:off x="-4763" y="276225"/>
            <a:ext cx="9144001" cy="693738"/>
          </a:xfrm>
        </p:spPr>
        <p:txBody>
          <a:bodyPr>
            <a:normAutofit fontScale="90000"/>
          </a:bodyPr>
          <a:lstStyle/>
          <a:p>
            <a:pPr indent="360000">
              <a:defRPr/>
            </a:pPr>
            <a:r>
              <a:rPr lang="zh-TW" altLang="en-US" dirty="0" smtClean="0">
                <a:solidFill>
                  <a:srgbClr val="3333FF"/>
                </a:solidFill>
              </a:rPr>
              <a:t>三、技優甄審入學招生系統操作說明</a:t>
            </a:r>
            <a:r>
              <a:rPr lang="en-US" altLang="zh-TW" dirty="0" smtClean="0">
                <a:solidFill>
                  <a:srgbClr val="3333FF"/>
                </a:solidFill>
              </a:rPr>
              <a:t>-</a:t>
            </a:r>
            <a:r>
              <a:rPr lang="en-US" altLang="zh-TW" dirty="0">
                <a:solidFill>
                  <a:srgbClr val="3333FF"/>
                </a:solidFill>
              </a:rPr>
              <a:t/>
            </a:r>
            <a:br>
              <a:rPr lang="en-US" altLang="zh-TW" dirty="0">
                <a:solidFill>
                  <a:srgbClr val="3333FF"/>
                </a:solidFill>
              </a:rPr>
            </a:br>
            <a:r>
              <a:rPr lang="zh-TW" altLang="en-US" dirty="0" smtClean="0">
                <a:solidFill>
                  <a:srgbClr val="3333FF"/>
                </a:solidFill>
              </a:rPr>
              <a:t>             </a:t>
            </a:r>
            <a:r>
              <a:rPr lang="zh-TW" altLang="en-US" dirty="0" smtClean="0">
                <a:solidFill>
                  <a:srgbClr val="660066"/>
                </a:solidFill>
                <a:latin typeface="+mn-ea"/>
                <a:ea typeface="+mn-ea"/>
                <a:cs typeface="+mn-cs"/>
              </a:rPr>
              <a:t>甄</a:t>
            </a:r>
            <a:r>
              <a:rPr lang="zh-TW" altLang="en-US" dirty="0">
                <a:solidFill>
                  <a:srgbClr val="660066"/>
                </a:solidFill>
                <a:latin typeface="+mn-ea"/>
                <a:ea typeface="+mn-ea"/>
                <a:cs typeface="+mn-cs"/>
              </a:rPr>
              <a:t>審結果作業</a:t>
            </a:r>
            <a:r>
              <a:rPr lang="en-US" altLang="zh-TW" dirty="0">
                <a:solidFill>
                  <a:srgbClr val="660066"/>
                </a:solidFill>
                <a:latin typeface="+mn-ea"/>
                <a:ea typeface="+mn-ea"/>
                <a:cs typeface="+mn-cs"/>
              </a:rPr>
              <a:t>-3.1</a:t>
            </a:r>
            <a:r>
              <a:rPr lang="zh-TW" altLang="en-US" dirty="0">
                <a:solidFill>
                  <a:srgbClr val="660066"/>
                </a:solidFill>
                <a:latin typeface="+mn-ea"/>
                <a:ea typeface="+mn-ea"/>
                <a:cs typeface="+mn-cs"/>
              </a:rPr>
              <a:t>甄審結果作業</a:t>
            </a:r>
          </a:p>
        </p:txBody>
      </p:sp>
      <p:sp>
        <p:nvSpPr>
          <p:cNvPr id="45060" name="文字方塊 3"/>
          <p:cNvSpPr txBox="1">
            <a:spLocks noChangeArrowheads="1"/>
          </p:cNvSpPr>
          <p:nvPr/>
        </p:nvSpPr>
        <p:spPr bwMode="auto">
          <a:xfrm>
            <a:off x="3492500" y="4114800"/>
            <a:ext cx="503238" cy="107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00">
              <a:solidFill>
                <a:schemeClr val="bg1"/>
              </a:solidFill>
              <a:latin typeface="Arial" panose="020B0604020202020204" pitchFamily="34" charset="0"/>
              <a:ea typeface="新細明體" panose="02020500000000000000" pitchFamily="18" charset="-120"/>
            </a:endParaRPr>
          </a:p>
        </p:txBody>
      </p:sp>
      <p:sp>
        <p:nvSpPr>
          <p:cNvPr id="45061" name="文字方塊 20"/>
          <p:cNvSpPr txBox="1">
            <a:spLocks noChangeArrowheads="1"/>
          </p:cNvSpPr>
          <p:nvPr/>
        </p:nvSpPr>
        <p:spPr bwMode="auto">
          <a:xfrm>
            <a:off x="8277225" y="4137025"/>
            <a:ext cx="609600" cy="107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00">
              <a:solidFill>
                <a:schemeClr val="bg1"/>
              </a:solidFill>
              <a:latin typeface="Arial" panose="020B0604020202020204" pitchFamily="34" charset="0"/>
              <a:ea typeface="新細明體" panose="02020500000000000000" pitchFamily="18" charset="-120"/>
            </a:endParaRPr>
          </a:p>
        </p:txBody>
      </p:sp>
      <p:sp>
        <p:nvSpPr>
          <p:cNvPr id="18" name="矩形 17"/>
          <p:cNvSpPr/>
          <p:nvPr/>
        </p:nvSpPr>
        <p:spPr>
          <a:xfrm>
            <a:off x="1692275" y="3001963"/>
            <a:ext cx="3671888" cy="3016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3" name="圖片 2"/>
          <p:cNvPicPr>
            <a:picLocks noChangeAspect="1"/>
          </p:cNvPicPr>
          <p:nvPr/>
        </p:nvPicPr>
        <p:blipFill>
          <a:blip r:embed="rId2"/>
          <a:stretch>
            <a:fillRect/>
          </a:stretch>
        </p:blipFill>
        <p:spPr>
          <a:xfrm>
            <a:off x="293688" y="1056953"/>
            <a:ext cx="8264690" cy="2451744"/>
          </a:xfrm>
          <a:prstGeom prst="rect">
            <a:avLst/>
          </a:prstGeom>
        </p:spPr>
      </p:pic>
      <p:sp>
        <p:nvSpPr>
          <p:cNvPr id="15" name="矩形 14"/>
          <p:cNvSpPr/>
          <p:nvPr/>
        </p:nvSpPr>
        <p:spPr>
          <a:xfrm>
            <a:off x="1763688" y="2972703"/>
            <a:ext cx="3579236" cy="3016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 name="矩形 15"/>
          <p:cNvSpPr/>
          <p:nvPr/>
        </p:nvSpPr>
        <p:spPr>
          <a:xfrm>
            <a:off x="5408780" y="2972703"/>
            <a:ext cx="2691612" cy="3016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7" name="向下箭號 16"/>
          <p:cNvSpPr/>
          <p:nvPr/>
        </p:nvSpPr>
        <p:spPr>
          <a:xfrm>
            <a:off x="7145338" y="3303588"/>
            <a:ext cx="357187" cy="58102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1" name="向下箭號 20"/>
          <p:cNvSpPr/>
          <p:nvPr/>
        </p:nvSpPr>
        <p:spPr>
          <a:xfrm>
            <a:off x="3744913" y="3327400"/>
            <a:ext cx="357187" cy="5572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4" name="圖片 3"/>
          <p:cNvPicPr>
            <a:picLocks noChangeAspect="1"/>
          </p:cNvPicPr>
          <p:nvPr/>
        </p:nvPicPr>
        <p:blipFill>
          <a:blip r:embed="rId3"/>
          <a:stretch>
            <a:fillRect/>
          </a:stretch>
        </p:blipFill>
        <p:spPr>
          <a:xfrm>
            <a:off x="92782" y="3915737"/>
            <a:ext cx="4476750" cy="2381250"/>
          </a:xfrm>
          <a:prstGeom prst="rect">
            <a:avLst/>
          </a:prstGeom>
        </p:spPr>
      </p:pic>
      <p:pic>
        <p:nvPicPr>
          <p:cNvPr id="5" name="圖片 4"/>
          <p:cNvPicPr>
            <a:picLocks noChangeAspect="1"/>
          </p:cNvPicPr>
          <p:nvPr/>
        </p:nvPicPr>
        <p:blipFill>
          <a:blip r:embed="rId4"/>
          <a:stretch>
            <a:fillRect/>
          </a:stretch>
        </p:blipFill>
        <p:spPr>
          <a:xfrm>
            <a:off x="4567237" y="3921424"/>
            <a:ext cx="4505325" cy="1971675"/>
          </a:xfrm>
          <a:prstGeom prst="rect">
            <a:avLst/>
          </a:prstGeom>
        </p:spPr>
      </p:pic>
    </p:spTree>
    <p:extLst>
      <p:ext uri="{BB962C8B-B14F-4D97-AF65-F5344CB8AC3E}">
        <p14:creationId xmlns:p14="http://schemas.microsoft.com/office/powerpoint/2010/main" val="401042370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3"/>
          <p:cNvSpPr>
            <a:spLocks noGrp="1" noChangeArrowheads="1"/>
          </p:cNvSpPr>
          <p:nvPr>
            <p:ph type="title" idx="4294967295"/>
          </p:nvPr>
        </p:nvSpPr>
        <p:spPr>
          <a:xfrm>
            <a:off x="-12700" y="258763"/>
            <a:ext cx="9144000" cy="765175"/>
          </a:xfrm>
        </p:spPr>
        <p:txBody>
          <a:bodyPr>
            <a:normAutofit fontScale="90000"/>
          </a:bodyPr>
          <a:lstStyle/>
          <a:p>
            <a:pPr indent="360000">
              <a:defRPr/>
            </a:pPr>
            <a:r>
              <a:rPr lang="zh-TW" altLang="en-US" dirty="0" smtClean="0">
                <a:solidFill>
                  <a:srgbClr val="3333FF"/>
                </a:solidFill>
              </a:rPr>
              <a:t>三、技優甄審入學招生系統操作說明</a:t>
            </a:r>
            <a:r>
              <a:rPr lang="en-US" altLang="zh-TW" dirty="0" smtClean="0">
                <a:solidFill>
                  <a:srgbClr val="3333FF"/>
                </a:solidFill>
              </a:rPr>
              <a:t>-</a:t>
            </a:r>
            <a:r>
              <a:rPr lang="en-US" altLang="zh-TW" dirty="0">
                <a:solidFill>
                  <a:srgbClr val="3333FF"/>
                </a:solidFill>
              </a:rPr>
              <a:t/>
            </a:r>
            <a:br>
              <a:rPr lang="en-US" altLang="zh-TW" dirty="0">
                <a:solidFill>
                  <a:srgbClr val="3333FF"/>
                </a:solidFill>
              </a:rPr>
            </a:br>
            <a:r>
              <a:rPr lang="zh-TW" altLang="en-US" dirty="0" smtClean="0">
                <a:solidFill>
                  <a:srgbClr val="3333FF"/>
                </a:solidFill>
              </a:rPr>
              <a:t>             </a:t>
            </a:r>
            <a:r>
              <a:rPr lang="zh-TW" altLang="en-US" dirty="0" smtClean="0">
                <a:solidFill>
                  <a:srgbClr val="660066"/>
                </a:solidFill>
                <a:latin typeface="+mn-ea"/>
                <a:ea typeface="+mn-ea"/>
                <a:cs typeface="+mn-cs"/>
              </a:rPr>
              <a:t>甄</a:t>
            </a:r>
            <a:r>
              <a:rPr lang="zh-TW" altLang="en-US" dirty="0">
                <a:solidFill>
                  <a:srgbClr val="660066"/>
                </a:solidFill>
                <a:latin typeface="+mn-ea"/>
                <a:ea typeface="+mn-ea"/>
                <a:cs typeface="+mn-cs"/>
              </a:rPr>
              <a:t>審結果作業</a:t>
            </a:r>
            <a:r>
              <a:rPr lang="en-US" altLang="zh-TW" dirty="0">
                <a:solidFill>
                  <a:srgbClr val="660066"/>
                </a:solidFill>
                <a:latin typeface="+mn-ea"/>
                <a:ea typeface="+mn-ea"/>
                <a:cs typeface="+mn-cs"/>
              </a:rPr>
              <a:t>-3.2</a:t>
            </a:r>
            <a:r>
              <a:rPr lang="zh-TW" altLang="en-US" dirty="0">
                <a:solidFill>
                  <a:srgbClr val="660066"/>
                </a:solidFill>
                <a:latin typeface="+mn-ea"/>
                <a:ea typeface="+mn-ea"/>
                <a:cs typeface="+mn-cs"/>
              </a:rPr>
              <a:t>甄審結果查詢</a:t>
            </a:r>
          </a:p>
        </p:txBody>
      </p:sp>
      <p:pic>
        <p:nvPicPr>
          <p:cNvPr id="2" name="圖片 1"/>
          <p:cNvPicPr>
            <a:picLocks noChangeAspect="1"/>
          </p:cNvPicPr>
          <p:nvPr/>
        </p:nvPicPr>
        <p:blipFill>
          <a:blip r:embed="rId3"/>
          <a:stretch>
            <a:fillRect/>
          </a:stretch>
        </p:blipFill>
        <p:spPr>
          <a:xfrm>
            <a:off x="539552" y="1165468"/>
            <a:ext cx="7886700" cy="3971925"/>
          </a:xfrm>
          <a:prstGeom prst="rect">
            <a:avLst/>
          </a:prstGeom>
        </p:spPr>
      </p:pic>
      <p:cxnSp>
        <p:nvCxnSpPr>
          <p:cNvPr id="13" name="直線接點 12"/>
          <p:cNvCxnSpPr/>
          <p:nvPr/>
        </p:nvCxnSpPr>
        <p:spPr>
          <a:xfrm>
            <a:off x="5486400" y="4914900"/>
            <a:ext cx="21748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3786188" y="4652963"/>
            <a:ext cx="38750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a:off x="4314825" y="5154613"/>
            <a:ext cx="1782763" cy="307975"/>
          </a:xfrm>
          <a:prstGeom prst="rect">
            <a:avLst/>
          </a:prstGeom>
          <a:solidFill>
            <a:srgbClr val="FF0000"/>
          </a:solidFill>
          <a:ln>
            <a:solidFill>
              <a:srgbClr val="FF0000"/>
            </a:solidFill>
          </a:ln>
        </p:spPr>
        <p:txBody>
          <a:bodyPr>
            <a:spAutoFit/>
          </a:bodyPr>
          <a:lstStyle/>
          <a:p>
            <a:pPr eaLnBrk="1" hangingPunct="1">
              <a:defRPr/>
            </a:pPr>
            <a:r>
              <a:rPr lang="zh-TW" altLang="en-US" sz="1400" dirty="0">
                <a:solidFill>
                  <a:schemeClr val="bg1"/>
                </a:solidFill>
                <a:latin typeface="+mn-ea"/>
                <a:ea typeface="+mn-ea"/>
              </a:rPr>
              <a:t>該系錄取標準</a:t>
            </a:r>
            <a:r>
              <a:rPr lang="en-US" altLang="zh-TW" sz="1400" dirty="0">
                <a:solidFill>
                  <a:schemeClr val="bg1"/>
                </a:solidFill>
                <a:latin typeface="+mn-ea"/>
                <a:ea typeface="+mn-ea"/>
              </a:rPr>
              <a:t>80</a:t>
            </a:r>
            <a:r>
              <a:rPr lang="zh-TW" altLang="en-US" sz="1400" dirty="0">
                <a:solidFill>
                  <a:schemeClr val="bg1"/>
                </a:solidFill>
                <a:latin typeface="+mn-ea"/>
                <a:ea typeface="+mn-ea"/>
              </a:rPr>
              <a:t>分</a:t>
            </a:r>
          </a:p>
        </p:txBody>
      </p:sp>
      <p:sp>
        <p:nvSpPr>
          <p:cNvPr id="16" name="文字方塊 15"/>
          <p:cNvSpPr txBox="1"/>
          <p:nvPr/>
        </p:nvSpPr>
        <p:spPr>
          <a:xfrm>
            <a:off x="3727450" y="4741863"/>
            <a:ext cx="1662113" cy="307975"/>
          </a:xfrm>
          <a:prstGeom prst="rect">
            <a:avLst/>
          </a:prstGeom>
          <a:solidFill>
            <a:srgbClr val="CCFFCC"/>
          </a:solidFill>
          <a:ln>
            <a:noFill/>
          </a:ln>
        </p:spPr>
        <p:txBody>
          <a:bodyPr>
            <a:spAutoFit/>
          </a:bodyPr>
          <a:lstStyle/>
          <a:p>
            <a:pPr eaLnBrk="1" hangingPunct="1">
              <a:defRPr/>
            </a:pPr>
            <a:r>
              <a:rPr lang="zh-TW" altLang="en-US" sz="1400" dirty="0">
                <a:latin typeface="+mn-ea"/>
                <a:ea typeface="+mn-ea"/>
              </a:rPr>
              <a:t>招生名額外備取生</a:t>
            </a:r>
          </a:p>
        </p:txBody>
      </p:sp>
      <p:sp>
        <p:nvSpPr>
          <p:cNvPr id="17" name="文字方塊 16"/>
          <p:cNvSpPr txBox="1"/>
          <p:nvPr/>
        </p:nvSpPr>
        <p:spPr>
          <a:xfrm>
            <a:off x="7843678" y="3968750"/>
            <a:ext cx="1152525" cy="647700"/>
          </a:xfrm>
          <a:prstGeom prst="rect">
            <a:avLst/>
          </a:prstGeom>
          <a:solidFill>
            <a:srgbClr val="FFFF00"/>
          </a:solidFill>
        </p:spPr>
        <p:txBody>
          <a:bodyPr>
            <a:spAutoFit/>
          </a:bodyPr>
          <a:lstStyle/>
          <a:p>
            <a:pPr eaLnBrk="1" hangingPunct="1">
              <a:defRPr/>
            </a:pPr>
            <a:r>
              <a:rPr lang="zh-TW" altLang="en-US" sz="1200" dirty="0">
                <a:latin typeface="+mn-ea"/>
                <a:ea typeface="+mn-ea"/>
              </a:rPr>
              <a:t>正取生</a:t>
            </a:r>
            <a:endParaRPr lang="en-US" altLang="zh-TW" sz="1200" dirty="0">
              <a:latin typeface="+mn-ea"/>
              <a:ea typeface="+mn-ea"/>
            </a:endParaRPr>
          </a:p>
          <a:p>
            <a:pPr eaLnBrk="1" hangingPunct="1">
              <a:defRPr/>
            </a:pPr>
            <a:r>
              <a:rPr lang="zh-TW" altLang="en-US" sz="1200" dirty="0">
                <a:latin typeface="+mn-ea"/>
                <a:ea typeface="+mn-ea"/>
              </a:rPr>
              <a:t>最低錄取分數</a:t>
            </a:r>
            <a:r>
              <a:rPr lang="en-US" altLang="zh-TW" sz="1200" dirty="0">
                <a:latin typeface="+mn-ea"/>
                <a:ea typeface="+mn-ea"/>
              </a:rPr>
              <a:t>86.25</a:t>
            </a:r>
            <a:endParaRPr lang="zh-TW" altLang="en-US" sz="1200" dirty="0">
              <a:latin typeface="+mn-ea"/>
              <a:ea typeface="+mn-ea"/>
            </a:endParaRPr>
          </a:p>
        </p:txBody>
      </p:sp>
      <p:sp>
        <p:nvSpPr>
          <p:cNvPr id="18" name="文字方塊 17"/>
          <p:cNvSpPr txBox="1"/>
          <p:nvPr/>
        </p:nvSpPr>
        <p:spPr>
          <a:xfrm>
            <a:off x="7843678" y="4662487"/>
            <a:ext cx="1150938" cy="646113"/>
          </a:xfrm>
          <a:prstGeom prst="rect">
            <a:avLst/>
          </a:prstGeom>
          <a:solidFill>
            <a:srgbClr val="FFFF00"/>
          </a:solidFill>
        </p:spPr>
        <p:txBody>
          <a:bodyPr>
            <a:spAutoFit/>
          </a:bodyPr>
          <a:lstStyle/>
          <a:p>
            <a:pPr eaLnBrk="1" hangingPunct="1">
              <a:defRPr/>
            </a:pPr>
            <a:r>
              <a:rPr lang="zh-TW" altLang="en-US" sz="1200" dirty="0">
                <a:latin typeface="+mn-ea"/>
                <a:ea typeface="+mn-ea"/>
              </a:rPr>
              <a:t>備取生</a:t>
            </a:r>
            <a:endParaRPr lang="en-US" altLang="zh-TW" sz="1200" dirty="0">
              <a:latin typeface="+mn-ea"/>
              <a:ea typeface="+mn-ea"/>
            </a:endParaRPr>
          </a:p>
          <a:p>
            <a:pPr eaLnBrk="1" hangingPunct="1">
              <a:defRPr/>
            </a:pPr>
            <a:r>
              <a:rPr lang="zh-TW" altLang="en-US" sz="1200" dirty="0">
                <a:latin typeface="+mn-ea"/>
                <a:ea typeface="+mn-ea"/>
              </a:rPr>
              <a:t>最低錄取分數</a:t>
            </a:r>
            <a:r>
              <a:rPr lang="en-US" altLang="zh-TW" sz="1200" dirty="0">
                <a:latin typeface="+mn-ea"/>
                <a:ea typeface="+mn-ea"/>
              </a:rPr>
              <a:t>83.95</a:t>
            </a:r>
            <a:endParaRPr lang="zh-TW" altLang="en-US" sz="1200" dirty="0">
              <a:latin typeface="+mn-ea"/>
              <a:ea typeface="+mn-ea"/>
            </a:endParaRPr>
          </a:p>
        </p:txBody>
      </p:sp>
      <p:sp>
        <p:nvSpPr>
          <p:cNvPr id="19" name="AutoShape 4"/>
          <p:cNvSpPr>
            <a:spLocks noChangeArrowheads="1"/>
          </p:cNvSpPr>
          <p:nvPr/>
        </p:nvSpPr>
        <p:spPr bwMode="auto">
          <a:xfrm>
            <a:off x="5898991" y="2780928"/>
            <a:ext cx="2520950" cy="427038"/>
          </a:xfrm>
          <a:prstGeom prst="wedgeRectCallout">
            <a:avLst>
              <a:gd name="adj1" fmla="val -102310"/>
              <a:gd name="adj2" fmla="val 22736"/>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點選超連結瀏覽名單</a:t>
            </a:r>
          </a:p>
        </p:txBody>
      </p:sp>
      <p:sp>
        <p:nvSpPr>
          <p:cNvPr id="20" name="文字方塊 19"/>
          <p:cNvSpPr txBox="1"/>
          <p:nvPr/>
        </p:nvSpPr>
        <p:spPr>
          <a:xfrm>
            <a:off x="3727450" y="4292600"/>
            <a:ext cx="1662113" cy="307975"/>
          </a:xfrm>
          <a:prstGeom prst="rect">
            <a:avLst/>
          </a:prstGeom>
          <a:solidFill>
            <a:srgbClr val="CCFFCC"/>
          </a:solidFill>
          <a:ln>
            <a:noFill/>
          </a:ln>
        </p:spPr>
        <p:txBody>
          <a:bodyPr>
            <a:spAutoFit/>
          </a:bodyPr>
          <a:lstStyle/>
          <a:p>
            <a:pPr eaLnBrk="1" hangingPunct="1">
              <a:defRPr/>
            </a:pPr>
            <a:r>
              <a:rPr lang="zh-TW" altLang="en-US" sz="1400" dirty="0">
                <a:latin typeface="+mn-ea"/>
                <a:ea typeface="+mn-ea"/>
              </a:rPr>
              <a:t>招生名額內正取生</a:t>
            </a:r>
          </a:p>
        </p:txBody>
      </p:sp>
    </p:spTree>
    <p:extLst>
      <p:ext uri="{BB962C8B-B14F-4D97-AF65-F5344CB8AC3E}">
        <p14:creationId xmlns:p14="http://schemas.microsoft.com/office/powerpoint/2010/main" val="29774861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3"/>
          <p:cNvSpPr>
            <a:spLocks noGrp="1" noChangeArrowheads="1"/>
          </p:cNvSpPr>
          <p:nvPr>
            <p:ph type="title" idx="4294967295"/>
          </p:nvPr>
        </p:nvSpPr>
        <p:spPr>
          <a:xfrm>
            <a:off x="0" y="307975"/>
            <a:ext cx="9144000" cy="765175"/>
          </a:xfrm>
        </p:spPr>
        <p:txBody>
          <a:bodyPr>
            <a:normAutofit fontScale="90000"/>
          </a:bodyPr>
          <a:lstStyle/>
          <a:p>
            <a:pPr indent="360000">
              <a:defRPr/>
            </a:pPr>
            <a:r>
              <a:rPr lang="zh-TW" altLang="en-US" dirty="0" smtClean="0">
                <a:solidFill>
                  <a:srgbClr val="3333FF"/>
                </a:solidFill>
              </a:rPr>
              <a:t>三、技優甄審入學招生系統操作說明</a:t>
            </a:r>
            <a:r>
              <a:rPr lang="en-US" altLang="zh-TW" dirty="0" smtClean="0">
                <a:solidFill>
                  <a:srgbClr val="3333FF"/>
                </a:solidFill>
              </a:rPr>
              <a:t>-</a:t>
            </a:r>
            <a:r>
              <a:rPr lang="en-US" altLang="zh-TW" dirty="0">
                <a:solidFill>
                  <a:srgbClr val="3333FF"/>
                </a:solidFill>
              </a:rPr>
              <a:t/>
            </a:r>
            <a:br>
              <a:rPr lang="en-US" altLang="zh-TW" dirty="0">
                <a:solidFill>
                  <a:srgbClr val="3333FF"/>
                </a:solidFill>
              </a:rPr>
            </a:br>
            <a:r>
              <a:rPr lang="zh-TW" altLang="en-US" dirty="0" smtClean="0">
                <a:solidFill>
                  <a:srgbClr val="3333FF"/>
                </a:solidFill>
              </a:rPr>
              <a:t>             </a:t>
            </a:r>
            <a:r>
              <a:rPr lang="zh-TW" altLang="en-US" dirty="0" smtClean="0">
                <a:solidFill>
                  <a:srgbClr val="660066"/>
                </a:solidFill>
                <a:latin typeface="+mn-ea"/>
                <a:ea typeface="+mn-ea"/>
                <a:cs typeface="+mn-cs"/>
              </a:rPr>
              <a:t>甄</a:t>
            </a:r>
            <a:r>
              <a:rPr lang="zh-TW" altLang="en-US" dirty="0">
                <a:solidFill>
                  <a:srgbClr val="660066"/>
                </a:solidFill>
                <a:latin typeface="+mn-ea"/>
                <a:ea typeface="+mn-ea"/>
                <a:cs typeface="+mn-cs"/>
              </a:rPr>
              <a:t>審結果作業</a:t>
            </a:r>
            <a:r>
              <a:rPr lang="en-US" altLang="zh-TW" dirty="0">
                <a:solidFill>
                  <a:srgbClr val="660066"/>
                </a:solidFill>
                <a:latin typeface="+mn-ea"/>
                <a:ea typeface="+mn-ea"/>
                <a:cs typeface="+mn-cs"/>
              </a:rPr>
              <a:t>-3.3</a:t>
            </a:r>
            <a:r>
              <a:rPr lang="zh-TW" altLang="en-US" dirty="0">
                <a:solidFill>
                  <a:srgbClr val="660066"/>
                </a:solidFill>
                <a:latin typeface="+mn-ea"/>
                <a:ea typeface="+mn-ea"/>
                <a:cs typeface="+mn-cs"/>
              </a:rPr>
              <a:t>匯出錄取名單</a:t>
            </a:r>
            <a:endParaRPr lang="en-US" altLang="zh-TW" dirty="0">
              <a:solidFill>
                <a:srgbClr val="660066"/>
              </a:solidFill>
              <a:latin typeface="+mn-ea"/>
              <a:ea typeface="+mn-ea"/>
              <a:cs typeface="+mn-cs"/>
            </a:endParaRPr>
          </a:p>
        </p:txBody>
      </p:sp>
      <p:pic>
        <p:nvPicPr>
          <p:cNvPr id="3" name="圖片 2"/>
          <p:cNvPicPr>
            <a:picLocks noChangeAspect="1"/>
          </p:cNvPicPr>
          <p:nvPr/>
        </p:nvPicPr>
        <p:blipFill>
          <a:blip r:embed="rId3"/>
          <a:stretch>
            <a:fillRect/>
          </a:stretch>
        </p:blipFill>
        <p:spPr>
          <a:xfrm>
            <a:off x="481012" y="1988840"/>
            <a:ext cx="8181975" cy="2238375"/>
          </a:xfrm>
          <a:prstGeom prst="rect">
            <a:avLst/>
          </a:prstGeom>
        </p:spPr>
      </p:pic>
      <p:sp>
        <p:nvSpPr>
          <p:cNvPr id="8" name="AutoShape 5"/>
          <p:cNvSpPr>
            <a:spLocks noChangeArrowheads="1"/>
          </p:cNvSpPr>
          <p:nvPr/>
        </p:nvSpPr>
        <p:spPr bwMode="auto">
          <a:xfrm>
            <a:off x="538163" y="4459288"/>
            <a:ext cx="3435350" cy="720725"/>
          </a:xfrm>
          <a:prstGeom prst="wedgeRectCallout">
            <a:avLst>
              <a:gd name="adj1" fmla="val -1093"/>
              <a:gd name="adj2" fmla="val -114607"/>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匯出資料為</a:t>
            </a:r>
            <a:r>
              <a:rPr kumimoji="0" lang="en-US" altLang="zh-TW" sz="2000" dirty="0">
                <a:solidFill>
                  <a:srgbClr val="000000"/>
                </a:solidFill>
                <a:latin typeface="+mn-ea"/>
                <a:ea typeface="+mn-ea"/>
              </a:rPr>
              <a:t>Excel</a:t>
            </a:r>
            <a:r>
              <a:rPr kumimoji="0" lang="zh-TW" altLang="en-US" sz="2000" dirty="0">
                <a:solidFill>
                  <a:srgbClr val="000000"/>
                </a:solidFill>
                <a:latin typeface="+mn-ea"/>
                <a:ea typeface="+mn-ea"/>
              </a:rPr>
              <a:t>格式，</a:t>
            </a:r>
          </a:p>
          <a:p>
            <a:pPr eaLnBrk="1" hangingPunct="1">
              <a:defRPr/>
            </a:pPr>
            <a:r>
              <a:rPr kumimoji="0" lang="zh-TW" altLang="en-US" sz="2000" dirty="0">
                <a:solidFill>
                  <a:srgbClr val="000000"/>
                </a:solidFill>
                <a:latin typeface="+mn-ea"/>
                <a:ea typeface="+mn-ea"/>
              </a:rPr>
              <a:t>提供委員學校進行人工檢核</a:t>
            </a:r>
          </a:p>
        </p:txBody>
      </p:sp>
      <p:sp>
        <p:nvSpPr>
          <p:cNvPr id="9" name="AutoShape 5"/>
          <p:cNvSpPr>
            <a:spLocks noChangeArrowheads="1"/>
          </p:cNvSpPr>
          <p:nvPr/>
        </p:nvSpPr>
        <p:spPr bwMode="auto">
          <a:xfrm>
            <a:off x="4787900" y="4508500"/>
            <a:ext cx="4103688" cy="719138"/>
          </a:xfrm>
          <a:prstGeom prst="wedgeRectCallout">
            <a:avLst>
              <a:gd name="adj1" fmla="val -37026"/>
              <a:gd name="adj2" fmla="val -117711"/>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匯出各系科</a:t>
            </a:r>
            <a:r>
              <a:rPr kumimoji="0" lang="en-US" altLang="zh-TW" sz="2000" dirty="0">
                <a:solidFill>
                  <a:srgbClr val="000000"/>
                </a:solidFill>
                <a:latin typeface="+mn-ea"/>
                <a:ea typeface="+mn-ea"/>
              </a:rPr>
              <a:t>(</a:t>
            </a:r>
            <a:r>
              <a:rPr kumimoji="0" lang="zh-TW" altLang="en-US" sz="2000" dirty="0">
                <a:solidFill>
                  <a:srgbClr val="000000"/>
                </a:solidFill>
                <a:latin typeface="+mn-ea"/>
                <a:ea typeface="+mn-ea"/>
              </a:rPr>
              <a:t>組</a:t>
            </a:r>
            <a:r>
              <a:rPr kumimoji="0" lang="en-US" altLang="zh-TW" sz="2000" dirty="0">
                <a:solidFill>
                  <a:srgbClr val="000000"/>
                </a:solidFill>
                <a:latin typeface="+mn-ea"/>
                <a:ea typeface="+mn-ea"/>
              </a:rPr>
              <a:t>)</a:t>
            </a:r>
            <a:r>
              <a:rPr kumimoji="0" lang="zh-TW" altLang="en-US" sz="2000" dirty="0">
                <a:solidFill>
                  <a:srgbClr val="000000"/>
                </a:solidFill>
                <a:latin typeface="+mn-ea"/>
                <a:ea typeface="+mn-ea"/>
              </a:rPr>
              <a:t>、</a:t>
            </a:r>
            <a:r>
              <a:rPr kumimoji="0" lang="zh-TW" altLang="en-US" sz="2000" dirty="0">
                <a:latin typeface="+mn-ea"/>
                <a:ea typeface="+mn-ea"/>
              </a:rPr>
              <a:t>學程錄取標準和</a:t>
            </a:r>
            <a:r>
              <a:rPr kumimoji="0" lang="zh-TW" altLang="en-US" sz="2000" dirty="0">
                <a:solidFill>
                  <a:srgbClr val="000000"/>
                </a:solidFill>
                <a:latin typeface="+mn-ea"/>
                <a:ea typeface="+mn-ea"/>
              </a:rPr>
              <a:t>正備取最低錄取分數</a:t>
            </a:r>
          </a:p>
        </p:txBody>
      </p:sp>
      <p:sp>
        <p:nvSpPr>
          <p:cNvPr id="10" name="AutoShape 4"/>
          <p:cNvSpPr>
            <a:spLocks noChangeArrowheads="1"/>
          </p:cNvSpPr>
          <p:nvPr/>
        </p:nvSpPr>
        <p:spPr bwMode="auto">
          <a:xfrm>
            <a:off x="538163" y="2374900"/>
            <a:ext cx="4249737" cy="415925"/>
          </a:xfrm>
          <a:prstGeom prst="wedgeRectCallout">
            <a:avLst>
              <a:gd name="adj1" fmla="val -11463"/>
              <a:gd name="adj2" fmla="val 121677"/>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可選擇單一或全部系科</a:t>
            </a:r>
            <a:r>
              <a:rPr kumimoji="0" lang="en-US" altLang="zh-TW" sz="2000" dirty="0">
                <a:latin typeface="+mn-ea"/>
                <a:ea typeface="+mn-ea"/>
              </a:rPr>
              <a:t>(</a:t>
            </a:r>
            <a:r>
              <a:rPr kumimoji="0" lang="zh-TW" altLang="en-US" sz="2000" dirty="0">
                <a:latin typeface="+mn-ea"/>
                <a:ea typeface="+mn-ea"/>
              </a:rPr>
              <a:t>組</a:t>
            </a:r>
            <a:r>
              <a:rPr kumimoji="0" lang="en-US" altLang="zh-TW" sz="2000" dirty="0">
                <a:latin typeface="+mn-ea"/>
                <a:ea typeface="+mn-ea"/>
              </a:rPr>
              <a:t>)</a:t>
            </a:r>
            <a:r>
              <a:rPr kumimoji="0" lang="zh-TW" altLang="en-US" sz="2000" dirty="0">
                <a:latin typeface="+mn-ea"/>
                <a:ea typeface="+mn-ea"/>
              </a:rPr>
              <a:t>學程</a:t>
            </a:r>
            <a:r>
              <a:rPr kumimoji="0" lang="zh-TW" altLang="en-US" sz="2000" dirty="0">
                <a:solidFill>
                  <a:srgbClr val="000000"/>
                </a:solidFill>
                <a:latin typeface="+mn-ea"/>
                <a:ea typeface="+mn-ea"/>
              </a:rPr>
              <a:t>匯出</a:t>
            </a:r>
          </a:p>
        </p:txBody>
      </p:sp>
    </p:spTree>
    <p:extLst>
      <p:ext uri="{BB962C8B-B14F-4D97-AF65-F5344CB8AC3E}">
        <p14:creationId xmlns:p14="http://schemas.microsoft.com/office/powerpoint/2010/main" val="24586841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title" idx="4294967295"/>
          </p:nvPr>
        </p:nvSpPr>
        <p:spPr>
          <a:xfrm>
            <a:off x="326575" y="1038225"/>
            <a:ext cx="8229600" cy="527050"/>
          </a:xfrm>
        </p:spPr>
        <p:txBody>
          <a:bodyPr>
            <a:normAutofit fontScale="90000"/>
          </a:bodyPr>
          <a:lstStyle/>
          <a:p>
            <a:pPr eaLnBrk="1" hangingPunct="1">
              <a:defRPr/>
            </a:pPr>
            <a:r>
              <a:rPr kumimoji="0" lang="zh-TW" altLang="en-US" sz="3600" dirty="0" smtClean="0">
                <a:solidFill>
                  <a:srgbClr val="000000"/>
                </a:solidFill>
                <a:latin typeface="+mn-ea"/>
                <a:ea typeface="+mn-ea"/>
              </a:rPr>
              <a:t>錄取名單欄位說明</a:t>
            </a:r>
          </a:p>
        </p:txBody>
      </p:sp>
      <p:graphicFrame>
        <p:nvGraphicFramePr>
          <p:cNvPr id="7" name="表格 6"/>
          <p:cNvGraphicFramePr>
            <a:graphicFrameLocks noGrp="1"/>
          </p:cNvGraphicFramePr>
          <p:nvPr>
            <p:extLst/>
          </p:nvPr>
        </p:nvGraphicFramePr>
        <p:xfrm>
          <a:off x="226562" y="1700808"/>
          <a:ext cx="8429625" cy="4362444"/>
        </p:xfrm>
        <a:graphic>
          <a:graphicData uri="http://schemas.openxmlformats.org/drawingml/2006/table">
            <a:tbl>
              <a:tblPr/>
              <a:tblGrid>
                <a:gridCol w="593725"/>
                <a:gridCol w="2001837"/>
                <a:gridCol w="628650"/>
                <a:gridCol w="2324100"/>
                <a:gridCol w="838200"/>
                <a:gridCol w="2043113"/>
              </a:tblGrid>
              <a:tr h="36353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mn-ea"/>
                          <a:ea typeface="+mn-ea"/>
                        </a:rPr>
                        <a:t>NO</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rPr>
                        <a:t>欄位名稱</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mn-ea"/>
                          <a:ea typeface="+mn-ea"/>
                        </a:rPr>
                        <a:t>NO</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rPr>
                        <a:t>欄位名稱</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mn-ea"/>
                          <a:ea typeface="+mn-ea"/>
                        </a:rPr>
                        <a:t>NO</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rPr>
                        <a:t>欄位名稱</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solidFill>
                      <a:schemeClr val="accent2">
                        <a:lumMod val="40000"/>
                        <a:lumOff val="60000"/>
                      </a:schemeClr>
                    </a:solidFill>
                  </a:tcPr>
                </a:tc>
              </a:tr>
              <a:tr h="36353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mn-ea"/>
                          <a:ea typeface="+mn-ea"/>
                        </a:rPr>
                        <a:t>01</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rPr>
                        <a:t>志願代碼</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mn-ea"/>
                          <a:ea typeface="+mn-ea"/>
                        </a:rPr>
                        <a:t>12</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rPr>
                        <a:t>緊急聯絡人</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mn-ea"/>
                          <a:ea typeface="+mn-ea"/>
                        </a:rPr>
                        <a:t>23</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TW" altLang="en-US" sz="1800" b="0" i="0" u="none" strike="noStrike" cap="none" normalizeH="0" baseline="0" dirty="0" smtClean="0">
                          <a:ln>
                            <a:noFill/>
                          </a:ln>
                          <a:solidFill>
                            <a:schemeClr val="tx1"/>
                          </a:solidFill>
                          <a:effectLst/>
                          <a:latin typeface="+mn-ea"/>
                          <a:ea typeface="+mn-ea"/>
                        </a:rPr>
                        <a:t>指定四原得分</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r>
              <a:tr h="36353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mn-ea"/>
                          <a:ea typeface="+mn-ea"/>
                        </a:rPr>
                        <a:t>02</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rPr>
                        <a:t>系科組學程名稱</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mn-ea"/>
                          <a:ea typeface="+mn-ea"/>
                        </a:rPr>
                        <a:t>13</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rPr>
                        <a:t>緊急聯絡人電話</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mn-ea"/>
                          <a:ea typeface="+mn-ea"/>
                        </a:rPr>
                        <a:t>24</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TW" altLang="en-US" sz="1800" b="0" i="0" u="none" strike="noStrike" cap="none" normalizeH="0" baseline="0" dirty="0" smtClean="0">
                          <a:ln>
                            <a:noFill/>
                          </a:ln>
                          <a:solidFill>
                            <a:schemeClr val="tx1"/>
                          </a:solidFill>
                          <a:effectLst/>
                          <a:latin typeface="+mn-ea"/>
                          <a:ea typeface="+mn-ea"/>
                        </a:rPr>
                        <a:t>指定一實得分</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r>
              <a:tr h="36353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mn-ea"/>
                          <a:ea typeface="+mn-ea"/>
                        </a:rPr>
                        <a:t>03</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rPr>
                        <a:t>報名序號</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mn-ea"/>
                          <a:ea typeface="+mn-ea"/>
                        </a:rPr>
                        <a:t>14</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rPr>
                        <a:t>畢業學校</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mn-ea"/>
                          <a:ea typeface="+mn-ea"/>
                        </a:rPr>
                        <a:t>25</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TW" altLang="en-US" sz="1800" b="0" i="0" u="none" strike="noStrike" cap="none" normalizeH="0" baseline="0" dirty="0" smtClean="0">
                          <a:ln>
                            <a:noFill/>
                          </a:ln>
                          <a:solidFill>
                            <a:schemeClr val="tx1"/>
                          </a:solidFill>
                          <a:effectLst/>
                          <a:latin typeface="+mn-ea"/>
                          <a:ea typeface="+mn-ea"/>
                        </a:rPr>
                        <a:t>指定二實得分</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r>
              <a:tr h="36353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mn-ea"/>
                          <a:ea typeface="+mn-ea"/>
                        </a:rPr>
                        <a:t>04</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rPr>
                        <a:t>身分證號</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mn-ea"/>
                          <a:ea typeface="+mn-ea"/>
                        </a:rPr>
                        <a:t>15</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rPr>
                        <a:t>畢業群類別</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mn-ea"/>
                          <a:ea typeface="+mn-ea"/>
                        </a:rPr>
                        <a:t>26</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TW" altLang="en-US" sz="1800" b="0" i="0" u="none" strike="noStrike" cap="none" normalizeH="0" baseline="0" dirty="0" smtClean="0">
                          <a:ln>
                            <a:noFill/>
                          </a:ln>
                          <a:solidFill>
                            <a:schemeClr val="tx1"/>
                          </a:solidFill>
                          <a:effectLst/>
                          <a:latin typeface="+mn-ea"/>
                          <a:ea typeface="+mn-ea"/>
                        </a:rPr>
                        <a:t>指定三實得分</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r>
              <a:tr h="36353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mn-ea"/>
                          <a:ea typeface="+mn-ea"/>
                        </a:rPr>
                        <a:t>05</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rPr>
                        <a:t>考生姓名</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mn-ea"/>
                          <a:ea typeface="+mn-ea"/>
                        </a:rPr>
                        <a:t>16</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rPr>
                        <a:t>畢業科組</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mn-ea"/>
                          <a:ea typeface="+mn-ea"/>
                        </a:rPr>
                        <a:t>27</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TW" altLang="en-US" sz="1800" b="0" i="0" u="none" strike="noStrike" cap="none" normalizeH="0" baseline="0" dirty="0" smtClean="0">
                          <a:ln>
                            <a:noFill/>
                          </a:ln>
                          <a:solidFill>
                            <a:schemeClr val="tx1"/>
                          </a:solidFill>
                          <a:effectLst/>
                          <a:latin typeface="+mn-ea"/>
                          <a:ea typeface="+mn-ea"/>
                        </a:rPr>
                        <a:t>指定四實得分</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r>
              <a:tr h="36353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mn-ea"/>
                          <a:ea typeface="+mn-ea"/>
                        </a:rPr>
                        <a:t>06</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rPr>
                        <a:t>性別</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mn-ea"/>
                          <a:ea typeface="+mn-ea"/>
                        </a:rPr>
                        <a:t>17</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rPr>
                        <a:t>競賽證照類別</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mn-ea"/>
                          <a:ea typeface="+mn-ea"/>
                        </a:rPr>
                        <a:t>28</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TW" altLang="en-US" sz="1800" b="0" i="0" u="none" strike="noStrike" cap="none" normalizeH="0" baseline="0" dirty="0" smtClean="0">
                          <a:ln>
                            <a:noFill/>
                          </a:ln>
                          <a:solidFill>
                            <a:schemeClr val="tx1"/>
                          </a:solidFill>
                          <a:effectLst/>
                          <a:latin typeface="+mn-ea"/>
                          <a:ea typeface="+mn-ea"/>
                        </a:rPr>
                        <a:t>證照獲獎加分比例</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r>
              <a:tr h="36353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mn-ea"/>
                          <a:ea typeface="+mn-ea"/>
                        </a:rPr>
                        <a:t>07</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rPr>
                        <a:t>出生日期</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mn-ea"/>
                          <a:ea typeface="+mn-ea"/>
                        </a:rPr>
                        <a:t>18</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rPr>
                        <a:t>競賽證照名稱</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mn-ea"/>
                          <a:ea typeface="+mn-ea"/>
                        </a:rPr>
                        <a:t>29</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TW" altLang="en-US" sz="1800" b="0" i="0" u="none" strike="noStrike" cap="none" normalizeH="0" baseline="0" dirty="0" smtClean="0">
                          <a:ln>
                            <a:noFill/>
                          </a:ln>
                          <a:solidFill>
                            <a:schemeClr val="tx1"/>
                          </a:solidFill>
                          <a:effectLst/>
                          <a:latin typeface="+mn-ea"/>
                          <a:ea typeface="+mn-ea"/>
                        </a:rPr>
                        <a:t>甄審總成績</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r>
              <a:tr h="36353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mn-ea"/>
                          <a:ea typeface="+mn-ea"/>
                        </a:rPr>
                        <a:t>08</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rPr>
                        <a:t>郵遞區號</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mn-ea"/>
                          <a:ea typeface="+mn-ea"/>
                        </a:rPr>
                        <a:t>19</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rPr>
                        <a:t>名次級別</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mn-ea"/>
                          <a:ea typeface="+mn-ea"/>
                        </a:rPr>
                        <a:t>30</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TW" altLang="en-US" sz="1800" b="0" i="0" u="none" strike="noStrike" cap="none" normalizeH="0" baseline="0" dirty="0" smtClean="0">
                          <a:ln>
                            <a:noFill/>
                          </a:ln>
                          <a:solidFill>
                            <a:schemeClr val="tx1"/>
                          </a:solidFill>
                          <a:effectLst/>
                          <a:latin typeface="+mn-ea"/>
                          <a:ea typeface="+mn-ea"/>
                        </a:rPr>
                        <a:t>甄審排名</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r>
              <a:tr h="36353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mn-ea"/>
                          <a:ea typeface="+mn-ea"/>
                        </a:rPr>
                        <a:t>09</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rPr>
                        <a:t>通訊地址</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mn-ea"/>
                          <a:ea typeface="+mn-ea"/>
                        </a:rPr>
                        <a:t>20</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TW" altLang="en-US" sz="1800" b="0" i="0" u="none" strike="noStrike" cap="none" normalizeH="0" baseline="0" dirty="0" smtClean="0">
                          <a:ln>
                            <a:noFill/>
                          </a:ln>
                          <a:solidFill>
                            <a:schemeClr val="tx1"/>
                          </a:solidFill>
                          <a:effectLst/>
                          <a:latin typeface="+mn-ea"/>
                          <a:ea typeface="+mn-ea"/>
                        </a:rPr>
                        <a:t>指定一原得分</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kern="1200" cap="none" normalizeH="0" baseline="0" dirty="0" smtClean="0">
                          <a:ln>
                            <a:noFill/>
                          </a:ln>
                          <a:solidFill>
                            <a:schemeClr val="tx1"/>
                          </a:solidFill>
                          <a:effectLst/>
                          <a:latin typeface="+mn-ea"/>
                          <a:ea typeface="+mn-ea"/>
                          <a:cs typeface="+mn-cs"/>
                        </a:rPr>
                        <a:t>31</a:t>
                      </a:r>
                      <a:endParaRPr kumimoji="0" lang="zh-TW" altLang="en-US" sz="1800" b="0" i="0" u="none" strike="noStrike" kern="1200" cap="none" normalizeH="0" baseline="0" dirty="0" smtClean="0">
                        <a:ln>
                          <a:noFill/>
                        </a:ln>
                        <a:solidFill>
                          <a:schemeClr val="tx1"/>
                        </a:solidFill>
                        <a:effectLst/>
                        <a:latin typeface="+mn-ea"/>
                        <a:ea typeface="+mn-ea"/>
                        <a:cs typeface="+mn-cs"/>
                      </a:endParaRP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TW" altLang="en-US" sz="1800" b="0" i="0" u="none" strike="noStrike" cap="none" normalizeH="0" baseline="0" dirty="0" smtClean="0">
                          <a:ln>
                            <a:noFill/>
                          </a:ln>
                          <a:solidFill>
                            <a:schemeClr val="tx1"/>
                          </a:solidFill>
                          <a:effectLst/>
                          <a:latin typeface="+mn-ea"/>
                          <a:ea typeface="+mn-ea"/>
                        </a:rPr>
                        <a:t>甄審結果</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r>
              <a:tr h="36353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mn-ea"/>
                          <a:ea typeface="+mn-ea"/>
                        </a:rPr>
                        <a:t>10</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rPr>
                        <a:t>聯絡電話</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mn-ea"/>
                          <a:ea typeface="+mn-ea"/>
                        </a:rPr>
                        <a:t>21</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TW" altLang="en-US" sz="1800" b="0" i="0" u="none" strike="noStrike" cap="none" normalizeH="0" baseline="0" dirty="0" smtClean="0">
                          <a:ln>
                            <a:noFill/>
                          </a:ln>
                          <a:solidFill>
                            <a:schemeClr val="tx1"/>
                          </a:solidFill>
                          <a:effectLst/>
                          <a:latin typeface="+mn-ea"/>
                          <a:ea typeface="+mn-ea"/>
                        </a:rPr>
                        <a:t>指定二原得分</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mn-ea"/>
                          <a:ea typeface="+mn-ea"/>
                        </a:rPr>
                        <a:t>32</a:t>
                      </a:r>
                      <a:endParaRPr kumimoji="0" lang="zh-TW" altLang="en-US" sz="1800" b="0" i="0" u="none" strike="noStrike" cap="none" normalizeH="0" baseline="0" dirty="0" smtClean="0">
                        <a:ln>
                          <a:noFill/>
                        </a:ln>
                        <a:solidFill>
                          <a:schemeClr val="tx1"/>
                        </a:solidFill>
                        <a:effectLst/>
                        <a:latin typeface="+mn-ea"/>
                        <a:ea typeface="+mn-ea"/>
                      </a:endParaRP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TW" sz="1800" b="0" i="0" u="none" strike="noStrike" kern="1200" cap="none" normalizeH="0" baseline="0" dirty="0" smtClean="0">
                          <a:ln>
                            <a:noFill/>
                          </a:ln>
                          <a:solidFill>
                            <a:schemeClr val="tx1"/>
                          </a:solidFill>
                          <a:effectLst/>
                          <a:latin typeface="+mn-ea"/>
                          <a:ea typeface="+mn-ea"/>
                          <a:cs typeface="+mn-cs"/>
                        </a:rPr>
                        <a:t>E-mail</a:t>
                      </a:r>
                      <a:endParaRPr kumimoji="0" lang="zh-TW" altLang="en-US" sz="1800" b="0" i="0" u="none" strike="noStrike" kern="1200" cap="none" normalizeH="0" baseline="0" dirty="0" smtClean="0">
                        <a:ln>
                          <a:noFill/>
                        </a:ln>
                        <a:solidFill>
                          <a:schemeClr val="tx1"/>
                        </a:solidFill>
                        <a:effectLst/>
                        <a:latin typeface="+mn-ea"/>
                        <a:ea typeface="+mn-ea"/>
                        <a:cs typeface="+mn-cs"/>
                      </a:endParaRP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r>
              <a:tr h="36353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mn-ea"/>
                          <a:ea typeface="+mn-ea"/>
                        </a:rPr>
                        <a:t>11</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rPr>
                        <a:t>手機</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mn-ea"/>
                          <a:ea typeface="+mn-ea"/>
                        </a:rPr>
                        <a:t>22</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TW" altLang="en-US" sz="1800" b="0" i="0" u="none" strike="noStrike" cap="none" normalizeH="0" baseline="0" dirty="0" smtClean="0">
                          <a:ln>
                            <a:noFill/>
                          </a:ln>
                          <a:solidFill>
                            <a:schemeClr val="tx1"/>
                          </a:solidFill>
                          <a:effectLst/>
                          <a:latin typeface="+mn-ea"/>
                          <a:ea typeface="+mn-ea"/>
                        </a:rPr>
                        <a:t>指定三原得分</a:t>
                      </a:r>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endParaRPr lang="zh-TW" altLang="en-US" dirty="0"/>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endParaRPr lang="zh-TW" altLang="en-US" dirty="0"/>
                    </a:p>
                  </a:txBody>
                  <a:tcPr marL="9525" marR="9525" marT="9525" marB="0" anchor="ctr" horzOverflow="overflow">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49242" name="Rectangle 3"/>
          <p:cNvSpPr>
            <a:spLocks noGrp="1" noChangeArrowheads="1"/>
          </p:cNvSpPr>
          <p:nvPr>
            <p:ph type="title" idx="4294967295"/>
          </p:nvPr>
        </p:nvSpPr>
        <p:spPr>
          <a:xfrm>
            <a:off x="107504" y="253612"/>
            <a:ext cx="9144000" cy="765175"/>
          </a:xfrm>
        </p:spPr>
        <p:txBody>
          <a:bodyPr>
            <a:normAutofit fontScale="90000"/>
          </a:bodyPr>
          <a:lstStyle/>
          <a:p>
            <a:pPr indent="360000">
              <a:defRPr/>
            </a:pPr>
            <a:r>
              <a:rPr lang="zh-TW" altLang="en-US" dirty="0" smtClean="0">
                <a:solidFill>
                  <a:srgbClr val="3333FF"/>
                </a:solidFill>
              </a:rPr>
              <a:t>三、技優甄審入學招生系統操作說明</a:t>
            </a:r>
            <a:r>
              <a:rPr lang="en-US" altLang="zh-TW" dirty="0" smtClean="0">
                <a:solidFill>
                  <a:srgbClr val="3333FF"/>
                </a:solidFill>
              </a:rPr>
              <a:t>-</a:t>
            </a:r>
            <a:r>
              <a:rPr lang="en-US" altLang="zh-TW" dirty="0">
                <a:solidFill>
                  <a:srgbClr val="3333FF"/>
                </a:solidFill>
              </a:rPr>
              <a:t/>
            </a:r>
            <a:br>
              <a:rPr lang="en-US" altLang="zh-TW" dirty="0">
                <a:solidFill>
                  <a:srgbClr val="3333FF"/>
                </a:solidFill>
              </a:rPr>
            </a:br>
            <a:r>
              <a:rPr lang="zh-TW" altLang="en-US" dirty="0" smtClean="0">
                <a:solidFill>
                  <a:srgbClr val="3333FF"/>
                </a:solidFill>
              </a:rPr>
              <a:t>             </a:t>
            </a:r>
            <a:r>
              <a:rPr lang="zh-TW" altLang="en-US" dirty="0" smtClean="0">
                <a:solidFill>
                  <a:srgbClr val="660066"/>
                </a:solidFill>
                <a:latin typeface="+mn-ea"/>
                <a:ea typeface="+mn-ea"/>
                <a:cs typeface="+mn-cs"/>
              </a:rPr>
              <a:t>甄</a:t>
            </a:r>
            <a:r>
              <a:rPr lang="zh-TW" altLang="en-US" dirty="0">
                <a:solidFill>
                  <a:srgbClr val="660066"/>
                </a:solidFill>
                <a:latin typeface="+mn-ea"/>
                <a:ea typeface="+mn-ea"/>
                <a:cs typeface="+mn-cs"/>
              </a:rPr>
              <a:t>審結果作業</a:t>
            </a:r>
            <a:r>
              <a:rPr lang="en-US" altLang="zh-TW" dirty="0">
                <a:solidFill>
                  <a:srgbClr val="660066"/>
                </a:solidFill>
                <a:latin typeface="+mn-ea"/>
                <a:ea typeface="+mn-ea"/>
                <a:cs typeface="+mn-cs"/>
              </a:rPr>
              <a:t>-3.3</a:t>
            </a:r>
            <a:r>
              <a:rPr lang="zh-TW" altLang="en-US" dirty="0">
                <a:solidFill>
                  <a:srgbClr val="660066"/>
                </a:solidFill>
                <a:latin typeface="+mn-ea"/>
                <a:ea typeface="+mn-ea"/>
                <a:cs typeface="+mn-cs"/>
              </a:rPr>
              <a:t>匯出錄取名單</a:t>
            </a:r>
            <a:endParaRPr lang="en-US" altLang="zh-TW" dirty="0">
              <a:solidFill>
                <a:srgbClr val="660066"/>
              </a:solidFill>
              <a:latin typeface="+mn-ea"/>
              <a:ea typeface="+mn-ea"/>
              <a:cs typeface="+mn-cs"/>
            </a:endParaRPr>
          </a:p>
        </p:txBody>
      </p:sp>
    </p:spTree>
    <p:extLst>
      <p:ext uri="{BB962C8B-B14F-4D97-AF65-F5344CB8AC3E}">
        <p14:creationId xmlns:p14="http://schemas.microsoft.com/office/powerpoint/2010/main" val="316388814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6" name="Rectangle 3"/>
          <p:cNvSpPr>
            <a:spLocks noGrp="1" noChangeArrowheads="1"/>
          </p:cNvSpPr>
          <p:nvPr>
            <p:ph type="title" idx="4294967295"/>
          </p:nvPr>
        </p:nvSpPr>
        <p:spPr>
          <a:xfrm>
            <a:off x="30163" y="239713"/>
            <a:ext cx="9144000" cy="765175"/>
          </a:xfrm>
        </p:spPr>
        <p:txBody>
          <a:bodyPr>
            <a:normAutofit fontScale="90000"/>
          </a:bodyPr>
          <a:lstStyle/>
          <a:p>
            <a:pPr indent="360000">
              <a:defRPr/>
            </a:pPr>
            <a:r>
              <a:rPr lang="zh-TW" altLang="en-US" dirty="0" smtClean="0">
                <a:solidFill>
                  <a:srgbClr val="3333FF"/>
                </a:solidFill>
              </a:rPr>
              <a:t>三、技優甄審入學招生系統操作說明</a:t>
            </a:r>
            <a:r>
              <a:rPr lang="en-US" altLang="zh-TW" dirty="0" smtClean="0">
                <a:solidFill>
                  <a:srgbClr val="3333FF"/>
                </a:solidFill>
              </a:rPr>
              <a:t>-</a:t>
            </a:r>
            <a:r>
              <a:rPr lang="en-US" altLang="zh-TW" dirty="0">
                <a:solidFill>
                  <a:srgbClr val="3333FF"/>
                </a:solidFill>
              </a:rPr>
              <a:t/>
            </a:r>
            <a:br>
              <a:rPr lang="en-US" altLang="zh-TW" dirty="0">
                <a:solidFill>
                  <a:srgbClr val="3333FF"/>
                </a:solidFill>
              </a:rPr>
            </a:br>
            <a:r>
              <a:rPr lang="zh-TW" altLang="en-US" dirty="0" smtClean="0">
                <a:solidFill>
                  <a:srgbClr val="3333FF"/>
                </a:solidFill>
              </a:rPr>
              <a:t>             </a:t>
            </a:r>
            <a:r>
              <a:rPr lang="zh-TW" altLang="en-US" dirty="0" smtClean="0">
                <a:solidFill>
                  <a:srgbClr val="660066"/>
                </a:solidFill>
                <a:latin typeface="+mn-ea"/>
                <a:ea typeface="+mn-ea"/>
                <a:cs typeface="+mn-cs"/>
              </a:rPr>
              <a:t>甄</a:t>
            </a:r>
            <a:r>
              <a:rPr lang="zh-TW" altLang="en-US" dirty="0">
                <a:solidFill>
                  <a:srgbClr val="660066"/>
                </a:solidFill>
                <a:latin typeface="+mn-ea"/>
                <a:ea typeface="+mn-ea"/>
                <a:cs typeface="+mn-cs"/>
              </a:rPr>
              <a:t>審結果作業</a:t>
            </a:r>
            <a:r>
              <a:rPr lang="en-US" altLang="zh-TW" dirty="0">
                <a:solidFill>
                  <a:srgbClr val="660066"/>
                </a:solidFill>
                <a:latin typeface="+mn-ea"/>
                <a:ea typeface="+mn-ea"/>
                <a:cs typeface="+mn-cs"/>
              </a:rPr>
              <a:t>-3.4</a:t>
            </a:r>
            <a:r>
              <a:rPr lang="zh-TW" altLang="en-US" dirty="0">
                <a:solidFill>
                  <a:srgbClr val="660066"/>
                </a:solidFill>
                <a:latin typeface="+mn-ea"/>
                <a:ea typeface="+mn-ea"/>
                <a:cs typeface="+mn-cs"/>
              </a:rPr>
              <a:t>確認甄審結果作業</a:t>
            </a:r>
            <a:endParaRPr lang="en-US" altLang="zh-TW" dirty="0">
              <a:solidFill>
                <a:srgbClr val="660066"/>
              </a:solidFill>
              <a:latin typeface="+mn-ea"/>
              <a:ea typeface="+mn-ea"/>
              <a:cs typeface="+mn-cs"/>
            </a:endParaRPr>
          </a:p>
        </p:txBody>
      </p:sp>
      <p:pic>
        <p:nvPicPr>
          <p:cNvPr id="2" name="圖片 1"/>
          <p:cNvPicPr>
            <a:picLocks noChangeAspect="1"/>
          </p:cNvPicPr>
          <p:nvPr/>
        </p:nvPicPr>
        <p:blipFill>
          <a:blip r:embed="rId3"/>
          <a:stretch>
            <a:fillRect/>
          </a:stretch>
        </p:blipFill>
        <p:spPr>
          <a:xfrm>
            <a:off x="1102494" y="1004888"/>
            <a:ext cx="7019925" cy="5495925"/>
          </a:xfrm>
          <a:prstGeom prst="rect">
            <a:avLst/>
          </a:prstGeom>
        </p:spPr>
      </p:pic>
      <p:sp>
        <p:nvSpPr>
          <p:cNvPr id="9" name="AutoShape 8"/>
          <p:cNvSpPr>
            <a:spLocks noChangeArrowheads="1"/>
          </p:cNvSpPr>
          <p:nvPr/>
        </p:nvSpPr>
        <p:spPr bwMode="auto">
          <a:xfrm>
            <a:off x="6660232" y="4611687"/>
            <a:ext cx="2219325" cy="828675"/>
          </a:xfrm>
          <a:prstGeom prst="wedgeRectCallout">
            <a:avLst>
              <a:gd name="adj1" fmla="val -67666"/>
              <a:gd name="adj2" fmla="val -2"/>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顯示正、備取人數提供確認</a:t>
            </a:r>
          </a:p>
        </p:txBody>
      </p:sp>
      <p:sp>
        <p:nvSpPr>
          <p:cNvPr id="10" name="AutoShape 7"/>
          <p:cNvSpPr>
            <a:spLocks noChangeArrowheads="1"/>
          </p:cNvSpPr>
          <p:nvPr/>
        </p:nvSpPr>
        <p:spPr bwMode="auto">
          <a:xfrm>
            <a:off x="6336128" y="3075030"/>
            <a:ext cx="2232025" cy="669925"/>
          </a:xfrm>
          <a:prstGeom prst="wedgeRectCallout">
            <a:avLst>
              <a:gd name="adj1" fmla="val -80653"/>
              <a:gd name="adj2" fmla="val -15329"/>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顯示尚未分發完成的系</a:t>
            </a:r>
            <a:r>
              <a:rPr kumimoji="0" lang="zh-TW" altLang="en-US" sz="2000" dirty="0">
                <a:latin typeface="+mn-ea"/>
                <a:ea typeface="+mn-ea"/>
              </a:rPr>
              <a:t>科</a:t>
            </a:r>
            <a:r>
              <a:rPr kumimoji="0" lang="en-US" altLang="zh-TW" sz="2000" dirty="0">
                <a:latin typeface="+mn-ea"/>
                <a:ea typeface="+mn-ea"/>
              </a:rPr>
              <a:t>(</a:t>
            </a:r>
            <a:r>
              <a:rPr kumimoji="0" lang="zh-TW" altLang="en-US" sz="2000" dirty="0">
                <a:latin typeface="+mn-ea"/>
                <a:ea typeface="+mn-ea"/>
              </a:rPr>
              <a:t>組</a:t>
            </a:r>
            <a:r>
              <a:rPr kumimoji="0" lang="en-US" altLang="zh-TW" sz="2000" dirty="0">
                <a:latin typeface="+mn-ea"/>
                <a:ea typeface="+mn-ea"/>
              </a:rPr>
              <a:t>)</a:t>
            </a:r>
            <a:r>
              <a:rPr kumimoji="0" lang="zh-TW" altLang="en-US" sz="2000" dirty="0">
                <a:latin typeface="+mn-ea"/>
                <a:ea typeface="+mn-ea"/>
              </a:rPr>
              <a:t>學程</a:t>
            </a:r>
          </a:p>
        </p:txBody>
      </p:sp>
      <p:sp>
        <p:nvSpPr>
          <p:cNvPr id="11" name="AutoShape 8"/>
          <p:cNvSpPr>
            <a:spLocks noChangeArrowheads="1"/>
          </p:cNvSpPr>
          <p:nvPr/>
        </p:nvSpPr>
        <p:spPr bwMode="auto">
          <a:xfrm>
            <a:off x="539552" y="5026025"/>
            <a:ext cx="2219325" cy="1008063"/>
          </a:xfrm>
          <a:prstGeom prst="wedgeRectCallout">
            <a:avLst>
              <a:gd name="adj1" fmla="val 107293"/>
              <a:gd name="adj2" fmla="val 43921"/>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確認甄審結果作業完成，送出後不得更改</a:t>
            </a:r>
          </a:p>
        </p:txBody>
      </p:sp>
    </p:spTree>
    <p:extLst>
      <p:ext uri="{BB962C8B-B14F-4D97-AF65-F5344CB8AC3E}">
        <p14:creationId xmlns:p14="http://schemas.microsoft.com/office/powerpoint/2010/main" val="69566345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a:spLocks noGrp="1" noChangeArrowheads="1"/>
          </p:cNvSpPr>
          <p:nvPr>
            <p:ph type="title" idx="4294967295"/>
          </p:nvPr>
        </p:nvSpPr>
        <p:spPr>
          <a:xfrm>
            <a:off x="30163" y="239713"/>
            <a:ext cx="9144000" cy="765175"/>
          </a:xfrm>
        </p:spPr>
        <p:txBody>
          <a:bodyPr>
            <a:normAutofit fontScale="90000"/>
          </a:bodyPr>
          <a:lstStyle/>
          <a:p>
            <a:pPr indent="360000">
              <a:defRPr/>
            </a:pPr>
            <a:r>
              <a:rPr lang="zh-TW" altLang="en-US" dirty="0" smtClean="0">
                <a:solidFill>
                  <a:srgbClr val="3333FF"/>
                </a:solidFill>
              </a:rPr>
              <a:t>三、技優甄審入學招生系統操作說明</a:t>
            </a:r>
            <a:r>
              <a:rPr lang="en-US" altLang="zh-TW" dirty="0" smtClean="0">
                <a:solidFill>
                  <a:srgbClr val="3333FF"/>
                </a:solidFill>
              </a:rPr>
              <a:t>-</a:t>
            </a:r>
            <a:r>
              <a:rPr lang="en-US" altLang="zh-TW" dirty="0">
                <a:solidFill>
                  <a:srgbClr val="3333FF"/>
                </a:solidFill>
              </a:rPr>
              <a:t/>
            </a:r>
            <a:br>
              <a:rPr lang="en-US" altLang="zh-TW" dirty="0">
                <a:solidFill>
                  <a:srgbClr val="3333FF"/>
                </a:solidFill>
              </a:rPr>
            </a:br>
            <a:r>
              <a:rPr lang="zh-TW" altLang="en-US" dirty="0" smtClean="0">
                <a:solidFill>
                  <a:srgbClr val="3333FF"/>
                </a:solidFill>
              </a:rPr>
              <a:t>             </a:t>
            </a:r>
            <a:r>
              <a:rPr lang="zh-TW" altLang="en-US" dirty="0" smtClean="0">
                <a:solidFill>
                  <a:srgbClr val="660066"/>
                </a:solidFill>
                <a:latin typeface="+mn-ea"/>
                <a:ea typeface="+mn-ea"/>
                <a:cs typeface="+mn-cs"/>
              </a:rPr>
              <a:t>匯出</a:t>
            </a:r>
            <a:r>
              <a:rPr lang="zh-TW" altLang="en-US" dirty="0">
                <a:solidFill>
                  <a:srgbClr val="660066"/>
                </a:solidFill>
                <a:latin typeface="+mn-ea"/>
                <a:ea typeface="+mn-ea"/>
                <a:cs typeface="+mn-cs"/>
              </a:rPr>
              <a:t>甄審結果公告名單</a:t>
            </a:r>
          </a:p>
        </p:txBody>
      </p:sp>
      <p:pic>
        <p:nvPicPr>
          <p:cNvPr id="2" name="圖片 1"/>
          <p:cNvPicPr>
            <a:picLocks noChangeAspect="1"/>
          </p:cNvPicPr>
          <p:nvPr/>
        </p:nvPicPr>
        <p:blipFill>
          <a:blip r:embed="rId3"/>
          <a:stretch>
            <a:fillRect/>
          </a:stretch>
        </p:blipFill>
        <p:spPr>
          <a:xfrm>
            <a:off x="396999" y="2050770"/>
            <a:ext cx="8201025" cy="4010025"/>
          </a:xfrm>
          <a:prstGeom prst="rect">
            <a:avLst/>
          </a:prstGeom>
        </p:spPr>
      </p:pic>
      <p:sp>
        <p:nvSpPr>
          <p:cNvPr id="10" name="AutoShape 5"/>
          <p:cNvSpPr>
            <a:spLocks noChangeArrowheads="1"/>
          </p:cNvSpPr>
          <p:nvPr/>
        </p:nvSpPr>
        <p:spPr bwMode="auto">
          <a:xfrm>
            <a:off x="4760387" y="1061757"/>
            <a:ext cx="3810000" cy="989013"/>
          </a:xfrm>
          <a:prstGeom prst="wedgeRectCallout">
            <a:avLst>
              <a:gd name="adj1" fmla="val -21364"/>
              <a:gd name="adj2" fmla="val 161075"/>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確認甄審結果後，各校下載甄審結果名單並於</a:t>
            </a:r>
            <a:r>
              <a:rPr kumimoji="0" lang="en-US" altLang="zh-TW" sz="2000" dirty="0" smtClean="0">
                <a:solidFill>
                  <a:srgbClr val="000000"/>
                </a:solidFill>
                <a:latin typeface="+mn-ea"/>
                <a:ea typeface="+mn-ea"/>
              </a:rPr>
              <a:t>108.6.24(</a:t>
            </a:r>
            <a:r>
              <a:rPr kumimoji="0" lang="zh-TW" altLang="en-US" sz="2000" dirty="0">
                <a:solidFill>
                  <a:srgbClr val="000000"/>
                </a:solidFill>
                <a:latin typeface="+mn-ea"/>
                <a:ea typeface="+mn-ea"/>
              </a:rPr>
              <a:t>一</a:t>
            </a:r>
            <a:r>
              <a:rPr kumimoji="0" lang="en-US" altLang="zh-TW" sz="2000" dirty="0">
                <a:solidFill>
                  <a:srgbClr val="000000"/>
                </a:solidFill>
                <a:latin typeface="+mn-ea"/>
                <a:ea typeface="+mn-ea"/>
              </a:rPr>
              <a:t>)10:00</a:t>
            </a:r>
            <a:r>
              <a:rPr kumimoji="0" lang="zh-TW" altLang="en-US" sz="2000" dirty="0">
                <a:solidFill>
                  <a:srgbClr val="000000"/>
                </a:solidFill>
                <a:latin typeface="+mn-ea"/>
                <a:ea typeface="+mn-ea"/>
              </a:rPr>
              <a:t>公告</a:t>
            </a:r>
          </a:p>
        </p:txBody>
      </p:sp>
    </p:spTree>
    <p:extLst>
      <p:ext uri="{BB962C8B-B14F-4D97-AF65-F5344CB8AC3E}">
        <p14:creationId xmlns:p14="http://schemas.microsoft.com/office/powerpoint/2010/main" val="16873680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63769" y="980728"/>
            <a:ext cx="8704291" cy="5976664"/>
          </a:xfrm>
        </p:spPr>
        <p:txBody>
          <a:bodyPr/>
          <a:lstStyle/>
          <a:p>
            <a:pPr lvl="0">
              <a:lnSpc>
                <a:spcPct val="120000"/>
              </a:lnSpc>
              <a:spcBef>
                <a:spcPts val="600"/>
              </a:spcBef>
              <a:spcAft>
                <a:spcPts val="600"/>
              </a:spcAft>
              <a:buFont typeface="+mj-lt"/>
              <a:buAutoNum type="arabicPeriod"/>
              <a:tabLst>
                <a:tab pos="462280" algn="l"/>
              </a:tabLst>
            </a:pPr>
            <a:r>
              <a:rPr lang="zh-TW" altLang="zh-TW" sz="1600" dirty="0" smtClean="0">
                <a:cs typeface="Times New Roman" panose="02020603050405020304" pitchFamily="18" charset="0"/>
              </a:rPr>
              <a:t>「第二階段報名系統」包含</a:t>
            </a:r>
            <a:r>
              <a:rPr lang="zh-TW" altLang="en-US" sz="1600" dirty="0">
                <a:cs typeface="Times New Roman" panose="02020603050405020304" pitchFamily="18" charset="0"/>
              </a:rPr>
              <a:t>「第二階段指定項目甄試費用繳費」 </a:t>
            </a:r>
            <a:r>
              <a:rPr lang="zh-TW" altLang="en-US" sz="1600" dirty="0" smtClean="0">
                <a:cs typeface="Times New Roman" panose="02020603050405020304" pitchFamily="18" charset="0"/>
              </a:rPr>
              <a:t>、</a:t>
            </a:r>
            <a:r>
              <a:rPr lang="zh-TW" altLang="zh-TW" sz="1600" dirty="0" smtClean="0">
                <a:cs typeface="Times New Roman" panose="02020603050405020304" pitchFamily="18" charset="0"/>
              </a:rPr>
              <a:t>「在校學業成績證明」、「證照或得獎加分」、「備審資料</a:t>
            </a:r>
            <a:r>
              <a:rPr lang="zh-TW" altLang="en-US" sz="1600" dirty="0" smtClean="0">
                <a:cs typeface="Times New Roman" panose="02020603050405020304" pitchFamily="18" charset="0"/>
              </a:rPr>
              <a:t>必</a:t>
            </a:r>
            <a:r>
              <a:rPr lang="en-US" altLang="zh-TW" sz="1600" dirty="0" smtClean="0">
                <a:cs typeface="Times New Roman" panose="02020603050405020304" pitchFamily="18" charset="0"/>
              </a:rPr>
              <a:t>(</a:t>
            </a:r>
            <a:r>
              <a:rPr lang="zh-TW" altLang="en-US" sz="1600" dirty="0" smtClean="0">
                <a:cs typeface="Times New Roman" panose="02020603050405020304" pitchFamily="18" charset="0"/>
              </a:rPr>
              <a:t>選</a:t>
            </a:r>
            <a:r>
              <a:rPr lang="en-US" altLang="zh-TW" sz="1600" dirty="0" smtClean="0">
                <a:cs typeface="Times New Roman" panose="02020603050405020304" pitchFamily="18" charset="0"/>
              </a:rPr>
              <a:t>)</a:t>
            </a:r>
            <a:r>
              <a:rPr lang="zh-TW" altLang="en-US" sz="1600" dirty="0" smtClean="0">
                <a:cs typeface="Times New Roman" panose="02020603050405020304" pitchFamily="18" charset="0"/>
              </a:rPr>
              <a:t>繳資料</a:t>
            </a:r>
            <a:r>
              <a:rPr lang="zh-TW" altLang="zh-TW" sz="1600" dirty="0" smtClean="0">
                <a:cs typeface="Times New Roman" panose="02020603050405020304" pitchFamily="18" charset="0"/>
              </a:rPr>
              <a:t>」等</a:t>
            </a:r>
            <a:r>
              <a:rPr lang="zh-TW" altLang="en-US" sz="1600" dirty="0" smtClean="0">
                <a:cs typeface="Times New Roman" panose="02020603050405020304" pitchFamily="18" charset="0"/>
              </a:rPr>
              <a:t>相關</a:t>
            </a:r>
            <a:r>
              <a:rPr lang="zh-TW" altLang="zh-TW" sz="1600" dirty="0" smtClean="0">
                <a:cs typeface="Times New Roman" panose="02020603050405020304" pitchFamily="18" charset="0"/>
              </a:rPr>
              <a:t>作業。</a:t>
            </a:r>
            <a:r>
              <a:rPr lang="en-US" altLang="zh-TW" sz="1600" dirty="0" smtClean="0">
                <a:cs typeface="Times New Roman" panose="02020603050405020304" pitchFamily="18" charset="0"/>
              </a:rPr>
              <a:t/>
            </a:r>
            <a:br>
              <a:rPr lang="en-US" altLang="zh-TW" sz="1600" dirty="0" smtClean="0">
                <a:cs typeface="Times New Roman" panose="02020603050405020304" pitchFamily="18" charset="0"/>
              </a:rPr>
            </a:br>
            <a:r>
              <a:rPr lang="zh-TW" altLang="en-US" sz="1600" b="1" dirty="0" smtClean="0">
                <a:cs typeface="Times New Roman" panose="02020603050405020304" pitchFamily="18" charset="0"/>
              </a:rPr>
              <a:t>未依規定期限完成者，視同放棄參加指定項目甄試之資格。</a:t>
            </a:r>
            <a:endParaRPr lang="en-US" altLang="zh-TW" sz="1600" b="1" kern="100" dirty="0" smtClean="0">
              <a:cs typeface="Times New Roman" panose="02020603050405020304" pitchFamily="18" charset="0"/>
            </a:endParaRPr>
          </a:p>
          <a:p>
            <a:pPr lvl="0">
              <a:lnSpc>
                <a:spcPct val="120000"/>
              </a:lnSpc>
              <a:spcBef>
                <a:spcPts val="600"/>
              </a:spcBef>
              <a:spcAft>
                <a:spcPts val="600"/>
              </a:spcAft>
              <a:buFont typeface="+mj-lt"/>
              <a:buAutoNum type="arabicPeriod"/>
              <a:tabLst>
                <a:tab pos="462280" algn="l"/>
              </a:tabLst>
            </a:pPr>
            <a:r>
              <a:rPr lang="zh-TW" altLang="zh-TW" sz="1600" b="1" dirty="0" smtClean="0">
                <a:solidFill>
                  <a:srgbClr val="3333FF"/>
                </a:solidFill>
                <a:cs typeface="Times New Roman" panose="02020603050405020304" pitchFamily="18" charset="0"/>
              </a:rPr>
              <a:t>在校學業成績證明</a:t>
            </a:r>
            <a:r>
              <a:rPr lang="en-US" altLang="zh-TW" sz="1600" b="1" dirty="0" smtClean="0">
                <a:solidFill>
                  <a:srgbClr val="3333FF"/>
                </a:solidFill>
                <a:cs typeface="Times New Roman" panose="02020603050405020304" pitchFamily="18" charset="0"/>
              </a:rPr>
              <a:t>(PDF</a:t>
            </a:r>
            <a:r>
              <a:rPr lang="zh-TW" altLang="zh-TW" sz="1600" b="1" dirty="0" smtClean="0">
                <a:solidFill>
                  <a:srgbClr val="3333FF"/>
                </a:solidFill>
                <a:cs typeface="Times New Roman" panose="02020603050405020304" pitchFamily="18" charset="0"/>
              </a:rPr>
              <a:t>檔</a:t>
            </a:r>
            <a:r>
              <a:rPr lang="en-US" altLang="zh-TW" sz="1600" b="1" dirty="0" smtClean="0">
                <a:solidFill>
                  <a:srgbClr val="3333FF"/>
                </a:solidFill>
                <a:cs typeface="Times New Roman" panose="02020603050405020304" pitchFamily="18" charset="0"/>
              </a:rPr>
              <a:t>)</a:t>
            </a:r>
            <a:r>
              <a:rPr lang="zh-TW" altLang="zh-TW" sz="1600" dirty="0" smtClean="0">
                <a:cs typeface="Times New Roman" panose="02020603050405020304" pitchFamily="18" charset="0"/>
              </a:rPr>
              <a:t>，考生若為應屆畢業生統一由其所屬學校上傳至本委員會，非應屆畢業生</a:t>
            </a:r>
            <a:r>
              <a:rPr lang="en-US" altLang="zh-TW" sz="1600" dirty="0" smtClean="0">
                <a:cs typeface="Times New Roman" panose="02020603050405020304" pitchFamily="18" charset="0"/>
              </a:rPr>
              <a:t>(</a:t>
            </a:r>
            <a:r>
              <a:rPr lang="zh-TW" altLang="en-US" sz="1600" dirty="0" smtClean="0">
                <a:cs typeface="Times New Roman" panose="02020603050405020304" pitchFamily="18" charset="0"/>
              </a:rPr>
              <a:t>含青年儲蓄帳戶組生</a:t>
            </a:r>
            <a:r>
              <a:rPr lang="en-US" altLang="zh-TW" sz="1600" dirty="0" smtClean="0">
                <a:cs typeface="Times New Roman" panose="02020603050405020304" pitchFamily="18" charset="0"/>
              </a:rPr>
              <a:t>)</a:t>
            </a:r>
            <a:r>
              <a:rPr lang="zh-TW" altLang="zh-TW" sz="1600" dirty="0" smtClean="0">
                <a:cs typeface="Times New Roman" panose="02020603050405020304" pitchFamily="18" charset="0"/>
              </a:rPr>
              <a:t>或持其他同等學力考生由本人自行上傳。</a:t>
            </a:r>
            <a:endParaRPr lang="en-US" altLang="zh-TW" sz="1600" kern="100" dirty="0" smtClean="0">
              <a:cs typeface="Times New Roman" panose="02020603050405020304" pitchFamily="18" charset="0"/>
            </a:endParaRPr>
          </a:p>
          <a:p>
            <a:pPr lvl="0">
              <a:lnSpc>
                <a:spcPct val="120000"/>
              </a:lnSpc>
              <a:spcBef>
                <a:spcPts val="600"/>
              </a:spcBef>
              <a:spcAft>
                <a:spcPts val="600"/>
              </a:spcAft>
              <a:buFont typeface="+mj-lt"/>
              <a:buAutoNum type="arabicPeriod"/>
              <a:tabLst>
                <a:tab pos="449263" algn="l"/>
              </a:tabLst>
            </a:pPr>
            <a:r>
              <a:rPr lang="zh-TW" altLang="zh-TW" sz="1600" b="1" dirty="0" smtClean="0">
                <a:cs typeface="Times New Roman" panose="02020603050405020304" pitchFamily="18" charset="0"/>
              </a:rPr>
              <a:t>「各校系科</a:t>
            </a:r>
            <a:r>
              <a:rPr lang="en-US" altLang="zh-TW" sz="1600" b="1" dirty="0" smtClean="0">
                <a:cs typeface="Times New Roman" panose="02020603050405020304" pitchFamily="18" charset="0"/>
              </a:rPr>
              <a:t>(</a:t>
            </a:r>
            <a:r>
              <a:rPr lang="zh-TW" altLang="zh-TW" sz="1600" b="1" dirty="0" smtClean="0">
                <a:cs typeface="Times New Roman" panose="02020603050405020304" pitchFamily="18" charset="0"/>
              </a:rPr>
              <a:t>組</a:t>
            </a:r>
            <a:r>
              <a:rPr lang="en-US" altLang="zh-TW" sz="1600" b="1" dirty="0" smtClean="0">
                <a:cs typeface="Times New Roman" panose="02020603050405020304" pitchFamily="18" charset="0"/>
              </a:rPr>
              <a:t>)</a:t>
            </a:r>
            <a:r>
              <a:rPr lang="zh-TW" altLang="zh-TW" sz="1600" b="1" dirty="0" smtClean="0">
                <a:cs typeface="Times New Roman" panose="02020603050405020304" pitchFamily="18" charset="0"/>
              </a:rPr>
              <a:t>、學程甄選辦法」之「</a:t>
            </a:r>
            <a:r>
              <a:rPr lang="zh-TW" altLang="zh-TW" sz="1600" b="1" dirty="0" smtClean="0">
                <a:solidFill>
                  <a:srgbClr val="3333FF"/>
                </a:solidFill>
                <a:cs typeface="Times New Roman" panose="02020603050405020304" pitchFamily="18" charset="0"/>
              </a:rPr>
              <a:t>證照或得獎加分</a:t>
            </a:r>
            <a:r>
              <a:rPr lang="zh-TW" altLang="zh-TW" sz="1600" b="1" dirty="0" smtClean="0">
                <a:cs typeface="Times New Roman" panose="02020603050405020304" pitchFamily="18" charset="0"/>
              </a:rPr>
              <a:t>」為「依加分標準」之系科組學程，考生須將證照或得獎加分證明</a:t>
            </a:r>
            <a:r>
              <a:rPr lang="en-US" altLang="zh-TW" sz="1600" b="1" dirty="0" smtClean="0">
                <a:cs typeface="Times New Roman" panose="02020603050405020304" pitchFamily="18" charset="0"/>
              </a:rPr>
              <a:t>(PDF</a:t>
            </a:r>
            <a:r>
              <a:rPr lang="zh-TW" altLang="zh-TW" sz="1600" b="1" dirty="0" smtClean="0">
                <a:cs typeface="Times New Roman" panose="02020603050405020304" pitchFamily="18" charset="0"/>
              </a:rPr>
              <a:t>檔案</a:t>
            </a:r>
            <a:r>
              <a:rPr lang="en-US" altLang="zh-TW" sz="1600" b="1" dirty="0" smtClean="0">
                <a:cs typeface="Times New Roman" panose="02020603050405020304" pitchFamily="18" charset="0"/>
              </a:rPr>
              <a:t>)</a:t>
            </a:r>
            <a:r>
              <a:rPr lang="zh-TW" altLang="zh-TW" sz="1600" b="1" dirty="0" smtClean="0">
                <a:cs typeface="Times New Roman" panose="02020603050405020304" pitchFamily="18" charset="0"/>
              </a:rPr>
              <a:t>完成網路上傳。</a:t>
            </a:r>
            <a:endParaRPr lang="en-US" altLang="zh-TW" sz="1600" b="1" dirty="0" smtClean="0">
              <a:cs typeface="Times New Roman" panose="02020603050405020304" pitchFamily="18" charset="0"/>
            </a:endParaRPr>
          </a:p>
          <a:p>
            <a:pPr marL="355600" lvl="0" indent="0">
              <a:lnSpc>
                <a:spcPct val="120000"/>
              </a:lnSpc>
              <a:spcBef>
                <a:spcPts val="600"/>
              </a:spcBef>
              <a:spcAft>
                <a:spcPts val="600"/>
              </a:spcAft>
              <a:buNone/>
              <a:tabLst>
                <a:tab pos="449263" algn="l"/>
              </a:tabLst>
            </a:pPr>
            <a:r>
              <a:rPr lang="zh-TW" altLang="zh-TW" sz="1600" b="1" dirty="0" smtClean="0">
                <a:cs typeface="新細明體" panose="02020500000000000000" pitchFamily="18" charset="-120"/>
              </a:rPr>
              <a:t>※</a:t>
            </a:r>
            <a:r>
              <a:rPr lang="zh-TW" altLang="zh-TW" sz="1600" b="1" dirty="0" smtClean="0">
                <a:cs typeface="Times New Roman" panose="02020603050405020304" pitchFamily="18" charset="0"/>
              </a:rPr>
              <a:t>若持有</a:t>
            </a:r>
            <a:r>
              <a:rPr lang="en-US" altLang="zh-TW" sz="1600" b="1" dirty="0" smtClean="0">
                <a:cs typeface="Times New Roman" panose="02020603050405020304" pitchFamily="18" charset="0"/>
              </a:rPr>
              <a:t>2</a:t>
            </a:r>
            <a:r>
              <a:rPr lang="zh-TW" altLang="zh-TW" sz="1600" b="1" dirty="0" smtClean="0">
                <a:cs typeface="Times New Roman" panose="02020603050405020304" pitchFamily="18" charset="0"/>
              </a:rPr>
              <a:t>種以上符合本簡章所訂「甄選群</a:t>
            </a:r>
            <a:r>
              <a:rPr lang="en-US" altLang="zh-TW" sz="1600" b="1" dirty="0" smtClean="0">
                <a:cs typeface="Times New Roman" panose="02020603050405020304" pitchFamily="18" charset="0"/>
              </a:rPr>
              <a:t>(</a:t>
            </a:r>
            <a:r>
              <a:rPr lang="zh-TW" altLang="zh-TW" sz="1600" b="1" dirty="0" smtClean="0">
                <a:cs typeface="Times New Roman" panose="02020603050405020304" pitchFamily="18" charset="0"/>
              </a:rPr>
              <a:t>類</a:t>
            </a:r>
            <a:r>
              <a:rPr lang="en-US" altLang="zh-TW" sz="1600" b="1" dirty="0" smtClean="0">
                <a:cs typeface="Times New Roman" panose="02020603050405020304" pitchFamily="18" charset="0"/>
              </a:rPr>
              <a:t>)</a:t>
            </a:r>
            <a:r>
              <a:rPr lang="zh-TW" altLang="zh-TW" sz="1600" b="1" dirty="0" smtClean="0">
                <a:cs typeface="Times New Roman" panose="02020603050405020304" pitchFamily="18" charset="0"/>
              </a:rPr>
              <a:t>別及技藝技競賽優勝及技術士職種</a:t>
            </a:r>
            <a:r>
              <a:rPr lang="en-US" altLang="zh-TW" sz="1600" b="1" dirty="0" smtClean="0">
                <a:cs typeface="Times New Roman" panose="02020603050405020304" pitchFamily="18" charset="0"/>
              </a:rPr>
              <a:t>(</a:t>
            </a:r>
            <a:r>
              <a:rPr lang="zh-TW" altLang="zh-TW" sz="1600" b="1" dirty="0" smtClean="0">
                <a:cs typeface="Times New Roman" panose="02020603050405020304" pitchFamily="18" charset="0"/>
              </a:rPr>
              <a:t>類</a:t>
            </a:r>
            <a:r>
              <a:rPr lang="en-US" altLang="zh-TW" sz="1600" b="1" dirty="0" smtClean="0">
                <a:cs typeface="Times New Roman" panose="02020603050405020304" pitchFamily="18" charset="0"/>
              </a:rPr>
              <a:t>)</a:t>
            </a:r>
            <a:r>
              <a:rPr lang="zh-TW" altLang="zh-TW" sz="1600" b="1" dirty="0" smtClean="0">
                <a:cs typeface="Times New Roman" panose="02020603050405020304" pitchFamily="18" charset="0"/>
              </a:rPr>
              <a:t>別對照表」加分優待採認之技藝技能競賽優勝得獎證明或技術士證者，應自行選擇</a:t>
            </a:r>
            <a:r>
              <a:rPr lang="en-US" altLang="zh-TW" sz="1600" b="1" dirty="0" smtClean="0">
                <a:cs typeface="Times New Roman" panose="02020603050405020304" pitchFamily="18" charset="0"/>
              </a:rPr>
              <a:t>1</a:t>
            </a:r>
            <a:r>
              <a:rPr lang="zh-TW" altLang="zh-TW" sz="1600" b="1" dirty="0" smtClean="0">
                <a:cs typeface="Times New Roman" panose="02020603050405020304" pitchFamily="18" charset="0"/>
              </a:rPr>
              <a:t>項對加分最有利之證件，作為加分依據。</a:t>
            </a:r>
            <a:endParaRPr lang="en-US" altLang="zh-TW" sz="1600" b="1" dirty="0" smtClean="0">
              <a:cs typeface="Times New Roman" panose="02020603050405020304" pitchFamily="18" charset="0"/>
            </a:endParaRPr>
          </a:p>
          <a:p>
            <a:pPr marL="355600" lvl="0" indent="0">
              <a:lnSpc>
                <a:spcPct val="120000"/>
              </a:lnSpc>
              <a:spcBef>
                <a:spcPts val="600"/>
              </a:spcBef>
              <a:spcAft>
                <a:spcPts val="600"/>
              </a:spcAft>
              <a:buNone/>
              <a:tabLst>
                <a:tab pos="449263" algn="l"/>
              </a:tabLst>
            </a:pPr>
            <a:r>
              <a:rPr lang="zh-TW" altLang="zh-TW" sz="1600" b="1" dirty="0" smtClean="0">
                <a:cs typeface="新細明體" panose="02020500000000000000" pitchFamily="18" charset="-120"/>
              </a:rPr>
              <a:t>※</a:t>
            </a:r>
            <a:r>
              <a:rPr lang="zh-TW" altLang="zh-TW" sz="1600" b="1" dirty="0" smtClean="0">
                <a:cs typeface="Times New Roman" panose="02020603050405020304" pitchFamily="18" charset="0"/>
              </a:rPr>
              <a:t>未依規定期限及方式完成網路上傳者，不予計分，考生不得異議。</a:t>
            </a:r>
            <a:r>
              <a:rPr lang="en-US" altLang="zh-TW" sz="1600" b="1" dirty="0" smtClean="0">
                <a:cs typeface="Times New Roman" panose="02020603050405020304" pitchFamily="18" charset="0"/>
              </a:rPr>
              <a:t> </a:t>
            </a:r>
          </a:p>
          <a:p>
            <a:pPr marL="355600" lvl="0" indent="0">
              <a:lnSpc>
                <a:spcPct val="120000"/>
              </a:lnSpc>
              <a:spcBef>
                <a:spcPts val="600"/>
              </a:spcBef>
              <a:spcAft>
                <a:spcPts val="600"/>
              </a:spcAft>
              <a:buNone/>
              <a:tabLst>
                <a:tab pos="449263" algn="l"/>
              </a:tabLst>
            </a:pPr>
            <a:r>
              <a:rPr lang="zh-TW" altLang="zh-TW" sz="1600" b="1" dirty="0" smtClean="0">
                <a:cs typeface="新細明體" panose="02020500000000000000" pitchFamily="18" charset="-120"/>
              </a:rPr>
              <a:t>※</a:t>
            </a:r>
            <a:r>
              <a:rPr lang="zh-TW" altLang="zh-TW" sz="1600" b="1" dirty="0" smtClean="0">
                <a:cs typeface="Times New Roman" panose="02020603050405020304" pitchFamily="18" charset="0"/>
              </a:rPr>
              <a:t>如無持有可採認證照或得獎加分證明者，可免上傳。 </a:t>
            </a:r>
            <a:endParaRPr lang="zh-TW" altLang="zh-TW" sz="1600" kern="100" dirty="0">
              <a:cs typeface="Times New Roman" panose="02020603050405020304" pitchFamily="18" charset="0"/>
            </a:endParaRPr>
          </a:p>
        </p:txBody>
      </p:sp>
      <p:sp>
        <p:nvSpPr>
          <p:cNvPr id="4" name="Rectangle 2"/>
          <p:cNvSpPr txBox="1">
            <a:spLocks noChangeArrowheads="1"/>
          </p:cNvSpPr>
          <p:nvPr/>
        </p:nvSpPr>
        <p:spPr bwMode="auto">
          <a:xfrm>
            <a:off x="221694" y="223986"/>
            <a:ext cx="7303392"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sz="2800" b="1" kern="0" dirty="0" smtClean="0">
                <a:solidFill>
                  <a:srgbClr val="3333FF"/>
                </a:solidFill>
                <a:latin typeface="標楷體" panose="03000509000000000000" pitchFamily="65" charset="-120"/>
                <a:ea typeface="標楷體" panose="03000509000000000000" pitchFamily="65" charset="-120"/>
              </a:rPr>
              <a:t>二、第二階段備審資料上傳重要注意事項</a:t>
            </a:r>
          </a:p>
        </p:txBody>
      </p:sp>
    </p:spTree>
    <p:extLst>
      <p:ext uri="{BB962C8B-B14F-4D97-AF65-F5344CB8AC3E}">
        <p14:creationId xmlns:p14="http://schemas.microsoft.com/office/powerpoint/2010/main" val="222821481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3"/>
          <p:cNvSpPr>
            <a:spLocks noGrp="1" noChangeArrowheads="1"/>
          </p:cNvSpPr>
          <p:nvPr>
            <p:ph type="title" idx="4294967295"/>
          </p:nvPr>
        </p:nvSpPr>
        <p:spPr>
          <a:xfrm>
            <a:off x="0" y="188640"/>
            <a:ext cx="9144000" cy="928687"/>
          </a:xfrm>
        </p:spPr>
        <p:txBody>
          <a:bodyPr>
            <a:normAutofit fontScale="90000"/>
          </a:bodyPr>
          <a:lstStyle/>
          <a:p>
            <a:pPr indent="360000">
              <a:defRPr/>
            </a:pPr>
            <a:r>
              <a:rPr lang="zh-TW" altLang="en-US" dirty="0" smtClean="0">
                <a:solidFill>
                  <a:srgbClr val="3333FF"/>
                </a:solidFill>
              </a:rPr>
              <a:t>三、技優甄審入學招生系統操作說明</a:t>
            </a:r>
            <a:r>
              <a:rPr lang="en-US" altLang="zh-TW" dirty="0" smtClean="0">
                <a:solidFill>
                  <a:srgbClr val="3333FF"/>
                </a:solidFill>
              </a:rPr>
              <a:t>-</a:t>
            </a:r>
            <a:r>
              <a:rPr lang="en-US" altLang="zh-TW" dirty="0">
                <a:solidFill>
                  <a:srgbClr val="3333FF"/>
                </a:solidFill>
              </a:rPr>
              <a:t/>
            </a:r>
            <a:br>
              <a:rPr lang="en-US" altLang="zh-TW" dirty="0">
                <a:solidFill>
                  <a:srgbClr val="3333FF"/>
                </a:solidFill>
              </a:rPr>
            </a:br>
            <a:r>
              <a:rPr lang="zh-TW" altLang="en-US" dirty="0" smtClean="0">
                <a:solidFill>
                  <a:srgbClr val="3333FF"/>
                </a:solidFill>
              </a:rPr>
              <a:t>             </a:t>
            </a:r>
            <a:r>
              <a:rPr lang="zh-TW" altLang="en-US" dirty="0" smtClean="0">
                <a:solidFill>
                  <a:srgbClr val="660066"/>
                </a:solidFill>
                <a:latin typeface="+mn-ea"/>
                <a:ea typeface="+mn-ea"/>
                <a:cs typeface="+mn-cs"/>
              </a:rPr>
              <a:t>匯出</a:t>
            </a:r>
            <a:r>
              <a:rPr lang="zh-TW" altLang="en-US" dirty="0">
                <a:solidFill>
                  <a:srgbClr val="660066"/>
                </a:solidFill>
                <a:latin typeface="+mn-ea"/>
                <a:ea typeface="+mn-ea"/>
                <a:cs typeface="+mn-cs"/>
              </a:rPr>
              <a:t>甄審結果公告</a:t>
            </a:r>
            <a:r>
              <a:rPr lang="zh-TW" altLang="en-US" dirty="0" smtClean="0">
                <a:solidFill>
                  <a:srgbClr val="660066"/>
                </a:solidFill>
                <a:latin typeface="+mn-ea"/>
                <a:ea typeface="+mn-ea"/>
                <a:cs typeface="+mn-cs"/>
              </a:rPr>
              <a:t>名單</a:t>
            </a:r>
            <a:endParaRPr lang="zh-TW" altLang="en-US" dirty="0">
              <a:solidFill>
                <a:srgbClr val="660066"/>
              </a:solidFill>
              <a:latin typeface="+mn-ea"/>
              <a:ea typeface="+mn-ea"/>
              <a:cs typeface="+mn-cs"/>
            </a:endParaRPr>
          </a:p>
        </p:txBody>
      </p:sp>
      <p:pic>
        <p:nvPicPr>
          <p:cNvPr id="2" name="圖片 1"/>
          <p:cNvPicPr>
            <a:picLocks noChangeAspect="1"/>
          </p:cNvPicPr>
          <p:nvPr/>
        </p:nvPicPr>
        <p:blipFill>
          <a:blip r:embed="rId2"/>
          <a:stretch>
            <a:fillRect/>
          </a:stretch>
        </p:blipFill>
        <p:spPr>
          <a:xfrm>
            <a:off x="395536" y="1484784"/>
            <a:ext cx="8352928" cy="3312368"/>
          </a:xfrm>
          <a:prstGeom prst="rect">
            <a:avLst/>
          </a:prstGeom>
        </p:spPr>
      </p:pic>
    </p:spTree>
    <p:extLst>
      <p:ext uri="{BB962C8B-B14F-4D97-AF65-F5344CB8AC3E}">
        <p14:creationId xmlns:p14="http://schemas.microsoft.com/office/powerpoint/2010/main" val="65339554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3"/>
          <p:cNvSpPr>
            <a:spLocks noGrp="1" noChangeArrowheads="1"/>
          </p:cNvSpPr>
          <p:nvPr>
            <p:ph type="title" idx="4294967295"/>
          </p:nvPr>
        </p:nvSpPr>
        <p:spPr>
          <a:xfrm>
            <a:off x="36004" y="165374"/>
            <a:ext cx="9144000" cy="928687"/>
          </a:xfrm>
        </p:spPr>
        <p:txBody>
          <a:bodyPr>
            <a:normAutofit fontScale="90000"/>
          </a:bodyPr>
          <a:lstStyle/>
          <a:p>
            <a:pPr indent="360000">
              <a:defRPr/>
            </a:pPr>
            <a:r>
              <a:rPr lang="zh-TW" altLang="en-US" dirty="0" smtClean="0">
                <a:solidFill>
                  <a:srgbClr val="3333FF"/>
                </a:solidFill>
              </a:rPr>
              <a:t>三、技優甄審入學招生系統操作說明</a:t>
            </a:r>
            <a:r>
              <a:rPr lang="en-US" altLang="zh-TW" dirty="0" smtClean="0">
                <a:solidFill>
                  <a:srgbClr val="3333FF"/>
                </a:solidFill>
              </a:rPr>
              <a:t>-</a:t>
            </a:r>
            <a:r>
              <a:rPr lang="en-US" altLang="zh-TW" dirty="0">
                <a:solidFill>
                  <a:srgbClr val="3333FF"/>
                </a:solidFill>
              </a:rPr>
              <a:t/>
            </a:r>
            <a:br>
              <a:rPr lang="en-US" altLang="zh-TW" dirty="0">
                <a:solidFill>
                  <a:srgbClr val="3333FF"/>
                </a:solidFill>
              </a:rPr>
            </a:br>
            <a:r>
              <a:rPr lang="zh-TW" altLang="en-US" dirty="0" smtClean="0">
                <a:solidFill>
                  <a:srgbClr val="3333FF"/>
                </a:solidFill>
              </a:rPr>
              <a:t>            </a:t>
            </a:r>
            <a:r>
              <a:rPr lang="zh-TW" altLang="en-US" dirty="0" smtClean="0">
                <a:solidFill>
                  <a:srgbClr val="660066"/>
                </a:solidFill>
                <a:latin typeface="+mn-ea"/>
                <a:ea typeface="+mn-ea"/>
                <a:cs typeface="+mn-cs"/>
              </a:rPr>
              <a:t>報到</a:t>
            </a:r>
            <a:r>
              <a:rPr lang="zh-TW" altLang="en-US" dirty="0">
                <a:solidFill>
                  <a:srgbClr val="660066"/>
                </a:solidFill>
                <a:latin typeface="+mn-ea"/>
                <a:ea typeface="+mn-ea"/>
                <a:cs typeface="+mn-cs"/>
              </a:rPr>
              <a:t>作業</a:t>
            </a:r>
            <a:r>
              <a:rPr lang="en-US" altLang="zh-TW" dirty="0">
                <a:solidFill>
                  <a:srgbClr val="660066"/>
                </a:solidFill>
                <a:latin typeface="+mn-ea"/>
                <a:ea typeface="+mn-ea"/>
                <a:cs typeface="+mn-cs"/>
              </a:rPr>
              <a:t>-4.1</a:t>
            </a:r>
            <a:r>
              <a:rPr lang="zh-TW" altLang="en-US" dirty="0">
                <a:solidFill>
                  <a:srgbClr val="660066"/>
                </a:solidFill>
                <a:latin typeface="+mn-ea"/>
                <a:ea typeface="+mn-ea"/>
                <a:cs typeface="+mn-cs"/>
              </a:rPr>
              <a:t>報到通知單訊息維護</a:t>
            </a:r>
            <a:endParaRPr lang="en-US" altLang="zh-TW" dirty="0">
              <a:solidFill>
                <a:srgbClr val="660066"/>
              </a:solidFill>
              <a:latin typeface="+mn-ea"/>
              <a:ea typeface="+mn-ea"/>
              <a:cs typeface="+mn-cs"/>
            </a:endParaRPr>
          </a:p>
        </p:txBody>
      </p:sp>
      <p:pic>
        <p:nvPicPr>
          <p:cNvPr id="2" name="圖片 1"/>
          <p:cNvPicPr>
            <a:picLocks noChangeAspect="1"/>
          </p:cNvPicPr>
          <p:nvPr/>
        </p:nvPicPr>
        <p:blipFill>
          <a:blip r:embed="rId3"/>
          <a:stretch>
            <a:fillRect/>
          </a:stretch>
        </p:blipFill>
        <p:spPr>
          <a:xfrm>
            <a:off x="539552" y="1916832"/>
            <a:ext cx="8136904" cy="1800200"/>
          </a:xfrm>
          <a:prstGeom prst="rect">
            <a:avLst/>
          </a:prstGeom>
        </p:spPr>
      </p:pic>
      <p:sp>
        <p:nvSpPr>
          <p:cNvPr id="6" name="AutoShape 4"/>
          <p:cNvSpPr>
            <a:spLocks noChangeArrowheads="1"/>
          </p:cNvSpPr>
          <p:nvPr/>
        </p:nvSpPr>
        <p:spPr bwMode="auto">
          <a:xfrm>
            <a:off x="1619250" y="4433888"/>
            <a:ext cx="5256213" cy="431800"/>
          </a:xfrm>
          <a:prstGeom prst="wedgeRectCallout">
            <a:avLst>
              <a:gd name="adj1" fmla="val -64831"/>
              <a:gd name="adj2" fmla="val -245633"/>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點選編輯，可編輯各系科</a:t>
            </a:r>
            <a:r>
              <a:rPr kumimoji="0" lang="en-US" altLang="zh-TW" sz="2000" dirty="0">
                <a:solidFill>
                  <a:srgbClr val="000000"/>
                </a:solidFill>
                <a:latin typeface="+mn-ea"/>
                <a:ea typeface="+mn-ea"/>
              </a:rPr>
              <a:t>(</a:t>
            </a:r>
            <a:r>
              <a:rPr kumimoji="0" lang="zh-TW" altLang="en-US" sz="2000" dirty="0">
                <a:solidFill>
                  <a:srgbClr val="000000"/>
                </a:solidFill>
                <a:latin typeface="+mn-ea"/>
                <a:ea typeface="+mn-ea"/>
              </a:rPr>
              <a:t>組</a:t>
            </a:r>
            <a:r>
              <a:rPr kumimoji="0" lang="en-US" altLang="zh-TW" sz="2000" dirty="0">
                <a:solidFill>
                  <a:srgbClr val="000000"/>
                </a:solidFill>
                <a:latin typeface="+mn-ea"/>
                <a:ea typeface="+mn-ea"/>
              </a:rPr>
              <a:t>)</a:t>
            </a:r>
            <a:r>
              <a:rPr kumimoji="0" lang="zh-TW" altLang="en-US" sz="2000" dirty="0">
                <a:solidFill>
                  <a:srgbClr val="000000"/>
                </a:solidFill>
                <a:latin typeface="+mn-ea"/>
                <a:ea typeface="+mn-ea"/>
              </a:rPr>
              <a:t>學程報到訊息</a:t>
            </a:r>
          </a:p>
        </p:txBody>
      </p:sp>
    </p:spTree>
    <p:extLst>
      <p:ext uri="{BB962C8B-B14F-4D97-AF65-F5344CB8AC3E}">
        <p14:creationId xmlns:p14="http://schemas.microsoft.com/office/powerpoint/2010/main" val="416160045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2" name="Rectangle 3"/>
          <p:cNvSpPr>
            <a:spLocks noGrp="1" noChangeArrowheads="1"/>
          </p:cNvSpPr>
          <p:nvPr>
            <p:ph type="title" idx="4294967295"/>
          </p:nvPr>
        </p:nvSpPr>
        <p:spPr>
          <a:xfrm>
            <a:off x="107504" y="205255"/>
            <a:ext cx="9144000" cy="928687"/>
          </a:xfrm>
        </p:spPr>
        <p:txBody>
          <a:bodyPr>
            <a:normAutofit fontScale="90000"/>
          </a:bodyPr>
          <a:lstStyle/>
          <a:p>
            <a:pPr indent="360000">
              <a:defRPr/>
            </a:pPr>
            <a:r>
              <a:rPr lang="zh-TW" altLang="en-US" dirty="0" smtClean="0">
                <a:solidFill>
                  <a:srgbClr val="3333FF"/>
                </a:solidFill>
              </a:rPr>
              <a:t>三、技優甄審入學招生系統操作說明</a:t>
            </a:r>
            <a:r>
              <a:rPr lang="en-US" altLang="zh-TW" dirty="0" smtClean="0">
                <a:solidFill>
                  <a:srgbClr val="3333FF"/>
                </a:solidFill>
              </a:rPr>
              <a:t>-</a:t>
            </a:r>
            <a:r>
              <a:rPr lang="en-US" altLang="zh-TW" dirty="0">
                <a:solidFill>
                  <a:srgbClr val="3333FF"/>
                </a:solidFill>
              </a:rPr>
              <a:t/>
            </a:r>
            <a:br>
              <a:rPr lang="en-US" altLang="zh-TW" dirty="0">
                <a:solidFill>
                  <a:srgbClr val="3333FF"/>
                </a:solidFill>
              </a:rPr>
            </a:br>
            <a:r>
              <a:rPr lang="zh-TW" altLang="en-US" dirty="0" smtClean="0">
                <a:solidFill>
                  <a:srgbClr val="3333FF"/>
                </a:solidFill>
              </a:rPr>
              <a:t>            </a:t>
            </a:r>
            <a:r>
              <a:rPr lang="zh-TW" altLang="en-US" dirty="0" smtClean="0">
                <a:solidFill>
                  <a:srgbClr val="660066"/>
                </a:solidFill>
                <a:latin typeface="+mn-ea"/>
                <a:ea typeface="+mn-ea"/>
                <a:cs typeface="+mn-cs"/>
              </a:rPr>
              <a:t>報到</a:t>
            </a:r>
            <a:r>
              <a:rPr lang="zh-TW" altLang="en-US" dirty="0">
                <a:solidFill>
                  <a:srgbClr val="660066"/>
                </a:solidFill>
                <a:latin typeface="+mn-ea"/>
                <a:ea typeface="+mn-ea"/>
                <a:cs typeface="+mn-cs"/>
              </a:rPr>
              <a:t>作業</a:t>
            </a:r>
            <a:r>
              <a:rPr lang="en-US" altLang="zh-TW" dirty="0">
                <a:solidFill>
                  <a:srgbClr val="660066"/>
                </a:solidFill>
                <a:latin typeface="+mn-ea"/>
                <a:ea typeface="+mn-ea"/>
                <a:cs typeface="+mn-cs"/>
              </a:rPr>
              <a:t>-4.1</a:t>
            </a:r>
            <a:r>
              <a:rPr lang="zh-TW" altLang="en-US" dirty="0">
                <a:solidFill>
                  <a:srgbClr val="660066"/>
                </a:solidFill>
                <a:latin typeface="+mn-ea"/>
                <a:ea typeface="+mn-ea"/>
                <a:cs typeface="+mn-cs"/>
              </a:rPr>
              <a:t>報到通知單訊息維護</a:t>
            </a:r>
            <a:endParaRPr lang="en-US" altLang="zh-TW" dirty="0">
              <a:solidFill>
                <a:srgbClr val="660066"/>
              </a:solidFill>
              <a:latin typeface="+mn-ea"/>
              <a:ea typeface="+mn-ea"/>
              <a:cs typeface="+mn-cs"/>
            </a:endParaRPr>
          </a:p>
        </p:txBody>
      </p:sp>
      <p:pic>
        <p:nvPicPr>
          <p:cNvPr id="2" name="圖片 1"/>
          <p:cNvPicPr>
            <a:picLocks noChangeAspect="1"/>
          </p:cNvPicPr>
          <p:nvPr/>
        </p:nvPicPr>
        <p:blipFill>
          <a:blip r:embed="rId3"/>
          <a:stretch>
            <a:fillRect/>
          </a:stretch>
        </p:blipFill>
        <p:spPr>
          <a:xfrm>
            <a:off x="180083" y="1394286"/>
            <a:ext cx="8640960" cy="4307553"/>
          </a:xfrm>
          <a:prstGeom prst="rect">
            <a:avLst/>
          </a:prstGeom>
        </p:spPr>
      </p:pic>
      <p:sp>
        <p:nvSpPr>
          <p:cNvPr id="10" name="AutoShape 5"/>
          <p:cNvSpPr>
            <a:spLocks noChangeArrowheads="1"/>
          </p:cNvSpPr>
          <p:nvPr/>
        </p:nvSpPr>
        <p:spPr bwMode="auto">
          <a:xfrm>
            <a:off x="4500563" y="2659063"/>
            <a:ext cx="2798762" cy="512762"/>
          </a:xfrm>
          <a:prstGeom prst="wedgeRectCallout">
            <a:avLst>
              <a:gd name="adj1" fmla="val -82053"/>
              <a:gd name="adj2" fmla="val 30502"/>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en-US" altLang="zh-TW" sz="2000" dirty="0">
                <a:solidFill>
                  <a:srgbClr val="000000"/>
                </a:solidFill>
                <a:latin typeface="+mn-ea"/>
                <a:ea typeface="+mn-ea"/>
              </a:rPr>
              <a:t>1.</a:t>
            </a:r>
            <a:r>
              <a:rPr kumimoji="0" lang="zh-TW" altLang="en-US" sz="2000" dirty="0">
                <a:solidFill>
                  <a:srgbClr val="000000"/>
                </a:solidFill>
                <a:latin typeface="+mn-ea"/>
                <a:ea typeface="+mn-ea"/>
              </a:rPr>
              <a:t>選擇報到截止日期</a:t>
            </a:r>
          </a:p>
        </p:txBody>
      </p:sp>
      <p:sp>
        <p:nvSpPr>
          <p:cNvPr id="11" name="AutoShape 6"/>
          <p:cNvSpPr>
            <a:spLocks noChangeArrowheads="1"/>
          </p:cNvSpPr>
          <p:nvPr/>
        </p:nvSpPr>
        <p:spPr bwMode="auto">
          <a:xfrm>
            <a:off x="469900" y="3548063"/>
            <a:ext cx="2160588" cy="481012"/>
          </a:xfrm>
          <a:prstGeom prst="wedgeRectCallout">
            <a:avLst>
              <a:gd name="adj1" fmla="val 62396"/>
              <a:gd name="adj2" fmla="val -48868"/>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en-US" altLang="zh-TW" sz="2000" dirty="0">
                <a:solidFill>
                  <a:srgbClr val="000000"/>
                </a:solidFill>
                <a:latin typeface="+mn-ea"/>
                <a:ea typeface="+mn-ea"/>
              </a:rPr>
              <a:t>2.</a:t>
            </a:r>
            <a:r>
              <a:rPr kumimoji="0" lang="zh-TW" altLang="en-US" sz="2000" dirty="0">
                <a:solidFill>
                  <a:srgbClr val="000000"/>
                </a:solidFill>
                <a:latin typeface="+mn-ea"/>
                <a:ea typeface="+mn-ea"/>
              </a:rPr>
              <a:t>輸入自訂訊息</a:t>
            </a:r>
          </a:p>
        </p:txBody>
      </p:sp>
      <p:sp>
        <p:nvSpPr>
          <p:cNvPr id="15" name="AutoShape 7"/>
          <p:cNvSpPr>
            <a:spLocks noChangeArrowheads="1"/>
          </p:cNvSpPr>
          <p:nvPr/>
        </p:nvSpPr>
        <p:spPr bwMode="auto">
          <a:xfrm>
            <a:off x="4254500" y="4029075"/>
            <a:ext cx="3816350" cy="736600"/>
          </a:xfrm>
          <a:prstGeom prst="wedgeRectCallout">
            <a:avLst>
              <a:gd name="adj1" fmla="val -89186"/>
              <a:gd name="adj2" fmla="val 125042"/>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en-US" altLang="zh-TW" sz="2000" dirty="0">
                <a:solidFill>
                  <a:srgbClr val="000000"/>
                </a:solidFill>
                <a:latin typeface="+mn-ea"/>
                <a:ea typeface="+mn-ea"/>
              </a:rPr>
              <a:t>3.</a:t>
            </a:r>
            <a:r>
              <a:rPr kumimoji="0" lang="zh-TW" altLang="en-US" sz="2000" dirty="0">
                <a:solidFill>
                  <a:srgbClr val="000000"/>
                </a:solidFill>
                <a:latin typeface="+mn-ea"/>
                <a:ea typeface="+mn-ea"/>
              </a:rPr>
              <a:t> 針對各系</a:t>
            </a:r>
            <a:r>
              <a:rPr kumimoji="0" lang="en-US" altLang="zh-TW" sz="2000" dirty="0">
                <a:solidFill>
                  <a:srgbClr val="000000"/>
                </a:solidFill>
                <a:latin typeface="+mn-ea"/>
                <a:ea typeface="+mn-ea"/>
              </a:rPr>
              <a:t>(</a:t>
            </a:r>
            <a:r>
              <a:rPr kumimoji="0" lang="zh-TW" altLang="en-US" sz="2000" dirty="0">
                <a:solidFill>
                  <a:srgbClr val="000000"/>
                </a:solidFill>
                <a:latin typeface="+mn-ea"/>
                <a:ea typeface="+mn-ea"/>
              </a:rPr>
              <a:t>科</a:t>
            </a:r>
            <a:r>
              <a:rPr kumimoji="0" lang="en-US" altLang="zh-TW" sz="2000" dirty="0">
                <a:solidFill>
                  <a:srgbClr val="000000"/>
                </a:solidFill>
                <a:latin typeface="+mn-ea"/>
                <a:ea typeface="+mn-ea"/>
              </a:rPr>
              <a:t>)</a:t>
            </a:r>
            <a:r>
              <a:rPr kumimoji="0" lang="zh-TW" altLang="en-US" sz="2000" dirty="0">
                <a:solidFill>
                  <a:srgbClr val="000000"/>
                </a:solidFill>
                <a:latin typeface="+mn-ea"/>
                <a:ea typeface="+mn-ea"/>
              </a:rPr>
              <a:t>組學程個別儲存或依此內容套用至全部系科組</a:t>
            </a:r>
          </a:p>
        </p:txBody>
      </p:sp>
      <p:sp>
        <p:nvSpPr>
          <p:cNvPr id="16" name="Rectangle 10"/>
          <p:cNvSpPr>
            <a:spLocks noChangeArrowheads="1"/>
          </p:cNvSpPr>
          <p:nvPr/>
        </p:nvSpPr>
        <p:spPr bwMode="auto">
          <a:xfrm>
            <a:off x="1012836" y="2949575"/>
            <a:ext cx="2623059" cy="2222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latin typeface="Arial" panose="020B0604020202020204" pitchFamily="34" charset="0"/>
              <a:ea typeface="新細明體" panose="02020500000000000000" pitchFamily="18" charset="-120"/>
            </a:endParaRPr>
          </a:p>
        </p:txBody>
      </p:sp>
      <p:sp>
        <p:nvSpPr>
          <p:cNvPr id="17" name="Rectangle 10"/>
          <p:cNvSpPr>
            <a:spLocks noChangeArrowheads="1"/>
          </p:cNvSpPr>
          <p:nvPr/>
        </p:nvSpPr>
        <p:spPr bwMode="auto">
          <a:xfrm>
            <a:off x="611561" y="5373216"/>
            <a:ext cx="5616624" cy="33656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128337652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4" name="Rectangle 3"/>
          <p:cNvSpPr>
            <a:spLocks noGrp="1" noChangeArrowheads="1"/>
          </p:cNvSpPr>
          <p:nvPr>
            <p:ph type="title" idx="4294967295"/>
          </p:nvPr>
        </p:nvSpPr>
        <p:spPr>
          <a:xfrm>
            <a:off x="35496" y="188640"/>
            <a:ext cx="9144000" cy="928688"/>
          </a:xfrm>
        </p:spPr>
        <p:txBody>
          <a:bodyPr>
            <a:normAutofit fontScale="90000"/>
          </a:bodyPr>
          <a:lstStyle/>
          <a:p>
            <a:pPr indent="360000">
              <a:defRPr/>
            </a:pPr>
            <a:r>
              <a:rPr lang="zh-TW" altLang="en-US" dirty="0" smtClean="0">
                <a:solidFill>
                  <a:srgbClr val="3333FF"/>
                </a:solidFill>
              </a:rPr>
              <a:t>三、技優甄審入學招生系統操作說明</a:t>
            </a:r>
            <a:r>
              <a:rPr lang="en-US" altLang="zh-TW" dirty="0" smtClean="0">
                <a:solidFill>
                  <a:srgbClr val="3333FF"/>
                </a:solidFill>
              </a:rPr>
              <a:t>-</a:t>
            </a:r>
            <a:r>
              <a:rPr lang="en-US" altLang="zh-TW" dirty="0">
                <a:solidFill>
                  <a:srgbClr val="3333FF"/>
                </a:solidFill>
              </a:rPr>
              <a:t/>
            </a:r>
            <a:br>
              <a:rPr lang="en-US" altLang="zh-TW" dirty="0">
                <a:solidFill>
                  <a:srgbClr val="3333FF"/>
                </a:solidFill>
              </a:rPr>
            </a:br>
            <a:r>
              <a:rPr lang="zh-TW" altLang="en-US" dirty="0" smtClean="0">
                <a:solidFill>
                  <a:srgbClr val="3333FF"/>
                </a:solidFill>
              </a:rPr>
              <a:t>             </a:t>
            </a:r>
            <a:r>
              <a:rPr lang="zh-TW" altLang="en-US" dirty="0" smtClean="0">
                <a:solidFill>
                  <a:srgbClr val="660066"/>
                </a:solidFill>
                <a:latin typeface="+mn-ea"/>
                <a:ea typeface="+mn-ea"/>
                <a:cs typeface="+mn-cs"/>
              </a:rPr>
              <a:t>報到</a:t>
            </a:r>
            <a:r>
              <a:rPr lang="zh-TW" altLang="en-US" dirty="0">
                <a:solidFill>
                  <a:srgbClr val="660066"/>
                </a:solidFill>
                <a:latin typeface="+mn-ea"/>
                <a:ea typeface="+mn-ea"/>
                <a:cs typeface="+mn-cs"/>
              </a:rPr>
              <a:t>作業</a:t>
            </a:r>
            <a:r>
              <a:rPr lang="en-US" altLang="zh-TW" dirty="0">
                <a:solidFill>
                  <a:srgbClr val="660066"/>
                </a:solidFill>
                <a:latin typeface="+mn-ea"/>
                <a:ea typeface="+mn-ea"/>
                <a:cs typeface="+mn-cs"/>
              </a:rPr>
              <a:t>-4.2</a:t>
            </a:r>
            <a:r>
              <a:rPr lang="zh-TW" altLang="en-US" dirty="0">
                <a:solidFill>
                  <a:srgbClr val="660066"/>
                </a:solidFill>
                <a:latin typeface="+mn-ea"/>
                <a:ea typeface="+mn-ea"/>
                <a:cs typeface="+mn-cs"/>
              </a:rPr>
              <a:t>報到通知單</a:t>
            </a:r>
            <a:endParaRPr lang="en-US" altLang="zh-TW" dirty="0">
              <a:solidFill>
                <a:srgbClr val="660066"/>
              </a:solidFill>
              <a:latin typeface="+mn-ea"/>
              <a:ea typeface="+mn-ea"/>
              <a:cs typeface="+mn-cs"/>
            </a:endParaRPr>
          </a:p>
        </p:txBody>
      </p:sp>
      <p:pic>
        <p:nvPicPr>
          <p:cNvPr id="2" name="圖片 1"/>
          <p:cNvPicPr>
            <a:picLocks noChangeAspect="1"/>
          </p:cNvPicPr>
          <p:nvPr/>
        </p:nvPicPr>
        <p:blipFill>
          <a:blip r:embed="rId3"/>
          <a:stretch>
            <a:fillRect/>
          </a:stretch>
        </p:blipFill>
        <p:spPr>
          <a:xfrm>
            <a:off x="251520" y="1412776"/>
            <a:ext cx="9144000" cy="4308929"/>
          </a:xfrm>
          <a:prstGeom prst="rect">
            <a:avLst/>
          </a:prstGeom>
        </p:spPr>
      </p:pic>
      <p:sp>
        <p:nvSpPr>
          <p:cNvPr id="7" name="AutoShape 4"/>
          <p:cNvSpPr>
            <a:spLocks noChangeArrowheads="1"/>
          </p:cNvSpPr>
          <p:nvPr/>
        </p:nvSpPr>
        <p:spPr bwMode="auto">
          <a:xfrm>
            <a:off x="539552" y="1556792"/>
            <a:ext cx="1716087" cy="439738"/>
          </a:xfrm>
          <a:prstGeom prst="wedgeRectCallout">
            <a:avLst>
              <a:gd name="adj1" fmla="val -9703"/>
              <a:gd name="adj2" fmla="val 164796"/>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en-US" altLang="zh-TW" sz="2000" dirty="0">
                <a:solidFill>
                  <a:srgbClr val="000000"/>
                </a:solidFill>
                <a:latin typeface="+mn-ea"/>
                <a:ea typeface="+mn-ea"/>
              </a:rPr>
              <a:t>1.</a:t>
            </a:r>
            <a:r>
              <a:rPr kumimoji="0" lang="zh-TW" altLang="en-US" sz="2000" dirty="0">
                <a:solidFill>
                  <a:srgbClr val="000000"/>
                </a:solidFill>
                <a:latin typeface="+mn-ea"/>
                <a:ea typeface="+mn-ea"/>
              </a:rPr>
              <a:t>設定條件</a:t>
            </a:r>
          </a:p>
        </p:txBody>
      </p:sp>
      <p:sp>
        <p:nvSpPr>
          <p:cNvPr id="8" name="AutoShape 6"/>
          <p:cNvSpPr>
            <a:spLocks noChangeArrowheads="1"/>
          </p:cNvSpPr>
          <p:nvPr/>
        </p:nvSpPr>
        <p:spPr bwMode="auto">
          <a:xfrm>
            <a:off x="4283968" y="5864480"/>
            <a:ext cx="3744913" cy="447675"/>
          </a:xfrm>
          <a:prstGeom prst="wedgeRectCallout">
            <a:avLst>
              <a:gd name="adj1" fmla="val -33226"/>
              <a:gd name="adj2" fmla="val -308913"/>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en-US" altLang="zh-TW" sz="2000" dirty="0">
                <a:solidFill>
                  <a:srgbClr val="000000"/>
                </a:solidFill>
                <a:latin typeface="+mn-ea"/>
                <a:ea typeface="+mn-ea"/>
              </a:rPr>
              <a:t>2.</a:t>
            </a:r>
            <a:r>
              <a:rPr kumimoji="0" lang="zh-TW" altLang="en-US" sz="2000" dirty="0">
                <a:solidFill>
                  <a:srgbClr val="000000"/>
                </a:solidFill>
                <a:latin typeface="+mn-ea"/>
                <a:ea typeface="+mn-ea"/>
              </a:rPr>
              <a:t>列印可報到考生報到通知單</a:t>
            </a:r>
          </a:p>
        </p:txBody>
      </p:sp>
    </p:spTree>
    <p:extLst>
      <p:ext uri="{BB962C8B-B14F-4D97-AF65-F5344CB8AC3E}">
        <p14:creationId xmlns:p14="http://schemas.microsoft.com/office/powerpoint/2010/main" val="285269652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9" name="Rectangle 3"/>
          <p:cNvSpPr>
            <a:spLocks noGrp="1" noChangeArrowheads="1"/>
          </p:cNvSpPr>
          <p:nvPr>
            <p:ph type="title" idx="4294967295"/>
          </p:nvPr>
        </p:nvSpPr>
        <p:spPr>
          <a:xfrm>
            <a:off x="0" y="71438"/>
            <a:ext cx="9144000" cy="928687"/>
          </a:xfrm>
        </p:spPr>
        <p:txBody>
          <a:bodyPr>
            <a:normAutofit fontScale="90000"/>
          </a:bodyPr>
          <a:lstStyle/>
          <a:p>
            <a:pPr indent="360000">
              <a:defRPr/>
            </a:pPr>
            <a:r>
              <a:rPr lang="zh-TW" altLang="en-US" dirty="0" smtClean="0">
                <a:solidFill>
                  <a:srgbClr val="3333FF"/>
                </a:solidFill>
              </a:rPr>
              <a:t>三、技優甄審入學招生系統操作說明</a:t>
            </a:r>
            <a:r>
              <a:rPr lang="en-US" altLang="zh-TW" dirty="0" smtClean="0">
                <a:solidFill>
                  <a:srgbClr val="3333FF"/>
                </a:solidFill>
              </a:rPr>
              <a:t>-</a:t>
            </a:r>
            <a:r>
              <a:rPr lang="en-US" altLang="zh-TW" dirty="0">
                <a:solidFill>
                  <a:srgbClr val="3333FF"/>
                </a:solidFill>
              </a:rPr>
              <a:t/>
            </a:r>
            <a:br>
              <a:rPr lang="en-US" altLang="zh-TW" dirty="0">
                <a:solidFill>
                  <a:srgbClr val="3333FF"/>
                </a:solidFill>
              </a:rPr>
            </a:br>
            <a:r>
              <a:rPr lang="zh-TW" altLang="en-US" dirty="0" smtClean="0">
                <a:solidFill>
                  <a:srgbClr val="3333FF"/>
                </a:solidFill>
              </a:rPr>
              <a:t>            </a:t>
            </a:r>
            <a:r>
              <a:rPr lang="zh-TW" altLang="en-US" dirty="0" smtClean="0">
                <a:solidFill>
                  <a:srgbClr val="660066"/>
                </a:solidFill>
                <a:latin typeface="+mn-ea"/>
                <a:ea typeface="+mn-ea"/>
                <a:cs typeface="+mn-cs"/>
              </a:rPr>
              <a:t>報到</a:t>
            </a:r>
            <a:r>
              <a:rPr lang="zh-TW" altLang="en-US" dirty="0">
                <a:solidFill>
                  <a:srgbClr val="660066"/>
                </a:solidFill>
                <a:latin typeface="+mn-ea"/>
                <a:ea typeface="+mn-ea"/>
                <a:cs typeface="+mn-cs"/>
              </a:rPr>
              <a:t>作業</a:t>
            </a:r>
            <a:r>
              <a:rPr lang="en-US" altLang="zh-TW" dirty="0">
                <a:solidFill>
                  <a:srgbClr val="660066"/>
                </a:solidFill>
                <a:latin typeface="+mn-ea"/>
                <a:ea typeface="+mn-ea"/>
                <a:cs typeface="+mn-cs"/>
              </a:rPr>
              <a:t>-4.3</a:t>
            </a:r>
            <a:r>
              <a:rPr lang="zh-TW" altLang="en-US" dirty="0">
                <a:solidFill>
                  <a:srgbClr val="660066"/>
                </a:solidFill>
                <a:latin typeface="+mn-ea"/>
                <a:ea typeface="+mn-ea"/>
                <a:cs typeface="+mn-cs"/>
              </a:rPr>
              <a:t>勾選未報到名單</a:t>
            </a:r>
            <a:endParaRPr lang="en-US" altLang="zh-TW" dirty="0">
              <a:solidFill>
                <a:srgbClr val="660066"/>
              </a:solidFill>
              <a:latin typeface="+mn-ea"/>
              <a:ea typeface="+mn-ea"/>
              <a:cs typeface="+mn-cs"/>
            </a:endParaRPr>
          </a:p>
        </p:txBody>
      </p:sp>
      <p:pic>
        <p:nvPicPr>
          <p:cNvPr id="3" name="圖片 2"/>
          <p:cNvPicPr>
            <a:picLocks noChangeAspect="1"/>
          </p:cNvPicPr>
          <p:nvPr/>
        </p:nvPicPr>
        <p:blipFill>
          <a:blip r:embed="rId3"/>
          <a:stretch>
            <a:fillRect/>
          </a:stretch>
        </p:blipFill>
        <p:spPr>
          <a:xfrm>
            <a:off x="323528" y="2147393"/>
            <a:ext cx="8496944" cy="2093083"/>
          </a:xfrm>
          <a:prstGeom prst="rect">
            <a:avLst/>
          </a:prstGeom>
        </p:spPr>
      </p:pic>
      <p:sp>
        <p:nvSpPr>
          <p:cNvPr id="9" name="AutoShape 4"/>
          <p:cNvSpPr>
            <a:spLocks noChangeArrowheads="1"/>
          </p:cNvSpPr>
          <p:nvPr/>
        </p:nvSpPr>
        <p:spPr bwMode="auto">
          <a:xfrm>
            <a:off x="3491880" y="1268760"/>
            <a:ext cx="4950191" cy="380255"/>
          </a:xfrm>
          <a:prstGeom prst="wedgeRectCallout">
            <a:avLst>
              <a:gd name="adj1" fmla="val -2505"/>
              <a:gd name="adj2" fmla="val 373819"/>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en-US" altLang="zh-TW" sz="2000" dirty="0">
                <a:solidFill>
                  <a:srgbClr val="000000"/>
                </a:solidFill>
                <a:latin typeface="+mn-ea"/>
                <a:ea typeface="+mn-ea"/>
              </a:rPr>
              <a:t>1</a:t>
            </a:r>
            <a:r>
              <a:rPr kumimoji="0" lang="en-US" altLang="zh-TW" sz="2000" dirty="0" smtClean="0">
                <a:solidFill>
                  <a:srgbClr val="000000"/>
                </a:solidFill>
                <a:latin typeface="+mn-ea"/>
                <a:ea typeface="+mn-ea"/>
              </a:rPr>
              <a:t>.</a:t>
            </a:r>
            <a:r>
              <a:rPr kumimoji="0" lang="zh-TW" altLang="en-US" sz="2000" dirty="0" smtClean="0">
                <a:solidFill>
                  <a:srgbClr val="000000"/>
                </a:solidFill>
                <a:latin typeface="+mn-ea"/>
                <a:ea typeface="+mn-ea"/>
              </a:rPr>
              <a:t>先選擇要勾</a:t>
            </a:r>
            <a:r>
              <a:rPr kumimoji="0" lang="zh-TW" altLang="en-US" sz="2000" dirty="0">
                <a:solidFill>
                  <a:srgbClr val="000000"/>
                </a:solidFill>
                <a:latin typeface="+mn-ea"/>
                <a:ea typeface="+mn-ea"/>
              </a:rPr>
              <a:t>選未報到</a:t>
            </a:r>
            <a:r>
              <a:rPr kumimoji="0" lang="zh-TW" altLang="en-US" sz="2000" dirty="0" smtClean="0">
                <a:solidFill>
                  <a:srgbClr val="000000"/>
                </a:solidFill>
                <a:latin typeface="+mn-ea"/>
                <a:ea typeface="+mn-ea"/>
              </a:rPr>
              <a:t>考生之系</a:t>
            </a:r>
            <a:r>
              <a:rPr kumimoji="0" lang="zh-TW" altLang="en-US" sz="2000" dirty="0">
                <a:solidFill>
                  <a:srgbClr val="000000"/>
                </a:solidFill>
                <a:latin typeface="+mn-ea"/>
                <a:ea typeface="+mn-ea"/>
              </a:rPr>
              <a:t>科</a:t>
            </a:r>
            <a:r>
              <a:rPr kumimoji="0" lang="en-US" altLang="zh-TW" sz="2000" dirty="0">
                <a:solidFill>
                  <a:srgbClr val="000000"/>
                </a:solidFill>
                <a:latin typeface="+mn-ea"/>
                <a:ea typeface="+mn-ea"/>
              </a:rPr>
              <a:t>(</a:t>
            </a:r>
            <a:r>
              <a:rPr kumimoji="0" lang="zh-TW" altLang="en-US" sz="2000" dirty="0">
                <a:solidFill>
                  <a:srgbClr val="000000"/>
                </a:solidFill>
                <a:latin typeface="+mn-ea"/>
                <a:ea typeface="+mn-ea"/>
              </a:rPr>
              <a:t>組</a:t>
            </a:r>
            <a:r>
              <a:rPr kumimoji="0" lang="en-US" altLang="zh-TW" sz="2000" dirty="0">
                <a:solidFill>
                  <a:srgbClr val="000000"/>
                </a:solidFill>
                <a:latin typeface="+mn-ea"/>
                <a:ea typeface="+mn-ea"/>
              </a:rPr>
              <a:t>)</a:t>
            </a:r>
            <a:r>
              <a:rPr kumimoji="0" lang="zh-TW" altLang="en-US" sz="2000" dirty="0">
                <a:solidFill>
                  <a:srgbClr val="000000"/>
                </a:solidFill>
                <a:latin typeface="+mn-ea"/>
                <a:ea typeface="+mn-ea"/>
              </a:rPr>
              <a:t>學</a:t>
            </a:r>
            <a:r>
              <a:rPr kumimoji="0" lang="zh-TW" altLang="en-US" sz="2000" dirty="0" smtClean="0">
                <a:solidFill>
                  <a:srgbClr val="000000"/>
                </a:solidFill>
                <a:latin typeface="+mn-ea"/>
                <a:ea typeface="+mn-ea"/>
              </a:rPr>
              <a:t>程</a:t>
            </a:r>
            <a:endParaRPr kumimoji="0" lang="zh-TW" altLang="en-US" sz="2000" dirty="0">
              <a:solidFill>
                <a:srgbClr val="000000"/>
              </a:solidFill>
              <a:latin typeface="+mn-ea"/>
              <a:ea typeface="+mn-ea"/>
            </a:endParaRPr>
          </a:p>
        </p:txBody>
      </p:sp>
      <p:sp>
        <p:nvSpPr>
          <p:cNvPr id="10" name="AutoShape 5"/>
          <p:cNvSpPr>
            <a:spLocks noChangeArrowheads="1"/>
          </p:cNvSpPr>
          <p:nvPr/>
        </p:nvSpPr>
        <p:spPr bwMode="auto">
          <a:xfrm>
            <a:off x="971600" y="4593075"/>
            <a:ext cx="3384550" cy="366713"/>
          </a:xfrm>
          <a:prstGeom prst="wedgeRectCallout">
            <a:avLst>
              <a:gd name="adj1" fmla="val -46056"/>
              <a:gd name="adj2" fmla="val -181472"/>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en-US" altLang="zh-TW" sz="2000" dirty="0">
                <a:solidFill>
                  <a:srgbClr val="000000"/>
                </a:solidFill>
                <a:latin typeface="+mn-ea"/>
                <a:ea typeface="+mn-ea"/>
              </a:rPr>
              <a:t>2.</a:t>
            </a:r>
            <a:r>
              <a:rPr kumimoji="0" lang="zh-TW" altLang="en-US" sz="2000" dirty="0">
                <a:solidFill>
                  <a:srgbClr val="000000"/>
                </a:solidFill>
                <a:latin typeface="+mn-ea"/>
                <a:ea typeface="+mn-ea"/>
              </a:rPr>
              <a:t>勾選</a:t>
            </a:r>
            <a:r>
              <a:rPr kumimoji="0" lang="zh-TW" altLang="en-US" sz="2000" b="1" dirty="0">
                <a:solidFill>
                  <a:srgbClr val="3333FF"/>
                </a:solidFill>
                <a:latin typeface="+mn-ea"/>
                <a:ea typeface="+mn-ea"/>
              </a:rPr>
              <a:t>未</a:t>
            </a:r>
            <a:r>
              <a:rPr kumimoji="0" lang="zh-TW" altLang="en-US" sz="2000" b="1" dirty="0" smtClean="0">
                <a:solidFill>
                  <a:srgbClr val="3333FF"/>
                </a:solidFill>
                <a:latin typeface="+mn-ea"/>
                <a:ea typeface="+mn-ea"/>
              </a:rPr>
              <a:t>報到</a:t>
            </a:r>
            <a:r>
              <a:rPr kumimoji="0" lang="zh-TW" altLang="en-US" sz="2000" dirty="0">
                <a:solidFill>
                  <a:srgbClr val="000000"/>
                </a:solidFill>
                <a:latin typeface="+mn-ea"/>
                <a:ea typeface="+mn-ea"/>
              </a:rPr>
              <a:t>之</a:t>
            </a:r>
            <a:r>
              <a:rPr kumimoji="0" lang="zh-TW" altLang="en-US" sz="2000" dirty="0" smtClean="0">
                <a:latin typeface="+mn-ea"/>
                <a:ea typeface="+mn-ea"/>
              </a:rPr>
              <a:t>分發</a:t>
            </a:r>
            <a:r>
              <a:rPr kumimoji="0" lang="zh-TW" altLang="en-US" sz="2000" dirty="0">
                <a:latin typeface="+mn-ea"/>
                <a:ea typeface="+mn-ea"/>
              </a:rPr>
              <a:t>錄取</a:t>
            </a:r>
            <a:r>
              <a:rPr kumimoji="0" lang="zh-TW" altLang="en-US" sz="2000" dirty="0">
                <a:solidFill>
                  <a:srgbClr val="000000"/>
                </a:solidFill>
                <a:latin typeface="+mn-ea"/>
                <a:ea typeface="+mn-ea"/>
              </a:rPr>
              <a:t>生</a:t>
            </a:r>
          </a:p>
        </p:txBody>
      </p:sp>
      <p:sp>
        <p:nvSpPr>
          <p:cNvPr id="11" name="AutoShape 6"/>
          <p:cNvSpPr>
            <a:spLocks noChangeArrowheads="1"/>
          </p:cNvSpPr>
          <p:nvPr/>
        </p:nvSpPr>
        <p:spPr bwMode="auto">
          <a:xfrm>
            <a:off x="4860032" y="4267421"/>
            <a:ext cx="2851150" cy="438150"/>
          </a:xfrm>
          <a:prstGeom prst="wedgeRectCallout">
            <a:avLst>
              <a:gd name="adj1" fmla="val -53079"/>
              <a:gd name="adj2" fmla="val -229154"/>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en-US" altLang="zh-TW" sz="2000" dirty="0">
                <a:solidFill>
                  <a:srgbClr val="000000"/>
                </a:solidFill>
                <a:latin typeface="+mn-ea"/>
                <a:ea typeface="+mn-ea"/>
              </a:rPr>
              <a:t>3.</a:t>
            </a:r>
            <a:r>
              <a:rPr kumimoji="0" lang="zh-TW" altLang="en-US" sz="2000" dirty="0">
                <a:solidFill>
                  <a:srgbClr val="000000"/>
                </a:solidFill>
                <a:latin typeface="+mn-ea"/>
                <a:ea typeface="+mn-ea"/>
              </a:rPr>
              <a:t>勾選完後須按儲存</a:t>
            </a:r>
          </a:p>
        </p:txBody>
      </p:sp>
    </p:spTree>
    <p:extLst>
      <p:ext uri="{BB962C8B-B14F-4D97-AF65-F5344CB8AC3E}">
        <p14:creationId xmlns:p14="http://schemas.microsoft.com/office/powerpoint/2010/main" val="375613346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Rectangle 3"/>
          <p:cNvSpPr>
            <a:spLocks noGrp="1" noChangeArrowheads="1"/>
          </p:cNvSpPr>
          <p:nvPr>
            <p:ph type="title" idx="4294967295"/>
          </p:nvPr>
        </p:nvSpPr>
        <p:spPr>
          <a:xfrm>
            <a:off x="0" y="204318"/>
            <a:ext cx="9144000" cy="928687"/>
          </a:xfrm>
        </p:spPr>
        <p:txBody>
          <a:bodyPr>
            <a:normAutofit fontScale="90000"/>
          </a:bodyPr>
          <a:lstStyle/>
          <a:p>
            <a:pPr indent="360000">
              <a:defRPr/>
            </a:pPr>
            <a:r>
              <a:rPr lang="zh-TW" altLang="en-US" dirty="0" smtClean="0">
                <a:solidFill>
                  <a:srgbClr val="3333FF"/>
                </a:solidFill>
              </a:rPr>
              <a:t>三、技優甄審入學招生系統操作說明</a:t>
            </a:r>
            <a:r>
              <a:rPr lang="en-US" altLang="zh-TW" dirty="0" smtClean="0">
                <a:solidFill>
                  <a:srgbClr val="3333FF"/>
                </a:solidFill>
              </a:rPr>
              <a:t>-</a:t>
            </a:r>
            <a:r>
              <a:rPr lang="en-US" altLang="zh-TW" dirty="0">
                <a:solidFill>
                  <a:srgbClr val="3333FF"/>
                </a:solidFill>
              </a:rPr>
              <a:t/>
            </a:r>
            <a:br>
              <a:rPr lang="en-US" altLang="zh-TW" dirty="0">
                <a:solidFill>
                  <a:srgbClr val="3333FF"/>
                </a:solidFill>
              </a:rPr>
            </a:br>
            <a:r>
              <a:rPr lang="zh-TW" altLang="en-US" dirty="0" smtClean="0">
                <a:solidFill>
                  <a:srgbClr val="3333FF"/>
                </a:solidFill>
              </a:rPr>
              <a:t>             </a:t>
            </a:r>
            <a:r>
              <a:rPr lang="zh-TW" altLang="en-US" dirty="0" smtClean="0">
                <a:solidFill>
                  <a:srgbClr val="660066"/>
                </a:solidFill>
                <a:latin typeface="+mn-ea"/>
                <a:ea typeface="+mn-ea"/>
                <a:cs typeface="+mn-cs"/>
              </a:rPr>
              <a:t>報到</a:t>
            </a:r>
            <a:r>
              <a:rPr lang="zh-TW" altLang="en-US" dirty="0">
                <a:solidFill>
                  <a:srgbClr val="660066"/>
                </a:solidFill>
                <a:latin typeface="+mn-ea"/>
                <a:ea typeface="+mn-ea"/>
                <a:cs typeface="+mn-cs"/>
              </a:rPr>
              <a:t>作業</a:t>
            </a:r>
            <a:r>
              <a:rPr lang="en-US" altLang="zh-TW" dirty="0">
                <a:solidFill>
                  <a:srgbClr val="660066"/>
                </a:solidFill>
                <a:latin typeface="+mn-ea"/>
                <a:ea typeface="+mn-ea"/>
                <a:cs typeface="+mn-cs"/>
              </a:rPr>
              <a:t>-4.4</a:t>
            </a:r>
            <a:r>
              <a:rPr lang="zh-TW" altLang="en-US" dirty="0">
                <a:solidFill>
                  <a:srgbClr val="660066"/>
                </a:solidFill>
                <a:latin typeface="+mn-ea"/>
                <a:ea typeface="+mn-ea"/>
                <a:cs typeface="+mn-cs"/>
              </a:rPr>
              <a:t>確認報到作業</a:t>
            </a:r>
            <a:endParaRPr lang="en-US" altLang="zh-TW" dirty="0">
              <a:solidFill>
                <a:srgbClr val="660066"/>
              </a:solidFill>
              <a:latin typeface="+mn-ea"/>
              <a:ea typeface="+mn-ea"/>
              <a:cs typeface="+mn-cs"/>
            </a:endParaRPr>
          </a:p>
        </p:txBody>
      </p:sp>
      <p:pic>
        <p:nvPicPr>
          <p:cNvPr id="2" name="圖片 1"/>
          <p:cNvPicPr>
            <a:picLocks noChangeAspect="1"/>
          </p:cNvPicPr>
          <p:nvPr/>
        </p:nvPicPr>
        <p:blipFill>
          <a:blip r:embed="rId3"/>
          <a:stretch>
            <a:fillRect/>
          </a:stretch>
        </p:blipFill>
        <p:spPr>
          <a:xfrm>
            <a:off x="323701" y="1314461"/>
            <a:ext cx="8280920" cy="2664296"/>
          </a:xfrm>
          <a:prstGeom prst="rect">
            <a:avLst/>
          </a:prstGeom>
        </p:spPr>
      </p:pic>
      <p:sp>
        <p:nvSpPr>
          <p:cNvPr id="6" name="AutoShape 6"/>
          <p:cNvSpPr>
            <a:spLocks noChangeArrowheads="1"/>
          </p:cNvSpPr>
          <p:nvPr/>
        </p:nvSpPr>
        <p:spPr bwMode="auto">
          <a:xfrm>
            <a:off x="683568" y="4293093"/>
            <a:ext cx="4680867" cy="936625"/>
          </a:xfrm>
          <a:prstGeom prst="wedgeRectCallout">
            <a:avLst>
              <a:gd name="adj1" fmla="val 19831"/>
              <a:gd name="adj2" fmla="val -92701"/>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請於</a:t>
            </a:r>
            <a:r>
              <a:rPr kumimoji="0" lang="en-US" altLang="zh-TW" sz="2000" dirty="0">
                <a:solidFill>
                  <a:srgbClr val="000000"/>
                </a:solidFill>
                <a:latin typeface="+mn-ea"/>
                <a:ea typeface="+mn-ea"/>
              </a:rPr>
              <a:t>108.7.12(</a:t>
            </a:r>
            <a:r>
              <a:rPr kumimoji="0" lang="zh-TW" altLang="en-US" sz="2000" dirty="0">
                <a:solidFill>
                  <a:srgbClr val="000000"/>
                </a:solidFill>
                <a:latin typeface="+mn-ea"/>
                <a:ea typeface="+mn-ea"/>
              </a:rPr>
              <a:t>五</a:t>
            </a:r>
            <a:r>
              <a:rPr kumimoji="0" lang="en-US" altLang="zh-TW" sz="2000" dirty="0">
                <a:solidFill>
                  <a:srgbClr val="000000"/>
                </a:solidFill>
                <a:latin typeface="+mn-ea"/>
                <a:ea typeface="+mn-ea"/>
              </a:rPr>
              <a:t>)17:00</a:t>
            </a:r>
            <a:r>
              <a:rPr kumimoji="0" lang="zh-TW" altLang="en-US" sz="2000" dirty="0">
                <a:solidFill>
                  <a:srgbClr val="000000"/>
                </a:solidFill>
                <a:latin typeface="+mn-ea"/>
                <a:ea typeface="+mn-ea"/>
              </a:rPr>
              <a:t>前完成報到作業</a:t>
            </a:r>
            <a:r>
              <a:rPr kumimoji="0" lang="zh-TW" altLang="en-US" sz="2000" dirty="0" smtClean="0">
                <a:solidFill>
                  <a:srgbClr val="000000"/>
                </a:solidFill>
                <a:latin typeface="+mn-ea"/>
                <a:ea typeface="+mn-ea"/>
              </a:rPr>
              <a:t>確認，一旦</a:t>
            </a:r>
            <a:r>
              <a:rPr kumimoji="0" lang="zh-TW" altLang="en-US" sz="2000" dirty="0">
                <a:solidFill>
                  <a:srgbClr val="000000"/>
                </a:solidFill>
                <a:latin typeface="+mn-ea"/>
                <a:ea typeface="+mn-ea"/>
              </a:rPr>
              <a:t>確認</a:t>
            </a:r>
            <a:r>
              <a:rPr kumimoji="0" lang="en-US" altLang="zh-TW" sz="2000" dirty="0">
                <a:solidFill>
                  <a:srgbClr val="000000"/>
                </a:solidFill>
                <a:latin typeface="+mn-ea"/>
                <a:ea typeface="+mn-ea"/>
              </a:rPr>
              <a:t>,</a:t>
            </a:r>
            <a:r>
              <a:rPr kumimoji="0" lang="zh-TW" altLang="en-US" sz="2000" dirty="0">
                <a:solidFill>
                  <a:srgbClr val="000000"/>
                </a:solidFill>
                <a:latin typeface="+mn-ea"/>
                <a:ea typeface="+mn-ea"/>
              </a:rPr>
              <a:t>將無法再做勾選未報到的動作 </a:t>
            </a:r>
            <a:r>
              <a:rPr kumimoji="0" lang="zh-TW" altLang="en-US" sz="2000" dirty="0" smtClean="0">
                <a:solidFill>
                  <a:srgbClr val="000000"/>
                </a:solidFill>
                <a:latin typeface="+mn-ea"/>
                <a:ea typeface="+mn-ea"/>
              </a:rPr>
              <a:t>。</a:t>
            </a:r>
            <a:endParaRPr kumimoji="0" lang="zh-TW" altLang="en-US" sz="2000" dirty="0">
              <a:solidFill>
                <a:srgbClr val="000000"/>
              </a:solidFill>
              <a:latin typeface="+mn-ea"/>
              <a:ea typeface="+mn-ea"/>
            </a:endParaRPr>
          </a:p>
        </p:txBody>
      </p:sp>
      <p:sp>
        <p:nvSpPr>
          <p:cNvPr id="7" name="AutoShape 6"/>
          <p:cNvSpPr>
            <a:spLocks noChangeArrowheads="1"/>
          </p:cNvSpPr>
          <p:nvPr/>
        </p:nvSpPr>
        <p:spPr bwMode="auto">
          <a:xfrm>
            <a:off x="5220072" y="3641306"/>
            <a:ext cx="3816424" cy="494619"/>
          </a:xfrm>
          <a:prstGeom prst="wedgeRectCallout">
            <a:avLst>
              <a:gd name="adj1" fmla="val -33995"/>
              <a:gd name="adj2" fmla="val -137389"/>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smtClean="0">
                <a:solidFill>
                  <a:srgbClr val="000000"/>
                </a:solidFill>
                <a:latin typeface="+mn-ea"/>
                <a:ea typeface="+mn-ea"/>
              </a:rPr>
              <a:t>請核對未報到考生名單是否無誤</a:t>
            </a:r>
            <a:endParaRPr kumimoji="0" lang="zh-TW" altLang="en-US" sz="2000" dirty="0">
              <a:solidFill>
                <a:srgbClr val="000000"/>
              </a:solidFill>
              <a:latin typeface="+mn-ea"/>
              <a:ea typeface="+mn-ea"/>
            </a:endParaRPr>
          </a:p>
        </p:txBody>
      </p:sp>
    </p:spTree>
    <p:extLst>
      <p:ext uri="{BB962C8B-B14F-4D97-AF65-F5344CB8AC3E}">
        <p14:creationId xmlns:p14="http://schemas.microsoft.com/office/powerpoint/2010/main" val="417337172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3"/>
          <p:cNvSpPr>
            <a:spLocks noGrp="1" noChangeArrowheads="1"/>
          </p:cNvSpPr>
          <p:nvPr>
            <p:ph type="title" idx="4294967295"/>
          </p:nvPr>
        </p:nvSpPr>
        <p:spPr>
          <a:xfrm>
            <a:off x="0" y="188640"/>
            <a:ext cx="9144000" cy="928687"/>
          </a:xfrm>
        </p:spPr>
        <p:txBody>
          <a:bodyPr>
            <a:normAutofit fontScale="90000"/>
          </a:bodyPr>
          <a:lstStyle/>
          <a:p>
            <a:pPr indent="360000">
              <a:defRPr/>
            </a:pPr>
            <a:r>
              <a:rPr lang="zh-TW" altLang="en-US" dirty="0" smtClean="0">
                <a:solidFill>
                  <a:srgbClr val="3333FF"/>
                </a:solidFill>
              </a:rPr>
              <a:t>三、技優甄審入學招生系統操作說明</a:t>
            </a:r>
            <a:r>
              <a:rPr lang="en-US" altLang="zh-TW" dirty="0" smtClean="0">
                <a:solidFill>
                  <a:srgbClr val="3333FF"/>
                </a:solidFill>
              </a:rPr>
              <a:t>-</a:t>
            </a:r>
            <a:r>
              <a:rPr lang="en-US" altLang="zh-TW" dirty="0">
                <a:solidFill>
                  <a:srgbClr val="3333FF"/>
                </a:solidFill>
              </a:rPr>
              <a:t/>
            </a:r>
            <a:br>
              <a:rPr lang="en-US" altLang="zh-TW" dirty="0">
                <a:solidFill>
                  <a:srgbClr val="3333FF"/>
                </a:solidFill>
              </a:rPr>
            </a:br>
            <a:r>
              <a:rPr lang="zh-TW" altLang="en-US" dirty="0" smtClean="0">
                <a:solidFill>
                  <a:srgbClr val="3333FF"/>
                </a:solidFill>
              </a:rPr>
              <a:t>            </a:t>
            </a:r>
            <a:r>
              <a:rPr lang="zh-TW" altLang="en-US" dirty="0" smtClean="0">
                <a:solidFill>
                  <a:srgbClr val="660066"/>
                </a:solidFill>
                <a:latin typeface="+mn-ea"/>
                <a:ea typeface="+mn-ea"/>
                <a:cs typeface="+mn-cs"/>
              </a:rPr>
              <a:t>報到</a:t>
            </a:r>
            <a:r>
              <a:rPr lang="zh-TW" altLang="en-US" dirty="0">
                <a:solidFill>
                  <a:srgbClr val="660066"/>
                </a:solidFill>
                <a:latin typeface="+mn-ea"/>
                <a:ea typeface="+mn-ea"/>
                <a:cs typeface="+mn-cs"/>
              </a:rPr>
              <a:t>作業</a:t>
            </a:r>
            <a:r>
              <a:rPr lang="en-US" altLang="zh-TW" dirty="0">
                <a:solidFill>
                  <a:srgbClr val="660066"/>
                </a:solidFill>
                <a:latin typeface="+mn-ea"/>
                <a:ea typeface="+mn-ea"/>
                <a:cs typeface="+mn-cs"/>
              </a:rPr>
              <a:t>-4.5</a:t>
            </a:r>
            <a:r>
              <a:rPr lang="zh-TW" altLang="en-US" dirty="0">
                <a:solidFill>
                  <a:srgbClr val="660066"/>
                </a:solidFill>
                <a:latin typeface="+mn-ea"/>
                <a:ea typeface="+mn-ea"/>
                <a:cs typeface="+mn-cs"/>
              </a:rPr>
              <a:t>可報到名單匯出及報到</a:t>
            </a:r>
            <a:r>
              <a:rPr lang="en-US" altLang="zh-TW" dirty="0">
                <a:solidFill>
                  <a:srgbClr val="660066"/>
                </a:solidFill>
                <a:latin typeface="+mn-ea"/>
                <a:ea typeface="+mn-ea"/>
                <a:cs typeface="+mn-cs"/>
              </a:rPr>
              <a:t>(</a:t>
            </a:r>
            <a:r>
              <a:rPr lang="zh-TW" altLang="en-US" dirty="0">
                <a:solidFill>
                  <a:srgbClr val="660066"/>
                </a:solidFill>
                <a:latin typeface="+mn-ea"/>
                <a:ea typeface="+mn-ea"/>
                <a:cs typeface="+mn-cs"/>
              </a:rPr>
              <a:t>未報到</a:t>
            </a:r>
            <a:r>
              <a:rPr lang="en-US" altLang="zh-TW" dirty="0">
                <a:solidFill>
                  <a:srgbClr val="660066"/>
                </a:solidFill>
                <a:latin typeface="+mn-ea"/>
                <a:ea typeface="+mn-ea"/>
                <a:cs typeface="+mn-cs"/>
              </a:rPr>
              <a:t>)</a:t>
            </a:r>
            <a:r>
              <a:rPr lang="zh-TW" altLang="en-US" dirty="0">
                <a:solidFill>
                  <a:srgbClr val="660066"/>
                </a:solidFill>
                <a:latin typeface="+mn-ea"/>
                <a:ea typeface="+mn-ea"/>
                <a:cs typeface="+mn-cs"/>
              </a:rPr>
              <a:t>名單列印</a:t>
            </a:r>
          </a:p>
        </p:txBody>
      </p:sp>
      <p:pic>
        <p:nvPicPr>
          <p:cNvPr id="3" name="圖片 2"/>
          <p:cNvPicPr>
            <a:picLocks noChangeAspect="1"/>
          </p:cNvPicPr>
          <p:nvPr/>
        </p:nvPicPr>
        <p:blipFill>
          <a:blip r:embed="rId3"/>
          <a:stretch>
            <a:fillRect/>
          </a:stretch>
        </p:blipFill>
        <p:spPr>
          <a:xfrm>
            <a:off x="251520" y="1347651"/>
            <a:ext cx="8443664" cy="4162425"/>
          </a:xfrm>
          <a:prstGeom prst="rect">
            <a:avLst/>
          </a:prstGeom>
        </p:spPr>
      </p:pic>
      <p:sp>
        <p:nvSpPr>
          <p:cNvPr id="9" name="AutoShape 4"/>
          <p:cNvSpPr>
            <a:spLocks noChangeArrowheads="1"/>
          </p:cNvSpPr>
          <p:nvPr/>
        </p:nvSpPr>
        <p:spPr bwMode="auto">
          <a:xfrm>
            <a:off x="4860032" y="2348880"/>
            <a:ext cx="4445000" cy="504825"/>
          </a:xfrm>
          <a:prstGeom prst="wedgeRectCallout">
            <a:avLst>
              <a:gd name="adj1" fmla="val -57308"/>
              <a:gd name="adj2" fmla="val 31466"/>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匯出就讀志願序統一分發可報到名單</a:t>
            </a:r>
          </a:p>
        </p:txBody>
      </p:sp>
      <p:sp>
        <p:nvSpPr>
          <p:cNvPr id="10" name="AutoShape 5"/>
          <p:cNvSpPr>
            <a:spLocks noChangeArrowheads="1"/>
          </p:cNvSpPr>
          <p:nvPr/>
        </p:nvSpPr>
        <p:spPr bwMode="auto">
          <a:xfrm>
            <a:off x="467544" y="5857602"/>
            <a:ext cx="6983413" cy="644525"/>
          </a:xfrm>
          <a:prstGeom prst="wedgeRectCallout">
            <a:avLst>
              <a:gd name="adj1" fmla="val -25048"/>
              <a:gd name="adj2" fmla="val -112455"/>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列印</a:t>
            </a:r>
            <a:r>
              <a:rPr kumimoji="0" lang="zh-TW" altLang="en-US" sz="2000" dirty="0">
                <a:latin typeface="+mn-ea"/>
                <a:ea typeface="+mn-ea"/>
              </a:rPr>
              <a:t>分發</a:t>
            </a:r>
            <a:r>
              <a:rPr kumimoji="0" lang="zh-TW" altLang="en-US" sz="2000" dirty="0">
                <a:solidFill>
                  <a:srgbClr val="000000"/>
                </a:solidFill>
                <a:latin typeface="+mn-ea"/>
                <a:ea typeface="+mn-ea"/>
              </a:rPr>
              <a:t>錄取生報到及未報到名單，請於</a:t>
            </a:r>
            <a:r>
              <a:rPr kumimoji="0" lang="en-US" altLang="zh-TW" sz="2000" dirty="0" smtClean="0">
                <a:solidFill>
                  <a:srgbClr val="000000"/>
                </a:solidFill>
                <a:latin typeface="+mn-ea"/>
                <a:ea typeface="+mn-ea"/>
              </a:rPr>
              <a:t>108.7.12(</a:t>
            </a:r>
            <a:r>
              <a:rPr kumimoji="0" lang="zh-TW" altLang="en-US" sz="2000" dirty="0">
                <a:solidFill>
                  <a:srgbClr val="000000"/>
                </a:solidFill>
                <a:latin typeface="+mn-ea"/>
                <a:ea typeface="+mn-ea"/>
              </a:rPr>
              <a:t>五</a:t>
            </a:r>
            <a:r>
              <a:rPr kumimoji="0" lang="en-US" altLang="zh-TW" sz="2000" dirty="0" smtClean="0">
                <a:solidFill>
                  <a:srgbClr val="000000"/>
                </a:solidFill>
                <a:latin typeface="+mn-ea"/>
                <a:ea typeface="+mn-ea"/>
              </a:rPr>
              <a:t>)</a:t>
            </a:r>
            <a:r>
              <a:rPr kumimoji="0" lang="zh-TW" altLang="en-US" sz="2000" dirty="0" smtClean="0">
                <a:solidFill>
                  <a:srgbClr val="000000"/>
                </a:solidFill>
                <a:latin typeface="+mn-ea"/>
                <a:ea typeface="+mn-ea"/>
              </a:rPr>
              <a:t>前以</a:t>
            </a:r>
            <a:r>
              <a:rPr kumimoji="0" lang="zh-TW" altLang="en-US" sz="2000" dirty="0">
                <a:solidFill>
                  <a:srgbClr val="000000"/>
                </a:solidFill>
                <a:latin typeface="+mn-ea"/>
                <a:ea typeface="+mn-ea"/>
              </a:rPr>
              <a:t>限時掛號寄回本</a:t>
            </a:r>
            <a:r>
              <a:rPr kumimoji="0" lang="zh-TW" altLang="en-US" sz="2000" dirty="0" smtClean="0">
                <a:solidFill>
                  <a:srgbClr val="000000"/>
                </a:solidFill>
                <a:latin typeface="+mn-ea"/>
                <a:ea typeface="+mn-ea"/>
              </a:rPr>
              <a:t>委員會。</a:t>
            </a:r>
            <a:endParaRPr kumimoji="0" lang="zh-TW" altLang="en-US" sz="2000" dirty="0">
              <a:solidFill>
                <a:srgbClr val="000000"/>
              </a:solidFill>
              <a:latin typeface="+mn-ea"/>
              <a:ea typeface="+mn-ea"/>
            </a:endParaRPr>
          </a:p>
        </p:txBody>
      </p:sp>
    </p:spTree>
    <p:extLst>
      <p:ext uri="{BB962C8B-B14F-4D97-AF65-F5344CB8AC3E}">
        <p14:creationId xmlns:p14="http://schemas.microsoft.com/office/powerpoint/2010/main" val="230471759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title" idx="4294967295"/>
          </p:nvPr>
        </p:nvSpPr>
        <p:spPr>
          <a:xfrm>
            <a:off x="0" y="71438"/>
            <a:ext cx="9144000" cy="928687"/>
          </a:xfrm>
        </p:spPr>
        <p:txBody>
          <a:bodyPr>
            <a:normAutofit fontScale="90000"/>
          </a:bodyPr>
          <a:lstStyle/>
          <a:p>
            <a:pPr indent="360000">
              <a:defRPr/>
            </a:pPr>
            <a:r>
              <a:rPr lang="zh-TW" altLang="en-US" dirty="0" smtClean="0">
                <a:solidFill>
                  <a:srgbClr val="3333FF"/>
                </a:solidFill>
              </a:rPr>
              <a:t>三、技優甄審入學招生系統操作說明</a:t>
            </a:r>
            <a:r>
              <a:rPr lang="en-US" altLang="zh-TW" dirty="0" smtClean="0">
                <a:solidFill>
                  <a:srgbClr val="3333FF"/>
                </a:solidFill>
              </a:rPr>
              <a:t>-</a:t>
            </a:r>
            <a:r>
              <a:rPr lang="en-US" altLang="zh-TW" dirty="0">
                <a:solidFill>
                  <a:srgbClr val="3333FF"/>
                </a:solidFill>
              </a:rPr>
              <a:t/>
            </a:r>
            <a:br>
              <a:rPr lang="en-US" altLang="zh-TW" dirty="0">
                <a:solidFill>
                  <a:srgbClr val="3333FF"/>
                </a:solidFill>
              </a:rPr>
            </a:br>
            <a:r>
              <a:rPr lang="zh-TW" altLang="en-US" dirty="0" smtClean="0">
                <a:solidFill>
                  <a:srgbClr val="3333FF"/>
                </a:solidFill>
              </a:rPr>
              <a:t>             </a:t>
            </a:r>
            <a:r>
              <a:rPr lang="zh-TW" altLang="en-US" dirty="0" smtClean="0">
                <a:solidFill>
                  <a:srgbClr val="660066"/>
                </a:solidFill>
                <a:latin typeface="+mn-ea"/>
                <a:ea typeface="+mn-ea"/>
                <a:cs typeface="+mn-cs"/>
              </a:rPr>
              <a:t>報表</a:t>
            </a:r>
            <a:r>
              <a:rPr lang="zh-TW" altLang="en-US" dirty="0">
                <a:solidFill>
                  <a:srgbClr val="660066"/>
                </a:solidFill>
                <a:latin typeface="+mn-ea"/>
                <a:ea typeface="+mn-ea"/>
                <a:cs typeface="+mn-cs"/>
              </a:rPr>
              <a:t>列印</a:t>
            </a:r>
            <a:r>
              <a:rPr lang="en-US" altLang="zh-TW" dirty="0">
                <a:solidFill>
                  <a:srgbClr val="660066"/>
                </a:solidFill>
                <a:latin typeface="+mn-ea"/>
                <a:ea typeface="+mn-ea"/>
                <a:cs typeface="+mn-cs"/>
              </a:rPr>
              <a:t>-5.1</a:t>
            </a:r>
            <a:r>
              <a:rPr lang="zh-TW" altLang="en-US" dirty="0">
                <a:solidFill>
                  <a:srgbClr val="660066"/>
                </a:solidFill>
                <a:latin typeface="+mn-ea"/>
                <a:ea typeface="+mn-ea"/>
                <a:cs typeface="+mn-cs"/>
              </a:rPr>
              <a:t>重要報表</a:t>
            </a:r>
            <a:endParaRPr lang="en-US" altLang="zh-TW" dirty="0">
              <a:solidFill>
                <a:srgbClr val="660066"/>
              </a:solidFill>
              <a:latin typeface="+mn-ea"/>
              <a:ea typeface="+mn-ea"/>
              <a:cs typeface="+mn-cs"/>
            </a:endParaRPr>
          </a:p>
        </p:txBody>
      </p:sp>
      <p:pic>
        <p:nvPicPr>
          <p:cNvPr id="2" name="圖片 1"/>
          <p:cNvPicPr>
            <a:picLocks noChangeAspect="1"/>
          </p:cNvPicPr>
          <p:nvPr/>
        </p:nvPicPr>
        <p:blipFill>
          <a:blip r:embed="rId3"/>
          <a:stretch>
            <a:fillRect/>
          </a:stretch>
        </p:blipFill>
        <p:spPr>
          <a:xfrm>
            <a:off x="467544" y="919223"/>
            <a:ext cx="7344816" cy="5137051"/>
          </a:xfrm>
          <a:prstGeom prst="rect">
            <a:avLst/>
          </a:prstGeom>
        </p:spPr>
      </p:pic>
      <p:sp>
        <p:nvSpPr>
          <p:cNvPr id="5" name="AutoShape 5"/>
          <p:cNvSpPr>
            <a:spLocks noChangeArrowheads="1"/>
          </p:cNvSpPr>
          <p:nvPr/>
        </p:nvSpPr>
        <p:spPr bwMode="auto">
          <a:xfrm>
            <a:off x="3323635" y="6021288"/>
            <a:ext cx="4457700" cy="792162"/>
          </a:xfrm>
          <a:prstGeom prst="wedgeRectCallout">
            <a:avLst>
              <a:gd name="adj1" fmla="val -60058"/>
              <a:gd name="adj2" fmla="val -49534"/>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先選定要列印的報表，再設定條件，即可執行步驟三輸出符合條件之報表</a:t>
            </a:r>
          </a:p>
        </p:txBody>
      </p:sp>
    </p:spTree>
    <p:extLst>
      <p:ext uri="{BB962C8B-B14F-4D97-AF65-F5344CB8AC3E}">
        <p14:creationId xmlns:p14="http://schemas.microsoft.com/office/powerpoint/2010/main" val="368833490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Rectangle 3"/>
          <p:cNvSpPr>
            <a:spLocks noGrp="1" noChangeArrowheads="1"/>
          </p:cNvSpPr>
          <p:nvPr>
            <p:ph type="title" idx="4294967295"/>
          </p:nvPr>
        </p:nvSpPr>
        <p:spPr>
          <a:xfrm>
            <a:off x="0" y="71438"/>
            <a:ext cx="9144000" cy="928687"/>
          </a:xfrm>
        </p:spPr>
        <p:txBody>
          <a:bodyPr>
            <a:normAutofit fontScale="90000"/>
          </a:bodyPr>
          <a:lstStyle/>
          <a:p>
            <a:pPr indent="360000">
              <a:defRPr/>
            </a:pPr>
            <a:r>
              <a:rPr lang="zh-TW" altLang="en-US" dirty="0" smtClean="0">
                <a:solidFill>
                  <a:srgbClr val="3333FF"/>
                </a:solidFill>
              </a:rPr>
              <a:t>三、技優甄審入學招生系統操作說明</a:t>
            </a:r>
            <a:r>
              <a:rPr lang="en-US" altLang="zh-TW" dirty="0" smtClean="0">
                <a:solidFill>
                  <a:srgbClr val="3333FF"/>
                </a:solidFill>
              </a:rPr>
              <a:t>-</a:t>
            </a:r>
            <a:r>
              <a:rPr lang="en-US" altLang="zh-TW" dirty="0">
                <a:solidFill>
                  <a:srgbClr val="3333FF"/>
                </a:solidFill>
              </a:rPr>
              <a:t/>
            </a:r>
            <a:br>
              <a:rPr lang="en-US" altLang="zh-TW" dirty="0">
                <a:solidFill>
                  <a:srgbClr val="3333FF"/>
                </a:solidFill>
              </a:rPr>
            </a:br>
            <a:r>
              <a:rPr lang="zh-TW" altLang="en-US" dirty="0" smtClean="0">
                <a:solidFill>
                  <a:srgbClr val="3333FF"/>
                </a:solidFill>
              </a:rPr>
              <a:t>             </a:t>
            </a:r>
            <a:r>
              <a:rPr lang="zh-TW" altLang="en-US" dirty="0" smtClean="0">
                <a:solidFill>
                  <a:srgbClr val="660066"/>
                </a:solidFill>
                <a:latin typeface="+mn-ea"/>
                <a:ea typeface="+mn-ea"/>
                <a:cs typeface="+mn-cs"/>
              </a:rPr>
              <a:t>報表</a:t>
            </a:r>
            <a:r>
              <a:rPr lang="zh-TW" altLang="en-US" dirty="0">
                <a:solidFill>
                  <a:srgbClr val="660066"/>
                </a:solidFill>
                <a:latin typeface="+mn-ea"/>
                <a:ea typeface="+mn-ea"/>
                <a:cs typeface="+mn-cs"/>
              </a:rPr>
              <a:t>列印</a:t>
            </a:r>
            <a:r>
              <a:rPr lang="en-US" altLang="zh-TW" dirty="0">
                <a:solidFill>
                  <a:srgbClr val="660066"/>
                </a:solidFill>
                <a:latin typeface="+mn-ea"/>
                <a:ea typeface="+mn-ea"/>
                <a:cs typeface="+mn-cs"/>
              </a:rPr>
              <a:t>-5.2</a:t>
            </a:r>
            <a:r>
              <a:rPr lang="zh-TW" altLang="en-US" dirty="0">
                <a:solidFill>
                  <a:srgbClr val="660066"/>
                </a:solidFill>
                <a:latin typeface="+mn-ea"/>
                <a:ea typeface="+mn-ea"/>
                <a:cs typeface="+mn-cs"/>
              </a:rPr>
              <a:t>標籤列印</a:t>
            </a:r>
          </a:p>
        </p:txBody>
      </p:sp>
      <p:pic>
        <p:nvPicPr>
          <p:cNvPr id="71684"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557338"/>
            <a:ext cx="74961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4"/>
          <p:cNvSpPr>
            <a:spLocks noChangeArrowheads="1"/>
          </p:cNvSpPr>
          <p:nvPr/>
        </p:nvSpPr>
        <p:spPr bwMode="auto">
          <a:xfrm>
            <a:off x="430213" y="3860800"/>
            <a:ext cx="2800350" cy="1368425"/>
          </a:xfrm>
          <a:prstGeom prst="wedgeRectCallout">
            <a:avLst>
              <a:gd name="adj1" fmla="val 34241"/>
              <a:gd name="adj2" fmla="val -101073"/>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可列印</a:t>
            </a:r>
            <a:r>
              <a:rPr kumimoji="0" lang="en-US" altLang="zh-TW" sz="2000" dirty="0">
                <a:solidFill>
                  <a:srgbClr val="000000"/>
                </a:solidFill>
                <a:latin typeface="+mn-ea"/>
                <a:ea typeface="+mn-ea"/>
              </a:rPr>
              <a:t>/</a:t>
            </a:r>
            <a:r>
              <a:rPr kumimoji="0" lang="zh-TW" altLang="en-US" sz="2000" dirty="0">
                <a:solidFill>
                  <a:srgbClr val="000000"/>
                </a:solidFill>
                <a:latin typeface="+mn-ea"/>
                <a:ea typeface="+mn-ea"/>
              </a:rPr>
              <a:t>匯出學生郵寄標籤貼紙</a:t>
            </a:r>
            <a:endParaRPr kumimoji="0" lang="en-US" altLang="zh-TW" sz="2000" dirty="0">
              <a:solidFill>
                <a:srgbClr val="000000"/>
              </a:solidFill>
              <a:latin typeface="+mn-ea"/>
              <a:ea typeface="+mn-ea"/>
            </a:endParaRPr>
          </a:p>
          <a:p>
            <a:pPr eaLnBrk="1" hangingPunct="1">
              <a:defRPr/>
            </a:pPr>
            <a:r>
              <a:rPr kumimoji="0" lang="zh-TW" altLang="en-US" sz="2000" dirty="0">
                <a:solidFill>
                  <a:srgbClr val="000000"/>
                </a:solidFill>
                <a:latin typeface="+mn-ea"/>
                <a:ea typeface="+mn-ea"/>
              </a:rPr>
              <a:t>尺寸：</a:t>
            </a:r>
            <a:r>
              <a:rPr kumimoji="0" lang="en-US" altLang="zh-TW" sz="2000" dirty="0">
                <a:solidFill>
                  <a:srgbClr val="000000"/>
                </a:solidFill>
                <a:latin typeface="+mn-ea"/>
                <a:ea typeface="+mn-ea"/>
              </a:rPr>
              <a:t>10.5cm*4.24cm</a:t>
            </a:r>
          </a:p>
          <a:p>
            <a:pPr eaLnBrk="1" hangingPunct="1">
              <a:defRPr/>
            </a:pPr>
            <a:r>
              <a:rPr kumimoji="0" lang="zh-TW" altLang="en-US" sz="2000" dirty="0">
                <a:solidFill>
                  <a:srgbClr val="000000"/>
                </a:solidFill>
                <a:latin typeface="+mn-ea"/>
                <a:ea typeface="+mn-ea"/>
              </a:rPr>
              <a:t>            每頁</a:t>
            </a:r>
            <a:r>
              <a:rPr kumimoji="0" lang="en-US" altLang="zh-TW" sz="2000" dirty="0">
                <a:solidFill>
                  <a:srgbClr val="000000"/>
                </a:solidFill>
                <a:latin typeface="+mn-ea"/>
                <a:ea typeface="+mn-ea"/>
              </a:rPr>
              <a:t>14</a:t>
            </a:r>
            <a:r>
              <a:rPr kumimoji="0" lang="zh-TW" altLang="en-US" sz="2000" dirty="0">
                <a:solidFill>
                  <a:srgbClr val="000000"/>
                </a:solidFill>
                <a:latin typeface="+mn-ea"/>
                <a:ea typeface="+mn-ea"/>
              </a:rPr>
              <a:t>位學生</a:t>
            </a:r>
          </a:p>
        </p:txBody>
      </p:sp>
      <p:sp>
        <p:nvSpPr>
          <p:cNvPr id="9" name="向下箭號 8"/>
          <p:cNvSpPr/>
          <p:nvPr/>
        </p:nvSpPr>
        <p:spPr>
          <a:xfrm>
            <a:off x="5219700" y="2889250"/>
            <a:ext cx="357188" cy="50323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extLst>
      <p:ext uri="{BB962C8B-B14F-4D97-AF65-F5344CB8AC3E}">
        <p14:creationId xmlns:p14="http://schemas.microsoft.com/office/powerpoint/2010/main" val="405047622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type="title" idx="4294967295"/>
          </p:nvPr>
        </p:nvSpPr>
        <p:spPr>
          <a:xfrm>
            <a:off x="0" y="166540"/>
            <a:ext cx="8229600" cy="928687"/>
          </a:xfrm>
          <a:solidFill>
            <a:srgbClr val="FFFFFF"/>
          </a:solidFill>
        </p:spPr>
        <p:txBody>
          <a:bodyPr>
            <a:normAutofit fontScale="90000"/>
          </a:bodyPr>
          <a:lstStyle/>
          <a:p>
            <a:pPr indent="360000">
              <a:defRPr/>
            </a:pPr>
            <a:r>
              <a:rPr lang="zh-TW" altLang="en-US" dirty="0" smtClean="0">
                <a:solidFill>
                  <a:srgbClr val="3333FF"/>
                </a:solidFill>
              </a:rPr>
              <a:t>三、技優甄審入學招生系統操作說明</a:t>
            </a:r>
            <a:r>
              <a:rPr lang="en-US" altLang="zh-TW" dirty="0" smtClean="0">
                <a:solidFill>
                  <a:srgbClr val="3333FF"/>
                </a:solidFill>
              </a:rPr>
              <a:t>-</a:t>
            </a:r>
            <a:br>
              <a:rPr lang="en-US" altLang="zh-TW" dirty="0" smtClean="0">
                <a:solidFill>
                  <a:srgbClr val="3333FF"/>
                </a:solidFill>
              </a:rPr>
            </a:br>
            <a:r>
              <a:rPr lang="zh-TW" altLang="en-US" dirty="0" smtClean="0">
                <a:solidFill>
                  <a:srgbClr val="3333FF"/>
                </a:solidFill>
              </a:rPr>
              <a:t>            </a:t>
            </a:r>
            <a:r>
              <a:rPr lang="zh-TW" altLang="en-US" dirty="0" smtClean="0">
                <a:solidFill>
                  <a:srgbClr val="660066"/>
                </a:solidFill>
                <a:latin typeface="+mn-ea"/>
                <a:ea typeface="+mn-ea"/>
                <a:cs typeface="+mn-cs"/>
              </a:rPr>
              <a:t>重要</a:t>
            </a:r>
            <a:r>
              <a:rPr lang="zh-TW" altLang="en-US" dirty="0">
                <a:solidFill>
                  <a:srgbClr val="660066"/>
                </a:solidFill>
                <a:latin typeface="+mn-ea"/>
                <a:ea typeface="+mn-ea"/>
                <a:cs typeface="+mn-cs"/>
              </a:rPr>
              <a:t>報表</a:t>
            </a:r>
            <a:endParaRPr lang="en-US" altLang="zh-TW" dirty="0">
              <a:solidFill>
                <a:srgbClr val="660066"/>
              </a:solidFill>
              <a:latin typeface="+mn-ea"/>
              <a:ea typeface="+mn-ea"/>
              <a:cs typeface="+mn-cs"/>
            </a:endParaRPr>
          </a:p>
        </p:txBody>
      </p:sp>
      <p:sp>
        <p:nvSpPr>
          <p:cNvPr id="59395" name="Rectangle 2"/>
          <p:cNvSpPr>
            <a:spLocks noGrp="1" noChangeArrowheads="1"/>
          </p:cNvSpPr>
          <p:nvPr>
            <p:ph idx="4294967295"/>
          </p:nvPr>
        </p:nvSpPr>
        <p:spPr>
          <a:xfrm>
            <a:off x="467544" y="1124744"/>
            <a:ext cx="8229600" cy="5000625"/>
          </a:xfrm>
        </p:spPr>
        <p:txBody>
          <a:bodyPr/>
          <a:lstStyle/>
          <a:p>
            <a:pPr marL="609600" indent="-609600" eaLnBrk="1" hangingPunct="1">
              <a:buFont typeface="Wingdings" pitchFamily="2" charset="2"/>
              <a:buChar char="u"/>
              <a:defRPr/>
            </a:pPr>
            <a:r>
              <a:rPr lang="zh-TW" altLang="en-US" dirty="0" smtClean="0">
                <a:latin typeface="+mn-ea"/>
                <a:ea typeface="+mn-ea"/>
              </a:rPr>
              <a:t>須列印繳寄本委員會</a:t>
            </a:r>
          </a:p>
          <a:p>
            <a:pPr marL="990600" lvl="1" indent="-533400" eaLnBrk="1" hangingPunct="1">
              <a:buFontTx/>
              <a:buNone/>
              <a:defRPr/>
            </a:pPr>
            <a:r>
              <a:rPr lang="en-US" altLang="zh-TW" dirty="0" smtClean="0">
                <a:solidFill>
                  <a:srgbClr val="FF0000"/>
                </a:solidFill>
                <a:latin typeface="+mn-ea"/>
                <a:ea typeface="+mn-ea"/>
              </a:rPr>
              <a:t>E2-1</a:t>
            </a:r>
            <a:r>
              <a:rPr lang="zh-TW" altLang="en-US" dirty="0" smtClean="0">
                <a:solidFill>
                  <a:srgbClr val="FF0000"/>
                </a:solidFill>
                <a:latin typeface="+mn-ea"/>
                <a:ea typeface="+mn-ea"/>
              </a:rPr>
              <a:t>收件繳費條件不符考生名冊</a:t>
            </a:r>
            <a:r>
              <a:rPr lang="en-US" altLang="zh-TW" dirty="0" smtClean="0">
                <a:solidFill>
                  <a:srgbClr val="FF0000"/>
                </a:solidFill>
                <a:latin typeface="+mn-ea"/>
                <a:ea typeface="+mn-ea"/>
              </a:rPr>
              <a:t>(</a:t>
            </a:r>
            <a:r>
              <a:rPr lang="zh-TW" altLang="en-US" dirty="0" smtClean="0">
                <a:solidFill>
                  <a:srgbClr val="FF0000"/>
                </a:solidFill>
                <a:latin typeface="+mn-ea"/>
                <a:ea typeface="+mn-ea"/>
              </a:rPr>
              <a:t>有條碼</a:t>
            </a:r>
            <a:r>
              <a:rPr lang="en-US" altLang="zh-TW" dirty="0" smtClean="0">
                <a:solidFill>
                  <a:srgbClr val="FF0000"/>
                </a:solidFill>
                <a:latin typeface="+mn-ea"/>
                <a:ea typeface="+mn-ea"/>
              </a:rPr>
              <a:t>)</a:t>
            </a:r>
            <a:r>
              <a:rPr lang="zh-TW" altLang="en-US" dirty="0" smtClean="0">
                <a:solidFill>
                  <a:srgbClr val="FF0000"/>
                </a:solidFill>
                <a:latin typeface="+mn-ea"/>
                <a:ea typeface="+mn-ea"/>
              </a:rPr>
              <a:t> </a:t>
            </a:r>
            <a:endParaRPr lang="en-US" altLang="zh-TW" dirty="0" smtClean="0">
              <a:solidFill>
                <a:srgbClr val="FF0000"/>
              </a:solidFill>
              <a:latin typeface="+mn-ea"/>
              <a:ea typeface="+mn-ea"/>
            </a:endParaRPr>
          </a:p>
          <a:p>
            <a:pPr marL="990600" lvl="1" indent="-533400" eaLnBrk="1" hangingPunct="1">
              <a:buFontTx/>
              <a:buNone/>
              <a:defRPr/>
            </a:pPr>
            <a:r>
              <a:rPr lang="en-US" altLang="zh-TW" dirty="0" smtClean="0">
                <a:solidFill>
                  <a:srgbClr val="FF0000"/>
                </a:solidFill>
                <a:latin typeface="+mn-ea"/>
                <a:ea typeface="+mn-ea"/>
              </a:rPr>
              <a:t>E5-2</a:t>
            </a:r>
            <a:r>
              <a:rPr lang="zh-TW" altLang="en-US" dirty="0" smtClean="0">
                <a:solidFill>
                  <a:srgbClr val="FF0000"/>
                </a:solidFill>
                <a:latin typeface="+mn-ea"/>
                <a:ea typeface="+mn-ea"/>
              </a:rPr>
              <a:t>甄審結果確認單</a:t>
            </a:r>
            <a:endParaRPr lang="en-US" altLang="zh-TW" dirty="0" smtClean="0">
              <a:solidFill>
                <a:srgbClr val="FF0000"/>
              </a:solidFill>
              <a:latin typeface="+mn-ea"/>
              <a:ea typeface="+mn-ea"/>
            </a:endParaRPr>
          </a:p>
          <a:p>
            <a:pPr marL="990600" lvl="1" indent="-533400" eaLnBrk="1" hangingPunct="1">
              <a:buFontTx/>
              <a:buNone/>
              <a:defRPr/>
            </a:pPr>
            <a:r>
              <a:rPr lang="en-US" altLang="zh-TW" dirty="0" smtClean="0">
                <a:solidFill>
                  <a:srgbClr val="FF0000"/>
                </a:solidFill>
                <a:latin typeface="+mn-ea"/>
                <a:ea typeface="+mn-ea"/>
              </a:rPr>
              <a:t>E13-2</a:t>
            </a:r>
            <a:r>
              <a:rPr lang="zh-TW" altLang="en-US" dirty="0" smtClean="0">
                <a:solidFill>
                  <a:srgbClr val="FF0000"/>
                </a:solidFill>
                <a:latin typeface="+mn-ea"/>
                <a:ea typeface="+mn-ea"/>
              </a:rPr>
              <a:t>、</a:t>
            </a:r>
            <a:r>
              <a:rPr lang="en-US" altLang="zh-TW" sz="2400" dirty="0">
                <a:solidFill>
                  <a:srgbClr val="FF0000"/>
                </a:solidFill>
                <a:latin typeface="+mn-ea"/>
              </a:rPr>
              <a:t> </a:t>
            </a:r>
            <a:r>
              <a:rPr lang="en-US" altLang="zh-TW" dirty="0" smtClean="0">
                <a:solidFill>
                  <a:srgbClr val="FF0000"/>
                </a:solidFill>
                <a:latin typeface="+mn-ea"/>
              </a:rPr>
              <a:t>E13-3</a:t>
            </a:r>
            <a:r>
              <a:rPr lang="zh-TW" altLang="en-US" dirty="0" smtClean="0">
                <a:solidFill>
                  <a:srgbClr val="FF0000"/>
                </a:solidFill>
                <a:latin typeface="+mn-ea"/>
                <a:ea typeface="+mn-ea"/>
              </a:rPr>
              <a:t>分發錄取生已報到</a:t>
            </a:r>
            <a:r>
              <a:rPr lang="en-US" altLang="zh-TW" dirty="0" smtClean="0">
                <a:solidFill>
                  <a:srgbClr val="FF0000"/>
                </a:solidFill>
                <a:latin typeface="+mn-ea"/>
                <a:ea typeface="+mn-ea"/>
              </a:rPr>
              <a:t>/</a:t>
            </a:r>
            <a:r>
              <a:rPr lang="zh-TW" altLang="en-US" dirty="0" smtClean="0">
                <a:solidFill>
                  <a:srgbClr val="FF0000"/>
                </a:solidFill>
                <a:latin typeface="+mn-ea"/>
                <a:ea typeface="+mn-ea"/>
              </a:rPr>
              <a:t>未報到名單</a:t>
            </a:r>
          </a:p>
          <a:p>
            <a:pPr marL="609600" indent="-609600" eaLnBrk="1" hangingPunct="1">
              <a:buFont typeface="Wingdings" pitchFamily="2" charset="2"/>
              <a:buChar char="u"/>
              <a:defRPr/>
            </a:pPr>
            <a:r>
              <a:rPr lang="zh-TW" altLang="en-US" dirty="0" smtClean="0">
                <a:latin typeface="+mn-ea"/>
                <a:ea typeface="+mn-ea"/>
              </a:rPr>
              <a:t>須列印寄送考生</a:t>
            </a:r>
            <a:r>
              <a:rPr lang="zh-TW" altLang="en-US" dirty="0" smtClean="0">
                <a:solidFill>
                  <a:srgbClr val="000000"/>
                </a:solidFill>
                <a:latin typeface="+mn-ea"/>
                <a:ea typeface="+mn-ea"/>
              </a:rPr>
              <a:t> </a:t>
            </a:r>
          </a:p>
          <a:p>
            <a:pPr marL="990600" lvl="1" indent="-533400" eaLnBrk="1" hangingPunct="1">
              <a:buFontTx/>
              <a:buNone/>
              <a:defRPr/>
            </a:pPr>
            <a:r>
              <a:rPr lang="en-US" altLang="zh-TW" dirty="0" smtClean="0">
                <a:solidFill>
                  <a:srgbClr val="00B050"/>
                </a:solidFill>
                <a:latin typeface="+mn-ea"/>
                <a:ea typeface="+mn-ea"/>
              </a:rPr>
              <a:t>E4-1 </a:t>
            </a:r>
            <a:r>
              <a:rPr lang="zh-TW" altLang="en-US" dirty="0" smtClean="0">
                <a:solidFill>
                  <a:srgbClr val="00B050"/>
                </a:solidFill>
                <a:latin typeface="+mn-ea"/>
                <a:ea typeface="+mn-ea"/>
              </a:rPr>
              <a:t>個人甄審總成績單</a:t>
            </a:r>
            <a:endParaRPr lang="en-US" altLang="zh-TW" dirty="0" smtClean="0">
              <a:solidFill>
                <a:srgbClr val="00B050"/>
              </a:solidFill>
              <a:latin typeface="+mn-ea"/>
              <a:ea typeface="+mn-ea"/>
            </a:endParaRPr>
          </a:p>
          <a:p>
            <a:pPr marL="990600" lvl="1" indent="-533400" eaLnBrk="1" hangingPunct="1">
              <a:buFontTx/>
              <a:buNone/>
              <a:defRPr/>
            </a:pPr>
            <a:r>
              <a:rPr lang="zh-TW" altLang="en-US" dirty="0" smtClean="0">
                <a:solidFill>
                  <a:srgbClr val="00B050"/>
                </a:solidFill>
                <a:latin typeface="+mn-ea"/>
                <a:ea typeface="+mn-ea"/>
              </a:rPr>
              <a:t>報到通知單</a:t>
            </a:r>
            <a:endParaRPr lang="en-US" altLang="zh-TW" dirty="0" smtClean="0">
              <a:solidFill>
                <a:srgbClr val="00B050"/>
              </a:solidFill>
              <a:latin typeface="+mn-ea"/>
              <a:ea typeface="+mn-ea"/>
            </a:endParaRPr>
          </a:p>
        </p:txBody>
      </p:sp>
    </p:spTree>
    <p:extLst>
      <p:ext uri="{BB962C8B-B14F-4D97-AF65-F5344CB8AC3E}">
        <p14:creationId xmlns:p14="http://schemas.microsoft.com/office/powerpoint/2010/main" val="16315564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60867" y="1125538"/>
            <a:ext cx="8833664" cy="5000625"/>
          </a:xfrm>
        </p:spPr>
        <p:txBody>
          <a:bodyPr/>
          <a:lstStyle/>
          <a:p>
            <a:pPr lvl="0" algn="just">
              <a:lnSpc>
                <a:spcPct val="115000"/>
              </a:lnSpc>
              <a:spcAft>
                <a:spcPts val="0"/>
              </a:spcAft>
              <a:buFont typeface="+mj-lt"/>
              <a:buAutoNum type="arabicPeriod" startAt="4"/>
              <a:tabLst>
                <a:tab pos="462280" algn="l"/>
              </a:tabLst>
            </a:pPr>
            <a:r>
              <a:rPr lang="zh-TW" altLang="zh-TW" sz="1600" dirty="0" smtClean="0">
                <a:cs typeface="Times New Roman" panose="02020603050405020304" pitchFamily="18" charset="0"/>
              </a:rPr>
              <a:t>考生</a:t>
            </a:r>
            <a:r>
              <a:rPr lang="zh-TW" altLang="zh-TW" sz="1600" dirty="0">
                <a:cs typeface="Times New Roman" panose="02020603050405020304" pitchFamily="18" charset="0"/>
              </a:rPr>
              <a:t>依所報名之校系科</a:t>
            </a:r>
            <a:r>
              <a:rPr lang="en-US" altLang="zh-TW" sz="1600" dirty="0">
                <a:cs typeface="Times New Roman" panose="02020603050405020304" pitchFamily="18" charset="0"/>
              </a:rPr>
              <a:t>(</a:t>
            </a:r>
            <a:r>
              <a:rPr lang="zh-TW" altLang="zh-TW" sz="1600" dirty="0">
                <a:cs typeface="Times New Roman" panose="02020603050405020304" pitchFamily="18" charset="0"/>
              </a:rPr>
              <a:t>組</a:t>
            </a:r>
            <a:r>
              <a:rPr lang="en-US" altLang="zh-TW" sz="1600" dirty="0">
                <a:cs typeface="Times New Roman" panose="02020603050405020304" pitchFamily="18" charset="0"/>
              </a:rPr>
              <a:t>)</a:t>
            </a:r>
            <a:r>
              <a:rPr lang="zh-TW" altLang="zh-TW" sz="1600" dirty="0">
                <a:cs typeface="Times New Roman" panose="02020603050405020304" pitchFamily="18" charset="0"/>
              </a:rPr>
              <a:t>、學程要求備審資料，分項製作成</a:t>
            </a:r>
            <a:r>
              <a:rPr lang="en-US" altLang="zh-TW" sz="1600" dirty="0">
                <a:cs typeface="Times New Roman" panose="02020603050405020304" pitchFamily="18" charset="0"/>
              </a:rPr>
              <a:t> PDF </a:t>
            </a:r>
            <a:r>
              <a:rPr lang="zh-TW" altLang="zh-TW" sz="1600" dirty="0">
                <a:cs typeface="Times New Roman" panose="02020603050405020304" pitchFamily="18" charset="0"/>
              </a:rPr>
              <a:t>格式檔案並逐一上</a:t>
            </a:r>
            <a:r>
              <a:rPr lang="zh-TW" altLang="zh-TW" sz="1600" dirty="0" smtClean="0">
                <a:cs typeface="Times New Roman" panose="02020603050405020304" pitchFamily="18" charset="0"/>
              </a:rPr>
              <a:t>傳</a:t>
            </a:r>
            <a:endParaRPr lang="en-US" altLang="zh-TW" sz="1600" dirty="0" smtClean="0">
              <a:cs typeface="Times New Roman" panose="02020603050405020304" pitchFamily="18" charset="0"/>
            </a:endParaRPr>
          </a:p>
          <a:p>
            <a:pPr marL="598488" indent="-242888" algn="just">
              <a:lnSpc>
                <a:spcPct val="115000"/>
              </a:lnSpc>
              <a:spcAft>
                <a:spcPts val="0"/>
              </a:spcAft>
              <a:buNone/>
              <a:tabLst>
                <a:tab pos="462280" algn="l"/>
              </a:tabLst>
            </a:pPr>
            <a:r>
              <a:rPr lang="zh-TW" altLang="zh-TW" sz="1600" dirty="0">
                <a:cs typeface="Times New Roman" panose="02020603050405020304" pitchFamily="18" charset="0"/>
              </a:rPr>
              <a:t>※單一項目之檔案大小以</a:t>
            </a:r>
            <a:r>
              <a:rPr lang="en-US" altLang="zh-TW" sz="1600" dirty="0">
                <a:cs typeface="Times New Roman" panose="02020603050405020304" pitchFamily="18" charset="0"/>
              </a:rPr>
              <a:t> 5 MB </a:t>
            </a:r>
            <a:r>
              <a:rPr lang="zh-TW" altLang="zh-TW" sz="1600" dirty="0">
                <a:cs typeface="Times New Roman" panose="02020603050405020304" pitchFamily="18" charset="0"/>
              </a:rPr>
              <a:t>為原則</a:t>
            </a:r>
            <a:r>
              <a:rPr lang="zh-TW" altLang="zh-TW" sz="1600" dirty="0" smtClean="0">
                <a:cs typeface="Times New Roman" panose="02020603050405020304" pitchFamily="18" charset="0"/>
              </a:rPr>
              <a:t>，每</a:t>
            </a:r>
            <a:r>
              <a:rPr lang="en-US" altLang="zh-TW" sz="1600" dirty="0">
                <a:cs typeface="Times New Roman" panose="02020603050405020304" pitchFamily="18" charset="0"/>
              </a:rPr>
              <a:t>1</a:t>
            </a:r>
            <a:r>
              <a:rPr lang="zh-TW" altLang="zh-TW" sz="1600" dirty="0">
                <a:cs typeface="Times New Roman" panose="02020603050405020304" pitchFamily="18" charset="0"/>
              </a:rPr>
              <a:t>校系</a:t>
            </a:r>
            <a:r>
              <a:rPr lang="en-US" altLang="zh-TW" sz="1600" dirty="0">
                <a:cs typeface="Times New Roman" panose="02020603050405020304" pitchFamily="18" charset="0"/>
              </a:rPr>
              <a:t>(</a:t>
            </a:r>
            <a:r>
              <a:rPr lang="zh-TW" altLang="zh-TW" sz="1600" dirty="0">
                <a:cs typeface="Times New Roman" panose="02020603050405020304" pitchFamily="18" charset="0"/>
              </a:rPr>
              <a:t>組</a:t>
            </a:r>
            <a:r>
              <a:rPr lang="en-US" altLang="zh-TW" sz="1600" dirty="0">
                <a:cs typeface="Times New Roman" panose="02020603050405020304" pitchFamily="18" charset="0"/>
              </a:rPr>
              <a:t>)</a:t>
            </a:r>
            <a:r>
              <a:rPr lang="zh-TW" altLang="zh-TW" sz="1600" dirty="0">
                <a:cs typeface="Times New Roman" panose="02020603050405020304" pitchFamily="18" charset="0"/>
              </a:rPr>
              <a:t>、學程所有備審資料項目之檔案大小</a:t>
            </a:r>
            <a:r>
              <a:rPr lang="zh-TW" altLang="zh-TW" sz="1600" dirty="0" smtClean="0">
                <a:cs typeface="Times New Roman" panose="02020603050405020304" pitchFamily="18" charset="0"/>
              </a:rPr>
              <a:t>總和以</a:t>
            </a:r>
            <a:r>
              <a:rPr lang="en-US" altLang="zh-TW" sz="1600" dirty="0" smtClean="0">
                <a:cs typeface="Times New Roman" panose="02020603050405020304" pitchFamily="18" charset="0"/>
              </a:rPr>
              <a:t> </a:t>
            </a:r>
            <a:r>
              <a:rPr lang="en-US" altLang="zh-TW" sz="1600" dirty="0">
                <a:cs typeface="Times New Roman" panose="02020603050405020304" pitchFamily="18" charset="0"/>
              </a:rPr>
              <a:t>10 MB </a:t>
            </a:r>
            <a:r>
              <a:rPr lang="zh-TW" altLang="zh-TW" sz="1600" dirty="0">
                <a:cs typeface="Times New Roman" panose="02020603050405020304" pitchFamily="18" charset="0"/>
              </a:rPr>
              <a:t>為限</a:t>
            </a:r>
            <a:r>
              <a:rPr lang="zh-TW" altLang="en-US" sz="1600" dirty="0">
                <a:cs typeface="Times New Roman" panose="02020603050405020304" pitchFamily="18" charset="0"/>
              </a:rPr>
              <a:t>。</a:t>
            </a:r>
            <a:endParaRPr lang="en-US" altLang="zh-TW" sz="1600" dirty="0">
              <a:cs typeface="Times New Roman" panose="02020603050405020304" pitchFamily="18" charset="0"/>
            </a:endParaRPr>
          </a:p>
          <a:p>
            <a:pPr marL="598488" indent="-242888" algn="just">
              <a:lnSpc>
                <a:spcPct val="115000"/>
              </a:lnSpc>
              <a:spcAft>
                <a:spcPts val="0"/>
              </a:spcAft>
              <a:buNone/>
              <a:tabLst>
                <a:tab pos="462280" algn="l"/>
              </a:tabLst>
            </a:pPr>
            <a:r>
              <a:rPr lang="zh-TW" altLang="zh-TW" sz="1600" dirty="0">
                <a:cs typeface="Times New Roman" panose="02020603050405020304" pitchFamily="18" charset="0"/>
              </a:rPr>
              <a:t>※如因受限所有上傳檔案大小總和限制而無法全部上傳時，請慎重選擇上傳選繳項目。</a:t>
            </a:r>
            <a:endParaRPr lang="en-US" altLang="zh-TW" sz="1600" dirty="0">
              <a:cs typeface="Times New Roman" panose="02020603050405020304" pitchFamily="18" charset="0"/>
            </a:endParaRPr>
          </a:p>
          <a:p>
            <a:pPr marL="598488" indent="-242888" algn="just">
              <a:lnSpc>
                <a:spcPct val="115000"/>
              </a:lnSpc>
              <a:spcAft>
                <a:spcPts val="0"/>
              </a:spcAft>
              <a:buNone/>
              <a:tabLst>
                <a:tab pos="462280" algn="l"/>
              </a:tabLst>
            </a:pPr>
            <a:r>
              <a:rPr lang="zh-TW" altLang="zh-TW" sz="1600" dirty="0">
                <a:cs typeface="Times New Roman" panose="02020603050405020304" pitchFamily="18" charset="0"/>
              </a:rPr>
              <a:t>※部分校系科</a:t>
            </a:r>
            <a:r>
              <a:rPr lang="en-US" altLang="zh-TW" sz="1600" dirty="0">
                <a:cs typeface="Times New Roman" panose="02020603050405020304" pitchFamily="18" charset="0"/>
              </a:rPr>
              <a:t>(</a:t>
            </a:r>
            <a:r>
              <a:rPr lang="zh-TW" altLang="zh-TW" sz="1600" dirty="0">
                <a:cs typeface="Times New Roman" panose="02020603050405020304" pitchFamily="18" charset="0"/>
              </a:rPr>
              <a:t>組</a:t>
            </a:r>
            <a:r>
              <a:rPr lang="en-US" altLang="zh-TW" sz="1600" dirty="0">
                <a:cs typeface="Times New Roman" panose="02020603050405020304" pitchFamily="18" charset="0"/>
              </a:rPr>
              <a:t>)</a:t>
            </a:r>
            <a:r>
              <a:rPr lang="zh-TW" altLang="zh-TW" sz="1600" dirty="0">
                <a:cs typeface="Times New Roman" panose="02020603050405020304" pitchFamily="18" charset="0"/>
              </a:rPr>
              <a:t>、學程針對備審資料項目，如有另訂以郵寄方式或其他方式繳交者，考生除應以網路上傳繳交外，應依其規定方式另行繳交。</a:t>
            </a:r>
            <a:endParaRPr lang="en-US" altLang="zh-TW" sz="1600" dirty="0">
              <a:cs typeface="Times New Roman" panose="02020603050405020304" pitchFamily="18" charset="0"/>
            </a:endParaRPr>
          </a:p>
          <a:p>
            <a:pPr marL="598488" indent="-242888" algn="just">
              <a:lnSpc>
                <a:spcPct val="115000"/>
              </a:lnSpc>
              <a:spcAft>
                <a:spcPts val="0"/>
              </a:spcAft>
              <a:buNone/>
              <a:tabLst>
                <a:tab pos="462280" algn="l"/>
              </a:tabLst>
            </a:pPr>
            <a:r>
              <a:rPr lang="zh-TW" altLang="zh-TW" sz="1600" dirty="0">
                <a:cs typeface="Times New Roman" panose="02020603050405020304" pitchFamily="18" charset="0"/>
              </a:rPr>
              <a:t>※製作審查資料</a:t>
            </a:r>
            <a:r>
              <a:rPr lang="en-US" altLang="zh-TW" sz="1600" dirty="0">
                <a:cs typeface="Times New Roman" panose="02020603050405020304" pitchFamily="18" charset="0"/>
              </a:rPr>
              <a:t>PDF</a:t>
            </a:r>
            <a:r>
              <a:rPr lang="zh-TW" altLang="zh-TW" sz="1600" dirty="0">
                <a:cs typeface="Times New Roman" panose="02020603050405020304" pitchFamily="18" charset="0"/>
              </a:rPr>
              <a:t>檔時，資料內容請使用文字或靜態圖形方式顯示，不得加入影音或其他特殊功能</a:t>
            </a:r>
            <a:r>
              <a:rPr lang="en-US" altLang="zh-TW" sz="1600" dirty="0">
                <a:cs typeface="Times New Roman" panose="02020603050405020304" pitchFamily="18" charset="0"/>
              </a:rPr>
              <a:t>(</a:t>
            </a:r>
            <a:r>
              <a:rPr lang="zh-TW" altLang="zh-TW" sz="1600" dirty="0">
                <a:cs typeface="Times New Roman" panose="02020603050405020304" pitchFamily="18" charset="0"/>
              </a:rPr>
              <a:t>如附件、連結或</a:t>
            </a:r>
            <a:r>
              <a:rPr lang="en-US" altLang="zh-TW" sz="1600" dirty="0">
                <a:cs typeface="Times New Roman" panose="02020603050405020304" pitchFamily="18" charset="0"/>
              </a:rPr>
              <a:t>Flash</a:t>
            </a:r>
            <a:r>
              <a:rPr lang="zh-TW" altLang="zh-TW" sz="1600" dirty="0">
                <a:cs typeface="Times New Roman" panose="02020603050405020304" pitchFamily="18" charset="0"/>
              </a:rPr>
              <a:t>等</a:t>
            </a:r>
            <a:r>
              <a:rPr lang="en-US" altLang="zh-TW" sz="1600" dirty="0">
                <a:cs typeface="Times New Roman" panose="02020603050405020304" pitchFamily="18" charset="0"/>
              </a:rPr>
              <a:t>)</a:t>
            </a:r>
            <a:r>
              <a:rPr lang="zh-TW" altLang="zh-TW" sz="1600" dirty="0">
                <a:cs typeface="Times New Roman" panose="02020603050405020304" pitchFamily="18" charset="0"/>
              </a:rPr>
              <a:t>，若因此致上傳之檔案無法完整呈現，考生應自行負責。</a:t>
            </a:r>
            <a:endParaRPr lang="en-US" altLang="zh-TW" sz="1600" dirty="0">
              <a:cs typeface="Times New Roman" panose="02020603050405020304" pitchFamily="18" charset="0"/>
            </a:endParaRPr>
          </a:p>
          <a:p>
            <a:pPr lvl="0" algn="just">
              <a:lnSpc>
                <a:spcPct val="115000"/>
              </a:lnSpc>
              <a:spcAft>
                <a:spcPts val="0"/>
              </a:spcAft>
              <a:buFont typeface="+mj-lt"/>
              <a:buAutoNum type="arabicPeriod" startAt="5"/>
              <a:tabLst>
                <a:tab pos="462280" algn="l"/>
              </a:tabLst>
            </a:pPr>
            <a:r>
              <a:rPr lang="zh-TW" altLang="zh-TW" sz="1600" dirty="0" smtClean="0">
                <a:cs typeface="Times New Roman" panose="02020603050405020304" pitchFamily="18" charset="0"/>
              </a:rPr>
              <a:t>網路</a:t>
            </a:r>
            <a:r>
              <a:rPr lang="zh-TW" altLang="zh-TW" sz="1600" dirty="0">
                <a:cs typeface="Times New Roman" panose="02020603050405020304" pitchFamily="18" charset="0"/>
              </a:rPr>
              <a:t>上傳備審</a:t>
            </a:r>
            <a:r>
              <a:rPr lang="zh-TW" altLang="zh-TW" sz="1600" dirty="0" smtClean="0">
                <a:cs typeface="Times New Roman" panose="02020603050405020304" pitchFamily="18" charset="0"/>
              </a:rPr>
              <a:t>資料</a:t>
            </a:r>
            <a:endParaRPr lang="en-US" altLang="zh-TW" sz="1600" dirty="0" smtClean="0">
              <a:cs typeface="Times New Roman" panose="02020603050405020304" pitchFamily="18" charset="0"/>
            </a:endParaRPr>
          </a:p>
          <a:p>
            <a:pPr marL="598488" indent="-242888" algn="just">
              <a:lnSpc>
                <a:spcPct val="115000"/>
              </a:lnSpc>
              <a:spcAft>
                <a:spcPts val="0"/>
              </a:spcAft>
              <a:buNone/>
              <a:tabLst>
                <a:tab pos="462280" algn="l"/>
              </a:tabLst>
            </a:pPr>
            <a:r>
              <a:rPr lang="zh-TW" altLang="zh-TW" sz="1600" dirty="0">
                <a:cs typeface="Times New Roman" panose="02020603050405020304" pitchFamily="18" charset="0"/>
              </a:rPr>
              <a:t>※ 「確認」前可重複上傳，確認前</a:t>
            </a:r>
            <a:r>
              <a:rPr lang="zh-TW" altLang="en-US" sz="1600" dirty="0">
                <a:cs typeface="Times New Roman" panose="02020603050405020304" pitchFamily="18" charset="0"/>
              </a:rPr>
              <a:t>務必</a:t>
            </a:r>
            <a:r>
              <a:rPr lang="zh-TW" altLang="zh-TW" sz="1600" dirty="0">
                <a:cs typeface="Times New Roman" panose="02020603050405020304" pitchFamily="18" charset="0"/>
              </a:rPr>
              <a:t>進行「</a:t>
            </a:r>
            <a:r>
              <a:rPr lang="zh-TW" altLang="zh-TW" sz="1600" dirty="0">
                <a:solidFill>
                  <a:srgbClr val="FF0000"/>
                </a:solidFill>
                <a:cs typeface="Times New Roman" panose="02020603050405020304" pitchFamily="18" charset="0"/>
              </a:rPr>
              <a:t>檔案合併</a:t>
            </a:r>
            <a:r>
              <a:rPr lang="zh-TW" altLang="en-US" sz="1600" dirty="0">
                <a:solidFill>
                  <a:srgbClr val="FF0000"/>
                </a:solidFill>
                <a:cs typeface="Times New Roman" panose="02020603050405020304" pitchFamily="18" charset="0"/>
              </a:rPr>
              <a:t>並檢視</a:t>
            </a:r>
            <a:r>
              <a:rPr lang="zh-TW" altLang="zh-TW" sz="1600" dirty="0">
                <a:cs typeface="Times New Roman" panose="02020603050405020304" pitchFamily="18" charset="0"/>
              </a:rPr>
              <a:t>」</a:t>
            </a:r>
            <a:r>
              <a:rPr lang="zh-TW" altLang="en-US" sz="1600" dirty="0">
                <a:cs typeface="Times New Roman" panose="02020603050405020304" pitchFamily="18" charset="0"/>
              </a:rPr>
              <a:t>，檢視</a:t>
            </a:r>
            <a:r>
              <a:rPr lang="zh-TW" altLang="zh-TW" sz="1600" dirty="0">
                <a:cs typeface="Times New Roman" panose="02020603050405020304" pitchFamily="18" charset="0"/>
              </a:rPr>
              <a:t>合併後</a:t>
            </a:r>
            <a:r>
              <a:rPr lang="en-US" altLang="zh-TW" sz="1600" dirty="0">
                <a:cs typeface="Times New Roman" panose="02020603050405020304" pitchFamily="18" charset="0"/>
              </a:rPr>
              <a:t> PDF </a:t>
            </a:r>
            <a:r>
              <a:rPr lang="zh-TW" altLang="zh-TW" sz="1600" dirty="0">
                <a:cs typeface="Times New Roman" panose="02020603050405020304" pitchFamily="18" charset="0"/>
              </a:rPr>
              <a:t>檔是否</a:t>
            </a:r>
            <a:r>
              <a:rPr lang="zh-TW" altLang="zh-TW" sz="1600" dirty="0" smtClean="0">
                <a:cs typeface="Times New Roman" panose="02020603050405020304" pitchFamily="18" charset="0"/>
              </a:rPr>
              <a:t>完整</a:t>
            </a:r>
            <a:r>
              <a:rPr lang="zh-TW" altLang="en-US" sz="1600" dirty="0">
                <a:cs typeface="Times New Roman" panose="02020603050405020304" pitchFamily="18" charset="0"/>
              </a:rPr>
              <a:t>，</a:t>
            </a:r>
            <a:r>
              <a:rPr lang="zh-TW" altLang="en-US" sz="1600" dirty="0">
                <a:solidFill>
                  <a:srgbClr val="3333FF"/>
                </a:solidFill>
                <a:cs typeface="Times New Roman" panose="02020603050405020304" pitchFamily="18" charset="0"/>
              </a:rPr>
              <a:t>如有重新上傳之資料，務必再次點選「檔案合併並檢視」鈕確認檔案</a:t>
            </a:r>
            <a:r>
              <a:rPr lang="zh-TW" altLang="zh-TW" sz="1600" dirty="0" smtClean="0">
                <a:cs typeface="Times New Roman" panose="02020603050405020304" pitchFamily="18" charset="0"/>
              </a:rPr>
              <a:t>。</a:t>
            </a:r>
            <a:endParaRPr lang="en-US" altLang="zh-TW" sz="1600" dirty="0">
              <a:cs typeface="Times New Roman" panose="02020603050405020304" pitchFamily="18" charset="0"/>
            </a:endParaRPr>
          </a:p>
          <a:p>
            <a:pPr marL="598488" lvl="0" indent="-242888" algn="just">
              <a:lnSpc>
                <a:spcPct val="115000"/>
              </a:lnSpc>
              <a:spcAft>
                <a:spcPts val="0"/>
              </a:spcAft>
              <a:buNone/>
              <a:tabLst>
                <a:tab pos="462280" algn="l"/>
              </a:tabLst>
            </a:pPr>
            <a:r>
              <a:rPr lang="zh-TW" altLang="zh-TW" sz="1600" dirty="0">
                <a:cs typeface="Times New Roman" panose="02020603050405020304" pitchFamily="18" charset="0"/>
              </a:rPr>
              <a:t>※ 「確認」後，本作業系統會將考生備審資料項目前加入書籤</a:t>
            </a:r>
            <a:r>
              <a:rPr lang="en-US" altLang="zh-TW" sz="1600" dirty="0">
                <a:cs typeface="Times New Roman" panose="02020603050405020304" pitchFamily="18" charset="0"/>
              </a:rPr>
              <a:t>(</a:t>
            </a:r>
            <a:r>
              <a:rPr lang="zh-TW" altLang="zh-TW" sz="1600" dirty="0">
                <a:cs typeface="Times New Roman" panose="02020603050405020304" pitchFamily="18" charset="0"/>
              </a:rPr>
              <a:t>封面</a:t>
            </a:r>
            <a:r>
              <a:rPr lang="en-US" altLang="zh-TW" sz="1600" dirty="0">
                <a:cs typeface="Times New Roman" panose="02020603050405020304" pitchFamily="18" charset="0"/>
              </a:rPr>
              <a:t>)</a:t>
            </a:r>
            <a:r>
              <a:rPr lang="zh-TW" altLang="zh-TW" sz="1600" dirty="0">
                <a:cs typeface="Times New Roman" panose="02020603050405020304" pitchFamily="18" charset="0"/>
              </a:rPr>
              <a:t>，並將所有備審資料項目合併為一個</a:t>
            </a:r>
            <a:r>
              <a:rPr lang="en-US" altLang="zh-TW" sz="1600" dirty="0">
                <a:cs typeface="Times New Roman" panose="02020603050405020304" pitchFamily="18" charset="0"/>
              </a:rPr>
              <a:t> PDF </a:t>
            </a:r>
            <a:r>
              <a:rPr lang="zh-TW" altLang="en-US" sz="1600" dirty="0" smtClean="0">
                <a:cs typeface="Times New Roman" panose="02020603050405020304" pitchFamily="18" charset="0"/>
              </a:rPr>
              <a:t>檔。</a:t>
            </a:r>
            <a:endParaRPr lang="en-US" altLang="zh-TW" sz="1600" dirty="0" smtClean="0">
              <a:cs typeface="Times New Roman" panose="02020603050405020304" pitchFamily="18" charset="0"/>
            </a:endParaRPr>
          </a:p>
          <a:p>
            <a:pPr marL="598488" lvl="0" indent="-242888" algn="just">
              <a:lnSpc>
                <a:spcPct val="115000"/>
              </a:lnSpc>
              <a:spcAft>
                <a:spcPts val="0"/>
              </a:spcAft>
              <a:buNone/>
              <a:tabLst>
                <a:tab pos="462280" algn="l"/>
              </a:tabLst>
            </a:pPr>
            <a:r>
              <a:rPr lang="zh-TW" altLang="zh-TW" sz="1600" dirty="0" smtClean="0">
                <a:cs typeface="Times New Roman" panose="02020603050405020304" pitchFamily="18" charset="0"/>
              </a:rPr>
              <a:t>※</a:t>
            </a:r>
            <a:r>
              <a:rPr lang="zh-TW" altLang="zh-TW" sz="1600" dirty="0">
                <a:cs typeface="Times New Roman" panose="02020603050405020304" pitchFamily="18" charset="0"/>
              </a:rPr>
              <a:t>考生須於上傳備審資料一經確認後，即不得以任何理由要求修改，請考生務必審慎檢視上傳之資料後再行確認。</a:t>
            </a:r>
            <a:endParaRPr lang="en-US" altLang="zh-TW" sz="1600" dirty="0">
              <a:cs typeface="Times New Roman" panose="02020603050405020304" pitchFamily="18" charset="0"/>
            </a:endParaRPr>
          </a:p>
          <a:p>
            <a:pPr lvl="0" algn="just">
              <a:lnSpc>
                <a:spcPct val="115000"/>
              </a:lnSpc>
              <a:spcAft>
                <a:spcPts val="0"/>
              </a:spcAft>
              <a:buFont typeface="+mj-lt"/>
              <a:buAutoNum type="arabicPeriod" startAt="2"/>
              <a:tabLst>
                <a:tab pos="462280" algn="l"/>
              </a:tabLst>
            </a:pPr>
            <a:endParaRPr lang="zh-TW" altLang="zh-TW" sz="1600" kern="100" dirty="0">
              <a:cs typeface="Times New Roman" panose="02020603050405020304" pitchFamily="18" charset="0"/>
            </a:endParaRPr>
          </a:p>
        </p:txBody>
      </p:sp>
      <p:sp>
        <p:nvSpPr>
          <p:cNvPr id="6" name="Rectangle 2"/>
          <p:cNvSpPr txBox="1">
            <a:spLocks noChangeArrowheads="1"/>
          </p:cNvSpPr>
          <p:nvPr/>
        </p:nvSpPr>
        <p:spPr bwMode="auto">
          <a:xfrm>
            <a:off x="221694" y="223986"/>
            <a:ext cx="7303392"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sz="2800" b="1" kern="0" dirty="0" smtClean="0">
                <a:solidFill>
                  <a:srgbClr val="3333FF"/>
                </a:solidFill>
                <a:latin typeface="標楷體" panose="03000509000000000000" pitchFamily="65" charset="-120"/>
                <a:ea typeface="標楷體" panose="03000509000000000000" pitchFamily="65" charset="-120"/>
              </a:rPr>
              <a:t>二、第二階段備審資料上傳重要注意事項</a:t>
            </a:r>
          </a:p>
        </p:txBody>
      </p:sp>
    </p:spTree>
    <p:extLst>
      <p:ext uri="{BB962C8B-B14F-4D97-AF65-F5344CB8AC3E}">
        <p14:creationId xmlns:p14="http://schemas.microsoft.com/office/powerpoint/2010/main" val="245765260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txBox="1">
            <a:spLocks noChangeArrowheads="1"/>
          </p:cNvSpPr>
          <p:nvPr/>
        </p:nvSpPr>
        <p:spPr bwMode="auto">
          <a:xfrm>
            <a:off x="442062" y="720536"/>
            <a:ext cx="821848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ctr" eaLnBrk="1" hangingPunct="1">
              <a:spcBef>
                <a:spcPct val="0"/>
              </a:spcBef>
              <a:buFontTx/>
              <a:buNone/>
            </a:pPr>
            <a:r>
              <a:rPr lang="zh-TW" altLang="en-US" sz="10000" dirty="0">
                <a:solidFill>
                  <a:srgbClr val="161645"/>
                </a:solidFill>
                <a:latin typeface="標楷體" panose="03000509000000000000" pitchFamily="65" charset="-120"/>
                <a:ea typeface="標楷體" panose="03000509000000000000" pitchFamily="65" charset="-120"/>
              </a:rPr>
              <a:t>意見交流</a:t>
            </a:r>
          </a:p>
        </p:txBody>
      </p:sp>
      <p:pic>
        <p:nvPicPr>
          <p:cNvPr id="4" name="圖片 3" descr="聯合會log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188640"/>
            <a:ext cx="3206703" cy="585976"/>
          </a:xfrm>
          <a:prstGeom prst="rect">
            <a:avLst/>
          </a:prstGeom>
        </p:spPr>
      </p:pic>
      <p:sp>
        <p:nvSpPr>
          <p:cNvPr id="5" name="副標題 4"/>
          <p:cNvSpPr txBox="1">
            <a:spLocks/>
          </p:cNvSpPr>
          <p:nvPr/>
        </p:nvSpPr>
        <p:spPr>
          <a:xfrm>
            <a:off x="2219052" y="4149080"/>
            <a:ext cx="5979918" cy="1366837"/>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spcBef>
                <a:spcPts val="350"/>
              </a:spcBef>
              <a:buNone/>
              <a:defRPr/>
            </a:pPr>
            <a:r>
              <a:rPr lang="zh-TW" altLang="en-US" sz="1800" b="1" kern="0" dirty="0" smtClean="0">
                <a:solidFill>
                  <a:srgbClr val="0000CC"/>
                </a:solidFill>
                <a:latin typeface="標楷體" panose="03000509000000000000" pitchFamily="65" charset="-120"/>
                <a:ea typeface="標楷體" panose="03000509000000000000" pitchFamily="65" charset="-120"/>
                <a:cs typeface="Times New Roman" pitchFamily="18" charset="0"/>
              </a:rPr>
              <a:t>電話</a:t>
            </a:r>
            <a:r>
              <a:rPr lang="zh-TW" altLang="en-US" sz="1800" b="1" kern="0" dirty="0" smtClean="0">
                <a:solidFill>
                  <a:srgbClr val="0000CC"/>
                </a:solidFill>
                <a:latin typeface="標楷體" panose="03000509000000000000" pitchFamily="65" charset="-120"/>
                <a:ea typeface="標楷體" panose="03000509000000000000" pitchFamily="65" charset="-120"/>
                <a:cs typeface="Times New Roman" pitchFamily="18" charset="0"/>
                <a:sym typeface="Wingdings" pitchFamily="2" charset="2"/>
              </a:rPr>
              <a:t>：</a:t>
            </a:r>
            <a:r>
              <a:rPr lang="en-US" altLang="zh-TW" sz="1800" b="1" kern="0" dirty="0" smtClean="0">
                <a:solidFill>
                  <a:srgbClr val="0000CC"/>
                </a:solidFill>
                <a:latin typeface="標楷體" panose="03000509000000000000" pitchFamily="65" charset="-120"/>
                <a:ea typeface="標楷體" panose="03000509000000000000" pitchFamily="65" charset="-120"/>
                <a:cs typeface="Times New Roman" pitchFamily="18" charset="0"/>
                <a:sym typeface="Wingdings" pitchFamily="2" charset="2"/>
              </a:rPr>
              <a:t>(</a:t>
            </a:r>
            <a:r>
              <a:rPr lang="en-US" altLang="zh-TW" sz="1800" b="1" kern="0" dirty="0" smtClean="0">
                <a:solidFill>
                  <a:srgbClr val="0000CC"/>
                </a:solidFill>
                <a:latin typeface="標楷體" panose="03000509000000000000" pitchFamily="65" charset="-120"/>
                <a:ea typeface="標楷體" panose="03000509000000000000" pitchFamily="65" charset="-120"/>
                <a:cs typeface="Times New Roman" pitchFamily="18" charset="0"/>
              </a:rPr>
              <a:t>02)2772-5333</a:t>
            </a:r>
            <a:r>
              <a:rPr lang="zh-TW" altLang="en-US" sz="1800" b="1" kern="0" dirty="0" smtClean="0">
                <a:solidFill>
                  <a:srgbClr val="0000CC"/>
                </a:solidFill>
                <a:latin typeface="標楷體" panose="03000509000000000000" pitchFamily="65" charset="-120"/>
                <a:ea typeface="標楷體" panose="03000509000000000000" pitchFamily="65" charset="-120"/>
                <a:cs typeface="Times New Roman" pitchFamily="18" charset="0"/>
              </a:rPr>
              <a:t>分機</a:t>
            </a:r>
            <a:r>
              <a:rPr lang="en-US" altLang="zh-TW" sz="1800" b="1" kern="0" dirty="0" smtClean="0">
                <a:solidFill>
                  <a:srgbClr val="0000CC"/>
                </a:solidFill>
                <a:latin typeface="標楷體" panose="03000509000000000000" pitchFamily="65" charset="-120"/>
                <a:ea typeface="標楷體" panose="03000509000000000000" pitchFamily="65" charset="-120"/>
                <a:cs typeface="Times New Roman" pitchFamily="18" charset="0"/>
              </a:rPr>
              <a:t>211</a:t>
            </a:r>
            <a:r>
              <a:rPr lang="zh-TW" altLang="en-US" sz="1800" b="1" kern="0" dirty="0" smtClean="0">
                <a:solidFill>
                  <a:srgbClr val="0000CC"/>
                </a:solidFill>
                <a:latin typeface="標楷體" panose="03000509000000000000" pitchFamily="65" charset="-120"/>
                <a:ea typeface="標楷體" panose="03000509000000000000" pitchFamily="65" charset="-120"/>
                <a:cs typeface="Times New Roman" pitchFamily="18" charset="0"/>
              </a:rPr>
              <a:t>、</a:t>
            </a:r>
            <a:r>
              <a:rPr lang="en-US" altLang="zh-TW" sz="1800" b="1" kern="0" dirty="0" smtClean="0">
                <a:solidFill>
                  <a:srgbClr val="0000CC"/>
                </a:solidFill>
                <a:latin typeface="標楷體" panose="03000509000000000000" pitchFamily="65" charset="-120"/>
                <a:ea typeface="標楷體" panose="03000509000000000000" pitchFamily="65" charset="-120"/>
                <a:cs typeface="Times New Roman" pitchFamily="18" charset="0"/>
              </a:rPr>
              <a:t>213</a:t>
            </a:r>
            <a:r>
              <a:rPr lang="zh-TW" altLang="en-US" sz="1800" b="1" kern="0" dirty="0" smtClean="0">
                <a:solidFill>
                  <a:srgbClr val="0000CC"/>
                </a:solidFill>
                <a:latin typeface="標楷體" panose="03000509000000000000" pitchFamily="65" charset="-120"/>
                <a:ea typeface="標楷體" panose="03000509000000000000" pitchFamily="65" charset="-120"/>
                <a:cs typeface="Times New Roman" pitchFamily="18" charset="0"/>
              </a:rPr>
              <a:t>、</a:t>
            </a:r>
            <a:r>
              <a:rPr lang="en-US" altLang="zh-TW" sz="1800" b="1" kern="0" dirty="0" smtClean="0">
                <a:solidFill>
                  <a:srgbClr val="0000CC"/>
                </a:solidFill>
                <a:latin typeface="標楷體" panose="03000509000000000000" pitchFamily="65" charset="-120"/>
                <a:ea typeface="標楷體" panose="03000509000000000000" pitchFamily="65" charset="-120"/>
                <a:cs typeface="Times New Roman" pitchFamily="18" charset="0"/>
              </a:rPr>
              <a:t>215</a:t>
            </a:r>
          </a:p>
          <a:p>
            <a:pPr marL="0" indent="0">
              <a:spcBef>
                <a:spcPts val="350"/>
              </a:spcBef>
              <a:buNone/>
              <a:defRPr/>
            </a:pPr>
            <a:r>
              <a:rPr lang="zh-TW" altLang="en-US" sz="1800" b="1" kern="0" dirty="0" smtClean="0">
                <a:solidFill>
                  <a:srgbClr val="0000CC"/>
                </a:solidFill>
                <a:latin typeface="標楷體" panose="03000509000000000000" pitchFamily="65" charset="-120"/>
                <a:ea typeface="標楷體" panose="03000509000000000000" pitchFamily="65" charset="-120"/>
                <a:cs typeface="Times New Roman" pitchFamily="18" charset="0"/>
              </a:rPr>
              <a:t>傳真：</a:t>
            </a:r>
            <a:r>
              <a:rPr lang="en-US" altLang="zh-TW" sz="1800" b="1" kern="0" dirty="0" smtClean="0">
                <a:solidFill>
                  <a:srgbClr val="0000CC"/>
                </a:solidFill>
                <a:latin typeface="標楷體" panose="03000509000000000000" pitchFamily="65" charset="-120"/>
                <a:ea typeface="標楷體" panose="03000509000000000000" pitchFamily="65" charset="-120"/>
                <a:cs typeface="Times New Roman" pitchFamily="18" charset="0"/>
              </a:rPr>
              <a:t>(02)2773-8881</a:t>
            </a:r>
          </a:p>
          <a:p>
            <a:pPr marL="0" indent="0">
              <a:spcBef>
                <a:spcPts val="350"/>
              </a:spcBef>
              <a:buNone/>
              <a:defRPr/>
            </a:pPr>
            <a:r>
              <a:rPr lang="zh-TW" altLang="en-US" sz="1800" b="1" kern="0" dirty="0" smtClean="0">
                <a:solidFill>
                  <a:srgbClr val="0000CC"/>
                </a:solidFill>
                <a:latin typeface="標楷體" panose="03000509000000000000" pitchFamily="65" charset="-120"/>
                <a:ea typeface="標楷體" panose="03000509000000000000" pitchFamily="65" charset="-120"/>
                <a:cs typeface="Times New Roman" pitchFamily="18" charset="0"/>
              </a:rPr>
              <a:t>網址：</a:t>
            </a:r>
            <a:r>
              <a:rPr lang="en-US" altLang="zh-TW" sz="1800" b="1" kern="0" dirty="0" smtClean="0">
                <a:solidFill>
                  <a:srgbClr val="0000CC"/>
                </a:solidFill>
                <a:latin typeface="標楷體" panose="03000509000000000000" pitchFamily="65" charset="-120"/>
                <a:ea typeface="標楷體" panose="03000509000000000000" pitchFamily="65" charset="-120"/>
                <a:cs typeface="Times New Roman" pitchFamily="18" charset="0"/>
                <a:hlinkClick r:id="rId4"/>
              </a:rPr>
              <a:t>https</a:t>
            </a:r>
            <a:r>
              <a:rPr lang="en-US" altLang="zh-TW" sz="1800" b="1" kern="0" dirty="0">
                <a:solidFill>
                  <a:srgbClr val="0000CC"/>
                </a:solidFill>
                <a:latin typeface="標楷體" panose="03000509000000000000" pitchFamily="65" charset="-120"/>
                <a:ea typeface="標楷體" panose="03000509000000000000" pitchFamily="65" charset="-120"/>
                <a:cs typeface="Times New Roman" pitchFamily="18" charset="0"/>
                <a:hlinkClick r:id="rId4"/>
              </a:rPr>
              <a:t>://www.jctv.ntut.edu.tw/enter42/apply</a:t>
            </a:r>
            <a:r>
              <a:rPr lang="en-US" altLang="zh-TW" sz="1800" b="1" kern="0" dirty="0" smtClean="0">
                <a:solidFill>
                  <a:srgbClr val="0000CC"/>
                </a:solidFill>
                <a:latin typeface="標楷體" panose="03000509000000000000" pitchFamily="65" charset="-120"/>
                <a:ea typeface="標楷體" panose="03000509000000000000" pitchFamily="65" charset="-120"/>
                <a:cs typeface="Times New Roman" pitchFamily="18" charset="0"/>
                <a:hlinkClick r:id="rId4"/>
              </a:rPr>
              <a:t>/</a:t>
            </a:r>
            <a:endParaRPr lang="en-US" altLang="zh-TW" sz="1800" b="1" kern="0" dirty="0" smtClean="0">
              <a:solidFill>
                <a:srgbClr val="0000CC"/>
              </a:solidFill>
              <a:latin typeface="標楷體" panose="03000509000000000000" pitchFamily="65" charset="-120"/>
              <a:ea typeface="標楷體" panose="03000509000000000000" pitchFamily="65" charset="-120"/>
              <a:cs typeface="Times New Roman" pitchFamily="18" charset="0"/>
            </a:endParaRPr>
          </a:p>
          <a:p>
            <a:pPr marL="0" indent="0">
              <a:spcBef>
                <a:spcPts val="350"/>
              </a:spcBef>
              <a:buNone/>
              <a:defRPr/>
            </a:pPr>
            <a:r>
              <a:rPr lang="en-US" altLang="zh-TW" sz="1800" kern="0" dirty="0" smtClean="0">
                <a:solidFill>
                  <a:srgbClr val="0000CC"/>
                </a:solidFill>
                <a:latin typeface="標楷體" panose="03000509000000000000" pitchFamily="65" charset="-120"/>
                <a:ea typeface="標楷體" panose="03000509000000000000" pitchFamily="65" charset="-120"/>
                <a:cs typeface="Times New Roman" pitchFamily="18" charset="0"/>
                <a:hlinkClick r:id="rId5"/>
              </a:rPr>
              <a:t>      </a:t>
            </a:r>
            <a:r>
              <a:rPr lang="en-US" altLang="zh-TW" sz="1800" b="1" kern="0" dirty="0" smtClean="0">
                <a:solidFill>
                  <a:srgbClr val="0000CC"/>
                </a:solidFill>
                <a:latin typeface="標楷體" panose="03000509000000000000" pitchFamily="65" charset="-120"/>
                <a:ea typeface="標楷體" panose="03000509000000000000" pitchFamily="65" charset="-120"/>
                <a:cs typeface="Times New Roman" pitchFamily="18" charset="0"/>
                <a:hlinkClick r:id="rId5"/>
              </a:rPr>
              <a:t>https</a:t>
            </a:r>
            <a:r>
              <a:rPr lang="en-US" altLang="zh-TW" sz="1800" b="1" kern="0" dirty="0">
                <a:solidFill>
                  <a:srgbClr val="0000CC"/>
                </a:solidFill>
                <a:latin typeface="標楷體" panose="03000509000000000000" pitchFamily="65" charset="-120"/>
                <a:ea typeface="標楷體" panose="03000509000000000000" pitchFamily="65" charset="-120"/>
                <a:cs typeface="Times New Roman" pitchFamily="18" charset="0"/>
                <a:hlinkClick r:id="rId5"/>
              </a:rPr>
              <a:t>://www.jctv.ntut.edu.tw/enter42/skill/</a:t>
            </a:r>
            <a:endParaRPr lang="en-US" altLang="zh-TW" sz="1800" b="1" kern="0" dirty="0">
              <a:solidFill>
                <a:srgbClr val="0000CC"/>
              </a:solidFill>
              <a:latin typeface="標楷體" panose="03000509000000000000" pitchFamily="65" charset="-120"/>
              <a:ea typeface="標楷體" panose="03000509000000000000" pitchFamily="65" charset="-120"/>
              <a:cs typeface="Times New Roman" pitchFamily="18" charset="0"/>
            </a:endParaRPr>
          </a:p>
          <a:p>
            <a:pPr marL="0" indent="0">
              <a:spcBef>
                <a:spcPts val="350"/>
              </a:spcBef>
              <a:buNone/>
              <a:defRPr/>
            </a:pPr>
            <a:r>
              <a:rPr lang="en-US" altLang="zh-TW" sz="1800" b="1" kern="0" dirty="0" smtClean="0">
                <a:solidFill>
                  <a:srgbClr val="0000CC"/>
                </a:solidFill>
                <a:latin typeface="標楷體" panose="03000509000000000000" pitchFamily="65" charset="-120"/>
                <a:ea typeface="標楷體" panose="03000509000000000000" pitchFamily="65" charset="-120"/>
                <a:cs typeface="Times New Roman" pitchFamily="18" charset="0"/>
              </a:rPr>
              <a:t>E-mail</a:t>
            </a:r>
            <a:r>
              <a:rPr lang="zh-TW" altLang="en-US" sz="1800" b="1" kern="0" dirty="0" smtClean="0">
                <a:solidFill>
                  <a:srgbClr val="0000CC"/>
                </a:solidFill>
                <a:latin typeface="標楷體" panose="03000509000000000000" pitchFamily="65" charset="-120"/>
                <a:ea typeface="標楷體" panose="03000509000000000000" pitchFamily="65" charset="-120"/>
                <a:cs typeface="Times New Roman" pitchFamily="18" charset="0"/>
              </a:rPr>
              <a:t>：</a:t>
            </a:r>
            <a:r>
              <a:rPr lang="en-US" altLang="zh-TW" sz="1800" b="1" kern="0" dirty="0" smtClean="0">
                <a:solidFill>
                  <a:srgbClr val="0000CC"/>
                </a:solidFill>
                <a:latin typeface="標楷體" panose="03000509000000000000" pitchFamily="65" charset="-120"/>
                <a:ea typeface="標楷體" panose="03000509000000000000" pitchFamily="65" charset="-120"/>
                <a:cs typeface="Times New Roman" pitchFamily="18" charset="0"/>
              </a:rPr>
              <a:t>enter42@ntut.edu.tw</a:t>
            </a:r>
            <a:endParaRPr lang="zh-TW" altLang="en-US" sz="1800" b="1" kern="0" dirty="0">
              <a:solidFill>
                <a:srgbClr val="0000CC"/>
              </a:solidFill>
              <a:latin typeface="標楷體" panose="03000509000000000000" pitchFamily="65" charset="-120"/>
              <a:ea typeface="標楷體" panose="03000509000000000000" pitchFamily="65" charset="-120"/>
              <a:cs typeface="Times New Roman" pitchFamily="18" charset="0"/>
            </a:endParaRPr>
          </a:p>
        </p:txBody>
      </p:sp>
      <p:sp>
        <p:nvSpPr>
          <p:cNvPr id="6" name="標題 3"/>
          <p:cNvSpPr txBox="1">
            <a:spLocks/>
          </p:cNvSpPr>
          <p:nvPr/>
        </p:nvSpPr>
        <p:spPr bwMode="auto">
          <a:xfrm>
            <a:off x="1115616" y="3085811"/>
            <a:ext cx="7052869" cy="808657"/>
          </a:xfrm>
          <a:prstGeom prst="rect">
            <a:avLst/>
          </a:prstGeom>
          <a:noFill/>
          <a:ln>
            <a:noFill/>
          </a:ln>
          <a:effectLst>
            <a:innerShdw blurRad="63500" dist="50800">
              <a:prstClr val="black">
                <a:alpha val="50000"/>
              </a:prstClr>
            </a:innerShdw>
          </a:effectLst>
          <a:extLst/>
        </p:spPr>
        <p:txBody>
          <a:bodyPr anchor="ct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新細明體" charset="-120"/>
              </a:defRPr>
            </a:lvl2pPr>
            <a:lvl3pPr algn="l" rtl="0" eaLnBrk="0" fontAlgn="base" hangingPunct="0">
              <a:spcBef>
                <a:spcPct val="0"/>
              </a:spcBef>
              <a:spcAft>
                <a:spcPct val="0"/>
              </a:spcAft>
              <a:defRPr kumimoji="1" sz="2800">
                <a:solidFill>
                  <a:schemeClr val="tx2"/>
                </a:solidFill>
                <a:latin typeface="Arial" charset="0"/>
                <a:ea typeface="新細明體" charset="-120"/>
              </a:defRPr>
            </a:lvl3pPr>
            <a:lvl4pPr algn="l" rtl="0" eaLnBrk="0" fontAlgn="base" hangingPunct="0">
              <a:spcBef>
                <a:spcPct val="0"/>
              </a:spcBef>
              <a:spcAft>
                <a:spcPct val="0"/>
              </a:spcAft>
              <a:defRPr kumimoji="1" sz="2800">
                <a:solidFill>
                  <a:schemeClr val="tx2"/>
                </a:solidFill>
                <a:latin typeface="Arial" charset="0"/>
                <a:ea typeface="新細明體" charset="-120"/>
              </a:defRPr>
            </a:lvl4pPr>
            <a:lvl5pPr algn="l" rtl="0" eaLnBrk="0" fontAlgn="base" hangingPunct="0">
              <a:spcBef>
                <a:spcPct val="0"/>
              </a:spcBef>
              <a:spcAft>
                <a:spcPct val="0"/>
              </a:spcAft>
              <a:defRPr kumimoji="1" sz="2800">
                <a:solidFill>
                  <a:schemeClr val="tx2"/>
                </a:solidFill>
                <a:latin typeface="Arial" charset="0"/>
                <a:ea typeface="新細明體"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a:defRPr/>
            </a:pPr>
            <a:r>
              <a:rPr lang="zh-TW" altLang="en-US" sz="4800" dirty="0" smtClean="0">
                <a:latin typeface="標楷體" panose="03000509000000000000" pitchFamily="65" charset="-120"/>
                <a:ea typeface="標楷體" panose="03000509000000000000" pitchFamily="65" charset="-120"/>
              </a:rPr>
              <a:t>　簡報完畢　敬請指教</a:t>
            </a:r>
            <a:endParaRPr lang="zh-TW" altLang="en-US" sz="4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8368958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34925" y="260350"/>
            <a:ext cx="8784976" cy="60481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endParaRPr kumimoji="0" lang="zh-TW" altLang="en-US" sz="2800" dirty="0">
              <a:solidFill>
                <a:srgbClr val="FF0000"/>
              </a:solidFill>
              <a:latin typeface="標楷體" panose="03000509000000000000" pitchFamily="65" charset="-120"/>
              <a:ea typeface="標楷體" panose="03000509000000000000" pitchFamily="65" charset="-120"/>
            </a:endParaRPr>
          </a:p>
        </p:txBody>
      </p:sp>
      <p:sp>
        <p:nvSpPr>
          <p:cNvPr id="10" name="Rectangle 2"/>
          <p:cNvSpPr txBox="1">
            <a:spLocks noChangeArrowheads="1"/>
          </p:cNvSpPr>
          <p:nvPr/>
        </p:nvSpPr>
        <p:spPr bwMode="auto">
          <a:xfrm>
            <a:off x="172615" y="204203"/>
            <a:ext cx="8772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sz="2800" b="1" kern="0" dirty="0" smtClean="0">
                <a:solidFill>
                  <a:srgbClr val="3333FF"/>
                </a:solidFill>
                <a:latin typeface="標楷體" panose="03000509000000000000" pitchFamily="65" charset="-120"/>
                <a:ea typeface="標楷體" panose="03000509000000000000" pitchFamily="65" charset="-120"/>
              </a:rPr>
              <a:t>三、第二階段備審資料上傳系統操作</a:t>
            </a:r>
            <a:r>
              <a:rPr lang="en-US" altLang="zh-TW" sz="2800" b="1" kern="0" dirty="0" smtClean="0">
                <a:solidFill>
                  <a:srgbClr val="3333FF"/>
                </a:solidFill>
                <a:latin typeface="標楷體" panose="03000509000000000000" pitchFamily="65" charset="-120"/>
                <a:ea typeface="標楷體" panose="03000509000000000000" pitchFamily="65" charset="-120"/>
              </a:rPr>
              <a:t>-</a:t>
            </a:r>
            <a:r>
              <a:rPr lang="zh-TW" altLang="en-US" sz="2800" b="1" kern="0" dirty="0" smtClean="0">
                <a:solidFill>
                  <a:srgbClr val="FF0000"/>
                </a:solidFill>
                <a:latin typeface="標楷體" panose="03000509000000000000" pitchFamily="65" charset="-120"/>
                <a:ea typeface="標楷體" panose="03000509000000000000" pitchFamily="65" charset="-120"/>
              </a:rPr>
              <a:t>登入頁</a:t>
            </a:r>
          </a:p>
        </p:txBody>
      </p:sp>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l="10057" r="10607"/>
          <a:stretch/>
        </p:blipFill>
        <p:spPr>
          <a:xfrm>
            <a:off x="301920" y="1407232"/>
            <a:ext cx="4104456" cy="4702258"/>
          </a:xfrm>
          <a:prstGeom prst="rect">
            <a:avLst/>
          </a:prstGeom>
        </p:spPr>
      </p:pic>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33" y="1335224"/>
            <a:ext cx="4319976" cy="4608512"/>
          </a:xfrm>
          <a:prstGeom prst="rect">
            <a:avLst/>
          </a:prstGeom>
        </p:spPr>
      </p:pic>
      <p:sp>
        <p:nvSpPr>
          <p:cNvPr id="11" name="文字方塊 10"/>
          <p:cNvSpPr txBox="1"/>
          <p:nvPr/>
        </p:nvSpPr>
        <p:spPr>
          <a:xfrm>
            <a:off x="520475" y="991810"/>
            <a:ext cx="3888431" cy="523220"/>
          </a:xfrm>
          <a:prstGeom prst="rect">
            <a:avLst/>
          </a:prstGeom>
          <a:solidFill>
            <a:srgbClr val="00B050"/>
          </a:solidFill>
        </p:spPr>
        <p:txBody>
          <a:bodyPr wrap="square" rtlCol="0">
            <a:spAutoFit/>
          </a:bodyPr>
          <a:lstStyle/>
          <a:p>
            <a:pPr algn="ctr"/>
            <a:r>
              <a:rPr lang="zh-TW" altLang="en-US" sz="2800" b="1" dirty="0" smtClean="0">
                <a:solidFill>
                  <a:srgbClr val="FFFFFF"/>
                </a:solidFill>
                <a:latin typeface="標楷體" panose="03000509000000000000" pitchFamily="65" charset="-120"/>
                <a:ea typeface="標楷體" panose="03000509000000000000" pitchFamily="65" charset="-120"/>
              </a:rPr>
              <a:t>一般組</a:t>
            </a:r>
            <a:endParaRPr lang="zh-TW" altLang="en-US" sz="2800" b="1" dirty="0">
              <a:solidFill>
                <a:srgbClr val="FFFFFF"/>
              </a:solidFill>
              <a:latin typeface="標楷體" panose="03000509000000000000" pitchFamily="65" charset="-120"/>
              <a:ea typeface="標楷體" panose="03000509000000000000" pitchFamily="65" charset="-120"/>
            </a:endParaRPr>
          </a:p>
        </p:txBody>
      </p:sp>
      <p:sp>
        <p:nvSpPr>
          <p:cNvPr id="12" name="文字方塊 11"/>
          <p:cNvSpPr txBox="1"/>
          <p:nvPr/>
        </p:nvSpPr>
        <p:spPr>
          <a:xfrm>
            <a:off x="4552923" y="978734"/>
            <a:ext cx="4464497" cy="523220"/>
          </a:xfrm>
          <a:prstGeom prst="rect">
            <a:avLst/>
          </a:prstGeom>
          <a:solidFill>
            <a:srgbClr val="00B050"/>
          </a:solidFill>
        </p:spPr>
        <p:txBody>
          <a:bodyPr wrap="square" rtlCol="0">
            <a:spAutoFit/>
          </a:bodyPr>
          <a:lstStyle/>
          <a:p>
            <a:pPr algn="ctr"/>
            <a:r>
              <a:rPr lang="zh-TW" altLang="en-US" sz="2800" b="1" dirty="0" smtClean="0">
                <a:solidFill>
                  <a:srgbClr val="FFFFFF"/>
                </a:solidFill>
                <a:latin typeface="標楷體" panose="03000509000000000000" pitchFamily="65" charset="-120"/>
                <a:ea typeface="標楷體" panose="03000509000000000000" pitchFamily="65" charset="-120"/>
              </a:rPr>
              <a:t>青儲組</a:t>
            </a:r>
            <a:endParaRPr lang="zh-TW" altLang="en-US" sz="2800" b="1" dirty="0">
              <a:solidFill>
                <a:srgbClr val="FFFFFF"/>
              </a:solidFill>
              <a:latin typeface="標楷體" panose="03000509000000000000" pitchFamily="65" charset="-120"/>
              <a:ea typeface="標楷體" panose="03000509000000000000" pitchFamily="65" charset="-120"/>
            </a:endParaRPr>
          </a:p>
        </p:txBody>
      </p:sp>
      <p:pic>
        <p:nvPicPr>
          <p:cNvPr id="15" name="圖片 14"/>
          <p:cNvPicPr>
            <a:picLocks noChangeAspect="1"/>
          </p:cNvPicPr>
          <p:nvPr/>
        </p:nvPicPr>
        <p:blipFill rotWithShape="1">
          <a:blip r:embed="rId4">
            <a:extLst>
              <a:ext uri="{28A0092B-C50C-407E-A947-70E740481C1C}">
                <a14:useLocalDpi xmlns:a14="http://schemas.microsoft.com/office/drawing/2010/main" val="0"/>
              </a:ext>
            </a:extLst>
          </a:blip>
          <a:srcRect l="29771" t="43197" r="31068" b="43093"/>
          <a:stretch/>
        </p:blipFill>
        <p:spPr>
          <a:xfrm>
            <a:off x="1619672" y="4983047"/>
            <a:ext cx="6212430" cy="1586976"/>
          </a:xfrm>
          <a:prstGeom prst="rect">
            <a:avLst/>
          </a:prstGeom>
        </p:spPr>
      </p:pic>
    </p:spTree>
    <p:extLst>
      <p:ext uri="{BB962C8B-B14F-4D97-AF65-F5344CB8AC3E}">
        <p14:creationId xmlns:p14="http://schemas.microsoft.com/office/powerpoint/2010/main" val="23715422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970923"/>
            <a:ext cx="8028432" cy="5303520"/>
          </a:xfrm>
          <a:prstGeom prst="rect">
            <a:avLst/>
          </a:prstGeom>
        </p:spPr>
      </p:pic>
      <p:sp>
        <p:nvSpPr>
          <p:cNvPr id="13" name="矩形 12"/>
          <p:cNvSpPr/>
          <p:nvPr/>
        </p:nvSpPr>
        <p:spPr>
          <a:xfrm>
            <a:off x="6660233" y="5061392"/>
            <a:ext cx="2272100" cy="1323439"/>
          </a:xfrm>
          <a:prstGeom prst="rect">
            <a:avLst/>
          </a:prstGeom>
          <a:solidFill>
            <a:srgbClr val="92D050"/>
          </a:solidFill>
        </p:spPr>
        <p:txBody>
          <a:bodyPr wrap="square">
            <a:spAutoFit/>
          </a:bodyPr>
          <a:lstStyle/>
          <a:p>
            <a:pPr marL="177800" indent="-177800" algn="just" fontAlgn="auto">
              <a:spcBef>
                <a:spcPts val="0"/>
              </a:spcBef>
              <a:spcAft>
                <a:spcPts val="0"/>
              </a:spcAft>
            </a:pPr>
            <a:r>
              <a:rPr kumimoji="0" lang="en-US" altLang="zh-TW" sz="1600" b="1" dirty="0" smtClean="0">
                <a:solidFill>
                  <a:srgbClr val="000000"/>
                </a:solidFill>
                <a:latin typeface="標楷體" panose="03000509000000000000" pitchFamily="65" charset="-120"/>
                <a:ea typeface="標楷體" panose="03000509000000000000" pitchFamily="65" charset="-120"/>
              </a:rPr>
              <a:t>1.</a:t>
            </a:r>
            <a:r>
              <a:rPr kumimoji="0" lang="zh-TW" altLang="en-US" sz="1600" b="1" dirty="0" smtClean="0">
                <a:latin typeface="標楷體" panose="03000509000000000000" pitchFamily="65" charset="-120"/>
                <a:ea typeface="標楷體" panose="03000509000000000000" pitchFamily="65" charset="-120"/>
              </a:rPr>
              <a:t>首次使用須修改通行碼，且僅</a:t>
            </a:r>
            <a:r>
              <a:rPr kumimoji="0" lang="zh-TW" altLang="en-US" sz="1600" b="1" dirty="0">
                <a:latin typeface="標楷體" panose="03000509000000000000" pitchFamily="65" charset="-120"/>
                <a:ea typeface="標楷體" panose="03000509000000000000" pitchFamily="65" charset="-120"/>
              </a:rPr>
              <a:t>能</a:t>
            </a:r>
            <a:r>
              <a:rPr kumimoji="0" lang="zh-TW" altLang="en-US" sz="1600" b="1" dirty="0">
                <a:solidFill>
                  <a:srgbClr val="000000"/>
                </a:solidFill>
                <a:latin typeface="標楷體" panose="03000509000000000000" pitchFamily="65" charset="-120"/>
                <a:ea typeface="標楷體" panose="03000509000000000000" pitchFamily="65" charset="-120"/>
              </a:rPr>
              <a:t>修改</a:t>
            </a:r>
            <a:r>
              <a:rPr kumimoji="0" lang="en-US" altLang="zh-TW" sz="1600" b="1" dirty="0">
                <a:solidFill>
                  <a:srgbClr val="000000"/>
                </a:solidFill>
                <a:latin typeface="標楷體" panose="03000509000000000000" pitchFamily="65" charset="-120"/>
                <a:ea typeface="標楷體" panose="03000509000000000000" pitchFamily="65" charset="-120"/>
              </a:rPr>
              <a:t>1</a:t>
            </a:r>
            <a:r>
              <a:rPr kumimoji="0" lang="zh-TW" altLang="en-US" sz="1600" b="1" dirty="0" smtClean="0">
                <a:solidFill>
                  <a:srgbClr val="000000"/>
                </a:solidFill>
                <a:latin typeface="標楷體" panose="03000509000000000000" pitchFamily="65" charset="-120"/>
                <a:ea typeface="標楷體" panose="03000509000000000000" pitchFamily="65" charset="-120"/>
              </a:rPr>
              <a:t>次</a:t>
            </a:r>
            <a:endParaRPr kumimoji="0" lang="zh-TW" altLang="en-US" sz="1600" b="1" dirty="0">
              <a:solidFill>
                <a:srgbClr val="000000"/>
              </a:solidFill>
              <a:latin typeface="標楷體" panose="03000509000000000000" pitchFamily="65" charset="-120"/>
              <a:ea typeface="標楷體" panose="03000509000000000000" pitchFamily="65" charset="-120"/>
            </a:endParaRPr>
          </a:p>
          <a:p>
            <a:pPr marL="177800" indent="-177800" algn="just" fontAlgn="auto">
              <a:spcBef>
                <a:spcPts val="0"/>
              </a:spcBef>
              <a:spcAft>
                <a:spcPts val="0"/>
              </a:spcAft>
            </a:pPr>
            <a:r>
              <a:rPr kumimoji="0" lang="en-US" altLang="zh-TW" sz="1600" b="1" dirty="0" smtClean="0">
                <a:solidFill>
                  <a:srgbClr val="000000"/>
                </a:solidFill>
                <a:latin typeface="標楷體" panose="03000509000000000000" pitchFamily="65" charset="-120"/>
                <a:ea typeface="標楷體" panose="03000509000000000000" pitchFamily="65" charset="-120"/>
              </a:rPr>
              <a:t>2.</a:t>
            </a:r>
            <a:r>
              <a:rPr kumimoji="0" lang="zh-TW" altLang="en-US" sz="1600" b="1" dirty="0" smtClean="0">
                <a:solidFill>
                  <a:srgbClr val="000000"/>
                </a:solidFill>
                <a:latin typeface="標楷體" panose="03000509000000000000" pitchFamily="65" charset="-120"/>
                <a:ea typeface="標楷體" panose="03000509000000000000" pitchFamily="65" charset="-120"/>
              </a:rPr>
              <a:t>依</a:t>
            </a:r>
            <a:r>
              <a:rPr kumimoji="0" lang="zh-TW" altLang="en-US" sz="1600" b="1" dirty="0">
                <a:solidFill>
                  <a:srgbClr val="000000"/>
                </a:solidFill>
                <a:latin typeface="標楷體" panose="03000509000000000000" pitchFamily="65" charset="-120"/>
                <a:ea typeface="標楷體" panose="03000509000000000000" pitchFamily="65" charset="-120"/>
              </a:rPr>
              <a:t>系統導引完成確認</a:t>
            </a:r>
            <a:r>
              <a:rPr kumimoji="0" lang="zh-TW" altLang="en-US" sz="1600" b="1" dirty="0" smtClean="0">
                <a:solidFill>
                  <a:srgbClr val="000000"/>
                </a:solidFill>
                <a:latin typeface="標楷體" panose="03000509000000000000" pitchFamily="65" charset="-120"/>
                <a:ea typeface="標楷體" panose="03000509000000000000" pitchFamily="65" charset="-120"/>
              </a:rPr>
              <a:t>後，才</a:t>
            </a:r>
            <a:r>
              <a:rPr kumimoji="0" lang="zh-TW" altLang="en-US" sz="1600" b="1" dirty="0">
                <a:solidFill>
                  <a:srgbClr val="000000"/>
                </a:solidFill>
                <a:latin typeface="標楷體" panose="03000509000000000000" pitchFamily="65" charset="-120"/>
                <a:ea typeface="標楷體" panose="03000509000000000000" pitchFamily="65" charset="-120"/>
              </a:rPr>
              <a:t>可進行下一步驟操作</a:t>
            </a:r>
            <a:endParaRPr kumimoji="0" lang="en-US" altLang="zh-TW" sz="1600" b="1" dirty="0">
              <a:solidFill>
                <a:srgbClr val="000000"/>
              </a:solidFill>
              <a:latin typeface="標楷體" panose="03000509000000000000" pitchFamily="65" charset="-120"/>
              <a:ea typeface="標楷體" panose="03000509000000000000" pitchFamily="65" charset="-120"/>
            </a:endParaRPr>
          </a:p>
        </p:txBody>
      </p:sp>
      <p:sp>
        <p:nvSpPr>
          <p:cNvPr id="16" name="Rectangle 2"/>
          <p:cNvSpPr txBox="1">
            <a:spLocks noChangeArrowheads="1"/>
          </p:cNvSpPr>
          <p:nvPr/>
        </p:nvSpPr>
        <p:spPr bwMode="auto">
          <a:xfrm>
            <a:off x="172615" y="204203"/>
            <a:ext cx="8772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sz="2800" b="1" kern="0" dirty="0">
                <a:solidFill>
                  <a:srgbClr val="3333FF"/>
                </a:solidFill>
                <a:latin typeface="標楷體" panose="03000509000000000000" pitchFamily="65" charset="-120"/>
                <a:ea typeface="標楷體" panose="03000509000000000000" pitchFamily="65" charset="-120"/>
              </a:rPr>
              <a:t>三、第二階段備審資料上傳系統操作</a:t>
            </a:r>
            <a:r>
              <a:rPr lang="en-US" altLang="zh-TW" sz="2800" b="1" kern="0" dirty="0">
                <a:solidFill>
                  <a:srgbClr val="3333FF"/>
                </a:solidFill>
                <a:latin typeface="標楷體" panose="03000509000000000000" pitchFamily="65" charset="-120"/>
                <a:ea typeface="標楷體" panose="03000509000000000000" pitchFamily="65" charset="-120"/>
              </a:rPr>
              <a:t>-</a:t>
            </a:r>
            <a:r>
              <a:rPr lang="zh-TW" altLang="en-US" sz="2800" b="1" kern="0" dirty="0" smtClean="0">
                <a:solidFill>
                  <a:srgbClr val="FF0000"/>
                </a:solidFill>
                <a:latin typeface="標楷體" panose="03000509000000000000" pitchFamily="65" charset="-120"/>
                <a:ea typeface="標楷體" panose="03000509000000000000" pitchFamily="65" charset="-120"/>
              </a:rPr>
              <a:t>修改通行碼</a:t>
            </a:r>
          </a:p>
        </p:txBody>
      </p:sp>
    </p:spTree>
    <p:extLst>
      <p:ext uri="{BB962C8B-B14F-4D97-AF65-F5344CB8AC3E}">
        <p14:creationId xmlns:p14="http://schemas.microsoft.com/office/powerpoint/2010/main" val="19030934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55" y="1200422"/>
            <a:ext cx="9016765" cy="5657578"/>
          </a:xfrm>
          <a:prstGeom prst="rect">
            <a:avLst/>
          </a:prstGeom>
        </p:spPr>
      </p:pic>
      <p:sp>
        <p:nvSpPr>
          <p:cNvPr id="11" name="矩形 10"/>
          <p:cNvSpPr/>
          <p:nvPr/>
        </p:nvSpPr>
        <p:spPr>
          <a:xfrm>
            <a:off x="6694465" y="5157192"/>
            <a:ext cx="2394954" cy="1243969"/>
          </a:xfrm>
          <a:prstGeom prst="rect">
            <a:avLst/>
          </a:prstGeom>
          <a:solidFill>
            <a:srgbClr val="92D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fontAlgn="auto">
              <a:spcBef>
                <a:spcPts val="0"/>
              </a:spcBef>
              <a:spcAft>
                <a:spcPts val="0"/>
              </a:spcAft>
            </a:pPr>
            <a:r>
              <a:rPr kumimoji="0" lang="zh-TW" altLang="en-US" b="1" dirty="0" smtClean="0">
                <a:solidFill>
                  <a:prstClr val="black"/>
                </a:solidFill>
                <a:latin typeface="標楷體" panose="03000509000000000000" pitchFamily="65" charset="-120"/>
                <a:ea typeface="標楷體" panose="03000509000000000000" pitchFamily="65" charset="-120"/>
              </a:rPr>
              <a:t>確認修改通行碼後</a:t>
            </a:r>
            <a:endParaRPr kumimoji="0" lang="en-US" altLang="zh-TW" b="1" dirty="0" smtClean="0">
              <a:solidFill>
                <a:prstClr val="black"/>
              </a:solidFill>
              <a:latin typeface="標楷體" panose="03000509000000000000" pitchFamily="65" charset="-120"/>
              <a:ea typeface="標楷體" panose="03000509000000000000" pitchFamily="65" charset="-120"/>
            </a:endParaRPr>
          </a:p>
          <a:p>
            <a:pPr fontAlgn="auto">
              <a:spcBef>
                <a:spcPts val="0"/>
              </a:spcBef>
              <a:spcAft>
                <a:spcPts val="0"/>
              </a:spcAft>
            </a:pPr>
            <a:r>
              <a:rPr kumimoji="0" lang="zh-TW" altLang="en-US" b="1" dirty="0">
                <a:solidFill>
                  <a:prstClr val="black"/>
                </a:solidFill>
                <a:latin typeface="標楷體" panose="03000509000000000000" pitchFamily="65" charset="-120"/>
                <a:ea typeface="標楷體" panose="03000509000000000000" pitchFamily="65" charset="-120"/>
              </a:rPr>
              <a:t>須</a:t>
            </a:r>
            <a:r>
              <a:rPr kumimoji="0" lang="zh-TW" altLang="en-US" b="1" dirty="0" smtClean="0">
                <a:solidFill>
                  <a:prstClr val="black"/>
                </a:solidFill>
                <a:latin typeface="標楷體" panose="03000509000000000000" pitchFamily="65" charset="-120"/>
                <a:ea typeface="標楷體" panose="03000509000000000000" pitchFamily="65" charset="-120"/>
              </a:rPr>
              <a:t>列印或儲存通行碼</a:t>
            </a:r>
            <a:endParaRPr kumimoji="0" lang="en-US" altLang="zh-TW" b="1" dirty="0" smtClean="0">
              <a:solidFill>
                <a:prstClr val="black"/>
              </a:solidFill>
              <a:latin typeface="標楷體" panose="03000509000000000000" pitchFamily="65" charset="-120"/>
              <a:ea typeface="標楷體" panose="03000509000000000000" pitchFamily="65" charset="-120"/>
            </a:endParaRPr>
          </a:p>
          <a:p>
            <a:pPr fontAlgn="auto">
              <a:spcBef>
                <a:spcPts val="0"/>
              </a:spcBef>
              <a:spcAft>
                <a:spcPts val="0"/>
              </a:spcAft>
            </a:pPr>
            <a:r>
              <a:rPr kumimoji="0" lang="zh-TW" altLang="en-US" b="1" dirty="0" smtClean="0">
                <a:solidFill>
                  <a:prstClr val="black"/>
                </a:solidFill>
                <a:latin typeface="標楷體" panose="03000509000000000000" pitchFamily="65" charset="-120"/>
                <a:ea typeface="標楷體" panose="03000509000000000000" pitchFamily="65" charset="-120"/>
              </a:rPr>
              <a:t>才可繼續使用本系統</a:t>
            </a:r>
            <a:endParaRPr kumimoji="0" lang="en-US" altLang="zh-TW" b="1" dirty="0" smtClean="0">
              <a:solidFill>
                <a:prstClr val="black"/>
              </a:solidFill>
              <a:latin typeface="標楷體" panose="03000509000000000000" pitchFamily="65" charset="-120"/>
              <a:ea typeface="標楷體" panose="03000509000000000000" pitchFamily="65" charset="-120"/>
            </a:endParaRPr>
          </a:p>
          <a:p>
            <a:pPr fontAlgn="auto">
              <a:spcBef>
                <a:spcPts val="0"/>
              </a:spcBef>
              <a:spcAft>
                <a:spcPts val="0"/>
              </a:spcAft>
            </a:pPr>
            <a:r>
              <a:rPr kumimoji="0" lang="en-US" altLang="zh-TW" b="1" dirty="0" smtClean="0">
                <a:solidFill>
                  <a:prstClr val="black"/>
                </a:solidFill>
                <a:latin typeface="標楷體" panose="03000509000000000000" pitchFamily="65" charset="-120"/>
                <a:ea typeface="標楷體" panose="03000509000000000000" pitchFamily="65" charset="-120"/>
              </a:rPr>
              <a:t>【</a:t>
            </a:r>
            <a:r>
              <a:rPr kumimoji="0" lang="zh-TW" altLang="en-US" b="1" dirty="0" smtClean="0">
                <a:solidFill>
                  <a:prstClr val="black"/>
                </a:solidFill>
                <a:latin typeface="標楷體" panose="03000509000000000000" pitchFamily="65" charset="-120"/>
                <a:ea typeface="標楷體" panose="03000509000000000000" pitchFamily="65" charset="-120"/>
              </a:rPr>
              <a:t>考生務必儲存備查</a:t>
            </a:r>
            <a:r>
              <a:rPr kumimoji="0" lang="en-US" altLang="zh-TW" b="1" dirty="0" smtClean="0">
                <a:solidFill>
                  <a:prstClr val="black"/>
                </a:solidFill>
                <a:latin typeface="標楷體" panose="03000509000000000000" pitchFamily="65" charset="-120"/>
                <a:ea typeface="標楷體" panose="03000509000000000000" pitchFamily="65" charset="-120"/>
              </a:rPr>
              <a:t>】</a:t>
            </a:r>
            <a:endParaRPr kumimoji="0" lang="zh-TW" altLang="en-US" b="1" dirty="0">
              <a:solidFill>
                <a:prstClr val="black"/>
              </a:solidFill>
              <a:latin typeface="標楷體" panose="03000509000000000000" pitchFamily="65" charset="-120"/>
              <a:ea typeface="標楷體" panose="03000509000000000000" pitchFamily="65" charset="-120"/>
            </a:endParaRPr>
          </a:p>
        </p:txBody>
      </p:sp>
      <p:sp>
        <p:nvSpPr>
          <p:cNvPr id="12" name="矩形 11"/>
          <p:cNvSpPr/>
          <p:nvPr/>
        </p:nvSpPr>
        <p:spPr>
          <a:xfrm>
            <a:off x="4988446" y="2137713"/>
            <a:ext cx="853554" cy="974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標楷體" panose="03000509000000000000" pitchFamily="65" charset="-120"/>
              <a:ea typeface="標楷體" panose="03000509000000000000" pitchFamily="65" charset="-120"/>
            </a:endParaRPr>
          </a:p>
        </p:txBody>
      </p:sp>
      <p:sp>
        <p:nvSpPr>
          <p:cNvPr id="16" name="Rectangle 2"/>
          <p:cNvSpPr txBox="1">
            <a:spLocks noChangeArrowheads="1"/>
          </p:cNvSpPr>
          <p:nvPr/>
        </p:nvSpPr>
        <p:spPr bwMode="auto">
          <a:xfrm>
            <a:off x="155428" y="263851"/>
            <a:ext cx="8988572"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sz="2800" b="1" kern="0" dirty="0">
                <a:solidFill>
                  <a:srgbClr val="3333FF"/>
                </a:solidFill>
                <a:latin typeface="標楷體" panose="03000509000000000000" pitchFamily="65" charset="-120"/>
                <a:ea typeface="標楷體" panose="03000509000000000000" pitchFamily="65" charset="-120"/>
              </a:rPr>
              <a:t>三、第二階段備審資料上傳系統操作</a:t>
            </a:r>
            <a:r>
              <a:rPr lang="en-US" altLang="zh-TW" sz="2800" b="1" kern="0" dirty="0">
                <a:solidFill>
                  <a:srgbClr val="3333FF"/>
                </a:solidFill>
                <a:latin typeface="標楷體" panose="03000509000000000000" pitchFamily="65" charset="-120"/>
                <a:ea typeface="標楷體" panose="03000509000000000000" pitchFamily="65" charset="-120"/>
              </a:rPr>
              <a:t>-</a:t>
            </a:r>
            <a:r>
              <a:rPr lang="zh-TW" altLang="en-US" sz="2400" b="1" kern="0" dirty="0" smtClean="0">
                <a:solidFill>
                  <a:srgbClr val="FF0000"/>
                </a:solidFill>
                <a:latin typeface="標楷體" panose="03000509000000000000" pitchFamily="65" charset="-120"/>
                <a:ea typeface="標楷體" panose="03000509000000000000" pitchFamily="65" charset="-120"/>
              </a:rPr>
              <a:t>繼續使用本系統</a:t>
            </a:r>
          </a:p>
        </p:txBody>
      </p:sp>
      <p:pic>
        <p:nvPicPr>
          <p:cNvPr id="3074" name="Picture 2" descr="C:\Users\aurora\AppData\Local\LINE\Cache\tmp\15510785004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5904" y="952018"/>
            <a:ext cx="4233515" cy="277450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線單箭頭接點 8"/>
          <p:cNvCxnSpPr/>
          <p:nvPr/>
        </p:nvCxnSpPr>
        <p:spPr>
          <a:xfrm flipV="1">
            <a:off x="4855904" y="3726525"/>
            <a:ext cx="796216" cy="2438779"/>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064507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6261"/>
            <a:ext cx="9144000" cy="4307705"/>
          </a:xfrm>
          <a:prstGeom prst="rect">
            <a:avLst/>
          </a:prstGeom>
        </p:spPr>
      </p:pic>
      <p:sp>
        <p:nvSpPr>
          <p:cNvPr id="14" name="Rectangle 2"/>
          <p:cNvSpPr txBox="1">
            <a:spLocks noChangeArrowheads="1"/>
          </p:cNvSpPr>
          <p:nvPr/>
        </p:nvSpPr>
        <p:spPr bwMode="auto">
          <a:xfrm>
            <a:off x="164562" y="209980"/>
            <a:ext cx="8583902"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sz="2400" b="1" kern="0" dirty="0">
                <a:solidFill>
                  <a:srgbClr val="3333FF"/>
                </a:solidFill>
                <a:latin typeface="標楷體" panose="03000509000000000000" pitchFamily="65" charset="-120"/>
                <a:ea typeface="標楷體" panose="03000509000000000000" pitchFamily="65" charset="-120"/>
              </a:rPr>
              <a:t>三、第二階段備審資料上傳系統操作</a:t>
            </a:r>
            <a:r>
              <a:rPr lang="en-US" altLang="zh-TW" sz="2400" b="1" kern="0" dirty="0">
                <a:solidFill>
                  <a:srgbClr val="3333FF"/>
                </a:solidFill>
                <a:latin typeface="標楷體" panose="03000509000000000000" pitchFamily="65" charset="-120"/>
                <a:ea typeface="標楷體" panose="03000509000000000000" pitchFamily="65" charset="-120"/>
              </a:rPr>
              <a:t>-</a:t>
            </a:r>
            <a:r>
              <a:rPr lang="zh-TW" altLang="en-US" sz="2400" b="1" kern="0" dirty="0" smtClean="0">
                <a:solidFill>
                  <a:srgbClr val="FF0000"/>
                </a:solidFill>
                <a:latin typeface="標楷體" panose="03000509000000000000" pitchFamily="65" charset="-120"/>
                <a:ea typeface="標楷體" panose="03000509000000000000" pitchFamily="65" charset="-120"/>
              </a:rPr>
              <a:t>確認個人基本資料</a:t>
            </a:r>
          </a:p>
        </p:txBody>
      </p:sp>
      <p:pic>
        <p:nvPicPr>
          <p:cNvPr id="9" name="圖片 8"/>
          <p:cNvPicPr>
            <a:picLocks noChangeAspect="1"/>
          </p:cNvPicPr>
          <p:nvPr/>
        </p:nvPicPr>
        <p:blipFill rotWithShape="1">
          <a:blip r:embed="rId3">
            <a:extLst>
              <a:ext uri="{28A0092B-C50C-407E-A947-70E740481C1C}">
                <a14:useLocalDpi xmlns:a14="http://schemas.microsoft.com/office/drawing/2010/main" val="0"/>
              </a:ext>
            </a:extLst>
          </a:blip>
          <a:srcRect l="37130" t="11405" r="36944" b="73811"/>
          <a:stretch/>
        </p:blipFill>
        <p:spPr>
          <a:xfrm>
            <a:off x="1223818" y="5057249"/>
            <a:ext cx="6737553" cy="1778997"/>
          </a:xfrm>
          <a:prstGeom prst="rect">
            <a:avLst/>
          </a:prstGeom>
        </p:spPr>
      </p:pic>
    </p:spTree>
    <p:extLst>
      <p:ext uri="{BB962C8B-B14F-4D97-AF65-F5344CB8AC3E}">
        <p14:creationId xmlns:p14="http://schemas.microsoft.com/office/powerpoint/2010/main" val="36885396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t="19551"/>
          <a:stretch/>
        </p:blipFill>
        <p:spPr>
          <a:xfrm>
            <a:off x="316423" y="1124744"/>
            <a:ext cx="7974594" cy="5517232"/>
          </a:xfrm>
          <a:prstGeom prst="rect">
            <a:avLst/>
          </a:prstGeom>
        </p:spPr>
      </p:pic>
      <p:sp>
        <p:nvSpPr>
          <p:cNvPr id="6" name="Rectangle 2"/>
          <p:cNvSpPr txBox="1">
            <a:spLocks noChangeArrowheads="1"/>
          </p:cNvSpPr>
          <p:nvPr/>
        </p:nvSpPr>
        <p:spPr bwMode="auto">
          <a:xfrm>
            <a:off x="107446" y="180463"/>
            <a:ext cx="8641018"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sz="2400" b="1" kern="0" dirty="0">
                <a:solidFill>
                  <a:srgbClr val="3333FF"/>
                </a:solidFill>
                <a:latin typeface="標楷體" panose="03000509000000000000" pitchFamily="65" charset="-120"/>
                <a:ea typeface="標楷體" panose="03000509000000000000" pitchFamily="65" charset="-120"/>
              </a:rPr>
              <a:t>三、第二階段備審資料上傳系統操作</a:t>
            </a:r>
            <a:r>
              <a:rPr lang="en-US" altLang="zh-TW" sz="2400" b="1" kern="0" dirty="0">
                <a:solidFill>
                  <a:srgbClr val="3333FF"/>
                </a:solidFill>
                <a:latin typeface="標楷體" panose="03000509000000000000" pitchFamily="65" charset="-120"/>
                <a:ea typeface="標楷體" panose="03000509000000000000" pitchFamily="65" charset="-120"/>
              </a:rPr>
              <a:t>-</a:t>
            </a:r>
            <a:r>
              <a:rPr lang="zh-TW" altLang="en-US" sz="2400" b="1" kern="0" dirty="0" smtClean="0">
                <a:solidFill>
                  <a:srgbClr val="FF0000"/>
                </a:solidFill>
                <a:latin typeface="標楷體" panose="03000509000000000000" pitchFamily="65" charset="-120"/>
                <a:ea typeface="標楷體" panose="03000509000000000000" pitchFamily="65" charset="-120"/>
              </a:rPr>
              <a:t>閱讀重要注意事項</a:t>
            </a:r>
          </a:p>
        </p:txBody>
      </p:sp>
      <p:sp>
        <p:nvSpPr>
          <p:cNvPr id="8" name="Freeform 2"/>
          <p:cNvSpPr>
            <a:spLocks/>
          </p:cNvSpPr>
          <p:nvPr/>
        </p:nvSpPr>
        <p:spPr bwMode="gray">
          <a:xfrm>
            <a:off x="2483768" y="5805264"/>
            <a:ext cx="435613" cy="408980"/>
          </a:xfrm>
          <a:custGeom>
            <a:avLst/>
            <a:gdLst/>
            <a:ahLst/>
            <a:cxnLst>
              <a:cxn ang="0">
                <a:pos x="0" y="1406"/>
              </a:cxn>
              <a:cxn ang="0">
                <a:pos x="476" y="933"/>
              </a:cxn>
              <a:cxn ang="0">
                <a:pos x="622" y="1207"/>
              </a:cxn>
              <a:cxn ang="0">
                <a:pos x="817" y="1542"/>
              </a:cxn>
              <a:cxn ang="0">
                <a:pos x="2041" y="0"/>
              </a:cxn>
              <a:cxn ang="0">
                <a:pos x="2404" y="317"/>
              </a:cxn>
              <a:cxn ang="0">
                <a:pos x="2121" y="503"/>
              </a:cxn>
              <a:cxn ang="0">
                <a:pos x="1929" y="686"/>
              </a:cxn>
              <a:cxn ang="0">
                <a:pos x="1633" y="997"/>
              </a:cxn>
              <a:cxn ang="0">
                <a:pos x="1180" y="1542"/>
              </a:cxn>
              <a:cxn ang="0">
                <a:pos x="860" y="1966"/>
              </a:cxn>
              <a:cxn ang="0">
                <a:pos x="726" y="2222"/>
              </a:cxn>
              <a:cxn ang="0">
                <a:pos x="412" y="1847"/>
              </a:cxn>
              <a:cxn ang="0">
                <a:pos x="174" y="1573"/>
              </a:cxn>
              <a:cxn ang="0">
                <a:pos x="0" y="1406"/>
              </a:cxn>
            </a:cxnLst>
            <a:rect l="0" t="0" r="r" b="b"/>
            <a:pathLst>
              <a:path w="2404" h="2222">
                <a:moveTo>
                  <a:pt x="0" y="1406"/>
                </a:moveTo>
                <a:lnTo>
                  <a:pt x="476" y="933"/>
                </a:lnTo>
                <a:lnTo>
                  <a:pt x="622" y="1207"/>
                </a:lnTo>
                <a:lnTo>
                  <a:pt x="817" y="1542"/>
                </a:lnTo>
                <a:lnTo>
                  <a:pt x="2041" y="0"/>
                </a:lnTo>
                <a:lnTo>
                  <a:pt x="2404" y="317"/>
                </a:lnTo>
                <a:lnTo>
                  <a:pt x="2121" y="503"/>
                </a:lnTo>
                <a:cubicBezTo>
                  <a:pt x="2042" y="564"/>
                  <a:pt x="2010" y="604"/>
                  <a:pt x="1929" y="686"/>
                </a:cubicBezTo>
                <a:cubicBezTo>
                  <a:pt x="1848" y="768"/>
                  <a:pt x="1758" y="854"/>
                  <a:pt x="1633" y="997"/>
                </a:cubicBezTo>
                <a:cubicBezTo>
                  <a:pt x="1508" y="1140"/>
                  <a:pt x="1309" y="1380"/>
                  <a:pt x="1180" y="1542"/>
                </a:cubicBezTo>
                <a:cubicBezTo>
                  <a:pt x="1051" y="1704"/>
                  <a:pt x="936" y="1853"/>
                  <a:pt x="860" y="1966"/>
                </a:cubicBezTo>
                <a:lnTo>
                  <a:pt x="726" y="2222"/>
                </a:lnTo>
                <a:lnTo>
                  <a:pt x="412" y="1847"/>
                </a:lnTo>
                <a:cubicBezTo>
                  <a:pt x="320" y="1739"/>
                  <a:pt x="243" y="1646"/>
                  <a:pt x="174" y="1573"/>
                </a:cubicBezTo>
                <a:lnTo>
                  <a:pt x="0" y="1406"/>
                </a:lnTo>
                <a:close/>
              </a:path>
            </a:pathLst>
          </a:custGeom>
          <a:solidFill>
            <a:srgbClr val="FF0000"/>
          </a:solidFill>
          <a:ln w="25400" cap="flat" cmpd="sng">
            <a:noFill/>
            <a:prstDash val="solid"/>
            <a:round/>
            <a:headEnd/>
            <a:tailEnd/>
          </a:ln>
          <a:effectLst>
            <a:outerShdw dist="107763" dir="2700000" algn="ctr" rotWithShape="0">
              <a:schemeClr val="bg2">
                <a:alpha val="50000"/>
              </a:schemeClr>
            </a:outerShdw>
          </a:effectLst>
        </p:spPr>
        <p:txBody>
          <a:bodyPr lIns="34290" tIns="33338" rIns="34290" bIns="33338" anchor="ctr" anchorCtr="1"/>
          <a:lstStyle/>
          <a:p>
            <a:pPr fontAlgn="auto">
              <a:spcBef>
                <a:spcPts val="0"/>
              </a:spcBef>
              <a:spcAft>
                <a:spcPts val="0"/>
              </a:spcAft>
              <a:defRPr/>
            </a:pPr>
            <a:endParaRPr kumimoji="0" lang="zh-TW" altLang="en-US">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2149280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2736"/>
            <a:ext cx="9144000" cy="5102352"/>
          </a:xfrm>
          <a:prstGeom prst="rect">
            <a:avLst/>
          </a:prstGeom>
        </p:spPr>
      </p:pic>
      <p:sp>
        <p:nvSpPr>
          <p:cNvPr id="26" name="Rectangle 2"/>
          <p:cNvSpPr txBox="1">
            <a:spLocks noChangeArrowheads="1"/>
          </p:cNvSpPr>
          <p:nvPr/>
        </p:nvSpPr>
        <p:spPr bwMode="auto">
          <a:xfrm>
            <a:off x="136637" y="102340"/>
            <a:ext cx="8624391"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400" b="1" kern="0" dirty="0">
                <a:solidFill>
                  <a:srgbClr val="3333FF"/>
                </a:solidFill>
                <a:latin typeface="標楷體" panose="03000509000000000000" pitchFamily="65" charset="-120"/>
                <a:ea typeface="標楷體" panose="03000509000000000000" pitchFamily="65" charset="-120"/>
              </a:rPr>
              <a:t>三、第二階段備審資料上傳系統操作</a:t>
            </a:r>
            <a:r>
              <a:rPr lang="en-US" altLang="zh-TW" sz="2400" b="1" kern="0" dirty="0">
                <a:solidFill>
                  <a:srgbClr val="3333FF"/>
                </a:solidFill>
                <a:latin typeface="標楷體" panose="03000509000000000000" pitchFamily="65" charset="-120"/>
                <a:ea typeface="標楷體" panose="03000509000000000000" pitchFamily="65" charset="-120"/>
              </a:rPr>
              <a:t>-</a:t>
            </a:r>
            <a:r>
              <a:rPr lang="zh-TW" altLang="en-US" sz="2400" b="1" kern="0" dirty="0" smtClean="0">
                <a:solidFill>
                  <a:srgbClr val="FF0000"/>
                </a:solidFill>
                <a:latin typeface="標楷體" panose="03000509000000000000" pitchFamily="65" charset="-120"/>
                <a:ea typeface="標楷體" panose="03000509000000000000" pitchFamily="65" charset="-120"/>
              </a:rPr>
              <a:t>上傳備審資料</a:t>
            </a:r>
          </a:p>
        </p:txBody>
      </p:sp>
      <p:sp>
        <p:nvSpPr>
          <p:cNvPr id="18" name="矩形 17"/>
          <p:cNvSpPr/>
          <p:nvPr/>
        </p:nvSpPr>
        <p:spPr>
          <a:xfrm>
            <a:off x="7308304" y="4221088"/>
            <a:ext cx="1564762" cy="1806426"/>
          </a:xfrm>
          <a:prstGeom prst="rect">
            <a:avLst/>
          </a:prstGeom>
          <a:noFill/>
          <a:ln>
            <a:solidFill>
              <a:srgbClr val="3333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latin typeface="標楷體" panose="03000509000000000000" pitchFamily="65" charset="-120"/>
              <a:ea typeface="標楷體" panose="03000509000000000000" pitchFamily="65" charset="-120"/>
            </a:endParaRPr>
          </a:p>
        </p:txBody>
      </p:sp>
      <p:sp>
        <p:nvSpPr>
          <p:cNvPr id="2" name="矩形 1"/>
          <p:cNvSpPr/>
          <p:nvPr/>
        </p:nvSpPr>
        <p:spPr>
          <a:xfrm>
            <a:off x="1115616" y="4910667"/>
            <a:ext cx="864096" cy="1109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1132549" y="5350933"/>
            <a:ext cx="864096" cy="1109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1124082" y="5791199"/>
            <a:ext cx="864096" cy="1109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328497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p:cNvPicPr>
            <a:picLocks noChangeAspect="1"/>
          </p:cNvPicPr>
          <p:nvPr/>
        </p:nvPicPr>
        <p:blipFill>
          <a:blip r:embed="rId3"/>
          <a:stretch>
            <a:fillRect/>
          </a:stretch>
        </p:blipFill>
        <p:spPr>
          <a:xfrm>
            <a:off x="304807" y="1028015"/>
            <a:ext cx="8460432" cy="5224124"/>
          </a:xfrm>
          <a:prstGeom prst="rect">
            <a:avLst/>
          </a:prstGeom>
        </p:spPr>
      </p:pic>
      <p:sp>
        <p:nvSpPr>
          <p:cNvPr id="7" name="矩形 6"/>
          <p:cNvSpPr/>
          <p:nvPr/>
        </p:nvSpPr>
        <p:spPr>
          <a:xfrm>
            <a:off x="4448832" y="1753034"/>
            <a:ext cx="1744917" cy="145538"/>
          </a:xfrm>
          <a:prstGeom prst="rect">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latin typeface="標楷體" panose="03000509000000000000" pitchFamily="65" charset="-120"/>
              <a:ea typeface="標楷體" panose="03000509000000000000" pitchFamily="65" charset="-120"/>
            </a:endParaRPr>
          </a:p>
        </p:txBody>
      </p:sp>
      <p:sp>
        <p:nvSpPr>
          <p:cNvPr id="8" name="矩形 7"/>
          <p:cNvSpPr/>
          <p:nvPr/>
        </p:nvSpPr>
        <p:spPr>
          <a:xfrm>
            <a:off x="3059832" y="2618534"/>
            <a:ext cx="5643900" cy="1201889"/>
          </a:xfrm>
          <a:prstGeom prst="rect">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latin typeface="標楷體" panose="03000509000000000000" pitchFamily="65" charset="-120"/>
              <a:ea typeface="標楷體" panose="03000509000000000000" pitchFamily="65" charset="-120"/>
            </a:endParaRPr>
          </a:p>
        </p:txBody>
      </p:sp>
      <p:sp>
        <p:nvSpPr>
          <p:cNvPr id="4" name="矩形 3"/>
          <p:cNvSpPr/>
          <p:nvPr/>
        </p:nvSpPr>
        <p:spPr>
          <a:xfrm>
            <a:off x="6180667" y="1552324"/>
            <a:ext cx="417094" cy="1053504"/>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latin typeface="標楷體" panose="03000509000000000000" pitchFamily="65" charset="-120"/>
              <a:ea typeface="標楷體" panose="03000509000000000000" pitchFamily="65" charset="-120"/>
            </a:endParaRPr>
          </a:p>
        </p:txBody>
      </p:sp>
      <p:sp>
        <p:nvSpPr>
          <p:cNvPr id="11" name="矩形 10"/>
          <p:cNvSpPr/>
          <p:nvPr/>
        </p:nvSpPr>
        <p:spPr>
          <a:xfrm>
            <a:off x="6599084" y="1523999"/>
            <a:ext cx="493196" cy="108182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latin typeface="標楷體" panose="03000509000000000000" pitchFamily="65" charset="-120"/>
              <a:ea typeface="標楷體" panose="03000509000000000000" pitchFamily="65" charset="-120"/>
            </a:endParaRPr>
          </a:p>
        </p:txBody>
      </p:sp>
      <p:grpSp>
        <p:nvGrpSpPr>
          <p:cNvPr id="5" name="群組 4"/>
          <p:cNvGrpSpPr/>
          <p:nvPr/>
        </p:nvGrpSpPr>
        <p:grpSpPr>
          <a:xfrm>
            <a:off x="5591750" y="1021869"/>
            <a:ext cx="890292" cy="420790"/>
            <a:chOff x="5494045" y="1208309"/>
            <a:chExt cx="890292" cy="420790"/>
          </a:xfrm>
        </p:grpSpPr>
        <p:sp>
          <p:nvSpPr>
            <p:cNvPr id="15" name="文字方塊 14"/>
            <p:cNvSpPr txBox="1"/>
            <p:nvPr/>
          </p:nvSpPr>
          <p:spPr>
            <a:xfrm>
              <a:off x="5494045" y="1259767"/>
              <a:ext cx="890292" cy="369332"/>
            </a:xfrm>
            <a:prstGeom prst="rect">
              <a:avLst/>
            </a:prstGeom>
            <a:solidFill>
              <a:srgbClr val="7030A0"/>
            </a:solidFill>
            <a:ln>
              <a:solidFill>
                <a:srgbClr val="7030A0"/>
              </a:solidFill>
            </a:ln>
          </p:spPr>
          <p:txBody>
            <a:bodyPr wrap="square" rtlCol="0">
              <a:spAutoFit/>
            </a:bodyPr>
            <a:lstStyle/>
            <a:p>
              <a:r>
                <a:rPr lang="zh-TW" altLang="en-US" dirty="0" smtClean="0">
                  <a:solidFill>
                    <a:srgbClr val="FFFFFF"/>
                  </a:solidFill>
                  <a:latin typeface="標楷體" panose="03000509000000000000" pitchFamily="65" charset="-120"/>
                  <a:ea typeface="標楷體" panose="03000509000000000000" pitchFamily="65" charset="-120"/>
                </a:rPr>
                <a:t>步驟</a:t>
              </a:r>
              <a:endParaRPr lang="zh-TW" altLang="en-US" dirty="0">
                <a:solidFill>
                  <a:srgbClr val="FFFFFF"/>
                </a:solidFill>
                <a:latin typeface="標楷體" panose="03000509000000000000" pitchFamily="65" charset="-120"/>
                <a:ea typeface="標楷體" panose="03000509000000000000" pitchFamily="65" charset="-120"/>
              </a:endParaRPr>
            </a:p>
          </p:txBody>
        </p:sp>
        <p:sp>
          <p:nvSpPr>
            <p:cNvPr id="12" name="Oval 6"/>
            <p:cNvSpPr>
              <a:spLocks noChangeArrowheads="1"/>
            </p:cNvSpPr>
            <p:nvPr/>
          </p:nvSpPr>
          <p:spPr bwMode="gray">
            <a:xfrm>
              <a:off x="6114337" y="1208309"/>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7030A0"/>
                    </a:solidFill>
                  </a:ln>
                  <a:solidFill>
                    <a:srgbClr val="FFFFFF"/>
                  </a:solidFill>
                  <a:latin typeface="標楷體" panose="03000509000000000000" pitchFamily="65" charset="-120"/>
                  <a:ea typeface="標楷體" panose="03000509000000000000" pitchFamily="65" charset="-120"/>
                  <a:cs typeface="Tahoma" panose="020B0604030504040204" pitchFamily="34" charset="0"/>
                </a:rPr>
                <a:t>2</a:t>
              </a:r>
              <a:endParaRPr lang="en-US" altLang="zh-TW" sz="4400" dirty="0">
                <a:ln w="12700">
                  <a:solidFill>
                    <a:srgbClr val="7030A0"/>
                  </a:solidFill>
                </a:ln>
                <a:solidFill>
                  <a:srgbClr val="FFFFFF"/>
                </a:solidFill>
                <a:latin typeface="標楷體" panose="03000509000000000000" pitchFamily="65" charset="-120"/>
                <a:ea typeface="標楷體" panose="03000509000000000000" pitchFamily="65" charset="-120"/>
                <a:cs typeface="Tahoma" panose="020B0604030504040204" pitchFamily="34" charset="0"/>
              </a:endParaRPr>
            </a:p>
          </p:txBody>
        </p:sp>
      </p:grpSp>
      <p:grpSp>
        <p:nvGrpSpPr>
          <p:cNvPr id="2" name="群組 1"/>
          <p:cNvGrpSpPr/>
          <p:nvPr/>
        </p:nvGrpSpPr>
        <p:grpSpPr>
          <a:xfrm>
            <a:off x="6626583" y="988601"/>
            <a:ext cx="890292" cy="420790"/>
            <a:chOff x="6559483" y="1208309"/>
            <a:chExt cx="890292" cy="420790"/>
          </a:xfrm>
        </p:grpSpPr>
        <p:sp>
          <p:nvSpPr>
            <p:cNvPr id="16" name="文字方塊 15"/>
            <p:cNvSpPr txBox="1"/>
            <p:nvPr/>
          </p:nvSpPr>
          <p:spPr>
            <a:xfrm>
              <a:off x="6559483" y="1259767"/>
              <a:ext cx="890292" cy="369332"/>
            </a:xfrm>
            <a:prstGeom prst="rect">
              <a:avLst/>
            </a:prstGeom>
            <a:solidFill>
              <a:srgbClr val="FFC000"/>
            </a:solidFill>
            <a:ln>
              <a:solidFill>
                <a:srgbClr val="FFC000"/>
              </a:solidFill>
            </a:ln>
          </p:spPr>
          <p:txBody>
            <a:bodyPr wrap="square" rtlCol="0">
              <a:spAutoFit/>
            </a:bodyPr>
            <a:lstStyle/>
            <a:p>
              <a:r>
                <a:rPr lang="zh-TW" altLang="en-US" dirty="0" smtClean="0">
                  <a:solidFill>
                    <a:srgbClr val="FFFFFF"/>
                  </a:solidFill>
                  <a:latin typeface="標楷體" panose="03000509000000000000" pitchFamily="65" charset="-120"/>
                  <a:ea typeface="標楷體" panose="03000509000000000000" pitchFamily="65" charset="-120"/>
                </a:rPr>
                <a:t>步驟</a:t>
              </a:r>
              <a:endParaRPr lang="zh-TW" altLang="en-US" dirty="0">
                <a:solidFill>
                  <a:srgbClr val="FFFFFF"/>
                </a:solidFill>
                <a:latin typeface="標楷體" panose="03000509000000000000" pitchFamily="65" charset="-120"/>
                <a:ea typeface="標楷體" panose="03000509000000000000" pitchFamily="65" charset="-120"/>
              </a:endParaRPr>
            </a:p>
          </p:txBody>
        </p:sp>
        <p:sp>
          <p:nvSpPr>
            <p:cNvPr id="13" name="Oval 6"/>
            <p:cNvSpPr>
              <a:spLocks noChangeArrowheads="1"/>
            </p:cNvSpPr>
            <p:nvPr/>
          </p:nvSpPr>
          <p:spPr bwMode="gray">
            <a:xfrm>
              <a:off x="7152022" y="1208309"/>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FFC000"/>
                    </a:solidFill>
                  </a:ln>
                  <a:solidFill>
                    <a:srgbClr val="FFFFFF"/>
                  </a:solidFill>
                  <a:latin typeface="標楷體" panose="03000509000000000000" pitchFamily="65" charset="-120"/>
                  <a:ea typeface="標楷體" panose="03000509000000000000" pitchFamily="65" charset="-120"/>
                  <a:cs typeface="Tahoma" panose="020B0604030504040204" pitchFamily="34" charset="0"/>
                </a:rPr>
                <a:t>3</a:t>
              </a:r>
              <a:endParaRPr lang="en-US" altLang="zh-TW" sz="4400" dirty="0">
                <a:ln w="12700">
                  <a:solidFill>
                    <a:srgbClr val="FFC000"/>
                  </a:solidFill>
                </a:ln>
                <a:solidFill>
                  <a:srgbClr val="FFFFFF"/>
                </a:solidFill>
                <a:latin typeface="標楷體" panose="03000509000000000000" pitchFamily="65" charset="-120"/>
                <a:ea typeface="標楷體" panose="03000509000000000000" pitchFamily="65" charset="-120"/>
                <a:cs typeface="Tahoma" panose="020B0604030504040204" pitchFamily="34" charset="0"/>
              </a:endParaRPr>
            </a:p>
          </p:txBody>
        </p:sp>
      </p:grpSp>
      <p:sp>
        <p:nvSpPr>
          <p:cNvPr id="17" name="文字方塊 16"/>
          <p:cNvSpPr txBox="1"/>
          <p:nvPr/>
        </p:nvSpPr>
        <p:spPr>
          <a:xfrm>
            <a:off x="3682415" y="1398225"/>
            <a:ext cx="890292" cy="369332"/>
          </a:xfrm>
          <a:prstGeom prst="rect">
            <a:avLst/>
          </a:prstGeom>
          <a:solidFill>
            <a:srgbClr val="CC0000"/>
          </a:solidFill>
        </p:spPr>
        <p:txBody>
          <a:bodyPr wrap="square" rtlCol="0">
            <a:spAutoFit/>
          </a:bodyPr>
          <a:lstStyle/>
          <a:p>
            <a:r>
              <a:rPr lang="zh-TW" altLang="en-US" dirty="0" smtClean="0">
                <a:solidFill>
                  <a:srgbClr val="FFFFFF"/>
                </a:solidFill>
                <a:latin typeface="標楷體" panose="03000509000000000000" pitchFamily="65" charset="-120"/>
                <a:ea typeface="標楷體" panose="03000509000000000000" pitchFamily="65" charset="-120"/>
              </a:rPr>
              <a:t>步驟</a:t>
            </a:r>
            <a:endParaRPr lang="zh-TW" altLang="en-US" dirty="0">
              <a:solidFill>
                <a:srgbClr val="FFFFFF"/>
              </a:solidFill>
              <a:latin typeface="標楷體" panose="03000509000000000000" pitchFamily="65" charset="-120"/>
              <a:ea typeface="標楷體" panose="03000509000000000000" pitchFamily="65" charset="-120"/>
            </a:endParaRPr>
          </a:p>
        </p:txBody>
      </p:sp>
      <p:sp>
        <p:nvSpPr>
          <p:cNvPr id="14" name="Oval 6"/>
          <p:cNvSpPr>
            <a:spLocks noChangeArrowheads="1"/>
          </p:cNvSpPr>
          <p:nvPr/>
        </p:nvSpPr>
        <p:spPr bwMode="gray">
          <a:xfrm>
            <a:off x="4273072" y="1311450"/>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FF0000"/>
                  </a:solidFill>
                </a:ln>
                <a:solidFill>
                  <a:srgbClr val="FFFFFF"/>
                </a:solidFill>
                <a:latin typeface="標楷體" panose="03000509000000000000" pitchFamily="65" charset="-120"/>
                <a:ea typeface="標楷體" panose="03000509000000000000" pitchFamily="65" charset="-120"/>
                <a:cs typeface="Tahoma" panose="020B0604030504040204" pitchFamily="34" charset="0"/>
              </a:rPr>
              <a:t>4</a:t>
            </a:r>
            <a:endParaRPr lang="en-US" altLang="zh-TW" sz="4400" dirty="0">
              <a:ln w="12700">
                <a:solidFill>
                  <a:srgbClr val="FF0000"/>
                </a:solidFill>
              </a:ln>
              <a:solidFill>
                <a:srgbClr val="FFFFFF"/>
              </a:solidFill>
              <a:latin typeface="標楷體" panose="03000509000000000000" pitchFamily="65" charset="-120"/>
              <a:ea typeface="標楷體" panose="03000509000000000000" pitchFamily="65" charset="-120"/>
              <a:cs typeface="Tahoma" panose="020B0604030504040204" pitchFamily="34" charset="0"/>
            </a:endParaRPr>
          </a:p>
        </p:txBody>
      </p:sp>
      <p:sp>
        <p:nvSpPr>
          <p:cNvPr id="18" name="矩形 17"/>
          <p:cNvSpPr/>
          <p:nvPr/>
        </p:nvSpPr>
        <p:spPr>
          <a:xfrm>
            <a:off x="1651000" y="4457707"/>
            <a:ext cx="7052733" cy="473389"/>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latin typeface="標楷體" panose="03000509000000000000" pitchFamily="65" charset="-120"/>
              <a:ea typeface="標楷體" panose="03000509000000000000" pitchFamily="65" charset="-120"/>
            </a:endParaRPr>
          </a:p>
        </p:txBody>
      </p:sp>
      <p:sp>
        <p:nvSpPr>
          <p:cNvPr id="19" name="文字方塊 18"/>
          <p:cNvSpPr txBox="1"/>
          <p:nvPr/>
        </p:nvSpPr>
        <p:spPr>
          <a:xfrm>
            <a:off x="304807" y="855212"/>
            <a:ext cx="890292" cy="369332"/>
          </a:xfrm>
          <a:prstGeom prst="rect">
            <a:avLst/>
          </a:prstGeom>
          <a:solidFill>
            <a:srgbClr val="92D050"/>
          </a:solidFill>
        </p:spPr>
        <p:txBody>
          <a:bodyPr wrap="square" rtlCol="0">
            <a:spAutoFit/>
          </a:bodyPr>
          <a:lstStyle/>
          <a:p>
            <a:r>
              <a:rPr lang="zh-TW" altLang="en-US" dirty="0" smtClean="0">
                <a:solidFill>
                  <a:srgbClr val="FFFFFF"/>
                </a:solidFill>
                <a:latin typeface="標楷體" panose="03000509000000000000" pitchFamily="65" charset="-120"/>
                <a:ea typeface="標楷體" panose="03000509000000000000" pitchFamily="65" charset="-120"/>
              </a:rPr>
              <a:t>步驟</a:t>
            </a:r>
            <a:endParaRPr lang="zh-TW" altLang="en-US" dirty="0">
              <a:solidFill>
                <a:srgbClr val="FFFFFF"/>
              </a:solidFill>
              <a:latin typeface="標楷體" panose="03000509000000000000" pitchFamily="65" charset="-120"/>
              <a:ea typeface="標楷體" panose="03000509000000000000" pitchFamily="65" charset="-120"/>
            </a:endParaRPr>
          </a:p>
        </p:txBody>
      </p:sp>
      <p:sp>
        <p:nvSpPr>
          <p:cNvPr id="20" name="Oval 6"/>
          <p:cNvSpPr>
            <a:spLocks noChangeArrowheads="1"/>
          </p:cNvSpPr>
          <p:nvPr/>
        </p:nvSpPr>
        <p:spPr bwMode="gray">
          <a:xfrm>
            <a:off x="909000" y="786614"/>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92D050"/>
                  </a:solidFill>
                </a:ln>
                <a:solidFill>
                  <a:srgbClr val="FFFFFF"/>
                </a:solidFill>
                <a:latin typeface="標楷體" panose="03000509000000000000" pitchFamily="65" charset="-120"/>
                <a:ea typeface="標楷體" panose="03000509000000000000" pitchFamily="65" charset="-120"/>
                <a:cs typeface="Tahoma" panose="020B0604030504040204" pitchFamily="34" charset="0"/>
              </a:rPr>
              <a:t>1</a:t>
            </a:r>
            <a:endParaRPr lang="en-US" altLang="zh-TW" sz="4400" dirty="0">
              <a:ln w="12700">
                <a:solidFill>
                  <a:srgbClr val="92D050"/>
                </a:solidFill>
              </a:ln>
              <a:solidFill>
                <a:srgbClr val="FFFFFF"/>
              </a:solidFill>
              <a:latin typeface="標楷體" panose="03000509000000000000" pitchFamily="65" charset="-120"/>
              <a:ea typeface="標楷體" panose="03000509000000000000" pitchFamily="65" charset="-120"/>
              <a:cs typeface="Tahoma" panose="020B0604030504040204" pitchFamily="34" charset="0"/>
            </a:endParaRPr>
          </a:p>
        </p:txBody>
      </p:sp>
      <p:sp>
        <p:nvSpPr>
          <p:cNvPr id="21" name="矩形 20"/>
          <p:cNvSpPr/>
          <p:nvPr/>
        </p:nvSpPr>
        <p:spPr>
          <a:xfrm>
            <a:off x="349693" y="1296862"/>
            <a:ext cx="2054840" cy="227138"/>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latin typeface="標楷體" panose="03000509000000000000" pitchFamily="65" charset="-120"/>
              <a:ea typeface="標楷體" panose="03000509000000000000" pitchFamily="65" charset="-120"/>
            </a:endParaRPr>
          </a:p>
        </p:txBody>
      </p:sp>
      <p:sp>
        <p:nvSpPr>
          <p:cNvPr id="24" name="Rectangle 2"/>
          <p:cNvSpPr txBox="1">
            <a:spLocks noChangeArrowheads="1"/>
          </p:cNvSpPr>
          <p:nvPr/>
        </p:nvSpPr>
        <p:spPr bwMode="auto">
          <a:xfrm>
            <a:off x="136637" y="111332"/>
            <a:ext cx="8624391"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400" b="1" kern="0" dirty="0">
                <a:solidFill>
                  <a:srgbClr val="3333FF"/>
                </a:solidFill>
                <a:latin typeface="標楷體" panose="03000509000000000000" pitchFamily="65" charset="-120"/>
                <a:ea typeface="標楷體" panose="03000509000000000000" pitchFamily="65" charset="-120"/>
              </a:rPr>
              <a:t>三、第二階段備審資料上傳系統操作</a:t>
            </a:r>
            <a:r>
              <a:rPr lang="en-US" altLang="zh-TW" sz="2400" b="1" kern="0" dirty="0">
                <a:solidFill>
                  <a:srgbClr val="3333FF"/>
                </a:solidFill>
                <a:latin typeface="標楷體" panose="03000509000000000000" pitchFamily="65" charset="-120"/>
                <a:ea typeface="標楷體" panose="03000509000000000000" pitchFamily="65" charset="-120"/>
              </a:rPr>
              <a:t>-</a:t>
            </a:r>
            <a:r>
              <a:rPr lang="zh-TW" altLang="en-US" sz="2400" b="1" kern="0" dirty="0" smtClean="0">
                <a:solidFill>
                  <a:srgbClr val="FF0000"/>
                </a:solidFill>
                <a:latin typeface="標楷體" panose="03000509000000000000" pitchFamily="65" charset="-120"/>
                <a:ea typeface="標楷體" panose="03000509000000000000" pitchFamily="65" charset="-120"/>
              </a:rPr>
              <a:t>上傳備審資料</a:t>
            </a:r>
          </a:p>
        </p:txBody>
      </p:sp>
      <p:sp>
        <p:nvSpPr>
          <p:cNvPr id="3" name="矩形 2"/>
          <p:cNvSpPr/>
          <p:nvPr/>
        </p:nvSpPr>
        <p:spPr>
          <a:xfrm>
            <a:off x="3779912" y="1073327"/>
            <a:ext cx="216024" cy="15121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979075" y="1342174"/>
            <a:ext cx="216024" cy="15121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248691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flipV="1">
            <a:off x="107504" y="836712"/>
            <a:ext cx="8856984" cy="45719"/>
          </a:xfrm>
          <a:prstGeom prst="rect">
            <a:avLst/>
          </a:prstGeom>
          <a:gradFill flip="none" rotWithShape="1">
            <a:gsLst>
              <a:gs pos="0">
                <a:srgbClr val="FFB41D"/>
              </a:gs>
              <a:gs pos="50000">
                <a:srgbClr val="F7AB00">
                  <a:shade val="67500"/>
                  <a:satMod val="115000"/>
                </a:srgbClr>
              </a:gs>
              <a:gs pos="100000">
                <a:srgbClr val="F7AB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標楷體" panose="03000509000000000000" pitchFamily="65" charset="-120"/>
              <a:ea typeface="標楷體" panose="03000509000000000000" pitchFamily="65" charset="-120"/>
            </a:endParaRPr>
          </a:p>
        </p:txBody>
      </p:sp>
      <p:sp>
        <p:nvSpPr>
          <p:cNvPr id="6" name="標題 1"/>
          <p:cNvSpPr>
            <a:spLocks noGrp="1"/>
          </p:cNvSpPr>
          <p:nvPr>
            <p:ph type="title"/>
          </p:nvPr>
        </p:nvSpPr>
        <p:spPr>
          <a:xfrm>
            <a:off x="467544" y="131291"/>
            <a:ext cx="8229600" cy="633413"/>
          </a:xfrm>
        </p:spPr>
        <p:txBody>
          <a:bodyPr/>
          <a:lstStyle/>
          <a:p>
            <a:pPr algn="ctr"/>
            <a:r>
              <a:rPr lang="zh-TW" altLang="en-US" sz="4500" dirty="0" smtClean="0">
                <a:solidFill>
                  <a:srgbClr val="C69E23"/>
                </a:solidFill>
                <a:latin typeface="微軟正黑體" panose="020B0604030504040204" pitchFamily="34" charset="-120"/>
                <a:ea typeface="微軟正黑體" panose="020B0604030504040204" pitchFamily="34" charset="-120"/>
              </a:rPr>
              <a:t>簡報大綱</a:t>
            </a:r>
            <a:endParaRPr lang="zh-TW" altLang="en-US" sz="4500" dirty="0">
              <a:solidFill>
                <a:srgbClr val="C69E23"/>
              </a:solidFill>
              <a:latin typeface="微軟正黑體" panose="020B0604030504040204" pitchFamily="34" charset="-120"/>
              <a:ea typeface="微軟正黑體" panose="020B0604030504040204" pitchFamily="34" charset="-120"/>
            </a:endParaRPr>
          </a:p>
        </p:txBody>
      </p:sp>
      <p:grpSp>
        <p:nvGrpSpPr>
          <p:cNvPr id="7" name="群組 6"/>
          <p:cNvGrpSpPr/>
          <p:nvPr/>
        </p:nvGrpSpPr>
        <p:grpSpPr>
          <a:xfrm>
            <a:off x="207284" y="1124744"/>
            <a:ext cx="8712968" cy="720080"/>
            <a:chOff x="1979712" y="2103406"/>
            <a:chExt cx="7920880" cy="720080"/>
          </a:xfrm>
        </p:grpSpPr>
        <p:grpSp>
          <p:nvGrpSpPr>
            <p:cNvPr id="8" name="群組 7"/>
            <p:cNvGrpSpPr/>
            <p:nvPr/>
          </p:nvGrpSpPr>
          <p:grpSpPr>
            <a:xfrm>
              <a:off x="1979712" y="2103406"/>
              <a:ext cx="7920880" cy="720080"/>
              <a:chOff x="1817438" y="404664"/>
              <a:chExt cx="7920880" cy="720080"/>
            </a:xfrm>
          </p:grpSpPr>
          <p:sp>
            <p:nvSpPr>
              <p:cNvPr id="11" name="矩形 10"/>
              <p:cNvSpPr/>
              <p:nvPr/>
            </p:nvSpPr>
            <p:spPr>
              <a:xfrm>
                <a:off x="1817438" y="404664"/>
                <a:ext cx="7920880" cy="720080"/>
              </a:xfrm>
              <a:prstGeom prst="rect">
                <a:avLst/>
              </a:prstGeom>
              <a:solidFill>
                <a:srgbClr val="FF33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ffectLst>
                    <a:outerShdw blurRad="50800" dist="38100" dir="8100000" algn="tr" rotWithShape="0">
                      <a:prstClr val="black">
                        <a:alpha val="40000"/>
                      </a:prstClr>
                    </a:outerShdw>
                  </a:effectLst>
                </a:endParaRPr>
              </a:p>
            </p:txBody>
          </p:sp>
          <p:sp>
            <p:nvSpPr>
              <p:cNvPr id="12" name="五邊形 11"/>
              <p:cNvSpPr/>
              <p:nvPr/>
            </p:nvSpPr>
            <p:spPr>
              <a:xfrm>
                <a:off x="2771800" y="404664"/>
                <a:ext cx="1287711" cy="72008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 name="文字方塊 8"/>
            <p:cNvSpPr txBox="1"/>
            <p:nvPr/>
          </p:nvSpPr>
          <p:spPr>
            <a:xfrm>
              <a:off x="3203848" y="2196153"/>
              <a:ext cx="792088" cy="584775"/>
            </a:xfrm>
            <a:prstGeom prst="rect">
              <a:avLst/>
            </a:prstGeom>
            <a:noFill/>
          </p:spPr>
          <p:txBody>
            <a:bodyPr wrap="square" rtlCol="0">
              <a:spAutoFit/>
            </a:bodyPr>
            <a:lstStyle/>
            <a:p>
              <a:r>
                <a:rPr lang="zh-TW" altLang="en-US" sz="3200" b="1" dirty="0" smtClean="0">
                  <a:solidFill>
                    <a:srgbClr val="FF3399"/>
                  </a:solidFill>
                  <a:latin typeface="微軟正黑體" panose="020B0604030504040204" pitchFamily="34" charset="-120"/>
                  <a:ea typeface="微軟正黑體" panose="020B0604030504040204" pitchFamily="34" charset="-120"/>
                </a:rPr>
                <a:t>壹</a:t>
              </a:r>
              <a:endParaRPr lang="zh-TW" altLang="en-US" sz="3200" b="1" dirty="0">
                <a:solidFill>
                  <a:srgbClr val="FF3399"/>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4114705" y="2228258"/>
              <a:ext cx="5672035" cy="523220"/>
            </a:xfrm>
            <a:prstGeom prst="rect">
              <a:avLst/>
            </a:prstGeom>
            <a:noFill/>
          </p:spPr>
          <p:txBody>
            <a:bodyPr wrap="square" rtlCol="0">
              <a:spAutoFit/>
            </a:bodyPr>
            <a:lstStyle/>
            <a:p>
              <a:pPr algn="ctr"/>
              <a:r>
                <a:rPr lang="zh-TW" altLang="en-US" sz="2800" b="1" dirty="0" smtClean="0">
                  <a:solidFill>
                    <a:schemeClr val="bg1"/>
                  </a:solidFill>
                  <a:latin typeface="微軟正黑體" panose="020B0604030504040204" pitchFamily="34" charset="-120"/>
                  <a:ea typeface="微軟正黑體" panose="020B0604030504040204" pitchFamily="34" charset="-120"/>
                </a:rPr>
                <a:t>甄選入學招生第二階段系統操作說明</a:t>
              </a:r>
              <a:endParaRPr lang="zh-TW" altLang="en-US" sz="2800" b="1" dirty="0">
                <a:solidFill>
                  <a:schemeClr val="bg1"/>
                </a:solidFill>
                <a:latin typeface="微軟正黑體" panose="020B0604030504040204" pitchFamily="34" charset="-120"/>
                <a:ea typeface="微軟正黑體" panose="020B0604030504040204" pitchFamily="34" charset="-120"/>
              </a:endParaRPr>
            </a:p>
          </p:txBody>
        </p:sp>
      </p:grpSp>
      <p:grpSp>
        <p:nvGrpSpPr>
          <p:cNvPr id="13" name="群組 12"/>
          <p:cNvGrpSpPr/>
          <p:nvPr/>
        </p:nvGrpSpPr>
        <p:grpSpPr>
          <a:xfrm>
            <a:off x="179512" y="3933056"/>
            <a:ext cx="8856984" cy="720080"/>
            <a:chOff x="1979712" y="2103406"/>
            <a:chExt cx="6623922" cy="720080"/>
          </a:xfrm>
        </p:grpSpPr>
        <p:grpSp>
          <p:nvGrpSpPr>
            <p:cNvPr id="14" name="群組 13"/>
            <p:cNvGrpSpPr/>
            <p:nvPr/>
          </p:nvGrpSpPr>
          <p:grpSpPr>
            <a:xfrm>
              <a:off x="1979712" y="2103406"/>
              <a:ext cx="6516216" cy="720080"/>
              <a:chOff x="1817438" y="404664"/>
              <a:chExt cx="6516216" cy="720080"/>
            </a:xfrm>
          </p:grpSpPr>
          <p:sp>
            <p:nvSpPr>
              <p:cNvPr id="17" name="矩形 16"/>
              <p:cNvSpPr/>
              <p:nvPr/>
            </p:nvSpPr>
            <p:spPr>
              <a:xfrm>
                <a:off x="1817438" y="404664"/>
                <a:ext cx="6516216" cy="720080"/>
              </a:xfrm>
              <a:prstGeom prst="rect">
                <a:avLst/>
              </a:prstGeom>
              <a:solidFill>
                <a:srgbClr val="FF66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ffectLst>
                    <a:outerShdw blurRad="50800" dist="38100" dir="8100000" algn="tr" rotWithShape="0">
                      <a:prstClr val="black">
                        <a:alpha val="40000"/>
                      </a:prstClr>
                    </a:outerShdw>
                  </a:effectLst>
                </a:endParaRPr>
              </a:p>
            </p:txBody>
          </p:sp>
          <p:sp>
            <p:nvSpPr>
              <p:cNvPr id="18" name="五邊形 17"/>
              <p:cNvSpPr/>
              <p:nvPr/>
            </p:nvSpPr>
            <p:spPr>
              <a:xfrm>
                <a:off x="2602557" y="404664"/>
                <a:ext cx="1099738" cy="72008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5" name="文字方塊 14"/>
            <p:cNvSpPr txBox="1"/>
            <p:nvPr/>
          </p:nvSpPr>
          <p:spPr>
            <a:xfrm>
              <a:off x="2826975" y="2160141"/>
              <a:ext cx="792088" cy="584775"/>
            </a:xfrm>
            <a:prstGeom prst="rect">
              <a:avLst/>
            </a:prstGeom>
            <a:noFill/>
          </p:spPr>
          <p:txBody>
            <a:bodyPr wrap="square" rtlCol="0">
              <a:spAutoFit/>
            </a:bodyPr>
            <a:lstStyle/>
            <a:p>
              <a:pPr algn="ctr"/>
              <a:r>
                <a:rPr lang="zh-TW" altLang="en-US" sz="3200" b="1" dirty="0" smtClean="0">
                  <a:solidFill>
                    <a:srgbClr val="FF6600"/>
                  </a:solidFill>
                  <a:latin typeface="微軟正黑體" panose="020B0604030504040204" pitchFamily="34" charset="-120"/>
                  <a:ea typeface="微軟正黑體" panose="020B0604030504040204" pitchFamily="34" charset="-120"/>
                </a:rPr>
                <a:t>貳</a:t>
              </a:r>
              <a:endParaRPr lang="zh-TW" altLang="en-US" sz="3200" b="1" dirty="0">
                <a:solidFill>
                  <a:srgbClr val="FF6600"/>
                </a:solidFill>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3756862" y="2200568"/>
              <a:ext cx="4846772" cy="584775"/>
            </a:xfrm>
            <a:prstGeom prst="rect">
              <a:avLst/>
            </a:prstGeom>
            <a:noFill/>
          </p:spPr>
          <p:txBody>
            <a:bodyPr wrap="square" rtlCol="0">
              <a:spAutoFit/>
            </a:bodyPr>
            <a:lstStyle/>
            <a:p>
              <a:pPr algn="ctr"/>
              <a:r>
                <a:rPr lang="zh-TW" altLang="en-US" sz="3200" b="1" dirty="0" smtClean="0">
                  <a:solidFill>
                    <a:schemeClr val="bg1"/>
                  </a:solidFill>
                  <a:latin typeface="微軟正黑體" panose="020B0604030504040204" pitchFamily="34" charset="-120"/>
                  <a:ea typeface="微軟正黑體" panose="020B0604030504040204" pitchFamily="34" charset="-120"/>
                </a:rPr>
                <a:t>技優甄審入學招生系統操作說明</a:t>
              </a:r>
              <a:endParaRPr lang="zh-TW" altLang="en-US" sz="3200" b="1" dirty="0">
                <a:solidFill>
                  <a:schemeClr val="bg1"/>
                </a:solidFill>
                <a:latin typeface="微軟正黑體" panose="020B0604030504040204" pitchFamily="34" charset="-120"/>
                <a:ea typeface="微軟正黑體" panose="020B0604030504040204" pitchFamily="34" charset="-120"/>
              </a:endParaRPr>
            </a:p>
          </p:txBody>
        </p:sp>
      </p:grpSp>
      <p:sp>
        <p:nvSpPr>
          <p:cNvPr id="19" name="文字方塊 18"/>
          <p:cNvSpPr txBox="1"/>
          <p:nvPr/>
        </p:nvSpPr>
        <p:spPr>
          <a:xfrm>
            <a:off x="1241143" y="2028516"/>
            <a:ext cx="7220035" cy="1887696"/>
          </a:xfrm>
          <a:prstGeom prst="rect">
            <a:avLst/>
          </a:prstGeom>
          <a:noFill/>
        </p:spPr>
        <p:txBody>
          <a:bodyPr wrap="square" rtlCol="0">
            <a:spAutoFit/>
          </a:bodyPr>
          <a:lstStyle/>
          <a:p>
            <a:pPr>
              <a:lnSpc>
                <a:spcPts val="3500"/>
              </a:lnSpc>
            </a:pPr>
            <a:r>
              <a:rPr lang="zh-TW" altLang="en-US" sz="2600" b="1" dirty="0" smtClean="0">
                <a:latin typeface="+mn-ea"/>
                <a:ea typeface="+mn-ea"/>
              </a:rPr>
              <a:t>一、</a:t>
            </a:r>
            <a:r>
              <a:rPr lang="en-US" altLang="zh-TW" sz="2600" b="1" dirty="0" smtClean="0">
                <a:latin typeface="+mn-ea"/>
                <a:ea typeface="+mn-ea"/>
              </a:rPr>
              <a:t>108</a:t>
            </a:r>
            <a:r>
              <a:rPr lang="zh-TW" altLang="en-US" sz="2600" b="1" dirty="0" smtClean="0">
                <a:latin typeface="+mn-ea"/>
                <a:ea typeface="+mn-ea"/>
              </a:rPr>
              <a:t>學年度招生試務重要事項</a:t>
            </a:r>
            <a:endParaRPr lang="en-US" altLang="zh-TW" sz="2600" b="1" dirty="0" smtClean="0">
              <a:latin typeface="+mn-ea"/>
              <a:ea typeface="+mn-ea"/>
            </a:endParaRPr>
          </a:p>
          <a:p>
            <a:pPr>
              <a:lnSpc>
                <a:spcPts val="3500"/>
              </a:lnSpc>
            </a:pPr>
            <a:r>
              <a:rPr lang="zh-TW" altLang="en-US" sz="2600" b="1" dirty="0" smtClean="0">
                <a:latin typeface="+mn-ea"/>
                <a:ea typeface="+mn-ea"/>
              </a:rPr>
              <a:t>二、第二階段備審資料上傳重要注意事項</a:t>
            </a:r>
            <a:endParaRPr lang="en-US" altLang="zh-TW" sz="2600" b="1" dirty="0" smtClean="0">
              <a:latin typeface="+mn-ea"/>
              <a:ea typeface="+mn-ea"/>
            </a:endParaRPr>
          </a:p>
          <a:p>
            <a:pPr>
              <a:lnSpc>
                <a:spcPts val="3500"/>
              </a:lnSpc>
            </a:pPr>
            <a:r>
              <a:rPr lang="zh-TW" altLang="en-US" sz="2600" b="1" dirty="0" smtClean="0">
                <a:latin typeface="+mn-ea"/>
                <a:ea typeface="+mn-ea"/>
              </a:rPr>
              <a:t>三、第二階段備審資料上傳系統操作</a:t>
            </a:r>
            <a:endParaRPr lang="en-US" altLang="zh-TW" sz="2600" b="1" dirty="0" smtClean="0">
              <a:latin typeface="+mn-ea"/>
              <a:ea typeface="+mn-ea"/>
            </a:endParaRPr>
          </a:p>
          <a:p>
            <a:pPr>
              <a:lnSpc>
                <a:spcPts val="3500"/>
              </a:lnSpc>
            </a:pPr>
            <a:r>
              <a:rPr lang="zh-TW" altLang="en-US" sz="2600" b="1" dirty="0" smtClean="0">
                <a:latin typeface="+mn-ea"/>
                <a:ea typeface="+mn-ea"/>
              </a:rPr>
              <a:t>四、第二階段委員學校甄試系統操作</a:t>
            </a:r>
            <a:endParaRPr lang="zh-TW" altLang="en-US" sz="2600" b="1" dirty="0">
              <a:latin typeface="+mn-ea"/>
              <a:ea typeface="+mn-ea"/>
            </a:endParaRPr>
          </a:p>
        </p:txBody>
      </p:sp>
      <p:sp>
        <p:nvSpPr>
          <p:cNvPr id="20" name="文字方塊 19"/>
          <p:cNvSpPr txBox="1"/>
          <p:nvPr/>
        </p:nvSpPr>
        <p:spPr>
          <a:xfrm>
            <a:off x="1250023" y="4745307"/>
            <a:ext cx="7220035" cy="1438855"/>
          </a:xfrm>
          <a:prstGeom prst="rect">
            <a:avLst/>
          </a:prstGeom>
          <a:noFill/>
        </p:spPr>
        <p:txBody>
          <a:bodyPr wrap="square" rtlCol="0">
            <a:spAutoFit/>
          </a:bodyPr>
          <a:lstStyle/>
          <a:p>
            <a:pPr>
              <a:lnSpc>
                <a:spcPts val="3500"/>
              </a:lnSpc>
            </a:pPr>
            <a:r>
              <a:rPr lang="zh-TW" altLang="en-US" sz="2600" b="1" dirty="0" smtClean="0">
                <a:latin typeface="+mn-ea"/>
                <a:ea typeface="+mn-ea"/>
              </a:rPr>
              <a:t>一、技優甄審入學招生試務重要事項</a:t>
            </a:r>
            <a:endParaRPr lang="en-US" altLang="zh-TW" sz="2600" b="1" dirty="0" smtClean="0">
              <a:latin typeface="+mn-ea"/>
              <a:ea typeface="+mn-ea"/>
            </a:endParaRPr>
          </a:p>
          <a:p>
            <a:pPr>
              <a:lnSpc>
                <a:spcPts val="3500"/>
              </a:lnSpc>
            </a:pPr>
            <a:r>
              <a:rPr lang="zh-TW" altLang="en-US" sz="2600" b="1" dirty="0">
                <a:latin typeface="+mn-ea"/>
                <a:ea typeface="+mn-ea"/>
              </a:rPr>
              <a:t>二</a:t>
            </a:r>
            <a:r>
              <a:rPr lang="zh-TW" altLang="en-US" sz="2600" b="1" dirty="0" smtClean="0">
                <a:latin typeface="+mn-ea"/>
                <a:ea typeface="+mn-ea"/>
              </a:rPr>
              <a:t>、技優甄審</a:t>
            </a:r>
            <a:r>
              <a:rPr lang="zh-TW" altLang="en-US" sz="2600" b="1" dirty="0">
                <a:latin typeface="微軟正黑體" panose="020B0604030504040204" pitchFamily="34" charset="-120"/>
                <a:ea typeface="微軟正黑體" panose="020B0604030504040204" pitchFamily="34" charset="-120"/>
              </a:rPr>
              <a:t>入學招生</a:t>
            </a:r>
            <a:r>
              <a:rPr lang="zh-TW" altLang="en-US" sz="2600" b="1" dirty="0" smtClean="0">
                <a:latin typeface="+mn-ea"/>
                <a:ea typeface="+mn-ea"/>
              </a:rPr>
              <a:t>各項作業時程及系統架構</a:t>
            </a:r>
            <a:endParaRPr lang="en-US" altLang="zh-TW" sz="2600" b="1" dirty="0" smtClean="0">
              <a:latin typeface="+mn-ea"/>
              <a:ea typeface="+mn-ea"/>
            </a:endParaRPr>
          </a:p>
          <a:p>
            <a:pPr>
              <a:lnSpc>
                <a:spcPts val="3500"/>
              </a:lnSpc>
            </a:pPr>
            <a:r>
              <a:rPr lang="zh-TW" altLang="en-US" sz="2600" b="1" dirty="0">
                <a:latin typeface="+mn-ea"/>
                <a:ea typeface="+mn-ea"/>
              </a:rPr>
              <a:t>三</a:t>
            </a:r>
            <a:r>
              <a:rPr lang="zh-TW" altLang="en-US" sz="2600" b="1" dirty="0" smtClean="0">
                <a:latin typeface="+mn-ea"/>
                <a:ea typeface="+mn-ea"/>
              </a:rPr>
              <a:t>、技優甄審</a:t>
            </a:r>
            <a:r>
              <a:rPr lang="zh-TW" altLang="en-US" sz="2600" b="1" dirty="0">
                <a:latin typeface="微軟正黑體" panose="020B0604030504040204" pitchFamily="34" charset="-120"/>
                <a:ea typeface="微軟正黑體" panose="020B0604030504040204" pitchFamily="34" charset="-120"/>
              </a:rPr>
              <a:t>入學招生</a:t>
            </a:r>
            <a:r>
              <a:rPr lang="zh-TW" altLang="en-US" sz="2600" b="1" dirty="0" smtClean="0">
                <a:latin typeface="+mn-ea"/>
                <a:ea typeface="+mn-ea"/>
              </a:rPr>
              <a:t>系統操作說明</a:t>
            </a:r>
            <a:endParaRPr lang="zh-TW" altLang="en-US" sz="2600" b="1" dirty="0">
              <a:latin typeface="+mn-ea"/>
              <a:ea typeface="+mn-ea"/>
            </a:endParaRPr>
          </a:p>
        </p:txBody>
      </p:sp>
    </p:spTree>
    <p:extLst>
      <p:ext uri="{BB962C8B-B14F-4D97-AF65-F5344CB8AC3E}">
        <p14:creationId xmlns:p14="http://schemas.microsoft.com/office/powerpoint/2010/main" val="24307551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圖片 26"/>
          <p:cNvPicPr>
            <a:picLocks noChangeAspect="1"/>
          </p:cNvPicPr>
          <p:nvPr/>
        </p:nvPicPr>
        <p:blipFill>
          <a:blip r:embed="rId2"/>
          <a:stretch>
            <a:fillRect/>
          </a:stretch>
        </p:blipFill>
        <p:spPr>
          <a:xfrm>
            <a:off x="610148" y="976666"/>
            <a:ext cx="8162925" cy="6057900"/>
          </a:xfrm>
          <a:prstGeom prst="rect">
            <a:avLst/>
          </a:prstGeom>
        </p:spPr>
      </p:pic>
      <p:sp>
        <p:nvSpPr>
          <p:cNvPr id="21" name="矩形 20"/>
          <p:cNvSpPr/>
          <p:nvPr/>
        </p:nvSpPr>
        <p:spPr>
          <a:xfrm>
            <a:off x="633676" y="964038"/>
            <a:ext cx="8083943" cy="1512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標楷體" panose="03000509000000000000" pitchFamily="65" charset="-120"/>
              <a:ea typeface="標楷體" panose="03000509000000000000" pitchFamily="65" charset="-120"/>
            </a:endParaRPr>
          </a:p>
        </p:txBody>
      </p:sp>
      <p:sp>
        <p:nvSpPr>
          <p:cNvPr id="34" name="矩形 33"/>
          <p:cNvSpPr/>
          <p:nvPr/>
        </p:nvSpPr>
        <p:spPr>
          <a:xfrm>
            <a:off x="633676" y="1118770"/>
            <a:ext cx="8083943" cy="15891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標楷體" panose="03000509000000000000" pitchFamily="65" charset="-120"/>
              <a:ea typeface="標楷體" panose="03000509000000000000" pitchFamily="65" charset="-120"/>
            </a:endParaRPr>
          </a:p>
        </p:txBody>
      </p:sp>
      <p:sp>
        <p:nvSpPr>
          <p:cNvPr id="35" name="矩形 34"/>
          <p:cNvSpPr/>
          <p:nvPr/>
        </p:nvSpPr>
        <p:spPr>
          <a:xfrm>
            <a:off x="633676" y="2707899"/>
            <a:ext cx="8083943" cy="10748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標楷體" panose="03000509000000000000" pitchFamily="65" charset="-120"/>
              <a:ea typeface="標楷體" panose="03000509000000000000" pitchFamily="65" charset="-120"/>
            </a:endParaRPr>
          </a:p>
        </p:txBody>
      </p:sp>
      <p:sp>
        <p:nvSpPr>
          <p:cNvPr id="36" name="矩形 35"/>
          <p:cNvSpPr/>
          <p:nvPr/>
        </p:nvSpPr>
        <p:spPr>
          <a:xfrm>
            <a:off x="633676" y="3793664"/>
            <a:ext cx="8083943" cy="16678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標楷體" panose="03000509000000000000" pitchFamily="65" charset="-120"/>
              <a:ea typeface="標楷體" panose="03000509000000000000" pitchFamily="65" charset="-120"/>
            </a:endParaRPr>
          </a:p>
        </p:txBody>
      </p:sp>
      <p:sp>
        <p:nvSpPr>
          <p:cNvPr id="37" name="矩形 36"/>
          <p:cNvSpPr/>
          <p:nvPr/>
        </p:nvSpPr>
        <p:spPr>
          <a:xfrm>
            <a:off x="633676" y="5460580"/>
            <a:ext cx="8083943" cy="4970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標楷體" panose="03000509000000000000" pitchFamily="65" charset="-120"/>
              <a:ea typeface="標楷體" panose="03000509000000000000" pitchFamily="65" charset="-120"/>
            </a:endParaRPr>
          </a:p>
        </p:txBody>
      </p:sp>
      <p:grpSp>
        <p:nvGrpSpPr>
          <p:cNvPr id="2" name="群組 1"/>
          <p:cNvGrpSpPr/>
          <p:nvPr/>
        </p:nvGrpSpPr>
        <p:grpSpPr>
          <a:xfrm>
            <a:off x="458461" y="679173"/>
            <a:ext cx="924713" cy="436085"/>
            <a:chOff x="142183" y="645574"/>
            <a:chExt cx="924713" cy="436085"/>
          </a:xfrm>
        </p:grpSpPr>
        <p:sp>
          <p:nvSpPr>
            <p:cNvPr id="14" name="文字方塊 13"/>
            <p:cNvSpPr txBox="1"/>
            <p:nvPr/>
          </p:nvSpPr>
          <p:spPr>
            <a:xfrm>
              <a:off x="142183" y="712327"/>
              <a:ext cx="890292" cy="369332"/>
            </a:xfrm>
            <a:prstGeom prst="rect">
              <a:avLst/>
            </a:prstGeom>
            <a:solidFill>
              <a:srgbClr val="3333FF"/>
            </a:solidFill>
          </p:spPr>
          <p:txBody>
            <a:bodyPr wrap="square" rtlCol="0">
              <a:spAutoFit/>
            </a:bodyPr>
            <a:lstStyle/>
            <a:p>
              <a:r>
                <a:rPr lang="zh-TW" altLang="en-US" dirty="0" smtClean="0">
                  <a:solidFill>
                    <a:srgbClr val="FFFFFF"/>
                  </a:solidFill>
                  <a:latin typeface="標楷體" panose="03000509000000000000" pitchFamily="65" charset="-120"/>
                  <a:ea typeface="標楷體" panose="03000509000000000000" pitchFamily="65" charset="-120"/>
                </a:rPr>
                <a:t>步驟</a:t>
              </a:r>
              <a:endParaRPr lang="zh-TW" altLang="en-US" dirty="0">
                <a:solidFill>
                  <a:srgbClr val="FFFFFF"/>
                </a:solidFill>
                <a:latin typeface="標楷體" panose="03000509000000000000" pitchFamily="65" charset="-120"/>
                <a:ea typeface="標楷體" panose="03000509000000000000" pitchFamily="65" charset="-120"/>
              </a:endParaRPr>
            </a:p>
          </p:txBody>
        </p:sp>
        <p:sp>
          <p:nvSpPr>
            <p:cNvPr id="39" name="Oval 6"/>
            <p:cNvSpPr>
              <a:spLocks noChangeArrowheads="1"/>
            </p:cNvSpPr>
            <p:nvPr/>
          </p:nvSpPr>
          <p:spPr bwMode="gray">
            <a:xfrm>
              <a:off x="796896" y="645574"/>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3333FF"/>
                    </a:solidFill>
                  </a:ln>
                  <a:solidFill>
                    <a:srgbClr val="FFFFFF"/>
                  </a:solidFill>
                  <a:latin typeface="標楷體" panose="03000509000000000000" pitchFamily="65" charset="-120"/>
                  <a:ea typeface="標楷體" panose="03000509000000000000" pitchFamily="65" charset="-120"/>
                  <a:cs typeface="Tahoma" panose="020B0604030504040204" pitchFamily="34" charset="0"/>
                </a:rPr>
                <a:t>1</a:t>
              </a:r>
              <a:endParaRPr lang="en-US" altLang="zh-TW" sz="4400" dirty="0">
                <a:ln w="12700">
                  <a:solidFill>
                    <a:srgbClr val="3333FF"/>
                  </a:solidFill>
                </a:ln>
                <a:solidFill>
                  <a:srgbClr val="FFFFFF"/>
                </a:solidFill>
                <a:latin typeface="標楷體" panose="03000509000000000000" pitchFamily="65" charset="-120"/>
                <a:ea typeface="標楷體" panose="03000509000000000000" pitchFamily="65" charset="-120"/>
                <a:cs typeface="Tahoma" panose="020B0604030504040204" pitchFamily="34" charset="0"/>
              </a:endParaRPr>
            </a:p>
          </p:txBody>
        </p:sp>
      </p:grpSp>
      <p:grpSp>
        <p:nvGrpSpPr>
          <p:cNvPr id="3" name="群組 2"/>
          <p:cNvGrpSpPr/>
          <p:nvPr/>
        </p:nvGrpSpPr>
        <p:grpSpPr>
          <a:xfrm>
            <a:off x="450688" y="1367918"/>
            <a:ext cx="945851" cy="434273"/>
            <a:chOff x="169765" y="1437299"/>
            <a:chExt cx="945851" cy="434273"/>
          </a:xfrm>
        </p:grpSpPr>
        <p:sp>
          <p:nvSpPr>
            <p:cNvPr id="45" name="文字方塊 44"/>
            <p:cNvSpPr txBox="1"/>
            <p:nvPr/>
          </p:nvSpPr>
          <p:spPr>
            <a:xfrm>
              <a:off x="169765" y="1502240"/>
              <a:ext cx="890292" cy="369332"/>
            </a:xfrm>
            <a:prstGeom prst="rect">
              <a:avLst/>
            </a:prstGeom>
            <a:solidFill>
              <a:srgbClr val="3333FF"/>
            </a:solidFill>
          </p:spPr>
          <p:txBody>
            <a:bodyPr wrap="square" rtlCol="0">
              <a:spAutoFit/>
            </a:bodyPr>
            <a:lstStyle/>
            <a:p>
              <a:r>
                <a:rPr lang="zh-TW" altLang="en-US" dirty="0" smtClean="0">
                  <a:solidFill>
                    <a:srgbClr val="FFFFFF"/>
                  </a:solidFill>
                  <a:latin typeface="標楷體" panose="03000509000000000000" pitchFamily="65" charset="-120"/>
                  <a:ea typeface="標楷體" panose="03000509000000000000" pitchFamily="65" charset="-120"/>
                </a:rPr>
                <a:t>步驟</a:t>
              </a:r>
              <a:endParaRPr lang="zh-TW" altLang="en-US" dirty="0">
                <a:solidFill>
                  <a:srgbClr val="FFFFFF"/>
                </a:solidFill>
                <a:latin typeface="標楷體" panose="03000509000000000000" pitchFamily="65" charset="-120"/>
                <a:ea typeface="標楷體" panose="03000509000000000000" pitchFamily="65" charset="-120"/>
              </a:endParaRPr>
            </a:p>
          </p:txBody>
        </p:sp>
        <p:sp>
          <p:nvSpPr>
            <p:cNvPr id="40" name="Oval 6"/>
            <p:cNvSpPr>
              <a:spLocks noChangeArrowheads="1"/>
            </p:cNvSpPr>
            <p:nvPr/>
          </p:nvSpPr>
          <p:spPr bwMode="gray">
            <a:xfrm>
              <a:off x="845616" y="1437299"/>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3333FF"/>
                    </a:solidFill>
                  </a:ln>
                  <a:solidFill>
                    <a:srgbClr val="FFFFFF"/>
                  </a:solidFill>
                  <a:latin typeface="標楷體" panose="03000509000000000000" pitchFamily="65" charset="-120"/>
                  <a:ea typeface="標楷體" panose="03000509000000000000" pitchFamily="65" charset="-120"/>
                  <a:cs typeface="Tahoma" panose="020B0604030504040204" pitchFamily="34" charset="0"/>
                </a:rPr>
                <a:t>2</a:t>
              </a:r>
              <a:endParaRPr lang="en-US" altLang="zh-TW" sz="4400" dirty="0">
                <a:ln w="12700">
                  <a:solidFill>
                    <a:srgbClr val="3333FF"/>
                  </a:solidFill>
                </a:ln>
                <a:solidFill>
                  <a:srgbClr val="FFFFFF"/>
                </a:solidFill>
                <a:latin typeface="標楷體" panose="03000509000000000000" pitchFamily="65" charset="-120"/>
                <a:ea typeface="標楷體" panose="03000509000000000000" pitchFamily="65" charset="-120"/>
                <a:cs typeface="Tahoma" panose="020B0604030504040204" pitchFamily="34" charset="0"/>
              </a:endParaRPr>
            </a:p>
          </p:txBody>
        </p:sp>
      </p:grpSp>
      <p:grpSp>
        <p:nvGrpSpPr>
          <p:cNvPr id="4" name="群組 3"/>
          <p:cNvGrpSpPr/>
          <p:nvPr/>
        </p:nvGrpSpPr>
        <p:grpSpPr>
          <a:xfrm>
            <a:off x="466768" y="2733166"/>
            <a:ext cx="945851" cy="459106"/>
            <a:chOff x="169765" y="2846974"/>
            <a:chExt cx="945851" cy="459106"/>
          </a:xfrm>
        </p:grpSpPr>
        <p:sp>
          <p:nvSpPr>
            <p:cNvPr id="46" name="文字方塊 45"/>
            <p:cNvSpPr txBox="1"/>
            <p:nvPr/>
          </p:nvSpPr>
          <p:spPr>
            <a:xfrm>
              <a:off x="169765" y="2936748"/>
              <a:ext cx="890292" cy="369332"/>
            </a:xfrm>
            <a:prstGeom prst="rect">
              <a:avLst/>
            </a:prstGeom>
            <a:solidFill>
              <a:srgbClr val="3333FF"/>
            </a:solidFill>
          </p:spPr>
          <p:txBody>
            <a:bodyPr wrap="square" rtlCol="0">
              <a:spAutoFit/>
            </a:bodyPr>
            <a:lstStyle/>
            <a:p>
              <a:r>
                <a:rPr lang="zh-TW" altLang="en-US" dirty="0" smtClean="0">
                  <a:solidFill>
                    <a:srgbClr val="FFFFFF"/>
                  </a:solidFill>
                  <a:latin typeface="標楷體" panose="03000509000000000000" pitchFamily="65" charset="-120"/>
                  <a:ea typeface="標楷體" panose="03000509000000000000" pitchFamily="65" charset="-120"/>
                </a:rPr>
                <a:t>步驟</a:t>
              </a:r>
              <a:endParaRPr lang="zh-TW" altLang="en-US" dirty="0">
                <a:solidFill>
                  <a:srgbClr val="FFFFFF"/>
                </a:solidFill>
                <a:latin typeface="標楷體" panose="03000509000000000000" pitchFamily="65" charset="-120"/>
                <a:ea typeface="標楷體" panose="03000509000000000000" pitchFamily="65" charset="-120"/>
              </a:endParaRPr>
            </a:p>
          </p:txBody>
        </p:sp>
        <p:sp>
          <p:nvSpPr>
            <p:cNvPr id="41" name="Oval 6"/>
            <p:cNvSpPr>
              <a:spLocks noChangeArrowheads="1"/>
            </p:cNvSpPr>
            <p:nvPr/>
          </p:nvSpPr>
          <p:spPr bwMode="gray">
            <a:xfrm>
              <a:off x="845616" y="2846974"/>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3333FF"/>
                    </a:solidFill>
                  </a:ln>
                  <a:solidFill>
                    <a:srgbClr val="FFFFFF"/>
                  </a:solidFill>
                  <a:latin typeface="標楷體" panose="03000509000000000000" pitchFamily="65" charset="-120"/>
                  <a:ea typeface="標楷體" panose="03000509000000000000" pitchFamily="65" charset="-120"/>
                  <a:cs typeface="Tahoma" panose="020B0604030504040204" pitchFamily="34" charset="0"/>
                </a:rPr>
                <a:t>3</a:t>
              </a:r>
              <a:endParaRPr lang="en-US" altLang="zh-TW" sz="4400" dirty="0">
                <a:ln w="12700">
                  <a:solidFill>
                    <a:srgbClr val="3333FF"/>
                  </a:solidFill>
                </a:ln>
                <a:solidFill>
                  <a:srgbClr val="FFFFFF"/>
                </a:solidFill>
                <a:latin typeface="標楷體" panose="03000509000000000000" pitchFamily="65" charset="-120"/>
                <a:ea typeface="標楷體" panose="03000509000000000000" pitchFamily="65" charset="-120"/>
                <a:cs typeface="Tahoma" panose="020B0604030504040204" pitchFamily="34" charset="0"/>
              </a:endParaRPr>
            </a:p>
          </p:txBody>
        </p:sp>
      </p:grpSp>
      <p:grpSp>
        <p:nvGrpSpPr>
          <p:cNvPr id="5" name="群組 4"/>
          <p:cNvGrpSpPr/>
          <p:nvPr/>
        </p:nvGrpSpPr>
        <p:grpSpPr>
          <a:xfrm>
            <a:off x="478598" y="3728709"/>
            <a:ext cx="945851" cy="434273"/>
            <a:chOff x="169765" y="4256649"/>
            <a:chExt cx="945851" cy="434273"/>
          </a:xfrm>
        </p:grpSpPr>
        <p:sp>
          <p:nvSpPr>
            <p:cNvPr id="47" name="文字方塊 46"/>
            <p:cNvSpPr txBox="1"/>
            <p:nvPr/>
          </p:nvSpPr>
          <p:spPr>
            <a:xfrm>
              <a:off x="169765" y="4321590"/>
              <a:ext cx="890292" cy="369332"/>
            </a:xfrm>
            <a:prstGeom prst="rect">
              <a:avLst/>
            </a:prstGeom>
            <a:solidFill>
              <a:srgbClr val="3333FF"/>
            </a:solidFill>
          </p:spPr>
          <p:txBody>
            <a:bodyPr wrap="square" rtlCol="0">
              <a:spAutoFit/>
            </a:bodyPr>
            <a:lstStyle/>
            <a:p>
              <a:r>
                <a:rPr lang="zh-TW" altLang="en-US" dirty="0" smtClean="0">
                  <a:solidFill>
                    <a:srgbClr val="FFFFFF"/>
                  </a:solidFill>
                  <a:latin typeface="標楷體" panose="03000509000000000000" pitchFamily="65" charset="-120"/>
                  <a:ea typeface="標楷體" panose="03000509000000000000" pitchFamily="65" charset="-120"/>
                </a:rPr>
                <a:t>步驟</a:t>
              </a:r>
              <a:endParaRPr lang="zh-TW" altLang="en-US" dirty="0">
                <a:solidFill>
                  <a:srgbClr val="FFFFFF"/>
                </a:solidFill>
                <a:latin typeface="標楷體" panose="03000509000000000000" pitchFamily="65" charset="-120"/>
                <a:ea typeface="標楷體" panose="03000509000000000000" pitchFamily="65" charset="-120"/>
              </a:endParaRPr>
            </a:p>
          </p:txBody>
        </p:sp>
        <p:sp>
          <p:nvSpPr>
            <p:cNvPr id="42" name="Oval 6"/>
            <p:cNvSpPr>
              <a:spLocks noChangeArrowheads="1"/>
            </p:cNvSpPr>
            <p:nvPr/>
          </p:nvSpPr>
          <p:spPr bwMode="gray">
            <a:xfrm>
              <a:off x="845616" y="4256649"/>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3333FF"/>
                    </a:solidFill>
                  </a:ln>
                  <a:solidFill>
                    <a:srgbClr val="FFFFFF"/>
                  </a:solidFill>
                  <a:latin typeface="標楷體" panose="03000509000000000000" pitchFamily="65" charset="-120"/>
                  <a:ea typeface="標楷體" panose="03000509000000000000" pitchFamily="65" charset="-120"/>
                  <a:cs typeface="Tahoma" panose="020B0604030504040204" pitchFamily="34" charset="0"/>
                </a:rPr>
                <a:t>4</a:t>
              </a:r>
              <a:endParaRPr lang="en-US" altLang="zh-TW" sz="4400" dirty="0">
                <a:ln w="12700">
                  <a:solidFill>
                    <a:srgbClr val="3333FF"/>
                  </a:solidFill>
                </a:ln>
                <a:solidFill>
                  <a:srgbClr val="FFFFFF"/>
                </a:solidFill>
                <a:latin typeface="標楷體" panose="03000509000000000000" pitchFamily="65" charset="-120"/>
                <a:ea typeface="標楷體" panose="03000509000000000000" pitchFamily="65" charset="-120"/>
                <a:cs typeface="Tahoma" panose="020B0604030504040204" pitchFamily="34" charset="0"/>
              </a:endParaRPr>
            </a:p>
          </p:txBody>
        </p:sp>
      </p:grpSp>
      <p:sp>
        <p:nvSpPr>
          <p:cNvPr id="8" name="文字方塊 7"/>
          <p:cNvSpPr txBox="1"/>
          <p:nvPr/>
        </p:nvSpPr>
        <p:spPr>
          <a:xfrm>
            <a:off x="6780926" y="1394448"/>
            <a:ext cx="1909168" cy="923330"/>
          </a:xfrm>
          <a:prstGeom prst="rect">
            <a:avLst/>
          </a:prstGeom>
          <a:solidFill>
            <a:srgbClr val="3333FF"/>
          </a:solidFill>
        </p:spPr>
        <p:txBody>
          <a:bodyPr wrap="square" rtlCol="0">
            <a:spAutoFit/>
          </a:bodyPr>
          <a:lstStyle/>
          <a:p>
            <a:r>
              <a:rPr lang="zh-TW" altLang="en-US" b="1" dirty="0" smtClean="0">
                <a:solidFill>
                  <a:srgbClr val="FFFFFF"/>
                </a:solidFill>
                <a:latin typeface="標楷體" panose="03000509000000000000" pitchFamily="65" charset="-120"/>
                <a:ea typeface="標楷體" panose="03000509000000000000" pitchFamily="65" charset="-120"/>
              </a:rPr>
              <a:t>應屆生成績已由高中職學校上傳，免上傳</a:t>
            </a:r>
            <a:endParaRPr lang="zh-TW" altLang="en-US" b="1" dirty="0">
              <a:solidFill>
                <a:srgbClr val="FFFFFF"/>
              </a:solidFill>
              <a:latin typeface="標楷體" panose="03000509000000000000" pitchFamily="65" charset="-120"/>
              <a:ea typeface="標楷體" panose="03000509000000000000" pitchFamily="65" charset="-120"/>
            </a:endParaRPr>
          </a:p>
        </p:txBody>
      </p:sp>
      <p:grpSp>
        <p:nvGrpSpPr>
          <p:cNvPr id="13" name="群組 12"/>
          <p:cNvGrpSpPr/>
          <p:nvPr/>
        </p:nvGrpSpPr>
        <p:grpSpPr>
          <a:xfrm>
            <a:off x="2869" y="-17705"/>
            <a:ext cx="2169895" cy="575733"/>
            <a:chOff x="886572" y="-8468"/>
            <a:chExt cx="2169895" cy="575733"/>
          </a:xfrm>
        </p:grpSpPr>
        <p:grpSp>
          <p:nvGrpSpPr>
            <p:cNvPr id="11" name="群組 10"/>
            <p:cNvGrpSpPr/>
            <p:nvPr/>
          </p:nvGrpSpPr>
          <p:grpSpPr>
            <a:xfrm>
              <a:off x="886572" y="-8468"/>
              <a:ext cx="2169895" cy="575733"/>
              <a:chOff x="886572" y="-8468"/>
              <a:chExt cx="2169895" cy="575733"/>
            </a:xfrm>
          </p:grpSpPr>
          <p:sp>
            <p:nvSpPr>
              <p:cNvPr id="9" name="五邊形 8"/>
              <p:cNvSpPr/>
              <p:nvPr/>
            </p:nvSpPr>
            <p:spPr>
              <a:xfrm>
                <a:off x="886572" y="-765"/>
                <a:ext cx="1800200" cy="553980"/>
              </a:xfrm>
              <a:prstGeom prst="homePlat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latin typeface="標楷體" panose="03000509000000000000" pitchFamily="65" charset="-120"/>
                  <a:ea typeface="標楷體" panose="03000509000000000000" pitchFamily="65" charset="-120"/>
                </a:endParaRPr>
              </a:p>
            </p:txBody>
          </p:sp>
          <p:sp>
            <p:nvSpPr>
              <p:cNvPr id="10" name="＞形箭號 9"/>
              <p:cNvSpPr/>
              <p:nvPr/>
            </p:nvSpPr>
            <p:spPr>
              <a:xfrm>
                <a:off x="2574711" y="-8468"/>
                <a:ext cx="481756" cy="575733"/>
              </a:xfrm>
              <a:prstGeom prst="chevron">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0000"/>
                  </a:solidFill>
                  <a:latin typeface="標楷體" panose="03000509000000000000" pitchFamily="65" charset="-120"/>
                  <a:ea typeface="標楷體" panose="03000509000000000000" pitchFamily="65" charset="-120"/>
                </a:endParaRPr>
              </a:p>
            </p:txBody>
          </p:sp>
        </p:grpSp>
        <p:sp>
          <p:nvSpPr>
            <p:cNvPr id="12" name="文字方塊 11"/>
            <p:cNvSpPr txBox="1"/>
            <p:nvPr/>
          </p:nvSpPr>
          <p:spPr>
            <a:xfrm>
              <a:off x="1098682" y="27308"/>
              <a:ext cx="1277101" cy="461665"/>
            </a:xfrm>
            <a:prstGeom prst="rect">
              <a:avLst/>
            </a:prstGeom>
            <a:noFill/>
          </p:spPr>
          <p:txBody>
            <a:bodyPr wrap="square" rtlCol="0">
              <a:spAutoFit/>
            </a:bodyPr>
            <a:lstStyle/>
            <a:p>
              <a:r>
                <a:rPr lang="zh-TW" altLang="en-US" sz="2400" dirty="0" smtClean="0">
                  <a:solidFill>
                    <a:srgbClr val="000000"/>
                  </a:solidFill>
                  <a:latin typeface="標楷體" panose="03000509000000000000" pitchFamily="65" charset="-120"/>
                  <a:ea typeface="標楷體" panose="03000509000000000000" pitchFamily="65" charset="-120"/>
                </a:rPr>
                <a:t>一般組</a:t>
              </a:r>
              <a:endParaRPr lang="zh-TW" altLang="en-US" sz="2400" dirty="0">
                <a:solidFill>
                  <a:srgbClr val="000000"/>
                </a:solidFill>
                <a:latin typeface="標楷體" panose="03000509000000000000" pitchFamily="65" charset="-120"/>
                <a:ea typeface="標楷體" panose="03000509000000000000" pitchFamily="65" charset="-120"/>
              </a:endParaRPr>
            </a:p>
          </p:txBody>
        </p:sp>
      </p:grpSp>
      <p:sp>
        <p:nvSpPr>
          <p:cNvPr id="33" name="矩形 32"/>
          <p:cNvSpPr/>
          <p:nvPr/>
        </p:nvSpPr>
        <p:spPr>
          <a:xfrm>
            <a:off x="2172764" y="39852"/>
            <a:ext cx="6544855" cy="954107"/>
          </a:xfrm>
          <a:prstGeom prst="rect">
            <a:avLst/>
          </a:prstGeom>
          <a:solidFill>
            <a:srgbClr val="FFCCFF"/>
          </a:solidFill>
        </p:spPr>
        <p:txBody>
          <a:bodyPr wrap="square">
            <a:spAutoFit/>
          </a:bodyPr>
          <a:lstStyle/>
          <a:p>
            <a:pPr>
              <a:spcAft>
                <a:spcPts val="0"/>
              </a:spcAft>
            </a:pPr>
            <a:r>
              <a:rPr kumimoji="0" lang="zh-TW" altLang="zh-TW" sz="1400" dirty="0" smtClean="0">
                <a:solidFill>
                  <a:srgbClr val="000000"/>
                </a:solidFill>
                <a:latin typeface="標楷體" panose="03000509000000000000" pitchFamily="65" charset="-120"/>
                <a:ea typeface="標楷體" panose="03000509000000000000" pitchFamily="65" charset="-120"/>
              </a:rPr>
              <a:t>重點</a:t>
            </a:r>
            <a:r>
              <a:rPr kumimoji="0" lang="zh-TW" altLang="zh-TW" sz="1400" dirty="0">
                <a:solidFill>
                  <a:srgbClr val="000000"/>
                </a:solidFill>
                <a:latin typeface="標楷體" panose="03000509000000000000" pitchFamily="65" charset="-120"/>
                <a:ea typeface="標楷體" panose="03000509000000000000" pitchFamily="65" charset="-120"/>
              </a:rPr>
              <a:t>提醒</a:t>
            </a:r>
            <a:r>
              <a:rPr kumimoji="0" lang="zh-TW" altLang="zh-TW" sz="1400" dirty="0" smtClean="0">
                <a:solidFill>
                  <a:srgbClr val="000000"/>
                </a:solidFill>
                <a:latin typeface="標楷體" panose="03000509000000000000" pitchFamily="65" charset="-120"/>
                <a:ea typeface="標楷體" panose="03000509000000000000" pitchFamily="65" charset="-120"/>
              </a:rPr>
              <a:t>：</a:t>
            </a:r>
            <a:endParaRPr kumimoji="0" lang="en-US" altLang="zh-TW" sz="1400" dirty="0" smtClean="0">
              <a:solidFill>
                <a:srgbClr val="000000"/>
              </a:solidFill>
              <a:latin typeface="標楷體" panose="03000509000000000000" pitchFamily="65" charset="-120"/>
              <a:ea typeface="標楷體" panose="03000509000000000000" pitchFamily="65" charset="-120"/>
            </a:endParaRPr>
          </a:p>
          <a:p>
            <a:pPr>
              <a:spcAft>
                <a:spcPts val="0"/>
              </a:spcAft>
            </a:pPr>
            <a:r>
              <a:rPr kumimoji="0" lang="en-US" altLang="zh-TW" sz="1400" dirty="0">
                <a:solidFill>
                  <a:srgbClr val="000000"/>
                </a:solidFill>
                <a:latin typeface="標楷體" panose="03000509000000000000" pitchFamily="65" charset="-120"/>
                <a:ea typeface="標楷體" panose="03000509000000000000" pitchFamily="65" charset="-120"/>
              </a:rPr>
              <a:t>※ </a:t>
            </a:r>
            <a:r>
              <a:rPr kumimoji="0" lang="zh-TW" altLang="en-US" sz="1400" dirty="0" smtClean="0">
                <a:solidFill>
                  <a:srgbClr val="000000"/>
                </a:solidFill>
                <a:latin typeface="標楷體" panose="03000509000000000000" pitchFamily="65" charset="-120"/>
                <a:ea typeface="標楷體" panose="03000509000000000000" pitchFamily="65" charset="-120"/>
              </a:rPr>
              <a:t>「確認」後，</a:t>
            </a:r>
            <a:r>
              <a:rPr kumimoji="0" lang="zh-TW" altLang="zh-TW" sz="1400" dirty="0" smtClean="0">
                <a:solidFill>
                  <a:srgbClr val="000000"/>
                </a:solidFill>
                <a:latin typeface="標楷體" panose="03000509000000000000" pitchFamily="65" charset="-120"/>
                <a:ea typeface="標楷體" panose="03000509000000000000" pitchFamily="65" charset="-120"/>
              </a:rPr>
              <a:t>要</a:t>
            </a:r>
            <a:r>
              <a:rPr kumimoji="0" lang="zh-TW" altLang="zh-TW" sz="1400" dirty="0">
                <a:solidFill>
                  <a:srgbClr val="000000"/>
                </a:solidFill>
                <a:latin typeface="標楷體" panose="03000509000000000000" pitchFamily="65" charset="-120"/>
                <a:ea typeface="標楷體" panose="03000509000000000000" pitchFamily="65" charset="-120"/>
              </a:rPr>
              <a:t>再選擇其他校系，依上述步驟順序完成備審資料上傳作業</a:t>
            </a:r>
            <a:endParaRPr kumimoji="0" lang="en-US" altLang="zh-TW" sz="1400" dirty="0">
              <a:solidFill>
                <a:srgbClr val="000000"/>
              </a:solidFill>
              <a:latin typeface="標楷體" panose="03000509000000000000" pitchFamily="65" charset="-120"/>
              <a:ea typeface="標楷體" panose="03000509000000000000" pitchFamily="65" charset="-120"/>
            </a:endParaRPr>
          </a:p>
          <a:p>
            <a:pPr marL="177800" indent="-177800">
              <a:spcAft>
                <a:spcPts val="0"/>
              </a:spcAft>
            </a:pPr>
            <a:r>
              <a:rPr kumimoji="0" lang="en-US" altLang="zh-TW" sz="1400" dirty="0">
                <a:solidFill>
                  <a:srgbClr val="000000"/>
                </a:solidFill>
                <a:latin typeface="標楷體" panose="03000509000000000000" pitchFamily="65" charset="-120"/>
                <a:ea typeface="標楷體" panose="03000509000000000000" pitchFamily="65" charset="-120"/>
              </a:rPr>
              <a:t>※</a:t>
            </a:r>
            <a:r>
              <a:rPr kumimoji="0" lang="zh-TW" altLang="en-US" sz="1400" dirty="0">
                <a:solidFill>
                  <a:srgbClr val="000000"/>
                </a:solidFill>
                <a:latin typeface="標楷體" panose="03000509000000000000" pitchFamily="65" charset="-120"/>
                <a:ea typeface="標楷體" panose="03000509000000000000" pitchFamily="65" charset="-120"/>
              </a:rPr>
              <a:t>未「確認」前，如有</a:t>
            </a:r>
            <a:r>
              <a:rPr kumimoji="0" lang="zh-TW" altLang="en-US" sz="1400" dirty="0" smtClean="0">
                <a:solidFill>
                  <a:srgbClr val="000000"/>
                </a:solidFill>
                <a:latin typeface="標楷體" panose="03000509000000000000" pitchFamily="65" charset="-120"/>
                <a:ea typeface="標楷體" panose="03000509000000000000" pitchFamily="65" charset="-120"/>
              </a:rPr>
              <a:t>重新上傳任</a:t>
            </a:r>
            <a:r>
              <a:rPr kumimoji="0" lang="zh-TW" altLang="en-US" sz="1400" dirty="0">
                <a:solidFill>
                  <a:srgbClr val="000000"/>
                </a:solidFill>
                <a:latin typeface="標楷體" panose="03000509000000000000" pitchFamily="65" charset="-120"/>
                <a:ea typeface="標楷體" panose="03000509000000000000" pitchFamily="65" charset="-120"/>
              </a:rPr>
              <a:t>一檔案時，請務必再次點選「檔案合併並檢視」鈕，以確保送出資料是否</a:t>
            </a:r>
            <a:r>
              <a:rPr kumimoji="0" lang="zh-TW" altLang="en-US" sz="1400" dirty="0" smtClean="0">
                <a:solidFill>
                  <a:srgbClr val="000000"/>
                </a:solidFill>
                <a:latin typeface="標楷體" panose="03000509000000000000" pitchFamily="65" charset="-120"/>
                <a:ea typeface="標楷體" panose="03000509000000000000" pitchFamily="65" charset="-120"/>
              </a:rPr>
              <a:t>正確，再行「確認」送出。</a:t>
            </a:r>
            <a:endParaRPr kumimoji="0" lang="zh-TW" altLang="zh-TW" sz="1400" dirty="0">
              <a:solidFill>
                <a:srgbClr val="000000"/>
              </a:solidFill>
              <a:latin typeface="標楷體" panose="03000509000000000000" pitchFamily="65" charset="-120"/>
              <a:ea typeface="標楷體" panose="03000509000000000000" pitchFamily="65" charset="-120"/>
            </a:endParaRPr>
          </a:p>
        </p:txBody>
      </p:sp>
      <p:pic>
        <p:nvPicPr>
          <p:cNvPr id="50" name="圖片 49"/>
          <p:cNvPicPr>
            <a:picLocks noChangeAspect="1"/>
          </p:cNvPicPr>
          <p:nvPr/>
        </p:nvPicPr>
        <p:blipFill rotWithShape="1">
          <a:blip r:embed="rId3">
            <a:extLst>
              <a:ext uri="{28A0092B-C50C-407E-A947-70E740481C1C}">
                <a14:useLocalDpi xmlns:a14="http://schemas.microsoft.com/office/drawing/2010/main" val="0"/>
              </a:ext>
            </a:extLst>
          </a:blip>
          <a:srcRect l="305" t="92020" b="1106"/>
          <a:stretch/>
        </p:blipFill>
        <p:spPr>
          <a:xfrm>
            <a:off x="662944" y="5515070"/>
            <a:ext cx="8027150" cy="467321"/>
          </a:xfrm>
          <a:prstGeom prst="rect">
            <a:avLst/>
          </a:prstGeom>
        </p:spPr>
      </p:pic>
      <p:grpSp>
        <p:nvGrpSpPr>
          <p:cNvPr id="6" name="群組 5"/>
          <p:cNvGrpSpPr/>
          <p:nvPr/>
        </p:nvGrpSpPr>
        <p:grpSpPr>
          <a:xfrm>
            <a:off x="448319" y="5564066"/>
            <a:ext cx="945851" cy="395925"/>
            <a:chOff x="169765" y="5231510"/>
            <a:chExt cx="945851" cy="395925"/>
          </a:xfrm>
        </p:grpSpPr>
        <p:sp>
          <p:nvSpPr>
            <p:cNvPr id="48" name="文字方塊 47"/>
            <p:cNvSpPr txBox="1"/>
            <p:nvPr/>
          </p:nvSpPr>
          <p:spPr>
            <a:xfrm>
              <a:off x="169765" y="5258103"/>
              <a:ext cx="890292" cy="369332"/>
            </a:xfrm>
            <a:prstGeom prst="rect">
              <a:avLst/>
            </a:prstGeom>
            <a:solidFill>
              <a:srgbClr val="3333FF"/>
            </a:solidFill>
          </p:spPr>
          <p:txBody>
            <a:bodyPr wrap="square" rtlCol="0">
              <a:spAutoFit/>
            </a:bodyPr>
            <a:lstStyle/>
            <a:p>
              <a:r>
                <a:rPr lang="zh-TW" altLang="en-US" dirty="0" smtClean="0">
                  <a:solidFill>
                    <a:srgbClr val="FFFFFF"/>
                  </a:solidFill>
                  <a:latin typeface="標楷體" panose="03000509000000000000" pitchFamily="65" charset="-120"/>
                  <a:ea typeface="標楷體" panose="03000509000000000000" pitchFamily="65" charset="-120"/>
                </a:rPr>
                <a:t>步驟</a:t>
              </a:r>
              <a:endParaRPr lang="zh-TW" altLang="en-US" dirty="0">
                <a:solidFill>
                  <a:srgbClr val="FFFFFF"/>
                </a:solidFill>
                <a:latin typeface="標楷體" panose="03000509000000000000" pitchFamily="65" charset="-120"/>
                <a:ea typeface="標楷體" panose="03000509000000000000" pitchFamily="65" charset="-120"/>
              </a:endParaRPr>
            </a:p>
          </p:txBody>
        </p:sp>
        <p:sp>
          <p:nvSpPr>
            <p:cNvPr id="43" name="Oval 6"/>
            <p:cNvSpPr>
              <a:spLocks noChangeArrowheads="1"/>
            </p:cNvSpPr>
            <p:nvPr/>
          </p:nvSpPr>
          <p:spPr bwMode="gray">
            <a:xfrm>
              <a:off x="845616" y="5231510"/>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3333FF"/>
                    </a:solidFill>
                  </a:ln>
                  <a:solidFill>
                    <a:srgbClr val="FFFFFF"/>
                  </a:solidFill>
                  <a:latin typeface="標楷體" panose="03000509000000000000" pitchFamily="65" charset="-120"/>
                  <a:ea typeface="標楷體" panose="03000509000000000000" pitchFamily="65" charset="-120"/>
                  <a:cs typeface="Tahoma" panose="020B0604030504040204" pitchFamily="34" charset="0"/>
                </a:rPr>
                <a:t>5</a:t>
              </a:r>
              <a:endParaRPr lang="en-US" altLang="zh-TW" sz="4400" dirty="0">
                <a:ln w="12700">
                  <a:solidFill>
                    <a:srgbClr val="3333FF"/>
                  </a:solidFill>
                </a:ln>
                <a:solidFill>
                  <a:srgbClr val="FFFFFF"/>
                </a:solidFill>
                <a:latin typeface="標楷體" panose="03000509000000000000" pitchFamily="65" charset="-120"/>
                <a:ea typeface="標楷體" panose="03000509000000000000" pitchFamily="65" charset="-120"/>
                <a:cs typeface="Tahoma" panose="020B0604030504040204" pitchFamily="34" charset="0"/>
              </a:endParaRPr>
            </a:p>
          </p:txBody>
        </p:sp>
      </p:grpSp>
      <p:sp>
        <p:nvSpPr>
          <p:cNvPr id="38" name="矩形 37"/>
          <p:cNvSpPr/>
          <p:nvPr/>
        </p:nvSpPr>
        <p:spPr>
          <a:xfrm>
            <a:off x="646856" y="5982391"/>
            <a:ext cx="8059399" cy="9677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標楷體" panose="03000509000000000000" pitchFamily="65" charset="-120"/>
              <a:ea typeface="標楷體" panose="03000509000000000000" pitchFamily="65" charset="-120"/>
            </a:endParaRPr>
          </a:p>
        </p:txBody>
      </p:sp>
      <p:grpSp>
        <p:nvGrpSpPr>
          <p:cNvPr id="7" name="群組 6"/>
          <p:cNvGrpSpPr/>
          <p:nvPr/>
        </p:nvGrpSpPr>
        <p:grpSpPr>
          <a:xfrm>
            <a:off x="475672" y="6343734"/>
            <a:ext cx="945851" cy="434273"/>
            <a:chOff x="169765" y="6007012"/>
            <a:chExt cx="945851" cy="434273"/>
          </a:xfrm>
        </p:grpSpPr>
        <p:sp>
          <p:nvSpPr>
            <p:cNvPr id="49" name="文字方塊 48"/>
            <p:cNvSpPr txBox="1"/>
            <p:nvPr/>
          </p:nvSpPr>
          <p:spPr>
            <a:xfrm>
              <a:off x="169765" y="6071953"/>
              <a:ext cx="890292" cy="369332"/>
            </a:xfrm>
            <a:prstGeom prst="rect">
              <a:avLst/>
            </a:prstGeom>
            <a:solidFill>
              <a:srgbClr val="3333FF"/>
            </a:solidFill>
          </p:spPr>
          <p:txBody>
            <a:bodyPr wrap="square" rtlCol="0">
              <a:spAutoFit/>
            </a:bodyPr>
            <a:lstStyle/>
            <a:p>
              <a:r>
                <a:rPr lang="zh-TW" altLang="en-US" dirty="0" smtClean="0">
                  <a:solidFill>
                    <a:srgbClr val="FFFFFF"/>
                  </a:solidFill>
                  <a:latin typeface="標楷體" panose="03000509000000000000" pitchFamily="65" charset="-120"/>
                  <a:ea typeface="標楷體" panose="03000509000000000000" pitchFamily="65" charset="-120"/>
                </a:rPr>
                <a:t>步驟</a:t>
              </a:r>
              <a:endParaRPr lang="zh-TW" altLang="en-US" dirty="0">
                <a:solidFill>
                  <a:srgbClr val="FFFFFF"/>
                </a:solidFill>
                <a:latin typeface="標楷體" panose="03000509000000000000" pitchFamily="65" charset="-120"/>
                <a:ea typeface="標楷體" panose="03000509000000000000" pitchFamily="65" charset="-120"/>
              </a:endParaRPr>
            </a:p>
          </p:txBody>
        </p:sp>
        <p:sp>
          <p:nvSpPr>
            <p:cNvPr id="44" name="Oval 6"/>
            <p:cNvSpPr>
              <a:spLocks noChangeArrowheads="1"/>
            </p:cNvSpPr>
            <p:nvPr/>
          </p:nvSpPr>
          <p:spPr bwMode="gray">
            <a:xfrm>
              <a:off x="845616" y="6007012"/>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3333FF"/>
                    </a:solidFill>
                  </a:ln>
                  <a:solidFill>
                    <a:srgbClr val="FFFFFF"/>
                  </a:solidFill>
                  <a:latin typeface="標楷體" panose="03000509000000000000" pitchFamily="65" charset="-120"/>
                  <a:ea typeface="標楷體" panose="03000509000000000000" pitchFamily="65" charset="-120"/>
                  <a:cs typeface="Tahoma" panose="020B0604030504040204" pitchFamily="34" charset="0"/>
                </a:rPr>
                <a:t>6</a:t>
              </a:r>
              <a:endParaRPr lang="en-US" altLang="zh-TW" sz="4400" dirty="0">
                <a:ln w="12700">
                  <a:solidFill>
                    <a:srgbClr val="3333FF"/>
                  </a:solidFill>
                </a:ln>
                <a:solidFill>
                  <a:srgbClr val="FFFFFF"/>
                </a:solidFill>
                <a:latin typeface="標楷體" panose="03000509000000000000" pitchFamily="65" charset="-120"/>
                <a:ea typeface="標楷體" panose="03000509000000000000" pitchFamily="65" charset="-120"/>
                <a:cs typeface="Tahoma" panose="020B0604030504040204" pitchFamily="34" charset="0"/>
              </a:endParaRPr>
            </a:p>
          </p:txBody>
        </p:sp>
      </p:grpSp>
      <p:sp>
        <p:nvSpPr>
          <p:cNvPr id="51" name="矩形 50"/>
          <p:cNvSpPr/>
          <p:nvPr/>
        </p:nvSpPr>
        <p:spPr>
          <a:xfrm>
            <a:off x="4583598" y="974948"/>
            <a:ext cx="276434" cy="1938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538197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54973" y="44624"/>
            <a:ext cx="2984955" cy="576082"/>
            <a:chOff x="886572" y="-8468"/>
            <a:chExt cx="2059896" cy="575733"/>
          </a:xfrm>
        </p:grpSpPr>
        <p:grpSp>
          <p:nvGrpSpPr>
            <p:cNvPr id="6" name="群組 5"/>
            <p:cNvGrpSpPr/>
            <p:nvPr/>
          </p:nvGrpSpPr>
          <p:grpSpPr>
            <a:xfrm>
              <a:off x="886572" y="-8468"/>
              <a:ext cx="2059896" cy="575733"/>
              <a:chOff x="886572" y="-8468"/>
              <a:chExt cx="2059896" cy="575733"/>
            </a:xfrm>
          </p:grpSpPr>
          <p:sp>
            <p:nvSpPr>
              <p:cNvPr id="8" name="五邊形 7"/>
              <p:cNvSpPr/>
              <p:nvPr/>
            </p:nvSpPr>
            <p:spPr>
              <a:xfrm>
                <a:off x="886572" y="-765"/>
                <a:ext cx="1800200" cy="553980"/>
              </a:xfrm>
              <a:prstGeom prst="homePlat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latin typeface="標楷體" panose="03000509000000000000" pitchFamily="65" charset="-120"/>
                  <a:ea typeface="標楷體" panose="03000509000000000000" pitchFamily="65" charset="-120"/>
                </a:endParaRPr>
              </a:p>
            </p:txBody>
          </p:sp>
          <p:sp>
            <p:nvSpPr>
              <p:cNvPr id="9" name="＞形箭號 8"/>
              <p:cNvSpPr/>
              <p:nvPr/>
            </p:nvSpPr>
            <p:spPr>
              <a:xfrm>
                <a:off x="2574711" y="-8468"/>
                <a:ext cx="371757" cy="575733"/>
              </a:xfrm>
              <a:prstGeom prst="chevron">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0000"/>
                  </a:solidFill>
                  <a:latin typeface="標楷體" panose="03000509000000000000" pitchFamily="65" charset="-120"/>
                  <a:ea typeface="標楷體" panose="03000509000000000000" pitchFamily="65" charset="-120"/>
                </a:endParaRPr>
              </a:p>
            </p:txBody>
          </p:sp>
        </p:grpSp>
        <p:sp>
          <p:nvSpPr>
            <p:cNvPr id="7" name="文字方塊 6"/>
            <p:cNvSpPr txBox="1"/>
            <p:nvPr/>
          </p:nvSpPr>
          <p:spPr>
            <a:xfrm>
              <a:off x="886572" y="45392"/>
              <a:ext cx="1957785" cy="461665"/>
            </a:xfrm>
            <a:prstGeom prst="rect">
              <a:avLst/>
            </a:prstGeom>
            <a:noFill/>
          </p:spPr>
          <p:txBody>
            <a:bodyPr wrap="square" rtlCol="0">
              <a:spAutoFit/>
            </a:bodyPr>
            <a:lstStyle/>
            <a:p>
              <a:r>
                <a:rPr lang="zh-TW" altLang="en-US" sz="2400" dirty="0" smtClean="0">
                  <a:solidFill>
                    <a:srgbClr val="000000"/>
                  </a:solidFill>
                  <a:latin typeface="標楷體" panose="03000509000000000000" pitchFamily="65" charset="-120"/>
                  <a:ea typeface="標楷體" panose="03000509000000000000" pitchFamily="65" charset="-120"/>
                </a:rPr>
                <a:t>青年儲蓄帳戶組</a:t>
              </a:r>
              <a:endParaRPr lang="zh-TW" altLang="en-US" sz="2400" dirty="0">
                <a:solidFill>
                  <a:srgbClr val="000000"/>
                </a:solidFill>
                <a:latin typeface="標楷體" panose="03000509000000000000" pitchFamily="65" charset="-120"/>
                <a:ea typeface="標楷體" panose="03000509000000000000" pitchFamily="65" charset="-120"/>
              </a:endParaRPr>
            </a:p>
          </p:txBody>
        </p:sp>
      </p:grpSp>
      <p:grpSp>
        <p:nvGrpSpPr>
          <p:cNvPr id="40" name="群組 39"/>
          <p:cNvGrpSpPr/>
          <p:nvPr/>
        </p:nvGrpSpPr>
        <p:grpSpPr>
          <a:xfrm>
            <a:off x="378501" y="713965"/>
            <a:ext cx="7721891" cy="6282521"/>
            <a:chOff x="1547664" y="603914"/>
            <a:chExt cx="6130428" cy="6033953"/>
          </a:xfrm>
        </p:grpSpPr>
        <p:grpSp>
          <p:nvGrpSpPr>
            <p:cNvPr id="12" name="群組 11"/>
            <p:cNvGrpSpPr/>
            <p:nvPr/>
          </p:nvGrpSpPr>
          <p:grpSpPr>
            <a:xfrm>
              <a:off x="1547664" y="605237"/>
              <a:ext cx="6130428" cy="5965557"/>
              <a:chOff x="1540933" y="629976"/>
              <a:chExt cx="6130428" cy="5965557"/>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1" y="629976"/>
                <a:ext cx="6042662" cy="4981030"/>
              </a:xfrm>
              <a:prstGeom prst="rect">
                <a:avLst/>
              </a:prstGeom>
            </p:spPr>
          </p:pic>
          <p:pic>
            <p:nvPicPr>
              <p:cNvPr id="11" name="圖片 10"/>
              <p:cNvPicPr>
                <a:picLocks noChangeAspect="1"/>
              </p:cNvPicPr>
              <p:nvPr/>
            </p:nvPicPr>
            <p:blipFill rotWithShape="1">
              <a:blip r:embed="rId3">
                <a:extLst>
                  <a:ext uri="{28A0092B-C50C-407E-A947-70E740481C1C}">
                    <a14:useLocalDpi xmlns:a14="http://schemas.microsoft.com/office/drawing/2010/main" val="0"/>
                  </a:ext>
                </a:extLst>
              </a:blip>
              <a:srcRect l="1102" t="86634"/>
              <a:stretch/>
            </p:blipFill>
            <p:spPr>
              <a:xfrm>
                <a:off x="1540933" y="5678956"/>
                <a:ext cx="6130428" cy="916577"/>
              </a:xfrm>
              <a:prstGeom prst="rect">
                <a:avLst/>
              </a:prstGeom>
            </p:spPr>
          </p:pic>
        </p:grpSp>
        <p:sp>
          <p:nvSpPr>
            <p:cNvPr id="10" name="矩形 9"/>
            <p:cNvSpPr/>
            <p:nvPr/>
          </p:nvSpPr>
          <p:spPr>
            <a:xfrm>
              <a:off x="1626402" y="603914"/>
              <a:ext cx="5753910" cy="1607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標楷體" panose="03000509000000000000" pitchFamily="65" charset="-120"/>
                <a:ea typeface="標楷體" panose="03000509000000000000" pitchFamily="65" charset="-120"/>
              </a:endParaRPr>
            </a:p>
          </p:txBody>
        </p:sp>
        <p:sp>
          <p:nvSpPr>
            <p:cNvPr id="31" name="矩形 30"/>
            <p:cNvSpPr/>
            <p:nvPr/>
          </p:nvSpPr>
          <p:spPr>
            <a:xfrm>
              <a:off x="1626402" y="756313"/>
              <a:ext cx="5753910" cy="12841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標楷體" panose="03000509000000000000" pitchFamily="65" charset="-120"/>
                <a:ea typeface="標楷體" panose="03000509000000000000" pitchFamily="65" charset="-120"/>
              </a:endParaRPr>
            </a:p>
          </p:txBody>
        </p:sp>
        <p:sp>
          <p:nvSpPr>
            <p:cNvPr id="32" name="矩形 31"/>
            <p:cNvSpPr/>
            <p:nvPr/>
          </p:nvSpPr>
          <p:spPr>
            <a:xfrm>
              <a:off x="1626402" y="2051718"/>
              <a:ext cx="5753910" cy="3691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標楷體" panose="03000509000000000000" pitchFamily="65" charset="-120"/>
                <a:ea typeface="標楷體" panose="03000509000000000000" pitchFamily="65" charset="-120"/>
              </a:endParaRPr>
            </a:p>
          </p:txBody>
        </p:sp>
        <p:sp>
          <p:nvSpPr>
            <p:cNvPr id="33" name="矩形 32"/>
            <p:cNvSpPr/>
            <p:nvPr/>
          </p:nvSpPr>
          <p:spPr>
            <a:xfrm>
              <a:off x="1626402" y="2432139"/>
              <a:ext cx="5753910" cy="11915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標楷體" panose="03000509000000000000" pitchFamily="65" charset="-120"/>
                <a:ea typeface="標楷體" panose="03000509000000000000" pitchFamily="65" charset="-120"/>
              </a:endParaRPr>
            </a:p>
          </p:txBody>
        </p:sp>
        <p:sp>
          <p:nvSpPr>
            <p:cNvPr id="34" name="矩形 33"/>
            <p:cNvSpPr/>
            <p:nvPr/>
          </p:nvSpPr>
          <p:spPr>
            <a:xfrm>
              <a:off x="1626402" y="3623733"/>
              <a:ext cx="5753910" cy="15155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標楷體" panose="03000509000000000000" pitchFamily="65" charset="-120"/>
                <a:ea typeface="標楷體" panose="03000509000000000000" pitchFamily="65" charset="-120"/>
              </a:endParaRPr>
            </a:p>
          </p:txBody>
        </p:sp>
        <p:sp>
          <p:nvSpPr>
            <p:cNvPr id="35" name="矩形 34"/>
            <p:cNvSpPr/>
            <p:nvPr/>
          </p:nvSpPr>
          <p:spPr>
            <a:xfrm>
              <a:off x="1626402" y="5139267"/>
              <a:ext cx="5753910" cy="4350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標楷體" panose="03000509000000000000" pitchFamily="65" charset="-120"/>
                <a:ea typeface="標楷體" panose="03000509000000000000" pitchFamily="65" charset="-120"/>
              </a:endParaRPr>
            </a:p>
          </p:txBody>
        </p:sp>
        <p:sp>
          <p:nvSpPr>
            <p:cNvPr id="36" name="矩形 35"/>
            <p:cNvSpPr/>
            <p:nvPr/>
          </p:nvSpPr>
          <p:spPr>
            <a:xfrm>
              <a:off x="1643335" y="5588001"/>
              <a:ext cx="5753910" cy="10498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標楷體" panose="03000509000000000000" pitchFamily="65" charset="-120"/>
                <a:ea typeface="標楷體" panose="03000509000000000000" pitchFamily="65" charset="-120"/>
              </a:endParaRPr>
            </a:p>
          </p:txBody>
        </p:sp>
      </p:grpSp>
      <p:grpSp>
        <p:nvGrpSpPr>
          <p:cNvPr id="16" name="群組 15"/>
          <p:cNvGrpSpPr/>
          <p:nvPr/>
        </p:nvGrpSpPr>
        <p:grpSpPr>
          <a:xfrm>
            <a:off x="378501" y="1403794"/>
            <a:ext cx="945851" cy="434273"/>
            <a:chOff x="169765" y="1437299"/>
            <a:chExt cx="945851" cy="434273"/>
          </a:xfrm>
        </p:grpSpPr>
        <p:sp>
          <p:nvSpPr>
            <p:cNvPr id="17" name="文字方塊 16"/>
            <p:cNvSpPr txBox="1"/>
            <p:nvPr/>
          </p:nvSpPr>
          <p:spPr>
            <a:xfrm>
              <a:off x="169765" y="1502240"/>
              <a:ext cx="890292" cy="369332"/>
            </a:xfrm>
            <a:prstGeom prst="rect">
              <a:avLst/>
            </a:prstGeom>
            <a:solidFill>
              <a:srgbClr val="3333FF"/>
            </a:solidFill>
          </p:spPr>
          <p:txBody>
            <a:bodyPr wrap="square" rtlCol="0">
              <a:spAutoFit/>
            </a:bodyPr>
            <a:lstStyle/>
            <a:p>
              <a:r>
                <a:rPr lang="zh-TW" altLang="en-US" dirty="0" smtClean="0">
                  <a:solidFill>
                    <a:srgbClr val="FFFFFF"/>
                  </a:solidFill>
                  <a:latin typeface="標楷體" panose="03000509000000000000" pitchFamily="65" charset="-120"/>
                  <a:ea typeface="標楷體" panose="03000509000000000000" pitchFamily="65" charset="-120"/>
                </a:rPr>
                <a:t>步驟</a:t>
              </a:r>
              <a:endParaRPr lang="zh-TW" altLang="en-US" dirty="0">
                <a:solidFill>
                  <a:srgbClr val="FFFFFF"/>
                </a:solidFill>
                <a:latin typeface="標楷體" panose="03000509000000000000" pitchFamily="65" charset="-120"/>
                <a:ea typeface="標楷體" panose="03000509000000000000" pitchFamily="65" charset="-120"/>
              </a:endParaRPr>
            </a:p>
          </p:txBody>
        </p:sp>
        <p:sp>
          <p:nvSpPr>
            <p:cNvPr id="18" name="Oval 6"/>
            <p:cNvSpPr>
              <a:spLocks noChangeArrowheads="1"/>
            </p:cNvSpPr>
            <p:nvPr/>
          </p:nvSpPr>
          <p:spPr bwMode="gray">
            <a:xfrm>
              <a:off x="845616" y="1437299"/>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3333FF"/>
                    </a:solidFill>
                  </a:ln>
                  <a:solidFill>
                    <a:srgbClr val="FFFFFF"/>
                  </a:solidFill>
                  <a:latin typeface="標楷體" panose="03000509000000000000" pitchFamily="65" charset="-120"/>
                  <a:ea typeface="標楷體" panose="03000509000000000000" pitchFamily="65" charset="-120"/>
                  <a:cs typeface="Tahoma" panose="020B0604030504040204" pitchFamily="34" charset="0"/>
                </a:rPr>
                <a:t>2</a:t>
              </a:r>
              <a:endParaRPr lang="en-US" altLang="zh-TW" sz="4400" dirty="0">
                <a:ln w="12700">
                  <a:solidFill>
                    <a:srgbClr val="3333FF"/>
                  </a:solidFill>
                </a:ln>
                <a:solidFill>
                  <a:srgbClr val="FFFFFF"/>
                </a:solidFill>
                <a:latin typeface="標楷體" panose="03000509000000000000" pitchFamily="65" charset="-120"/>
                <a:ea typeface="標楷體" panose="03000509000000000000" pitchFamily="65" charset="-120"/>
                <a:cs typeface="Tahoma" panose="020B0604030504040204" pitchFamily="34" charset="0"/>
              </a:endParaRPr>
            </a:p>
          </p:txBody>
        </p:sp>
      </p:grpSp>
      <p:grpSp>
        <p:nvGrpSpPr>
          <p:cNvPr id="13" name="群組 12"/>
          <p:cNvGrpSpPr/>
          <p:nvPr/>
        </p:nvGrpSpPr>
        <p:grpSpPr>
          <a:xfrm>
            <a:off x="378501" y="609827"/>
            <a:ext cx="924713" cy="436085"/>
            <a:chOff x="142183" y="645574"/>
            <a:chExt cx="924713" cy="436085"/>
          </a:xfrm>
        </p:grpSpPr>
        <p:sp>
          <p:nvSpPr>
            <p:cNvPr id="14" name="文字方塊 13"/>
            <p:cNvSpPr txBox="1"/>
            <p:nvPr/>
          </p:nvSpPr>
          <p:spPr>
            <a:xfrm>
              <a:off x="142183" y="712327"/>
              <a:ext cx="890292" cy="369332"/>
            </a:xfrm>
            <a:prstGeom prst="rect">
              <a:avLst/>
            </a:prstGeom>
            <a:solidFill>
              <a:srgbClr val="3333FF"/>
            </a:solidFill>
          </p:spPr>
          <p:txBody>
            <a:bodyPr wrap="square" rtlCol="0">
              <a:spAutoFit/>
            </a:bodyPr>
            <a:lstStyle/>
            <a:p>
              <a:r>
                <a:rPr lang="zh-TW" altLang="en-US" dirty="0" smtClean="0">
                  <a:solidFill>
                    <a:srgbClr val="FFFFFF"/>
                  </a:solidFill>
                  <a:latin typeface="標楷體" panose="03000509000000000000" pitchFamily="65" charset="-120"/>
                  <a:ea typeface="標楷體" panose="03000509000000000000" pitchFamily="65" charset="-120"/>
                </a:rPr>
                <a:t>步驟</a:t>
              </a:r>
              <a:endParaRPr lang="zh-TW" altLang="en-US" dirty="0">
                <a:solidFill>
                  <a:srgbClr val="FFFFFF"/>
                </a:solidFill>
                <a:latin typeface="標楷體" panose="03000509000000000000" pitchFamily="65" charset="-120"/>
                <a:ea typeface="標楷體" panose="03000509000000000000" pitchFamily="65" charset="-120"/>
              </a:endParaRPr>
            </a:p>
          </p:txBody>
        </p:sp>
        <p:sp>
          <p:nvSpPr>
            <p:cNvPr id="15" name="Oval 6"/>
            <p:cNvSpPr>
              <a:spLocks noChangeArrowheads="1"/>
            </p:cNvSpPr>
            <p:nvPr/>
          </p:nvSpPr>
          <p:spPr bwMode="gray">
            <a:xfrm>
              <a:off x="796896" y="645574"/>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3333FF"/>
                    </a:solidFill>
                  </a:ln>
                  <a:solidFill>
                    <a:srgbClr val="FFFFFF"/>
                  </a:solidFill>
                  <a:latin typeface="標楷體" panose="03000509000000000000" pitchFamily="65" charset="-120"/>
                  <a:ea typeface="標楷體" panose="03000509000000000000" pitchFamily="65" charset="-120"/>
                  <a:cs typeface="Tahoma" panose="020B0604030504040204" pitchFamily="34" charset="0"/>
                </a:rPr>
                <a:t>1</a:t>
              </a:r>
              <a:endParaRPr lang="en-US" altLang="zh-TW" sz="4400" dirty="0">
                <a:ln w="12700">
                  <a:solidFill>
                    <a:srgbClr val="3333FF"/>
                  </a:solidFill>
                </a:ln>
                <a:solidFill>
                  <a:srgbClr val="FFFFFF"/>
                </a:solidFill>
                <a:latin typeface="標楷體" panose="03000509000000000000" pitchFamily="65" charset="-120"/>
                <a:ea typeface="標楷體" panose="03000509000000000000" pitchFamily="65" charset="-120"/>
                <a:cs typeface="Tahoma" panose="020B0604030504040204" pitchFamily="34" charset="0"/>
              </a:endParaRPr>
            </a:p>
          </p:txBody>
        </p:sp>
      </p:grpSp>
      <p:grpSp>
        <p:nvGrpSpPr>
          <p:cNvPr id="19" name="群組 18"/>
          <p:cNvGrpSpPr/>
          <p:nvPr/>
        </p:nvGrpSpPr>
        <p:grpSpPr>
          <a:xfrm>
            <a:off x="378501" y="2155108"/>
            <a:ext cx="945851" cy="459106"/>
            <a:chOff x="169765" y="2846974"/>
            <a:chExt cx="945851" cy="459106"/>
          </a:xfrm>
        </p:grpSpPr>
        <p:sp>
          <p:nvSpPr>
            <p:cNvPr id="20" name="文字方塊 19"/>
            <p:cNvSpPr txBox="1"/>
            <p:nvPr/>
          </p:nvSpPr>
          <p:spPr>
            <a:xfrm>
              <a:off x="169765" y="2936748"/>
              <a:ext cx="890292" cy="369332"/>
            </a:xfrm>
            <a:prstGeom prst="rect">
              <a:avLst/>
            </a:prstGeom>
            <a:solidFill>
              <a:srgbClr val="3333FF"/>
            </a:solidFill>
          </p:spPr>
          <p:txBody>
            <a:bodyPr wrap="square" rtlCol="0">
              <a:spAutoFit/>
            </a:bodyPr>
            <a:lstStyle/>
            <a:p>
              <a:r>
                <a:rPr lang="zh-TW" altLang="en-US" dirty="0" smtClean="0">
                  <a:solidFill>
                    <a:srgbClr val="FFFFFF"/>
                  </a:solidFill>
                  <a:latin typeface="標楷體" panose="03000509000000000000" pitchFamily="65" charset="-120"/>
                  <a:ea typeface="標楷體" panose="03000509000000000000" pitchFamily="65" charset="-120"/>
                </a:rPr>
                <a:t>步驟</a:t>
              </a:r>
              <a:endParaRPr lang="zh-TW" altLang="en-US" dirty="0">
                <a:solidFill>
                  <a:srgbClr val="FFFFFF"/>
                </a:solidFill>
                <a:latin typeface="標楷體" panose="03000509000000000000" pitchFamily="65" charset="-120"/>
                <a:ea typeface="標楷體" panose="03000509000000000000" pitchFamily="65" charset="-120"/>
              </a:endParaRPr>
            </a:p>
          </p:txBody>
        </p:sp>
        <p:sp>
          <p:nvSpPr>
            <p:cNvPr id="21" name="Oval 6"/>
            <p:cNvSpPr>
              <a:spLocks noChangeArrowheads="1"/>
            </p:cNvSpPr>
            <p:nvPr/>
          </p:nvSpPr>
          <p:spPr bwMode="gray">
            <a:xfrm>
              <a:off x="845616" y="2846974"/>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3333FF"/>
                    </a:solidFill>
                  </a:ln>
                  <a:solidFill>
                    <a:srgbClr val="FFFFFF"/>
                  </a:solidFill>
                  <a:latin typeface="標楷體" panose="03000509000000000000" pitchFamily="65" charset="-120"/>
                  <a:ea typeface="標楷體" panose="03000509000000000000" pitchFamily="65" charset="-120"/>
                  <a:cs typeface="Tahoma" panose="020B0604030504040204" pitchFamily="34" charset="0"/>
                </a:rPr>
                <a:t>3</a:t>
              </a:r>
              <a:endParaRPr lang="en-US" altLang="zh-TW" sz="4400" dirty="0">
                <a:ln w="12700">
                  <a:solidFill>
                    <a:srgbClr val="3333FF"/>
                  </a:solidFill>
                </a:ln>
                <a:solidFill>
                  <a:srgbClr val="FFFFFF"/>
                </a:solidFill>
                <a:latin typeface="標楷體" panose="03000509000000000000" pitchFamily="65" charset="-120"/>
                <a:ea typeface="標楷體" panose="03000509000000000000" pitchFamily="65" charset="-120"/>
                <a:cs typeface="Tahoma" panose="020B0604030504040204" pitchFamily="34" charset="0"/>
              </a:endParaRPr>
            </a:p>
          </p:txBody>
        </p:sp>
      </p:grpSp>
      <p:grpSp>
        <p:nvGrpSpPr>
          <p:cNvPr id="22" name="群組 21"/>
          <p:cNvGrpSpPr/>
          <p:nvPr/>
        </p:nvGrpSpPr>
        <p:grpSpPr>
          <a:xfrm>
            <a:off x="378501" y="3018823"/>
            <a:ext cx="945851" cy="434273"/>
            <a:chOff x="169765" y="4256649"/>
            <a:chExt cx="945851" cy="434273"/>
          </a:xfrm>
        </p:grpSpPr>
        <p:sp>
          <p:nvSpPr>
            <p:cNvPr id="23" name="文字方塊 22"/>
            <p:cNvSpPr txBox="1"/>
            <p:nvPr/>
          </p:nvSpPr>
          <p:spPr>
            <a:xfrm>
              <a:off x="169765" y="4321590"/>
              <a:ext cx="890292" cy="369332"/>
            </a:xfrm>
            <a:prstGeom prst="rect">
              <a:avLst/>
            </a:prstGeom>
            <a:solidFill>
              <a:srgbClr val="3333FF"/>
            </a:solidFill>
          </p:spPr>
          <p:txBody>
            <a:bodyPr wrap="square" rtlCol="0">
              <a:spAutoFit/>
            </a:bodyPr>
            <a:lstStyle/>
            <a:p>
              <a:r>
                <a:rPr lang="zh-TW" altLang="en-US" dirty="0" smtClean="0">
                  <a:solidFill>
                    <a:srgbClr val="FFFFFF"/>
                  </a:solidFill>
                  <a:latin typeface="標楷體" panose="03000509000000000000" pitchFamily="65" charset="-120"/>
                  <a:ea typeface="標楷體" panose="03000509000000000000" pitchFamily="65" charset="-120"/>
                </a:rPr>
                <a:t>步驟</a:t>
              </a:r>
              <a:endParaRPr lang="zh-TW" altLang="en-US" dirty="0">
                <a:solidFill>
                  <a:srgbClr val="FFFFFF"/>
                </a:solidFill>
                <a:latin typeface="標楷體" panose="03000509000000000000" pitchFamily="65" charset="-120"/>
                <a:ea typeface="標楷體" panose="03000509000000000000" pitchFamily="65" charset="-120"/>
              </a:endParaRPr>
            </a:p>
          </p:txBody>
        </p:sp>
        <p:sp>
          <p:nvSpPr>
            <p:cNvPr id="24" name="Oval 6"/>
            <p:cNvSpPr>
              <a:spLocks noChangeArrowheads="1"/>
            </p:cNvSpPr>
            <p:nvPr/>
          </p:nvSpPr>
          <p:spPr bwMode="gray">
            <a:xfrm>
              <a:off x="845616" y="4256649"/>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3333FF"/>
                    </a:solidFill>
                  </a:ln>
                  <a:solidFill>
                    <a:srgbClr val="FFFFFF"/>
                  </a:solidFill>
                  <a:latin typeface="標楷體" panose="03000509000000000000" pitchFamily="65" charset="-120"/>
                  <a:ea typeface="標楷體" panose="03000509000000000000" pitchFamily="65" charset="-120"/>
                  <a:cs typeface="Tahoma" panose="020B0604030504040204" pitchFamily="34" charset="0"/>
                </a:rPr>
                <a:t>4</a:t>
              </a:r>
              <a:endParaRPr lang="en-US" altLang="zh-TW" sz="4400" dirty="0">
                <a:ln w="12700">
                  <a:solidFill>
                    <a:srgbClr val="3333FF"/>
                  </a:solidFill>
                </a:ln>
                <a:solidFill>
                  <a:srgbClr val="FFFFFF"/>
                </a:solidFill>
                <a:latin typeface="標楷體" panose="03000509000000000000" pitchFamily="65" charset="-120"/>
                <a:ea typeface="標楷體" panose="03000509000000000000" pitchFamily="65" charset="-120"/>
                <a:cs typeface="Tahoma" panose="020B0604030504040204" pitchFamily="34" charset="0"/>
              </a:endParaRPr>
            </a:p>
          </p:txBody>
        </p:sp>
      </p:grpSp>
      <p:grpSp>
        <p:nvGrpSpPr>
          <p:cNvPr id="28" name="群組 27"/>
          <p:cNvGrpSpPr/>
          <p:nvPr/>
        </p:nvGrpSpPr>
        <p:grpSpPr>
          <a:xfrm>
            <a:off x="378501" y="3858862"/>
            <a:ext cx="945851" cy="395925"/>
            <a:chOff x="169765" y="5231510"/>
            <a:chExt cx="945851" cy="395925"/>
          </a:xfrm>
        </p:grpSpPr>
        <p:sp>
          <p:nvSpPr>
            <p:cNvPr id="29" name="文字方塊 28"/>
            <p:cNvSpPr txBox="1"/>
            <p:nvPr/>
          </p:nvSpPr>
          <p:spPr>
            <a:xfrm>
              <a:off x="169765" y="5258103"/>
              <a:ext cx="890292" cy="369332"/>
            </a:xfrm>
            <a:prstGeom prst="rect">
              <a:avLst/>
            </a:prstGeom>
            <a:solidFill>
              <a:srgbClr val="3333FF"/>
            </a:solidFill>
          </p:spPr>
          <p:txBody>
            <a:bodyPr wrap="square" rtlCol="0">
              <a:spAutoFit/>
            </a:bodyPr>
            <a:lstStyle/>
            <a:p>
              <a:r>
                <a:rPr lang="zh-TW" altLang="en-US" dirty="0" smtClean="0">
                  <a:solidFill>
                    <a:srgbClr val="FFFFFF"/>
                  </a:solidFill>
                  <a:latin typeface="標楷體" panose="03000509000000000000" pitchFamily="65" charset="-120"/>
                  <a:ea typeface="標楷體" panose="03000509000000000000" pitchFamily="65" charset="-120"/>
                </a:rPr>
                <a:t>步驟</a:t>
              </a:r>
              <a:endParaRPr lang="zh-TW" altLang="en-US" dirty="0">
                <a:solidFill>
                  <a:srgbClr val="FFFFFF"/>
                </a:solidFill>
                <a:latin typeface="標楷體" panose="03000509000000000000" pitchFamily="65" charset="-120"/>
                <a:ea typeface="標楷體" panose="03000509000000000000" pitchFamily="65" charset="-120"/>
              </a:endParaRPr>
            </a:p>
          </p:txBody>
        </p:sp>
        <p:sp>
          <p:nvSpPr>
            <p:cNvPr id="30" name="Oval 6"/>
            <p:cNvSpPr>
              <a:spLocks noChangeArrowheads="1"/>
            </p:cNvSpPr>
            <p:nvPr/>
          </p:nvSpPr>
          <p:spPr bwMode="gray">
            <a:xfrm>
              <a:off x="845616" y="5231510"/>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3333FF"/>
                    </a:solidFill>
                  </a:ln>
                  <a:solidFill>
                    <a:srgbClr val="FFFFFF"/>
                  </a:solidFill>
                  <a:latin typeface="標楷體" panose="03000509000000000000" pitchFamily="65" charset="-120"/>
                  <a:ea typeface="標楷體" panose="03000509000000000000" pitchFamily="65" charset="-120"/>
                  <a:cs typeface="Tahoma" panose="020B0604030504040204" pitchFamily="34" charset="0"/>
                </a:rPr>
                <a:t>5</a:t>
              </a:r>
              <a:endParaRPr lang="en-US" altLang="zh-TW" sz="4400" dirty="0">
                <a:ln w="12700">
                  <a:solidFill>
                    <a:srgbClr val="3333FF"/>
                  </a:solidFill>
                </a:ln>
                <a:solidFill>
                  <a:srgbClr val="FFFFFF"/>
                </a:solidFill>
                <a:latin typeface="標楷體" panose="03000509000000000000" pitchFamily="65" charset="-120"/>
                <a:ea typeface="標楷體" panose="03000509000000000000" pitchFamily="65" charset="-120"/>
                <a:cs typeface="Tahoma" panose="020B0604030504040204" pitchFamily="34" charset="0"/>
              </a:endParaRPr>
            </a:p>
          </p:txBody>
        </p:sp>
      </p:grpSp>
      <p:grpSp>
        <p:nvGrpSpPr>
          <p:cNvPr id="25" name="群組 24"/>
          <p:cNvGrpSpPr/>
          <p:nvPr/>
        </p:nvGrpSpPr>
        <p:grpSpPr>
          <a:xfrm>
            <a:off x="378501" y="5209189"/>
            <a:ext cx="945851" cy="434273"/>
            <a:chOff x="169765" y="6007012"/>
            <a:chExt cx="945851" cy="434273"/>
          </a:xfrm>
        </p:grpSpPr>
        <p:sp>
          <p:nvSpPr>
            <p:cNvPr id="26" name="文字方塊 25"/>
            <p:cNvSpPr txBox="1"/>
            <p:nvPr/>
          </p:nvSpPr>
          <p:spPr>
            <a:xfrm>
              <a:off x="169765" y="6071953"/>
              <a:ext cx="890292" cy="369332"/>
            </a:xfrm>
            <a:prstGeom prst="rect">
              <a:avLst/>
            </a:prstGeom>
            <a:solidFill>
              <a:srgbClr val="3333FF"/>
            </a:solidFill>
          </p:spPr>
          <p:txBody>
            <a:bodyPr wrap="square" rtlCol="0">
              <a:spAutoFit/>
            </a:bodyPr>
            <a:lstStyle/>
            <a:p>
              <a:r>
                <a:rPr lang="zh-TW" altLang="en-US" dirty="0" smtClean="0">
                  <a:solidFill>
                    <a:srgbClr val="FFFFFF"/>
                  </a:solidFill>
                  <a:latin typeface="標楷體" panose="03000509000000000000" pitchFamily="65" charset="-120"/>
                  <a:ea typeface="標楷體" panose="03000509000000000000" pitchFamily="65" charset="-120"/>
                </a:rPr>
                <a:t>步驟</a:t>
              </a:r>
              <a:endParaRPr lang="zh-TW" altLang="en-US" dirty="0">
                <a:solidFill>
                  <a:srgbClr val="FFFFFF"/>
                </a:solidFill>
                <a:latin typeface="標楷體" panose="03000509000000000000" pitchFamily="65" charset="-120"/>
                <a:ea typeface="標楷體" panose="03000509000000000000" pitchFamily="65" charset="-120"/>
              </a:endParaRPr>
            </a:p>
          </p:txBody>
        </p:sp>
        <p:sp>
          <p:nvSpPr>
            <p:cNvPr id="27" name="Oval 6"/>
            <p:cNvSpPr>
              <a:spLocks noChangeArrowheads="1"/>
            </p:cNvSpPr>
            <p:nvPr/>
          </p:nvSpPr>
          <p:spPr bwMode="gray">
            <a:xfrm>
              <a:off x="845616" y="6007012"/>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3333FF"/>
                    </a:solidFill>
                  </a:ln>
                  <a:solidFill>
                    <a:srgbClr val="FFFFFF"/>
                  </a:solidFill>
                  <a:latin typeface="標楷體" panose="03000509000000000000" pitchFamily="65" charset="-120"/>
                  <a:ea typeface="標楷體" panose="03000509000000000000" pitchFamily="65" charset="-120"/>
                  <a:cs typeface="Tahoma" panose="020B0604030504040204" pitchFamily="34" charset="0"/>
                </a:rPr>
                <a:t>6</a:t>
              </a:r>
              <a:endParaRPr lang="en-US" altLang="zh-TW" sz="4400" dirty="0">
                <a:ln w="12700">
                  <a:solidFill>
                    <a:srgbClr val="3333FF"/>
                  </a:solidFill>
                </a:ln>
                <a:solidFill>
                  <a:srgbClr val="FFFFFF"/>
                </a:solidFill>
                <a:latin typeface="標楷體" panose="03000509000000000000" pitchFamily="65" charset="-120"/>
                <a:ea typeface="標楷體" panose="03000509000000000000" pitchFamily="65" charset="-120"/>
                <a:cs typeface="Tahoma" panose="020B0604030504040204" pitchFamily="34" charset="0"/>
              </a:endParaRPr>
            </a:p>
          </p:txBody>
        </p:sp>
      </p:grpSp>
      <p:grpSp>
        <p:nvGrpSpPr>
          <p:cNvPr id="37" name="群組 36"/>
          <p:cNvGrpSpPr/>
          <p:nvPr/>
        </p:nvGrpSpPr>
        <p:grpSpPr>
          <a:xfrm>
            <a:off x="378501" y="6063686"/>
            <a:ext cx="945851" cy="434273"/>
            <a:chOff x="169765" y="6007012"/>
            <a:chExt cx="945851" cy="434273"/>
          </a:xfrm>
        </p:grpSpPr>
        <p:sp>
          <p:nvSpPr>
            <p:cNvPr id="38" name="文字方塊 37"/>
            <p:cNvSpPr txBox="1"/>
            <p:nvPr/>
          </p:nvSpPr>
          <p:spPr>
            <a:xfrm>
              <a:off x="169765" y="6071953"/>
              <a:ext cx="890292" cy="369332"/>
            </a:xfrm>
            <a:prstGeom prst="rect">
              <a:avLst/>
            </a:prstGeom>
            <a:solidFill>
              <a:srgbClr val="3333FF"/>
            </a:solidFill>
          </p:spPr>
          <p:txBody>
            <a:bodyPr wrap="square" rtlCol="0">
              <a:spAutoFit/>
            </a:bodyPr>
            <a:lstStyle/>
            <a:p>
              <a:r>
                <a:rPr lang="zh-TW" altLang="en-US" dirty="0" smtClean="0">
                  <a:solidFill>
                    <a:srgbClr val="FFFFFF"/>
                  </a:solidFill>
                  <a:latin typeface="標楷體" panose="03000509000000000000" pitchFamily="65" charset="-120"/>
                  <a:ea typeface="標楷體" panose="03000509000000000000" pitchFamily="65" charset="-120"/>
                </a:rPr>
                <a:t>步驟</a:t>
              </a:r>
              <a:endParaRPr lang="zh-TW" altLang="en-US" dirty="0">
                <a:solidFill>
                  <a:srgbClr val="FFFFFF"/>
                </a:solidFill>
                <a:latin typeface="標楷體" panose="03000509000000000000" pitchFamily="65" charset="-120"/>
                <a:ea typeface="標楷體" panose="03000509000000000000" pitchFamily="65" charset="-120"/>
              </a:endParaRPr>
            </a:p>
          </p:txBody>
        </p:sp>
        <p:sp>
          <p:nvSpPr>
            <p:cNvPr id="39" name="Oval 6"/>
            <p:cNvSpPr>
              <a:spLocks noChangeArrowheads="1"/>
            </p:cNvSpPr>
            <p:nvPr/>
          </p:nvSpPr>
          <p:spPr bwMode="gray">
            <a:xfrm>
              <a:off x="845616" y="6007012"/>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a:ln w="12700">
                    <a:solidFill>
                      <a:srgbClr val="3333FF"/>
                    </a:solidFill>
                  </a:ln>
                  <a:solidFill>
                    <a:srgbClr val="FFFFFF"/>
                  </a:solidFill>
                  <a:latin typeface="標楷體" panose="03000509000000000000" pitchFamily="65" charset="-120"/>
                  <a:ea typeface="標楷體" panose="03000509000000000000" pitchFamily="65" charset="-120"/>
                  <a:cs typeface="Tahoma" panose="020B0604030504040204" pitchFamily="34" charset="0"/>
                </a:rPr>
                <a:t>7</a:t>
              </a:r>
            </a:p>
          </p:txBody>
        </p:sp>
      </p:grpSp>
      <p:sp>
        <p:nvSpPr>
          <p:cNvPr id="2" name="向右箭號 1"/>
          <p:cNvSpPr/>
          <p:nvPr/>
        </p:nvSpPr>
        <p:spPr>
          <a:xfrm>
            <a:off x="6156176" y="2823112"/>
            <a:ext cx="636700" cy="38986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6893763" y="2726025"/>
            <a:ext cx="1861445" cy="923330"/>
          </a:xfrm>
          <a:prstGeom prst="rect">
            <a:avLst/>
          </a:prstGeom>
          <a:solidFill>
            <a:srgbClr val="92D050"/>
          </a:solidFill>
        </p:spPr>
        <p:txBody>
          <a:bodyPr wrap="square" rtlCol="0">
            <a:spAutoFit/>
          </a:bodyPr>
          <a:lstStyle/>
          <a:p>
            <a:pPr algn="ctr"/>
            <a:r>
              <a:rPr lang="zh-TW" altLang="en-US" b="1" dirty="0" smtClean="0">
                <a:latin typeface="微軟正黑體" panose="020B0604030504040204" pitchFamily="34" charset="-120"/>
                <a:ea typeface="微軟正黑體" panose="020B0604030504040204" pitchFamily="34" charset="-120"/>
              </a:rPr>
              <a:t>青年儲蓄帳戶組考生必繳體驗學習報告書</a:t>
            </a:r>
            <a:endParaRPr lang="zh-TW" altLang="en-US" b="1" dirty="0">
              <a:latin typeface="微軟正黑體" panose="020B0604030504040204" pitchFamily="34" charset="-120"/>
              <a:ea typeface="微軟正黑體" panose="020B0604030504040204" pitchFamily="34" charset="-120"/>
            </a:endParaRPr>
          </a:p>
        </p:txBody>
      </p:sp>
      <p:sp>
        <p:nvSpPr>
          <p:cNvPr id="41" name="矩形 40"/>
          <p:cNvSpPr/>
          <p:nvPr/>
        </p:nvSpPr>
        <p:spPr>
          <a:xfrm>
            <a:off x="3995935" y="716001"/>
            <a:ext cx="491397" cy="1306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p:cNvSpPr/>
          <p:nvPr/>
        </p:nvSpPr>
        <p:spPr>
          <a:xfrm>
            <a:off x="3596220" y="704044"/>
            <a:ext cx="183692" cy="141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4238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4563329" y="4174037"/>
            <a:ext cx="4237712" cy="2744010"/>
          </a:xfrm>
          <a:prstGeom prst="rect">
            <a:avLst/>
          </a:prstGeom>
        </p:spPr>
      </p:pic>
      <p:sp>
        <p:nvSpPr>
          <p:cNvPr id="5" name="矩形 4"/>
          <p:cNvSpPr/>
          <p:nvPr/>
        </p:nvSpPr>
        <p:spPr>
          <a:xfrm>
            <a:off x="4305921" y="3789040"/>
            <a:ext cx="4752528" cy="348813"/>
          </a:xfrm>
          <a:prstGeom prst="rect">
            <a:avLst/>
          </a:prstGeom>
        </p:spPr>
        <p:txBody>
          <a:bodyPr wrap="square">
            <a:spAutoFit/>
          </a:bodyPr>
          <a:lstStyle/>
          <a:p>
            <a:pPr marL="295275" indent="-295275" algn="just">
              <a:lnSpc>
                <a:spcPts val="2000"/>
              </a:lnSpc>
              <a:spcAft>
                <a:spcPts val="0"/>
              </a:spcAft>
              <a:tabLst>
                <a:tab pos="295275" algn="l"/>
                <a:tab pos="304800" algn="l"/>
              </a:tabLst>
            </a:pPr>
            <a:r>
              <a:rPr lang="zh-TW" altLang="zh-TW" sz="1200" kern="0" dirty="0">
                <a:solidFill>
                  <a:srgbClr val="000000"/>
                </a:solidFill>
                <a:latin typeface="標楷體" panose="03000509000000000000" pitchFamily="65" charset="-120"/>
                <a:ea typeface="標楷體" panose="03000509000000000000" pitchFamily="65" charset="-120"/>
              </a:rPr>
              <a:t>玖、甄選群</a:t>
            </a:r>
            <a:r>
              <a:rPr lang="en-US" altLang="zh-TW" sz="1200" kern="0" dirty="0">
                <a:solidFill>
                  <a:srgbClr val="000000"/>
                </a:solidFill>
                <a:latin typeface="標楷體" panose="03000509000000000000" pitchFamily="65" charset="-120"/>
                <a:ea typeface="標楷體" panose="03000509000000000000" pitchFamily="65" charset="-120"/>
              </a:rPr>
              <a:t>(</a:t>
            </a:r>
            <a:r>
              <a:rPr lang="zh-TW" altLang="zh-TW" sz="1200" kern="0" dirty="0">
                <a:solidFill>
                  <a:srgbClr val="000000"/>
                </a:solidFill>
                <a:latin typeface="標楷體" panose="03000509000000000000" pitchFamily="65" charset="-120"/>
                <a:ea typeface="標楷體" panose="03000509000000000000" pitchFamily="65" charset="-120"/>
              </a:rPr>
              <a:t>類</a:t>
            </a:r>
            <a:r>
              <a:rPr lang="en-US" altLang="zh-TW" sz="1200" kern="0" dirty="0">
                <a:solidFill>
                  <a:srgbClr val="000000"/>
                </a:solidFill>
                <a:latin typeface="標楷體" panose="03000509000000000000" pitchFamily="65" charset="-120"/>
                <a:ea typeface="標楷體" panose="03000509000000000000" pitchFamily="65" charset="-120"/>
              </a:rPr>
              <a:t>)</a:t>
            </a:r>
            <a:r>
              <a:rPr lang="zh-TW" altLang="zh-TW" sz="1200" kern="0" dirty="0">
                <a:solidFill>
                  <a:srgbClr val="000000"/>
                </a:solidFill>
                <a:latin typeface="標楷體" panose="03000509000000000000" pitchFamily="65" charset="-120"/>
                <a:ea typeface="標楷體" panose="03000509000000000000" pitchFamily="65" charset="-120"/>
              </a:rPr>
              <a:t>別及技藝技能競賽優勝及技術士職種</a:t>
            </a:r>
            <a:r>
              <a:rPr lang="en-US" altLang="zh-TW" sz="1200" kern="0" dirty="0">
                <a:solidFill>
                  <a:srgbClr val="000000"/>
                </a:solidFill>
                <a:latin typeface="標楷體" panose="03000509000000000000" pitchFamily="65" charset="-120"/>
                <a:ea typeface="標楷體" panose="03000509000000000000" pitchFamily="65" charset="-120"/>
              </a:rPr>
              <a:t>(</a:t>
            </a:r>
            <a:r>
              <a:rPr lang="zh-TW" altLang="zh-TW" sz="1200" kern="0" dirty="0">
                <a:solidFill>
                  <a:srgbClr val="000000"/>
                </a:solidFill>
                <a:latin typeface="標楷體" panose="03000509000000000000" pitchFamily="65" charset="-120"/>
                <a:ea typeface="標楷體" panose="03000509000000000000" pitchFamily="65" charset="-120"/>
              </a:rPr>
              <a:t>類</a:t>
            </a:r>
            <a:r>
              <a:rPr lang="en-US" altLang="zh-TW" sz="1200" kern="0" dirty="0">
                <a:solidFill>
                  <a:srgbClr val="000000"/>
                </a:solidFill>
                <a:latin typeface="標楷體" panose="03000509000000000000" pitchFamily="65" charset="-120"/>
                <a:ea typeface="標楷體" panose="03000509000000000000" pitchFamily="65" charset="-120"/>
              </a:rPr>
              <a:t>)</a:t>
            </a:r>
            <a:r>
              <a:rPr lang="zh-TW" altLang="zh-TW" sz="1200" kern="0" dirty="0">
                <a:solidFill>
                  <a:srgbClr val="000000"/>
                </a:solidFill>
                <a:latin typeface="標楷體" panose="03000509000000000000" pitchFamily="65" charset="-120"/>
                <a:ea typeface="標楷體" panose="03000509000000000000" pitchFamily="65" charset="-120"/>
              </a:rPr>
              <a:t>別對照表</a:t>
            </a:r>
            <a:endParaRPr lang="zh-TW" altLang="zh-TW" sz="1200" b="1" kern="2600" dirty="0">
              <a:solidFill>
                <a:srgbClr val="000000"/>
              </a:solidFill>
              <a:latin typeface="標楷體" panose="03000509000000000000" pitchFamily="65" charset="-120"/>
              <a:ea typeface="標楷體" panose="03000509000000000000" pitchFamily="65" charset="-120"/>
            </a:endParaRPr>
          </a:p>
        </p:txBody>
      </p:sp>
      <p:sp>
        <p:nvSpPr>
          <p:cNvPr id="6" name="矩形 5"/>
          <p:cNvSpPr/>
          <p:nvPr/>
        </p:nvSpPr>
        <p:spPr>
          <a:xfrm>
            <a:off x="241317" y="1630887"/>
            <a:ext cx="8892480" cy="1685077"/>
          </a:xfrm>
          <a:prstGeom prst="rect">
            <a:avLst/>
          </a:prstGeom>
        </p:spPr>
        <p:txBody>
          <a:bodyPr wrap="square">
            <a:spAutoFit/>
          </a:bodyPr>
          <a:lstStyle/>
          <a:p>
            <a:pPr marL="342900" indent="-342900" algn="just">
              <a:lnSpc>
                <a:spcPct val="115000"/>
              </a:lnSpc>
              <a:spcAft>
                <a:spcPts val="0"/>
              </a:spcAft>
              <a:buFont typeface="+mj-lt"/>
              <a:buAutoNum type="arabicPeriod"/>
            </a:pPr>
            <a:r>
              <a:rPr lang="zh-TW" altLang="zh-TW" dirty="0">
                <a:solidFill>
                  <a:srgbClr val="FF0000"/>
                </a:solidFill>
                <a:latin typeface="標楷體" panose="03000509000000000000" pitchFamily="65" charset="-120"/>
                <a:ea typeface="標楷體" panose="03000509000000000000" pitchFamily="65" charset="-120"/>
              </a:rPr>
              <a:t>本項目係指甄選總成績所採計之證照或得獎加分，非指備審資料中之競賽獲獎或證照證明。</a:t>
            </a:r>
          </a:p>
          <a:p>
            <a:pPr marL="342900" indent="-342900" algn="just">
              <a:lnSpc>
                <a:spcPct val="115000"/>
              </a:lnSpc>
              <a:spcAft>
                <a:spcPts val="0"/>
              </a:spcAft>
              <a:buFont typeface="+mj-lt"/>
              <a:buAutoNum type="arabicPeriod"/>
            </a:pPr>
            <a:r>
              <a:rPr lang="zh-TW" altLang="zh-TW" kern="0" dirty="0" smtClean="0">
                <a:solidFill>
                  <a:srgbClr val="000000"/>
                </a:solidFill>
                <a:latin typeface="標楷體" panose="03000509000000000000" pitchFamily="65" charset="-120"/>
                <a:ea typeface="標楷體" panose="03000509000000000000" pitchFamily="65" charset="-120"/>
              </a:rPr>
              <a:t>若</a:t>
            </a:r>
            <a:r>
              <a:rPr lang="zh-TW" altLang="zh-TW" kern="0" dirty="0">
                <a:solidFill>
                  <a:srgbClr val="000000"/>
                </a:solidFill>
                <a:latin typeface="標楷體" panose="03000509000000000000" pitchFamily="65" charset="-120"/>
                <a:ea typeface="標楷體" panose="03000509000000000000" pitchFamily="65" charset="-120"/>
              </a:rPr>
              <a:t>考生持有</a:t>
            </a:r>
            <a:r>
              <a:rPr lang="en-US" altLang="zh-TW" kern="0" dirty="0">
                <a:solidFill>
                  <a:srgbClr val="000000"/>
                </a:solidFill>
                <a:latin typeface="標楷體" panose="03000509000000000000" pitchFamily="65" charset="-120"/>
                <a:ea typeface="標楷體" panose="03000509000000000000" pitchFamily="65" charset="-120"/>
              </a:rPr>
              <a:t>2</a:t>
            </a:r>
            <a:r>
              <a:rPr lang="zh-TW" altLang="zh-TW" kern="0" dirty="0">
                <a:solidFill>
                  <a:srgbClr val="000000"/>
                </a:solidFill>
                <a:latin typeface="標楷體" panose="03000509000000000000" pitchFamily="65" charset="-120"/>
                <a:ea typeface="標楷體" panose="03000509000000000000" pitchFamily="65" charset="-120"/>
              </a:rPr>
              <a:t>種以上符合本簡章所訂「甄選群（類）別及技藝技競賽優勝及技術士職種（類）別對照表」加分優待採認之技藝技能競賽得獎證明或技術士證，</a:t>
            </a:r>
            <a:r>
              <a:rPr lang="zh-TW" altLang="zh-TW" kern="0" dirty="0" smtClean="0">
                <a:solidFill>
                  <a:srgbClr val="000000"/>
                </a:solidFill>
                <a:latin typeface="標楷體" panose="03000509000000000000" pitchFamily="65" charset="-120"/>
                <a:ea typeface="標楷體" panose="03000509000000000000" pitchFamily="65" charset="-120"/>
              </a:rPr>
              <a:t>應</a:t>
            </a:r>
            <a:r>
              <a:rPr lang="en-US" altLang="zh-TW" kern="0" dirty="0" smtClean="0">
                <a:solidFill>
                  <a:srgbClr val="000000"/>
                </a:solidFill>
                <a:latin typeface="標楷體" panose="03000509000000000000" pitchFamily="65" charset="-120"/>
                <a:ea typeface="標楷體" panose="03000509000000000000" pitchFamily="65" charset="-120"/>
              </a:rPr>
              <a:t/>
            </a:r>
            <a:br>
              <a:rPr lang="en-US" altLang="zh-TW" kern="0" dirty="0" smtClean="0">
                <a:solidFill>
                  <a:srgbClr val="000000"/>
                </a:solidFill>
                <a:latin typeface="標楷體" panose="03000509000000000000" pitchFamily="65" charset="-120"/>
                <a:ea typeface="標楷體" panose="03000509000000000000" pitchFamily="65" charset="-120"/>
              </a:rPr>
            </a:br>
            <a:r>
              <a:rPr lang="zh-TW" altLang="zh-TW" kern="0" dirty="0" smtClean="0">
                <a:solidFill>
                  <a:srgbClr val="FF0000"/>
                </a:solidFill>
                <a:latin typeface="標楷體" panose="03000509000000000000" pitchFamily="65" charset="-120"/>
                <a:ea typeface="標楷體" panose="03000509000000000000" pitchFamily="65" charset="-120"/>
              </a:rPr>
              <a:t>選擇</a:t>
            </a:r>
            <a:r>
              <a:rPr lang="en-US" altLang="zh-TW" kern="0" dirty="0">
                <a:solidFill>
                  <a:srgbClr val="FF0000"/>
                </a:solidFill>
                <a:latin typeface="標楷體" panose="03000509000000000000" pitchFamily="65" charset="-120"/>
                <a:ea typeface="標楷體" panose="03000509000000000000" pitchFamily="65" charset="-120"/>
              </a:rPr>
              <a:t>1</a:t>
            </a:r>
            <a:r>
              <a:rPr lang="zh-TW" altLang="zh-TW" kern="0" dirty="0">
                <a:solidFill>
                  <a:srgbClr val="FF0000"/>
                </a:solidFill>
                <a:latin typeface="標楷體" panose="03000509000000000000" pitchFamily="65" charset="-120"/>
                <a:ea typeface="標楷體" panose="03000509000000000000" pitchFamily="65" charset="-120"/>
              </a:rPr>
              <a:t>項對加分最有利之證明文件</a:t>
            </a:r>
            <a:r>
              <a:rPr lang="zh-TW" altLang="zh-TW" kern="0" dirty="0">
                <a:solidFill>
                  <a:srgbClr val="000000"/>
                </a:solidFill>
                <a:latin typeface="標楷體" panose="03000509000000000000" pitchFamily="65" charset="-120"/>
                <a:ea typeface="標楷體" panose="03000509000000000000" pitchFamily="65" charset="-120"/>
              </a:rPr>
              <a:t>，作為甄選原始總分加分依據</a:t>
            </a:r>
            <a:r>
              <a:rPr lang="zh-TW" altLang="zh-TW" kern="0" dirty="0" smtClean="0">
                <a:solidFill>
                  <a:srgbClr val="000000"/>
                </a:solidFill>
                <a:latin typeface="標楷體" panose="03000509000000000000" pitchFamily="65" charset="-120"/>
                <a:ea typeface="標楷體" panose="03000509000000000000" pitchFamily="65" charset="-120"/>
              </a:rPr>
              <a:t>。</a:t>
            </a:r>
            <a:endParaRPr lang="en-US" altLang="zh-TW" kern="0" dirty="0" smtClean="0">
              <a:solidFill>
                <a:srgbClr val="000000"/>
              </a:solidFill>
              <a:latin typeface="標楷體" panose="03000509000000000000" pitchFamily="65" charset="-120"/>
              <a:ea typeface="標楷體" panose="03000509000000000000" pitchFamily="65" charset="-120"/>
            </a:endParaRPr>
          </a:p>
        </p:txBody>
      </p:sp>
      <p:sp>
        <p:nvSpPr>
          <p:cNvPr id="8" name="矩形 7"/>
          <p:cNvSpPr/>
          <p:nvPr/>
        </p:nvSpPr>
        <p:spPr>
          <a:xfrm>
            <a:off x="325346" y="3770168"/>
            <a:ext cx="3661153" cy="348813"/>
          </a:xfrm>
          <a:prstGeom prst="rect">
            <a:avLst/>
          </a:prstGeom>
        </p:spPr>
        <p:txBody>
          <a:bodyPr wrap="square">
            <a:spAutoFit/>
          </a:bodyPr>
          <a:lstStyle/>
          <a:p>
            <a:pPr marL="295275" indent="-295275" algn="just">
              <a:lnSpc>
                <a:spcPts val="2000"/>
              </a:lnSpc>
              <a:spcAft>
                <a:spcPts val="0"/>
              </a:spcAft>
              <a:tabLst>
                <a:tab pos="295275" algn="l"/>
                <a:tab pos="304800" algn="l"/>
              </a:tabLst>
            </a:pPr>
            <a:r>
              <a:rPr lang="zh-TW" altLang="zh-TW" sz="1200" kern="0" dirty="0" smtClean="0">
                <a:solidFill>
                  <a:srgbClr val="000000"/>
                </a:solidFill>
                <a:latin typeface="標楷體" panose="03000509000000000000" pitchFamily="65" charset="-120"/>
                <a:ea typeface="標楷體" panose="03000509000000000000" pitchFamily="65" charset="-120"/>
              </a:rPr>
              <a:t>競賽</a:t>
            </a:r>
            <a:r>
              <a:rPr lang="zh-TW" altLang="zh-TW" sz="1200" kern="0" dirty="0">
                <a:solidFill>
                  <a:srgbClr val="000000"/>
                </a:solidFill>
                <a:latin typeface="標楷體" panose="03000509000000000000" pitchFamily="65" charset="-120"/>
                <a:ea typeface="標楷體" panose="03000509000000000000" pitchFamily="65" charset="-120"/>
              </a:rPr>
              <a:t>類別優勝名次及證照等級優待加分標準表</a:t>
            </a:r>
          </a:p>
        </p:txBody>
      </p:sp>
      <p:sp>
        <p:nvSpPr>
          <p:cNvPr id="9" name="流程圖: 換頁接點 8"/>
          <p:cNvSpPr/>
          <p:nvPr/>
        </p:nvSpPr>
        <p:spPr>
          <a:xfrm>
            <a:off x="263421" y="3428256"/>
            <a:ext cx="360040" cy="394387"/>
          </a:xfrm>
          <a:prstGeom prst="flowChartOffpage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FFFF"/>
              </a:solidFill>
              <a:latin typeface="標楷體" panose="03000509000000000000" pitchFamily="65" charset="-120"/>
              <a:ea typeface="標楷體" panose="03000509000000000000" pitchFamily="65" charset="-120"/>
            </a:endParaRPr>
          </a:p>
        </p:txBody>
      </p:sp>
      <p:sp>
        <p:nvSpPr>
          <p:cNvPr id="10" name="流程圖: 換頁接點 9"/>
          <p:cNvSpPr/>
          <p:nvPr/>
        </p:nvSpPr>
        <p:spPr>
          <a:xfrm>
            <a:off x="4427984" y="3428257"/>
            <a:ext cx="360040" cy="394387"/>
          </a:xfrm>
          <a:prstGeom prst="flowChartOffpage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latin typeface="標楷體" panose="03000509000000000000" pitchFamily="65" charset="-120"/>
              <a:ea typeface="標楷體" panose="03000509000000000000" pitchFamily="65" charset="-120"/>
            </a:endParaRPr>
          </a:p>
        </p:txBody>
      </p:sp>
      <p:sp>
        <p:nvSpPr>
          <p:cNvPr id="11" name="矩形 10"/>
          <p:cNvSpPr/>
          <p:nvPr/>
        </p:nvSpPr>
        <p:spPr>
          <a:xfrm>
            <a:off x="623461" y="3422187"/>
            <a:ext cx="2146742" cy="369332"/>
          </a:xfrm>
          <a:prstGeom prst="rect">
            <a:avLst/>
          </a:prstGeom>
          <a:solidFill>
            <a:schemeClr val="accent4">
              <a:lumMod val="20000"/>
              <a:lumOff val="80000"/>
            </a:schemeClr>
          </a:solidFill>
          <a:ln>
            <a:noFill/>
          </a:ln>
        </p:spPr>
        <p:txBody>
          <a:bodyPr wrap="none">
            <a:spAutoFit/>
          </a:bodyPr>
          <a:lstStyle/>
          <a:p>
            <a:pPr algn="ctr"/>
            <a:r>
              <a:rPr lang="zh-TW" altLang="en-US" dirty="0">
                <a:solidFill>
                  <a:srgbClr val="000000"/>
                </a:solidFill>
                <a:latin typeface="標楷體" panose="03000509000000000000" pitchFamily="65" charset="-120"/>
                <a:ea typeface="標楷體" panose="03000509000000000000" pitchFamily="65" charset="-120"/>
              </a:rPr>
              <a:t>招生簡章第</a:t>
            </a:r>
            <a:r>
              <a:rPr lang="en-US" altLang="zh-TW" dirty="0" smtClean="0">
                <a:solidFill>
                  <a:srgbClr val="000000"/>
                </a:solidFill>
                <a:latin typeface="標楷體" panose="03000509000000000000" pitchFamily="65" charset="-120"/>
                <a:ea typeface="標楷體" panose="03000509000000000000" pitchFamily="65" charset="-120"/>
              </a:rPr>
              <a:t>26-27</a:t>
            </a:r>
            <a:r>
              <a:rPr lang="zh-TW" altLang="en-US" dirty="0" smtClean="0">
                <a:solidFill>
                  <a:srgbClr val="000000"/>
                </a:solidFill>
                <a:latin typeface="標楷體" panose="03000509000000000000" pitchFamily="65" charset="-120"/>
                <a:ea typeface="標楷體" panose="03000509000000000000" pitchFamily="65" charset="-120"/>
              </a:rPr>
              <a:t>頁</a:t>
            </a:r>
            <a:endParaRPr lang="zh-TW" altLang="en-US" dirty="0">
              <a:solidFill>
                <a:srgbClr val="000000"/>
              </a:solidFill>
              <a:latin typeface="標楷體" panose="03000509000000000000" pitchFamily="65" charset="-120"/>
              <a:ea typeface="標楷體" panose="03000509000000000000" pitchFamily="65" charset="-120"/>
            </a:endParaRPr>
          </a:p>
        </p:txBody>
      </p:sp>
      <p:sp>
        <p:nvSpPr>
          <p:cNvPr id="12" name="矩形 11"/>
          <p:cNvSpPr/>
          <p:nvPr/>
        </p:nvSpPr>
        <p:spPr>
          <a:xfrm>
            <a:off x="4788024" y="3419708"/>
            <a:ext cx="2146742" cy="369332"/>
          </a:xfrm>
          <a:prstGeom prst="rect">
            <a:avLst/>
          </a:prstGeom>
          <a:solidFill>
            <a:schemeClr val="accent4">
              <a:lumMod val="20000"/>
              <a:lumOff val="80000"/>
            </a:schemeClr>
          </a:solidFill>
          <a:ln>
            <a:noFill/>
          </a:ln>
        </p:spPr>
        <p:txBody>
          <a:bodyPr wrap="none">
            <a:spAutoFit/>
          </a:bodyPr>
          <a:lstStyle/>
          <a:p>
            <a:pPr algn="ctr"/>
            <a:r>
              <a:rPr lang="zh-TW" altLang="en-US" dirty="0">
                <a:solidFill>
                  <a:srgbClr val="000000"/>
                </a:solidFill>
                <a:latin typeface="標楷體" panose="03000509000000000000" pitchFamily="65" charset="-120"/>
                <a:ea typeface="標楷體" panose="03000509000000000000" pitchFamily="65" charset="-120"/>
              </a:rPr>
              <a:t>招生簡章</a:t>
            </a:r>
            <a:r>
              <a:rPr lang="zh-TW" altLang="en-US" dirty="0" smtClean="0">
                <a:solidFill>
                  <a:srgbClr val="000000"/>
                </a:solidFill>
                <a:latin typeface="標楷體" panose="03000509000000000000" pitchFamily="65" charset="-120"/>
                <a:ea typeface="標楷體" panose="03000509000000000000" pitchFamily="65" charset="-120"/>
              </a:rPr>
              <a:t>第</a:t>
            </a:r>
            <a:r>
              <a:rPr lang="en-US" altLang="zh-TW" dirty="0" smtClean="0">
                <a:solidFill>
                  <a:srgbClr val="000000"/>
                </a:solidFill>
                <a:latin typeface="標楷體" panose="03000509000000000000" pitchFamily="65" charset="-120"/>
                <a:ea typeface="標楷體" panose="03000509000000000000" pitchFamily="65" charset="-120"/>
              </a:rPr>
              <a:t>37-50</a:t>
            </a:r>
            <a:r>
              <a:rPr lang="zh-TW" altLang="en-US" dirty="0" smtClean="0">
                <a:solidFill>
                  <a:srgbClr val="000000"/>
                </a:solidFill>
                <a:latin typeface="標楷體" panose="03000509000000000000" pitchFamily="65" charset="-120"/>
                <a:ea typeface="標楷體" panose="03000509000000000000" pitchFamily="65" charset="-120"/>
              </a:rPr>
              <a:t>頁</a:t>
            </a:r>
            <a:endParaRPr lang="zh-TW" altLang="en-US" dirty="0">
              <a:solidFill>
                <a:srgbClr val="000000"/>
              </a:solidFill>
              <a:latin typeface="標楷體" panose="03000509000000000000" pitchFamily="65" charset="-120"/>
              <a:ea typeface="標楷體" panose="03000509000000000000" pitchFamily="65" charset="-120"/>
            </a:endParaRPr>
          </a:p>
        </p:txBody>
      </p:sp>
      <p:grpSp>
        <p:nvGrpSpPr>
          <p:cNvPr id="15" name="群組 14"/>
          <p:cNvGrpSpPr/>
          <p:nvPr/>
        </p:nvGrpSpPr>
        <p:grpSpPr>
          <a:xfrm>
            <a:off x="117089" y="4138583"/>
            <a:ext cx="3846180" cy="2808312"/>
            <a:chOff x="251520" y="3262083"/>
            <a:chExt cx="3816424" cy="2903221"/>
          </a:xfrm>
        </p:grpSpPr>
        <p:pic>
          <p:nvPicPr>
            <p:cNvPr id="7" name="圖片 6"/>
            <p:cNvPicPr>
              <a:picLocks noChangeAspect="1"/>
            </p:cNvPicPr>
            <p:nvPr/>
          </p:nvPicPr>
          <p:blipFill>
            <a:blip r:embed="rId3"/>
            <a:stretch>
              <a:fillRect/>
            </a:stretch>
          </p:blipFill>
          <p:spPr>
            <a:xfrm>
              <a:off x="251520" y="3262083"/>
              <a:ext cx="3816424" cy="2787033"/>
            </a:xfrm>
            <a:prstGeom prst="rect">
              <a:avLst/>
            </a:prstGeom>
          </p:spPr>
        </p:pic>
        <p:sp>
          <p:nvSpPr>
            <p:cNvPr id="14" name="矩形 13"/>
            <p:cNvSpPr/>
            <p:nvPr/>
          </p:nvSpPr>
          <p:spPr>
            <a:xfrm>
              <a:off x="2152112" y="4175368"/>
              <a:ext cx="1908212" cy="19899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latin typeface="標楷體" panose="03000509000000000000" pitchFamily="65" charset="-120"/>
                <a:ea typeface="標楷體" panose="03000509000000000000" pitchFamily="65" charset="-120"/>
              </a:endParaRPr>
            </a:p>
          </p:txBody>
        </p:sp>
      </p:grpSp>
      <p:grpSp>
        <p:nvGrpSpPr>
          <p:cNvPr id="2" name="群組 1"/>
          <p:cNvGrpSpPr/>
          <p:nvPr/>
        </p:nvGrpSpPr>
        <p:grpSpPr>
          <a:xfrm>
            <a:off x="139417" y="1157808"/>
            <a:ext cx="890292" cy="420790"/>
            <a:chOff x="166414" y="201243"/>
            <a:chExt cx="890292" cy="420790"/>
          </a:xfrm>
        </p:grpSpPr>
        <p:sp>
          <p:nvSpPr>
            <p:cNvPr id="18" name="文字方塊 17"/>
            <p:cNvSpPr txBox="1"/>
            <p:nvPr/>
          </p:nvSpPr>
          <p:spPr>
            <a:xfrm>
              <a:off x="166414" y="252701"/>
              <a:ext cx="890292" cy="369332"/>
            </a:xfrm>
            <a:prstGeom prst="rect">
              <a:avLst/>
            </a:prstGeom>
            <a:solidFill>
              <a:srgbClr val="FFC000"/>
            </a:solidFill>
            <a:ln>
              <a:solidFill>
                <a:srgbClr val="FFC000"/>
              </a:solidFill>
            </a:ln>
          </p:spPr>
          <p:txBody>
            <a:bodyPr wrap="square" rtlCol="0">
              <a:spAutoFit/>
            </a:bodyPr>
            <a:lstStyle/>
            <a:p>
              <a:r>
                <a:rPr lang="zh-TW" altLang="en-US" dirty="0" smtClean="0">
                  <a:solidFill>
                    <a:srgbClr val="FFFFFF"/>
                  </a:solidFill>
                  <a:latin typeface="標楷體" panose="03000509000000000000" pitchFamily="65" charset="-120"/>
                  <a:ea typeface="標楷體" panose="03000509000000000000" pitchFamily="65" charset="-120"/>
                </a:rPr>
                <a:t>步驟</a:t>
              </a:r>
              <a:endParaRPr lang="zh-TW" altLang="en-US" dirty="0">
                <a:solidFill>
                  <a:srgbClr val="FFFFFF"/>
                </a:solidFill>
                <a:latin typeface="標楷體" panose="03000509000000000000" pitchFamily="65" charset="-120"/>
                <a:ea typeface="標楷體" panose="03000509000000000000" pitchFamily="65" charset="-120"/>
              </a:endParaRPr>
            </a:p>
          </p:txBody>
        </p:sp>
        <p:sp>
          <p:nvSpPr>
            <p:cNvPr id="19" name="Oval 6"/>
            <p:cNvSpPr>
              <a:spLocks noChangeArrowheads="1"/>
            </p:cNvSpPr>
            <p:nvPr/>
          </p:nvSpPr>
          <p:spPr bwMode="gray">
            <a:xfrm>
              <a:off x="758953" y="201243"/>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FFC000"/>
                    </a:solidFill>
                  </a:ln>
                  <a:solidFill>
                    <a:srgbClr val="FFFFFF"/>
                  </a:solidFill>
                  <a:latin typeface="標楷體" panose="03000509000000000000" pitchFamily="65" charset="-120"/>
                  <a:ea typeface="標楷體" panose="03000509000000000000" pitchFamily="65" charset="-120"/>
                  <a:cs typeface="Tahoma" panose="020B0604030504040204" pitchFamily="34" charset="0"/>
                </a:rPr>
                <a:t>3</a:t>
              </a:r>
              <a:endParaRPr lang="en-US" altLang="zh-TW" sz="4400" dirty="0">
                <a:ln w="12700">
                  <a:solidFill>
                    <a:srgbClr val="FFC000"/>
                  </a:solidFill>
                </a:ln>
                <a:solidFill>
                  <a:srgbClr val="FFFFFF"/>
                </a:solidFill>
                <a:latin typeface="標楷體" panose="03000509000000000000" pitchFamily="65" charset="-120"/>
                <a:ea typeface="標楷體" panose="03000509000000000000" pitchFamily="65" charset="-120"/>
                <a:cs typeface="Tahoma" panose="020B0604030504040204" pitchFamily="34" charset="0"/>
              </a:endParaRPr>
            </a:p>
          </p:txBody>
        </p:sp>
      </p:grpSp>
      <p:sp>
        <p:nvSpPr>
          <p:cNvPr id="20" name="Rectangle 2"/>
          <p:cNvSpPr txBox="1">
            <a:spLocks noChangeArrowheads="1"/>
          </p:cNvSpPr>
          <p:nvPr/>
        </p:nvSpPr>
        <p:spPr bwMode="auto">
          <a:xfrm>
            <a:off x="325346" y="112488"/>
            <a:ext cx="8624391"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400" b="1" kern="0" dirty="0">
                <a:solidFill>
                  <a:srgbClr val="3333FF"/>
                </a:solidFill>
                <a:latin typeface="標楷體" panose="03000509000000000000" pitchFamily="65" charset="-120"/>
                <a:ea typeface="標楷體" panose="03000509000000000000" pitchFamily="65" charset="-120"/>
              </a:rPr>
              <a:t>三、第二階段備審資料上傳系統操作</a:t>
            </a:r>
            <a:r>
              <a:rPr lang="en-US" altLang="zh-TW" sz="2400" b="1" kern="0" dirty="0">
                <a:solidFill>
                  <a:srgbClr val="3333FF"/>
                </a:solidFill>
                <a:latin typeface="標楷體" panose="03000509000000000000" pitchFamily="65" charset="-120"/>
                <a:ea typeface="標楷體" panose="03000509000000000000" pitchFamily="65" charset="-120"/>
              </a:rPr>
              <a:t>-</a:t>
            </a:r>
            <a:r>
              <a:rPr lang="zh-TW" altLang="en-US" sz="2400" b="1" kern="0" dirty="0" smtClean="0">
                <a:solidFill>
                  <a:srgbClr val="FF0000"/>
                </a:solidFill>
                <a:latin typeface="標楷體" panose="03000509000000000000" pitchFamily="65" charset="-120"/>
                <a:ea typeface="標楷體" panose="03000509000000000000" pitchFamily="65" charset="-120"/>
              </a:rPr>
              <a:t>上傳備審資料 </a:t>
            </a:r>
            <a:r>
              <a:rPr lang="en-US" altLang="zh-TW" sz="2400" b="1" kern="0" dirty="0" smtClean="0">
                <a:solidFill>
                  <a:srgbClr val="FF0000"/>
                </a:solidFill>
                <a:latin typeface="標楷體" panose="03000509000000000000" pitchFamily="65" charset="-120"/>
                <a:ea typeface="標楷體" panose="03000509000000000000" pitchFamily="65" charset="-120"/>
              </a:rPr>
              <a:t>(</a:t>
            </a:r>
            <a:r>
              <a:rPr lang="zh-TW" altLang="en-US" sz="2400" b="1" kern="0" dirty="0" smtClean="0">
                <a:solidFill>
                  <a:srgbClr val="FF0000"/>
                </a:solidFill>
                <a:latin typeface="標楷體" panose="03000509000000000000" pitchFamily="65" charset="-120"/>
                <a:ea typeface="標楷體" panose="03000509000000000000" pitchFamily="65" charset="-120"/>
              </a:rPr>
              <a:t>證明或得獎加分證明</a:t>
            </a:r>
            <a:r>
              <a:rPr lang="en-US" altLang="zh-TW" sz="2400" b="1" kern="0" dirty="0" smtClean="0">
                <a:solidFill>
                  <a:srgbClr val="FF0000"/>
                </a:solidFill>
                <a:latin typeface="標楷體" panose="03000509000000000000" pitchFamily="65" charset="-120"/>
                <a:ea typeface="標楷體" panose="03000509000000000000" pitchFamily="65" charset="-120"/>
              </a:rPr>
              <a:t>)</a:t>
            </a:r>
            <a:endParaRPr lang="zh-TW" altLang="en-US" sz="2400" b="1" kern="0" dirty="0" smtClean="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603905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2"/>
          <a:srcRect l="25585" t="12364" r="25616" b="70544"/>
          <a:stretch/>
        </p:blipFill>
        <p:spPr>
          <a:xfrm>
            <a:off x="657884" y="4148966"/>
            <a:ext cx="4062658" cy="1261234"/>
          </a:xfrm>
          <a:prstGeom prst="rect">
            <a:avLst/>
          </a:prstGeom>
          <a:noFill/>
          <a:ln>
            <a:noFill/>
          </a:ln>
        </p:spPr>
      </p:pic>
      <p:grpSp>
        <p:nvGrpSpPr>
          <p:cNvPr id="13" name="群組 12"/>
          <p:cNvGrpSpPr/>
          <p:nvPr/>
        </p:nvGrpSpPr>
        <p:grpSpPr>
          <a:xfrm>
            <a:off x="5996107" y="1133303"/>
            <a:ext cx="2989469" cy="540689"/>
            <a:chOff x="5686987" y="1068839"/>
            <a:chExt cx="2989469" cy="540689"/>
          </a:xfrm>
        </p:grpSpPr>
        <p:grpSp>
          <p:nvGrpSpPr>
            <p:cNvPr id="8" name="Group 2"/>
            <p:cNvGrpSpPr>
              <a:grpSpLocks/>
            </p:cNvGrpSpPr>
            <p:nvPr/>
          </p:nvGrpSpPr>
          <p:grpSpPr bwMode="auto">
            <a:xfrm>
              <a:off x="5686987" y="1068839"/>
              <a:ext cx="584120" cy="540689"/>
              <a:chOff x="748" y="1480"/>
              <a:chExt cx="1647" cy="1574"/>
            </a:xfrm>
          </p:grpSpPr>
          <p:sp>
            <p:nvSpPr>
              <p:cNvPr id="9" name="AutoShape 3"/>
              <p:cNvSpPr>
                <a:spLocks noChangeArrowheads="1"/>
              </p:cNvSpPr>
              <p:nvPr/>
            </p:nvSpPr>
            <p:spPr bwMode="gray">
              <a:xfrm>
                <a:off x="748" y="1480"/>
                <a:ext cx="1647" cy="1574"/>
              </a:xfrm>
              <a:prstGeom prst="roundRect">
                <a:avLst>
                  <a:gd name="adj" fmla="val 16667"/>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10" name="Oval 4"/>
              <p:cNvSpPr>
                <a:spLocks noChangeArrowheads="1"/>
              </p:cNvSpPr>
              <p:nvPr/>
            </p:nvSpPr>
            <p:spPr bwMode="auto">
              <a:xfrm>
                <a:off x="1411" y="2605"/>
                <a:ext cx="317" cy="317"/>
              </a:xfrm>
              <a:prstGeom prst="ellipse">
                <a:avLst/>
              </a:prstGeom>
              <a:solidFill>
                <a:schemeClr val="bg1"/>
              </a:solidFill>
              <a:ln w="9525">
                <a:solidFill>
                  <a:schemeClr val="bg1"/>
                </a:solidFill>
                <a:round/>
                <a:headEnd/>
                <a:tailEnd/>
              </a:ln>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lang="zh-TW" altLang="en-US">
                  <a:solidFill>
                    <a:prstClr val="black"/>
                  </a:solidFill>
                  <a:latin typeface="標楷體" panose="03000509000000000000" pitchFamily="65" charset="-120"/>
                  <a:ea typeface="標楷體" panose="03000509000000000000" pitchFamily="65" charset="-120"/>
                </a:endParaRPr>
              </a:p>
            </p:txBody>
          </p:sp>
          <p:sp>
            <p:nvSpPr>
              <p:cNvPr id="11" name="Freeform 5"/>
              <p:cNvSpPr>
                <a:spLocks/>
              </p:cNvSpPr>
              <p:nvPr/>
            </p:nvSpPr>
            <p:spPr bwMode="auto">
              <a:xfrm>
                <a:off x="1429" y="1661"/>
                <a:ext cx="290" cy="899"/>
              </a:xfrm>
              <a:custGeom>
                <a:avLst/>
                <a:gdLst>
                  <a:gd name="T0" fmla="*/ 0 w 290"/>
                  <a:gd name="T1" fmla="*/ 0 h 899"/>
                  <a:gd name="T2" fmla="*/ 290 w 290"/>
                  <a:gd name="T3" fmla="*/ 0 h 899"/>
                  <a:gd name="T4" fmla="*/ 235 w 290"/>
                  <a:gd name="T5" fmla="*/ 899 h 899"/>
                  <a:gd name="T6" fmla="*/ 25 w 290"/>
                  <a:gd name="T7" fmla="*/ 881 h 899"/>
                  <a:gd name="T8" fmla="*/ 0 w 290"/>
                  <a:gd name="T9" fmla="*/ 0 h 899"/>
                  <a:gd name="T10" fmla="*/ 0 60000 65536"/>
                  <a:gd name="T11" fmla="*/ 0 60000 65536"/>
                  <a:gd name="T12" fmla="*/ 0 60000 65536"/>
                  <a:gd name="T13" fmla="*/ 0 60000 65536"/>
                  <a:gd name="T14" fmla="*/ 0 60000 65536"/>
                  <a:gd name="T15" fmla="*/ 0 w 290"/>
                  <a:gd name="T16" fmla="*/ 0 h 899"/>
                  <a:gd name="T17" fmla="*/ 290 w 290"/>
                  <a:gd name="T18" fmla="*/ 899 h 899"/>
                </a:gdLst>
                <a:ahLst/>
                <a:cxnLst>
                  <a:cxn ang="T10">
                    <a:pos x="T0" y="T1"/>
                  </a:cxn>
                  <a:cxn ang="T11">
                    <a:pos x="T2" y="T3"/>
                  </a:cxn>
                  <a:cxn ang="T12">
                    <a:pos x="T4" y="T5"/>
                  </a:cxn>
                  <a:cxn ang="T13">
                    <a:pos x="T6" y="T7"/>
                  </a:cxn>
                  <a:cxn ang="T14">
                    <a:pos x="T8" y="T9"/>
                  </a:cxn>
                </a:cxnLst>
                <a:rect l="T15" t="T16" r="T17" b="T18"/>
                <a:pathLst>
                  <a:path w="290" h="899">
                    <a:moveTo>
                      <a:pt x="0" y="0"/>
                    </a:moveTo>
                    <a:lnTo>
                      <a:pt x="290" y="0"/>
                    </a:lnTo>
                    <a:lnTo>
                      <a:pt x="235" y="899"/>
                    </a:lnTo>
                    <a:lnTo>
                      <a:pt x="25" y="881"/>
                    </a:lnTo>
                    <a:lnTo>
                      <a:pt x="0" y="0"/>
                    </a:lnTo>
                    <a:close/>
                  </a:path>
                </a:pathLst>
              </a:custGeom>
              <a:solidFill>
                <a:schemeClr val="bg1"/>
              </a:solidFill>
              <a:ln w="9525">
                <a:solidFill>
                  <a:schemeClr val="bg1"/>
                </a:solidFill>
                <a:round/>
                <a:headEnd/>
                <a:tailEnd/>
              </a:ln>
            </p:spPr>
            <p:txBody>
              <a:bodyPr/>
              <a:lstStyle/>
              <a:p>
                <a:pPr fontAlgn="auto">
                  <a:spcBef>
                    <a:spcPts val="0"/>
                  </a:spcBef>
                  <a:spcAft>
                    <a:spcPts val="0"/>
                  </a:spcAft>
                </a:pPr>
                <a:endParaRPr kumimoji="0" lang="zh-TW" altLang="en-US">
                  <a:solidFill>
                    <a:prstClr val="black"/>
                  </a:solidFill>
                  <a:latin typeface="標楷體" panose="03000509000000000000" pitchFamily="65" charset="-120"/>
                  <a:ea typeface="標楷體" panose="03000509000000000000" pitchFamily="65" charset="-120"/>
                </a:endParaRPr>
              </a:p>
            </p:txBody>
          </p:sp>
        </p:grpSp>
        <p:sp>
          <p:nvSpPr>
            <p:cNvPr id="12" name="矩形 11"/>
            <p:cNvSpPr/>
            <p:nvPr/>
          </p:nvSpPr>
          <p:spPr>
            <a:xfrm>
              <a:off x="6228184" y="1068839"/>
              <a:ext cx="2448272" cy="540689"/>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fontAlgn="auto">
                <a:spcBef>
                  <a:spcPts val="0"/>
                </a:spcBef>
                <a:spcAft>
                  <a:spcPts val="0"/>
                </a:spcAft>
              </a:pPr>
              <a:r>
                <a:rPr kumimoji="0" lang="zh-TW" altLang="en-US" dirty="0">
                  <a:solidFill>
                    <a:prstClr val="black"/>
                  </a:solidFill>
                  <a:latin typeface="標楷體" panose="03000509000000000000" pitchFamily="65" charset="-120"/>
                  <a:ea typeface="標楷體" panose="03000509000000000000" pitchFamily="65" charset="-120"/>
                </a:rPr>
                <a:t>系統檢核上傳檔案規格並提示錯誤訊息</a:t>
              </a:r>
            </a:p>
          </p:txBody>
        </p:sp>
      </p:grpSp>
      <p:pic>
        <p:nvPicPr>
          <p:cNvPr id="4" name="圖片 3"/>
          <p:cNvPicPr>
            <a:picLocks noChangeAspect="1"/>
          </p:cNvPicPr>
          <p:nvPr/>
        </p:nvPicPr>
        <p:blipFill rotWithShape="1">
          <a:blip r:embed="rId3"/>
          <a:srcRect l="25578" r="25099" b="79756"/>
          <a:stretch/>
        </p:blipFill>
        <p:spPr>
          <a:xfrm>
            <a:off x="539552" y="2235200"/>
            <a:ext cx="4223832" cy="1176867"/>
          </a:xfrm>
          <a:prstGeom prst="rect">
            <a:avLst/>
          </a:prstGeom>
        </p:spPr>
      </p:pic>
      <p:grpSp>
        <p:nvGrpSpPr>
          <p:cNvPr id="2" name="群組 1"/>
          <p:cNvGrpSpPr/>
          <p:nvPr/>
        </p:nvGrpSpPr>
        <p:grpSpPr>
          <a:xfrm>
            <a:off x="533294" y="3613779"/>
            <a:ext cx="1608828" cy="369332"/>
            <a:chOff x="365993" y="4531305"/>
            <a:chExt cx="1608828" cy="369332"/>
          </a:xfrm>
        </p:grpSpPr>
        <p:sp>
          <p:nvSpPr>
            <p:cNvPr id="17" name="文字方塊 16"/>
            <p:cNvSpPr txBox="1"/>
            <p:nvPr/>
          </p:nvSpPr>
          <p:spPr>
            <a:xfrm>
              <a:off x="635993" y="4531305"/>
              <a:ext cx="1338828" cy="369332"/>
            </a:xfrm>
            <a:prstGeom prst="rect">
              <a:avLst/>
            </a:prstGeom>
            <a:noFill/>
          </p:spPr>
          <p:txBody>
            <a:bodyPr wrap="none" rtlCol="0">
              <a:spAutoFit/>
            </a:bodyPr>
            <a:lstStyle/>
            <a:p>
              <a:pPr fontAlgn="auto">
                <a:spcBef>
                  <a:spcPts val="0"/>
                </a:spcBef>
                <a:spcAft>
                  <a:spcPts val="0"/>
                </a:spcAft>
              </a:pPr>
              <a:r>
                <a:rPr kumimoji="0" lang="zh-TW" altLang="en-US" dirty="0">
                  <a:solidFill>
                    <a:prstClr val="black"/>
                  </a:solidFill>
                  <a:latin typeface="標楷體" panose="03000509000000000000" pitchFamily="65" charset="-120"/>
                  <a:ea typeface="標楷體" panose="03000509000000000000" pitchFamily="65" charset="-120"/>
                </a:rPr>
                <a:t>通行碼查核</a:t>
              </a:r>
            </a:p>
          </p:txBody>
        </p:sp>
        <p:sp>
          <p:nvSpPr>
            <p:cNvPr id="18" name="Oval 6"/>
            <p:cNvSpPr>
              <a:spLocks noChangeArrowheads="1"/>
            </p:cNvSpPr>
            <p:nvPr/>
          </p:nvSpPr>
          <p:spPr bwMode="gray">
            <a:xfrm>
              <a:off x="365993" y="4583892"/>
              <a:ext cx="270000" cy="270000"/>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標楷體" panose="03000509000000000000" pitchFamily="65" charset="-120"/>
                  <a:ea typeface="標楷體" panose="03000509000000000000" pitchFamily="65" charset="-120"/>
                  <a:cs typeface="Tahoma" panose="020B0604030504040204" pitchFamily="34" charset="0"/>
                </a:rPr>
                <a:t>3</a:t>
              </a:r>
            </a:p>
          </p:txBody>
        </p:sp>
      </p:grpSp>
      <p:grpSp>
        <p:nvGrpSpPr>
          <p:cNvPr id="6" name="群組 5"/>
          <p:cNvGrpSpPr/>
          <p:nvPr/>
        </p:nvGrpSpPr>
        <p:grpSpPr>
          <a:xfrm>
            <a:off x="511933" y="1830506"/>
            <a:ext cx="1353985" cy="369332"/>
            <a:chOff x="365571" y="1298043"/>
            <a:chExt cx="1353985" cy="369332"/>
          </a:xfrm>
        </p:grpSpPr>
        <p:sp>
          <p:nvSpPr>
            <p:cNvPr id="14" name="文字方塊 13"/>
            <p:cNvSpPr txBox="1"/>
            <p:nvPr/>
          </p:nvSpPr>
          <p:spPr>
            <a:xfrm>
              <a:off x="611560" y="1298043"/>
              <a:ext cx="1107996" cy="369332"/>
            </a:xfrm>
            <a:prstGeom prst="rect">
              <a:avLst/>
            </a:prstGeom>
            <a:noFill/>
          </p:spPr>
          <p:txBody>
            <a:bodyPr wrap="none" rtlCol="0">
              <a:spAutoFit/>
            </a:bodyPr>
            <a:lstStyle/>
            <a:p>
              <a:pPr fontAlgn="auto">
                <a:spcBef>
                  <a:spcPts val="0"/>
                </a:spcBef>
                <a:spcAft>
                  <a:spcPts val="0"/>
                </a:spcAft>
              </a:pPr>
              <a:r>
                <a:rPr kumimoji="0" lang="zh-TW" altLang="en-US" dirty="0">
                  <a:solidFill>
                    <a:prstClr val="black"/>
                  </a:solidFill>
                  <a:latin typeface="標楷體" panose="03000509000000000000" pitchFamily="65" charset="-120"/>
                  <a:ea typeface="標楷體" panose="03000509000000000000" pitchFamily="65" charset="-120"/>
                </a:rPr>
                <a:t>檔案格式</a:t>
              </a:r>
            </a:p>
          </p:txBody>
        </p:sp>
        <p:sp>
          <p:nvSpPr>
            <p:cNvPr id="19" name="Oval 6"/>
            <p:cNvSpPr>
              <a:spLocks noChangeArrowheads="1"/>
            </p:cNvSpPr>
            <p:nvPr/>
          </p:nvSpPr>
          <p:spPr bwMode="gray">
            <a:xfrm>
              <a:off x="365571" y="1339184"/>
              <a:ext cx="270000" cy="270000"/>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標楷體" panose="03000509000000000000" pitchFamily="65" charset="-120"/>
                  <a:ea typeface="標楷體" panose="03000509000000000000" pitchFamily="65" charset="-120"/>
                  <a:cs typeface="Tahoma" panose="020B0604030504040204" pitchFamily="34" charset="0"/>
                </a:rPr>
                <a:t>1</a:t>
              </a:r>
            </a:p>
          </p:txBody>
        </p:sp>
      </p:grpSp>
      <p:grpSp>
        <p:nvGrpSpPr>
          <p:cNvPr id="5" name="群組 4"/>
          <p:cNvGrpSpPr/>
          <p:nvPr/>
        </p:nvGrpSpPr>
        <p:grpSpPr>
          <a:xfrm>
            <a:off x="4921180" y="1793591"/>
            <a:ext cx="1353985" cy="369332"/>
            <a:chOff x="377478" y="2726562"/>
            <a:chExt cx="1353985" cy="369332"/>
          </a:xfrm>
        </p:grpSpPr>
        <p:sp>
          <p:nvSpPr>
            <p:cNvPr id="15" name="文字方塊 14"/>
            <p:cNvSpPr txBox="1"/>
            <p:nvPr/>
          </p:nvSpPr>
          <p:spPr>
            <a:xfrm>
              <a:off x="623467" y="2726562"/>
              <a:ext cx="1107996" cy="369332"/>
            </a:xfrm>
            <a:prstGeom prst="rect">
              <a:avLst/>
            </a:prstGeom>
            <a:noFill/>
          </p:spPr>
          <p:txBody>
            <a:bodyPr wrap="none" rtlCol="0">
              <a:spAutoFit/>
            </a:bodyPr>
            <a:lstStyle/>
            <a:p>
              <a:pPr fontAlgn="auto">
                <a:spcBef>
                  <a:spcPts val="0"/>
                </a:spcBef>
                <a:spcAft>
                  <a:spcPts val="0"/>
                </a:spcAft>
              </a:pPr>
              <a:r>
                <a:rPr kumimoji="0" lang="zh-TW" altLang="en-US" dirty="0">
                  <a:solidFill>
                    <a:prstClr val="black"/>
                  </a:solidFill>
                  <a:latin typeface="標楷體" panose="03000509000000000000" pitchFamily="65" charset="-120"/>
                  <a:ea typeface="標楷體" panose="03000509000000000000" pitchFamily="65" charset="-120"/>
                </a:rPr>
                <a:t>檔案大小</a:t>
              </a:r>
            </a:p>
          </p:txBody>
        </p:sp>
        <p:sp>
          <p:nvSpPr>
            <p:cNvPr id="21" name="Oval 6"/>
            <p:cNvSpPr>
              <a:spLocks noChangeArrowheads="1"/>
            </p:cNvSpPr>
            <p:nvPr/>
          </p:nvSpPr>
          <p:spPr bwMode="gray">
            <a:xfrm>
              <a:off x="377478" y="2744042"/>
              <a:ext cx="270000" cy="270000"/>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標楷體" panose="03000509000000000000" pitchFamily="65" charset="-120"/>
                  <a:ea typeface="標楷體" panose="03000509000000000000" pitchFamily="65" charset="-120"/>
                  <a:cs typeface="Tahoma" panose="020B0604030504040204" pitchFamily="34" charset="0"/>
                </a:rPr>
                <a:t>2</a:t>
              </a:r>
            </a:p>
          </p:txBody>
        </p:sp>
      </p:grpSp>
      <p:pic>
        <p:nvPicPr>
          <p:cNvPr id="3" name="圖片 2"/>
          <p:cNvPicPr>
            <a:picLocks noChangeAspect="1"/>
          </p:cNvPicPr>
          <p:nvPr/>
        </p:nvPicPr>
        <p:blipFill>
          <a:blip r:embed="rId4"/>
          <a:stretch>
            <a:fillRect/>
          </a:stretch>
        </p:blipFill>
        <p:spPr>
          <a:xfrm>
            <a:off x="4923738" y="2215822"/>
            <a:ext cx="3645068" cy="1157845"/>
          </a:xfrm>
          <a:prstGeom prst="rect">
            <a:avLst/>
          </a:prstGeom>
        </p:spPr>
      </p:pic>
      <p:sp>
        <p:nvSpPr>
          <p:cNvPr id="24" name="Rectangle 2"/>
          <p:cNvSpPr txBox="1">
            <a:spLocks noChangeArrowheads="1"/>
          </p:cNvSpPr>
          <p:nvPr/>
        </p:nvSpPr>
        <p:spPr bwMode="auto">
          <a:xfrm>
            <a:off x="310978" y="116632"/>
            <a:ext cx="8624391"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800" b="1" kern="0" dirty="0">
                <a:solidFill>
                  <a:srgbClr val="3333FF"/>
                </a:solidFill>
                <a:latin typeface="標楷體" panose="03000509000000000000" pitchFamily="65" charset="-120"/>
                <a:ea typeface="標楷體" panose="03000509000000000000" pitchFamily="65" charset="-120"/>
              </a:rPr>
              <a:t>三、第二階段備審資料上傳系統操作</a:t>
            </a:r>
            <a:r>
              <a:rPr lang="en-US" altLang="zh-TW" sz="2800" b="1" kern="0" dirty="0">
                <a:solidFill>
                  <a:srgbClr val="3333FF"/>
                </a:solidFill>
                <a:latin typeface="標楷體" panose="03000509000000000000" pitchFamily="65" charset="-120"/>
                <a:ea typeface="標楷體" panose="03000509000000000000" pitchFamily="65" charset="-120"/>
              </a:rPr>
              <a:t>-</a:t>
            </a:r>
            <a:r>
              <a:rPr lang="zh-TW" altLang="en-US" sz="2800" b="1" kern="0" dirty="0" smtClean="0">
                <a:solidFill>
                  <a:srgbClr val="FF0000"/>
                </a:solidFill>
                <a:latin typeface="標楷體" panose="03000509000000000000" pitchFamily="65" charset="-120"/>
                <a:ea typeface="標楷體" panose="03000509000000000000" pitchFamily="65" charset="-120"/>
              </a:rPr>
              <a:t>上傳備審資料</a:t>
            </a:r>
          </a:p>
        </p:txBody>
      </p:sp>
      <p:grpSp>
        <p:nvGrpSpPr>
          <p:cNvPr id="25" name="群組 24"/>
          <p:cNvGrpSpPr/>
          <p:nvPr/>
        </p:nvGrpSpPr>
        <p:grpSpPr>
          <a:xfrm>
            <a:off x="4906133" y="3636653"/>
            <a:ext cx="1839660" cy="369332"/>
            <a:chOff x="365993" y="4531305"/>
            <a:chExt cx="1839660" cy="369332"/>
          </a:xfrm>
        </p:grpSpPr>
        <p:sp>
          <p:nvSpPr>
            <p:cNvPr id="26" name="文字方塊 25"/>
            <p:cNvSpPr txBox="1"/>
            <p:nvPr/>
          </p:nvSpPr>
          <p:spPr>
            <a:xfrm>
              <a:off x="635993" y="4531305"/>
              <a:ext cx="1569660" cy="369332"/>
            </a:xfrm>
            <a:prstGeom prst="rect">
              <a:avLst/>
            </a:prstGeom>
            <a:noFill/>
          </p:spPr>
          <p:txBody>
            <a:bodyPr wrap="none" rtlCol="0">
              <a:spAutoFit/>
            </a:bodyPr>
            <a:lstStyle/>
            <a:p>
              <a:pPr fontAlgn="auto">
                <a:spcBef>
                  <a:spcPts val="0"/>
                </a:spcBef>
                <a:spcAft>
                  <a:spcPts val="0"/>
                </a:spcAft>
              </a:pPr>
              <a:r>
                <a:rPr kumimoji="0" lang="zh-TW" altLang="en-US" dirty="0" smtClean="0">
                  <a:solidFill>
                    <a:srgbClr val="3333FF"/>
                  </a:solidFill>
                  <a:latin typeface="標楷體" panose="03000509000000000000" pitchFamily="65" charset="-120"/>
                  <a:ea typeface="標楷體" panose="03000509000000000000" pitchFamily="65" charset="-120"/>
                </a:rPr>
                <a:t>檔案重新上傳</a:t>
              </a:r>
              <a:endParaRPr kumimoji="0" lang="zh-TW" altLang="en-US" dirty="0">
                <a:solidFill>
                  <a:srgbClr val="3333FF"/>
                </a:solidFill>
                <a:latin typeface="標楷體" panose="03000509000000000000" pitchFamily="65" charset="-120"/>
                <a:ea typeface="標楷體" panose="03000509000000000000" pitchFamily="65" charset="-120"/>
              </a:endParaRPr>
            </a:p>
          </p:txBody>
        </p:sp>
        <p:sp>
          <p:nvSpPr>
            <p:cNvPr id="27" name="Oval 6"/>
            <p:cNvSpPr>
              <a:spLocks noChangeArrowheads="1"/>
            </p:cNvSpPr>
            <p:nvPr/>
          </p:nvSpPr>
          <p:spPr bwMode="gray">
            <a:xfrm>
              <a:off x="365993" y="4583892"/>
              <a:ext cx="270000" cy="270000"/>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標楷體" panose="03000509000000000000" pitchFamily="65" charset="-120"/>
                  <a:ea typeface="標楷體" panose="03000509000000000000" pitchFamily="65" charset="-120"/>
                  <a:cs typeface="Tahoma" panose="020B0604030504040204" pitchFamily="34" charset="0"/>
                </a:rPr>
                <a:t>4</a:t>
              </a:r>
            </a:p>
          </p:txBody>
        </p:sp>
      </p:grpSp>
      <p:pic>
        <p:nvPicPr>
          <p:cNvPr id="16" name="圖片 15"/>
          <p:cNvPicPr>
            <a:picLocks noChangeAspect="1"/>
          </p:cNvPicPr>
          <p:nvPr/>
        </p:nvPicPr>
        <p:blipFill rotWithShape="1">
          <a:blip r:embed="rId5">
            <a:extLst>
              <a:ext uri="{28A0092B-C50C-407E-A947-70E740481C1C}">
                <a14:useLocalDpi xmlns:a14="http://schemas.microsoft.com/office/drawing/2010/main" val="0"/>
              </a:ext>
            </a:extLst>
          </a:blip>
          <a:srcRect l="25794" t="10001" r="28503" b="77407"/>
          <a:stretch/>
        </p:blipFill>
        <p:spPr>
          <a:xfrm>
            <a:off x="4912087" y="4121202"/>
            <a:ext cx="3999618" cy="1339798"/>
          </a:xfrm>
          <a:prstGeom prst="rect">
            <a:avLst/>
          </a:prstGeom>
        </p:spPr>
      </p:pic>
    </p:spTree>
    <p:extLst>
      <p:ext uri="{BB962C8B-B14F-4D97-AF65-F5344CB8AC3E}">
        <p14:creationId xmlns:p14="http://schemas.microsoft.com/office/powerpoint/2010/main" val="29626034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srcRect b="39133"/>
          <a:stretch/>
        </p:blipFill>
        <p:spPr>
          <a:xfrm>
            <a:off x="4824266" y="1474077"/>
            <a:ext cx="3996205" cy="3467091"/>
          </a:xfrm>
          <a:prstGeom prst="rect">
            <a:avLst/>
          </a:prstGeom>
        </p:spPr>
      </p:pic>
      <p:pic>
        <p:nvPicPr>
          <p:cNvPr id="2" name="圖片 1"/>
          <p:cNvPicPr>
            <a:picLocks noChangeAspect="1"/>
          </p:cNvPicPr>
          <p:nvPr/>
        </p:nvPicPr>
        <p:blipFill>
          <a:blip r:embed="rId3"/>
          <a:stretch>
            <a:fillRect/>
          </a:stretch>
        </p:blipFill>
        <p:spPr>
          <a:xfrm>
            <a:off x="533401" y="1553739"/>
            <a:ext cx="3841854" cy="4978486"/>
          </a:xfrm>
          <a:prstGeom prst="rect">
            <a:avLst/>
          </a:prstGeom>
        </p:spPr>
      </p:pic>
      <p:sp>
        <p:nvSpPr>
          <p:cNvPr id="6" name="矩形 5"/>
          <p:cNvSpPr/>
          <p:nvPr/>
        </p:nvSpPr>
        <p:spPr>
          <a:xfrm>
            <a:off x="802941" y="1808425"/>
            <a:ext cx="504056" cy="1440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latin typeface="標楷體" panose="03000509000000000000" pitchFamily="65" charset="-120"/>
              <a:ea typeface="標楷體" panose="03000509000000000000" pitchFamily="65" charset="-120"/>
            </a:endParaRPr>
          </a:p>
        </p:txBody>
      </p:sp>
      <p:sp>
        <p:nvSpPr>
          <p:cNvPr id="47" name="矩形 46"/>
          <p:cNvSpPr/>
          <p:nvPr/>
        </p:nvSpPr>
        <p:spPr>
          <a:xfrm>
            <a:off x="1365740" y="1974390"/>
            <a:ext cx="504056" cy="1291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latin typeface="標楷體" panose="03000509000000000000" pitchFamily="65" charset="-120"/>
              <a:ea typeface="標楷體" panose="03000509000000000000" pitchFamily="65" charset="-120"/>
            </a:endParaRPr>
          </a:p>
        </p:txBody>
      </p:sp>
      <p:sp>
        <p:nvSpPr>
          <p:cNvPr id="7" name="矩形 6"/>
          <p:cNvSpPr/>
          <p:nvPr/>
        </p:nvSpPr>
        <p:spPr>
          <a:xfrm>
            <a:off x="2217218" y="2102842"/>
            <a:ext cx="626590" cy="1603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latin typeface="標楷體" panose="03000509000000000000" pitchFamily="65" charset="-120"/>
              <a:ea typeface="標楷體" panose="03000509000000000000" pitchFamily="65" charset="-120"/>
            </a:endParaRPr>
          </a:p>
        </p:txBody>
      </p:sp>
      <p:sp>
        <p:nvSpPr>
          <p:cNvPr id="18" name="矩形 17"/>
          <p:cNvSpPr/>
          <p:nvPr/>
        </p:nvSpPr>
        <p:spPr>
          <a:xfrm>
            <a:off x="6069042" y="3083742"/>
            <a:ext cx="709013" cy="1880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latin typeface="標楷體" panose="03000509000000000000" pitchFamily="65" charset="-120"/>
              <a:ea typeface="標楷體" panose="03000509000000000000" pitchFamily="65" charset="-120"/>
            </a:endParaRPr>
          </a:p>
        </p:txBody>
      </p:sp>
      <p:sp>
        <p:nvSpPr>
          <p:cNvPr id="19" name="矩形 18"/>
          <p:cNvSpPr/>
          <p:nvPr/>
        </p:nvSpPr>
        <p:spPr>
          <a:xfrm>
            <a:off x="6219993" y="3347141"/>
            <a:ext cx="864096" cy="2150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latin typeface="標楷體" panose="03000509000000000000" pitchFamily="65" charset="-120"/>
              <a:ea typeface="標楷體" panose="03000509000000000000" pitchFamily="65" charset="-120"/>
            </a:endParaRPr>
          </a:p>
        </p:txBody>
      </p:sp>
      <p:sp>
        <p:nvSpPr>
          <p:cNvPr id="20" name="矩形 19"/>
          <p:cNvSpPr/>
          <p:nvPr/>
        </p:nvSpPr>
        <p:spPr>
          <a:xfrm>
            <a:off x="4932040" y="4047058"/>
            <a:ext cx="2808311" cy="79208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latin typeface="標楷體" panose="03000509000000000000" pitchFamily="65" charset="-120"/>
              <a:ea typeface="標楷體" panose="03000509000000000000" pitchFamily="65" charset="-120"/>
            </a:endParaRPr>
          </a:p>
        </p:txBody>
      </p:sp>
      <p:sp>
        <p:nvSpPr>
          <p:cNvPr id="10" name="矩形 9"/>
          <p:cNvSpPr/>
          <p:nvPr/>
        </p:nvSpPr>
        <p:spPr>
          <a:xfrm>
            <a:off x="590550" y="2650937"/>
            <a:ext cx="1229783" cy="10828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latin typeface="標楷體" panose="03000509000000000000" pitchFamily="65" charset="-120"/>
              <a:ea typeface="標楷體" panose="03000509000000000000" pitchFamily="65" charset="-120"/>
            </a:endParaRPr>
          </a:p>
        </p:txBody>
      </p:sp>
      <p:sp>
        <p:nvSpPr>
          <p:cNvPr id="27" name="矩形 26"/>
          <p:cNvSpPr/>
          <p:nvPr/>
        </p:nvSpPr>
        <p:spPr>
          <a:xfrm>
            <a:off x="5652953" y="1553739"/>
            <a:ext cx="2723823" cy="369332"/>
          </a:xfrm>
          <a:prstGeom prst="rect">
            <a:avLst/>
          </a:prstGeom>
          <a:solidFill>
            <a:schemeClr val="accent1">
              <a:lumMod val="20000"/>
              <a:lumOff val="80000"/>
            </a:schemeClr>
          </a:solidFill>
        </p:spPr>
        <p:txBody>
          <a:bodyPr wrap="none">
            <a:spAutoFit/>
          </a:bodyPr>
          <a:lstStyle/>
          <a:p>
            <a:r>
              <a:rPr lang="zh-TW" altLang="en-US" b="1" dirty="0">
                <a:solidFill>
                  <a:srgbClr val="000000"/>
                </a:solidFill>
                <a:latin typeface="標楷體" panose="03000509000000000000" pitchFamily="65" charset="-120"/>
                <a:ea typeface="標楷體" panose="03000509000000000000" pitchFamily="65" charset="-120"/>
              </a:rPr>
              <a:t>「項目」分隔</a:t>
            </a:r>
            <a:r>
              <a:rPr lang="zh-TW" altLang="en-US" b="1" dirty="0" smtClean="0">
                <a:solidFill>
                  <a:srgbClr val="000000"/>
                </a:solidFill>
                <a:latin typeface="標楷體" panose="03000509000000000000" pitchFamily="65" charset="-120"/>
                <a:ea typeface="標楷體" panose="03000509000000000000" pitchFamily="65" charset="-120"/>
              </a:rPr>
              <a:t>頁（樣張）</a:t>
            </a:r>
            <a:endParaRPr lang="zh-TW" altLang="en-US" b="1" dirty="0">
              <a:solidFill>
                <a:srgbClr val="000000"/>
              </a:solidFill>
              <a:latin typeface="標楷體" panose="03000509000000000000" pitchFamily="65" charset="-120"/>
              <a:ea typeface="標楷體" panose="03000509000000000000" pitchFamily="65" charset="-120"/>
            </a:endParaRPr>
          </a:p>
        </p:txBody>
      </p:sp>
      <p:sp>
        <p:nvSpPr>
          <p:cNvPr id="30" name="矩形 29"/>
          <p:cNvSpPr/>
          <p:nvPr/>
        </p:nvSpPr>
        <p:spPr>
          <a:xfrm>
            <a:off x="3079750" y="2633133"/>
            <a:ext cx="1246717" cy="11151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latin typeface="標楷體" panose="03000509000000000000" pitchFamily="65" charset="-120"/>
              <a:ea typeface="標楷體" panose="03000509000000000000" pitchFamily="65" charset="-120"/>
            </a:endParaRPr>
          </a:p>
        </p:txBody>
      </p:sp>
      <p:sp>
        <p:nvSpPr>
          <p:cNvPr id="9" name="向右箭號 8"/>
          <p:cNvSpPr/>
          <p:nvPr/>
        </p:nvSpPr>
        <p:spPr>
          <a:xfrm>
            <a:off x="524234" y="2831930"/>
            <a:ext cx="231342" cy="216024"/>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latin typeface="標楷體" panose="03000509000000000000" pitchFamily="65" charset="-120"/>
              <a:ea typeface="標楷體" panose="03000509000000000000" pitchFamily="65" charset="-120"/>
            </a:endParaRPr>
          </a:p>
        </p:txBody>
      </p:sp>
      <p:sp>
        <p:nvSpPr>
          <p:cNvPr id="11" name="文字方塊 10"/>
          <p:cNvSpPr txBox="1"/>
          <p:nvPr/>
        </p:nvSpPr>
        <p:spPr>
          <a:xfrm>
            <a:off x="109342" y="3083742"/>
            <a:ext cx="461665" cy="2578591"/>
          </a:xfrm>
          <a:prstGeom prst="rect">
            <a:avLst/>
          </a:prstGeom>
          <a:solidFill>
            <a:schemeClr val="accent1">
              <a:lumMod val="20000"/>
              <a:lumOff val="80000"/>
            </a:schemeClr>
          </a:solidFill>
          <a:ln>
            <a:noFill/>
          </a:ln>
        </p:spPr>
        <p:txBody>
          <a:bodyPr vert="eaVert" wrap="none" rtlCol="0">
            <a:spAutoFit/>
          </a:bodyPr>
          <a:lstStyle/>
          <a:p>
            <a:r>
              <a:rPr lang="zh-TW" altLang="en-US" b="1" dirty="0" smtClean="0">
                <a:solidFill>
                  <a:srgbClr val="000000"/>
                </a:solidFill>
                <a:latin typeface="標楷體" panose="03000509000000000000" pitchFamily="65" charset="-120"/>
                <a:ea typeface="標楷體" panose="03000509000000000000" pitchFamily="65" charset="-120"/>
              </a:rPr>
              <a:t>依序加入「項目」分隔頁</a:t>
            </a:r>
            <a:endParaRPr lang="zh-TW" altLang="en-US" b="1" dirty="0">
              <a:solidFill>
                <a:srgbClr val="000000"/>
              </a:solidFill>
              <a:latin typeface="標楷體" panose="03000509000000000000" pitchFamily="65" charset="-120"/>
              <a:ea typeface="標楷體" panose="03000509000000000000" pitchFamily="65" charset="-120"/>
            </a:endParaRPr>
          </a:p>
        </p:txBody>
      </p:sp>
      <p:sp>
        <p:nvSpPr>
          <p:cNvPr id="32" name="Oval 6"/>
          <p:cNvSpPr>
            <a:spLocks noChangeArrowheads="1"/>
          </p:cNvSpPr>
          <p:nvPr/>
        </p:nvSpPr>
        <p:spPr bwMode="gray">
          <a:xfrm>
            <a:off x="1231885" y="2070005"/>
            <a:ext cx="262369" cy="282218"/>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smtClean="0">
                <a:solidFill>
                  <a:prstClr val="white"/>
                </a:solidFill>
                <a:latin typeface="標楷體" panose="03000509000000000000" pitchFamily="65" charset="-120"/>
                <a:ea typeface="標楷體" panose="03000509000000000000" pitchFamily="65" charset="-120"/>
                <a:cs typeface="Tahoma" panose="020B0604030504040204" pitchFamily="34" charset="0"/>
              </a:rPr>
              <a:t>1</a:t>
            </a:r>
            <a:endParaRPr lang="en-US" altLang="zh-TW" sz="2100" dirty="0">
              <a:solidFill>
                <a:prstClr val="white"/>
              </a:solidFill>
              <a:latin typeface="標楷體" panose="03000509000000000000" pitchFamily="65" charset="-120"/>
              <a:ea typeface="標楷體" panose="03000509000000000000" pitchFamily="65" charset="-120"/>
              <a:cs typeface="Tahoma" panose="020B0604030504040204" pitchFamily="34" charset="0"/>
            </a:endParaRPr>
          </a:p>
        </p:txBody>
      </p:sp>
      <p:sp>
        <p:nvSpPr>
          <p:cNvPr id="34" name="Oval 6"/>
          <p:cNvSpPr>
            <a:spLocks noChangeArrowheads="1"/>
          </p:cNvSpPr>
          <p:nvPr/>
        </p:nvSpPr>
        <p:spPr bwMode="gray">
          <a:xfrm>
            <a:off x="208991" y="2760426"/>
            <a:ext cx="262369" cy="282218"/>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smtClean="0">
                <a:solidFill>
                  <a:prstClr val="white"/>
                </a:solidFill>
                <a:latin typeface="標楷體" panose="03000509000000000000" pitchFamily="65" charset="-120"/>
                <a:ea typeface="標楷體" panose="03000509000000000000" pitchFamily="65" charset="-120"/>
                <a:cs typeface="Tahoma" panose="020B0604030504040204" pitchFamily="34" charset="0"/>
              </a:rPr>
              <a:t>2</a:t>
            </a:r>
            <a:endParaRPr lang="en-US" altLang="zh-TW" sz="2100" dirty="0">
              <a:solidFill>
                <a:prstClr val="white"/>
              </a:solidFill>
              <a:latin typeface="標楷體" panose="03000509000000000000" pitchFamily="65" charset="-120"/>
              <a:ea typeface="標楷體" panose="03000509000000000000" pitchFamily="65" charset="-120"/>
              <a:cs typeface="Tahoma" panose="020B0604030504040204" pitchFamily="34" charset="0"/>
            </a:endParaRPr>
          </a:p>
        </p:txBody>
      </p:sp>
      <p:sp>
        <p:nvSpPr>
          <p:cNvPr id="35" name="Oval 6"/>
          <p:cNvSpPr>
            <a:spLocks noChangeArrowheads="1"/>
          </p:cNvSpPr>
          <p:nvPr/>
        </p:nvSpPr>
        <p:spPr bwMode="gray">
          <a:xfrm>
            <a:off x="5444814" y="1597296"/>
            <a:ext cx="262369" cy="282218"/>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smtClean="0">
                <a:solidFill>
                  <a:prstClr val="white"/>
                </a:solidFill>
                <a:latin typeface="標楷體" panose="03000509000000000000" pitchFamily="65" charset="-120"/>
                <a:ea typeface="標楷體" panose="03000509000000000000" pitchFamily="65" charset="-120"/>
                <a:cs typeface="Tahoma" panose="020B0604030504040204" pitchFamily="34" charset="0"/>
              </a:rPr>
              <a:t>2</a:t>
            </a:r>
            <a:endParaRPr lang="en-US" altLang="zh-TW" sz="2100" dirty="0">
              <a:solidFill>
                <a:prstClr val="white"/>
              </a:solidFill>
              <a:latin typeface="標楷體" panose="03000509000000000000" pitchFamily="65" charset="-120"/>
              <a:ea typeface="標楷體" panose="03000509000000000000" pitchFamily="65" charset="-120"/>
              <a:cs typeface="Tahoma" panose="020B0604030504040204" pitchFamily="34" charset="0"/>
            </a:endParaRPr>
          </a:p>
        </p:txBody>
      </p:sp>
      <p:sp>
        <p:nvSpPr>
          <p:cNvPr id="39" name="矩形 38"/>
          <p:cNvSpPr/>
          <p:nvPr/>
        </p:nvSpPr>
        <p:spPr>
          <a:xfrm>
            <a:off x="4860032" y="6257470"/>
            <a:ext cx="3863558" cy="369332"/>
          </a:xfrm>
          <a:prstGeom prst="rect">
            <a:avLst/>
          </a:prstGeom>
          <a:solidFill>
            <a:schemeClr val="accent1">
              <a:lumMod val="20000"/>
              <a:lumOff val="80000"/>
            </a:schemeClr>
          </a:solidFill>
        </p:spPr>
        <p:txBody>
          <a:bodyPr wrap="none">
            <a:spAutoFit/>
          </a:bodyPr>
          <a:lstStyle/>
          <a:p>
            <a:r>
              <a:rPr lang="zh-TW" altLang="en-US" b="1" dirty="0">
                <a:solidFill>
                  <a:srgbClr val="000000"/>
                </a:solidFill>
                <a:latin typeface="標楷體" panose="03000509000000000000" pitchFamily="65" charset="-120"/>
                <a:ea typeface="標楷體" panose="03000509000000000000" pitchFamily="65" charset="-120"/>
              </a:rPr>
              <a:t>最後結束頁，系統帶入「</a:t>
            </a:r>
            <a:r>
              <a:rPr lang="en-US" altLang="zh-TW" b="1" dirty="0">
                <a:solidFill>
                  <a:srgbClr val="000000"/>
                </a:solidFill>
                <a:latin typeface="標楷體" panose="03000509000000000000" pitchFamily="65" charset="-120"/>
                <a:ea typeface="標楷體" panose="03000509000000000000" pitchFamily="65" charset="-120"/>
              </a:rPr>
              <a:t>END</a:t>
            </a:r>
            <a:r>
              <a:rPr lang="zh-TW" altLang="en-US" b="1" dirty="0">
                <a:solidFill>
                  <a:srgbClr val="000000"/>
                </a:solidFill>
                <a:latin typeface="標楷體" panose="03000509000000000000" pitchFamily="65" charset="-120"/>
                <a:ea typeface="標楷體" panose="03000509000000000000" pitchFamily="65" charset="-120"/>
              </a:rPr>
              <a:t>」頁面</a:t>
            </a:r>
          </a:p>
        </p:txBody>
      </p:sp>
      <p:sp>
        <p:nvSpPr>
          <p:cNvPr id="40" name="文字方塊 39"/>
          <p:cNvSpPr txBox="1"/>
          <p:nvPr/>
        </p:nvSpPr>
        <p:spPr>
          <a:xfrm>
            <a:off x="1584936" y="978203"/>
            <a:ext cx="5589992" cy="523220"/>
          </a:xfrm>
          <a:prstGeom prst="rect">
            <a:avLst/>
          </a:prstGeom>
          <a:noFill/>
        </p:spPr>
        <p:txBody>
          <a:bodyPr wrap="none" rtlCol="0">
            <a:spAutoFit/>
          </a:bodyPr>
          <a:lstStyle/>
          <a:p>
            <a:r>
              <a:rPr lang="en-US" altLang="zh-TW" sz="2800" dirty="0" smtClean="0">
                <a:solidFill>
                  <a:srgbClr val="000000"/>
                </a:solidFill>
                <a:latin typeface="標楷體" panose="03000509000000000000" pitchFamily="65" charset="-120"/>
                <a:ea typeface="標楷體" panose="03000509000000000000" pitchFamily="65" charset="-120"/>
              </a:rPr>
              <a:t>~</a:t>
            </a:r>
            <a:r>
              <a:rPr lang="zh-TW" altLang="en-US" sz="2800" dirty="0" smtClean="0">
                <a:solidFill>
                  <a:srgbClr val="000000"/>
                </a:solidFill>
                <a:latin typeface="標楷體" panose="03000509000000000000" pitchFamily="65" charset="-120"/>
                <a:ea typeface="標楷體" panose="03000509000000000000" pitchFamily="65" charset="-120"/>
              </a:rPr>
              <a:t>「檢視合併檔案」，確認</a:t>
            </a:r>
            <a:r>
              <a:rPr lang="en-US" altLang="zh-TW" sz="2800" dirty="0" smtClean="0">
                <a:solidFill>
                  <a:srgbClr val="000000"/>
                </a:solidFill>
                <a:latin typeface="標楷體" panose="03000509000000000000" pitchFamily="65" charset="-120"/>
                <a:ea typeface="標楷體" panose="03000509000000000000" pitchFamily="65" charset="-120"/>
              </a:rPr>
              <a:t>5</a:t>
            </a:r>
            <a:r>
              <a:rPr lang="zh-TW" altLang="en-US" sz="2800" dirty="0" smtClean="0">
                <a:solidFill>
                  <a:srgbClr val="000000"/>
                </a:solidFill>
                <a:latin typeface="標楷體" panose="03000509000000000000" pitchFamily="65" charset="-120"/>
                <a:ea typeface="標楷體" panose="03000509000000000000" pitchFamily="65" charset="-120"/>
              </a:rPr>
              <a:t>步驟</a:t>
            </a:r>
            <a:r>
              <a:rPr lang="en-US" altLang="zh-TW" sz="2800" dirty="0" smtClean="0">
                <a:solidFill>
                  <a:srgbClr val="000000"/>
                </a:solidFill>
                <a:latin typeface="標楷體" panose="03000509000000000000" pitchFamily="65" charset="-120"/>
                <a:ea typeface="標楷體" panose="03000509000000000000" pitchFamily="65" charset="-120"/>
              </a:rPr>
              <a:t>~</a:t>
            </a:r>
            <a:endParaRPr lang="zh-TW" altLang="en-US" sz="2800" dirty="0">
              <a:solidFill>
                <a:srgbClr val="000000"/>
              </a:solidFill>
              <a:latin typeface="標楷體" panose="03000509000000000000" pitchFamily="65" charset="-120"/>
              <a:ea typeface="標楷體" panose="03000509000000000000" pitchFamily="65" charset="-120"/>
            </a:endParaRPr>
          </a:p>
        </p:txBody>
      </p:sp>
      <p:sp>
        <p:nvSpPr>
          <p:cNvPr id="41" name="爆炸 2 40"/>
          <p:cNvSpPr/>
          <p:nvPr/>
        </p:nvSpPr>
        <p:spPr>
          <a:xfrm>
            <a:off x="109342" y="859743"/>
            <a:ext cx="1618342" cy="760202"/>
          </a:xfrm>
          <a:prstGeom prst="irregularSeal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rgbClr val="FFFFFF"/>
                </a:solidFill>
                <a:latin typeface="標楷體" panose="03000509000000000000" pitchFamily="65" charset="-120"/>
                <a:ea typeface="標楷體" panose="03000509000000000000" pitchFamily="65" charset="-120"/>
              </a:rPr>
              <a:t>重要</a:t>
            </a:r>
            <a:endParaRPr lang="zh-TW" altLang="en-US" dirty="0">
              <a:solidFill>
                <a:srgbClr val="FFFFFF"/>
              </a:solidFill>
              <a:latin typeface="標楷體" panose="03000509000000000000" pitchFamily="65" charset="-120"/>
              <a:ea typeface="標楷體" panose="03000509000000000000" pitchFamily="65" charset="-120"/>
            </a:endParaRPr>
          </a:p>
        </p:txBody>
      </p:sp>
      <p:sp>
        <p:nvSpPr>
          <p:cNvPr id="42" name="文字方塊 41"/>
          <p:cNvSpPr txBox="1"/>
          <p:nvPr/>
        </p:nvSpPr>
        <p:spPr>
          <a:xfrm>
            <a:off x="1522190" y="2038970"/>
            <a:ext cx="2954655" cy="369332"/>
          </a:xfrm>
          <a:prstGeom prst="rect">
            <a:avLst/>
          </a:prstGeom>
          <a:solidFill>
            <a:schemeClr val="accent1">
              <a:lumMod val="20000"/>
              <a:lumOff val="80000"/>
            </a:schemeClr>
          </a:solidFill>
          <a:ln>
            <a:noFill/>
          </a:ln>
        </p:spPr>
        <p:txBody>
          <a:bodyPr vert="horz" wrap="none" rtlCol="0">
            <a:spAutoFit/>
          </a:bodyPr>
          <a:lstStyle/>
          <a:p>
            <a:r>
              <a:rPr lang="zh-TW" altLang="en-US" b="1" dirty="0" smtClean="0">
                <a:solidFill>
                  <a:srgbClr val="000000"/>
                </a:solidFill>
                <a:latin typeface="標楷體" panose="03000509000000000000" pitchFamily="65" charset="-120"/>
                <a:ea typeface="標楷體" panose="03000509000000000000" pitchFamily="65" charset="-120"/>
              </a:rPr>
              <a:t>確認上傳校系科</a:t>
            </a:r>
            <a:r>
              <a:rPr lang="en-US" altLang="zh-TW" b="1" dirty="0" smtClean="0">
                <a:solidFill>
                  <a:srgbClr val="000000"/>
                </a:solidFill>
                <a:latin typeface="標楷體" panose="03000509000000000000" pitchFamily="65" charset="-120"/>
                <a:ea typeface="標楷體" panose="03000509000000000000" pitchFamily="65" charset="-120"/>
              </a:rPr>
              <a:t>(</a:t>
            </a:r>
            <a:r>
              <a:rPr lang="zh-TW" altLang="en-US" b="1" dirty="0" smtClean="0">
                <a:solidFill>
                  <a:srgbClr val="000000"/>
                </a:solidFill>
                <a:latin typeface="標楷體" panose="03000509000000000000" pitchFamily="65" charset="-120"/>
                <a:ea typeface="標楷體" panose="03000509000000000000" pitchFamily="65" charset="-120"/>
              </a:rPr>
              <a:t>組</a:t>
            </a:r>
            <a:r>
              <a:rPr lang="en-US" altLang="zh-TW" b="1" dirty="0" smtClean="0">
                <a:solidFill>
                  <a:srgbClr val="000000"/>
                </a:solidFill>
                <a:latin typeface="標楷體" panose="03000509000000000000" pitchFamily="65" charset="-120"/>
                <a:ea typeface="標楷體" panose="03000509000000000000" pitchFamily="65" charset="-120"/>
              </a:rPr>
              <a:t>)</a:t>
            </a:r>
            <a:r>
              <a:rPr lang="zh-TW" altLang="en-US" b="1" dirty="0" smtClean="0">
                <a:solidFill>
                  <a:srgbClr val="000000"/>
                </a:solidFill>
                <a:latin typeface="標楷體" panose="03000509000000000000" pitchFamily="65" charset="-120"/>
                <a:ea typeface="標楷體" panose="03000509000000000000" pitchFamily="65" charset="-120"/>
              </a:rPr>
              <a:t>、學程</a:t>
            </a:r>
            <a:endParaRPr lang="zh-TW" altLang="en-US" b="1" dirty="0">
              <a:solidFill>
                <a:srgbClr val="000000"/>
              </a:solidFill>
              <a:latin typeface="標楷體" panose="03000509000000000000" pitchFamily="65" charset="-120"/>
              <a:ea typeface="標楷體" panose="03000509000000000000" pitchFamily="65" charset="-120"/>
            </a:endParaRPr>
          </a:p>
        </p:txBody>
      </p:sp>
      <p:sp>
        <p:nvSpPr>
          <p:cNvPr id="43" name="Oval 6"/>
          <p:cNvSpPr>
            <a:spLocks noChangeArrowheads="1"/>
          </p:cNvSpPr>
          <p:nvPr/>
        </p:nvSpPr>
        <p:spPr bwMode="gray">
          <a:xfrm>
            <a:off x="5015550" y="3788476"/>
            <a:ext cx="262369" cy="282218"/>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smtClean="0">
                <a:solidFill>
                  <a:prstClr val="white"/>
                </a:solidFill>
                <a:latin typeface="標楷體" panose="03000509000000000000" pitchFamily="65" charset="-120"/>
                <a:ea typeface="標楷體" panose="03000509000000000000" pitchFamily="65" charset="-120"/>
                <a:cs typeface="Tahoma" panose="020B0604030504040204" pitchFamily="34" charset="0"/>
              </a:rPr>
              <a:t>1</a:t>
            </a:r>
            <a:endParaRPr lang="en-US" altLang="zh-TW" sz="2100" dirty="0">
              <a:solidFill>
                <a:prstClr val="white"/>
              </a:solidFill>
              <a:latin typeface="標楷體" panose="03000509000000000000" pitchFamily="65" charset="-120"/>
              <a:ea typeface="標楷體" panose="03000509000000000000" pitchFamily="65" charset="-120"/>
              <a:cs typeface="Tahoma" panose="020B0604030504040204" pitchFamily="34" charset="0"/>
            </a:endParaRPr>
          </a:p>
        </p:txBody>
      </p:sp>
      <p:sp>
        <p:nvSpPr>
          <p:cNvPr id="44" name="矩形 43"/>
          <p:cNvSpPr/>
          <p:nvPr/>
        </p:nvSpPr>
        <p:spPr>
          <a:xfrm>
            <a:off x="562228" y="2403933"/>
            <a:ext cx="3774822" cy="13606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latin typeface="標楷體" panose="03000509000000000000" pitchFamily="65" charset="-120"/>
              <a:ea typeface="標楷體" panose="03000509000000000000" pitchFamily="65" charset="-120"/>
            </a:endParaRPr>
          </a:p>
        </p:txBody>
      </p:sp>
      <p:sp>
        <p:nvSpPr>
          <p:cNvPr id="28" name="文字方塊 27"/>
          <p:cNvSpPr txBox="1"/>
          <p:nvPr/>
        </p:nvSpPr>
        <p:spPr>
          <a:xfrm>
            <a:off x="4398367" y="3042644"/>
            <a:ext cx="461665" cy="2804614"/>
          </a:xfrm>
          <a:prstGeom prst="rect">
            <a:avLst/>
          </a:prstGeom>
          <a:solidFill>
            <a:schemeClr val="accent1">
              <a:lumMod val="20000"/>
              <a:lumOff val="80000"/>
            </a:schemeClr>
          </a:solidFill>
          <a:ln>
            <a:noFill/>
          </a:ln>
        </p:spPr>
        <p:txBody>
          <a:bodyPr vert="eaVert" wrap="none" rtlCol="0">
            <a:spAutoFit/>
          </a:bodyPr>
          <a:lstStyle/>
          <a:p>
            <a:r>
              <a:rPr lang="zh-TW" altLang="en-US" b="1" dirty="0" smtClean="0">
                <a:solidFill>
                  <a:srgbClr val="000000"/>
                </a:solidFill>
                <a:latin typeface="標楷體" panose="03000509000000000000" pitchFamily="65" charset="-120"/>
                <a:ea typeface="標楷體" panose="03000509000000000000" pitchFamily="65" charset="-120"/>
              </a:rPr>
              <a:t>每一「項目」最後上傳時間</a:t>
            </a:r>
            <a:endParaRPr lang="zh-TW" altLang="en-US" b="1" dirty="0">
              <a:solidFill>
                <a:srgbClr val="000000"/>
              </a:solidFill>
              <a:latin typeface="標楷體" panose="03000509000000000000" pitchFamily="65" charset="-120"/>
              <a:ea typeface="標楷體" panose="03000509000000000000" pitchFamily="65" charset="-120"/>
            </a:endParaRPr>
          </a:p>
        </p:txBody>
      </p:sp>
      <p:sp>
        <p:nvSpPr>
          <p:cNvPr id="29" name="向右箭號 28"/>
          <p:cNvSpPr/>
          <p:nvPr/>
        </p:nvSpPr>
        <p:spPr>
          <a:xfrm rot="10800000">
            <a:off x="4444632" y="2826619"/>
            <a:ext cx="231342" cy="216024"/>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latin typeface="標楷體" panose="03000509000000000000" pitchFamily="65" charset="-120"/>
              <a:ea typeface="標楷體" panose="03000509000000000000" pitchFamily="65" charset="-120"/>
            </a:endParaRPr>
          </a:p>
        </p:txBody>
      </p:sp>
      <p:sp>
        <p:nvSpPr>
          <p:cNvPr id="36" name="Oval 6"/>
          <p:cNvSpPr>
            <a:spLocks noChangeArrowheads="1"/>
          </p:cNvSpPr>
          <p:nvPr/>
        </p:nvSpPr>
        <p:spPr bwMode="gray">
          <a:xfrm>
            <a:off x="4476845" y="2518838"/>
            <a:ext cx="262369" cy="282218"/>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smtClean="0">
                <a:solidFill>
                  <a:prstClr val="white"/>
                </a:solidFill>
                <a:latin typeface="標楷體" panose="03000509000000000000" pitchFamily="65" charset="-120"/>
                <a:ea typeface="標楷體" panose="03000509000000000000" pitchFamily="65" charset="-120"/>
                <a:cs typeface="Tahoma" panose="020B0604030504040204" pitchFamily="34" charset="0"/>
              </a:rPr>
              <a:t>3</a:t>
            </a:r>
            <a:endParaRPr lang="en-US" altLang="zh-TW" sz="2100" dirty="0">
              <a:solidFill>
                <a:prstClr val="white"/>
              </a:solidFill>
              <a:latin typeface="標楷體" panose="03000509000000000000" pitchFamily="65" charset="-120"/>
              <a:ea typeface="標楷體" panose="03000509000000000000" pitchFamily="65" charset="-120"/>
              <a:cs typeface="Tahoma" panose="020B0604030504040204" pitchFamily="34" charset="0"/>
            </a:endParaRPr>
          </a:p>
        </p:txBody>
      </p:sp>
      <p:sp>
        <p:nvSpPr>
          <p:cNvPr id="38" name="Oval 6"/>
          <p:cNvSpPr>
            <a:spLocks noChangeArrowheads="1"/>
          </p:cNvSpPr>
          <p:nvPr/>
        </p:nvSpPr>
        <p:spPr bwMode="gray">
          <a:xfrm>
            <a:off x="4629199" y="6292963"/>
            <a:ext cx="262369" cy="282218"/>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smtClean="0">
                <a:solidFill>
                  <a:prstClr val="white"/>
                </a:solidFill>
                <a:latin typeface="標楷體" panose="03000509000000000000" pitchFamily="65" charset="-120"/>
                <a:ea typeface="標楷體" panose="03000509000000000000" pitchFamily="65" charset="-120"/>
                <a:cs typeface="Tahoma" panose="020B0604030504040204" pitchFamily="34" charset="0"/>
              </a:rPr>
              <a:t>5</a:t>
            </a:r>
            <a:endParaRPr lang="en-US" altLang="zh-TW" sz="2100" dirty="0">
              <a:solidFill>
                <a:prstClr val="white"/>
              </a:solidFill>
              <a:latin typeface="標楷體" panose="03000509000000000000" pitchFamily="65" charset="-120"/>
              <a:ea typeface="標楷體" panose="03000509000000000000" pitchFamily="65" charset="-120"/>
              <a:cs typeface="Tahoma" panose="020B0604030504040204" pitchFamily="34" charset="0"/>
            </a:endParaRPr>
          </a:p>
        </p:txBody>
      </p:sp>
      <p:sp>
        <p:nvSpPr>
          <p:cNvPr id="46" name="Rectangle 2"/>
          <p:cNvSpPr txBox="1">
            <a:spLocks noChangeArrowheads="1"/>
          </p:cNvSpPr>
          <p:nvPr/>
        </p:nvSpPr>
        <p:spPr bwMode="auto">
          <a:xfrm>
            <a:off x="71004" y="115546"/>
            <a:ext cx="888716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800" b="1" kern="0" dirty="0">
                <a:solidFill>
                  <a:srgbClr val="3333FF"/>
                </a:solidFill>
                <a:latin typeface="標楷體" panose="03000509000000000000" pitchFamily="65" charset="-120"/>
                <a:ea typeface="標楷體" panose="03000509000000000000" pitchFamily="65" charset="-120"/>
              </a:rPr>
              <a:t>三、第二階段備審資料上傳系統操作</a:t>
            </a:r>
            <a:r>
              <a:rPr lang="en-US" altLang="zh-TW" sz="2800" b="1" kern="0" dirty="0">
                <a:solidFill>
                  <a:srgbClr val="3333FF"/>
                </a:solidFill>
                <a:latin typeface="標楷體" panose="03000509000000000000" pitchFamily="65" charset="-120"/>
                <a:ea typeface="標楷體" panose="03000509000000000000" pitchFamily="65" charset="-120"/>
              </a:rPr>
              <a:t>-</a:t>
            </a:r>
            <a:r>
              <a:rPr lang="zh-TW" altLang="en-US" sz="2800" b="1" kern="0" dirty="0" smtClean="0">
                <a:solidFill>
                  <a:srgbClr val="FF0000"/>
                </a:solidFill>
                <a:latin typeface="標楷體" panose="03000509000000000000" pitchFamily="65" charset="-120"/>
                <a:ea typeface="標楷體" panose="03000509000000000000" pitchFamily="65" charset="-120"/>
              </a:rPr>
              <a:t>上傳備審資料</a:t>
            </a:r>
          </a:p>
        </p:txBody>
      </p:sp>
      <p:sp>
        <p:nvSpPr>
          <p:cNvPr id="48" name="矩形 47"/>
          <p:cNvSpPr/>
          <p:nvPr/>
        </p:nvSpPr>
        <p:spPr>
          <a:xfrm>
            <a:off x="5480452" y="3615066"/>
            <a:ext cx="864096" cy="2150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latin typeface="標楷體" panose="03000509000000000000" pitchFamily="65" charset="-120"/>
              <a:ea typeface="標楷體" panose="03000509000000000000" pitchFamily="65" charset="-120"/>
            </a:endParaRPr>
          </a:p>
        </p:txBody>
      </p:sp>
      <p:sp>
        <p:nvSpPr>
          <p:cNvPr id="31" name="矩形 30"/>
          <p:cNvSpPr/>
          <p:nvPr/>
        </p:nvSpPr>
        <p:spPr>
          <a:xfrm>
            <a:off x="5912500" y="4097789"/>
            <a:ext cx="675724" cy="16044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p:cNvSpPr/>
          <p:nvPr/>
        </p:nvSpPr>
        <p:spPr>
          <a:xfrm>
            <a:off x="6906852" y="4581129"/>
            <a:ext cx="247481" cy="1771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p:cNvSpPr/>
          <p:nvPr/>
        </p:nvSpPr>
        <p:spPr>
          <a:xfrm>
            <a:off x="2314488" y="2388783"/>
            <a:ext cx="385303" cy="1300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44"/>
          <p:cNvSpPr/>
          <p:nvPr/>
        </p:nvSpPr>
        <p:spPr>
          <a:xfrm>
            <a:off x="1865477" y="2403933"/>
            <a:ext cx="205370" cy="1510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2758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4020" t="78540" r="8281" b="14550"/>
          <a:stretch/>
        </p:blipFill>
        <p:spPr>
          <a:xfrm>
            <a:off x="388461" y="430303"/>
            <a:ext cx="8457564" cy="378667"/>
          </a:xfrm>
          <a:prstGeom prst="rect">
            <a:avLst/>
          </a:prstGeom>
        </p:spPr>
      </p:pic>
      <p:pic>
        <p:nvPicPr>
          <p:cNvPr id="3" name="圖片 2"/>
          <p:cNvPicPr>
            <a:picLocks noChangeAspect="1"/>
          </p:cNvPicPr>
          <p:nvPr/>
        </p:nvPicPr>
        <p:blipFill rotWithShape="1">
          <a:blip r:embed="rId3"/>
          <a:srcRect t="7425"/>
          <a:stretch/>
        </p:blipFill>
        <p:spPr>
          <a:xfrm>
            <a:off x="358115" y="800285"/>
            <a:ext cx="8564548" cy="5566733"/>
          </a:xfrm>
          <a:prstGeom prst="rect">
            <a:avLst/>
          </a:prstGeom>
        </p:spPr>
      </p:pic>
      <p:sp>
        <p:nvSpPr>
          <p:cNvPr id="18" name="矩形 17"/>
          <p:cNvSpPr/>
          <p:nvPr/>
        </p:nvSpPr>
        <p:spPr>
          <a:xfrm>
            <a:off x="35919" y="1664036"/>
            <a:ext cx="2228851" cy="2285215"/>
          </a:xfrm>
          <a:prstGeom prst="rect">
            <a:avLst/>
          </a:prstGeom>
          <a:solidFill>
            <a:srgbClr val="CDFFE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標楷體" panose="03000509000000000000" pitchFamily="65" charset="-120"/>
              <a:ea typeface="標楷體" panose="03000509000000000000" pitchFamily="65" charset="-120"/>
            </a:endParaRPr>
          </a:p>
        </p:txBody>
      </p:sp>
      <p:sp>
        <p:nvSpPr>
          <p:cNvPr id="12" name="矩形 11"/>
          <p:cNvSpPr/>
          <p:nvPr/>
        </p:nvSpPr>
        <p:spPr>
          <a:xfrm>
            <a:off x="413861" y="800286"/>
            <a:ext cx="8453055" cy="2416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標楷體" panose="03000509000000000000" pitchFamily="65" charset="-120"/>
              <a:ea typeface="標楷體" panose="03000509000000000000" pitchFamily="65" charset="-120"/>
            </a:endParaRPr>
          </a:p>
        </p:txBody>
      </p:sp>
      <p:sp>
        <p:nvSpPr>
          <p:cNvPr id="21" name="Oval 6"/>
          <p:cNvSpPr>
            <a:spLocks noChangeArrowheads="1"/>
          </p:cNvSpPr>
          <p:nvPr/>
        </p:nvSpPr>
        <p:spPr bwMode="gray">
          <a:xfrm>
            <a:off x="5863495" y="4491081"/>
            <a:ext cx="270000" cy="270000"/>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smtClean="0">
                <a:solidFill>
                  <a:prstClr val="white"/>
                </a:solidFill>
                <a:latin typeface="標楷體" panose="03000509000000000000" pitchFamily="65" charset="-120"/>
                <a:ea typeface="標楷體" panose="03000509000000000000" pitchFamily="65" charset="-120"/>
                <a:cs typeface="Tahoma" panose="020B0604030504040204" pitchFamily="34" charset="0"/>
              </a:rPr>
              <a:t>4</a:t>
            </a:r>
            <a:endParaRPr lang="en-US" altLang="zh-TW" sz="2100" dirty="0">
              <a:solidFill>
                <a:prstClr val="white"/>
              </a:solidFill>
              <a:latin typeface="標楷體" panose="03000509000000000000" pitchFamily="65" charset="-120"/>
              <a:ea typeface="標楷體" panose="03000509000000000000" pitchFamily="65" charset="-120"/>
              <a:cs typeface="Tahoma" panose="020B0604030504040204" pitchFamily="34" charset="0"/>
            </a:endParaRPr>
          </a:p>
        </p:txBody>
      </p:sp>
      <p:sp>
        <p:nvSpPr>
          <p:cNvPr id="22" name="Oval 10"/>
          <p:cNvSpPr>
            <a:spLocks noChangeArrowheads="1"/>
          </p:cNvSpPr>
          <p:nvPr/>
        </p:nvSpPr>
        <p:spPr bwMode="gray">
          <a:xfrm>
            <a:off x="7496309" y="4491081"/>
            <a:ext cx="270000" cy="270000"/>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smtClean="0">
                <a:solidFill>
                  <a:prstClr val="white"/>
                </a:solidFill>
                <a:latin typeface="標楷體" panose="03000509000000000000" pitchFamily="65" charset="-120"/>
                <a:ea typeface="標楷體" panose="03000509000000000000" pitchFamily="65" charset="-120"/>
                <a:cs typeface="Tahoma" panose="020B0604030504040204" pitchFamily="34" charset="0"/>
              </a:rPr>
              <a:t>5</a:t>
            </a:r>
            <a:endParaRPr lang="en-US" altLang="zh-TW" sz="2100" dirty="0">
              <a:solidFill>
                <a:prstClr val="white"/>
              </a:solidFill>
              <a:latin typeface="標楷體" panose="03000509000000000000" pitchFamily="65" charset="-120"/>
              <a:ea typeface="標楷體" panose="03000509000000000000" pitchFamily="65" charset="-120"/>
              <a:cs typeface="Tahoma" panose="020B0604030504040204" pitchFamily="34" charset="0"/>
            </a:endParaRPr>
          </a:p>
        </p:txBody>
      </p:sp>
      <p:sp>
        <p:nvSpPr>
          <p:cNvPr id="23" name="Oval 6"/>
          <p:cNvSpPr>
            <a:spLocks noChangeArrowheads="1"/>
          </p:cNvSpPr>
          <p:nvPr/>
        </p:nvSpPr>
        <p:spPr bwMode="gray">
          <a:xfrm>
            <a:off x="3780740" y="4491081"/>
            <a:ext cx="270000" cy="270000"/>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標楷體" panose="03000509000000000000" pitchFamily="65" charset="-120"/>
                <a:ea typeface="標楷體" panose="03000509000000000000" pitchFamily="65" charset="-120"/>
                <a:cs typeface="Tahoma" panose="020B0604030504040204" pitchFamily="34" charset="0"/>
              </a:rPr>
              <a:t>3</a:t>
            </a:r>
          </a:p>
        </p:txBody>
      </p:sp>
      <p:sp>
        <p:nvSpPr>
          <p:cNvPr id="25" name="Oval 6"/>
          <p:cNvSpPr>
            <a:spLocks noChangeArrowheads="1"/>
          </p:cNvSpPr>
          <p:nvPr/>
        </p:nvSpPr>
        <p:spPr bwMode="gray">
          <a:xfrm>
            <a:off x="2262775" y="802066"/>
            <a:ext cx="270000" cy="270000"/>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smtClean="0">
                <a:solidFill>
                  <a:prstClr val="white"/>
                </a:solidFill>
                <a:latin typeface="標楷體" panose="03000509000000000000" pitchFamily="65" charset="-120"/>
                <a:ea typeface="標楷體" panose="03000509000000000000" pitchFamily="65" charset="-120"/>
                <a:cs typeface="Tahoma" panose="020B0604030504040204" pitchFamily="34" charset="0"/>
              </a:rPr>
              <a:t>1</a:t>
            </a:r>
            <a:endParaRPr lang="en-US" altLang="zh-TW" sz="2100" dirty="0">
              <a:solidFill>
                <a:prstClr val="white"/>
              </a:solidFill>
              <a:latin typeface="標楷體" panose="03000509000000000000" pitchFamily="65" charset="-120"/>
              <a:ea typeface="標楷體" panose="03000509000000000000" pitchFamily="65" charset="-120"/>
              <a:cs typeface="Tahoma" panose="020B0604030504040204" pitchFamily="34" charset="0"/>
            </a:endParaRPr>
          </a:p>
        </p:txBody>
      </p:sp>
      <p:sp>
        <p:nvSpPr>
          <p:cNvPr id="19" name="Oval 6"/>
          <p:cNvSpPr>
            <a:spLocks noChangeArrowheads="1"/>
          </p:cNvSpPr>
          <p:nvPr/>
        </p:nvSpPr>
        <p:spPr bwMode="gray">
          <a:xfrm>
            <a:off x="3408823" y="2656312"/>
            <a:ext cx="270000" cy="270000"/>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smtClean="0">
                <a:solidFill>
                  <a:prstClr val="white"/>
                </a:solidFill>
                <a:latin typeface="標楷體" panose="03000509000000000000" pitchFamily="65" charset="-120"/>
                <a:ea typeface="標楷體" panose="03000509000000000000" pitchFamily="65" charset="-120"/>
                <a:cs typeface="Tahoma" panose="020B0604030504040204" pitchFamily="34" charset="0"/>
              </a:rPr>
              <a:t>2</a:t>
            </a:r>
            <a:endParaRPr lang="en-US" altLang="zh-TW" sz="2100" dirty="0">
              <a:solidFill>
                <a:prstClr val="white"/>
              </a:solidFill>
              <a:latin typeface="標楷體" panose="03000509000000000000" pitchFamily="65" charset="-120"/>
              <a:ea typeface="標楷體" panose="03000509000000000000" pitchFamily="65" charset="-120"/>
              <a:cs typeface="Tahoma" panose="020B0604030504040204" pitchFamily="34" charset="0"/>
            </a:endParaRPr>
          </a:p>
        </p:txBody>
      </p:sp>
      <p:sp>
        <p:nvSpPr>
          <p:cNvPr id="17" name="文字方塊 16"/>
          <p:cNvSpPr txBox="1"/>
          <p:nvPr/>
        </p:nvSpPr>
        <p:spPr>
          <a:xfrm>
            <a:off x="160251" y="1697546"/>
            <a:ext cx="2042419" cy="2246769"/>
          </a:xfrm>
          <a:prstGeom prst="rect">
            <a:avLst/>
          </a:prstGeom>
          <a:noFill/>
        </p:spPr>
        <p:txBody>
          <a:bodyPr wrap="square" rtlCol="0">
            <a:spAutoFit/>
          </a:bodyPr>
          <a:lstStyle/>
          <a:p>
            <a:pPr marL="130969" indent="-130969" fontAlgn="auto">
              <a:spcBef>
                <a:spcPts val="0"/>
              </a:spcBef>
              <a:spcAft>
                <a:spcPts val="0"/>
              </a:spcAft>
            </a:pPr>
            <a:r>
              <a:rPr kumimoji="0" lang="zh-TW" altLang="en-US" sz="1400" b="1" dirty="0" smtClean="0">
                <a:solidFill>
                  <a:prstClr val="black"/>
                </a:solidFill>
                <a:latin typeface="標楷體" panose="03000509000000000000" pitchFamily="65" charset="-120"/>
                <a:ea typeface="標楷體" panose="03000509000000000000" pitchFamily="65" charset="-120"/>
              </a:rPr>
              <a:t>系統功能說明：</a:t>
            </a:r>
            <a:endParaRPr kumimoji="0" lang="en-US" altLang="zh-TW" sz="1400" b="1" dirty="0" smtClean="0">
              <a:solidFill>
                <a:prstClr val="black"/>
              </a:solidFill>
              <a:latin typeface="標楷體" panose="03000509000000000000" pitchFamily="65" charset="-120"/>
              <a:ea typeface="標楷體" panose="03000509000000000000" pitchFamily="65" charset="-120"/>
            </a:endParaRPr>
          </a:p>
          <a:p>
            <a:pPr marL="130969" indent="-130969" fontAlgn="auto">
              <a:spcBef>
                <a:spcPts val="0"/>
              </a:spcBef>
              <a:spcAft>
                <a:spcPts val="0"/>
              </a:spcAft>
            </a:pPr>
            <a:r>
              <a:rPr kumimoji="0" lang="en-US" altLang="zh-TW" sz="1400" dirty="0" smtClean="0">
                <a:solidFill>
                  <a:prstClr val="black"/>
                </a:solidFill>
                <a:latin typeface="標楷體" panose="03000509000000000000" pitchFamily="65" charset="-120"/>
                <a:ea typeface="標楷體" panose="03000509000000000000" pitchFamily="65" charset="-120"/>
              </a:rPr>
              <a:t>1.</a:t>
            </a:r>
            <a:r>
              <a:rPr kumimoji="0" lang="zh-TW" altLang="en-US" sz="1400" dirty="0">
                <a:solidFill>
                  <a:prstClr val="black"/>
                </a:solidFill>
                <a:latin typeface="標楷體" panose="03000509000000000000" pitchFamily="65" charset="-120"/>
                <a:ea typeface="標楷體" panose="03000509000000000000" pitchFamily="65" charset="-120"/>
              </a:rPr>
              <a:t>提醒</a:t>
            </a:r>
            <a:r>
              <a:rPr kumimoji="0" lang="zh-TW" altLang="en-US" sz="1400" dirty="0" smtClean="0">
                <a:solidFill>
                  <a:prstClr val="black"/>
                </a:solidFill>
                <a:latin typeface="標楷體" panose="03000509000000000000" pitchFamily="65" charset="-120"/>
                <a:ea typeface="標楷體" panose="03000509000000000000" pitchFamily="65" charset="-120"/>
              </a:rPr>
              <a:t>考生目前作業中之校系科</a:t>
            </a:r>
            <a:r>
              <a:rPr kumimoji="0" lang="en-US" altLang="zh-TW" sz="1400" dirty="0" smtClean="0">
                <a:solidFill>
                  <a:prstClr val="black"/>
                </a:solidFill>
                <a:latin typeface="標楷體" panose="03000509000000000000" pitchFamily="65" charset="-120"/>
                <a:ea typeface="標楷體" panose="03000509000000000000" pitchFamily="65" charset="-120"/>
              </a:rPr>
              <a:t>(</a:t>
            </a:r>
            <a:r>
              <a:rPr kumimoji="0" lang="zh-TW" altLang="en-US" sz="1400" dirty="0" smtClean="0">
                <a:solidFill>
                  <a:prstClr val="black"/>
                </a:solidFill>
                <a:latin typeface="標楷體" panose="03000509000000000000" pitchFamily="65" charset="-120"/>
                <a:ea typeface="標楷體" panose="03000509000000000000" pitchFamily="65" charset="-120"/>
              </a:rPr>
              <a:t>組</a:t>
            </a:r>
            <a:r>
              <a:rPr kumimoji="0" lang="en-US" altLang="zh-TW" sz="1400" dirty="0" smtClean="0">
                <a:solidFill>
                  <a:prstClr val="black"/>
                </a:solidFill>
                <a:latin typeface="標楷體" panose="03000509000000000000" pitchFamily="65" charset="-120"/>
                <a:ea typeface="標楷體" panose="03000509000000000000" pitchFamily="65" charset="-120"/>
              </a:rPr>
              <a:t>)</a:t>
            </a:r>
            <a:r>
              <a:rPr kumimoji="0" lang="zh-TW" altLang="en-US" sz="1400" dirty="0" smtClean="0">
                <a:solidFill>
                  <a:prstClr val="black"/>
                </a:solidFill>
                <a:latin typeface="標楷體" panose="03000509000000000000" pitchFamily="65" charset="-120"/>
                <a:ea typeface="標楷體" panose="03000509000000000000" pitchFamily="65" charset="-120"/>
              </a:rPr>
              <a:t>、學程</a:t>
            </a:r>
            <a:endParaRPr kumimoji="0" lang="en-US" altLang="zh-TW" sz="1400" dirty="0">
              <a:solidFill>
                <a:prstClr val="black"/>
              </a:solidFill>
              <a:latin typeface="標楷體" panose="03000509000000000000" pitchFamily="65" charset="-120"/>
              <a:ea typeface="標楷體" panose="03000509000000000000" pitchFamily="65" charset="-120"/>
            </a:endParaRPr>
          </a:p>
          <a:p>
            <a:pPr marL="130969" indent="-130969" fontAlgn="auto">
              <a:spcBef>
                <a:spcPts val="0"/>
              </a:spcBef>
              <a:spcAft>
                <a:spcPts val="0"/>
              </a:spcAft>
            </a:pPr>
            <a:r>
              <a:rPr kumimoji="0" lang="en-US" altLang="zh-TW" sz="1400" dirty="0" smtClean="0">
                <a:solidFill>
                  <a:prstClr val="black"/>
                </a:solidFill>
                <a:latin typeface="標楷體" panose="03000509000000000000" pitchFamily="65" charset="-120"/>
                <a:ea typeface="標楷體" panose="03000509000000000000" pitchFamily="65" charset="-120"/>
              </a:rPr>
              <a:t>2.</a:t>
            </a:r>
            <a:r>
              <a:rPr kumimoji="0" lang="zh-TW" altLang="en-US" sz="1400" dirty="0" smtClean="0">
                <a:solidFill>
                  <a:prstClr val="black"/>
                </a:solidFill>
                <a:latin typeface="標楷體" panose="03000509000000000000" pitchFamily="65" charset="-120"/>
                <a:ea typeface="標楷體" panose="03000509000000000000" pitchFamily="65" charset="-120"/>
              </a:rPr>
              <a:t>已確認，只可檢視</a:t>
            </a:r>
            <a:endParaRPr kumimoji="0" lang="en-US" altLang="zh-TW" sz="1400" dirty="0" smtClean="0">
              <a:solidFill>
                <a:prstClr val="black"/>
              </a:solidFill>
              <a:latin typeface="標楷體" panose="03000509000000000000" pitchFamily="65" charset="-120"/>
              <a:ea typeface="標楷體" panose="03000509000000000000" pitchFamily="65" charset="-120"/>
            </a:endParaRPr>
          </a:p>
          <a:p>
            <a:pPr marL="130969" indent="-130969" fontAlgn="auto">
              <a:spcBef>
                <a:spcPts val="0"/>
              </a:spcBef>
              <a:spcAft>
                <a:spcPts val="0"/>
              </a:spcAft>
            </a:pPr>
            <a:r>
              <a:rPr kumimoji="0" lang="en-US" altLang="zh-TW" sz="1400" dirty="0" smtClean="0">
                <a:solidFill>
                  <a:prstClr val="black"/>
                </a:solidFill>
                <a:latin typeface="標楷體" panose="03000509000000000000" pitchFamily="65" charset="-120"/>
                <a:ea typeface="標楷體" panose="03000509000000000000" pitchFamily="65" charset="-120"/>
              </a:rPr>
              <a:t>3.</a:t>
            </a:r>
            <a:r>
              <a:rPr kumimoji="0" lang="zh-TW" altLang="en-US" sz="1400" dirty="0" smtClean="0">
                <a:solidFill>
                  <a:prstClr val="black"/>
                </a:solidFill>
                <a:latin typeface="標楷體" panose="03000509000000000000" pitchFamily="65" charset="-120"/>
                <a:ea typeface="標楷體" panose="03000509000000000000" pitchFamily="65" charset="-120"/>
              </a:rPr>
              <a:t>單一項目檔案大小</a:t>
            </a:r>
            <a:endParaRPr kumimoji="0" lang="en-US" altLang="zh-TW" sz="1400" dirty="0" smtClean="0">
              <a:solidFill>
                <a:prstClr val="black"/>
              </a:solidFill>
              <a:latin typeface="標楷體" panose="03000509000000000000" pitchFamily="65" charset="-120"/>
              <a:ea typeface="標楷體" panose="03000509000000000000" pitchFamily="65" charset="-120"/>
            </a:endParaRPr>
          </a:p>
          <a:p>
            <a:pPr marL="130969" indent="-130969" fontAlgn="auto">
              <a:spcBef>
                <a:spcPts val="0"/>
              </a:spcBef>
              <a:spcAft>
                <a:spcPts val="0"/>
              </a:spcAft>
            </a:pPr>
            <a:r>
              <a:rPr kumimoji="0" lang="en-US" altLang="zh-TW" sz="1400" dirty="0" smtClean="0">
                <a:solidFill>
                  <a:prstClr val="black"/>
                </a:solidFill>
                <a:latin typeface="標楷體" panose="03000509000000000000" pitchFamily="65" charset="-120"/>
                <a:ea typeface="標楷體" panose="03000509000000000000" pitchFamily="65" charset="-120"/>
              </a:rPr>
              <a:t>4.</a:t>
            </a:r>
            <a:r>
              <a:rPr kumimoji="0" lang="zh-TW" altLang="en-US" sz="1400" dirty="0" smtClean="0">
                <a:solidFill>
                  <a:prstClr val="black"/>
                </a:solidFill>
                <a:latin typeface="標楷體" panose="03000509000000000000" pitchFamily="65" charset="-120"/>
                <a:ea typeface="標楷體" panose="03000509000000000000" pitchFamily="65" charset="-120"/>
              </a:rPr>
              <a:t>選擇上傳已鎖定</a:t>
            </a:r>
            <a:r>
              <a:rPr kumimoji="0" lang="en-US" altLang="zh-TW" sz="1400" dirty="0" smtClean="0">
                <a:solidFill>
                  <a:prstClr val="black"/>
                </a:solidFill>
                <a:latin typeface="標楷體" panose="03000509000000000000" pitchFamily="65" charset="-120"/>
                <a:ea typeface="標楷體" panose="03000509000000000000" pitchFamily="65" charset="-120"/>
              </a:rPr>
              <a:t/>
            </a:r>
            <a:br>
              <a:rPr kumimoji="0" lang="en-US" altLang="zh-TW" sz="1400" dirty="0" smtClean="0">
                <a:solidFill>
                  <a:prstClr val="black"/>
                </a:solidFill>
                <a:latin typeface="標楷體" panose="03000509000000000000" pitchFamily="65" charset="-120"/>
                <a:ea typeface="標楷體" panose="03000509000000000000" pitchFamily="65" charset="-120"/>
              </a:rPr>
            </a:br>
            <a:r>
              <a:rPr kumimoji="0" lang="zh-TW" altLang="en-US" sz="1400" dirty="0" smtClean="0">
                <a:solidFill>
                  <a:prstClr val="black"/>
                </a:solidFill>
                <a:latin typeface="標楷體" panose="03000509000000000000" pitchFamily="65" charset="-120"/>
                <a:ea typeface="標楷體" panose="03000509000000000000" pitchFamily="65" charset="-120"/>
              </a:rPr>
              <a:t>（無法重新上傳）</a:t>
            </a:r>
            <a:endParaRPr kumimoji="0" lang="en-US" altLang="zh-TW" sz="1400" dirty="0" smtClean="0">
              <a:solidFill>
                <a:prstClr val="black"/>
              </a:solidFill>
              <a:latin typeface="標楷體" panose="03000509000000000000" pitchFamily="65" charset="-120"/>
              <a:ea typeface="標楷體" panose="03000509000000000000" pitchFamily="65" charset="-120"/>
            </a:endParaRPr>
          </a:p>
          <a:p>
            <a:pPr marL="130969" indent="-130969" fontAlgn="auto">
              <a:spcBef>
                <a:spcPts val="0"/>
              </a:spcBef>
              <a:spcAft>
                <a:spcPts val="0"/>
              </a:spcAft>
            </a:pPr>
            <a:r>
              <a:rPr kumimoji="0" lang="en-US" altLang="zh-TW" sz="1400" dirty="0" smtClean="0">
                <a:solidFill>
                  <a:prstClr val="black"/>
                </a:solidFill>
                <a:latin typeface="標楷體" panose="03000509000000000000" pitchFamily="65" charset="-120"/>
                <a:ea typeface="標楷體" panose="03000509000000000000" pitchFamily="65" charset="-120"/>
              </a:rPr>
              <a:t>5.</a:t>
            </a:r>
            <a:r>
              <a:rPr kumimoji="0" lang="zh-TW" altLang="en-US" sz="1400" dirty="0" smtClean="0">
                <a:solidFill>
                  <a:prstClr val="black"/>
                </a:solidFill>
                <a:latin typeface="標楷體" panose="03000509000000000000" pitchFamily="65" charset="-120"/>
                <a:ea typeface="標楷體" panose="03000509000000000000" pitchFamily="65" charset="-120"/>
              </a:rPr>
              <a:t>單一檔案最後上傳</a:t>
            </a:r>
            <a:r>
              <a:rPr kumimoji="0" lang="en-US" altLang="zh-TW" sz="1400" dirty="0" smtClean="0">
                <a:solidFill>
                  <a:prstClr val="black"/>
                </a:solidFill>
                <a:latin typeface="標楷體" panose="03000509000000000000" pitchFamily="65" charset="-120"/>
                <a:ea typeface="標楷體" panose="03000509000000000000" pitchFamily="65" charset="-120"/>
              </a:rPr>
              <a:t/>
            </a:r>
            <a:br>
              <a:rPr kumimoji="0" lang="en-US" altLang="zh-TW" sz="1400" dirty="0" smtClean="0">
                <a:solidFill>
                  <a:prstClr val="black"/>
                </a:solidFill>
                <a:latin typeface="標楷體" panose="03000509000000000000" pitchFamily="65" charset="-120"/>
                <a:ea typeface="標楷體" panose="03000509000000000000" pitchFamily="65" charset="-120"/>
              </a:rPr>
            </a:br>
            <a:r>
              <a:rPr kumimoji="0" lang="zh-TW" altLang="en-US" sz="1400" dirty="0" smtClean="0">
                <a:solidFill>
                  <a:prstClr val="black"/>
                </a:solidFill>
                <a:latin typeface="標楷體" panose="03000509000000000000" pitchFamily="65" charset="-120"/>
                <a:ea typeface="標楷體" panose="03000509000000000000" pitchFamily="65" charset="-120"/>
              </a:rPr>
              <a:t>日期顯示</a:t>
            </a:r>
            <a:endParaRPr kumimoji="0" lang="en-US" altLang="zh-TW" sz="1400" dirty="0" smtClean="0">
              <a:solidFill>
                <a:prstClr val="black"/>
              </a:solidFill>
              <a:latin typeface="標楷體" panose="03000509000000000000" pitchFamily="65" charset="-120"/>
              <a:ea typeface="標楷體" panose="03000509000000000000" pitchFamily="65" charset="-120"/>
            </a:endParaRPr>
          </a:p>
          <a:p>
            <a:pPr marL="130969" indent="-130969" fontAlgn="auto">
              <a:spcBef>
                <a:spcPts val="0"/>
              </a:spcBef>
              <a:spcAft>
                <a:spcPts val="0"/>
              </a:spcAft>
            </a:pPr>
            <a:r>
              <a:rPr kumimoji="0" lang="en-US" altLang="zh-TW" sz="1400" dirty="0" smtClean="0">
                <a:solidFill>
                  <a:prstClr val="black"/>
                </a:solidFill>
                <a:latin typeface="標楷體" panose="03000509000000000000" pitchFamily="65" charset="-120"/>
                <a:ea typeface="標楷體" panose="03000509000000000000" pitchFamily="65" charset="-120"/>
              </a:rPr>
              <a:t>6.</a:t>
            </a:r>
            <a:r>
              <a:rPr kumimoji="0" lang="zh-TW" altLang="en-US" sz="1400" dirty="0" smtClean="0">
                <a:solidFill>
                  <a:prstClr val="black"/>
                </a:solidFill>
                <a:latin typeface="標楷體" panose="03000509000000000000" pitchFamily="65" charset="-120"/>
                <a:ea typeface="標楷體" panose="03000509000000000000" pitchFamily="65" charset="-120"/>
              </a:rPr>
              <a:t>確定送出功能已鎖定</a:t>
            </a:r>
            <a:endParaRPr kumimoji="0" lang="zh-TW" altLang="en-US" sz="1400" dirty="0">
              <a:solidFill>
                <a:prstClr val="black"/>
              </a:solidFill>
              <a:latin typeface="標楷體" panose="03000509000000000000" pitchFamily="65" charset="-120"/>
              <a:ea typeface="標楷體" panose="03000509000000000000" pitchFamily="65" charset="-120"/>
            </a:endParaRPr>
          </a:p>
        </p:txBody>
      </p:sp>
      <p:sp>
        <p:nvSpPr>
          <p:cNvPr id="27" name="Oval 6"/>
          <p:cNvSpPr>
            <a:spLocks noChangeArrowheads="1"/>
          </p:cNvSpPr>
          <p:nvPr/>
        </p:nvSpPr>
        <p:spPr bwMode="gray">
          <a:xfrm>
            <a:off x="3428722" y="3475531"/>
            <a:ext cx="270000" cy="270000"/>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smtClean="0">
                <a:solidFill>
                  <a:prstClr val="white"/>
                </a:solidFill>
                <a:latin typeface="標楷體" panose="03000509000000000000" pitchFamily="65" charset="-120"/>
                <a:ea typeface="標楷體" panose="03000509000000000000" pitchFamily="65" charset="-120"/>
                <a:cs typeface="Tahoma" panose="020B0604030504040204" pitchFamily="34" charset="0"/>
              </a:rPr>
              <a:t>2</a:t>
            </a:r>
            <a:endParaRPr lang="en-US" altLang="zh-TW" sz="2100" dirty="0">
              <a:solidFill>
                <a:prstClr val="white"/>
              </a:solidFill>
              <a:latin typeface="標楷體" panose="03000509000000000000" pitchFamily="65" charset="-120"/>
              <a:ea typeface="標楷體" panose="03000509000000000000" pitchFamily="65" charset="-120"/>
              <a:cs typeface="Tahoma" panose="020B0604030504040204" pitchFamily="34" charset="0"/>
            </a:endParaRPr>
          </a:p>
        </p:txBody>
      </p:sp>
      <p:sp>
        <p:nvSpPr>
          <p:cNvPr id="28" name="Oval 6"/>
          <p:cNvSpPr>
            <a:spLocks noChangeArrowheads="1"/>
          </p:cNvSpPr>
          <p:nvPr/>
        </p:nvSpPr>
        <p:spPr bwMode="gray">
          <a:xfrm>
            <a:off x="5099344" y="4491081"/>
            <a:ext cx="270000" cy="270000"/>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smtClean="0">
                <a:solidFill>
                  <a:prstClr val="white"/>
                </a:solidFill>
                <a:latin typeface="標楷體" panose="03000509000000000000" pitchFamily="65" charset="-120"/>
                <a:ea typeface="標楷體" panose="03000509000000000000" pitchFamily="65" charset="-120"/>
                <a:cs typeface="Tahoma" panose="020B0604030504040204" pitchFamily="34" charset="0"/>
              </a:rPr>
              <a:t>2</a:t>
            </a:r>
            <a:endParaRPr lang="en-US" altLang="zh-TW" sz="2100" dirty="0">
              <a:solidFill>
                <a:prstClr val="white"/>
              </a:solidFill>
              <a:latin typeface="標楷體" panose="03000509000000000000" pitchFamily="65" charset="-120"/>
              <a:ea typeface="標楷體" panose="03000509000000000000" pitchFamily="65" charset="-120"/>
              <a:cs typeface="Tahoma" panose="020B0604030504040204" pitchFamily="34" charset="0"/>
            </a:endParaRPr>
          </a:p>
        </p:txBody>
      </p:sp>
      <p:graphicFrame>
        <p:nvGraphicFramePr>
          <p:cNvPr id="6" name="表格 5"/>
          <p:cNvGraphicFramePr>
            <a:graphicFrameLocks noGrp="1"/>
          </p:cNvGraphicFramePr>
          <p:nvPr>
            <p:extLst/>
          </p:nvPr>
        </p:nvGraphicFramePr>
        <p:xfrm>
          <a:off x="35496" y="1279558"/>
          <a:ext cx="2252062" cy="332189"/>
        </p:xfrm>
        <a:graphic>
          <a:graphicData uri="http://schemas.openxmlformats.org/drawingml/2006/table">
            <a:tbl>
              <a:tblPr/>
              <a:tblGrid>
                <a:gridCol w="2252062">
                  <a:extLst>
                    <a:ext uri="{9D8B030D-6E8A-4147-A177-3AD203B41FA5}">
                      <a16:colId xmlns="" xmlns:a16="http://schemas.microsoft.com/office/drawing/2014/main" val="20000"/>
                    </a:ext>
                  </a:extLst>
                </a:gridCol>
              </a:tblGrid>
              <a:tr h="332189">
                <a:tc>
                  <a:txBody>
                    <a:bodyPr/>
                    <a:lstStyle/>
                    <a:p>
                      <a:pPr algn="ctr"/>
                      <a:r>
                        <a:rPr lang="zh-TW" altLang="en-US" b="1" dirty="0" smtClean="0">
                          <a:solidFill>
                            <a:schemeClr val="bg1"/>
                          </a:solidFill>
                          <a:effectLst/>
                          <a:latin typeface="微軟正黑體" panose="020B0604030504040204" pitchFamily="34" charset="-120"/>
                          <a:ea typeface="微軟正黑體" panose="020B0604030504040204" pitchFamily="34" charset="-120"/>
                        </a:rPr>
                        <a:t>已</a:t>
                      </a:r>
                      <a:r>
                        <a:rPr lang="zh-TW" altLang="en-US" b="1" dirty="0">
                          <a:solidFill>
                            <a:schemeClr val="bg1"/>
                          </a:solidFill>
                          <a:effectLst/>
                          <a:latin typeface="微軟正黑體" panose="020B0604030504040204" pitchFamily="34" charset="-120"/>
                          <a:ea typeface="微軟正黑體" panose="020B0604030504040204" pitchFamily="34" charset="-120"/>
                        </a:rPr>
                        <a:t>確認 </a:t>
                      </a:r>
                    </a:p>
                  </a:txBody>
                  <a:tcPr marL="47625" marR="47625" marT="47625" marB="0"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00B050"/>
                    </a:solidFill>
                  </a:tcPr>
                </a:tc>
                <a:extLst>
                  <a:ext uri="{0D108BD9-81ED-4DB2-BD59-A6C34878D82A}">
                    <a16:rowId xmlns="" xmlns:a16="http://schemas.microsoft.com/office/drawing/2014/main" val="10000"/>
                  </a:ext>
                </a:extLst>
              </a:tr>
            </a:tbl>
          </a:graphicData>
        </a:graphic>
      </p:graphicFrame>
      <p:sp>
        <p:nvSpPr>
          <p:cNvPr id="24" name="Rectangle 2"/>
          <p:cNvSpPr txBox="1">
            <a:spLocks noChangeArrowheads="1"/>
          </p:cNvSpPr>
          <p:nvPr/>
        </p:nvSpPr>
        <p:spPr bwMode="auto">
          <a:xfrm>
            <a:off x="55604" y="-159965"/>
            <a:ext cx="888716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400" b="1" kern="0" dirty="0">
                <a:solidFill>
                  <a:srgbClr val="3333FF"/>
                </a:solidFill>
                <a:latin typeface="標楷體" panose="03000509000000000000" pitchFamily="65" charset="-120"/>
                <a:ea typeface="標楷體" panose="03000509000000000000" pitchFamily="65" charset="-120"/>
              </a:rPr>
              <a:t>三、第二階段備審資料上傳系統操作</a:t>
            </a:r>
            <a:r>
              <a:rPr lang="en-US" altLang="zh-TW" sz="2400" b="1" kern="0" dirty="0">
                <a:solidFill>
                  <a:srgbClr val="3333FF"/>
                </a:solidFill>
                <a:latin typeface="標楷體" panose="03000509000000000000" pitchFamily="65" charset="-120"/>
                <a:ea typeface="標楷體" panose="03000509000000000000" pitchFamily="65" charset="-120"/>
              </a:rPr>
              <a:t>-</a:t>
            </a:r>
            <a:r>
              <a:rPr lang="zh-TW" altLang="en-US" sz="2400" b="1" kern="0" dirty="0" smtClean="0">
                <a:solidFill>
                  <a:srgbClr val="FF0000"/>
                </a:solidFill>
                <a:latin typeface="標楷體" panose="03000509000000000000" pitchFamily="65" charset="-120"/>
                <a:ea typeface="標楷體" panose="03000509000000000000" pitchFamily="65" charset="-120"/>
              </a:rPr>
              <a:t>上傳備審資料</a:t>
            </a:r>
          </a:p>
        </p:txBody>
      </p:sp>
      <p:sp>
        <p:nvSpPr>
          <p:cNvPr id="26" name="矩形 25"/>
          <p:cNvSpPr/>
          <p:nvPr/>
        </p:nvSpPr>
        <p:spPr>
          <a:xfrm>
            <a:off x="7272796" y="414869"/>
            <a:ext cx="1573229" cy="3854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標楷體" panose="03000509000000000000" pitchFamily="65" charset="-120"/>
              <a:ea typeface="標楷體" panose="03000509000000000000" pitchFamily="65" charset="-120"/>
            </a:endParaRPr>
          </a:p>
        </p:txBody>
      </p:sp>
      <p:pic>
        <p:nvPicPr>
          <p:cNvPr id="29" name="圖片 28"/>
          <p:cNvPicPr>
            <a:picLocks noChangeAspect="1"/>
          </p:cNvPicPr>
          <p:nvPr/>
        </p:nvPicPr>
        <p:blipFill>
          <a:blip r:embed="rId4"/>
          <a:stretch>
            <a:fillRect/>
          </a:stretch>
        </p:blipFill>
        <p:spPr>
          <a:xfrm>
            <a:off x="6727242" y="1321995"/>
            <a:ext cx="2118783" cy="2949803"/>
          </a:xfrm>
          <a:prstGeom prst="rect">
            <a:avLst/>
          </a:prstGeom>
        </p:spPr>
      </p:pic>
      <p:pic>
        <p:nvPicPr>
          <p:cNvPr id="4" name="圖片 3"/>
          <p:cNvPicPr>
            <a:picLocks noChangeAspect="1"/>
          </p:cNvPicPr>
          <p:nvPr/>
        </p:nvPicPr>
        <p:blipFill rotWithShape="1">
          <a:blip r:embed="rId5"/>
          <a:srcRect l="1570" t="35349" r="2376" b="47158"/>
          <a:stretch/>
        </p:blipFill>
        <p:spPr>
          <a:xfrm>
            <a:off x="358115" y="6175628"/>
            <a:ext cx="8508801" cy="778016"/>
          </a:xfrm>
          <a:prstGeom prst="rect">
            <a:avLst/>
          </a:prstGeom>
        </p:spPr>
      </p:pic>
      <p:sp>
        <p:nvSpPr>
          <p:cNvPr id="5" name="矩形 4"/>
          <p:cNvSpPr/>
          <p:nvPr/>
        </p:nvSpPr>
        <p:spPr>
          <a:xfrm>
            <a:off x="6876256" y="1442406"/>
            <a:ext cx="216024" cy="9232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endParaRPr>
          </a:p>
        </p:txBody>
      </p:sp>
      <p:sp>
        <p:nvSpPr>
          <p:cNvPr id="30" name="矩形 29"/>
          <p:cNvSpPr/>
          <p:nvPr/>
        </p:nvSpPr>
        <p:spPr>
          <a:xfrm>
            <a:off x="7182132" y="1534729"/>
            <a:ext cx="232344" cy="9232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endParaRPr>
          </a:p>
        </p:txBody>
      </p:sp>
      <p:sp>
        <p:nvSpPr>
          <p:cNvPr id="31" name="矩形 30"/>
          <p:cNvSpPr/>
          <p:nvPr/>
        </p:nvSpPr>
        <p:spPr>
          <a:xfrm>
            <a:off x="7580026" y="1624270"/>
            <a:ext cx="330535" cy="9232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endParaRPr>
          </a:p>
        </p:txBody>
      </p:sp>
      <p:sp>
        <p:nvSpPr>
          <p:cNvPr id="32" name="Oval 10"/>
          <p:cNvSpPr>
            <a:spLocks noChangeArrowheads="1"/>
          </p:cNvSpPr>
          <p:nvPr/>
        </p:nvSpPr>
        <p:spPr bwMode="gray">
          <a:xfrm>
            <a:off x="3655047" y="6588000"/>
            <a:ext cx="270000" cy="270000"/>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zh-TW" altLang="en-US" sz="2100" dirty="0" smtClean="0">
                <a:solidFill>
                  <a:prstClr val="white"/>
                </a:solidFill>
                <a:latin typeface="標楷體" panose="03000509000000000000" pitchFamily="65" charset="-120"/>
                <a:ea typeface="標楷體" panose="03000509000000000000" pitchFamily="65" charset="-120"/>
                <a:cs typeface="Tahoma" panose="020B0604030504040204" pitchFamily="34" charset="0"/>
              </a:rPr>
              <a:t>６</a:t>
            </a:r>
            <a:endParaRPr lang="en-US" altLang="zh-TW" sz="2100" dirty="0">
              <a:solidFill>
                <a:prstClr val="white"/>
              </a:solidFill>
              <a:latin typeface="標楷體" panose="03000509000000000000" pitchFamily="65" charset="-120"/>
              <a:ea typeface="標楷體" panose="03000509000000000000" pitchFamily="65" charset="-120"/>
              <a:cs typeface="Tahoma" panose="020B0604030504040204" pitchFamily="34" charset="0"/>
            </a:endParaRPr>
          </a:p>
        </p:txBody>
      </p:sp>
      <p:sp>
        <p:nvSpPr>
          <p:cNvPr id="33" name="Oval 10"/>
          <p:cNvSpPr>
            <a:spLocks noChangeArrowheads="1"/>
          </p:cNvSpPr>
          <p:nvPr/>
        </p:nvSpPr>
        <p:spPr bwMode="gray">
          <a:xfrm>
            <a:off x="6650604" y="1129238"/>
            <a:ext cx="270000" cy="270000"/>
          </a:xfrm>
          <a:prstGeom prst="ellipse">
            <a:avLst/>
          </a:prstGeom>
          <a:solidFill>
            <a:srgbClr val="00B050"/>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zh-TW" altLang="en-US" sz="2100" dirty="0" smtClean="0">
                <a:solidFill>
                  <a:prstClr val="white"/>
                </a:solidFill>
                <a:latin typeface="標楷體" panose="03000509000000000000" pitchFamily="65" charset="-120"/>
                <a:ea typeface="標楷體" panose="03000509000000000000" pitchFamily="65" charset="-120"/>
                <a:cs typeface="Tahoma" panose="020B0604030504040204" pitchFamily="34" charset="0"/>
              </a:rPr>
              <a:t>６</a:t>
            </a:r>
            <a:endParaRPr lang="en-US" altLang="zh-TW" sz="2100" dirty="0">
              <a:solidFill>
                <a:prstClr val="white"/>
              </a:solidFill>
              <a:latin typeface="標楷體" panose="03000509000000000000" pitchFamily="65" charset="-120"/>
              <a:ea typeface="標楷體" panose="03000509000000000000" pitchFamily="65" charset="-120"/>
              <a:cs typeface="Tahoma" panose="020B0604030504040204" pitchFamily="34" charset="0"/>
            </a:endParaRPr>
          </a:p>
        </p:txBody>
      </p:sp>
      <p:sp>
        <p:nvSpPr>
          <p:cNvPr id="34" name="矩形 33"/>
          <p:cNvSpPr/>
          <p:nvPr/>
        </p:nvSpPr>
        <p:spPr>
          <a:xfrm>
            <a:off x="4050740" y="837195"/>
            <a:ext cx="216024" cy="15121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p:cNvSpPr/>
          <p:nvPr/>
        </p:nvSpPr>
        <p:spPr>
          <a:xfrm>
            <a:off x="4555067" y="842870"/>
            <a:ext cx="262466" cy="1731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p:cNvSpPr/>
          <p:nvPr/>
        </p:nvSpPr>
        <p:spPr>
          <a:xfrm>
            <a:off x="7720646" y="1803311"/>
            <a:ext cx="187681" cy="720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p:cNvSpPr/>
          <p:nvPr/>
        </p:nvSpPr>
        <p:spPr>
          <a:xfrm>
            <a:off x="1316008" y="566261"/>
            <a:ext cx="1012326" cy="2296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3941988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extLst>
              <a:ext uri="{28A0092B-C50C-407E-A947-70E740481C1C}">
                <a14:useLocalDpi xmlns:a14="http://schemas.microsoft.com/office/drawing/2010/main" val="0"/>
              </a:ext>
            </a:extLst>
          </a:blip>
          <a:srcRect l="3425" t="66875" r="7859"/>
          <a:stretch/>
        </p:blipFill>
        <p:spPr>
          <a:xfrm>
            <a:off x="199068" y="1071282"/>
            <a:ext cx="8614733" cy="2409801"/>
          </a:xfrm>
          <a:prstGeom prst="rect">
            <a:avLst/>
          </a:prstGeom>
        </p:spPr>
      </p:pic>
      <p:graphicFrame>
        <p:nvGraphicFramePr>
          <p:cNvPr id="16" name="表格 15"/>
          <p:cNvGraphicFramePr>
            <a:graphicFrameLocks noGrp="1"/>
          </p:cNvGraphicFramePr>
          <p:nvPr>
            <p:extLst/>
          </p:nvPr>
        </p:nvGraphicFramePr>
        <p:xfrm>
          <a:off x="467544" y="4149080"/>
          <a:ext cx="8155900" cy="1840993"/>
        </p:xfrm>
        <a:graphic>
          <a:graphicData uri="http://schemas.openxmlformats.org/drawingml/2006/table">
            <a:tbl>
              <a:tblPr firstRow="1" bandRow="1">
                <a:tableStyleId>{21E4AEA4-8DFA-4A89-87EB-49C32662AFE0}</a:tableStyleId>
              </a:tblPr>
              <a:tblGrid>
                <a:gridCol w="2880320">
                  <a:extLst>
                    <a:ext uri="{9D8B030D-6E8A-4147-A177-3AD203B41FA5}">
                      <a16:colId xmlns="" xmlns:a16="http://schemas.microsoft.com/office/drawing/2014/main" val="20000"/>
                    </a:ext>
                  </a:extLst>
                </a:gridCol>
                <a:gridCol w="5275580">
                  <a:extLst>
                    <a:ext uri="{9D8B030D-6E8A-4147-A177-3AD203B41FA5}">
                      <a16:colId xmlns="" xmlns:a16="http://schemas.microsoft.com/office/drawing/2014/main" val="20001"/>
                    </a:ext>
                  </a:extLst>
                </a:gridCol>
              </a:tblGrid>
              <a:tr h="370840">
                <a:tc>
                  <a:txBody>
                    <a:bodyPr/>
                    <a:lstStyle/>
                    <a:p>
                      <a:pPr algn="ctr"/>
                      <a:r>
                        <a:rPr lang="zh-TW" altLang="en-US" dirty="0" smtClean="0">
                          <a:solidFill>
                            <a:schemeClr val="tx1"/>
                          </a:solidFill>
                          <a:latin typeface="標楷體" panose="03000509000000000000" pitchFamily="65" charset="-120"/>
                          <a:ea typeface="標楷體" panose="03000509000000000000" pitchFamily="65" charset="-120"/>
                        </a:rPr>
                        <a:t>備審資料上傳狀態</a:t>
                      </a:r>
                      <a:endParaRPr lang="zh-TW" altLang="en-US" dirty="0">
                        <a:solidFill>
                          <a:schemeClr val="tx1"/>
                        </a:solidFill>
                        <a:latin typeface="標楷體" panose="03000509000000000000" pitchFamily="65" charset="-120"/>
                        <a:ea typeface="標楷體" panose="03000509000000000000" pitchFamily="65" charset="-120"/>
                      </a:endParaRPr>
                    </a:p>
                  </a:txBody>
                  <a:tcPr/>
                </a:tc>
                <a:tc>
                  <a:txBody>
                    <a:bodyPr/>
                    <a:lstStyle/>
                    <a:p>
                      <a:pPr algn="ctr"/>
                      <a:r>
                        <a:rPr lang="zh-TW" altLang="en-US" dirty="0" smtClean="0">
                          <a:solidFill>
                            <a:schemeClr val="tx1"/>
                          </a:solidFill>
                          <a:latin typeface="標楷體" panose="03000509000000000000" pitchFamily="65" charset="-120"/>
                          <a:ea typeface="標楷體" panose="03000509000000000000" pitchFamily="65" charset="-120"/>
                        </a:rPr>
                        <a:t>說　　明</a:t>
                      </a:r>
                      <a:endParaRPr lang="zh-TW" altLang="en-US" dirty="0">
                        <a:solidFill>
                          <a:schemeClr val="tx1"/>
                        </a:solidFill>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00"/>
                  </a:ext>
                </a:extLst>
              </a:tr>
              <a:tr h="490051">
                <a:tc>
                  <a:txBody>
                    <a:bodyPr/>
                    <a:lstStyle/>
                    <a:p>
                      <a:endParaRPr lang="zh-TW" altLang="en-US" dirty="0">
                        <a:latin typeface="標楷體" panose="03000509000000000000" pitchFamily="65" charset="-120"/>
                        <a:ea typeface="標楷體" panose="03000509000000000000" pitchFamily="65" charset="-120"/>
                      </a:endParaRPr>
                    </a:p>
                  </a:txBody>
                  <a:tcPr/>
                </a:tc>
                <a:tc>
                  <a:txBody>
                    <a:bodyPr/>
                    <a:lstStyle/>
                    <a:p>
                      <a:r>
                        <a:rPr lang="zh-TW" altLang="en-US" dirty="0" smtClean="0">
                          <a:latin typeface="標楷體" panose="03000509000000000000" pitchFamily="65" charset="-120"/>
                          <a:ea typeface="標楷體" panose="03000509000000000000" pitchFamily="65" charset="-120"/>
                        </a:rPr>
                        <a:t>皆未有任一筆資料</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01"/>
                  </a:ext>
                </a:extLst>
              </a:tr>
              <a:tr h="490051">
                <a:tc>
                  <a:txBody>
                    <a:bodyPr/>
                    <a:lstStyle/>
                    <a:p>
                      <a:endParaRPr lang="zh-TW" altLang="en-US" dirty="0">
                        <a:latin typeface="標楷體" panose="03000509000000000000" pitchFamily="65" charset="-120"/>
                        <a:ea typeface="標楷體" panose="03000509000000000000" pitchFamily="65" charset="-120"/>
                      </a:endParaRPr>
                    </a:p>
                  </a:txBody>
                  <a:tcPr/>
                </a:tc>
                <a:tc>
                  <a:txBody>
                    <a:bodyPr/>
                    <a:lstStyle/>
                    <a:p>
                      <a:r>
                        <a:rPr lang="zh-TW" altLang="en-US" dirty="0" smtClean="0">
                          <a:latin typeface="標楷體" panose="03000509000000000000" pitchFamily="65" charset="-120"/>
                          <a:ea typeface="標楷體" panose="03000509000000000000" pitchFamily="65" charset="-120"/>
                        </a:rPr>
                        <a:t>全部（或部分）資料已上傳，但尚未「確認」送出</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02"/>
                  </a:ext>
                </a:extLst>
              </a:tr>
              <a:tr h="490051">
                <a:tc>
                  <a:txBody>
                    <a:bodyPr/>
                    <a:lstStyle/>
                    <a:p>
                      <a:endParaRPr lang="zh-TW" altLang="en-US">
                        <a:latin typeface="標楷體" panose="03000509000000000000" pitchFamily="65" charset="-120"/>
                        <a:ea typeface="標楷體" panose="03000509000000000000" pitchFamily="65" charset="-120"/>
                      </a:endParaRPr>
                    </a:p>
                  </a:txBody>
                  <a:tcPr/>
                </a:tc>
                <a:tc>
                  <a:txBody>
                    <a:bodyPr/>
                    <a:lstStyle/>
                    <a:p>
                      <a:r>
                        <a:rPr lang="zh-TW" altLang="en-US" dirty="0" smtClean="0">
                          <a:latin typeface="標楷體" panose="03000509000000000000" pitchFamily="65" charset="-120"/>
                          <a:ea typeface="標楷體" panose="03000509000000000000" pitchFamily="65" charset="-120"/>
                        </a:rPr>
                        <a:t>全部（或部分）資料已上傳，且「確認」送出</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03"/>
                  </a:ext>
                </a:extLst>
              </a:tr>
            </a:tbl>
          </a:graphicData>
        </a:graphic>
      </p:graphicFrame>
      <p:sp>
        <p:nvSpPr>
          <p:cNvPr id="9" name="流程圖: 程序 8"/>
          <p:cNvSpPr/>
          <p:nvPr/>
        </p:nvSpPr>
        <p:spPr>
          <a:xfrm>
            <a:off x="7202661" y="1445643"/>
            <a:ext cx="1585739" cy="2025689"/>
          </a:xfrm>
          <a:prstGeom prst="flowChartProcess">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標楷體" panose="03000509000000000000" pitchFamily="65" charset="-120"/>
              <a:ea typeface="標楷體" panose="03000509000000000000" pitchFamily="65" charset="-120"/>
            </a:endParaRPr>
          </a:p>
        </p:txBody>
      </p:sp>
      <p:sp>
        <p:nvSpPr>
          <p:cNvPr id="2" name="矩形 1"/>
          <p:cNvSpPr/>
          <p:nvPr/>
        </p:nvSpPr>
        <p:spPr>
          <a:xfrm>
            <a:off x="7205133" y="1080704"/>
            <a:ext cx="1605366" cy="369332"/>
          </a:xfrm>
          <a:prstGeom prst="rect">
            <a:avLst/>
          </a:prstGeom>
          <a:solidFill>
            <a:srgbClr val="FF0000"/>
          </a:solidFill>
        </p:spPr>
        <p:txBody>
          <a:bodyPr wrap="square">
            <a:spAutoFit/>
          </a:bodyPr>
          <a:lstStyle/>
          <a:p>
            <a:pPr algn="ctr"/>
            <a:r>
              <a:rPr lang="zh-TW" altLang="en-US" dirty="0" smtClean="0">
                <a:solidFill>
                  <a:srgbClr val="FFFFFF"/>
                </a:solidFill>
                <a:latin typeface="標楷體" panose="03000509000000000000" pitchFamily="65" charset="-120"/>
                <a:ea typeface="標楷體" panose="03000509000000000000" pitchFamily="65" charset="-120"/>
              </a:rPr>
              <a:t> 備審資料</a:t>
            </a:r>
            <a:endParaRPr lang="zh-TW" altLang="en-US" dirty="0">
              <a:solidFill>
                <a:srgbClr val="FFFFFF"/>
              </a:solidFill>
              <a:latin typeface="標楷體" panose="03000509000000000000" pitchFamily="65" charset="-120"/>
              <a:ea typeface="標楷體" panose="03000509000000000000" pitchFamily="65" charset="-120"/>
            </a:endParaRPr>
          </a:p>
        </p:txBody>
      </p:sp>
      <p:grpSp>
        <p:nvGrpSpPr>
          <p:cNvPr id="4" name="群組 3"/>
          <p:cNvGrpSpPr/>
          <p:nvPr/>
        </p:nvGrpSpPr>
        <p:grpSpPr>
          <a:xfrm>
            <a:off x="1046667" y="4576415"/>
            <a:ext cx="1989394" cy="1384092"/>
            <a:chOff x="8807821" y="3560972"/>
            <a:chExt cx="1989394" cy="1384092"/>
          </a:xfrm>
        </p:grpSpPr>
        <p:sp>
          <p:nvSpPr>
            <p:cNvPr id="10" name="文字方塊 9"/>
            <p:cNvSpPr txBox="1"/>
            <p:nvPr/>
          </p:nvSpPr>
          <p:spPr>
            <a:xfrm>
              <a:off x="8993461" y="3560972"/>
              <a:ext cx="877163" cy="369332"/>
            </a:xfrm>
            <a:prstGeom prst="rect">
              <a:avLst/>
            </a:prstGeom>
            <a:noFill/>
          </p:spPr>
          <p:txBody>
            <a:bodyPr wrap="none" rtlCol="0">
              <a:spAutoFit/>
            </a:bodyPr>
            <a:lstStyle/>
            <a:p>
              <a:pPr fontAlgn="auto">
                <a:spcBef>
                  <a:spcPts val="0"/>
                </a:spcBef>
                <a:spcAft>
                  <a:spcPts val="0"/>
                </a:spcAft>
              </a:pPr>
              <a:r>
                <a:rPr kumimoji="0" lang="zh-TW" altLang="en-US" b="1" dirty="0" smtClean="0">
                  <a:solidFill>
                    <a:srgbClr val="FF0000"/>
                  </a:solidFill>
                  <a:latin typeface="標楷體" panose="03000509000000000000" pitchFamily="65" charset="-120"/>
                  <a:ea typeface="標楷體" panose="03000509000000000000" pitchFamily="65" charset="-120"/>
                </a:rPr>
                <a:t>未上傳</a:t>
              </a:r>
              <a:endParaRPr kumimoji="0" lang="zh-TW" altLang="en-US" b="1" dirty="0">
                <a:solidFill>
                  <a:srgbClr val="FFC000"/>
                </a:solidFill>
                <a:latin typeface="標楷體" panose="03000509000000000000" pitchFamily="65" charset="-120"/>
                <a:ea typeface="標楷體" panose="03000509000000000000" pitchFamily="65" charset="-120"/>
              </a:endParaRPr>
            </a:p>
          </p:txBody>
        </p:sp>
        <p:sp>
          <p:nvSpPr>
            <p:cNvPr id="11" name="橢圓 10"/>
            <p:cNvSpPr/>
            <p:nvPr/>
          </p:nvSpPr>
          <p:spPr>
            <a:xfrm>
              <a:off x="8807821" y="3662252"/>
              <a:ext cx="162557" cy="14354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標楷體" panose="03000509000000000000" pitchFamily="65" charset="-120"/>
                <a:ea typeface="標楷體" panose="03000509000000000000" pitchFamily="65" charset="-120"/>
              </a:endParaRPr>
            </a:p>
          </p:txBody>
        </p:sp>
        <p:sp>
          <p:nvSpPr>
            <p:cNvPr id="12" name="橢圓 11"/>
            <p:cNvSpPr/>
            <p:nvPr/>
          </p:nvSpPr>
          <p:spPr>
            <a:xfrm>
              <a:off x="8830904" y="4146984"/>
              <a:ext cx="162557" cy="14354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標楷體" panose="03000509000000000000" pitchFamily="65" charset="-120"/>
                <a:ea typeface="標楷體" panose="03000509000000000000" pitchFamily="65" charset="-120"/>
              </a:endParaRPr>
            </a:p>
          </p:txBody>
        </p:sp>
        <p:sp>
          <p:nvSpPr>
            <p:cNvPr id="13" name="橢圓 12"/>
            <p:cNvSpPr/>
            <p:nvPr/>
          </p:nvSpPr>
          <p:spPr>
            <a:xfrm>
              <a:off x="8834165" y="4646758"/>
              <a:ext cx="162557" cy="1435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標楷體" panose="03000509000000000000" pitchFamily="65" charset="-120"/>
                <a:ea typeface="標楷體" panose="03000509000000000000" pitchFamily="65" charset="-120"/>
              </a:endParaRPr>
            </a:p>
          </p:txBody>
        </p:sp>
        <p:sp>
          <p:nvSpPr>
            <p:cNvPr id="14" name="文字方塊 13"/>
            <p:cNvSpPr txBox="1"/>
            <p:nvPr/>
          </p:nvSpPr>
          <p:spPr>
            <a:xfrm>
              <a:off x="8996722" y="4052302"/>
              <a:ext cx="1800493" cy="369332"/>
            </a:xfrm>
            <a:prstGeom prst="rect">
              <a:avLst/>
            </a:prstGeom>
            <a:noFill/>
          </p:spPr>
          <p:txBody>
            <a:bodyPr wrap="none" rtlCol="0">
              <a:spAutoFit/>
            </a:bodyPr>
            <a:lstStyle/>
            <a:p>
              <a:pPr fontAlgn="auto">
                <a:spcBef>
                  <a:spcPts val="0"/>
                </a:spcBef>
                <a:spcAft>
                  <a:spcPts val="0"/>
                </a:spcAft>
              </a:pPr>
              <a:r>
                <a:rPr kumimoji="0" lang="zh-TW" altLang="en-US" b="1" dirty="0" smtClean="0">
                  <a:solidFill>
                    <a:srgbClr val="FFC000"/>
                  </a:solidFill>
                  <a:latin typeface="標楷體" panose="03000509000000000000" pitchFamily="65" charset="-120"/>
                  <a:ea typeface="標楷體" panose="03000509000000000000" pitchFamily="65" charset="-120"/>
                </a:rPr>
                <a:t>已上傳，未確認</a:t>
              </a:r>
              <a:endParaRPr kumimoji="0" lang="zh-TW" altLang="en-US" b="1" dirty="0">
                <a:solidFill>
                  <a:srgbClr val="FFC000"/>
                </a:solidFill>
                <a:latin typeface="標楷體" panose="03000509000000000000" pitchFamily="65" charset="-120"/>
                <a:ea typeface="標楷體" panose="03000509000000000000" pitchFamily="65" charset="-120"/>
              </a:endParaRPr>
            </a:p>
          </p:txBody>
        </p:sp>
        <p:sp>
          <p:nvSpPr>
            <p:cNvPr id="15" name="文字方塊 14"/>
            <p:cNvSpPr txBox="1"/>
            <p:nvPr/>
          </p:nvSpPr>
          <p:spPr>
            <a:xfrm>
              <a:off x="8996722" y="4575732"/>
              <a:ext cx="877163" cy="369332"/>
            </a:xfrm>
            <a:prstGeom prst="rect">
              <a:avLst/>
            </a:prstGeom>
            <a:noFill/>
          </p:spPr>
          <p:txBody>
            <a:bodyPr wrap="none" rtlCol="0">
              <a:spAutoFit/>
            </a:bodyPr>
            <a:lstStyle/>
            <a:p>
              <a:pPr fontAlgn="auto">
                <a:spcBef>
                  <a:spcPts val="0"/>
                </a:spcBef>
                <a:spcAft>
                  <a:spcPts val="0"/>
                </a:spcAft>
              </a:pPr>
              <a:r>
                <a:rPr kumimoji="0" lang="zh-TW" altLang="en-US" b="1" dirty="0" smtClean="0">
                  <a:solidFill>
                    <a:srgbClr val="70AD47">
                      <a:lumMod val="75000"/>
                    </a:srgbClr>
                  </a:solidFill>
                  <a:latin typeface="標楷體" panose="03000509000000000000" pitchFamily="65" charset="-120"/>
                  <a:ea typeface="標楷體" panose="03000509000000000000" pitchFamily="65" charset="-120"/>
                </a:rPr>
                <a:t>已確認</a:t>
              </a:r>
              <a:endParaRPr kumimoji="0" lang="zh-TW" altLang="en-US" b="1" dirty="0">
                <a:solidFill>
                  <a:srgbClr val="FFC000"/>
                </a:solidFill>
                <a:latin typeface="標楷體" panose="03000509000000000000" pitchFamily="65" charset="-120"/>
                <a:ea typeface="標楷體" panose="03000509000000000000" pitchFamily="65" charset="-120"/>
              </a:endParaRPr>
            </a:p>
          </p:txBody>
        </p:sp>
      </p:grpSp>
      <p:sp>
        <p:nvSpPr>
          <p:cNvPr id="22" name="流程圖: 程序 21"/>
          <p:cNvSpPr/>
          <p:nvPr/>
        </p:nvSpPr>
        <p:spPr>
          <a:xfrm>
            <a:off x="3588423" y="1285248"/>
            <a:ext cx="1299771" cy="2186083"/>
          </a:xfrm>
          <a:prstGeom prst="flowChartProcess">
            <a:avLst/>
          </a:prstGeom>
          <a:noFill/>
          <a:ln w="285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標楷體" panose="03000509000000000000" pitchFamily="65" charset="-120"/>
              <a:ea typeface="標楷體" panose="03000509000000000000" pitchFamily="65" charset="-120"/>
            </a:endParaRPr>
          </a:p>
        </p:txBody>
      </p:sp>
      <p:sp>
        <p:nvSpPr>
          <p:cNvPr id="23" name="矩形 22"/>
          <p:cNvSpPr/>
          <p:nvPr/>
        </p:nvSpPr>
        <p:spPr>
          <a:xfrm>
            <a:off x="3597611" y="3471331"/>
            <a:ext cx="1337733" cy="307777"/>
          </a:xfrm>
          <a:prstGeom prst="rect">
            <a:avLst/>
          </a:prstGeom>
          <a:solidFill>
            <a:srgbClr val="3333FF"/>
          </a:solidFill>
          <a:ln>
            <a:solidFill>
              <a:srgbClr val="3333FF"/>
            </a:solidFill>
          </a:ln>
        </p:spPr>
        <p:txBody>
          <a:bodyPr wrap="square">
            <a:spAutoFit/>
          </a:bodyPr>
          <a:lstStyle/>
          <a:p>
            <a:pPr algn="ctr"/>
            <a:r>
              <a:rPr lang="zh-TW" altLang="en-US" sz="1400" dirty="0" smtClean="0">
                <a:solidFill>
                  <a:srgbClr val="FFFFFF"/>
                </a:solidFill>
                <a:latin typeface="標楷體" panose="03000509000000000000" pitchFamily="65" charset="-120"/>
                <a:ea typeface="標楷體" panose="03000509000000000000" pitchFamily="65" charset="-120"/>
              </a:rPr>
              <a:t>截止日期</a:t>
            </a:r>
            <a:endParaRPr lang="zh-TW" altLang="en-US" sz="1400" dirty="0">
              <a:solidFill>
                <a:srgbClr val="FFFFFF"/>
              </a:solidFill>
              <a:latin typeface="標楷體" panose="03000509000000000000" pitchFamily="65" charset="-120"/>
              <a:ea typeface="標楷體" panose="03000509000000000000" pitchFamily="65" charset="-120"/>
            </a:endParaRPr>
          </a:p>
        </p:txBody>
      </p:sp>
      <p:sp>
        <p:nvSpPr>
          <p:cNvPr id="26" name="Rectangle 2"/>
          <p:cNvSpPr txBox="1">
            <a:spLocks noChangeArrowheads="1"/>
          </p:cNvSpPr>
          <p:nvPr/>
        </p:nvSpPr>
        <p:spPr bwMode="auto">
          <a:xfrm>
            <a:off x="101910" y="132087"/>
            <a:ext cx="888716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800" b="1" kern="0" dirty="0">
                <a:solidFill>
                  <a:srgbClr val="3333FF"/>
                </a:solidFill>
                <a:latin typeface="標楷體" panose="03000509000000000000" pitchFamily="65" charset="-120"/>
                <a:ea typeface="標楷體" panose="03000509000000000000" pitchFamily="65" charset="-120"/>
              </a:rPr>
              <a:t>三、第二階段備審資料上傳系統操作</a:t>
            </a:r>
            <a:r>
              <a:rPr lang="en-US" altLang="zh-TW" sz="2800" b="1" kern="0" dirty="0">
                <a:solidFill>
                  <a:srgbClr val="3333FF"/>
                </a:solidFill>
                <a:latin typeface="標楷體" panose="03000509000000000000" pitchFamily="65" charset="-120"/>
                <a:ea typeface="標楷體" panose="03000509000000000000" pitchFamily="65" charset="-120"/>
              </a:rPr>
              <a:t>-</a:t>
            </a:r>
            <a:r>
              <a:rPr lang="zh-TW" altLang="en-US" sz="2800" b="1" kern="0" dirty="0" smtClean="0">
                <a:solidFill>
                  <a:srgbClr val="FF0000"/>
                </a:solidFill>
                <a:latin typeface="標楷體" panose="03000509000000000000" pitchFamily="65" charset="-120"/>
                <a:ea typeface="標楷體" panose="03000509000000000000" pitchFamily="65" charset="-120"/>
              </a:rPr>
              <a:t>上傳備審資料</a:t>
            </a:r>
          </a:p>
        </p:txBody>
      </p:sp>
      <p:sp>
        <p:nvSpPr>
          <p:cNvPr id="17" name="矩形 16"/>
          <p:cNvSpPr/>
          <p:nvPr/>
        </p:nvSpPr>
        <p:spPr>
          <a:xfrm>
            <a:off x="1164806" y="2124965"/>
            <a:ext cx="526873" cy="1519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1206762" y="2628253"/>
            <a:ext cx="526873" cy="1519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1205604" y="3149301"/>
            <a:ext cx="526873" cy="1519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300706" y="2123782"/>
            <a:ext cx="333675" cy="152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00705" y="2616731"/>
            <a:ext cx="333675" cy="152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308068" y="3149301"/>
            <a:ext cx="333675" cy="152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469851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07504" y="144673"/>
            <a:ext cx="8624391"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400" b="1" kern="0" dirty="0">
                <a:solidFill>
                  <a:srgbClr val="3333FF"/>
                </a:solidFill>
                <a:latin typeface="標楷體" panose="03000509000000000000" pitchFamily="65" charset="-120"/>
                <a:ea typeface="標楷體" panose="03000509000000000000" pitchFamily="65" charset="-120"/>
              </a:rPr>
              <a:t>三、第二階段備審資料上傳系統操作</a:t>
            </a:r>
            <a:r>
              <a:rPr lang="en-US" altLang="zh-TW" sz="2400" b="1" kern="0" dirty="0" smtClean="0">
                <a:solidFill>
                  <a:srgbClr val="3333FF"/>
                </a:solidFill>
                <a:latin typeface="標楷體" panose="03000509000000000000" pitchFamily="65" charset="-120"/>
                <a:ea typeface="標楷體" panose="03000509000000000000" pitchFamily="65" charset="-120"/>
              </a:rPr>
              <a:t>-</a:t>
            </a:r>
            <a:r>
              <a:rPr lang="zh-TW" altLang="en-US" sz="2400" b="1" kern="0" dirty="0" smtClean="0">
                <a:solidFill>
                  <a:srgbClr val="FF0000"/>
                </a:solidFill>
                <a:latin typeface="標楷體" panose="03000509000000000000" pitchFamily="65" charset="-120"/>
                <a:ea typeface="標楷體" panose="03000509000000000000" pitchFamily="65" charset="-120"/>
              </a:rPr>
              <a:t>二階甄試費用繳費</a:t>
            </a:r>
          </a:p>
        </p:txBody>
      </p:sp>
      <p:grpSp>
        <p:nvGrpSpPr>
          <p:cNvPr id="8" name="群組 7"/>
          <p:cNvGrpSpPr/>
          <p:nvPr/>
        </p:nvGrpSpPr>
        <p:grpSpPr>
          <a:xfrm>
            <a:off x="-25648" y="1040691"/>
            <a:ext cx="9144000" cy="2140240"/>
            <a:chOff x="-50800" y="4005064"/>
            <a:chExt cx="9144000" cy="2140240"/>
          </a:xfrm>
        </p:grpSpPr>
        <p:pic>
          <p:nvPicPr>
            <p:cNvPr id="11" name="圖片 10"/>
            <p:cNvPicPr>
              <a:picLocks noChangeAspect="1"/>
            </p:cNvPicPr>
            <p:nvPr/>
          </p:nvPicPr>
          <p:blipFill rotWithShape="1">
            <a:blip r:embed="rId2">
              <a:extLst>
                <a:ext uri="{28A0092B-C50C-407E-A947-70E740481C1C}">
                  <a14:useLocalDpi xmlns:a14="http://schemas.microsoft.com/office/drawing/2010/main" val="0"/>
                </a:ext>
              </a:extLst>
            </a:blip>
            <a:srcRect t="66898" b="-1"/>
            <a:stretch/>
          </p:blipFill>
          <p:spPr>
            <a:xfrm>
              <a:off x="-50800" y="4005064"/>
              <a:ext cx="9144000" cy="2140240"/>
            </a:xfrm>
            <a:prstGeom prst="rect">
              <a:avLst/>
            </a:prstGeom>
          </p:spPr>
        </p:pic>
        <p:pic>
          <p:nvPicPr>
            <p:cNvPr id="12" name="圖片 11"/>
            <p:cNvPicPr>
              <a:picLocks noChangeAspect="1"/>
            </p:cNvPicPr>
            <p:nvPr/>
          </p:nvPicPr>
          <p:blipFill rotWithShape="1">
            <a:blip r:embed="rId2">
              <a:extLst>
                <a:ext uri="{28A0092B-C50C-407E-A947-70E740481C1C}">
                  <a14:useLocalDpi xmlns:a14="http://schemas.microsoft.com/office/drawing/2010/main" val="0"/>
                </a:ext>
              </a:extLst>
            </a:blip>
            <a:srcRect l="70926" t="92012" r="20648" b="1810"/>
            <a:stretch/>
          </p:blipFill>
          <p:spPr>
            <a:xfrm>
              <a:off x="6443133" y="5163170"/>
              <a:ext cx="787400" cy="424829"/>
            </a:xfrm>
            <a:prstGeom prst="rect">
              <a:avLst/>
            </a:prstGeom>
          </p:spPr>
        </p:pic>
        <p:pic>
          <p:nvPicPr>
            <p:cNvPr id="13" name="圖片 12"/>
            <p:cNvPicPr>
              <a:picLocks noChangeAspect="1"/>
            </p:cNvPicPr>
            <p:nvPr/>
          </p:nvPicPr>
          <p:blipFill rotWithShape="1">
            <a:blip r:embed="rId2">
              <a:extLst>
                <a:ext uri="{28A0092B-C50C-407E-A947-70E740481C1C}">
                  <a14:useLocalDpi xmlns:a14="http://schemas.microsoft.com/office/drawing/2010/main" val="0"/>
                </a:ext>
              </a:extLst>
            </a:blip>
            <a:srcRect l="70926" t="92012" r="20648" b="1810"/>
            <a:stretch/>
          </p:blipFill>
          <p:spPr>
            <a:xfrm>
              <a:off x="6443133" y="4731370"/>
              <a:ext cx="787400" cy="424829"/>
            </a:xfrm>
            <a:prstGeom prst="rect">
              <a:avLst/>
            </a:prstGeom>
          </p:spPr>
        </p:pic>
      </p:grpSp>
      <p:sp>
        <p:nvSpPr>
          <p:cNvPr id="14" name="矩形 13"/>
          <p:cNvSpPr/>
          <p:nvPr/>
        </p:nvSpPr>
        <p:spPr>
          <a:xfrm>
            <a:off x="5670446" y="1281431"/>
            <a:ext cx="1629544" cy="1834731"/>
          </a:xfrm>
          <a:prstGeom prst="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latin typeface="標楷體" panose="03000509000000000000" pitchFamily="65" charset="-120"/>
              <a:ea typeface="標楷體" panose="03000509000000000000" pitchFamily="65" charset="-120"/>
            </a:endParaRPr>
          </a:p>
        </p:txBody>
      </p:sp>
      <p:sp>
        <p:nvSpPr>
          <p:cNvPr id="20" name="矩形 19"/>
          <p:cNvSpPr/>
          <p:nvPr/>
        </p:nvSpPr>
        <p:spPr>
          <a:xfrm>
            <a:off x="5652617" y="906350"/>
            <a:ext cx="1662583" cy="363650"/>
          </a:xfrm>
          <a:prstGeom prst="rect">
            <a:avLst/>
          </a:prstGeom>
          <a:solidFill>
            <a:srgbClr val="00B050"/>
          </a:solidFill>
        </p:spPr>
        <p:txBody>
          <a:bodyPr wrap="square">
            <a:spAutoFit/>
          </a:bodyPr>
          <a:lstStyle/>
          <a:p>
            <a:pPr algn="ctr"/>
            <a:r>
              <a:rPr lang="zh-TW" altLang="en-US" sz="1700" dirty="0" smtClean="0">
                <a:solidFill>
                  <a:srgbClr val="FFFFFF"/>
                </a:solidFill>
                <a:latin typeface="標楷體" panose="03000509000000000000" pitchFamily="65" charset="-120"/>
                <a:ea typeface="標楷體" panose="03000509000000000000" pitchFamily="65" charset="-120"/>
              </a:rPr>
              <a:t> 繳費狀態</a:t>
            </a:r>
            <a:endParaRPr lang="zh-TW" altLang="en-US" sz="1700" dirty="0">
              <a:solidFill>
                <a:srgbClr val="FFFFFF"/>
              </a:solidFill>
              <a:latin typeface="標楷體" panose="03000509000000000000" pitchFamily="65" charset="-120"/>
              <a:ea typeface="標楷體" panose="03000509000000000000" pitchFamily="65" charset="-120"/>
            </a:endParaRPr>
          </a:p>
        </p:txBody>
      </p:sp>
      <p:sp>
        <p:nvSpPr>
          <p:cNvPr id="21" name="矩形 20"/>
          <p:cNvSpPr/>
          <p:nvPr/>
        </p:nvSpPr>
        <p:spPr>
          <a:xfrm>
            <a:off x="213741" y="3237004"/>
            <a:ext cx="4022349" cy="369332"/>
          </a:xfrm>
          <a:prstGeom prst="rect">
            <a:avLst/>
          </a:prstGeom>
          <a:solidFill>
            <a:schemeClr val="accent2">
              <a:lumMod val="20000"/>
              <a:lumOff val="80000"/>
            </a:schemeClr>
          </a:solidFill>
        </p:spPr>
        <p:txBody>
          <a:bodyPr wrap="square">
            <a:spAutoFit/>
          </a:bodyPr>
          <a:lstStyle/>
          <a:p>
            <a:pPr algn="ctr"/>
            <a:r>
              <a:rPr lang="zh-TW" altLang="en-US" dirty="0" smtClean="0">
                <a:solidFill>
                  <a:srgbClr val="000000"/>
                </a:solidFill>
                <a:latin typeface="標楷體" panose="03000509000000000000" pitchFamily="65" charset="-120"/>
                <a:ea typeface="標楷體" panose="03000509000000000000" pitchFamily="65" charset="-120"/>
              </a:rPr>
              <a:t>步驟</a:t>
            </a:r>
            <a:r>
              <a:rPr lang="en-US" altLang="zh-TW" dirty="0" smtClean="0">
                <a:solidFill>
                  <a:srgbClr val="000000"/>
                </a:solidFill>
                <a:latin typeface="標楷體" panose="03000509000000000000" pitchFamily="65" charset="-120"/>
                <a:ea typeface="標楷體" panose="03000509000000000000" pitchFamily="65" charset="-120"/>
              </a:rPr>
              <a:t>1</a:t>
            </a:r>
            <a:r>
              <a:rPr lang="zh-TW" altLang="en-US" dirty="0">
                <a:solidFill>
                  <a:srgbClr val="000000"/>
                </a:solidFill>
                <a:latin typeface="標楷體" panose="03000509000000000000" pitchFamily="65" charset="-120"/>
                <a:ea typeface="標楷體" panose="03000509000000000000" pitchFamily="65" charset="-120"/>
              </a:rPr>
              <a:t>：下載繳費證明</a:t>
            </a:r>
          </a:p>
        </p:txBody>
      </p:sp>
      <p:sp>
        <p:nvSpPr>
          <p:cNvPr id="22" name="矩形 21"/>
          <p:cNvSpPr/>
          <p:nvPr/>
        </p:nvSpPr>
        <p:spPr>
          <a:xfrm>
            <a:off x="6300192" y="3237004"/>
            <a:ext cx="2507402" cy="369332"/>
          </a:xfrm>
          <a:prstGeom prst="rect">
            <a:avLst/>
          </a:prstGeom>
          <a:solidFill>
            <a:schemeClr val="accent2">
              <a:lumMod val="20000"/>
              <a:lumOff val="80000"/>
            </a:schemeClr>
          </a:solidFill>
        </p:spPr>
        <p:txBody>
          <a:bodyPr wrap="square">
            <a:spAutoFit/>
          </a:bodyPr>
          <a:lstStyle/>
          <a:p>
            <a:pPr algn="ctr"/>
            <a:r>
              <a:rPr lang="zh-TW" altLang="en-US" dirty="0" smtClean="0">
                <a:solidFill>
                  <a:srgbClr val="000000"/>
                </a:solidFill>
                <a:latin typeface="標楷體" panose="03000509000000000000" pitchFamily="65" charset="-120"/>
                <a:ea typeface="標楷體" panose="03000509000000000000" pitchFamily="65" charset="-120"/>
              </a:rPr>
              <a:t>步驟</a:t>
            </a:r>
            <a:r>
              <a:rPr lang="en-US" altLang="zh-TW" dirty="0" smtClean="0">
                <a:solidFill>
                  <a:srgbClr val="000000"/>
                </a:solidFill>
                <a:latin typeface="標楷體" panose="03000509000000000000" pitchFamily="65" charset="-120"/>
                <a:ea typeface="標楷體" panose="03000509000000000000" pitchFamily="65" charset="-120"/>
              </a:rPr>
              <a:t>3</a:t>
            </a:r>
            <a:r>
              <a:rPr lang="zh-TW" altLang="en-US" dirty="0" smtClean="0">
                <a:solidFill>
                  <a:srgbClr val="000000"/>
                </a:solidFill>
                <a:latin typeface="標楷體" panose="03000509000000000000" pitchFamily="65" charset="-120"/>
                <a:ea typeface="標楷體" panose="03000509000000000000" pitchFamily="65" charset="-120"/>
              </a:rPr>
              <a:t>：確認繳費狀態</a:t>
            </a:r>
            <a:endParaRPr lang="zh-TW" altLang="en-US" dirty="0">
              <a:solidFill>
                <a:srgbClr val="000000"/>
              </a:solidFill>
              <a:latin typeface="標楷體" panose="03000509000000000000" pitchFamily="65" charset="-120"/>
              <a:ea typeface="標楷體" panose="03000509000000000000" pitchFamily="65" charset="-120"/>
            </a:endParaRPr>
          </a:p>
        </p:txBody>
      </p:sp>
      <p:sp>
        <p:nvSpPr>
          <p:cNvPr id="23" name="矩形 22"/>
          <p:cNvSpPr/>
          <p:nvPr/>
        </p:nvSpPr>
        <p:spPr>
          <a:xfrm>
            <a:off x="4524122" y="3237004"/>
            <a:ext cx="1488038" cy="369332"/>
          </a:xfrm>
          <a:prstGeom prst="rect">
            <a:avLst/>
          </a:prstGeom>
          <a:solidFill>
            <a:schemeClr val="accent2">
              <a:lumMod val="20000"/>
              <a:lumOff val="80000"/>
            </a:schemeClr>
          </a:solidFill>
        </p:spPr>
        <p:txBody>
          <a:bodyPr wrap="square">
            <a:spAutoFit/>
          </a:bodyPr>
          <a:lstStyle/>
          <a:p>
            <a:pPr algn="ctr"/>
            <a:r>
              <a:rPr lang="zh-TW" altLang="en-US" dirty="0" smtClean="0">
                <a:solidFill>
                  <a:srgbClr val="000000"/>
                </a:solidFill>
                <a:latin typeface="標楷體" panose="03000509000000000000" pitchFamily="65" charset="-120"/>
                <a:ea typeface="標楷體" panose="03000509000000000000" pitchFamily="65" charset="-120"/>
              </a:rPr>
              <a:t>步驟</a:t>
            </a:r>
            <a:r>
              <a:rPr lang="en-US" altLang="zh-TW" dirty="0" smtClean="0">
                <a:solidFill>
                  <a:srgbClr val="000000"/>
                </a:solidFill>
                <a:latin typeface="標楷體" panose="03000509000000000000" pitchFamily="65" charset="-120"/>
                <a:ea typeface="標楷體" panose="03000509000000000000" pitchFamily="65" charset="-120"/>
              </a:rPr>
              <a:t>2</a:t>
            </a:r>
            <a:r>
              <a:rPr lang="zh-TW" altLang="en-US" dirty="0" smtClean="0">
                <a:solidFill>
                  <a:srgbClr val="000000"/>
                </a:solidFill>
                <a:latin typeface="標楷體" panose="03000509000000000000" pitchFamily="65" charset="-120"/>
                <a:ea typeface="標楷體" panose="03000509000000000000" pitchFamily="65" charset="-120"/>
              </a:rPr>
              <a:t>：繳費</a:t>
            </a:r>
            <a:endParaRPr lang="zh-TW" altLang="en-US" dirty="0">
              <a:solidFill>
                <a:srgbClr val="000000"/>
              </a:solidFill>
              <a:latin typeface="標楷體" panose="03000509000000000000" pitchFamily="65" charset="-120"/>
              <a:ea typeface="標楷體" panose="03000509000000000000" pitchFamily="65" charset="-120"/>
            </a:endParaRPr>
          </a:p>
        </p:txBody>
      </p:sp>
      <p:cxnSp>
        <p:nvCxnSpPr>
          <p:cNvPr id="24" name="直線單箭頭接點 23"/>
          <p:cNvCxnSpPr>
            <a:stCxn id="21" idx="3"/>
            <a:endCxn id="23" idx="1"/>
          </p:cNvCxnSpPr>
          <p:nvPr/>
        </p:nvCxnSpPr>
        <p:spPr>
          <a:xfrm>
            <a:off x="4236090" y="3421670"/>
            <a:ext cx="2880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直線單箭頭接點 24"/>
          <p:cNvCxnSpPr>
            <a:stCxn id="23" idx="3"/>
            <a:endCxn id="22" idx="1"/>
          </p:cNvCxnSpPr>
          <p:nvPr/>
        </p:nvCxnSpPr>
        <p:spPr>
          <a:xfrm>
            <a:off x="6012160" y="3421670"/>
            <a:ext cx="2880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矩形 26"/>
          <p:cNvSpPr/>
          <p:nvPr/>
        </p:nvSpPr>
        <p:spPr>
          <a:xfrm>
            <a:off x="4524122" y="3685603"/>
            <a:ext cx="4340613" cy="2328843"/>
          </a:xfrm>
          <a:prstGeom prst="rect">
            <a:avLst/>
          </a:prstGeom>
        </p:spPr>
        <p:txBody>
          <a:bodyPr wrap="square">
            <a:spAutoFit/>
          </a:bodyPr>
          <a:lstStyle/>
          <a:p>
            <a:pPr marL="896938" indent="-896938" algn="just">
              <a:spcBef>
                <a:spcPts val="1000"/>
              </a:spcBef>
            </a:pPr>
            <a:r>
              <a:rPr lang="zh-TW" altLang="en-US" sz="1400" dirty="0">
                <a:solidFill>
                  <a:srgbClr val="000000"/>
                </a:solidFill>
                <a:latin typeface="標楷體" panose="03000509000000000000" pitchFamily="65" charset="-120"/>
                <a:ea typeface="標楷體" panose="03000509000000000000" pitchFamily="65" charset="-120"/>
              </a:rPr>
              <a:t>方式一：持具轉帳功能金融卡</a:t>
            </a:r>
            <a:r>
              <a:rPr lang="en-US" altLang="zh-TW" sz="1400" dirty="0">
                <a:solidFill>
                  <a:srgbClr val="000000"/>
                </a:solidFill>
                <a:latin typeface="標楷體" panose="03000509000000000000" pitchFamily="65" charset="-120"/>
                <a:ea typeface="標楷體" panose="03000509000000000000" pitchFamily="65" charset="-120"/>
              </a:rPr>
              <a:t>(</a:t>
            </a:r>
            <a:r>
              <a:rPr lang="zh-TW" altLang="en-US" sz="1400" dirty="0">
                <a:solidFill>
                  <a:srgbClr val="000000"/>
                </a:solidFill>
                <a:latin typeface="標楷體" panose="03000509000000000000" pitchFamily="65" charset="-120"/>
                <a:ea typeface="標楷體" panose="03000509000000000000" pitchFamily="65" charset="-120"/>
              </a:rPr>
              <a:t>不限本人</a:t>
            </a:r>
            <a:r>
              <a:rPr lang="en-US" altLang="zh-TW" sz="1400" dirty="0">
                <a:solidFill>
                  <a:srgbClr val="000000"/>
                </a:solidFill>
                <a:latin typeface="標楷體" panose="03000509000000000000" pitchFamily="65" charset="-120"/>
                <a:ea typeface="標楷體" panose="03000509000000000000" pitchFamily="65" charset="-120"/>
              </a:rPr>
              <a:t>)</a:t>
            </a:r>
            <a:r>
              <a:rPr lang="zh-TW" altLang="en-US" sz="1400" dirty="0">
                <a:solidFill>
                  <a:srgbClr val="000000"/>
                </a:solidFill>
                <a:latin typeface="標楷體" panose="03000509000000000000" pitchFamily="65" charset="-120"/>
                <a:ea typeface="標楷體" panose="03000509000000000000" pitchFamily="65" charset="-120"/>
              </a:rPr>
              <a:t>至金融機構自動櫃員機</a:t>
            </a:r>
            <a:r>
              <a:rPr lang="en-US" altLang="zh-TW" sz="1400" dirty="0">
                <a:solidFill>
                  <a:srgbClr val="000000"/>
                </a:solidFill>
                <a:latin typeface="標楷體" panose="03000509000000000000" pitchFamily="65" charset="-120"/>
                <a:ea typeface="標楷體" panose="03000509000000000000" pitchFamily="65" charset="-120"/>
              </a:rPr>
              <a:t>(ATM)</a:t>
            </a:r>
            <a:r>
              <a:rPr lang="zh-TW" altLang="en-US" sz="1400" dirty="0">
                <a:solidFill>
                  <a:srgbClr val="000000"/>
                </a:solidFill>
                <a:latin typeface="標楷體" panose="03000509000000000000" pitchFamily="65" charset="-120"/>
                <a:ea typeface="標楷體" panose="03000509000000000000" pitchFamily="65" charset="-120"/>
              </a:rPr>
              <a:t>及網路</a:t>
            </a:r>
            <a:r>
              <a:rPr lang="en-US" altLang="zh-TW" sz="1400" dirty="0">
                <a:solidFill>
                  <a:srgbClr val="000000"/>
                </a:solidFill>
                <a:latin typeface="標楷體" panose="03000509000000000000" pitchFamily="65" charset="-120"/>
                <a:ea typeface="標楷體" panose="03000509000000000000" pitchFamily="65" charset="-120"/>
              </a:rPr>
              <a:t>ATM(</a:t>
            </a:r>
            <a:r>
              <a:rPr lang="zh-TW" altLang="en-US" sz="1400" dirty="0">
                <a:solidFill>
                  <a:srgbClr val="000000"/>
                </a:solidFill>
                <a:latin typeface="標楷體" panose="03000509000000000000" pitchFamily="65" charset="-120"/>
                <a:ea typeface="標楷體" panose="03000509000000000000" pitchFamily="65" charset="-120"/>
              </a:rPr>
              <a:t>每日</a:t>
            </a:r>
            <a:r>
              <a:rPr lang="en-US" altLang="zh-TW" sz="1400" dirty="0">
                <a:solidFill>
                  <a:srgbClr val="000000"/>
                </a:solidFill>
                <a:latin typeface="標楷體" panose="03000509000000000000" pitchFamily="65" charset="-120"/>
                <a:ea typeface="標楷體" panose="03000509000000000000" pitchFamily="65" charset="-120"/>
              </a:rPr>
              <a:t>24</a:t>
            </a:r>
            <a:r>
              <a:rPr lang="zh-TW" altLang="en-US" sz="1400" dirty="0">
                <a:solidFill>
                  <a:srgbClr val="000000"/>
                </a:solidFill>
                <a:latin typeface="標楷體" panose="03000509000000000000" pitchFamily="65" charset="-120"/>
                <a:ea typeface="標楷體" panose="03000509000000000000" pitchFamily="65" charset="-120"/>
              </a:rPr>
              <a:t>小時</a:t>
            </a:r>
            <a:r>
              <a:rPr lang="en-US" altLang="zh-TW" sz="1400" dirty="0">
                <a:solidFill>
                  <a:srgbClr val="000000"/>
                </a:solidFill>
                <a:latin typeface="標楷體" panose="03000509000000000000" pitchFamily="65" charset="-120"/>
                <a:ea typeface="標楷體" panose="03000509000000000000" pitchFamily="65" charset="-120"/>
              </a:rPr>
              <a:t>)</a:t>
            </a:r>
            <a:r>
              <a:rPr lang="zh-TW" altLang="en-US" sz="1400" dirty="0">
                <a:solidFill>
                  <a:srgbClr val="000000"/>
                </a:solidFill>
                <a:latin typeface="標楷體" panose="03000509000000000000" pitchFamily="65" charset="-120"/>
                <a:ea typeface="標楷體" panose="03000509000000000000" pitchFamily="65" charset="-120"/>
              </a:rPr>
              <a:t>轉帳繳款</a:t>
            </a:r>
            <a:r>
              <a:rPr lang="en-US" altLang="zh-TW" sz="1400" dirty="0">
                <a:solidFill>
                  <a:srgbClr val="000000"/>
                </a:solidFill>
                <a:latin typeface="標楷體" panose="03000509000000000000" pitchFamily="65" charset="-120"/>
                <a:ea typeface="標楷體" panose="03000509000000000000" pitchFamily="65" charset="-120"/>
              </a:rPr>
              <a:t>(</a:t>
            </a:r>
            <a:r>
              <a:rPr lang="zh-TW" altLang="en-US" sz="1400" dirty="0">
                <a:solidFill>
                  <a:srgbClr val="000000"/>
                </a:solidFill>
                <a:latin typeface="標楷體" panose="03000509000000000000" pitchFamily="65" charset="-120"/>
                <a:ea typeface="標楷體" panose="03000509000000000000" pitchFamily="65" charset="-120"/>
              </a:rPr>
              <a:t>手續費自付</a:t>
            </a:r>
            <a:r>
              <a:rPr lang="en-US" altLang="zh-TW" sz="1400" dirty="0">
                <a:solidFill>
                  <a:srgbClr val="000000"/>
                </a:solidFill>
                <a:latin typeface="標楷體" panose="03000509000000000000" pitchFamily="65" charset="-120"/>
                <a:ea typeface="標楷體" panose="03000509000000000000" pitchFamily="65" charset="-120"/>
              </a:rPr>
              <a:t>)</a:t>
            </a:r>
          </a:p>
          <a:p>
            <a:pPr marL="896938" indent="-896938" algn="just">
              <a:spcBef>
                <a:spcPts val="1000"/>
              </a:spcBef>
            </a:pPr>
            <a:r>
              <a:rPr lang="zh-TW" altLang="en-US" sz="1400" dirty="0">
                <a:solidFill>
                  <a:srgbClr val="000000"/>
                </a:solidFill>
                <a:latin typeface="標楷體" panose="03000509000000000000" pitchFamily="65" charset="-120"/>
                <a:ea typeface="標楷體" panose="03000509000000000000" pitchFamily="65" charset="-120"/>
              </a:rPr>
              <a:t>方式二：至臺灣銀行臨櫃繳款 </a:t>
            </a:r>
            <a:r>
              <a:rPr lang="en-US" altLang="zh-TW" sz="1400" dirty="0">
                <a:solidFill>
                  <a:srgbClr val="000000"/>
                </a:solidFill>
                <a:latin typeface="標楷體" panose="03000509000000000000" pitchFamily="65" charset="-120"/>
                <a:ea typeface="標楷體" panose="03000509000000000000" pitchFamily="65" charset="-120"/>
              </a:rPr>
              <a:t>(</a:t>
            </a:r>
            <a:r>
              <a:rPr lang="zh-TW" altLang="en-US" sz="1400" dirty="0">
                <a:solidFill>
                  <a:srgbClr val="000000"/>
                </a:solidFill>
                <a:latin typeface="標楷體" panose="03000509000000000000" pitchFamily="65" charset="-120"/>
                <a:ea typeface="標楷體" panose="03000509000000000000" pitchFamily="65" charset="-120"/>
              </a:rPr>
              <a:t>手續費新臺幣</a:t>
            </a:r>
            <a:r>
              <a:rPr lang="en-US" altLang="zh-TW" sz="1400" dirty="0">
                <a:solidFill>
                  <a:srgbClr val="000000"/>
                </a:solidFill>
                <a:latin typeface="標楷體" panose="03000509000000000000" pitchFamily="65" charset="-120"/>
                <a:ea typeface="標楷體" panose="03000509000000000000" pitchFamily="65" charset="-120"/>
              </a:rPr>
              <a:t>10</a:t>
            </a:r>
            <a:r>
              <a:rPr lang="zh-TW" altLang="en-US" sz="1400" dirty="0">
                <a:solidFill>
                  <a:srgbClr val="000000"/>
                </a:solidFill>
                <a:latin typeface="標楷體" panose="03000509000000000000" pitchFamily="65" charset="-120"/>
                <a:ea typeface="標楷體" panose="03000509000000000000" pitchFamily="65" charset="-120"/>
              </a:rPr>
              <a:t>元</a:t>
            </a:r>
            <a:r>
              <a:rPr lang="en-US" altLang="zh-TW" sz="1400" dirty="0">
                <a:solidFill>
                  <a:srgbClr val="000000"/>
                </a:solidFill>
                <a:latin typeface="標楷體" panose="03000509000000000000" pitchFamily="65" charset="-120"/>
                <a:ea typeface="標楷體" panose="03000509000000000000" pitchFamily="65" charset="-120"/>
              </a:rPr>
              <a:t>)</a:t>
            </a:r>
          </a:p>
          <a:p>
            <a:pPr marL="896938" indent="-896938" algn="just">
              <a:spcBef>
                <a:spcPts val="1000"/>
              </a:spcBef>
            </a:pPr>
            <a:r>
              <a:rPr lang="zh-TW" altLang="en-US" sz="1400" dirty="0">
                <a:solidFill>
                  <a:srgbClr val="000000"/>
                </a:solidFill>
                <a:latin typeface="標楷體" panose="03000509000000000000" pitchFamily="65" charset="-120"/>
                <a:ea typeface="標楷體" panose="03000509000000000000" pitchFamily="65" charset="-120"/>
              </a:rPr>
              <a:t>方式三：至各金融機構櫃檯辦理跨行匯款</a:t>
            </a:r>
            <a:r>
              <a:rPr lang="en-US" altLang="zh-TW" sz="1400" dirty="0">
                <a:solidFill>
                  <a:srgbClr val="000000"/>
                </a:solidFill>
                <a:latin typeface="標楷體" panose="03000509000000000000" pitchFamily="65" charset="-120"/>
                <a:ea typeface="標楷體" panose="03000509000000000000" pitchFamily="65" charset="-120"/>
              </a:rPr>
              <a:t>(</a:t>
            </a:r>
            <a:r>
              <a:rPr lang="zh-TW" altLang="en-US" sz="1400" dirty="0">
                <a:solidFill>
                  <a:srgbClr val="000000"/>
                </a:solidFill>
                <a:latin typeface="標楷體" panose="03000509000000000000" pitchFamily="65" charset="-120"/>
                <a:ea typeface="標楷體" panose="03000509000000000000" pitchFamily="65" charset="-120"/>
              </a:rPr>
              <a:t>手續費新臺幣</a:t>
            </a:r>
            <a:r>
              <a:rPr lang="en-US" altLang="zh-TW" sz="1400" dirty="0">
                <a:solidFill>
                  <a:srgbClr val="000000"/>
                </a:solidFill>
                <a:latin typeface="標楷體" panose="03000509000000000000" pitchFamily="65" charset="-120"/>
                <a:ea typeface="標楷體" panose="03000509000000000000" pitchFamily="65" charset="-120"/>
              </a:rPr>
              <a:t>30~100</a:t>
            </a:r>
            <a:r>
              <a:rPr lang="zh-TW" altLang="en-US" sz="1400" dirty="0">
                <a:solidFill>
                  <a:srgbClr val="000000"/>
                </a:solidFill>
                <a:latin typeface="標楷體" panose="03000509000000000000" pitchFamily="65" charset="-120"/>
                <a:ea typeface="標楷體" panose="03000509000000000000" pitchFamily="65" charset="-120"/>
              </a:rPr>
              <a:t>元，依各金融機構規定</a:t>
            </a:r>
            <a:r>
              <a:rPr lang="en-US" altLang="zh-TW" sz="1400" dirty="0">
                <a:solidFill>
                  <a:srgbClr val="000000"/>
                </a:solidFill>
                <a:latin typeface="標楷體" panose="03000509000000000000" pitchFamily="65" charset="-120"/>
                <a:ea typeface="標楷體" panose="03000509000000000000" pitchFamily="65" charset="-120"/>
              </a:rPr>
              <a:t>)</a:t>
            </a:r>
          </a:p>
          <a:p>
            <a:pPr marL="896938" indent="-896938" algn="just">
              <a:spcBef>
                <a:spcPts val="1000"/>
              </a:spcBef>
            </a:pPr>
            <a:r>
              <a:rPr lang="zh-TW" altLang="en-US" sz="1400" dirty="0">
                <a:solidFill>
                  <a:srgbClr val="000000"/>
                </a:solidFill>
                <a:latin typeface="標楷體" panose="03000509000000000000" pitchFamily="65" charset="-120"/>
                <a:ea typeface="標楷體" panose="03000509000000000000" pitchFamily="65" charset="-120"/>
              </a:rPr>
              <a:t>方式四：網路</a:t>
            </a:r>
            <a:r>
              <a:rPr lang="en-US" altLang="zh-TW" sz="1400" dirty="0">
                <a:solidFill>
                  <a:srgbClr val="000000"/>
                </a:solidFill>
                <a:latin typeface="標楷體" panose="03000509000000000000" pitchFamily="65" charset="-120"/>
                <a:ea typeface="標楷體" panose="03000509000000000000" pitchFamily="65" charset="-120"/>
              </a:rPr>
              <a:t>ATM</a:t>
            </a:r>
            <a:r>
              <a:rPr lang="zh-TW" altLang="en-US" sz="1400" dirty="0">
                <a:solidFill>
                  <a:srgbClr val="000000"/>
                </a:solidFill>
                <a:latin typeface="標楷體" panose="03000509000000000000" pitchFamily="65" charset="-120"/>
                <a:ea typeface="標楷體" panose="03000509000000000000" pitchFamily="65" charset="-120"/>
              </a:rPr>
              <a:t>轉帳</a:t>
            </a:r>
            <a:r>
              <a:rPr lang="zh-TW" altLang="en-US" sz="1400" dirty="0" smtClean="0">
                <a:solidFill>
                  <a:srgbClr val="000000"/>
                </a:solidFill>
                <a:latin typeface="標楷體" panose="03000509000000000000" pitchFamily="65" charset="-120"/>
                <a:ea typeface="標楷體" panose="03000509000000000000" pitchFamily="65" charset="-120"/>
              </a:rPr>
              <a:t>繳款</a:t>
            </a:r>
            <a:endParaRPr lang="en-US" altLang="zh-TW" sz="1400" dirty="0" smtClean="0">
              <a:solidFill>
                <a:srgbClr val="000000"/>
              </a:solidFill>
              <a:latin typeface="標楷體" panose="03000509000000000000" pitchFamily="65" charset="-120"/>
              <a:ea typeface="標楷體" panose="03000509000000000000" pitchFamily="65" charset="-120"/>
            </a:endParaRPr>
          </a:p>
          <a:p>
            <a:pPr marL="896938" indent="-896938" algn="just">
              <a:spcBef>
                <a:spcPts val="1000"/>
              </a:spcBef>
            </a:pPr>
            <a:r>
              <a:rPr lang="zh-TW" altLang="en-US" sz="1400" dirty="0" smtClean="0">
                <a:solidFill>
                  <a:srgbClr val="FF0000"/>
                </a:solidFill>
                <a:latin typeface="標楷體" panose="03000509000000000000" pitchFamily="65" charset="-120"/>
                <a:ea typeface="標楷體" panose="03000509000000000000" pitchFamily="65" charset="-120"/>
                <a:cs typeface="華康儷楷書" panose="03000509000000000000" pitchFamily="65" charset="-120"/>
              </a:rPr>
              <a:t>（詳情請參閱招生簡章</a:t>
            </a:r>
            <a:r>
              <a:rPr lang="en-US" altLang="zh-TW" sz="1400" dirty="0" smtClean="0">
                <a:solidFill>
                  <a:srgbClr val="FF0000"/>
                </a:solidFill>
                <a:latin typeface="標楷體" panose="03000509000000000000" pitchFamily="65" charset="-120"/>
                <a:ea typeface="標楷體" panose="03000509000000000000" pitchFamily="65" charset="-120"/>
                <a:cs typeface="華康儷楷書" panose="03000509000000000000" pitchFamily="65" charset="-120"/>
              </a:rPr>
              <a:t>P.124</a:t>
            </a:r>
            <a:r>
              <a:rPr lang="zh-TW" altLang="en-US" sz="1400" dirty="0" smtClean="0">
                <a:solidFill>
                  <a:srgbClr val="FF0000"/>
                </a:solidFill>
                <a:latin typeface="標楷體" panose="03000509000000000000" pitchFamily="65" charset="-120"/>
                <a:ea typeface="標楷體" panose="03000509000000000000" pitchFamily="65" charset="-120"/>
                <a:cs typeface="華康儷楷書" panose="03000509000000000000" pitchFamily="65" charset="-120"/>
              </a:rPr>
              <a:t>）</a:t>
            </a:r>
            <a:endParaRPr lang="en-US" altLang="zh-TW" sz="1400" dirty="0" smtClean="0">
              <a:solidFill>
                <a:srgbClr val="FF0000"/>
              </a:solidFill>
              <a:latin typeface="標楷體" panose="03000509000000000000" pitchFamily="65" charset="-120"/>
              <a:ea typeface="標楷體" panose="03000509000000000000" pitchFamily="65" charset="-120"/>
              <a:cs typeface="華康儷楷書" panose="03000509000000000000" pitchFamily="65" charset="-120"/>
            </a:endParaRPr>
          </a:p>
        </p:txBody>
      </p:sp>
      <p:sp>
        <p:nvSpPr>
          <p:cNvPr id="28" name="矩形 27"/>
          <p:cNvSpPr/>
          <p:nvPr/>
        </p:nvSpPr>
        <p:spPr>
          <a:xfrm>
            <a:off x="5101684" y="6081142"/>
            <a:ext cx="3185487" cy="774571"/>
          </a:xfrm>
          <a:prstGeom prst="rect">
            <a:avLst/>
          </a:prstGeom>
          <a:solidFill>
            <a:srgbClr val="FFFF00"/>
          </a:solidFill>
        </p:spPr>
        <p:txBody>
          <a:bodyPr wrap="none">
            <a:spAutoFit/>
          </a:bodyPr>
          <a:lstStyle/>
          <a:p>
            <a:pPr marL="896938" indent="-896938" algn="ctr">
              <a:spcBef>
                <a:spcPts val="1000"/>
              </a:spcBef>
            </a:pPr>
            <a:r>
              <a:rPr lang="zh-TW" altLang="en-US" b="1" dirty="0" smtClean="0">
                <a:solidFill>
                  <a:srgbClr val="FF0000"/>
                </a:solidFill>
                <a:latin typeface="標楷體" panose="03000509000000000000" pitchFamily="65" charset="-120"/>
                <a:ea typeface="標楷體" panose="03000509000000000000" pitchFamily="65" charset="-120"/>
                <a:cs typeface="華康儷楷書" panose="03000509000000000000" pitchFamily="65" charset="-120"/>
              </a:rPr>
              <a:t>繳費狀態查詢可查詢</a:t>
            </a:r>
            <a:r>
              <a:rPr lang="zh-TW" altLang="en-US" b="1" dirty="0">
                <a:solidFill>
                  <a:srgbClr val="FF0000"/>
                </a:solidFill>
                <a:latin typeface="標楷體" panose="03000509000000000000" pitchFamily="65" charset="-120"/>
                <a:ea typeface="標楷體" panose="03000509000000000000" pitchFamily="65" charset="-120"/>
                <a:cs typeface="華康儷楷書" panose="03000509000000000000" pitchFamily="65" charset="-120"/>
              </a:rPr>
              <a:t>繳費</a:t>
            </a:r>
            <a:r>
              <a:rPr lang="zh-TW" altLang="en-US" b="1" dirty="0" smtClean="0">
                <a:solidFill>
                  <a:srgbClr val="FF0000"/>
                </a:solidFill>
                <a:latin typeface="標楷體" panose="03000509000000000000" pitchFamily="65" charset="-120"/>
                <a:ea typeface="標楷體" panose="03000509000000000000" pitchFamily="65" charset="-120"/>
                <a:cs typeface="華康儷楷書" panose="03000509000000000000" pitchFamily="65" charset="-120"/>
              </a:rPr>
              <a:t>狀態</a:t>
            </a:r>
            <a:endParaRPr lang="en-US" altLang="zh-TW" b="1" dirty="0" smtClean="0">
              <a:solidFill>
                <a:srgbClr val="FF0000"/>
              </a:solidFill>
              <a:latin typeface="標楷體" panose="03000509000000000000" pitchFamily="65" charset="-120"/>
              <a:ea typeface="標楷體" panose="03000509000000000000" pitchFamily="65" charset="-120"/>
              <a:cs typeface="華康儷楷書" panose="03000509000000000000" pitchFamily="65" charset="-120"/>
            </a:endParaRPr>
          </a:p>
          <a:p>
            <a:pPr marL="896938" indent="-896938" algn="ctr">
              <a:spcBef>
                <a:spcPts val="1000"/>
              </a:spcBef>
            </a:pPr>
            <a:r>
              <a:rPr lang="zh-TW" altLang="en-US" b="1" dirty="0" smtClean="0">
                <a:solidFill>
                  <a:srgbClr val="FF0000"/>
                </a:solidFill>
                <a:latin typeface="標楷體" panose="03000509000000000000" pitchFamily="65" charset="-120"/>
                <a:ea typeface="標楷體" panose="03000509000000000000" pitchFamily="65" charset="-120"/>
                <a:cs typeface="華康儷楷書" panose="03000509000000000000" pitchFamily="65" charset="-120"/>
              </a:rPr>
              <a:t>低收免繳、中低減免</a:t>
            </a:r>
            <a:r>
              <a:rPr lang="en-US" altLang="zh-TW" b="1" dirty="0" smtClean="0">
                <a:solidFill>
                  <a:srgbClr val="FF0000"/>
                </a:solidFill>
                <a:latin typeface="標楷體" panose="03000509000000000000" pitchFamily="65" charset="-120"/>
                <a:ea typeface="標楷體" panose="03000509000000000000" pitchFamily="65" charset="-120"/>
                <a:cs typeface="華康儷楷書" panose="03000509000000000000" pitchFamily="65" charset="-120"/>
              </a:rPr>
              <a:t>60</a:t>
            </a:r>
            <a:r>
              <a:rPr lang="zh-TW" altLang="en-US" b="1" dirty="0" smtClean="0">
                <a:solidFill>
                  <a:srgbClr val="FF0000"/>
                </a:solidFill>
                <a:latin typeface="標楷體" panose="03000509000000000000" pitchFamily="65" charset="-120"/>
                <a:ea typeface="標楷體" panose="03000509000000000000" pitchFamily="65" charset="-120"/>
                <a:cs typeface="華康儷楷書" panose="03000509000000000000" pitchFamily="65" charset="-120"/>
              </a:rPr>
              <a:t>％</a:t>
            </a:r>
            <a:endParaRPr lang="en-US" altLang="zh-TW" b="1" dirty="0">
              <a:solidFill>
                <a:srgbClr val="FF0000"/>
              </a:solidFill>
              <a:latin typeface="標楷體" panose="03000509000000000000" pitchFamily="65" charset="-120"/>
              <a:ea typeface="標楷體" panose="03000509000000000000" pitchFamily="65" charset="-120"/>
              <a:cs typeface="華康儷楷書" panose="03000509000000000000" pitchFamily="65" charset="-120"/>
            </a:endParaRPr>
          </a:p>
        </p:txBody>
      </p:sp>
      <p:pic>
        <p:nvPicPr>
          <p:cNvPr id="2" name="圖片 1"/>
          <p:cNvPicPr>
            <a:picLocks noChangeAspect="1"/>
          </p:cNvPicPr>
          <p:nvPr/>
        </p:nvPicPr>
        <p:blipFill>
          <a:blip r:embed="rId3"/>
          <a:stretch>
            <a:fillRect/>
          </a:stretch>
        </p:blipFill>
        <p:spPr>
          <a:xfrm>
            <a:off x="50457" y="3652950"/>
            <a:ext cx="4465038" cy="3205050"/>
          </a:xfrm>
          <a:prstGeom prst="rect">
            <a:avLst/>
          </a:prstGeom>
        </p:spPr>
      </p:pic>
      <p:sp>
        <p:nvSpPr>
          <p:cNvPr id="29" name="淚滴形 28"/>
          <p:cNvSpPr/>
          <p:nvPr/>
        </p:nvSpPr>
        <p:spPr>
          <a:xfrm>
            <a:off x="8018391" y="-26236"/>
            <a:ext cx="1109932" cy="1374676"/>
          </a:xfrm>
          <a:prstGeom prst="teardrop">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solidFill>
                  <a:srgbClr val="FFFFFF"/>
                </a:solidFill>
              </a:rPr>
              <a:t>變革</a:t>
            </a:r>
            <a:endParaRPr lang="zh-TW" altLang="en-US" sz="2800" dirty="0">
              <a:solidFill>
                <a:srgbClr val="FFFFFF"/>
              </a:solidFill>
            </a:endParaRPr>
          </a:p>
        </p:txBody>
      </p:sp>
      <p:sp>
        <p:nvSpPr>
          <p:cNvPr id="18" name="矩形 17"/>
          <p:cNvSpPr/>
          <p:nvPr/>
        </p:nvSpPr>
        <p:spPr>
          <a:xfrm>
            <a:off x="213741" y="1943519"/>
            <a:ext cx="333675" cy="152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211022" y="2335011"/>
            <a:ext cx="333675" cy="152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a:xfrm>
            <a:off x="211021" y="2804111"/>
            <a:ext cx="333675" cy="152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1078444" y="1935785"/>
            <a:ext cx="424743" cy="10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p:cNvSpPr/>
          <p:nvPr/>
        </p:nvSpPr>
        <p:spPr>
          <a:xfrm>
            <a:off x="1115616" y="2384896"/>
            <a:ext cx="424743" cy="10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p:cNvSpPr/>
          <p:nvPr/>
        </p:nvSpPr>
        <p:spPr>
          <a:xfrm>
            <a:off x="1115616" y="2816944"/>
            <a:ext cx="424743" cy="10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4465059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9131" y="657351"/>
            <a:ext cx="7877245" cy="2376264"/>
          </a:xfrm>
        </p:spPr>
        <p:txBody>
          <a:bodyPr/>
          <a:lstStyle/>
          <a:p>
            <a:pPr lvl="0" algn="just">
              <a:lnSpc>
                <a:spcPct val="115000"/>
              </a:lnSpc>
              <a:spcAft>
                <a:spcPts val="0"/>
              </a:spcAft>
              <a:buFont typeface="+mj-lt"/>
              <a:buAutoNum type="arabicPeriod"/>
              <a:tabLst>
                <a:tab pos="462280" algn="l"/>
              </a:tabLst>
            </a:pPr>
            <a:r>
              <a:rPr lang="zh-TW" altLang="en-US" sz="2000" dirty="0">
                <a:cs typeface="Times New Roman" panose="02020603050405020304" pitchFamily="18" charset="0"/>
              </a:rPr>
              <a:t>第二階段</a:t>
            </a:r>
            <a:r>
              <a:rPr lang="zh-TW" altLang="en-US" sz="2000" dirty="0" smtClean="0">
                <a:cs typeface="Times New Roman" panose="02020603050405020304" pitchFamily="18" charset="0"/>
              </a:rPr>
              <a:t>甄試</a:t>
            </a:r>
            <a:r>
              <a:rPr lang="zh-TW" altLang="en-US" sz="2000" kern="1200" spc="-150" dirty="0"/>
              <a:t>甄試費由考生向</a:t>
            </a:r>
            <a:r>
              <a:rPr lang="zh-TW" altLang="en-US" sz="2000" b="1" kern="1200" spc="-150" dirty="0"/>
              <a:t>本會</a:t>
            </a:r>
            <a:r>
              <a:rPr lang="zh-TW" altLang="en-US" sz="2000" kern="1200" spc="-150" dirty="0"/>
              <a:t>繳費，統由本會代收並辦理</a:t>
            </a:r>
            <a:r>
              <a:rPr lang="zh-TW" altLang="en-US" sz="2000" b="1" kern="1200" spc="-150" dirty="0"/>
              <a:t>系統檢核與提供繳費狀態查詢</a:t>
            </a:r>
            <a:r>
              <a:rPr lang="zh-TW" altLang="en-US" sz="2000" dirty="0" smtClean="0">
                <a:cs typeface="Times New Roman" panose="02020603050405020304" pitchFamily="18" charset="0"/>
              </a:rPr>
              <a:t>。</a:t>
            </a:r>
            <a:endParaRPr lang="zh-TW" altLang="en-US" sz="2000" dirty="0">
              <a:cs typeface="Times New Roman" panose="02020603050405020304" pitchFamily="18" charset="0"/>
            </a:endParaRPr>
          </a:p>
          <a:p>
            <a:pPr algn="just">
              <a:lnSpc>
                <a:spcPct val="115000"/>
              </a:lnSpc>
              <a:spcAft>
                <a:spcPts val="0"/>
              </a:spcAft>
              <a:buFont typeface="+mj-lt"/>
              <a:buAutoNum type="arabicPeriod"/>
              <a:tabLst>
                <a:tab pos="462280" algn="l"/>
              </a:tabLst>
            </a:pPr>
            <a:r>
              <a:rPr lang="zh-TW" altLang="zh-TW" sz="2000" b="1" dirty="0" smtClean="0">
                <a:solidFill>
                  <a:srgbClr val="FF0000"/>
                </a:solidFill>
                <a:cs typeface="Times New Roman" panose="02020603050405020304" pitchFamily="18" charset="0"/>
              </a:rPr>
              <a:t>考生</a:t>
            </a:r>
            <a:r>
              <a:rPr lang="zh-TW" altLang="zh-TW" sz="2000" b="1" dirty="0">
                <a:solidFill>
                  <a:srgbClr val="FF0000"/>
                </a:solidFill>
                <a:cs typeface="Times New Roman" panose="02020603050405020304" pitchFamily="18" charset="0"/>
              </a:rPr>
              <a:t>進行第二階段指定項目甄試審查資料上傳前，請先決定是否欲參加該校系之第二階段指定項目甄試，欲參加者，再</a:t>
            </a:r>
            <a:r>
              <a:rPr lang="zh-TW" altLang="zh-TW" sz="2000" b="1" dirty="0" smtClean="0">
                <a:solidFill>
                  <a:srgbClr val="FF0000"/>
                </a:solidFill>
                <a:cs typeface="Times New Roman" panose="02020603050405020304" pitchFamily="18" charset="0"/>
              </a:rPr>
              <a:t>進行</a:t>
            </a:r>
            <a:r>
              <a:rPr lang="zh-TW" altLang="en-US" sz="2000" b="1" dirty="0">
                <a:solidFill>
                  <a:srgbClr val="FF0000"/>
                </a:solidFill>
                <a:cs typeface="Times New Roman" panose="02020603050405020304" pitchFamily="18" charset="0"/>
              </a:rPr>
              <a:t>二階甄試</a:t>
            </a:r>
            <a:r>
              <a:rPr lang="zh-TW" altLang="en-US" sz="2000" b="1" dirty="0" smtClean="0">
                <a:solidFill>
                  <a:srgbClr val="FF0000"/>
                </a:solidFill>
                <a:cs typeface="Times New Roman" panose="02020603050405020304" pitchFamily="18" charset="0"/>
              </a:rPr>
              <a:t>繳費及備</a:t>
            </a:r>
            <a:r>
              <a:rPr lang="zh-TW" altLang="zh-TW" sz="2000" b="1" dirty="0" smtClean="0">
                <a:solidFill>
                  <a:srgbClr val="FF0000"/>
                </a:solidFill>
                <a:cs typeface="Times New Roman" panose="02020603050405020304" pitchFamily="18" charset="0"/>
              </a:rPr>
              <a:t>審資料</a:t>
            </a:r>
            <a:r>
              <a:rPr lang="zh-TW" altLang="zh-TW" sz="2000" b="1" dirty="0">
                <a:solidFill>
                  <a:srgbClr val="FF0000"/>
                </a:solidFill>
                <a:cs typeface="Times New Roman" panose="02020603050405020304" pitchFamily="18" charset="0"/>
              </a:rPr>
              <a:t>上傳</a:t>
            </a:r>
            <a:r>
              <a:rPr lang="zh-TW" altLang="zh-TW" sz="2000" b="1" dirty="0" smtClean="0">
                <a:solidFill>
                  <a:srgbClr val="FF0000"/>
                </a:solidFill>
                <a:cs typeface="Times New Roman" panose="02020603050405020304" pitchFamily="18" charset="0"/>
              </a:rPr>
              <a:t>作業。</a:t>
            </a:r>
            <a:endParaRPr lang="en-US" altLang="zh-TW" sz="2000" kern="100" dirty="0">
              <a:cs typeface="Times New Roman" panose="02020603050405020304" pitchFamily="18" charset="0"/>
            </a:endParaRPr>
          </a:p>
          <a:p>
            <a:pPr lvl="0" algn="just">
              <a:lnSpc>
                <a:spcPct val="115000"/>
              </a:lnSpc>
              <a:spcAft>
                <a:spcPts val="0"/>
              </a:spcAft>
              <a:buFont typeface="+mj-lt"/>
              <a:buAutoNum type="arabicPeriod"/>
              <a:tabLst>
                <a:tab pos="462280" algn="l"/>
              </a:tabLst>
            </a:pPr>
            <a:r>
              <a:rPr lang="zh-TW" altLang="en-US" sz="2000" kern="100" dirty="0" smtClean="0">
                <a:cs typeface="Times New Roman" panose="02020603050405020304" pitchFamily="18" charset="0"/>
              </a:rPr>
              <a:t>第二階段甄試繳費及上傳備審資料狀態說明：</a:t>
            </a:r>
            <a:endParaRPr lang="zh-TW" altLang="en-US" sz="1600" dirty="0"/>
          </a:p>
        </p:txBody>
      </p:sp>
      <p:graphicFrame>
        <p:nvGraphicFramePr>
          <p:cNvPr id="10" name="表格 9"/>
          <p:cNvGraphicFramePr>
            <a:graphicFrameLocks noGrp="1"/>
          </p:cNvGraphicFramePr>
          <p:nvPr>
            <p:extLst>
              <p:ext uri="{D42A27DB-BD31-4B8C-83A1-F6EECF244321}">
                <p14:modId xmlns:p14="http://schemas.microsoft.com/office/powerpoint/2010/main" val="2151612392"/>
              </p:ext>
            </p:extLst>
          </p:nvPr>
        </p:nvGraphicFramePr>
        <p:xfrm>
          <a:off x="221694" y="3148039"/>
          <a:ext cx="8252410" cy="3675764"/>
        </p:xfrm>
        <a:graphic>
          <a:graphicData uri="http://schemas.openxmlformats.org/drawingml/2006/table">
            <a:tbl>
              <a:tblPr firstRow="1">
                <a:tableStyleId>{85BE263C-DBD7-4A20-BB59-AAB30ACAA65A}</a:tableStyleId>
              </a:tblPr>
              <a:tblGrid>
                <a:gridCol w="1325880">
                  <a:extLst>
                    <a:ext uri="{9D8B030D-6E8A-4147-A177-3AD203B41FA5}">
                      <a16:colId xmlns="" xmlns:a16="http://schemas.microsoft.com/office/drawing/2014/main" val="20000"/>
                    </a:ext>
                  </a:extLst>
                </a:gridCol>
                <a:gridCol w="3600400">
                  <a:extLst>
                    <a:ext uri="{9D8B030D-6E8A-4147-A177-3AD203B41FA5}">
                      <a16:colId xmlns="" xmlns:a16="http://schemas.microsoft.com/office/drawing/2014/main" val="20001"/>
                    </a:ext>
                  </a:extLst>
                </a:gridCol>
                <a:gridCol w="3326130">
                  <a:extLst>
                    <a:ext uri="{9D8B030D-6E8A-4147-A177-3AD203B41FA5}">
                      <a16:colId xmlns="" xmlns:a16="http://schemas.microsoft.com/office/drawing/2014/main" val="20002"/>
                    </a:ext>
                  </a:extLst>
                </a:gridCol>
              </a:tblGrid>
              <a:tr h="435802">
                <a:tc>
                  <a:txBody>
                    <a:bodyPr/>
                    <a:lstStyle/>
                    <a:p>
                      <a:pPr marL="0" algn="ctr" defTabSz="914400" rtl="0" eaLnBrk="1" latinLnBrk="0" hangingPunct="1"/>
                      <a:r>
                        <a:rPr lang="zh-TW" altLang="en-US" sz="2000" b="1" kern="1200" dirty="0" smtClean="0">
                          <a:solidFill>
                            <a:schemeClr val="lt1"/>
                          </a:solidFill>
                          <a:latin typeface="標楷體" panose="03000509000000000000" pitchFamily="65" charset="-120"/>
                          <a:ea typeface="標楷體" panose="03000509000000000000" pitchFamily="65" charset="-120"/>
                          <a:cs typeface="+mn-cs"/>
                        </a:rPr>
                        <a:t>是否繳費</a:t>
                      </a:r>
                      <a:endParaRPr lang="zh-TW" altLang="en-US" sz="2000" b="1" kern="1200" dirty="0">
                        <a:solidFill>
                          <a:schemeClr val="lt1"/>
                        </a:solidFill>
                        <a:latin typeface="標楷體" panose="03000509000000000000" pitchFamily="65" charset="-120"/>
                        <a:ea typeface="標楷體" panose="03000509000000000000" pitchFamily="65"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zh-TW" altLang="en-US" sz="2000" b="1" kern="1200" dirty="0" smtClean="0">
                          <a:solidFill>
                            <a:schemeClr val="lt1"/>
                          </a:solidFill>
                          <a:latin typeface="標楷體" panose="03000509000000000000" pitchFamily="65" charset="-120"/>
                          <a:ea typeface="標楷體" panose="03000509000000000000" pitchFamily="65" charset="-120"/>
                          <a:cs typeface="+mn-cs"/>
                        </a:rPr>
                        <a:t>是否上傳備審資料</a:t>
                      </a:r>
                      <a:endParaRPr lang="zh-TW" altLang="en-US" sz="2000" b="1" kern="1200" dirty="0">
                        <a:solidFill>
                          <a:schemeClr val="lt1"/>
                        </a:solidFill>
                        <a:latin typeface="標楷體" panose="03000509000000000000" pitchFamily="65" charset="-120"/>
                        <a:ea typeface="標楷體" panose="03000509000000000000" pitchFamily="65"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zh-TW" altLang="en-US" sz="2000" b="1" kern="1200" dirty="0" smtClean="0">
                          <a:solidFill>
                            <a:schemeClr val="tx1"/>
                          </a:solidFill>
                          <a:latin typeface="標楷體" panose="03000509000000000000" pitchFamily="65" charset="-120"/>
                          <a:ea typeface="標楷體" panose="03000509000000000000" pitchFamily="65" charset="-120"/>
                          <a:cs typeface="+mn-cs"/>
                        </a:rPr>
                        <a:t>是否完成二階報名</a:t>
                      </a:r>
                      <a:endParaRPr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680568">
                <a:tc>
                  <a:txBody>
                    <a:bodyPr/>
                    <a:lstStyle/>
                    <a:p>
                      <a:pPr algn="ctr"/>
                      <a:r>
                        <a:rPr lang="zh-TW" altLang="en-US" sz="2000" b="1" kern="1200" dirty="0" smtClean="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已繳費</a:t>
                      </a:r>
                      <a:endParaRPr lang="zh-TW" altLang="en-US" sz="2000" b="1" kern="1200" dirty="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l"/>
                      <a:r>
                        <a:rPr lang="zh-TW" altLang="en-US" sz="2000" dirty="0" smtClean="0">
                          <a:latin typeface="標楷體" panose="03000509000000000000" pitchFamily="65" charset="-120"/>
                          <a:ea typeface="標楷體" panose="03000509000000000000" pitchFamily="65" charset="-120"/>
                        </a:rPr>
                        <a:t>已上傳全部備審資料，</a:t>
                      </a:r>
                      <a:endParaRPr lang="en-US" altLang="zh-TW" sz="2000" dirty="0" smtClean="0">
                        <a:latin typeface="標楷體" panose="03000509000000000000" pitchFamily="65" charset="-120"/>
                        <a:ea typeface="標楷體" panose="03000509000000000000" pitchFamily="65" charset="-120"/>
                      </a:endParaRPr>
                    </a:p>
                    <a:p>
                      <a:pPr algn="l"/>
                      <a:r>
                        <a:rPr lang="zh-TW" altLang="en-US" sz="2000" dirty="0" smtClean="0">
                          <a:latin typeface="標楷體" panose="03000509000000000000" pitchFamily="65" charset="-120"/>
                          <a:ea typeface="標楷體" panose="03000509000000000000" pitchFamily="65" charset="-120"/>
                        </a:rPr>
                        <a:t>並</a:t>
                      </a:r>
                      <a:r>
                        <a:rPr lang="zh-TW" altLang="en-US" sz="2000" b="1" kern="1200" dirty="0" smtClean="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已確認</a:t>
                      </a:r>
                      <a:r>
                        <a:rPr lang="zh-TW" altLang="en-US" sz="2000" dirty="0" smtClean="0">
                          <a:latin typeface="標楷體" panose="03000509000000000000" pitchFamily="65" charset="-120"/>
                          <a:ea typeface="標楷體" panose="03000509000000000000" pitchFamily="65" charset="-120"/>
                        </a:rPr>
                        <a:t>送出</a:t>
                      </a: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algn="ctr" defTabSz="914400" rtl="0" eaLnBrk="1" latinLnBrk="0" hangingPunct="1"/>
                      <a:r>
                        <a:rPr lang="zh-TW" altLang="en-US" sz="2000" b="1" kern="1200" dirty="0" smtClean="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是</a:t>
                      </a:r>
                      <a:endParaRPr lang="zh-TW" altLang="en-US" sz="2000" b="1" kern="1200" dirty="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 xmlns:a16="http://schemas.microsoft.com/office/drawing/2014/main" val="10001"/>
                  </a:ext>
                </a:extLst>
              </a:tr>
              <a:tr h="680568">
                <a:tc>
                  <a:txBody>
                    <a:bodyPr/>
                    <a:lstStyle/>
                    <a:p>
                      <a:pPr algn="ctr"/>
                      <a:r>
                        <a:rPr lang="zh-TW" altLang="en-US" sz="2000" b="1" kern="1200" dirty="0" smtClean="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已繳費</a:t>
                      </a:r>
                      <a:endParaRPr lang="zh-TW" altLang="en-US" sz="2000" b="1" kern="1200" dirty="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l"/>
                      <a:r>
                        <a:rPr lang="zh-TW" altLang="en-US" sz="2000" dirty="0" smtClean="0">
                          <a:latin typeface="標楷體" panose="03000509000000000000" pitchFamily="65" charset="-120"/>
                          <a:ea typeface="標楷體" panose="03000509000000000000" pitchFamily="65" charset="-120"/>
                        </a:rPr>
                        <a:t>已上傳全部</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或部分</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備審資料，</a:t>
                      </a:r>
                      <a:endParaRPr lang="en-US" altLang="zh-TW" sz="2000" dirty="0" smtClean="0">
                        <a:latin typeface="標楷體" panose="03000509000000000000" pitchFamily="65" charset="-120"/>
                        <a:ea typeface="標楷體" panose="03000509000000000000" pitchFamily="65" charset="-120"/>
                      </a:endParaRPr>
                    </a:p>
                    <a:p>
                      <a:pPr algn="l"/>
                      <a:r>
                        <a:rPr lang="zh-TW" altLang="en-US" sz="2000" dirty="0" smtClean="0">
                          <a:latin typeface="標楷體" panose="03000509000000000000" pitchFamily="65" charset="-120"/>
                          <a:ea typeface="標楷體" panose="03000509000000000000" pitchFamily="65" charset="-120"/>
                        </a:rPr>
                        <a:t>但「</a:t>
                      </a:r>
                      <a:r>
                        <a:rPr lang="zh-TW" altLang="en-US" sz="2000" b="1" kern="1200" dirty="0" smtClean="0">
                          <a:solidFill>
                            <a:schemeClr val="accent1">
                              <a:lumMod val="75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已上傳未確認</a:t>
                      </a:r>
                      <a:r>
                        <a:rPr lang="zh-TW" altLang="en-US" sz="2000" dirty="0" smtClean="0">
                          <a:latin typeface="標楷體" panose="03000509000000000000" pitchFamily="65" charset="-120"/>
                          <a:ea typeface="標楷體" panose="03000509000000000000" pitchFamily="65" charset="-120"/>
                        </a:rPr>
                        <a:t>」送出</a:t>
                      </a:r>
                      <a:endParaRPr lang="zh-TW" altLang="en-US" sz="2000" dirty="0">
                        <a:solidFill>
                          <a:srgbClr val="00B050"/>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algn="ctr" defTabSz="914400" rtl="0" eaLnBrk="1" latinLnBrk="0" hangingPunct="1"/>
                      <a:r>
                        <a:rPr lang="zh-TW" altLang="en-US" sz="2000" b="1" kern="1200" dirty="0" smtClean="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是</a:t>
                      </a:r>
                      <a:endParaRPr lang="en-US" altLang="zh-TW" sz="2000" b="1" kern="1200" dirty="0" smtClean="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endParaRPr>
                    </a:p>
                    <a:p>
                      <a:pPr marL="0" algn="ctr" defTabSz="914400" rtl="0" eaLnBrk="1" latinLnBrk="0" hangingPunct="1"/>
                      <a:r>
                        <a:rPr lang="zh-TW" altLang="en-US" sz="1100" kern="1200" dirty="0" smtClean="0">
                          <a:solidFill>
                            <a:schemeClr val="dk1"/>
                          </a:solidFill>
                          <a:latin typeface="標楷體" panose="03000509000000000000" pitchFamily="65" charset="-120"/>
                          <a:ea typeface="標楷體" panose="03000509000000000000" pitchFamily="65" charset="-120"/>
                          <a:cs typeface="+mn-cs"/>
                        </a:rPr>
                        <a:t>（可否參與甄試，由甄選學校規定辦理）</a:t>
                      </a:r>
                      <a:endParaRPr lang="zh-TW" altLang="en-US" sz="1100" kern="1200" dirty="0">
                        <a:solidFill>
                          <a:schemeClr val="dk1"/>
                        </a:solidFill>
                        <a:latin typeface="標楷體" panose="03000509000000000000" pitchFamily="65" charset="-12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 xmlns:a16="http://schemas.microsoft.com/office/drawing/2014/main" val="10002"/>
                  </a:ext>
                </a:extLst>
              </a:tr>
              <a:tr h="680568">
                <a:tc>
                  <a:txBody>
                    <a:bodyPr/>
                    <a:lstStyle/>
                    <a:p>
                      <a:pPr algn="ctr"/>
                      <a:r>
                        <a:rPr lang="zh-TW" altLang="en-US" sz="2000" b="1" kern="1200" dirty="0" smtClean="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已繳費</a:t>
                      </a:r>
                      <a:endParaRPr lang="zh-TW" altLang="en-US" sz="2000" b="1" kern="1200" dirty="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zh-TW" altLang="en-US" sz="2000" dirty="0" smtClean="0">
                          <a:latin typeface="標楷體" panose="03000509000000000000" pitchFamily="65" charset="-120"/>
                          <a:ea typeface="標楷體" panose="03000509000000000000" pitchFamily="65" charset="-120"/>
                        </a:rPr>
                        <a:t>僅有在校成績證明，</a:t>
                      </a:r>
                      <a:endParaRPr lang="en-US" altLang="zh-TW" sz="2000" dirty="0" smtClean="0">
                        <a:latin typeface="標楷體" panose="03000509000000000000" pitchFamily="65" charset="-120"/>
                        <a:ea typeface="標楷體" panose="03000509000000000000" pitchFamily="65" charset="-120"/>
                      </a:endParaRPr>
                    </a:p>
                    <a:p>
                      <a:pPr algn="l"/>
                      <a:r>
                        <a:rPr lang="zh-TW" altLang="en-US" sz="20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未上傳</a:t>
                      </a:r>
                      <a:r>
                        <a:rPr lang="zh-TW" altLang="en-US" sz="2000" dirty="0" smtClean="0">
                          <a:latin typeface="標楷體" panose="03000509000000000000" pitchFamily="65" charset="-120"/>
                          <a:ea typeface="標楷體" panose="03000509000000000000" pitchFamily="65" charset="-120"/>
                        </a:rPr>
                        <a:t>備審資料任一項目</a:t>
                      </a: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000" b="1" kern="12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否</a:t>
                      </a:r>
                      <a:endParaRPr lang="en-US" altLang="zh-TW" sz="2000" dirty="0" smtClean="0">
                        <a:latin typeface="標楷體" panose="03000509000000000000" pitchFamily="65" charset="-120"/>
                        <a:ea typeface="標楷體" panose="03000509000000000000" pitchFamily="65" charset="-120"/>
                      </a:endParaRPr>
                    </a:p>
                    <a:p>
                      <a:pPr marL="0" algn="ctr" defTabSz="914400" rtl="0" eaLnBrk="1" latinLnBrk="0" hangingPunct="1"/>
                      <a:r>
                        <a:rPr lang="en-US" altLang="zh-TW" sz="1100" kern="1200" dirty="0" smtClean="0">
                          <a:solidFill>
                            <a:schemeClr val="dk1"/>
                          </a:solidFill>
                          <a:latin typeface="標楷體" panose="03000509000000000000" pitchFamily="65" charset="-120"/>
                          <a:ea typeface="標楷體" panose="03000509000000000000" pitchFamily="65" charset="-120"/>
                          <a:cs typeface="+mn-cs"/>
                        </a:rPr>
                        <a:t>(</a:t>
                      </a:r>
                      <a:r>
                        <a:rPr lang="zh-TW" altLang="en-US" sz="1100" kern="1200" dirty="0" smtClean="0">
                          <a:solidFill>
                            <a:schemeClr val="dk1"/>
                          </a:solidFill>
                          <a:latin typeface="標楷體" panose="03000509000000000000" pitchFamily="65" charset="-120"/>
                          <a:ea typeface="標楷體" panose="03000509000000000000" pitchFamily="65" charset="-120"/>
                          <a:cs typeface="+mn-cs"/>
                        </a:rPr>
                        <a:t>是否辦理二階甄試費退費，由甄選學校規定辦理</a:t>
                      </a:r>
                      <a:r>
                        <a:rPr lang="en-US" altLang="zh-TW" sz="1100" kern="1200" dirty="0" smtClean="0">
                          <a:solidFill>
                            <a:schemeClr val="dk1"/>
                          </a:solidFill>
                          <a:latin typeface="標楷體" panose="03000509000000000000" pitchFamily="65" charset="-120"/>
                          <a:ea typeface="標楷體" panose="03000509000000000000" pitchFamily="65" charset="-120"/>
                          <a:cs typeface="+mn-cs"/>
                        </a:rPr>
                        <a:t>)</a:t>
                      </a:r>
                      <a:endParaRPr lang="zh-TW" altLang="en-US" sz="1100" kern="1200" dirty="0">
                        <a:solidFill>
                          <a:schemeClr val="dk1"/>
                        </a:solidFill>
                        <a:latin typeface="標楷體" panose="03000509000000000000" pitchFamily="65" charset="-12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680568">
                <a:tc>
                  <a:txBody>
                    <a:bodyPr/>
                    <a:lstStyle/>
                    <a:p>
                      <a:pPr algn="ctr"/>
                      <a:r>
                        <a:rPr lang="zh-TW" altLang="en-US" sz="2000" b="1" kern="12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未繳費</a:t>
                      </a:r>
                      <a:endParaRPr lang="zh-TW" altLang="en-US" sz="20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zh-TW" altLang="en-US" sz="2000" dirty="0" smtClean="0">
                          <a:latin typeface="標楷體" panose="03000509000000000000" pitchFamily="65" charset="-120"/>
                          <a:ea typeface="標楷體" panose="03000509000000000000" pitchFamily="65" charset="-120"/>
                        </a:rPr>
                        <a:t>已上傳全部</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或部分</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備審資料，並</a:t>
                      </a:r>
                      <a:r>
                        <a:rPr lang="zh-TW" altLang="en-US" sz="2000" b="1" kern="1200" dirty="0" smtClean="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已確認</a:t>
                      </a:r>
                      <a:r>
                        <a:rPr lang="zh-TW" altLang="en-US" sz="2000" dirty="0" smtClean="0">
                          <a:latin typeface="標楷體" panose="03000509000000000000" pitchFamily="65" charset="-120"/>
                          <a:ea typeface="標楷體" panose="03000509000000000000" pitchFamily="65" charset="-120"/>
                        </a:rPr>
                        <a:t>送出</a:t>
                      </a: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000" b="1" kern="12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否</a:t>
                      </a:r>
                      <a:endParaRPr lang="zh-TW" altLang="en-US" sz="20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435802">
                <a:tc>
                  <a:txBody>
                    <a:bodyPr/>
                    <a:lstStyle/>
                    <a:p>
                      <a:pPr algn="ctr"/>
                      <a:r>
                        <a:rPr lang="zh-TW" altLang="en-US" sz="2000" b="1" kern="12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未繳費</a:t>
                      </a:r>
                      <a:endParaRPr lang="zh-TW" altLang="en-US" sz="20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zh-TW" altLang="en-US" sz="20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未上傳</a:t>
                      </a:r>
                      <a:r>
                        <a:rPr lang="zh-TW" altLang="en-US" sz="2000" dirty="0" smtClean="0">
                          <a:latin typeface="標楷體" panose="03000509000000000000" pitchFamily="65" charset="-120"/>
                          <a:ea typeface="標楷體" panose="03000509000000000000" pitchFamily="65" charset="-120"/>
                        </a:rPr>
                        <a:t>備審資料任一項目</a:t>
                      </a: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000" b="1" kern="12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否</a:t>
                      </a:r>
                      <a:endParaRPr lang="zh-TW" altLang="en-US" sz="20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bl>
          </a:graphicData>
        </a:graphic>
      </p:graphicFrame>
      <p:sp>
        <p:nvSpPr>
          <p:cNvPr id="8" name="Rectangle 2"/>
          <p:cNvSpPr txBox="1">
            <a:spLocks noChangeArrowheads="1"/>
          </p:cNvSpPr>
          <p:nvPr/>
        </p:nvSpPr>
        <p:spPr bwMode="auto">
          <a:xfrm>
            <a:off x="221694" y="-27384"/>
            <a:ext cx="7303392"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sz="2800" b="1" kern="0" dirty="0">
                <a:solidFill>
                  <a:srgbClr val="3333FF"/>
                </a:solidFill>
                <a:latin typeface="標楷體" panose="03000509000000000000" pitchFamily="65" charset="-120"/>
                <a:ea typeface="標楷體" panose="03000509000000000000" pitchFamily="65" charset="-120"/>
              </a:rPr>
              <a:t>三、第二階段備審資料上傳系統</a:t>
            </a:r>
            <a:r>
              <a:rPr lang="zh-TW" altLang="en-US" sz="2800" b="1" kern="0" dirty="0" smtClean="0">
                <a:solidFill>
                  <a:srgbClr val="3333FF"/>
                </a:solidFill>
                <a:latin typeface="標楷體" panose="03000509000000000000" pitchFamily="65" charset="-120"/>
                <a:ea typeface="標楷體" panose="03000509000000000000" pitchFamily="65" charset="-120"/>
              </a:rPr>
              <a:t>操作</a:t>
            </a:r>
          </a:p>
        </p:txBody>
      </p:sp>
      <p:sp>
        <p:nvSpPr>
          <p:cNvPr id="9" name="淚滴形 8"/>
          <p:cNvSpPr/>
          <p:nvPr/>
        </p:nvSpPr>
        <p:spPr>
          <a:xfrm>
            <a:off x="8018391" y="-26236"/>
            <a:ext cx="1109932" cy="1374676"/>
          </a:xfrm>
          <a:prstGeom prst="teardrop">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solidFill>
                  <a:srgbClr val="FFFFFF"/>
                </a:solidFill>
              </a:rPr>
              <a:t>變革</a:t>
            </a:r>
            <a:endParaRPr lang="zh-TW" altLang="en-US" sz="2800" dirty="0">
              <a:solidFill>
                <a:srgbClr val="FFFFFF"/>
              </a:solidFill>
            </a:endParaRPr>
          </a:p>
        </p:txBody>
      </p:sp>
    </p:spTree>
    <p:extLst>
      <p:ext uri="{BB962C8B-B14F-4D97-AF65-F5344CB8AC3E}">
        <p14:creationId xmlns:p14="http://schemas.microsoft.com/office/powerpoint/2010/main" val="27298963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4"/>
          <p:cNvSpPr>
            <a:spLocks noGrp="1" noChangeArrowheads="1"/>
          </p:cNvSpPr>
          <p:nvPr>
            <p:ph type="title" idx="4294967295"/>
          </p:nvPr>
        </p:nvSpPr>
        <p:spPr>
          <a:xfrm>
            <a:off x="0" y="188640"/>
            <a:ext cx="8964613" cy="641731"/>
          </a:xfrm>
        </p:spPr>
        <p:txBody>
          <a:bodyPr/>
          <a:lstStyle/>
          <a:p>
            <a:pPr algn="ctr" eaLnBrk="1" hangingPunct="1"/>
            <a:r>
              <a:rPr lang="en-US" altLang="zh-TW" b="1" dirty="0">
                <a:solidFill>
                  <a:srgbClr val="3333FF"/>
                </a:solidFill>
                <a:latin typeface="標楷體" panose="03000509000000000000" pitchFamily="65" charset="-120"/>
                <a:ea typeface="標楷體" panose="03000509000000000000" pitchFamily="65" charset="-120"/>
              </a:rPr>
              <a:t>108</a:t>
            </a:r>
            <a:r>
              <a:rPr lang="zh-TW" altLang="en-US" b="1" dirty="0">
                <a:solidFill>
                  <a:srgbClr val="3333FF"/>
                </a:solidFill>
                <a:latin typeface="標楷體" panose="03000509000000000000" pitchFamily="65" charset="-120"/>
                <a:ea typeface="標楷體" panose="03000509000000000000" pitchFamily="65" charset="-120"/>
              </a:rPr>
              <a:t>學年度甄選</a:t>
            </a:r>
            <a:r>
              <a:rPr lang="zh-TW" altLang="en-US" b="1" dirty="0" smtClean="0">
                <a:solidFill>
                  <a:srgbClr val="3333FF"/>
                </a:solidFill>
                <a:latin typeface="標楷體" panose="03000509000000000000" pitchFamily="65" charset="-120"/>
                <a:ea typeface="標楷體" panose="03000509000000000000" pitchFamily="65" charset="-120"/>
              </a:rPr>
              <a:t>入學第二階段甄試學校作業</a:t>
            </a:r>
            <a:r>
              <a:rPr lang="zh-TW" altLang="en-US" b="1" dirty="0">
                <a:solidFill>
                  <a:srgbClr val="3333FF"/>
                </a:solidFill>
                <a:latin typeface="標楷體" panose="03000509000000000000" pitchFamily="65" charset="-120"/>
                <a:ea typeface="標楷體" panose="03000509000000000000" pitchFamily="65" charset="-120"/>
              </a:rPr>
              <a:t>時程</a:t>
            </a:r>
          </a:p>
        </p:txBody>
      </p:sp>
      <p:sp>
        <p:nvSpPr>
          <p:cNvPr id="64524" name="Text Box 13"/>
          <p:cNvSpPr txBox="1">
            <a:spLocks noChangeArrowheads="1"/>
          </p:cNvSpPr>
          <p:nvPr/>
        </p:nvSpPr>
        <p:spPr bwMode="gray">
          <a:xfrm>
            <a:off x="536699" y="3487674"/>
            <a:ext cx="4895850" cy="341632"/>
          </a:xfrm>
          <a:prstGeom prst="rect">
            <a:avLst/>
          </a:prstGeom>
          <a:solidFill>
            <a:schemeClr val="accent1">
              <a:lumMod val="20000"/>
              <a:lumOff val="80000"/>
            </a:schemeClr>
          </a:solidFill>
          <a:ln w="9525" algn="ctr">
            <a:noFill/>
            <a:miter lim="800000"/>
            <a:headEnd/>
            <a:tailEnd/>
          </a:ln>
          <a:effectLst>
            <a:outerShdw dist="20000" dir="5400000" rotWithShape="0">
              <a:srgbClr val="000000">
                <a:alpha val="37999"/>
              </a:srgbClr>
            </a:outerShdw>
          </a:effec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lnSpc>
                <a:spcPct val="90000"/>
              </a:lnSpc>
              <a:defRPr/>
            </a:pPr>
            <a:r>
              <a:rPr lang="zh-TW" altLang="en-US" dirty="0" smtClean="0">
                <a:latin typeface="標楷體" panose="03000509000000000000" pitchFamily="65" charset="-120"/>
                <a:ea typeface="標楷體" panose="03000509000000000000" pitchFamily="65" charset="-120"/>
              </a:rPr>
              <a:t>甄選總成績複查</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含競賽、證照審查結果複查</a:t>
            </a:r>
            <a:r>
              <a:rPr lang="en-US" altLang="zh-TW" dirty="0" smtClean="0">
                <a:latin typeface="標楷體" panose="03000509000000000000" pitchFamily="65" charset="-120"/>
                <a:ea typeface="標楷體" panose="03000509000000000000" pitchFamily="65" charset="-120"/>
              </a:rPr>
              <a:t>)</a:t>
            </a:r>
            <a:endParaRPr lang="zh-TW" altLang="en-US" dirty="0" smtClean="0">
              <a:latin typeface="標楷體" panose="03000509000000000000" pitchFamily="65" charset="-120"/>
              <a:ea typeface="標楷體" panose="03000509000000000000" pitchFamily="65" charset="-120"/>
            </a:endParaRPr>
          </a:p>
        </p:txBody>
      </p:sp>
      <p:sp>
        <p:nvSpPr>
          <p:cNvPr id="64534" name="Text Box 25"/>
          <p:cNvSpPr txBox="1">
            <a:spLocks noChangeArrowheads="1"/>
          </p:cNvSpPr>
          <p:nvPr/>
        </p:nvSpPr>
        <p:spPr bwMode="gray">
          <a:xfrm>
            <a:off x="535111" y="5925584"/>
            <a:ext cx="4899025" cy="271110"/>
          </a:xfrm>
          <a:prstGeom prst="rect">
            <a:avLst/>
          </a:prstGeom>
          <a:solidFill>
            <a:schemeClr val="accent1">
              <a:lumMod val="20000"/>
              <a:lumOff val="80000"/>
            </a:schemeClr>
          </a:solidFill>
          <a:ln w="9525" algn="ctr">
            <a:noFill/>
            <a:miter lim="800000"/>
            <a:headEnd/>
            <a:tailEnd/>
          </a:ln>
          <a:effectLst>
            <a:outerShdw dist="20000" dir="5400000" rotWithShape="0">
              <a:srgbClr val="000000">
                <a:alpha val="37999"/>
              </a:srgbClr>
            </a:outerShdw>
          </a:effectLst>
        </p:spPr>
        <p:txBody>
          <a:bodyPr tIns="10800" bIns="10800">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lnSpc>
                <a:spcPct val="90000"/>
              </a:lnSpc>
              <a:defRPr/>
            </a:pPr>
            <a:r>
              <a:rPr lang="zh-TW" altLang="en-US" dirty="0" smtClean="0">
                <a:latin typeface="標楷體" panose="03000509000000000000" pitchFamily="65" charset="-120"/>
                <a:ea typeface="標楷體" panose="03000509000000000000" pitchFamily="65" charset="-120"/>
              </a:rPr>
              <a:t>登錄未報到者</a:t>
            </a:r>
            <a:endParaRPr lang="en-US" altLang="zh-TW" dirty="0" smtClean="0">
              <a:latin typeface="標楷體" panose="03000509000000000000" pitchFamily="65" charset="-120"/>
              <a:ea typeface="標楷體" panose="03000509000000000000" pitchFamily="65" charset="-120"/>
            </a:endParaRPr>
          </a:p>
        </p:txBody>
      </p:sp>
      <p:sp>
        <p:nvSpPr>
          <p:cNvPr id="64535" name="Text Box 30"/>
          <p:cNvSpPr txBox="1">
            <a:spLocks noChangeArrowheads="1"/>
          </p:cNvSpPr>
          <p:nvPr/>
        </p:nvSpPr>
        <p:spPr bwMode="gray">
          <a:xfrm>
            <a:off x="536699" y="4224518"/>
            <a:ext cx="4895850" cy="341632"/>
          </a:xfrm>
          <a:prstGeom prst="rect">
            <a:avLst/>
          </a:prstGeom>
          <a:solidFill>
            <a:schemeClr val="accent1">
              <a:lumMod val="20000"/>
              <a:lumOff val="80000"/>
            </a:schemeClr>
          </a:solidFill>
          <a:ln w="9525" algn="ctr">
            <a:noFill/>
            <a:miter lim="800000"/>
            <a:headEnd/>
            <a:tailEnd/>
          </a:ln>
          <a:effectLst>
            <a:outerShdw dist="20000" dir="5400000" rotWithShape="0">
              <a:srgbClr val="000000">
                <a:alpha val="37999"/>
              </a:srgbClr>
            </a:outerShdw>
          </a:effec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lnSpc>
                <a:spcPct val="90000"/>
              </a:lnSpc>
              <a:defRPr/>
            </a:pPr>
            <a:r>
              <a:rPr lang="zh-TW" altLang="en-US" dirty="0" smtClean="0">
                <a:latin typeface="標楷體" panose="03000509000000000000" pitchFamily="65" charset="-120"/>
                <a:ea typeface="標楷體" panose="03000509000000000000" pitchFamily="65" charset="-120"/>
              </a:rPr>
              <a:t>甄選正備取結果複查</a:t>
            </a:r>
          </a:p>
        </p:txBody>
      </p:sp>
      <p:sp>
        <p:nvSpPr>
          <p:cNvPr id="64537" name="Text Box 32"/>
          <p:cNvSpPr txBox="1">
            <a:spLocks noChangeArrowheads="1"/>
          </p:cNvSpPr>
          <p:nvPr/>
        </p:nvSpPr>
        <p:spPr bwMode="gray">
          <a:xfrm>
            <a:off x="536699" y="4961362"/>
            <a:ext cx="4895850" cy="341632"/>
          </a:xfrm>
          <a:prstGeom prst="rect">
            <a:avLst/>
          </a:prstGeom>
          <a:solidFill>
            <a:schemeClr val="accent1">
              <a:lumMod val="20000"/>
              <a:lumOff val="80000"/>
            </a:schemeClr>
          </a:solidFill>
          <a:ln w="9525" algn="ctr">
            <a:noFill/>
            <a:miter lim="800000"/>
            <a:headEnd/>
            <a:tailEnd/>
          </a:ln>
          <a:effectLst>
            <a:outerShdw dist="20000" dir="5400000" rotWithShape="0">
              <a:srgbClr val="000000">
                <a:alpha val="37999"/>
              </a:srgbClr>
            </a:outerShdw>
          </a:effec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lnSpc>
                <a:spcPct val="90000"/>
              </a:lnSpc>
              <a:defRPr/>
            </a:pPr>
            <a:r>
              <a:rPr lang="zh-TW" altLang="en-US" dirty="0" smtClean="0">
                <a:latin typeface="標楷體" panose="03000509000000000000" pitchFamily="65" charset="-120"/>
                <a:ea typeface="標楷體" panose="03000509000000000000" pitchFamily="65" charset="-120"/>
              </a:rPr>
              <a:t>寄發報到通知單</a:t>
            </a:r>
          </a:p>
        </p:txBody>
      </p:sp>
      <p:sp>
        <p:nvSpPr>
          <p:cNvPr id="64538" name="文字方塊 41"/>
          <p:cNvSpPr txBox="1">
            <a:spLocks noChangeArrowheads="1"/>
          </p:cNvSpPr>
          <p:nvPr/>
        </p:nvSpPr>
        <p:spPr bwMode="auto">
          <a:xfrm>
            <a:off x="536699" y="5627684"/>
            <a:ext cx="4895850" cy="271110"/>
          </a:xfrm>
          <a:prstGeom prst="rect">
            <a:avLst/>
          </a:prstGeom>
          <a:solidFill>
            <a:schemeClr val="accent1">
              <a:lumMod val="20000"/>
              <a:lumOff val="80000"/>
            </a:schemeClr>
          </a:solidFill>
          <a:ln w="9525" algn="ctr">
            <a:noFill/>
            <a:miter lim="800000"/>
            <a:headEnd/>
            <a:tailEnd/>
          </a:ln>
          <a:effectLst>
            <a:outerShdw dist="20000" dir="5400000" rotWithShape="0">
              <a:srgbClr val="000000">
                <a:alpha val="37999"/>
              </a:srgbClr>
            </a:outerShdw>
          </a:effectLst>
        </p:spPr>
        <p:txBody>
          <a:bodyPr tIns="10800" bIns="10800">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lnSpc>
                <a:spcPct val="90000"/>
              </a:lnSpc>
              <a:defRPr/>
            </a:pPr>
            <a:r>
              <a:rPr lang="zh-TW" altLang="en-US" dirty="0" smtClean="0">
                <a:latin typeface="標楷體" panose="03000509000000000000" pitchFamily="65" charset="-120"/>
                <a:ea typeface="標楷體" panose="03000509000000000000" pitchFamily="65" charset="-120"/>
              </a:rPr>
              <a:t>確認其他管道重複報到名單</a:t>
            </a:r>
          </a:p>
        </p:txBody>
      </p:sp>
      <p:sp>
        <p:nvSpPr>
          <p:cNvPr id="3" name="Text Box 2"/>
          <p:cNvSpPr txBox="1">
            <a:spLocks noChangeArrowheads="1"/>
          </p:cNvSpPr>
          <p:nvPr/>
        </p:nvSpPr>
        <p:spPr bwMode="gray">
          <a:xfrm>
            <a:off x="529655" y="2013986"/>
            <a:ext cx="4896544" cy="341632"/>
          </a:xfrm>
          <a:prstGeom prst="rect">
            <a:avLst/>
          </a:prstGeom>
          <a:solidFill>
            <a:schemeClr val="accent1">
              <a:lumMod val="20000"/>
              <a:lumOff val="80000"/>
            </a:schemeClr>
          </a:solidFill>
          <a:ln w="9525" algn="ctr">
            <a:noFill/>
            <a:miter lim="800000"/>
            <a:headEnd/>
            <a:tailEnd/>
          </a:ln>
          <a:effectLst>
            <a:outerShdw dist="20000" dir="5400000" rotWithShape="0">
              <a:srgbClr val="000000">
                <a:alpha val="37999"/>
              </a:srgbClr>
            </a:outerShdw>
          </a:effectLst>
        </p:spPr>
        <p:txBody>
          <a:bodyPr wrap="square">
            <a:spAutoFit/>
          </a:bodyPr>
          <a:lstStyle>
            <a:defPPr>
              <a:defRPr lang="zh-TW"/>
            </a:defPPr>
            <a:lvl1pPr eaLnBrk="1" hangingPunct="1">
              <a:lnSpc>
                <a:spcPct val="90000"/>
              </a:lnSpc>
              <a:defRPr>
                <a:latin typeface="微軟正黑體" pitchFamily="34" charset="-120"/>
                <a:ea typeface="微軟正黑體" pitchFamily="34" charset="-120"/>
              </a:defRPr>
            </a:lvl1pPr>
            <a:lvl2pPr marL="742950" indent="-285750" eaLnBrk="0" hangingPunct="0">
              <a:defRPr>
                <a:latin typeface="Arial" charset="0"/>
                <a:ea typeface="新細明體" charset="-120"/>
              </a:defRPr>
            </a:lvl2pPr>
            <a:lvl3pPr marL="1143000" indent="-228600" eaLnBrk="0" hangingPunct="0">
              <a:defRPr>
                <a:latin typeface="Arial" charset="0"/>
                <a:ea typeface="新細明體" charset="-120"/>
              </a:defRPr>
            </a:lvl3pPr>
            <a:lvl4pPr marL="1600200" indent="-228600" eaLnBrk="0" hangingPunct="0">
              <a:defRPr>
                <a:latin typeface="Arial" charset="0"/>
                <a:ea typeface="新細明體" charset="-120"/>
              </a:defRPr>
            </a:lvl4pPr>
            <a:lvl5pPr marL="2057400" indent="-228600" eaLnBrk="0" hangingPunct="0">
              <a:defRPr>
                <a:latin typeface="Arial" charset="0"/>
                <a:ea typeface="新細明體" charset="-120"/>
              </a:defRPr>
            </a:lvl5pPr>
            <a:lvl6pPr marL="2514600" indent="-228600" eaLnBrk="0" fontAlgn="base" hangingPunct="0">
              <a:spcBef>
                <a:spcPct val="0"/>
              </a:spcBef>
              <a:spcAft>
                <a:spcPct val="0"/>
              </a:spcAft>
              <a:defRPr>
                <a:latin typeface="Arial" charset="0"/>
                <a:ea typeface="新細明體" charset="-120"/>
              </a:defRPr>
            </a:lvl6pPr>
            <a:lvl7pPr marL="2971800" indent="-228600" eaLnBrk="0" fontAlgn="base" hangingPunct="0">
              <a:spcBef>
                <a:spcPct val="0"/>
              </a:spcBef>
              <a:spcAft>
                <a:spcPct val="0"/>
              </a:spcAft>
              <a:defRPr>
                <a:latin typeface="Arial" charset="0"/>
                <a:ea typeface="新細明體" charset="-120"/>
              </a:defRPr>
            </a:lvl7pPr>
            <a:lvl8pPr marL="3429000" indent="-228600" eaLnBrk="0" fontAlgn="base" hangingPunct="0">
              <a:spcBef>
                <a:spcPct val="0"/>
              </a:spcBef>
              <a:spcAft>
                <a:spcPct val="0"/>
              </a:spcAft>
              <a:defRPr>
                <a:latin typeface="Arial" charset="0"/>
                <a:ea typeface="新細明體" charset="-120"/>
              </a:defRPr>
            </a:lvl8pPr>
            <a:lvl9pPr marL="3886200" indent="-228600" eaLnBrk="0" fontAlgn="base" hangingPunct="0">
              <a:spcBef>
                <a:spcPct val="0"/>
              </a:spcBef>
              <a:spcAft>
                <a:spcPct val="0"/>
              </a:spcAft>
              <a:defRPr>
                <a:latin typeface="Arial" charset="0"/>
                <a:ea typeface="新細明體" charset="-120"/>
              </a:defRPr>
            </a:lvl9pPr>
          </a:lstStyle>
          <a:p>
            <a:r>
              <a:rPr lang="zh-TW" altLang="en-US" dirty="0">
                <a:latin typeface="標楷體" panose="03000509000000000000" pitchFamily="65" charset="-120"/>
                <a:ea typeface="標楷體" panose="03000509000000000000" pitchFamily="65" charset="-120"/>
              </a:rPr>
              <a:t>核對考生備審資料上傳檔案及繳費作業</a:t>
            </a:r>
          </a:p>
        </p:txBody>
      </p:sp>
      <p:sp>
        <p:nvSpPr>
          <p:cNvPr id="4" name="Text Box 4"/>
          <p:cNvSpPr txBox="1">
            <a:spLocks noChangeArrowheads="1"/>
          </p:cNvSpPr>
          <p:nvPr/>
        </p:nvSpPr>
        <p:spPr bwMode="gray">
          <a:xfrm>
            <a:off x="177924" y="2382408"/>
            <a:ext cx="5248275" cy="341632"/>
          </a:xfrm>
          <a:prstGeom prst="rect">
            <a:avLst/>
          </a:prstGeom>
          <a:solidFill>
            <a:schemeClr val="accent1">
              <a:lumMod val="60000"/>
              <a:lumOff val="40000"/>
            </a:schemeClr>
          </a:solidFill>
          <a:ln w="9525" algn="ctr">
            <a:noFill/>
            <a:miter lim="800000"/>
            <a:headEnd/>
            <a:tailEnd/>
          </a:ln>
          <a:effectLst>
            <a:outerShdw dist="20000" dir="5400000" rotWithShape="0">
              <a:srgbClr val="000000">
                <a:alpha val="37999"/>
              </a:srgbClr>
            </a:outerShdw>
          </a:effec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lnSpc>
                <a:spcPct val="90000"/>
              </a:lnSpc>
              <a:defRPr/>
            </a:pPr>
            <a:r>
              <a:rPr lang="zh-TW" altLang="en-US" dirty="0" smtClean="0">
                <a:solidFill>
                  <a:srgbClr val="000000"/>
                </a:solidFill>
                <a:latin typeface="標楷體" panose="03000509000000000000" pitchFamily="65" charset="-120"/>
                <a:ea typeface="標楷體" panose="03000509000000000000" pitchFamily="65" charset="-120"/>
              </a:rPr>
              <a:t>公告指定項目甄試名單、時間及相關規定</a:t>
            </a:r>
          </a:p>
        </p:txBody>
      </p:sp>
      <p:sp>
        <p:nvSpPr>
          <p:cNvPr id="24581" name="Text Box 7"/>
          <p:cNvSpPr txBox="1">
            <a:spLocks noChangeArrowheads="1"/>
          </p:cNvSpPr>
          <p:nvPr/>
        </p:nvSpPr>
        <p:spPr bwMode="auto">
          <a:xfrm>
            <a:off x="5434136" y="2766860"/>
            <a:ext cx="2377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en-US" altLang="zh-TW" sz="1800" dirty="0" smtClean="0">
                <a:latin typeface="標楷體" panose="03000509000000000000" pitchFamily="65" charset="-120"/>
                <a:ea typeface="標楷體" panose="03000509000000000000" pitchFamily="65" charset="-120"/>
              </a:rPr>
              <a:t>108.6.14-108.6.30</a:t>
            </a:r>
            <a:r>
              <a:rPr lang="zh-TW" altLang="en-US" sz="1800" dirty="0" smtClean="0">
                <a:latin typeface="標楷體" panose="03000509000000000000" pitchFamily="65" charset="-120"/>
                <a:ea typeface="標楷體" panose="03000509000000000000" pitchFamily="65" charset="-120"/>
              </a:rPr>
              <a:t>前</a:t>
            </a:r>
            <a:endParaRPr lang="zh-TW" altLang="en-US" sz="1800" dirty="0">
              <a:latin typeface="標楷體" panose="03000509000000000000" pitchFamily="65" charset="-120"/>
              <a:ea typeface="標楷體" panose="03000509000000000000" pitchFamily="65" charset="-120"/>
            </a:endParaRPr>
          </a:p>
        </p:txBody>
      </p:sp>
      <p:sp>
        <p:nvSpPr>
          <p:cNvPr id="64520" name="Text Box 8"/>
          <p:cNvSpPr txBox="1">
            <a:spLocks noChangeArrowheads="1"/>
          </p:cNvSpPr>
          <p:nvPr/>
        </p:nvSpPr>
        <p:spPr bwMode="gray">
          <a:xfrm>
            <a:off x="177924" y="2750830"/>
            <a:ext cx="5254625" cy="341632"/>
          </a:xfrm>
          <a:prstGeom prst="rect">
            <a:avLst/>
          </a:prstGeom>
          <a:solidFill>
            <a:schemeClr val="accent1">
              <a:lumMod val="60000"/>
              <a:lumOff val="40000"/>
            </a:schemeClr>
          </a:solidFill>
          <a:ln w="9525" algn="ctr">
            <a:noFill/>
            <a:miter lim="800000"/>
            <a:headEnd/>
            <a:tailEnd/>
          </a:ln>
          <a:effectLst>
            <a:outerShdw dist="20000" dir="5400000" rotWithShape="0">
              <a:srgbClr val="000000">
                <a:alpha val="37999"/>
              </a:srgbClr>
            </a:outerShdw>
          </a:effec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lnSpc>
                <a:spcPct val="90000"/>
              </a:lnSpc>
              <a:defRPr/>
            </a:pPr>
            <a:r>
              <a:rPr lang="zh-TW" altLang="en-US" dirty="0" smtClean="0">
                <a:solidFill>
                  <a:srgbClr val="000000"/>
                </a:solidFill>
                <a:latin typeface="標楷體" panose="03000509000000000000" pitchFamily="65" charset="-120"/>
                <a:ea typeface="標楷體" panose="03000509000000000000" pitchFamily="65" charset="-120"/>
              </a:rPr>
              <a:t>辦理指定項目甄試</a:t>
            </a:r>
            <a:r>
              <a:rPr lang="en-US" altLang="zh-TW" dirty="0" smtClean="0">
                <a:solidFill>
                  <a:srgbClr val="000000"/>
                </a:solidFill>
                <a:latin typeface="標楷體" panose="03000509000000000000" pitchFamily="65" charset="-120"/>
                <a:ea typeface="標楷體" panose="03000509000000000000" pitchFamily="65" charset="-120"/>
              </a:rPr>
              <a:t>(</a:t>
            </a:r>
            <a:r>
              <a:rPr lang="zh-TW" altLang="en-US" dirty="0" smtClean="0">
                <a:solidFill>
                  <a:srgbClr val="000000"/>
                </a:solidFill>
                <a:latin typeface="標楷體" panose="03000509000000000000" pitchFamily="65" charset="-120"/>
                <a:ea typeface="標楷體" panose="03000509000000000000" pitchFamily="65" charset="-120"/>
              </a:rPr>
              <a:t>含競賽及證照審查</a:t>
            </a:r>
            <a:r>
              <a:rPr lang="en-US" altLang="zh-TW" dirty="0" smtClean="0">
                <a:solidFill>
                  <a:srgbClr val="000000"/>
                </a:solidFill>
                <a:latin typeface="標楷體" panose="03000509000000000000" pitchFamily="65" charset="-120"/>
                <a:ea typeface="標楷體" panose="03000509000000000000" pitchFamily="65" charset="-120"/>
              </a:rPr>
              <a:t>)</a:t>
            </a:r>
            <a:endParaRPr lang="zh-TW" altLang="en-US" dirty="0" smtClean="0">
              <a:solidFill>
                <a:srgbClr val="000000"/>
              </a:solidFill>
              <a:latin typeface="標楷體" panose="03000509000000000000" pitchFamily="65" charset="-120"/>
              <a:ea typeface="標楷體" panose="03000509000000000000" pitchFamily="65" charset="-120"/>
            </a:endParaRPr>
          </a:p>
        </p:txBody>
      </p:sp>
      <p:sp>
        <p:nvSpPr>
          <p:cNvPr id="24582" name="Text Box 10"/>
          <p:cNvSpPr txBox="1">
            <a:spLocks noChangeArrowheads="1"/>
          </p:cNvSpPr>
          <p:nvPr/>
        </p:nvSpPr>
        <p:spPr bwMode="auto">
          <a:xfrm>
            <a:off x="5434136" y="3126900"/>
            <a:ext cx="30700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en-US" altLang="zh-TW" sz="1800" dirty="0" smtClean="0">
                <a:latin typeface="標楷體" panose="03000509000000000000" pitchFamily="65" charset="-120"/>
                <a:ea typeface="標楷體" panose="03000509000000000000" pitchFamily="65" charset="-120"/>
              </a:rPr>
              <a:t>108.7.1</a:t>
            </a:r>
            <a:r>
              <a:rPr lang="zh-TW" altLang="en-US" sz="1800" dirty="0" smtClean="0">
                <a:latin typeface="標楷體" panose="03000509000000000000" pitchFamily="65" charset="-120"/>
                <a:ea typeface="標楷體" panose="03000509000000000000" pitchFamily="65" charset="-120"/>
              </a:rPr>
              <a:t> </a:t>
            </a:r>
            <a:r>
              <a:rPr lang="en-US" altLang="zh-TW" sz="1800" dirty="0" smtClean="0">
                <a:latin typeface="標楷體" panose="03000509000000000000" pitchFamily="65" charset="-120"/>
                <a:ea typeface="標楷體" panose="03000509000000000000" pitchFamily="65" charset="-120"/>
              </a:rPr>
              <a:t>10:00</a:t>
            </a:r>
            <a:r>
              <a:rPr lang="zh-TW" altLang="en-US" sz="1800" dirty="0" smtClean="0">
                <a:latin typeface="標楷體" panose="03000509000000000000" pitchFamily="65" charset="-120"/>
                <a:ea typeface="標楷體" panose="03000509000000000000" pitchFamily="65" charset="-120"/>
              </a:rPr>
              <a:t>前</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各校自訂</a:t>
            </a:r>
            <a:r>
              <a:rPr lang="en-US" altLang="zh-TW" sz="1800" dirty="0" smtClean="0">
                <a:latin typeface="標楷體" panose="03000509000000000000" pitchFamily="65" charset="-120"/>
                <a:ea typeface="標楷體" panose="03000509000000000000" pitchFamily="65" charset="-120"/>
              </a:rPr>
              <a:t>)</a:t>
            </a:r>
            <a:endParaRPr lang="en-US" altLang="zh-TW" sz="1800" dirty="0">
              <a:latin typeface="標楷體" panose="03000509000000000000" pitchFamily="65" charset="-120"/>
              <a:ea typeface="標楷體" panose="03000509000000000000" pitchFamily="65" charset="-120"/>
            </a:endParaRPr>
          </a:p>
        </p:txBody>
      </p:sp>
      <p:sp>
        <p:nvSpPr>
          <p:cNvPr id="64522" name="Text Box 11"/>
          <p:cNvSpPr txBox="1">
            <a:spLocks noChangeArrowheads="1"/>
          </p:cNvSpPr>
          <p:nvPr/>
        </p:nvSpPr>
        <p:spPr bwMode="gray">
          <a:xfrm>
            <a:off x="177924" y="3119252"/>
            <a:ext cx="5254625" cy="341632"/>
          </a:xfrm>
          <a:prstGeom prst="rect">
            <a:avLst/>
          </a:prstGeom>
          <a:solidFill>
            <a:schemeClr val="accent1">
              <a:lumMod val="60000"/>
              <a:lumOff val="40000"/>
            </a:schemeClr>
          </a:solidFill>
          <a:ln w="9525" algn="ctr">
            <a:noFill/>
            <a:miter lim="800000"/>
            <a:headEnd/>
            <a:tailEnd/>
          </a:ln>
          <a:effectLst>
            <a:outerShdw dist="20000" dir="5400000" rotWithShape="0">
              <a:srgbClr val="000000">
                <a:alpha val="37999"/>
              </a:srgbClr>
            </a:outerShdw>
          </a:effec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lnSpc>
                <a:spcPct val="90000"/>
              </a:lnSpc>
              <a:defRPr/>
            </a:pPr>
            <a:r>
              <a:rPr lang="zh-TW" altLang="en-US" dirty="0" smtClean="0">
                <a:solidFill>
                  <a:srgbClr val="000000"/>
                </a:solidFill>
                <a:latin typeface="標楷體" panose="03000509000000000000" pitchFamily="65" charset="-120"/>
                <a:ea typeface="標楷體" panose="03000509000000000000" pitchFamily="65" charset="-120"/>
              </a:rPr>
              <a:t>寄發甄選總成績單</a:t>
            </a:r>
            <a:r>
              <a:rPr lang="en-US" altLang="zh-TW" dirty="0" smtClean="0">
                <a:solidFill>
                  <a:srgbClr val="000000"/>
                </a:solidFill>
                <a:latin typeface="標楷體" panose="03000509000000000000" pitchFamily="65" charset="-120"/>
                <a:ea typeface="標楷體" panose="03000509000000000000" pitchFamily="65" charset="-120"/>
              </a:rPr>
              <a:t>(</a:t>
            </a:r>
            <a:r>
              <a:rPr lang="zh-TW" altLang="en-US" dirty="0" smtClean="0">
                <a:solidFill>
                  <a:srgbClr val="000000"/>
                </a:solidFill>
                <a:latin typeface="標楷體" panose="03000509000000000000" pitchFamily="65" charset="-120"/>
                <a:ea typeface="標楷體" panose="03000509000000000000" pitchFamily="65" charset="-120"/>
              </a:rPr>
              <a:t>本委員會網站提供查詢</a:t>
            </a:r>
            <a:r>
              <a:rPr lang="en-US" altLang="zh-TW" dirty="0" smtClean="0">
                <a:solidFill>
                  <a:srgbClr val="000000"/>
                </a:solidFill>
                <a:latin typeface="標楷體" panose="03000509000000000000" pitchFamily="65" charset="-120"/>
                <a:ea typeface="標楷體" panose="03000509000000000000" pitchFamily="65" charset="-120"/>
              </a:rPr>
              <a:t>)</a:t>
            </a:r>
          </a:p>
        </p:txBody>
      </p:sp>
      <p:sp>
        <p:nvSpPr>
          <p:cNvPr id="24585" name="Text Box 14"/>
          <p:cNvSpPr txBox="1">
            <a:spLocks noChangeArrowheads="1"/>
          </p:cNvSpPr>
          <p:nvPr/>
        </p:nvSpPr>
        <p:spPr bwMode="auto">
          <a:xfrm>
            <a:off x="5434136" y="3800089"/>
            <a:ext cx="30700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en-US" altLang="zh-TW" sz="1800" dirty="0" smtClean="0">
                <a:latin typeface="標楷體" panose="03000509000000000000" pitchFamily="65" charset="-120"/>
                <a:ea typeface="標楷體" panose="03000509000000000000" pitchFamily="65" charset="-120"/>
              </a:rPr>
              <a:t>108.7.3</a:t>
            </a:r>
            <a:r>
              <a:rPr lang="zh-TW" altLang="en-US" sz="1800" dirty="0" smtClean="0">
                <a:latin typeface="標楷體" panose="03000509000000000000" pitchFamily="65" charset="-120"/>
                <a:ea typeface="標楷體" panose="03000509000000000000" pitchFamily="65" charset="-120"/>
              </a:rPr>
              <a:t> </a:t>
            </a:r>
            <a:r>
              <a:rPr lang="en-US" altLang="zh-TW" sz="1800" dirty="0" smtClean="0">
                <a:latin typeface="標楷體" panose="03000509000000000000" pitchFamily="65" charset="-120"/>
                <a:ea typeface="標楷體" panose="03000509000000000000" pitchFamily="65" charset="-120"/>
              </a:rPr>
              <a:t>10:00</a:t>
            </a:r>
            <a:r>
              <a:rPr lang="zh-TW" altLang="en-US" sz="1800" dirty="0" smtClean="0">
                <a:latin typeface="標楷體" panose="03000509000000000000" pitchFamily="65" charset="-120"/>
                <a:ea typeface="標楷體" panose="03000509000000000000" pitchFamily="65" charset="-120"/>
              </a:rPr>
              <a:t>前</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各校自訂</a:t>
            </a:r>
            <a:r>
              <a:rPr lang="en-US" altLang="zh-TW" sz="1800" dirty="0">
                <a:latin typeface="標楷體" panose="03000509000000000000" pitchFamily="65" charset="-120"/>
                <a:ea typeface="標楷體" panose="03000509000000000000" pitchFamily="65" charset="-120"/>
              </a:rPr>
              <a:t>)</a:t>
            </a:r>
            <a:endParaRPr lang="zh-TW" altLang="en-US" sz="1800" dirty="0">
              <a:latin typeface="標楷體" panose="03000509000000000000" pitchFamily="65" charset="-120"/>
              <a:ea typeface="標楷體" panose="03000509000000000000" pitchFamily="65" charset="-120"/>
            </a:endParaRPr>
          </a:p>
        </p:txBody>
      </p:sp>
      <p:sp>
        <p:nvSpPr>
          <p:cNvPr id="5" name="Text Box 15"/>
          <p:cNvSpPr txBox="1">
            <a:spLocks noChangeArrowheads="1"/>
          </p:cNvSpPr>
          <p:nvPr/>
        </p:nvSpPr>
        <p:spPr bwMode="gray">
          <a:xfrm>
            <a:off x="177924" y="3856096"/>
            <a:ext cx="5254625" cy="313932"/>
          </a:xfrm>
          <a:prstGeom prst="rect">
            <a:avLst/>
          </a:prstGeom>
          <a:solidFill>
            <a:schemeClr val="accent1">
              <a:lumMod val="60000"/>
              <a:lumOff val="40000"/>
            </a:schemeClr>
          </a:solidFill>
          <a:ln w="9525" algn="ctr">
            <a:noFill/>
            <a:miter lim="800000"/>
            <a:headEnd/>
            <a:tailEnd/>
          </a:ln>
          <a:effectLst>
            <a:outerShdw dist="20000" dir="5400000" rotWithShape="0">
              <a:srgbClr val="000000">
                <a:alpha val="37999"/>
              </a:srgbClr>
            </a:outerShdw>
          </a:effec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lnSpc>
                <a:spcPct val="90000"/>
              </a:lnSpc>
              <a:defRPr/>
            </a:pPr>
            <a:r>
              <a:rPr lang="zh-TW" altLang="en-US" sz="1600" dirty="0" smtClean="0">
                <a:solidFill>
                  <a:srgbClr val="000000"/>
                </a:solidFill>
                <a:latin typeface="標楷體" panose="03000509000000000000" pitchFamily="65" charset="-120"/>
                <a:ea typeface="標楷體" panose="03000509000000000000" pitchFamily="65" charset="-120"/>
              </a:rPr>
              <a:t>甄選正備取名單公告</a:t>
            </a:r>
            <a:r>
              <a:rPr lang="en-US" altLang="zh-TW" sz="1600" dirty="0" smtClean="0">
                <a:solidFill>
                  <a:srgbClr val="000000"/>
                </a:solidFill>
                <a:latin typeface="標楷體" panose="03000509000000000000" pitchFamily="65" charset="-120"/>
                <a:ea typeface="標楷體" panose="03000509000000000000" pitchFamily="65" charset="-120"/>
              </a:rPr>
              <a:t>(</a:t>
            </a:r>
            <a:r>
              <a:rPr lang="zh-TW" altLang="en-US" sz="1600" dirty="0" smtClean="0">
                <a:solidFill>
                  <a:srgbClr val="000000"/>
                </a:solidFill>
                <a:latin typeface="標楷體" panose="03000509000000000000" pitchFamily="65" charset="-120"/>
                <a:ea typeface="標楷體" panose="03000509000000000000" pitchFamily="65" charset="-120"/>
              </a:rPr>
              <a:t>各校網站公告</a:t>
            </a:r>
            <a:r>
              <a:rPr lang="en-US" altLang="zh-TW" sz="1600" dirty="0" smtClean="0">
                <a:solidFill>
                  <a:srgbClr val="000000"/>
                </a:solidFill>
                <a:latin typeface="標楷體" panose="03000509000000000000" pitchFamily="65" charset="-120"/>
                <a:ea typeface="標楷體" panose="03000509000000000000" pitchFamily="65" charset="-120"/>
              </a:rPr>
              <a:t>&amp;</a:t>
            </a:r>
            <a:r>
              <a:rPr lang="zh-TW" altLang="en-US" sz="1600" dirty="0" smtClean="0">
                <a:solidFill>
                  <a:srgbClr val="000000"/>
                </a:solidFill>
                <a:latin typeface="標楷體" panose="03000509000000000000" pitchFamily="65" charset="-120"/>
                <a:ea typeface="標楷體" panose="03000509000000000000" pitchFamily="65" charset="-120"/>
              </a:rPr>
              <a:t>本委員會網站查詢</a:t>
            </a:r>
            <a:r>
              <a:rPr lang="en-US" altLang="zh-TW" sz="1600" dirty="0" smtClean="0">
                <a:solidFill>
                  <a:srgbClr val="000000"/>
                </a:solidFill>
                <a:latin typeface="標楷體" panose="03000509000000000000" pitchFamily="65" charset="-120"/>
                <a:ea typeface="標楷體" panose="03000509000000000000" pitchFamily="65" charset="-120"/>
              </a:rPr>
              <a:t>)</a:t>
            </a:r>
          </a:p>
        </p:txBody>
      </p:sp>
      <p:sp>
        <p:nvSpPr>
          <p:cNvPr id="24587" name="Text Box 17"/>
          <p:cNvSpPr txBox="1">
            <a:spLocks noChangeArrowheads="1"/>
          </p:cNvSpPr>
          <p:nvPr/>
        </p:nvSpPr>
        <p:spPr bwMode="auto">
          <a:xfrm>
            <a:off x="5434136" y="4571836"/>
            <a:ext cx="21467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en-US" altLang="zh-TW" sz="1800" dirty="0" smtClean="0">
                <a:latin typeface="標楷體" panose="03000509000000000000" pitchFamily="65" charset="-120"/>
                <a:ea typeface="標楷體" panose="03000509000000000000" pitchFamily="65" charset="-120"/>
              </a:rPr>
              <a:t>108.7.10 </a:t>
            </a:r>
            <a:r>
              <a:rPr lang="zh-TW" altLang="en-US" sz="1800" dirty="0" smtClean="0">
                <a:latin typeface="標楷體" panose="03000509000000000000" pitchFamily="65" charset="-120"/>
                <a:ea typeface="標楷體" panose="03000509000000000000" pitchFamily="65" charset="-120"/>
              </a:rPr>
              <a:t> </a:t>
            </a:r>
            <a:r>
              <a:rPr lang="en-US" altLang="zh-TW" sz="1800" dirty="0" smtClean="0">
                <a:solidFill>
                  <a:srgbClr val="000000"/>
                </a:solidFill>
                <a:latin typeface="標楷體" panose="03000509000000000000" pitchFamily="65" charset="-120"/>
                <a:ea typeface="標楷體" panose="03000509000000000000" pitchFamily="65" charset="-120"/>
              </a:rPr>
              <a:t>10</a:t>
            </a:r>
            <a:r>
              <a:rPr lang="en-US" altLang="zh-TW" sz="1800" dirty="0" smtClean="0">
                <a:latin typeface="標楷體" panose="03000509000000000000" pitchFamily="65" charset="-120"/>
                <a:ea typeface="標楷體" panose="03000509000000000000" pitchFamily="65" charset="-120"/>
              </a:rPr>
              <a:t>:00</a:t>
            </a:r>
            <a:r>
              <a:rPr lang="zh-TW" altLang="en-US" sz="1800" dirty="0" smtClean="0">
                <a:latin typeface="標楷體" panose="03000509000000000000" pitchFamily="65" charset="-120"/>
                <a:ea typeface="標楷體" panose="03000509000000000000" pitchFamily="65" charset="-120"/>
              </a:rPr>
              <a:t>起</a:t>
            </a:r>
            <a:endParaRPr lang="zh-TW" altLang="en-US" sz="1800" dirty="0">
              <a:latin typeface="標楷體" panose="03000509000000000000" pitchFamily="65" charset="-120"/>
              <a:ea typeface="標楷體" panose="03000509000000000000" pitchFamily="65" charset="-120"/>
            </a:endParaRPr>
          </a:p>
        </p:txBody>
      </p:sp>
      <p:sp>
        <p:nvSpPr>
          <p:cNvPr id="64530" name="Text Box 21"/>
          <p:cNvSpPr txBox="1">
            <a:spLocks noChangeArrowheads="1"/>
          </p:cNvSpPr>
          <p:nvPr/>
        </p:nvSpPr>
        <p:spPr bwMode="gray">
          <a:xfrm>
            <a:off x="177924" y="4592940"/>
            <a:ext cx="5254625" cy="341632"/>
          </a:xfrm>
          <a:prstGeom prst="rect">
            <a:avLst/>
          </a:prstGeom>
          <a:solidFill>
            <a:schemeClr val="accent1">
              <a:lumMod val="60000"/>
              <a:lumOff val="40000"/>
            </a:schemeClr>
          </a:solidFill>
          <a:ln w="9525" algn="ctr">
            <a:noFill/>
            <a:miter lim="800000"/>
            <a:headEnd/>
            <a:tailEnd/>
          </a:ln>
          <a:effectLst>
            <a:outerShdw dist="20000" dir="5400000" rotWithShape="0">
              <a:srgbClr val="000000">
                <a:alpha val="37999"/>
              </a:srgbClr>
            </a:outerShdw>
          </a:effec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lnSpc>
                <a:spcPct val="90000"/>
              </a:lnSpc>
              <a:defRPr/>
            </a:pPr>
            <a:r>
              <a:rPr lang="zh-TW" altLang="en-US" dirty="0" smtClean="0">
                <a:solidFill>
                  <a:srgbClr val="000000"/>
                </a:solidFill>
                <a:latin typeface="標楷體" panose="03000509000000000000" pitchFamily="65" charset="-120"/>
                <a:ea typeface="標楷體" panose="03000509000000000000" pitchFamily="65" charset="-120"/>
              </a:rPr>
              <a:t>就讀志願序統一分發放榜</a:t>
            </a:r>
            <a:r>
              <a:rPr lang="en-US" altLang="zh-TW" dirty="0" smtClean="0">
                <a:solidFill>
                  <a:srgbClr val="000000"/>
                </a:solidFill>
                <a:latin typeface="標楷體" panose="03000509000000000000" pitchFamily="65" charset="-120"/>
                <a:ea typeface="標楷體" panose="03000509000000000000" pitchFamily="65" charset="-120"/>
              </a:rPr>
              <a:t>(</a:t>
            </a:r>
            <a:r>
              <a:rPr lang="zh-TW" altLang="en-US" dirty="0" smtClean="0">
                <a:solidFill>
                  <a:srgbClr val="000000"/>
                </a:solidFill>
                <a:latin typeface="標楷體" panose="03000509000000000000" pitchFamily="65" charset="-120"/>
                <a:ea typeface="標楷體" panose="03000509000000000000" pitchFamily="65" charset="-120"/>
              </a:rPr>
              <a:t>本委員會網站公告</a:t>
            </a:r>
            <a:r>
              <a:rPr lang="en-US" altLang="zh-TW" dirty="0" smtClean="0">
                <a:solidFill>
                  <a:srgbClr val="000000"/>
                </a:solidFill>
                <a:latin typeface="標楷體" panose="03000509000000000000" pitchFamily="65" charset="-120"/>
                <a:ea typeface="標楷體" panose="03000509000000000000" pitchFamily="65" charset="-120"/>
              </a:rPr>
              <a:t>)</a:t>
            </a:r>
          </a:p>
        </p:txBody>
      </p:sp>
      <p:sp>
        <p:nvSpPr>
          <p:cNvPr id="24589" name="Text Box 22"/>
          <p:cNvSpPr txBox="1">
            <a:spLocks noChangeArrowheads="1"/>
          </p:cNvSpPr>
          <p:nvPr/>
        </p:nvSpPr>
        <p:spPr bwMode="auto">
          <a:xfrm>
            <a:off x="5434136" y="5262331"/>
            <a:ext cx="33847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None/>
            </a:pPr>
            <a:r>
              <a:rPr lang="en-US" altLang="zh-TW" sz="1800" dirty="0" smtClean="0">
                <a:latin typeface="標楷體" panose="03000509000000000000" pitchFamily="65" charset="-120"/>
                <a:ea typeface="標楷體" panose="03000509000000000000" pitchFamily="65" charset="-120"/>
              </a:rPr>
              <a:t>108.7.15 </a:t>
            </a:r>
            <a:r>
              <a:rPr lang="zh-TW" altLang="en-US" sz="1800" dirty="0" smtClean="0">
                <a:latin typeface="標楷體" panose="03000509000000000000" pitchFamily="65" charset="-120"/>
                <a:ea typeface="標楷體" panose="03000509000000000000" pitchFamily="65" charset="-120"/>
              </a:rPr>
              <a:t> </a:t>
            </a:r>
            <a:r>
              <a:rPr lang="en-US" altLang="zh-TW" sz="1800" dirty="0" smtClean="0">
                <a:latin typeface="標楷體" panose="03000509000000000000" pitchFamily="65" charset="-120"/>
                <a:ea typeface="標楷體" panose="03000509000000000000" pitchFamily="65" charset="-120"/>
              </a:rPr>
              <a:t>17:00</a:t>
            </a:r>
            <a:r>
              <a:rPr lang="zh-TW" altLang="en-US" sz="1800" dirty="0" smtClean="0">
                <a:latin typeface="標楷體" panose="03000509000000000000" pitchFamily="65" charset="-120"/>
                <a:ea typeface="標楷體" panose="03000509000000000000" pitchFamily="65" charset="-120"/>
              </a:rPr>
              <a:t>前</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各校自訂</a:t>
            </a:r>
            <a:r>
              <a:rPr lang="en-US" altLang="zh-TW" sz="1800" dirty="0" smtClean="0">
                <a:latin typeface="標楷體" panose="03000509000000000000" pitchFamily="65" charset="-120"/>
                <a:ea typeface="標楷體" panose="03000509000000000000" pitchFamily="65" charset="-120"/>
              </a:rPr>
              <a:t>)</a:t>
            </a:r>
            <a:endParaRPr lang="zh-TW" altLang="en-US" sz="1800" dirty="0">
              <a:latin typeface="標楷體" panose="03000509000000000000" pitchFamily="65" charset="-120"/>
              <a:ea typeface="標楷體" panose="03000509000000000000" pitchFamily="65" charset="-120"/>
            </a:endParaRPr>
          </a:p>
        </p:txBody>
      </p:sp>
      <p:sp>
        <p:nvSpPr>
          <p:cNvPr id="6" name="Text Box 23"/>
          <p:cNvSpPr txBox="1">
            <a:spLocks noChangeArrowheads="1"/>
          </p:cNvSpPr>
          <p:nvPr/>
        </p:nvSpPr>
        <p:spPr bwMode="gray">
          <a:xfrm>
            <a:off x="177924" y="5329784"/>
            <a:ext cx="5254625" cy="271110"/>
          </a:xfrm>
          <a:prstGeom prst="rect">
            <a:avLst/>
          </a:prstGeom>
          <a:solidFill>
            <a:schemeClr val="accent1">
              <a:lumMod val="60000"/>
              <a:lumOff val="40000"/>
            </a:schemeClr>
          </a:solidFill>
          <a:ln w="9525" algn="ctr">
            <a:noFill/>
            <a:miter lim="800000"/>
            <a:headEnd/>
            <a:tailEnd/>
          </a:ln>
          <a:effectLst>
            <a:outerShdw dist="20000" dir="5400000" rotWithShape="0">
              <a:srgbClr val="000000">
                <a:alpha val="37999"/>
              </a:srgbClr>
            </a:outerShdw>
          </a:effectLst>
        </p:spPr>
        <p:txBody>
          <a:bodyPr tIns="10800" bIns="10800">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lnSpc>
                <a:spcPct val="90000"/>
              </a:lnSpc>
              <a:defRPr/>
            </a:pPr>
            <a:r>
              <a:rPr lang="zh-TW" altLang="en-US" dirty="0" smtClean="0">
                <a:solidFill>
                  <a:srgbClr val="000000"/>
                </a:solidFill>
                <a:latin typeface="標楷體" panose="03000509000000000000" pitchFamily="65" charset="-120"/>
                <a:ea typeface="標楷體" panose="03000509000000000000" pitchFamily="65" charset="-120"/>
              </a:rPr>
              <a:t>完成報到程序</a:t>
            </a:r>
          </a:p>
        </p:txBody>
      </p:sp>
      <p:sp>
        <p:nvSpPr>
          <p:cNvPr id="24596" name="Text Box 24"/>
          <p:cNvSpPr txBox="1">
            <a:spLocks noChangeArrowheads="1"/>
          </p:cNvSpPr>
          <p:nvPr/>
        </p:nvSpPr>
        <p:spPr bwMode="auto">
          <a:xfrm>
            <a:off x="5434136" y="6164748"/>
            <a:ext cx="30700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en-US" altLang="zh-TW" sz="1800" dirty="0" smtClean="0">
                <a:latin typeface="標楷體" panose="03000509000000000000" pitchFamily="65" charset="-120"/>
                <a:ea typeface="標楷體" panose="03000509000000000000" pitchFamily="65" charset="-120"/>
              </a:rPr>
              <a:t>108.7.17-108.7.23 </a:t>
            </a:r>
            <a:r>
              <a:rPr lang="en-US" altLang="zh-TW" sz="1800" dirty="0">
                <a:latin typeface="標楷體" panose="03000509000000000000" pitchFamily="65" charset="-120"/>
                <a:ea typeface="標楷體" panose="03000509000000000000" pitchFamily="65" charset="-120"/>
              </a:rPr>
              <a:t>12:00</a:t>
            </a:r>
            <a:r>
              <a:rPr lang="zh-TW" altLang="en-US" sz="1800" dirty="0">
                <a:latin typeface="標楷體" panose="03000509000000000000" pitchFamily="65" charset="-120"/>
                <a:ea typeface="標楷體" panose="03000509000000000000" pitchFamily="65" charset="-120"/>
              </a:rPr>
              <a:t>前</a:t>
            </a:r>
          </a:p>
        </p:txBody>
      </p:sp>
      <p:sp>
        <p:nvSpPr>
          <p:cNvPr id="64540" name="Text Box 25"/>
          <p:cNvSpPr txBox="1">
            <a:spLocks noChangeArrowheads="1"/>
          </p:cNvSpPr>
          <p:nvPr/>
        </p:nvSpPr>
        <p:spPr bwMode="gray">
          <a:xfrm>
            <a:off x="177924" y="6223486"/>
            <a:ext cx="5254625" cy="271110"/>
          </a:xfrm>
          <a:prstGeom prst="rect">
            <a:avLst/>
          </a:prstGeom>
          <a:solidFill>
            <a:schemeClr val="accent1">
              <a:lumMod val="60000"/>
              <a:lumOff val="40000"/>
            </a:schemeClr>
          </a:solidFill>
          <a:ln w="9525" algn="ctr">
            <a:noFill/>
            <a:miter lim="800000"/>
            <a:headEnd/>
            <a:tailEnd/>
          </a:ln>
          <a:effectLst>
            <a:outerShdw dist="20000" dir="5400000" rotWithShape="0">
              <a:srgbClr val="000000">
                <a:alpha val="37999"/>
              </a:srgbClr>
            </a:outerShdw>
          </a:effectLst>
        </p:spPr>
        <p:txBody>
          <a:bodyPr tIns="10800" bIns="10800">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lnSpc>
                <a:spcPct val="90000"/>
              </a:lnSpc>
              <a:defRPr/>
            </a:pPr>
            <a:r>
              <a:rPr lang="zh-TW" altLang="en-US" smtClean="0">
                <a:solidFill>
                  <a:srgbClr val="000000"/>
                </a:solidFill>
                <a:latin typeface="標楷體" panose="03000509000000000000" pitchFamily="65" charset="-120"/>
                <a:ea typeface="標楷體" panose="03000509000000000000" pitchFamily="65" charset="-120"/>
              </a:rPr>
              <a:t>確認回流名額</a:t>
            </a:r>
            <a:endParaRPr lang="en-US" altLang="zh-TW" smtClean="0">
              <a:solidFill>
                <a:srgbClr val="000000"/>
              </a:solidFill>
              <a:latin typeface="標楷體" panose="03000509000000000000" pitchFamily="65" charset="-120"/>
              <a:ea typeface="標楷體" panose="03000509000000000000" pitchFamily="65" charset="-120"/>
            </a:endParaRPr>
          </a:p>
        </p:txBody>
      </p:sp>
      <p:sp>
        <p:nvSpPr>
          <p:cNvPr id="29" name="Text Box 3"/>
          <p:cNvSpPr txBox="1">
            <a:spLocks noChangeArrowheads="1"/>
          </p:cNvSpPr>
          <p:nvPr/>
        </p:nvSpPr>
        <p:spPr bwMode="auto">
          <a:xfrm>
            <a:off x="5435724" y="866516"/>
            <a:ext cx="37786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en-US" altLang="zh-TW" sz="1800" dirty="0" smtClean="0">
                <a:latin typeface="標楷體" panose="03000509000000000000" pitchFamily="65" charset="-120"/>
                <a:ea typeface="標楷體" panose="03000509000000000000" pitchFamily="65" charset="-120"/>
              </a:rPr>
              <a:t>108.6.5  10:00</a:t>
            </a:r>
            <a:r>
              <a:rPr lang="zh-TW" altLang="en-US" sz="1800" dirty="0" smtClean="0">
                <a:latin typeface="標楷體" panose="03000509000000000000" pitchFamily="65" charset="-120"/>
                <a:ea typeface="標楷體" panose="03000509000000000000" pitchFamily="65" charset="-120"/>
              </a:rPr>
              <a:t>起</a:t>
            </a:r>
            <a:r>
              <a:rPr lang="en-US" altLang="zh-TW" sz="1800" dirty="0" smtClean="0">
                <a:latin typeface="標楷體" panose="03000509000000000000" pitchFamily="65" charset="-120"/>
                <a:ea typeface="標楷體" panose="03000509000000000000" pitchFamily="65" charset="-120"/>
              </a:rPr>
              <a:t>-108.6.13 20:00</a:t>
            </a:r>
            <a:r>
              <a:rPr lang="zh-TW" altLang="en-US" sz="1800" dirty="0" smtClean="0">
                <a:latin typeface="標楷體" panose="03000509000000000000" pitchFamily="65" charset="-120"/>
                <a:ea typeface="標楷體" panose="03000509000000000000" pitchFamily="65" charset="-120"/>
              </a:rPr>
              <a:t>止</a:t>
            </a:r>
            <a:endParaRPr lang="en-US" altLang="zh-TW" sz="1800" dirty="0">
              <a:latin typeface="標楷體" panose="03000509000000000000" pitchFamily="65" charset="-120"/>
              <a:ea typeface="標楷體" panose="03000509000000000000" pitchFamily="65" charset="-120"/>
            </a:endParaRPr>
          </a:p>
        </p:txBody>
      </p:sp>
      <p:sp>
        <p:nvSpPr>
          <p:cNvPr id="30" name="Text Box 2"/>
          <p:cNvSpPr txBox="1">
            <a:spLocks noChangeArrowheads="1"/>
          </p:cNvSpPr>
          <p:nvPr/>
        </p:nvSpPr>
        <p:spPr bwMode="gray">
          <a:xfrm>
            <a:off x="179512" y="908720"/>
            <a:ext cx="5254625" cy="341632"/>
          </a:xfrm>
          <a:prstGeom prst="rect">
            <a:avLst/>
          </a:prstGeom>
          <a:solidFill>
            <a:schemeClr val="accent1">
              <a:lumMod val="60000"/>
              <a:lumOff val="40000"/>
            </a:schemeClr>
          </a:solidFill>
          <a:ln w="9525" algn="ctr">
            <a:noFill/>
            <a:miter lim="800000"/>
            <a:headEnd/>
            <a:tailEnd/>
          </a:ln>
          <a:effectLst>
            <a:outerShdw dist="20000" dir="5400000" rotWithShape="0">
              <a:srgbClr val="000000">
                <a:alpha val="37999"/>
              </a:srgbClr>
            </a:outerShdw>
          </a:effec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lnSpc>
                <a:spcPct val="90000"/>
              </a:lnSpc>
              <a:defRPr/>
            </a:pPr>
            <a:r>
              <a:rPr lang="zh-TW" altLang="en-US" dirty="0" smtClean="0">
                <a:solidFill>
                  <a:srgbClr val="000000"/>
                </a:solidFill>
                <a:latin typeface="標楷體" panose="03000509000000000000" pitchFamily="65" charset="-120"/>
                <a:ea typeface="標楷體" panose="03000509000000000000" pitchFamily="65" charset="-120"/>
              </a:rPr>
              <a:t>考生第二階段報名（含備審資料上傳作業）</a:t>
            </a:r>
          </a:p>
        </p:txBody>
      </p:sp>
      <p:sp>
        <p:nvSpPr>
          <p:cNvPr id="35" name="Text Box 13"/>
          <p:cNvSpPr txBox="1">
            <a:spLocks noChangeArrowheads="1"/>
          </p:cNvSpPr>
          <p:nvPr/>
        </p:nvSpPr>
        <p:spPr bwMode="gray">
          <a:xfrm>
            <a:off x="538286" y="1277142"/>
            <a:ext cx="4895850" cy="341632"/>
          </a:xfrm>
          <a:prstGeom prst="rect">
            <a:avLst/>
          </a:prstGeom>
          <a:solidFill>
            <a:schemeClr val="accent1">
              <a:lumMod val="20000"/>
              <a:lumOff val="80000"/>
            </a:schemeClr>
          </a:solidFill>
          <a:ln w="9525" algn="ctr">
            <a:noFill/>
            <a:miter lim="800000"/>
            <a:headEnd/>
            <a:tailEnd/>
          </a:ln>
          <a:effectLst>
            <a:outerShdw dist="20000" dir="5400000" rotWithShape="0">
              <a:srgbClr val="000000">
                <a:alpha val="37999"/>
              </a:srgbClr>
            </a:outerShdw>
          </a:effec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lnSpc>
                <a:spcPct val="90000"/>
              </a:lnSpc>
              <a:defRPr/>
            </a:pPr>
            <a:r>
              <a:rPr lang="zh-TW" altLang="en-US" dirty="0" smtClean="0">
                <a:latin typeface="標楷體" panose="03000509000000000000" pitchFamily="65" charset="-120"/>
                <a:ea typeface="標楷體" panose="03000509000000000000" pitchFamily="65" charset="-120"/>
              </a:rPr>
              <a:t>第二階段報名名單</a:t>
            </a:r>
          </a:p>
        </p:txBody>
      </p:sp>
      <p:sp>
        <p:nvSpPr>
          <p:cNvPr id="36" name="Text Box 3"/>
          <p:cNvSpPr txBox="1">
            <a:spLocks noChangeArrowheads="1"/>
          </p:cNvSpPr>
          <p:nvPr/>
        </p:nvSpPr>
        <p:spPr bwMode="auto">
          <a:xfrm>
            <a:off x="5435723" y="1237305"/>
            <a:ext cx="2898565" cy="369332"/>
          </a:xfrm>
          <a:prstGeom prst="rect">
            <a:avLst/>
          </a:prstGeom>
          <a:solidFill>
            <a:srgbClr val="FF0000"/>
          </a:solidFill>
          <a:ln>
            <a:noFill/>
          </a:ln>
          <a:extLst/>
        </p:spPr>
        <p:txBody>
          <a:bodyPr wrap="square">
            <a:spAutoFit/>
          </a:bodyPr>
          <a:lstStyle>
            <a:defPPr>
              <a:defRPr lang="zh-TW"/>
            </a:defPPr>
            <a:lvl1pPr eaLnBrk="1" hangingPunct="1">
              <a:buFontTx/>
              <a:buNone/>
              <a:defRPr sz="1800">
                <a:solidFill>
                  <a:schemeClr val="bg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sz="2800">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sz="2400">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sz="2000">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sz="2000">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sz="2000">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sz="2000">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sz="2000">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sz="2000">
                <a:latin typeface="微軟正黑體" panose="020B0604030504040204" pitchFamily="34" charset="-120"/>
                <a:ea typeface="微軟正黑體" panose="020B0604030504040204" pitchFamily="34" charset="-120"/>
              </a:defRPr>
            </a:lvl9pPr>
          </a:lstStyle>
          <a:p>
            <a:r>
              <a:rPr lang="zh-TW" altLang="en-US" dirty="0">
                <a:latin typeface="標楷體" panose="03000509000000000000" pitchFamily="65" charset="-120"/>
                <a:ea typeface="標楷體" panose="03000509000000000000" pitchFamily="65" charset="-120"/>
              </a:rPr>
              <a:t>截止日隔日</a:t>
            </a:r>
            <a:r>
              <a:rPr lang="en-US" altLang="zh-TW" dirty="0">
                <a:latin typeface="標楷體" panose="03000509000000000000" pitchFamily="65" charset="-120"/>
                <a:ea typeface="標楷體" panose="03000509000000000000" pitchFamily="65" charset="-120"/>
              </a:rPr>
              <a:t>10:00</a:t>
            </a:r>
            <a:r>
              <a:rPr lang="zh-TW" altLang="en-US" dirty="0">
                <a:latin typeface="標楷體" panose="03000509000000000000" pitchFamily="65" charset="-120"/>
                <a:ea typeface="標楷體" panose="03000509000000000000" pitchFamily="65" charset="-120"/>
              </a:rPr>
              <a:t>起提供</a:t>
            </a:r>
            <a:endParaRPr lang="en-US" altLang="zh-TW" dirty="0">
              <a:latin typeface="標楷體" panose="03000509000000000000" pitchFamily="65" charset="-120"/>
              <a:ea typeface="標楷體" panose="03000509000000000000" pitchFamily="65" charset="-120"/>
            </a:endParaRPr>
          </a:p>
        </p:txBody>
      </p:sp>
      <p:sp>
        <p:nvSpPr>
          <p:cNvPr id="38" name="Text Box 13"/>
          <p:cNvSpPr txBox="1">
            <a:spLocks noChangeArrowheads="1"/>
          </p:cNvSpPr>
          <p:nvPr/>
        </p:nvSpPr>
        <p:spPr bwMode="gray">
          <a:xfrm>
            <a:off x="538658" y="1645564"/>
            <a:ext cx="4895850" cy="341632"/>
          </a:xfrm>
          <a:prstGeom prst="rect">
            <a:avLst/>
          </a:prstGeom>
          <a:solidFill>
            <a:schemeClr val="accent1">
              <a:lumMod val="20000"/>
              <a:lumOff val="80000"/>
            </a:schemeClr>
          </a:solidFill>
          <a:ln w="9525" algn="ctr">
            <a:noFill/>
            <a:miter lim="800000"/>
            <a:headEnd/>
            <a:tailEnd/>
          </a:ln>
          <a:effectLst>
            <a:outerShdw dist="20000" dir="5400000" rotWithShape="0">
              <a:srgbClr val="000000">
                <a:alpha val="37999"/>
              </a:srgbClr>
            </a:outerShdw>
          </a:effec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lnSpc>
                <a:spcPct val="90000"/>
              </a:lnSpc>
              <a:defRPr/>
            </a:pPr>
            <a:r>
              <a:rPr lang="zh-TW" altLang="en-US" dirty="0" smtClean="0">
                <a:latin typeface="標楷體" panose="03000509000000000000" pitchFamily="65" charset="-120"/>
                <a:ea typeface="標楷體" panose="03000509000000000000" pitchFamily="65" charset="-120"/>
              </a:rPr>
              <a:t>網路上傳</a:t>
            </a:r>
            <a:r>
              <a:rPr lang="en-US" altLang="zh-TW" dirty="0" smtClean="0">
                <a:latin typeface="標楷體" panose="03000509000000000000" pitchFamily="65" charset="-120"/>
                <a:ea typeface="標楷體" panose="03000509000000000000" pitchFamily="65" charset="-120"/>
              </a:rPr>
              <a:t>PDF</a:t>
            </a:r>
            <a:r>
              <a:rPr lang="zh-TW" altLang="en-US" dirty="0" smtClean="0">
                <a:latin typeface="標楷體" panose="03000509000000000000" pitchFamily="65" charset="-120"/>
                <a:ea typeface="標楷體" panose="03000509000000000000" pitchFamily="65" charset="-120"/>
              </a:rPr>
              <a:t>電子檔案下載</a:t>
            </a:r>
          </a:p>
        </p:txBody>
      </p:sp>
      <p:sp>
        <p:nvSpPr>
          <p:cNvPr id="39" name="Text Box 3"/>
          <p:cNvSpPr txBox="1">
            <a:spLocks noChangeArrowheads="1"/>
          </p:cNvSpPr>
          <p:nvPr/>
        </p:nvSpPr>
        <p:spPr bwMode="auto">
          <a:xfrm>
            <a:off x="5435724" y="1636230"/>
            <a:ext cx="2898564" cy="369332"/>
          </a:xfrm>
          <a:prstGeom prst="rect">
            <a:avLst/>
          </a:prstGeom>
          <a:solidFill>
            <a:srgbClr val="FF0000"/>
          </a:solidFill>
          <a:ln>
            <a:noFill/>
          </a:ln>
          <a:extLst/>
        </p:spPr>
        <p:txBody>
          <a:bodyPr wrap="square">
            <a:spAutoFit/>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1800" dirty="0">
                <a:solidFill>
                  <a:schemeClr val="bg1"/>
                </a:solidFill>
                <a:latin typeface="標楷體" panose="03000509000000000000" pitchFamily="65" charset="-120"/>
                <a:ea typeface="標楷體" panose="03000509000000000000" pitchFamily="65" charset="-120"/>
              </a:rPr>
              <a:t>截止日</a:t>
            </a:r>
            <a:r>
              <a:rPr lang="zh-TW" altLang="en-US" sz="1800" dirty="0" smtClean="0">
                <a:solidFill>
                  <a:schemeClr val="bg1"/>
                </a:solidFill>
                <a:latin typeface="標楷體" panose="03000509000000000000" pitchFamily="65" charset="-120"/>
                <a:ea typeface="標楷體" panose="03000509000000000000" pitchFamily="65" charset="-120"/>
              </a:rPr>
              <a:t>隔</a:t>
            </a:r>
            <a:r>
              <a:rPr lang="en-US" altLang="zh-TW" sz="1800" dirty="0" smtClean="0">
                <a:solidFill>
                  <a:schemeClr val="bg1"/>
                </a:solidFill>
                <a:latin typeface="標楷體" panose="03000509000000000000" pitchFamily="65" charset="-120"/>
                <a:ea typeface="標楷體" panose="03000509000000000000" pitchFamily="65" charset="-120"/>
              </a:rPr>
              <a:t>2</a:t>
            </a:r>
            <a:r>
              <a:rPr lang="zh-TW" altLang="en-US" sz="1800" dirty="0" smtClean="0">
                <a:solidFill>
                  <a:schemeClr val="bg1"/>
                </a:solidFill>
                <a:latin typeface="標楷體" panose="03000509000000000000" pitchFamily="65" charset="-120"/>
                <a:ea typeface="標楷體" panose="03000509000000000000" pitchFamily="65" charset="-120"/>
              </a:rPr>
              <a:t>日</a:t>
            </a:r>
            <a:r>
              <a:rPr lang="en-US" altLang="zh-TW" sz="1800" dirty="0">
                <a:solidFill>
                  <a:schemeClr val="bg1"/>
                </a:solidFill>
                <a:latin typeface="標楷體" panose="03000509000000000000" pitchFamily="65" charset="-120"/>
                <a:ea typeface="標楷體" panose="03000509000000000000" pitchFamily="65" charset="-120"/>
              </a:rPr>
              <a:t>10:00</a:t>
            </a:r>
            <a:r>
              <a:rPr lang="zh-TW" altLang="en-US" sz="1800" dirty="0">
                <a:solidFill>
                  <a:schemeClr val="bg1"/>
                </a:solidFill>
                <a:latin typeface="標楷體" panose="03000509000000000000" pitchFamily="65" charset="-120"/>
                <a:ea typeface="標楷體" panose="03000509000000000000" pitchFamily="65" charset="-120"/>
              </a:rPr>
              <a:t>起提供</a:t>
            </a:r>
            <a:endParaRPr lang="en-US" altLang="zh-TW" sz="1800" dirty="0">
              <a:solidFill>
                <a:schemeClr val="bg1"/>
              </a:solidFill>
              <a:latin typeface="標楷體" panose="03000509000000000000" pitchFamily="65" charset="-120"/>
              <a:ea typeface="標楷體" panose="03000509000000000000" pitchFamily="65" charset="-120"/>
            </a:endParaRPr>
          </a:p>
        </p:txBody>
      </p:sp>
      <p:sp>
        <p:nvSpPr>
          <p:cNvPr id="48" name="Text Box 10"/>
          <p:cNvSpPr txBox="1">
            <a:spLocks noChangeArrowheads="1"/>
          </p:cNvSpPr>
          <p:nvPr/>
        </p:nvSpPr>
        <p:spPr bwMode="auto">
          <a:xfrm>
            <a:off x="5434136" y="2354708"/>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1800" dirty="0" smtClean="0">
                <a:latin typeface="標楷體" panose="03000509000000000000" pitchFamily="65" charset="-120"/>
                <a:ea typeface="標楷體" panose="03000509000000000000" pitchFamily="65" charset="-120"/>
              </a:rPr>
              <a:t>各校自訂</a:t>
            </a:r>
            <a:endParaRPr lang="en-US" altLang="zh-TW" sz="1800" dirty="0">
              <a:latin typeface="標楷體" panose="03000509000000000000" pitchFamily="65" charset="-120"/>
              <a:ea typeface="標楷體" panose="03000509000000000000" pitchFamily="65" charset="-120"/>
            </a:endParaRPr>
          </a:p>
        </p:txBody>
      </p:sp>
      <p:sp>
        <p:nvSpPr>
          <p:cNvPr id="49" name="Text Box 17"/>
          <p:cNvSpPr txBox="1">
            <a:spLocks noChangeArrowheads="1"/>
          </p:cNvSpPr>
          <p:nvPr/>
        </p:nvSpPr>
        <p:spPr bwMode="auto">
          <a:xfrm>
            <a:off x="5434136" y="4933531"/>
            <a:ext cx="21467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en-US" altLang="zh-TW" sz="1800" dirty="0" smtClean="0">
                <a:latin typeface="標楷體" panose="03000509000000000000" pitchFamily="65" charset="-120"/>
                <a:ea typeface="標楷體" panose="03000509000000000000" pitchFamily="65" charset="-120"/>
              </a:rPr>
              <a:t>108.7.10 </a:t>
            </a:r>
            <a:r>
              <a:rPr lang="zh-TW" altLang="en-US" sz="1800" dirty="0" smtClean="0">
                <a:latin typeface="標楷體" panose="03000509000000000000" pitchFamily="65" charset="-120"/>
                <a:ea typeface="標楷體" panose="03000509000000000000" pitchFamily="65" charset="-120"/>
              </a:rPr>
              <a:t> </a:t>
            </a:r>
            <a:r>
              <a:rPr lang="en-US" altLang="zh-TW" sz="1800" dirty="0" smtClean="0">
                <a:solidFill>
                  <a:srgbClr val="000000"/>
                </a:solidFill>
                <a:latin typeface="標楷體" panose="03000509000000000000" pitchFamily="65" charset="-120"/>
                <a:ea typeface="標楷體" panose="03000509000000000000" pitchFamily="65" charset="-120"/>
              </a:rPr>
              <a:t>10</a:t>
            </a:r>
            <a:r>
              <a:rPr lang="en-US" altLang="zh-TW" sz="1800" dirty="0" smtClean="0">
                <a:latin typeface="標楷體" panose="03000509000000000000" pitchFamily="65" charset="-120"/>
                <a:ea typeface="標楷體" panose="03000509000000000000" pitchFamily="65" charset="-120"/>
              </a:rPr>
              <a:t>:00</a:t>
            </a:r>
            <a:r>
              <a:rPr lang="zh-TW" altLang="en-US" sz="1800" dirty="0" smtClean="0">
                <a:latin typeface="標楷體" panose="03000509000000000000" pitchFamily="65" charset="-120"/>
                <a:ea typeface="標楷體" panose="03000509000000000000" pitchFamily="65" charset="-120"/>
              </a:rPr>
              <a:t>起</a:t>
            </a:r>
            <a:endParaRPr lang="zh-TW" altLang="en-US" sz="1800" dirty="0">
              <a:latin typeface="標楷體" panose="03000509000000000000" pitchFamily="65" charset="-120"/>
              <a:ea typeface="標楷體" panose="03000509000000000000" pitchFamily="65" charset="-120"/>
            </a:endParaRPr>
          </a:p>
        </p:txBody>
      </p:sp>
      <p:sp>
        <p:nvSpPr>
          <p:cNvPr id="31" name="Text Box 10"/>
          <p:cNvSpPr txBox="1">
            <a:spLocks noChangeArrowheads="1"/>
          </p:cNvSpPr>
          <p:nvPr/>
        </p:nvSpPr>
        <p:spPr bwMode="auto">
          <a:xfrm>
            <a:off x="5434136" y="3474941"/>
            <a:ext cx="30700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en-US" altLang="zh-TW" sz="1800" dirty="0" smtClean="0">
                <a:latin typeface="標楷體" panose="03000509000000000000" pitchFamily="65" charset="-120"/>
                <a:ea typeface="標楷體" panose="03000509000000000000" pitchFamily="65" charset="-120"/>
              </a:rPr>
              <a:t>108.7.2</a:t>
            </a:r>
            <a:r>
              <a:rPr lang="zh-TW" altLang="en-US" sz="1800" dirty="0" smtClean="0">
                <a:latin typeface="標楷體" panose="03000509000000000000" pitchFamily="65" charset="-120"/>
                <a:ea typeface="標楷體" panose="03000509000000000000" pitchFamily="65" charset="-120"/>
              </a:rPr>
              <a:t> </a:t>
            </a:r>
            <a:r>
              <a:rPr lang="en-US" altLang="zh-TW" sz="1800" dirty="0" smtClean="0">
                <a:latin typeface="標楷體" panose="03000509000000000000" pitchFamily="65" charset="-120"/>
                <a:ea typeface="標楷體" panose="03000509000000000000" pitchFamily="65" charset="-120"/>
              </a:rPr>
              <a:t>12:00</a:t>
            </a:r>
            <a:r>
              <a:rPr lang="zh-TW" altLang="en-US" sz="1800" dirty="0" smtClean="0">
                <a:latin typeface="標楷體" panose="03000509000000000000" pitchFamily="65" charset="-120"/>
                <a:ea typeface="標楷體" panose="03000509000000000000" pitchFamily="65" charset="-120"/>
              </a:rPr>
              <a:t>前</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各校自訂</a:t>
            </a:r>
            <a:r>
              <a:rPr lang="en-US" altLang="zh-TW" sz="1800" dirty="0" smtClean="0">
                <a:latin typeface="標楷體" panose="03000509000000000000" pitchFamily="65" charset="-120"/>
                <a:ea typeface="標楷體" panose="03000509000000000000" pitchFamily="65" charset="-120"/>
              </a:rPr>
              <a:t>)</a:t>
            </a:r>
            <a:endParaRPr lang="en-US" altLang="zh-TW" sz="1800" dirty="0">
              <a:latin typeface="標楷體" panose="03000509000000000000" pitchFamily="65" charset="-120"/>
              <a:ea typeface="標楷體" panose="03000509000000000000" pitchFamily="65" charset="-120"/>
            </a:endParaRPr>
          </a:p>
        </p:txBody>
      </p:sp>
      <p:sp>
        <p:nvSpPr>
          <p:cNvPr id="32" name="Text Box 14"/>
          <p:cNvSpPr txBox="1">
            <a:spLocks noChangeArrowheads="1"/>
          </p:cNvSpPr>
          <p:nvPr/>
        </p:nvSpPr>
        <p:spPr bwMode="auto">
          <a:xfrm>
            <a:off x="5456706" y="4171248"/>
            <a:ext cx="30700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en-US" altLang="zh-TW" sz="1800" dirty="0" smtClean="0">
                <a:latin typeface="標楷體" panose="03000509000000000000" pitchFamily="65" charset="-120"/>
                <a:ea typeface="標楷體" panose="03000509000000000000" pitchFamily="65" charset="-120"/>
              </a:rPr>
              <a:t>108.7.4</a:t>
            </a:r>
            <a:r>
              <a:rPr lang="zh-TW" altLang="en-US" sz="1800" dirty="0" smtClean="0">
                <a:latin typeface="標楷體" panose="03000509000000000000" pitchFamily="65" charset="-120"/>
                <a:ea typeface="標楷體" panose="03000509000000000000" pitchFamily="65" charset="-120"/>
              </a:rPr>
              <a:t> </a:t>
            </a:r>
            <a:r>
              <a:rPr lang="en-US" altLang="zh-TW" sz="1800" dirty="0" smtClean="0">
                <a:latin typeface="標楷體" panose="03000509000000000000" pitchFamily="65" charset="-120"/>
                <a:ea typeface="標楷體" panose="03000509000000000000" pitchFamily="65" charset="-120"/>
              </a:rPr>
              <a:t>12:00</a:t>
            </a:r>
            <a:r>
              <a:rPr lang="zh-TW" altLang="en-US" sz="1800" dirty="0" smtClean="0">
                <a:latin typeface="標楷體" panose="03000509000000000000" pitchFamily="65" charset="-120"/>
                <a:ea typeface="標楷體" panose="03000509000000000000" pitchFamily="65" charset="-120"/>
              </a:rPr>
              <a:t>前</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各校自訂</a:t>
            </a:r>
            <a:r>
              <a:rPr lang="en-US" altLang="zh-TW" sz="1800" dirty="0">
                <a:latin typeface="標楷體" panose="03000509000000000000" pitchFamily="65" charset="-120"/>
                <a:ea typeface="標楷體" panose="03000509000000000000" pitchFamily="65" charset="-120"/>
              </a:rPr>
              <a:t>)</a:t>
            </a:r>
            <a:endParaRPr lang="zh-TW" altLang="en-US" sz="1800" dirty="0">
              <a:latin typeface="標楷體" panose="03000509000000000000" pitchFamily="65" charset="-120"/>
              <a:ea typeface="標楷體" panose="03000509000000000000" pitchFamily="65" charset="-120"/>
            </a:endParaRPr>
          </a:p>
        </p:txBody>
      </p:sp>
      <p:sp>
        <p:nvSpPr>
          <p:cNvPr id="33" name="Text Box 22"/>
          <p:cNvSpPr txBox="1">
            <a:spLocks noChangeArrowheads="1"/>
          </p:cNvSpPr>
          <p:nvPr/>
        </p:nvSpPr>
        <p:spPr bwMode="auto">
          <a:xfrm>
            <a:off x="5434136" y="5711540"/>
            <a:ext cx="33847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None/>
            </a:pPr>
            <a:r>
              <a:rPr lang="en-US" altLang="zh-TW" sz="1800" dirty="0" smtClean="0">
                <a:solidFill>
                  <a:srgbClr val="FF0000"/>
                </a:solidFill>
                <a:latin typeface="標楷體" panose="03000509000000000000" pitchFamily="65" charset="-120"/>
                <a:ea typeface="標楷體" panose="03000509000000000000" pitchFamily="65" charset="-120"/>
              </a:rPr>
              <a:t>108.7.16 </a:t>
            </a:r>
            <a:r>
              <a:rPr lang="zh-TW" altLang="en-US" sz="1800" dirty="0" smtClean="0">
                <a:solidFill>
                  <a:srgbClr val="FF0000"/>
                </a:solidFill>
                <a:latin typeface="標楷體" panose="03000509000000000000" pitchFamily="65" charset="-120"/>
                <a:ea typeface="標楷體" panose="03000509000000000000" pitchFamily="65" charset="-120"/>
              </a:rPr>
              <a:t> </a:t>
            </a:r>
            <a:r>
              <a:rPr lang="en-US" altLang="zh-TW" sz="1800" dirty="0" smtClean="0">
                <a:solidFill>
                  <a:srgbClr val="FF0000"/>
                </a:solidFill>
                <a:latin typeface="標楷體" panose="03000509000000000000" pitchFamily="65" charset="-120"/>
                <a:ea typeface="標楷體" panose="03000509000000000000" pitchFamily="65" charset="-120"/>
              </a:rPr>
              <a:t>12:00</a:t>
            </a:r>
            <a:r>
              <a:rPr lang="zh-TW" altLang="en-US" sz="1800" dirty="0" smtClean="0">
                <a:solidFill>
                  <a:srgbClr val="FF0000"/>
                </a:solidFill>
                <a:latin typeface="標楷體" panose="03000509000000000000" pitchFamily="65" charset="-120"/>
                <a:ea typeface="標楷體" panose="03000509000000000000" pitchFamily="65" charset="-120"/>
              </a:rPr>
              <a:t>前</a:t>
            </a:r>
            <a:endParaRPr lang="zh-TW" altLang="en-US" sz="180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idx="4294967295"/>
          </p:nvPr>
        </p:nvSpPr>
        <p:spPr>
          <a:xfrm>
            <a:off x="3131840" y="3364629"/>
            <a:ext cx="5662959" cy="1041827"/>
          </a:xfrm>
        </p:spPr>
        <p:txBody>
          <a:bodyPr/>
          <a:lstStyle/>
          <a:p>
            <a:pPr eaLnBrk="1" fontAlgn="auto" hangingPunct="1">
              <a:spcBef>
                <a:spcPts val="0"/>
              </a:spcBef>
              <a:spcAft>
                <a:spcPts val="0"/>
              </a:spcAft>
            </a:pPr>
            <a:r>
              <a:rPr kumimoji="0" lang="zh-TW" altLang="en-US" sz="4200" b="1" kern="1200" dirty="0">
                <a:solidFill>
                  <a:prstClr val="black">
                    <a:lumMod val="65000"/>
                    <a:lumOff val="35000"/>
                    <a:alpha val="91000"/>
                  </a:prstClr>
                </a:solidFill>
                <a:latin typeface="微软雅黑" panose="020B0503020204020204" pitchFamily="34" charset="-122"/>
                <a:ea typeface="微软雅黑" panose="020B0503020204020204" pitchFamily="34" charset="-122"/>
                <a:cs typeface="方正豪体简体" panose="03000509000000000000" pitchFamily="65" charset="-122"/>
              </a:rPr>
              <a:t>第二階段系統操作說明</a:t>
            </a:r>
          </a:p>
        </p:txBody>
      </p:sp>
      <p:grpSp>
        <p:nvGrpSpPr>
          <p:cNvPr id="3" name="群組 2"/>
          <p:cNvGrpSpPr/>
          <p:nvPr/>
        </p:nvGrpSpPr>
        <p:grpSpPr>
          <a:xfrm>
            <a:off x="539552" y="1785030"/>
            <a:ext cx="6849926" cy="2508066"/>
            <a:chOff x="1867355" y="173643"/>
            <a:chExt cx="6849926" cy="2508066"/>
          </a:xfrm>
        </p:grpSpPr>
        <p:sp>
          <p:nvSpPr>
            <p:cNvPr id="26" name="等腰三角形 25"/>
            <p:cNvSpPr/>
            <p:nvPr/>
          </p:nvSpPr>
          <p:spPr>
            <a:xfrm>
              <a:off x="2195736" y="587609"/>
              <a:ext cx="2376264" cy="2025056"/>
            </a:xfrm>
            <a:prstGeom prst="triangle">
              <a:avLst/>
            </a:prstGeom>
            <a:solidFill>
              <a:sysClr val="windowText" lastClr="000000">
                <a:lumMod val="65000"/>
                <a:lumOff val="35000"/>
                <a:alpha val="14000"/>
              </a:sysClr>
            </a:solidFill>
            <a:ln w="10795" cap="flat" cmpd="sng" algn="ctr">
              <a:solidFill>
                <a:srgbClr val="E6325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27" name="TextBox 7"/>
            <p:cNvSpPr txBox="1"/>
            <p:nvPr/>
          </p:nvSpPr>
          <p:spPr>
            <a:xfrm>
              <a:off x="2672078" y="1050493"/>
              <a:ext cx="1467068" cy="1631216"/>
            </a:xfrm>
            <a:prstGeom prst="rect">
              <a:avLst/>
            </a:prstGeom>
            <a:noFill/>
          </p:spPr>
          <p:txBody>
            <a:bodyPr wrap="none" rtlCol="0">
              <a:spAutoFit/>
            </a:bodyPr>
            <a:lstStyle>
              <a:defPPr>
                <a:defRPr lang="zh-CN"/>
              </a:defPPr>
              <a:lvl1pPr>
                <a:defRPr sz="12000">
                  <a:solidFill>
                    <a:schemeClr val="accent2"/>
                  </a:solidFill>
                  <a:latin typeface="Impact" panose="020B0806030902050204" pitchFamily="34" charset="0"/>
                </a:defRPr>
              </a:lvl1pPr>
            </a:lstStyle>
            <a:p>
              <a:pPr fontAlgn="auto">
                <a:spcBef>
                  <a:spcPts val="0"/>
                </a:spcBef>
                <a:spcAft>
                  <a:spcPts val="0"/>
                </a:spcAft>
              </a:pPr>
              <a:r>
                <a:rPr kumimoji="0" lang="zh-TW" altLang="en-US" sz="10000" dirty="0">
                  <a:solidFill>
                    <a:srgbClr val="E6325C"/>
                  </a:solidFill>
                  <a:latin typeface="華康新特黑體" panose="02010609010101010101" pitchFamily="49" charset="-120"/>
                  <a:ea typeface="華康新特黑體" panose="02010609010101010101" pitchFamily="49" charset="-120"/>
                </a:rPr>
                <a:t>壹</a:t>
              </a:r>
              <a:endParaRPr kumimoji="0" lang="zh-CN" altLang="en-US" sz="10000" dirty="0">
                <a:solidFill>
                  <a:srgbClr val="E6325C"/>
                </a:solidFill>
                <a:latin typeface="華康新特黑體" panose="02010609010101010101" pitchFamily="49" charset="-120"/>
                <a:ea typeface="華康新特黑體" panose="02010609010101010101" pitchFamily="49" charset="-120"/>
              </a:endParaRPr>
            </a:p>
          </p:txBody>
        </p:sp>
        <p:sp>
          <p:nvSpPr>
            <p:cNvPr id="28" name="TextBox 8"/>
            <p:cNvSpPr txBox="1"/>
            <p:nvPr/>
          </p:nvSpPr>
          <p:spPr>
            <a:xfrm>
              <a:off x="4377631" y="828890"/>
              <a:ext cx="4339650" cy="923330"/>
            </a:xfrm>
            <a:prstGeom prst="rect">
              <a:avLst/>
            </a:prstGeom>
            <a:noFill/>
          </p:spPr>
          <p:txBody>
            <a:bodyPr wrap="none" rtlCol="0">
              <a:spAutoFit/>
            </a:bodyPr>
            <a:lstStyle/>
            <a:p>
              <a:pPr fontAlgn="auto">
                <a:spcBef>
                  <a:spcPts val="0"/>
                </a:spcBef>
                <a:spcAft>
                  <a:spcPts val="0"/>
                </a:spcAft>
              </a:pPr>
              <a:r>
                <a:rPr kumimoji="0" lang="zh-TW" altLang="en-US" sz="5400" b="1" dirty="0" smtClean="0">
                  <a:solidFill>
                    <a:prstClr val="black">
                      <a:lumMod val="65000"/>
                      <a:lumOff val="35000"/>
                      <a:alpha val="91000"/>
                    </a:prstClr>
                  </a:solidFill>
                  <a:latin typeface="微软雅黑" panose="020B0503020204020204" pitchFamily="34" charset="-122"/>
                  <a:ea typeface="微软雅黑" panose="020B0503020204020204" pitchFamily="34" charset="-122"/>
                  <a:cs typeface="方正豪体简体" panose="03000509000000000000" pitchFamily="65" charset="-122"/>
                </a:rPr>
                <a:t>甄選入學招生</a:t>
              </a:r>
              <a:endParaRPr kumimoji="0" lang="zh-CN" altLang="en-US" sz="5400" b="1" dirty="0">
                <a:solidFill>
                  <a:prstClr val="black">
                    <a:lumMod val="65000"/>
                    <a:lumOff val="35000"/>
                    <a:alpha val="91000"/>
                  </a:prstClr>
                </a:solidFill>
                <a:latin typeface="微软雅黑" panose="020B0503020204020204" pitchFamily="34" charset="-122"/>
                <a:ea typeface="微软雅黑" panose="020B0503020204020204" pitchFamily="34" charset="-122"/>
                <a:cs typeface="方正豪体简体" panose="03000509000000000000" pitchFamily="65" charset="-122"/>
              </a:endParaRPr>
            </a:p>
          </p:txBody>
        </p:sp>
        <p:cxnSp>
          <p:nvCxnSpPr>
            <p:cNvPr id="29" name="直接连接符 10"/>
            <p:cNvCxnSpPr/>
            <p:nvPr/>
          </p:nvCxnSpPr>
          <p:spPr>
            <a:xfrm>
              <a:off x="4318359" y="1742509"/>
              <a:ext cx="4214081" cy="9711"/>
            </a:xfrm>
            <a:prstGeom prst="line">
              <a:avLst/>
            </a:prstGeom>
            <a:noFill/>
            <a:ln w="9525" cap="flat" cmpd="sng" algn="ctr">
              <a:solidFill>
                <a:sysClr val="windowText" lastClr="000000">
                  <a:lumMod val="65000"/>
                  <a:lumOff val="35000"/>
                </a:sysClr>
              </a:solidFill>
              <a:prstDash val="dash"/>
            </a:ln>
            <a:effectLst/>
          </p:spPr>
        </p:cxnSp>
        <p:sp>
          <p:nvSpPr>
            <p:cNvPr id="42" name="等腰三角形 41"/>
            <p:cNvSpPr/>
            <p:nvPr/>
          </p:nvSpPr>
          <p:spPr>
            <a:xfrm rot="18035669">
              <a:off x="2548631" y="198473"/>
              <a:ext cx="360040" cy="310379"/>
            </a:xfrm>
            <a:prstGeom prst="triangle">
              <a:avLst/>
            </a:prstGeom>
            <a:solidFill>
              <a:srgbClr val="A3CD39"/>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43" name="等腰三角形 42"/>
            <p:cNvSpPr/>
            <p:nvPr/>
          </p:nvSpPr>
          <p:spPr>
            <a:xfrm rot="21283757">
              <a:off x="2134594" y="413672"/>
              <a:ext cx="191945" cy="165470"/>
            </a:xfrm>
            <a:prstGeom prst="triangle">
              <a:avLst/>
            </a:prstGeom>
            <a:solidFill>
              <a:srgbClr val="E4BE3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44" name="等腰三角形 43"/>
            <p:cNvSpPr/>
            <p:nvPr/>
          </p:nvSpPr>
          <p:spPr>
            <a:xfrm rot="15968008">
              <a:off x="1828856" y="804775"/>
              <a:ext cx="304349" cy="227352"/>
            </a:xfrm>
            <a:prstGeom prst="triangle">
              <a:avLst/>
            </a:prstGeom>
            <a:solidFill>
              <a:srgbClr val="4EC0A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33207706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1004" y="601825"/>
            <a:ext cx="7672996" cy="400110"/>
          </a:xfrm>
          <a:prstGeom prst="rect">
            <a:avLst/>
          </a:prstGeom>
        </p:spPr>
        <p:txBody>
          <a:bodyPr wrap="square">
            <a:spAutoFit/>
          </a:bodyPr>
          <a:lstStyle/>
          <a:p>
            <a:pPr algn="ctr" eaLnBrk="0" hangingPunct="0"/>
            <a:r>
              <a:rPr lang="en-US" altLang="zh-TW" sz="2000" b="1" dirty="0" smtClean="0">
                <a:solidFill>
                  <a:schemeClr val="accent2">
                    <a:lumMod val="50000"/>
                  </a:schemeClr>
                </a:solidFill>
                <a:latin typeface="Book Antiqua" panose="02040602050305030304" pitchFamily="18" charset="0"/>
                <a:ea typeface="華康儷楷書" panose="03000509000000000000" pitchFamily="65" charset="-120"/>
              </a:rPr>
              <a:t>108</a:t>
            </a:r>
            <a:r>
              <a:rPr lang="zh-TW" altLang="en-US" sz="2000" b="1" dirty="0" smtClean="0">
                <a:solidFill>
                  <a:schemeClr val="accent2">
                    <a:lumMod val="50000"/>
                  </a:schemeClr>
                </a:solidFill>
                <a:latin typeface="Book Antiqua" panose="02040602050305030304" pitchFamily="18" charset="0"/>
                <a:ea typeface="華康儷楷書" panose="03000509000000000000" pitchFamily="65" charset="-120"/>
              </a:rPr>
              <a:t>學年</a:t>
            </a:r>
            <a:r>
              <a:rPr lang="zh-TW" altLang="en-US" sz="2000" b="1" dirty="0">
                <a:solidFill>
                  <a:schemeClr val="accent2">
                    <a:lumMod val="50000"/>
                  </a:schemeClr>
                </a:solidFill>
                <a:latin typeface="Book Antiqua" panose="02040602050305030304" pitchFamily="18" charset="0"/>
                <a:ea typeface="華康儷楷書" panose="03000509000000000000" pitchFamily="65" charset="-120"/>
              </a:rPr>
              <a:t>度甄試日期</a:t>
            </a:r>
            <a:r>
              <a:rPr lang="zh-TW" altLang="en-US" sz="2000" b="1" dirty="0" smtClean="0">
                <a:solidFill>
                  <a:schemeClr val="accent2">
                    <a:lumMod val="50000"/>
                  </a:schemeClr>
                </a:solidFill>
                <a:latin typeface="Book Antiqua" panose="02040602050305030304" pitchFamily="18" charset="0"/>
                <a:ea typeface="華康儷楷書" panose="03000509000000000000" pitchFamily="65" charset="-120"/>
              </a:rPr>
              <a:t>統計表　　　　　　　　單位：系科</a:t>
            </a:r>
            <a:r>
              <a:rPr lang="en-US" altLang="zh-TW" sz="2000" b="1" dirty="0" smtClean="0">
                <a:solidFill>
                  <a:schemeClr val="accent2">
                    <a:lumMod val="50000"/>
                  </a:schemeClr>
                </a:solidFill>
                <a:latin typeface="Book Antiqua" panose="02040602050305030304" pitchFamily="18" charset="0"/>
                <a:ea typeface="華康儷楷書" panose="03000509000000000000" pitchFamily="65" charset="-120"/>
              </a:rPr>
              <a:t>(</a:t>
            </a:r>
            <a:r>
              <a:rPr lang="zh-TW" altLang="en-US" sz="2000" b="1" dirty="0" smtClean="0">
                <a:solidFill>
                  <a:schemeClr val="accent2">
                    <a:lumMod val="50000"/>
                  </a:schemeClr>
                </a:solidFill>
                <a:latin typeface="Book Antiqua" panose="02040602050305030304" pitchFamily="18" charset="0"/>
                <a:ea typeface="華康儷楷書" panose="03000509000000000000" pitchFamily="65" charset="-120"/>
              </a:rPr>
              <a:t>組</a:t>
            </a:r>
            <a:r>
              <a:rPr lang="en-US" altLang="zh-TW" sz="2000" b="1" dirty="0" smtClean="0">
                <a:solidFill>
                  <a:schemeClr val="accent2">
                    <a:lumMod val="50000"/>
                  </a:schemeClr>
                </a:solidFill>
                <a:latin typeface="Book Antiqua" panose="02040602050305030304" pitchFamily="18" charset="0"/>
                <a:ea typeface="華康儷楷書" panose="03000509000000000000" pitchFamily="65" charset="-120"/>
              </a:rPr>
              <a:t>)</a:t>
            </a:r>
            <a:r>
              <a:rPr lang="zh-TW" altLang="en-US" sz="2000" b="1" dirty="0" smtClean="0">
                <a:solidFill>
                  <a:schemeClr val="accent2">
                    <a:lumMod val="50000"/>
                  </a:schemeClr>
                </a:solidFill>
                <a:latin typeface="Book Antiqua" panose="02040602050305030304" pitchFamily="18" charset="0"/>
                <a:ea typeface="華康儷楷書" panose="03000509000000000000" pitchFamily="65" charset="-120"/>
              </a:rPr>
              <a:t>、學程</a:t>
            </a:r>
            <a:endParaRPr lang="zh-TW" altLang="en-US" sz="2000" b="1" dirty="0">
              <a:solidFill>
                <a:schemeClr val="accent2">
                  <a:lumMod val="50000"/>
                </a:schemeClr>
              </a:solidFill>
              <a:latin typeface="Book Antiqua" panose="02040602050305030304" pitchFamily="18" charset="0"/>
              <a:ea typeface="華康儷楷書" panose="03000509000000000000" pitchFamily="65" charset="-120"/>
            </a:endParaRPr>
          </a:p>
        </p:txBody>
      </p:sp>
      <p:sp>
        <p:nvSpPr>
          <p:cNvPr id="7" name="Rectangle 34"/>
          <p:cNvSpPr>
            <a:spLocks noGrp="1" noChangeArrowheads="1"/>
          </p:cNvSpPr>
          <p:nvPr>
            <p:ph type="title" idx="4294967295"/>
          </p:nvPr>
        </p:nvSpPr>
        <p:spPr>
          <a:xfrm>
            <a:off x="35496" y="44624"/>
            <a:ext cx="8964613" cy="641731"/>
          </a:xfrm>
        </p:spPr>
        <p:txBody>
          <a:bodyPr/>
          <a:lstStyle/>
          <a:p>
            <a:pPr eaLnBrk="1" hangingPunct="1"/>
            <a:r>
              <a:rPr lang="zh-TW" altLang="en-US" b="1" dirty="0" smtClean="0">
                <a:solidFill>
                  <a:srgbClr val="3333FF"/>
                </a:solidFill>
                <a:latin typeface="標楷體" panose="03000509000000000000" pitchFamily="65" charset="-120"/>
                <a:ea typeface="標楷體" panose="03000509000000000000" pitchFamily="65" charset="-120"/>
              </a:rPr>
              <a:t>甄選入學第二階段甄試作業配合事項</a:t>
            </a:r>
            <a:endParaRPr lang="zh-TW" altLang="en-US" b="1" dirty="0">
              <a:solidFill>
                <a:srgbClr val="3333FF"/>
              </a:solidFill>
              <a:latin typeface="標楷體" panose="03000509000000000000" pitchFamily="65" charset="-120"/>
              <a:ea typeface="標楷體" panose="03000509000000000000" pitchFamily="65" charset="-120"/>
            </a:endParaRPr>
          </a:p>
        </p:txBody>
      </p:sp>
      <p:graphicFrame>
        <p:nvGraphicFramePr>
          <p:cNvPr id="8" name="表格 7"/>
          <p:cNvGraphicFramePr>
            <a:graphicFrameLocks noGrp="1"/>
          </p:cNvGraphicFramePr>
          <p:nvPr>
            <p:extLst>
              <p:ext uri="{D42A27DB-BD31-4B8C-83A1-F6EECF244321}">
                <p14:modId xmlns:p14="http://schemas.microsoft.com/office/powerpoint/2010/main" val="1938752598"/>
              </p:ext>
            </p:extLst>
          </p:nvPr>
        </p:nvGraphicFramePr>
        <p:xfrm>
          <a:off x="63252" y="995122"/>
          <a:ext cx="9033123" cy="5818254"/>
        </p:xfrm>
        <a:graphic>
          <a:graphicData uri="http://schemas.openxmlformats.org/drawingml/2006/table">
            <a:tbl>
              <a:tblPr firstRow="1" bandRow="1"/>
              <a:tblGrid>
                <a:gridCol w="1916460">
                  <a:extLst>
                    <a:ext uri="{9D8B030D-6E8A-4147-A177-3AD203B41FA5}">
                      <a16:colId xmlns="" xmlns:a16="http://schemas.microsoft.com/office/drawing/2014/main" val="2746615309"/>
                    </a:ext>
                  </a:extLst>
                </a:gridCol>
                <a:gridCol w="432048">
                  <a:extLst>
                    <a:ext uri="{9D8B030D-6E8A-4147-A177-3AD203B41FA5}">
                      <a16:colId xmlns="" xmlns:a16="http://schemas.microsoft.com/office/drawing/2014/main" val="432107770"/>
                    </a:ext>
                  </a:extLst>
                </a:gridCol>
                <a:gridCol w="432048">
                  <a:extLst>
                    <a:ext uri="{9D8B030D-6E8A-4147-A177-3AD203B41FA5}">
                      <a16:colId xmlns="" xmlns:a16="http://schemas.microsoft.com/office/drawing/2014/main" val="2675135244"/>
                    </a:ext>
                  </a:extLst>
                </a:gridCol>
                <a:gridCol w="432048">
                  <a:extLst>
                    <a:ext uri="{9D8B030D-6E8A-4147-A177-3AD203B41FA5}">
                      <a16:colId xmlns="" xmlns:a16="http://schemas.microsoft.com/office/drawing/2014/main" val="1959250728"/>
                    </a:ext>
                  </a:extLst>
                </a:gridCol>
                <a:gridCol w="432048">
                  <a:extLst>
                    <a:ext uri="{9D8B030D-6E8A-4147-A177-3AD203B41FA5}">
                      <a16:colId xmlns="" xmlns:a16="http://schemas.microsoft.com/office/drawing/2014/main" val="3016520240"/>
                    </a:ext>
                  </a:extLst>
                </a:gridCol>
                <a:gridCol w="432048">
                  <a:extLst>
                    <a:ext uri="{9D8B030D-6E8A-4147-A177-3AD203B41FA5}">
                      <a16:colId xmlns="" xmlns:a16="http://schemas.microsoft.com/office/drawing/2014/main" val="122787080"/>
                    </a:ext>
                  </a:extLst>
                </a:gridCol>
                <a:gridCol w="432048">
                  <a:extLst>
                    <a:ext uri="{9D8B030D-6E8A-4147-A177-3AD203B41FA5}">
                      <a16:colId xmlns="" xmlns:a16="http://schemas.microsoft.com/office/drawing/2014/main" val="1095334339"/>
                    </a:ext>
                  </a:extLst>
                </a:gridCol>
                <a:gridCol w="432048">
                  <a:extLst>
                    <a:ext uri="{9D8B030D-6E8A-4147-A177-3AD203B41FA5}">
                      <a16:colId xmlns="" xmlns:a16="http://schemas.microsoft.com/office/drawing/2014/main" val="3271699463"/>
                    </a:ext>
                  </a:extLst>
                </a:gridCol>
                <a:gridCol w="432048">
                  <a:extLst>
                    <a:ext uri="{9D8B030D-6E8A-4147-A177-3AD203B41FA5}">
                      <a16:colId xmlns="" xmlns:a16="http://schemas.microsoft.com/office/drawing/2014/main" val="624883334"/>
                    </a:ext>
                  </a:extLst>
                </a:gridCol>
                <a:gridCol w="432048">
                  <a:extLst>
                    <a:ext uri="{9D8B030D-6E8A-4147-A177-3AD203B41FA5}">
                      <a16:colId xmlns="" xmlns:a16="http://schemas.microsoft.com/office/drawing/2014/main" val="1479577545"/>
                    </a:ext>
                  </a:extLst>
                </a:gridCol>
                <a:gridCol w="432048">
                  <a:extLst>
                    <a:ext uri="{9D8B030D-6E8A-4147-A177-3AD203B41FA5}">
                      <a16:colId xmlns="" xmlns:a16="http://schemas.microsoft.com/office/drawing/2014/main" val="4279974047"/>
                    </a:ext>
                  </a:extLst>
                </a:gridCol>
                <a:gridCol w="432048">
                  <a:extLst>
                    <a:ext uri="{9D8B030D-6E8A-4147-A177-3AD203B41FA5}">
                      <a16:colId xmlns="" xmlns:a16="http://schemas.microsoft.com/office/drawing/2014/main" val="3117754481"/>
                    </a:ext>
                  </a:extLst>
                </a:gridCol>
                <a:gridCol w="432048">
                  <a:extLst>
                    <a:ext uri="{9D8B030D-6E8A-4147-A177-3AD203B41FA5}">
                      <a16:colId xmlns="" xmlns:a16="http://schemas.microsoft.com/office/drawing/2014/main" val="276859964"/>
                    </a:ext>
                  </a:extLst>
                </a:gridCol>
                <a:gridCol w="576064">
                  <a:extLst>
                    <a:ext uri="{9D8B030D-6E8A-4147-A177-3AD203B41FA5}">
                      <a16:colId xmlns="" xmlns:a16="http://schemas.microsoft.com/office/drawing/2014/main" val="622650890"/>
                    </a:ext>
                  </a:extLst>
                </a:gridCol>
                <a:gridCol w="576064">
                  <a:extLst>
                    <a:ext uri="{9D8B030D-6E8A-4147-A177-3AD203B41FA5}">
                      <a16:colId xmlns="" xmlns:a16="http://schemas.microsoft.com/office/drawing/2014/main" val="783624267"/>
                    </a:ext>
                  </a:extLst>
                </a:gridCol>
                <a:gridCol w="779959">
                  <a:extLst>
                    <a:ext uri="{9D8B030D-6E8A-4147-A177-3AD203B41FA5}">
                      <a16:colId xmlns="" xmlns:a16="http://schemas.microsoft.com/office/drawing/2014/main" val="1261716217"/>
                    </a:ext>
                  </a:extLst>
                </a:gridCol>
              </a:tblGrid>
              <a:tr h="380982">
                <a:tc>
                  <a:txBody>
                    <a:bodyPr/>
                    <a:lstStyle>
                      <a:lvl1pPr marL="0" algn="l" defTabSz="914400" rtl="0" eaLnBrk="1" latinLnBrk="0" hangingPunct="1">
                        <a:defRPr sz="1800" b="1" kern="1200">
                          <a:solidFill>
                            <a:schemeClr val="lt1"/>
                          </a:solidFill>
                          <a:latin typeface="Arial"/>
                          <a:ea typeface="華康中黑體"/>
                        </a:defRPr>
                      </a:lvl1pPr>
                      <a:lvl2pPr marL="457200" algn="l" defTabSz="914400" rtl="0" eaLnBrk="1" latinLnBrk="0" hangingPunct="1">
                        <a:defRPr sz="1800" b="1" kern="1200">
                          <a:solidFill>
                            <a:schemeClr val="lt1"/>
                          </a:solidFill>
                          <a:latin typeface="Arial"/>
                          <a:ea typeface="華康中黑體"/>
                        </a:defRPr>
                      </a:lvl2pPr>
                      <a:lvl3pPr marL="914400" algn="l" defTabSz="914400" rtl="0" eaLnBrk="1" latinLnBrk="0" hangingPunct="1">
                        <a:defRPr sz="1800" b="1" kern="1200">
                          <a:solidFill>
                            <a:schemeClr val="lt1"/>
                          </a:solidFill>
                          <a:latin typeface="Arial"/>
                          <a:ea typeface="華康中黑體"/>
                        </a:defRPr>
                      </a:lvl3pPr>
                      <a:lvl4pPr marL="1371600" algn="l" defTabSz="914400" rtl="0" eaLnBrk="1" latinLnBrk="0" hangingPunct="1">
                        <a:defRPr sz="1800" b="1" kern="1200">
                          <a:solidFill>
                            <a:schemeClr val="lt1"/>
                          </a:solidFill>
                          <a:latin typeface="Arial"/>
                          <a:ea typeface="華康中黑體"/>
                        </a:defRPr>
                      </a:lvl4pPr>
                      <a:lvl5pPr marL="1828800" algn="l" defTabSz="914400" rtl="0" eaLnBrk="1" latinLnBrk="0" hangingPunct="1">
                        <a:defRPr sz="1800" b="1" kern="1200">
                          <a:solidFill>
                            <a:schemeClr val="lt1"/>
                          </a:solidFill>
                          <a:latin typeface="Arial"/>
                          <a:ea typeface="華康中黑體"/>
                        </a:defRPr>
                      </a:lvl5pPr>
                      <a:lvl6pPr marL="2286000" algn="l" defTabSz="914400" rtl="0" eaLnBrk="1" latinLnBrk="0" hangingPunct="1">
                        <a:defRPr sz="1800" b="1" kern="1200">
                          <a:solidFill>
                            <a:schemeClr val="lt1"/>
                          </a:solidFill>
                          <a:latin typeface="Arial"/>
                          <a:ea typeface="華康中黑體"/>
                        </a:defRPr>
                      </a:lvl6pPr>
                      <a:lvl7pPr marL="2743200" algn="l" defTabSz="914400" rtl="0" eaLnBrk="1" latinLnBrk="0" hangingPunct="1">
                        <a:defRPr sz="1800" b="1" kern="1200">
                          <a:solidFill>
                            <a:schemeClr val="lt1"/>
                          </a:solidFill>
                          <a:latin typeface="Arial"/>
                          <a:ea typeface="華康中黑體"/>
                        </a:defRPr>
                      </a:lvl7pPr>
                      <a:lvl8pPr marL="3200400" algn="l" defTabSz="914400" rtl="0" eaLnBrk="1" latinLnBrk="0" hangingPunct="1">
                        <a:defRPr sz="1800" b="1" kern="1200">
                          <a:solidFill>
                            <a:schemeClr val="lt1"/>
                          </a:solidFill>
                          <a:latin typeface="Arial"/>
                          <a:ea typeface="華康中黑體"/>
                        </a:defRPr>
                      </a:lvl8pPr>
                      <a:lvl9pPr marL="3657600" algn="l" defTabSz="914400" rtl="0" eaLnBrk="1" latinLnBrk="0" hangingPunct="1">
                        <a:defRPr sz="1800" b="1" kern="1200">
                          <a:solidFill>
                            <a:schemeClr val="lt1"/>
                          </a:solidFill>
                          <a:latin typeface="Arial"/>
                          <a:ea typeface="華康中黑體"/>
                        </a:defRPr>
                      </a:lvl9pPr>
                    </a:lstStyle>
                    <a:p>
                      <a:pPr algn="ctr" fontAlgn="b"/>
                      <a:r>
                        <a:rPr lang="zh-TW" altLang="en-US" sz="1200" b="0" u="none" strike="noStrike" dirty="0" smtClean="0">
                          <a:effectLst/>
                          <a:latin typeface="+mn-ea"/>
                          <a:ea typeface="+mn-ea"/>
                        </a:rPr>
                        <a:t>招生群（類）別</a:t>
                      </a:r>
                      <a:endParaRPr lang="zh-TW" altLang="en-US" sz="1200" b="0" i="0" u="none" strike="noStrike" dirty="0">
                        <a:effectLst/>
                        <a:latin typeface="+mn-ea"/>
                        <a:ea typeface="+mn-ea"/>
                      </a:endParaRPr>
                    </a:p>
                  </a:txBody>
                  <a:tcPr marL="5849" marR="5849" marT="5849"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78A5C"/>
                    </a:solidFill>
                  </a:tcPr>
                </a:tc>
                <a:tc>
                  <a:txBody>
                    <a:bodyPr/>
                    <a:lstStyle>
                      <a:lvl1pPr marL="0" algn="l" defTabSz="914400" rtl="0" eaLnBrk="1" latinLnBrk="0" hangingPunct="1">
                        <a:defRPr sz="1800" b="1" kern="1200">
                          <a:solidFill>
                            <a:schemeClr val="lt1"/>
                          </a:solidFill>
                          <a:latin typeface="Arial"/>
                          <a:ea typeface="華康中黑體"/>
                        </a:defRPr>
                      </a:lvl1pPr>
                      <a:lvl2pPr marL="457200" algn="l" defTabSz="914400" rtl="0" eaLnBrk="1" latinLnBrk="0" hangingPunct="1">
                        <a:defRPr sz="1800" b="1" kern="1200">
                          <a:solidFill>
                            <a:schemeClr val="lt1"/>
                          </a:solidFill>
                          <a:latin typeface="Arial"/>
                          <a:ea typeface="華康中黑體"/>
                        </a:defRPr>
                      </a:lvl2pPr>
                      <a:lvl3pPr marL="914400" algn="l" defTabSz="914400" rtl="0" eaLnBrk="1" latinLnBrk="0" hangingPunct="1">
                        <a:defRPr sz="1800" b="1" kern="1200">
                          <a:solidFill>
                            <a:schemeClr val="lt1"/>
                          </a:solidFill>
                          <a:latin typeface="Arial"/>
                          <a:ea typeface="華康中黑體"/>
                        </a:defRPr>
                      </a:lvl3pPr>
                      <a:lvl4pPr marL="1371600" algn="l" defTabSz="914400" rtl="0" eaLnBrk="1" latinLnBrk="0" hangingPunct="1">
                        <a:defRPr sz="1800" b="1" kern="1200">
                          <a:solidFill>
                            <a:schemeClr val="lt1"/>
                          </a:solidFill>
                          <a:latin typeface="Arial"/>
                          <a:ea typeface="華康中黑體"/>
                        </a:defRPr>
                      </a:lvl4pPr>
                      <a:lvl5pPr marL="1828800" algn="l" defTabSz="914400" rtl="0" eaLnBrk="1" latinLnBrk="0" hangingPunct="1">
                        <a:defRPr sz="1800" b="1" kern="1200">
                          <a:solidFill>
                            <a:schemeClr val="lt1"/>
                          </a:solidFill>
                          <a:latin typeface="Arial"/>
                          <a:ea typeface="華康中黑體"/>
                        </a:defRPr>
                      </a:lvl5pPr>
                      <a:lvl6pPr marL="2286000" algn="l" defTabSz="914400" rtl="0" eaLnBrk="1" latinLnBrk="0" hangingPunct="1">
                        <a:defRPr sz="1800" b="1" kern="1200">
                          <a:solidFill>
                            <a:schemeClr val="lt1"/>
                          </a:solidFill>
                          <a:latin typeface="Arial"/>
                          <a:ea typeface="華康中黑體"/>
                        </a:defRPr>
                      </a:lvl6pPr>
                      <a:lvl7pPr marL="2743200" algn="l" defTabSz="914400" rtl="0" eaLnBrk="1" latinLnBrk="0" hangingPunct="1">
                        <a:defRPr sz="1800" b="1" kern="1200">
                          <a:solidFill>
                            <a:schemeClr val="lt1"/>
                          </a:solidFill>
                          <a:latin typeface="Arial"/>
                          <a:ea typeface="華康中黑體"/>
                        </a:defRPr>
                      </a:lvl7pPr>
                      <a:lvl8pPr marL="3200400" algn="l" defTabSz="914400" rtl="0" eaLnBrk="1" latinLnBrk="0" hangingPunct="1">
                        <a:defRPr sz="1800" b="1" kern="1200">
                          <a:solidFill>
                            <a:schemeClr val="lt1"/>
                          </a:solidFill>
                          <a:latin typeface="Arial"/>
                          <a:ea typeface="華康中黑體"/>
                        </a:defRPr>
                      </a:lvl8pPr>
                      <a:lvl9pPr marL="3657600" algn="l" defTabSz="914400" rtl="0" eaLnBrk="1" latinLnBrk="0" hangingPunct="1">
                        <a:defRPr sz="1800" b="1" kern="1200">
                          <a:solidFill>
                            <a:schemeClr val="lt1"/>
                          </a:solidFill>
                          <a:latin typeface="Arial"/>
                          <a:ea typeface="華康中黑體"/>
                        </a:defRPr>
                      </a:lvl9pPr>
                    </a:lstStyle>
                    <a:p>
                      <a:pPr algn="ctr" fontAlgn="b"/>
                      <a:r>
                        <a:rPr lang="en-US" altLang="zh-TW" sz="1200" b="0" u="none" strike="noStrike" dirty="0" smtClean="0">
                          <a:effectLst/>
                          <a:latin typeface="+mn-ea"/>
                          <a:ea typeface="+mn-ea"/>
                        </a:rPr>
                        <a:t>6/14</a:t>
                      </a:r>
                      <a:endParaRPr lang="en-US" altLang="zh-TW" sz="1200" b="0" i="0" u="none" strike="noStrike" dirty="0">
                        <a:effectLst/>
                        <a:latin typeface="+mn-ea"/>
                        <a:ea typeface="+mn-ea"/>
                      </a:endParaRPr>
                    </a:p>
                  </a:txBody>
                  <a:tcPr marL="5849" marR="5849" marT="5849"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78A5C"/>
                    </a:solidFill>
                  </a:tcPr>
                </a:tc>
                <a:tc>
                  <a:txBody>
                    <a:bodyPr/>
                    <a:lstStyle>
                      <a:lvl1pPr marL="0" algn="l" defTabSz="914400" rtl="0" eaLnBrk="1" latinLnBrk="0" hangingPunct="1">
                        <a:defRPr sz="1800" b="1" kern="1200">
                          <a:solidFill>
                            <a:schemeClr val="lt1"/>
                          </a:solidFill>
                          <a:latin typeface="Arial"/>
                          <a:ea typeface="華康中黑體"/>
                        </a:defRPr>
                      </a:lvl1pPr>
                      <a:lvl2pPr marL="457200" algn="l" defTabSz="914400" rtl="0" eaLnBrk="1" latinLnBrk="0" hangingPunct="1">
                        <a:defRPr sz="1800" b="1" kern="1200">
                          <a:solidFill>
                            <a:schemeClr val="lt1"/>
                          </a:solidFill>
                          <a:latin typeface="Arial"/>
                          <a:ea typeface="華康中黑體"/>
                        </a:defRPr>
                      </a:lvl2pPr>
                      <a:lvl3pPr marL="914400" algn="l" defTabSz="914400" rtl="0" eaLnBrk="1" latinLnBrk="0" hangingPunct="1">
                        <a:defRPr sz="1800" b="1" kern="1200">
                          <a:solidFill>
                            <a:schemeClr val="lt1"/>
                          </a:solidFill>
                          <a:latin typeface="Arial"/>
                          <a:ea typeface="華康中黑體"/>
                        </a:defRPr>
                      </a:lvl3pPr>
                      <a:lvl4pPr marL="1371600" algn="l" defTabSz="914400" rtl="0" eaLnBrk="1" latinLnBrk="0" hangingPunct="1">
                        <a:defRPr sz="1800" b="1" kern="1200">
                          <a:solidFill>
                            <a:schemeClr val="lt1"/>
                          </a:solidFill>
                          <a:latin typeface="Arial"/>
                          <a:ea typeface="華康中黑體"/>
                        </a:defRPr>
                      </a:lvl4pPr>
                      <a:lvl5pPr marL="1828800" algn="l" defTabSz="914400" rtl="0" eaLnBrk="1" latinLnBrk="0" hangingPunct="1">
                        <a:defRPr sz="1800" b="1" kern="1200">
                          <a:solidFill>
                            <a:schemeClr val="lt1"/>
                          </a:solidFill>
                          <a:latin typeface="Arial"/>
                          <a:ea typeface="華康中黑體"/>
                        </a:defRPr>
                      </a:lvl5pPr>
                      <a:lvl6pPr marL="2286000" algn="l" defTabSz="914400" rtl="0" eaLnBrk="1" latinLnBrk="0" hangingPunct="1">
                        <a:defRPr sz="1800" b="1" kern="1200">
                          <a:solidFill>
                            <a:schemeClr val="lt1"/>
                          </a:solidFill>
                          <a:latin typeface="Arial"/>
                          <a:ea typeface="華康中黑體"/>
                        </a:defRPr>
                      </a:lvl6pPr>
                      <a:lvl7pPr marL="2743200" algn="l" defTabSz="914400" rtl="0" eaLnBrk="1" latinLnBrk="0" hangingPunct="1">
                        <a:defRPr sz="1800" b="1" kern="1200">
                          <a:solidFill>
                            <a:schemeClr val="lt1"/>
                          </a:solidFill>
                          <a:latin typeface="Arial"/>
                          <a:ea typeface="華康中黑體"/>
                        </a:defRPr>
                      </a:lvl7pPr>
                      <a:lvl8pPr marL="3200400" algn="l" defTabSz="914400" rtl="0" eaLnBrk="1" latinLnBrk="0" hangingPunct="1">
                        <a:defRPr sz="1800" b="1" kern="1200">
                          <a:solidFill>
                            <a:schemeClr val="lt1"/>
                          </a:solidFill>
                          <a:latin typeface="Arial"/>
                          <a:ea typeface="華康中黑體"/>
                        </a:defRPr>
                      </a:lvl8pPr>
                      <a:lvl9pPr marL="3657600" algn="l" defTabSz="914400" rtl="0" eaLnBrk="1" latinLnBrk="0" hangingPunct="1">
                        <a:defRPr sz="1800" b="1" kern="1200">
                          <a:solidFill>
                            <a:schemeClr val="lt1"/>
                          </a:solidFill>
                          <a:latin typeface="Arial"/>
                          <a:ea typeface="華康中黑體"/>
                        </a:defRPr>
                      </a:lvl9pPr>
                    </a:lstStyle>
                    <a:p>
                      <a:pPr algn="ctr" fontAlgn="b"/>
                      <a:r>
                        <a:rPr lang="en-US" altLang="zh-TW" sz="1200" b="0" i="0" u="none" strike="noStrike" dirty="0" smtClean="0">
                          <a:effectLst/>
                          <a:latin typeface="+mn-ea"/>
                          <a:ea typeface="+mn-ea"/>
                        </a:rPr>
                        <a:t>6/15</a:t>
                      </a:r>
                      <a:endParaRPr lang="en-US" altLang="zh-TW" sz="1200" b="0" i="0" u="none" strike="noStrike" dirty="0">
                        <a:effectLst/>
                        <a:latin typeface="+mn-ea"/>
                        <a:ea typeface="+mn-ea"/>
                      </a:endParaRPr>
                    </a:p>
                  </a:txBody>
                  <a:tcPr marL="5849" marR="5849" marT="5849"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78A5C"/>
                    </a:solidFill>
                  </a:tcPr>
                </a:tc>
                <a:tc>
                  <a:txBody>
                    <a:bodyPr/>
                    <a:lstStyle>
                      <a:lvl1pPr marL="0" algn="l" defTabSz="914400" rtl="0" eaLnBrk="1" latinLnBrk="0" hangingPunct="1">
                        <a:defRPr sz="1800" b="1" kern="1200">
                          <a:solidFill>
                            <a:schemeClr val="lt1"/>
                          </a:solidFill>
                          <a:latin typeface="Arial"/>
                          <a:ea typeface="華康中黑體"/>
                        </a:defRPr>
                      </a:lvl1pPr>
                      <a:lvl2pPr marL="457200" algn="l" defTabSz="914400" rtl="0" eaLnBrk="1" latinLnBrk="0" hangingPunct="1">
                        <a:defRPr sz="1800" b="1" kern="1200">
                          <a:solidFill>
                            <a:schemeClr val="lt1"/>
                          </a:solidFill>
                          <a:latin typeface="Arial"/>
                          <a:ea typeface="華康中黑體"/>
                        </a:defRPr>
                      </a:lvl2pPr>
                      <a:lvl3pPr marL="914400" algn="l" defTabSz="914400" rtl="0" eaLnBrk="1" latinLnBrk="0" hangingPunct="1">
                        <a:defRPr sz="1800" b="1" kern="1200">
                          <a:solidFill>
                            <a:schemeClr val="lt1"/>
                          </a:solidFill>
                          <a:latin typeface="Arial"/>
                          <a:ea typeface="華康中黑體"/>
                        </a:defRPr>
                      </a:lvl3pPr>
                      <a:lvl4pPr marL="1371600" algn="l" defTabSz="914400" rtl="0" eaLnBrk="1" latinLnBrk="0" hangingPunct="1">
                        <a:defRPr sz="1800" b="1" kern="1200">
                          <a:solidFill>
                            <a:schemeClr val="lt1"/>
                          </a:solidFill>
                          <a:latin typeface="Arial"/>
                          <a:ea typeface="華康中黑體"/>
                        </a:defRPr>
                      </a:lvl4pPr>
                      <a:lvl5pPr marL="1828800" algn="l" defTabSz="914400" rtl="0" eaLnBrk="1" latinLnBrk="0" hangingPunct="1">
                        <a:defRPr sz="1800" b="1" kern="1200">
                          <a:solidFill>
                            <a:schemeClr val="lt1"/>
                          </a:solidFill>
                          <a:latin typeface="Arial"/>
                          <a:ea typeface="華康中黑體"/>
                        </a:defRPr>
                      </a:lvl5pPr>
                      <a:lvl6pPr marL="2286000" algn="l" defTabSz="914400" rtl="0" eaLnBrk="1" latinLnBrk="0" hangingPunct="1">
                        <a:defRPr sz="1800" b="1" kern="1200">
                          <a:solidFill>
                            <a:schemeClr val="lt1"/>
                          </a:solidFill>
                          <a:latin typeface="Arial"/>
                          <a:ea typeface="華康中黑體"/>
                        </a:defRPr>
                      </a:lvl6pPr>
                      <a:lvl7pPr marL="2743200" algn="l" defTabSz="914400" rtl="0" eaLnBrk="1" latinLnBrk="0" hangingPunct="1">
                        <a:defRPr sz="1800" b="1" kern="1200">
                          <a:solidFill>
                            <a:schemeClr val="lt1"/>
                          </a:solidFill>
                          <a:latin typeface="Arial"/>
                          <a:ea typeface="華康中黑體"/>
                        </a:defRPr>
                      </a:lvl7pPr>
                      <a:lvl8pPr marL="3200400" algn="l" defTabSz="914400" rtl="0" eaLnBrk="1" latinLnBrk="0" hangingPunct="1">
                        <a:defRPr sz="1800" b="1" kern="1200">
                          <a:solidFill>
                            <a:schemeClr val="lt1"/>
                          </a:solidFill>
                          <a:latin typeface="Arial"/>
                          <a:ea typeface="華康中黑體"/>
                        </a:defRPr>
                      </a:lvl8pPr>
                      <a:lvl9pPr marL="3657600" algn="l" defTabSz="914400" rtl="0" eaLnBrk="1" latinLnBrk="0" hangingPunct="1">
                        <a:defRPr sz="1800" b="1" kern="1200">
                          <a:solidFill>
                            <a:schemeClr val="lt1"/>
                          </a:solidFill>
                          <a:latin typeface="Arial"/>
                          <a:ea typeface="華康中黑體"/>
                        </a:defRPr>
                      </a:lvl9pPr>
                    </a:lstStyle>
                    <a:p>
                      <a:pPr algn="ctr" fontAlgn="b"/>
                      <a:r>
                        <a:rPr lang="en-US" altLang="zh-TW" sz="1200" b="0" i="0" u="none" strike="noStrike" dirty="0" smtClean="0">
                          <a:effectLst/>
                          <a:latin typeface="+mn-ea"/>
                          <a:ea typeface="+mn-ea"/>
                        </a:rPr>
                        <a:t>6/16</a:t>
                      </a:r>
                      <a:endParaRPr lang="en-US" altLang="zh-TW" sz="1200" b="0" i="0" u="none" strike="noStrike" dirty="0">
                        <a:effectLst/>
                        <a:latin typeface="+mn-ea"/>
                        <a:ea typeface="+mn-ea"/>
                      </a:endParaRPr>
                    </a:p>
                  </a:txBody>
                  <a:tcPr marL="5849" marR="5849" marT="5849"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78A5C"/>
                    </a:solidFill>
                  </a:tcPr>
                </a:tc>
                <a:tc>
                  <a:txBody>
                    <a:bodyPr/>
                    <a:lstStyle>
                      <a:lvl1pPr marL="0" algn="l" defTabSz="914400" rtl="0" eaLnBrk="1" latinLnBrk="0" hangingPunct="1">
                        <a:defRPr sz="1800" b="1" kern="1200">
                          <a:solidFill>
                            <a:schemeClr val="lt1"/>
                          </a:solidFill>
                          <a:latin typeface="Arial"/>
                          <a:ea typeface="華康中黑體"/>
                        </a:defRPr>
                      </a:lvl1pPr>
                      <a:lvl2pPr marL="457200" algn="l" defTabSz="914400" rtl="0" eaLnBrk="1" latinLnBrk="0" hangingPunct="1">
                        <a:defRPr sz="1800" b="1" kern="1200">
                          <a:solidFill>
                            <a:schemeClr val="lt1"/>
                          </a:solidFill>
                          <a:latin typeface="Arial"/>
                          <a:ea typeface="華康中黑體"/>
                        </a:defRPr>
                      </a:lvl2pPr>
                      <a:lvl3pPr marL="914400" algn="l" defTabSz="914400" rtl="0" eaLnBrk="1" latinLnBrk="0" hangingPunct="1">
                        <a:defRPr sz="1800" b="1" kern="1200">
                          <a:solidFill>
                            <a:schemeClr val="lt1"/>
                          </a:solidFill>
                          <a:latin typeface="Arial"/>
                          <a:ea typeface="華康中黑體"/>
                        </a:defRPr>
                      </a:lvl3pPr>
                      <a:lvl4pPr marL="1371600" algn="l" defTabSz="914400" rtl="0" eaLnBrk="1" latinLnBrk="0" hangingPunct="1">
                        <a:defRPr sz="1800" b="1" kern="1200">
                          <a:solidFill>
                            <a:schemeClr val="lt1"/>
                          </a:solidFill>
                          <a:latin typeface="Arial"/>
                          <a:ea typeface="華康中黑體"/>
                        </a:defRPr>
                      </a:lvl4pPr>
                      <a:lvl5pPr marL="1828800" algn="l" defTabSz="914400" rtl="0" eaLnBrk="1" latinLnBrk="0" hangingPunct="1">
                        <a:defRPr sz="1800" b="1" kern="1200">
                          <a:solidFill>
                            <a:schemeClr val="lt1"/>
                          </a:solidFill>
                          <a:latin typeface="Arial"/>
                          <a:ea typeface="華康中黑體"/>
                        </a:defRPr>
                      </a:lvl5pPr>
                      <a:lvl6pPr marL="2286000" algn="l" defTabSz="914400" rtl="0" eaLnBrk="1" latinLnBrk="0" hangingPunct="1">
                        <a:defRPr sz="1800" b="1" kern="1200">
                          <a:solidFill>
                            <a:schemeClr val="lt1"/>
                          </a:solidFill>
                          <a:latin typeface="Arial"/>
                          <a:ea typeface="華康中黑體"/>
                        </a:defRPr>
                      </a:lvl6pPr>
                      <a:lvl7pPr marL="2743200" algn="l" defTabSz="914400" rtl="0" eaLnBrk="1" latinLnBrk="0" hangingPunct="1">
                        <a:defRPr sz="1800" b="1" kern="1200">
                          <a:solidFill>
                            <a:schemeClr val="lt1"/>
                          </a:solidFill>
                          <a:latin typeface="Arial"/>
                          <a:ea typeface="華康中黑體"/>
                        </a:defRPr>
                      </a:lvl7pPr>
                      <a:lvl8pPr marL="3200400" algn="l" defTabSz="914400" rtl="0" eaLnBrk="1" latinLnBrk="0" hangingPunct="1">
                        <a:defRPr sz="1800" b="1" kern="1200">
                          <a:solidFill>
                            <a:schemeClr val="lt1"/>
                          </a:solidFill>
                          <a:latin typeface="Arial"/>
                          <a:ea typeface="華康中黑體"/>
                        </a:defRPr>
                      </a:lvl8pPr>
                      <a:lvl9pPr marL="3657600" algn="l" defTabSz="914400" rtl="0" eaLnBrk="1" latinLnBrk="0" hangingPunct="1">
                        <a:defRPr sz="1800" b="1" kern="1200">
                          <a:solidFill>
                            <a:schemeClr val="lt1"/>
                          </a:solidFill>
                          <a:latin typeface="Arial"/>
                          <a:ea typeface="華康中黑體"/>
                        </a:defRPr>
                      </a:lvl9pPr>
                    </a:lstStyle>
                    <a:p>
                      <a:pPr algn="ctr" fontAlgn="b"/>
                      <a:r>
                        <a:rPr lang="en-US" altLang="zh-TW" sz="1200" b="0" i="0" u="none" strike="noStrike" dirty="0" smtClean="0">
                          <a:effectLst/>
                          <a:latin typeface="+mn-ea"/>
                          <a:ea typeface="+mn-ea"/>
                        </a:rPr>
                        <a:t>6/17</a:t>
                      </a:r>
                      <a:endParaRPr lang="en-US" altLang="zh-TW" sz="1200" b="0" i="0" u="none" strike="noStrike" dirty="0">
                        <a:effectLst/>
                        <a:latin typeface="+mn-ea"/>
                        <a:ea typeface="+mn-ea"/>
                      </a:endParaRPr>
                    </a:p>
                  </a:txBody>
                  <a:tcPr marL="5849" marR="5849" marT="5849"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78A5C"/>
                    </a:solidFill>
                  </a:tcPr>
                </a:tc>
                <a:tc>
                  <a:txBody>
                    <a:bodyPr/>
                    <a:lstStyle>
                      <a:lvl1pPr marL="0" algn="l" defTabSz="914400" rtl="0" eaLnBrk="1" latinLnBrk="0" hangingPunct="1">
                        <a:defRPr sz="1800" b="1" kern="1200">
                          <a:solidFill>
                            <a:schemeClr val="lt1"/>
                          </a:solidFill>
                          <a:latin typeface="Arial"/>
                          <a:ea typeface="華康中黑體"/>
                        </a:defRPr>
                      </a:lvl1pPr>
                      <a:lvl2pPr marL="457200" algn="l" defTabSz="914400" rtl="0" eaLnBrk="1" latinLnBrk="0" hangingPunct="1">
                        <a:defRPr sz="1800" b="1" kern="1200">
                          <a:solidFill>
                            <a:schemeClr val="lt1"/>
                          </a:solidFill>
                          <a:latin typeface="Arial"/>
                          <a:ea typeface="華康中黑體"/>
                        </a:defRPr>
                      </a:lvl2pPr>
                      <a:lvl3pPr marL="914400" algn="l" defTabSz="914400" rtl="0" eaLnBrk="1" latinLnBrk="0" hangingPunct="1">
                        <a:defRPr sz="1800" b="1" kern="1200">
                          <a:solidFill>
                            <a:schemeClr val="lt1"/>
                          </a:solidFill>
                          <a:latin typeface="Arial"/>
                          <a:ea typeface="華康中黑體"/>
                        </a:defRPr>
                      </a:lvl3pPr>
                      <a:lvl4pPr marL="1371600" algn="l" defTabSz="914400" rtl="0" eaLnBrk="1" latinLnBrk="0" hangingPunct="1">
                        <a:defRPr sz="1800" b="1" kern="1200">
                          <a:solidFill>
                            <a:schemeClr val="lt1"/>
                          </a:solidFill>
                          <a:latin typeface="Arial"/>
                          <a:ea typeface="華康中黑體"/>
                        </a:defRPr>
                      </a:lvl4pPr>
                      <a:lvl5pPr marL="1828800" algn="l" defTabSz="914400" rtl="0" eaLnBrk="1" latinLnBrk="0" hangingPunct="1">
                        <a:defRPr sz="1800" b="1" kern="1200">
                          <a:solidFill>
                            <a:schemeClr val="lt1"/>
                          </a:solidFill>
                          <a:latin typeface="Arial"/>
                          <a:ea typeface="華康中黑體"/>
                        </a:defRPr>
                      </a:lvl5pPr>
                      <a:lvl6pPr marL="2286000" algn="l" defTabSz="914400" rtl="0" eaLnBrk="1" latinLnBrk="0" hangingPunct="1">
                        <a:defRPr sz="1800" b="1" kern="1200">
                          <a:solidFill>
                            <a:schemeClr val="lt1"/>
                          </a:solidFill>
                          <a:latin typeface="Arial"/>
                          <a:ea typeface="華康中黑體"/>
                        </a:defRPr>
                      </a:lvl6pPr>
                      <a:lvl7pPr marL="2743200" algn="l" defTabSz="914400" rtl="0" eaLnBrk="1" latinLnBrk="0" hangingPunct="1">
                        <a:defRPr sz="1800" b="1" kern="1200">
                          <a:solidFill>
                            <a:schemeClr val="lt1"/>
                          </a:solidFill>
                          <a:latin typeface="Arial"/>
                          <a:ea typeface="華康中黑體"/>
                        </a:defRPr>
                      </a:lvl7pPr>
                      <a:lvl8pPr marL="3200400" algn="l" defTabSz="914400" rtl="0" eaLnBrk="1" latinLnBrk="0" hangingPunct="1">
                        <a:defRPr sz="1800" b="1" kern="1200">
                          <a:solidFill>
                            <a:schemeClr val="lt1"/>
                          </a:solidFill>
                          <a:latin typeface="Arial"/>
                          <a:ea typeface="華康中黑體"/>
                        </a:defRPr>
                      </a:lvl8pPr>
                      <a:lvl9pPr marL="3657600" algn="l" defTabSz="914400" rtl="0" eaLnBrk="1" latinLnBrk="0" hangingPunct="1">
                        <a:defRPr sz="1800" b="1" kern="1200">
                          <a:solidFill>
                            <a:schemeClr val="lt1"/>
                          </a:solidFill>
                          <a:latin typeface="Arial"/>
                          <a:ea typeface="華康中黑體"/>
                        </a:defRPr>
                      </a:lvl9pPr>
                    </a:lstStyle>
                    <a:p>
                      <a:pPr algn="ctr" fontAlgn="b"/>
                      <a:r>
                        <a:rPr lang="en-US" altLang="zh-TW" sz="1200" b="0" i="0" u="none" strike="noStrike" dirty="0" smtClean="0">
                          <a:effectLst/>
                          <a:latin typeface="+mn-ea"/>
                          <a:ea typeface="+mn-ea"/>
                        </a:rPr>
                        <a:t>6/18</a:t>
                      </a:r>
                      <a:endParaRPr lang="en-US" altLang="zh-TW" sz="1200" b="0" i="0" u="none" strike="noStrike" dirty="0">
                        <a:effectLst/>
                        <a:latin typeface="+mn-ea"/>
                        <a:ea typeface="+mn-ea"/>
                      </a:endParaRPr>
                    </a:p>
                  </a:txBody>
                  <a:tcPr marL="5849" marR="5849" marT="5849"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78A5C"/>
                    </a:solidFill>
                  </a:tcPr>
                </a:tc>
                <a:tc>
                  <a:txBody>
                    <a:bodyPr/>
                    <a:lstStyle>
                      <a:lvl1pPr marL="0" algn="l" defTabSz="914400" rtl="0" eaLnBrk="1" latinLnBrk="0" hangingPunct="1">
                        <a:defRPr sz="1800" b="1" kern="1200">
                          <a:solidFill>
                            <a:schemeClr val="lt1"/>
                          </a:solidFill>
                          <a:latin typeface="Arial"/>
                          <a:ea typeface="華康中黑體"/>
                        </a:defRPr>
                      </a:lvl1pPr>
                      <a:lvl2pPr marL="457200" algn="l" defTabSz="914400" rtl="0" eaLnBrk="1" latinLnBrk="0" hangingPunct="1">
                        <a:defRPr sz="1800" b="1" kern="1200">
                          <a:solidFill>
                            <a:schemeClr val="lt1"/>
                          </a:solidFill>
                          <a:latin typeface="Arial"/>
                          <a:ea typeface="華康中黑體"/>
                        </a:defRPr>
                      </a:lvl2pPr>
                      <a:lvl3pPr marL="914400" algn="l" defTabSz="914400" rtl="0" eaLnBrk="1" latinLnBrk="0" hangingPunct="1">
                        <a:defRPr sz="1800" b="1" kern="1200">
                          <a:solidFill>
                            <a:schemeClr val="lt1"/>
                          </a:solidFill>
                          <a:latin typeface="Arial"/>
                          <a:ea typeface="華康中黑體"/>
                        </a:defRPr>
                      </a:lvl3pPr>
                      <a:lvl4pPr marL="1371600" algn="l" defTabSz="914400" rtl="0" eaLnBrk="1" latinLnBrk="0" hangingPunct="1">
                        <a:defRPr sz="1800" b="1" kern="1200">
                          <a:solidFill>
                            <a:schemeClr val="lt1"/>
                          </a:solidFill>
                          <a:latin typeface="Arial"/>
                          <a:ea typeface="華康中黑體"/>
                        </a:defRPr>
                      </a:lvl4pPr>
                      <a:lvl5pPr marL="1828800" algn="l" defTabSz="914400" rtl="0" eaLnBrk="1" latinLnBrk="0" hangingPunct="1">
                        <a:defRPr sz="1800" b="1" kern="1200">
                          <a:solidFill>
                            <a:schemeClr val="lt1"/>
                          </a:solidFill>
                          <a:latin typeface="Arial"/>
                          <a:ea typeface="華康中黑體"/>
                        </a:defRPr>
                      </a:lvl5pPr>
                      <a:lvl6pPr marL="2286000" algn="l" defTabSz="914400" rtl="0" eaLnBrk="1" latinLnBrk="0" hangingPunct="1">
                        <a:defRPr sz="1800" b="1" kern="1200">
                          <a:solidFill>
                            <a:schemeClr val="lt1"/>
                          </a:solidFill>
                          <a:latin typeface="Arial"/>
                          <a:ea typeface="華康中黑體"/>
                        </a:defRPr>
                      </a:lvl6pPr>
                      <a:lvl7pPr marL="2743200" algn="l" defTabSz="914400" rtl="0" eaLnBrk="1" latinLnBrk="0" hangingPunct="1">
                        <a:defRPr sz="1800" b="1" kern="1200">
                          <a:solidFill>
                            <a:schemeClr val="lt1"/>
                          </a:solidFill>
                          <a:latin typeface="Arial"/>
                          <a:ea typeface="華康中黑體"/>
                        </a:defRPr>
                      </a:lvl7pPr>
                      <a:lvl8pPr marL="3200400" algn="l" defTabSz="914400" rtl="0" eaLnBrk="1" latinLnBrk="0" hangingPunct="1">
                        <a:defRPr sz="1800" b="1" kern="1200">
                          <a:solidFill>
                            <a:schemeClr val="lt1"/>
                          </a:solidFill>
                          <a:latin typeface="Arial"/>
                          <a:ea typeface="華康中黑體"/>
                        </a:defRPr>
                      </a:lvl8pPr>
                      <a:lvl9pPr marL="3657600" algn="l" defTabSz="914400" rtl="0" eaLnBrk="1" latinLnBrk="0" hangingPunct="1">
                        <a:defRPr sz="1800" b="1" kern="1200">
                          <a:solidFill>
                            <a:schemeClr val="lt1"/>
                          </a:solidFill>
                          <a:latin typeface="Arial"/>
                          <a:ea typeface="華康中黑體"/>
                        </a:defRPr>
                      </a:lvl9pPr>
                    </a:lstStyle>
                    <a:p>
                      <a:pPr algn="ctr" fontAlgn="b"/>
                      <a:r>
                        <a:rPr lang="en-US" altLang="zh-TW" sz="1200" b="0" i="0" u="none" strike="noStrike" dirty="0" smtClean="0">
                          <a:effectLst/>
                          <a:latin typeface="+mn-ea"/>
                          <a:ea typeface="+mn-ea"/>
                        </a:rPr>
                        <a:t>6/19</a:t>
                      </a:r>
                      <a:endParaRPr lang="en-US" altLang="zh-TW" sz="1200" b="0" i="0" u="none" strike="noStrike" dirty="0">
                        <a:effectLst/>
                        <a:latin typeface="+mn-ea"/>
                        <a:ea typeface="+mn-ea"/>
                      </a:endParaRPr>
                    </a:p>
                  </a:txBody>
                  <a:tcPr marL="5849" marR="5849" marT="5849"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78A5C"/>
                    </a:solidFill>
                  </a:tcPr>
                </a:tc>
                <a:tc>
                  <a:txBody>
                    <a:bodyPr/>
                    <a:lstStyle>
                      <a:lvl1pPr marL="0" algn="l" defTabSz="914400" rtl="0" eaLnBrk="1" latinLnBrk="0" hangingPunct="1">
                        <a:defRPr sz="1800" b="1" kern="1200">
                          <a:solidFill>
                            <a:schemeClr val="lt1"/>
                          </a:solidFill>
                          <a:latin typeface="Arial"/>
                          <a:ea typeface="華康中黑體"/>
                        </a:defRPr>
                      </a:lvl1pPr>
                      <a:lvl2pPr marL="457200" algn="l" defTabSz="914400" rtl="0" eaLnBrk="1" latinLnBrk="0" hangingPunct="1">
                        <a:defRPr sz="1800" b="1" kern="1200">
                          <a:solidFill>
                            <a:schemeClr val="lt1"/>
                          </a:solidFill>
                          <a:latin typeface="Arial"/>
                          <a:ea typeface="華康中黑體"/>
                        </a:defRPr>
                      </a:lvl2pPr>
                      <a:lvl3pPr marL="914400" algn="l" defTabSz="914400" rtl="0" eaLnBrk="1" latinLnBrk="0" hangingPunct="1">
                        <a:defRPr sz="1800" b="1" kern="1200">
                          <a:solidFill>
                            <a:schemeClr val="lt1"/>
                          </a:solidFill>
                          <a:latin typeface="Arial"/>
                          <a:ea typeface="華康中黑體"/>
                        </a:defRPr>
                      </a:lvl3pPr>
                      <a:lvl4pPr marL="1371600" algn="l" defTabSz="914400" rtl="0" eaLnBrk="1" latinLnBrk="0" hangingPunct="1">
                        <a:defRPr sz="1800" b="1" kern="1200">
                          <a:solidFill>
                            <a:schemeClr val="lt1"/>
                          </a:solidFill>
                          <a:latin typeface="Arial"/>
                          <a:ea typeface="華康中黑體"/>
                        </a:defRPr>
                      </a:lvl4pPr>
                      <a:lvl5pPr marL="1828800" algn="l" defTabSz="914400" rtl="0" eaLnBrk="1" latinLnBrk="0" hangingPunct="1">
                        <a:defRPr sz="1800" b="1" kern="1200">
                          <a:solidFill>
                            <a:schemeClr val="lt1"/>
                          </a:solidFill>
                          <a:latin typeface="Arial"/>
                          <a:ea typeface="華康中黑體"/>
                        </a:defRPr>
                      </a:lvl5pPr>
                      <a:lvl6pPr marL="2286000" algn="l" defTabSz="914400" rtl="0" eaLnBrk="1" latinLnBrk="0" hangingPunct="1">
                        <a:defRPr sz="1800" b="1" kern="1200">
                          <a:solidFill>
                            <a:schemeClr val="lt1"/>
                          </a:solidFill>
                          <a:latin typeface="Arial"/>
                          <a:ea typeface="華康中黑體"/>
                        </a:defRPr>
                      </a:lvl6pPr>
                      <a:lvl7pPr marL="2743200" algn="l" defTabSz="914400" rtl="0" eaLnBrk="1" latinLnBrk="0" hangingPunct="1">
                        <a:defRPr sz="1800" b="1" kern="1200">
                          <a:solidFill>
                            <a:schemeClr val="lt1"/>
                          </a:solidFill>
                          <a:latin typeface="Arial"/>
                          <a:ea typeface="華康中黑體"/>
                        </a:defRPr>
                      </a:lvl7pPr>
                      <a:lvl8pPr marL="3200400" algn="l" defTabSz="914400" rtl="0" eaLnBrk="1" latinLnBrk="0" hangingPunct="1">
                        <a:defRPr sz="1800" b="1" kern="1200">
                          <a:solidFill>
                            <a:schemeClr val="lt1"/>
                          </a:solidFill>
                          <a:latin typeface="Arial"/>
                          <a:ea typeface="華康中黑體"/>
                        </a:defRPr>
                      </a:lvl8pPr>
                      <a:lvl9pPr marL="3657600" algn="l" defTabSz="914400" rtl="0" eaLnBrk="1" latinLnBrk="0" hangingPunct="1">
                        <a:defRPr sz="1800" b="1" kern="1200">
                          <a:solidFill>
                            <a:schemeClr val="lt1"/>
                          </a:solidFill>
                          <a:latin typeface="Arial"/>
                          <a:ea typeface="華康中黑體"/>
                        </a:defRPr>
                      </a:lvl9pPr>
                    </a:lstStyle>
                    <a:p>
                      <a:pPr algn="ctr" fontAlgn="b"/>
                      <a:r>
                        <a:rPr lang="en-US" altLang="zh-TW" sz="1200" b="0" i="0" u="none" strike="noStrike" dirty="0" smtClean="0">
                          <a:effectLst/>
                          <a:latin typeface="+mn-ea"/>
                          <a:ea typeface="+mn-ea"/>
                        </a:rPr>
                        <a:t>6/20</a:t>
                      </a:r>
                      <a:endParaRPr lang="en-US" altLang="zh-TW" sz="1200" b="0" i="0" u="none" strike="noStrike" dirty="0">
                        <a:effectLst/>
                        <a:latin typeface="+mn-ea"/>
                        <a:ea typeface="+mn-ea"/>
                      </a:endParaRPr>
                    </a:p>
                  </a:txBody>
                  <a:tcPr marL="5849" marR="5849" marT="5849"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78A5C"/>
                    </a:solidFill>
                  </a:tcPr>
                </a:tc>
                <a:tc>
                  <a:txBody>
                    <a:bodyPr/>
                    <a:lstStyle>
                      <a:lvl1pPr marL="0" algn="l" defTabSz="914400" rtl="0" eaLnBrk="1" latinLnBrk="0" hangingPunct="1">
                        <a:defRPr sz="1800" b="1" kern="1200">
                          <a:solidFill>
                            <a:schemeClr val="lt1"/>
                          </a:solidFill>
                          <a:latin typeface="Arial"/>
                          <a:ea typeface="華康中黑體"/>
                        </a:defRPr>
                      </a:lvl1pPr>
                      <a:lvl2pPr marL="457200" algn="l" defTabSz="914400" rtl="0" eaLnBrk="1" latinLnBrk="0" hangingPunct="1">
                        <a:defRPr sz="1800" b="1" kern="1200">
                          <a:solidFill>
                            <a:schemeClr val="lt1"/>
                          </a:solidFill>
                          <a:latin typeface="Arial"/>
                          <a:ea typeface="華康中黑體"/>
                        </a:defRPr>
                      </a:lvl2pPr>
                      <a:lvl3pPr marL="914400" algn="l" defTabSz="914400" rtl="0" eaLnBrk="1" latinLnBrk="0" hangingPunct="1">
                        <a:defRPr sz="1800" b="1" kern="1200">
                          <a:solidFill>
                            <a:schemeClr val="lt1"/>
                          </a:solidFill>
                          <a:latin typeface="Arial"/>
                          <a:ea typeface="華康中黑體"/>
                        </a:defRPr>
                      </a:lvl3pPr>
                      <a:lvl4pPr marL="1371600" algn="l" defTabSz="914400" rtl="0" eaLnBrk="1" latinLnBrk="0" hangingPunct="1">
                        <a:defRPr sz="1800" b="1" kern="1200">
                          <a:solidFill>
                            <a:schemeClr val="lt1"/>
                          </a:solidFill>
                          <a:latin typeface="Arial"/>
                          <a:ea typeface="華康中黑體"/>
                        </a:defRPr>
                      </a:lvl4pPr>
                      <a:lvl5pPr marL="1828800" algn="l" defTabSz="914400" rtl="0" eaLnBrk="1" latinLnBrk="0" hangingPunct="1">
                        <a:defRPr sz="1800" b="1" kern="1200">
                          <a:solidFill>
                            <a:schemeClr val="lt1"/>
                          </a:solidFill>
                          <a:latin typeface="Arial"/>
                          <a:ea typeface="華康中黑體"/>
                        </a:defRPr>
                      </a:lvl5pPr>
                      <a:lvl6pPr marL="2286000" algn="l" defTabSz="914400" rtl="0" eaLnBrk="1" latinLnBrk="0" hangingPunct="1">
                        <a:defRPr sz="1800" b="1" kern="1200">
                          <a:solidFill>
                            <a:schemeClr val="lt1"/>
                          </a:solidFill>
                          <a:latin typeface="Arial"/>
                          <a:ea typeface="華康中黑體"/>
                        </a:defRPr>
                      </a:lvl6pPr>
                      <a:lvl7pPr marL="2743200" algn="l" defTabSz="914400" rtl="0" eaLnBrk="1" latinLnBrk="0" hangingPunct="1">
                        <a:defRPr sz="1800" b="1" kern="1200">
                          <a:solidFill>
                            <a:schemeClr val="lt1"/>
                          </a:solidFill>
                          <a:latin typeface="Arial"/>
                          <a:ea typeface="華康中黑體"/>
                        </a:defRPr>
                      </a:lvl7pPr>
                      <a:lvl8pPr marL="3200400" algn="l" defTabSz="914400" rtl="0" eaLnBrk="1" latinLnBrk="0" hangingPunct="1">
                        <a:defRPr sz="1800" b="1" kern="1200">
                          <a:solidFill>
                            <a:schemeClr val="lt1"/>
                          </a:solidFill>
                          <a:latin typeface="Arial"/>
                          <a:ea typeface="華康中黑體"/>
                        </a:defRPr>
                      </a:lvl8pPr>
                      <a:lvl9pPr marL="3657600" algn="l" defTabSz="914400" rtl="0" eaLnBrk="1" latinLnBrk="0" hangingPunct="1">
                        <a:defRPr sz="1800" b="1" kern="1200">
                          <a:solidFill>
                            <a:schemeClr val="lt1"/>
                          </a:solidFill>
                          <a:latin typeface="Arial"/>
                          <a:ea typeface="華康中黑體"/>
                        </a:defRPr>
                      </a:lvl9pPr>
                    </a:lstStyle>
                    <a:p>
                      <a:pPr algn="ctr" fontAlgn="b"/>
                      <a:r>
                        <a:rPr lang="en-US" altLang="zh-TW" sz="1200" b="0" i="0" u="none" strike="noStrike" dirty="0" smtClean="0">
                          <a:effectLst/>
                          <a:latin typeface="+mn-ea"/>
                          <a:ea typeface="+mn-ea"/>
                        </a:rPr>
                        <a:t>6/21</a:t>
                      </a:r>
                      <a:endParaRPr lang="en-US" altLang="zh-TW" sz="1200" b="0" i="0" u="none" strike="noStrike" dirty="0">
                        <a:effectLst/>
                        <a:latin typeface="+mn-ea"/>
                        <a:ea typeface="+mn-ea"/>
                      </a:endParaRPr>
                    </a:p>
                  </a:txBody>
                  <a:tcPr marL="5849" marR="5849" marT="5849"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78A5C"/>
                    </a:solidFill>
                  </a:tcPr>
                </a:tc>
                <a:tc>
                  <a:txBody>
                    <a:bodyPr/>
                    <a:lstStyle>
                      <a:lvl1pPr marL="0" algn="l" defTabSz="914400" rtl="0" eaLnBrk="1" latinLnBrk="0" hangingPunct="1">
                        <a:defRPr sz="1800" b="1" kern="1200">
                          <a:solidFill>
                            <a:schemeClr val="lt1"/>
                          </a:solidFill>
                          <a:latin typeface="Arial"/>
                          <a:ea typeface="華康中黑體"/>
                        </a:defRPr>
                      </a:lvl1pPr>
                      <a:lvl2pPr marL="457200" algn="l" defTabSz="914400" rtl="0" eaLnBrk="1" latinLnBrk="0" hangingPunct="1">
                        <a:defRPr sz="1800" b="1" kern="1200">
                          <a:solidFill>
                            <a:schemeClr val="lt1"/>
                          </a:solidFill>
                          <a:latin typeface="Arial"/>
                          <a:ea typeface="華康中黑體"/>
                        </a:defRPr>
                      </a:lvl2pPr>
                      <a:lvl3pPr marL="914400" algn="l" defTabSz="914400" rtl="0" eaLnBrk="1" latinLnBrk="0" hangingPunct="1">
                        <a:defRPr sz="1800" b="1" kern="1200">
                          <a:solidFill>
                            <a:schemeClr val="lt1"/>
                          </a:solidFill>
                          <a:latin typeface="Arial"/>
                          <a:ea typeface="華康中黑體"/>
                        </a:defRPr>
                      </a:lvl3pPr>
                      <a:lvl4pPr marL="1371600" algn="l" defTabSz="914400" rtl="0" eaLnBrk="1" latinLnBrk="0" hangingPunct="1">
                        <a:defRPr sz="1800" b="1" kern="1200">
                          <a:solidFill>
                            <a:schemeClr val="lt1"/>
                          </a:solidFill>
                          <a:latin typeface="Arial"/>
                          <a:ea typeface="華康中黑體"/>
                        </a:defRPr>
                      </a:lvl4pPr>
                      <a:lvl5pPr marL="1828800" algn="l" defTabSz="914400" rtl="0" eaLnBrk="1" latinLnBrk="0" hangingPunct="1">
                        <a:defRPr sz="1800" b="1" kern="1200">
                          <a:solidFill>
                            <a:schemeClr val="lt1"/>
                          </a:solidFill>
                          <a:latin typeface="Arial"/>
                          <a:ea typeface="華康中黑體"/>
                        </a:defRPr>
                      </a:lvl5pPr>
                      <a:lvl6pPr marL="2286000" algn="l" defTabSz="914400" rtl="0" eaLnBrk="1" latinLnBrk="0" hangingPunct="1">
                        <a:defRPr sz="1800" b="1" kern="1200">
                          <a:solidFill>
                            <a:schemeClr val="lt1"/>
                          </a:solidFill>
                          <a:latin typeface="Arial"/>
                          <a:ea typeface="華康中黑體"/>
                        </a:defRPr>
                      </a:lvl6pPr>
                      <a:lvl7pPr marL="2743200" algn="l" defTabSz="914400" rtl="0" eaLnBrk="1" latinLnBrk="0" hangingPunct="1">
                        <a:defRPr sz="1800" b="1" kern="1200">
                          <a:solidFill>
                            <a:schemeClr val="lt1"/>
                          </a:solidFill>
                          <a:latin typeface="Arial"/>
                          <a:ea typeface="華康中黑體"/>
                        </a:defRPr>
                      </a:lvl7pPr>
                      <a:lvl8pPr marL="3200400" algn="l" defTabSz="914400" rtl="0" eaLnBrk="1" latinLnBrk="0" hangingPunct="1">
                        <a:defRPr sz="1800" b="1" kern="1200">
                          <a:solidFill>
                            <a:schemeClr val="lt1"/>
                          </a:solidFill>
                          <a:latin typeface="Arial"/>
                          <a:ea typeface="華康中黑體"/>
                        </a:defRPr>
                      </a:lvl8pPr>
                      <a:lvl9pPr marL="3657600" algn="l" defTabSz="914400" rtl="0" eaLnBrk="1" latinLnBrk="0" hangingPunct="1">
                        <a:defRPr sz="1800" b="1" kern="1200">
                          <a:solidFill>
                            <a:schemeClr val="lt1"/>
                          </a:solidFill>
                          <a:latin typeface="Arial"/>
                          <a:ea typeface="華康中黑體"/>
                        </a:defRPr>
                      </a:lvl9pPr>
                    </a:lstStyle>
                    <a:p>
                      <a:pPr algn="ctr" fontAlgn="b"/>
                      <a:r>
                        <a:rPr lang="en-US" altLang="zh-TW" sz="1200" b="0" i="0" u="none" strike="noStrike" dirty="0" smtClean="0">
                          <a:effectLst/>
                          <a:latin typeface="+mn-ea"/>
                          <a:ea typeface="+mn-ea"/>
                        </a:rPr>
                        <a:t>6/22</a:t>
                      </a:r>
                      <a:endParaRPr lang="en-US" altLang="zh-TW" sz="1200" b="0" i="0" u="none" strike="noStrike" dirty="0">
                        <a:effectLst/>
                        <a:latin typeface="+mn-ea"/>
                        <a:ea typeface="+mn-ea"/>
                      </a:endParaRPr>
                    </a:p>
                  </a:txBody>
                  <a:tcPr marL="5849" marR="5849" marT="5849"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78A5C"/>
                    </a:solidFill>
                  </a:tcPr>
                </a:tc>
                <a:tc>
                  <a:txBody>
                    <a:bodyPr/>
                    <a:lstStyle>
                      <a:lvl1pPr marL="0" algn="l" defTabSz="914400" rtl="0" eaLnBrk="1" latinLnBrk="0" hangingPunct="1">
                        <a:defRPr sz="1800" b="1" kern="1200">
                          <a:solidFill>
                            <a:schemeClr val="lt1"/>
                          </a:solidFill>
                          <a:latin typeface="Arial"/>
                          <a:ea typeface="華康中黑體"/>
                        </a:defRPr>
                      </a:lvl1pPr>
                      <a:lvl2pPr marL="457200" algn="l" defTabSz="914400" rtl="0" eaLnBrk="1" latinLnBrk="0" hangingPunct="1">
                        <a:defRPr sz="1800" b="1" kern="1200">
                          <a:solidFill>
                            <a:schemeClr val="lt1"/>
                          </a:solidFill>
                          <a:latin typeface="Arial"/>
                          <a:ea typeface="華康中黑體"/>
                        </a:defRPr>
                      </a:lvl2pPr>
                      <a:lvl3pPr marL="914400" algn="l" defTabSz="914400" rtl="0" eaLnBrk="1" latinLnBrk="0" hangingPunct="1">
                        <a:defRPr sz="1800" b="1" kern="1200">
                          <a:solidFill>
                            <a:schemeClr val="lt1"/>
                          </a:solidFill>
                          <a:latin typeface="Arial"/>
                          <a:ea typeface="華康中黑體"/>
                        </a:defRPr>
                      </a:lvl3pPr>
                      <a:lvl4pPr marL="1371600" algn="l" defTabSz="914400" rtl="0" eaLnBrk="1" latinLnBrk="0" hangingPunct="1">
                        <a:defRPr sz="1800" b="1" kern="1200">
                          <a:solidFill>
                            <a:schemeClr val="lt1"/>
                          </a:solidFill>
                          <a:latin typeface="Arial"/>
                          <a:ea typeface="華康中黑體"/>
                        </a:defRPr>
                      </a:lvl4pPr>
                      <a:lvl5pPr marL="1828800" algn="l" defTabSz="914400" rtl="0" eaLnBrk="1" latinLnBrk="0" hangingPunct="1">
                        <a:defRPr sz="1800" b="1" kern="1200">
                          <a:solidFill>
                            <a:schemeClr val="lt1"/>
                          </a:solidFill>
                          <a:latin typeface="Arial"/>
                          <a:ea typeface="華康中黑體"/>
                        </a:defRPr>
                      </a:lvl5pPr>
                      <a:lvl6pPr marL="2286000" algn="l" defTabSz="914400" rtl="0" eaLnBrk="1" latinLnBrk="0" hangingPunct="1">
                        <a:defRPr sz="1800" b="1" kern="1200">
                          <a:solidFill>
                            <a:schemeClr val="lt1"/>
                          </a:solidFill>
                          <a:latin typeface="Arial"/>
                          <a:ea typeface="華康中黑體"/>
                        </a:defRPr>
                      </a:lvl6pPr>
                      <a:lvl7pPr marL="2743200" algn="l" defTabSz="914400" rtl="0" eaLnBrk="1" latinLnBrk="0" hangingPunct="1">
                        <a:defRPr sz="1800" b="1" kern="1200">
                          <a:solidFill>
                            <a:schemeClr val="lt1"/>
                          </a:solidFill>
                          <a:latin typeface="Arial"/>
                          <a:ea typeface="華康中黑體"/>
                        </a:defRPr>
                      </a:lvl7pPr>
                      <a:lvl8pPr marL="3200400" algn="l" defTabSz="914400" rtl="0" eaLnBrk="1" latinLnBrk="0" hangingPunct="1">
                        <a:defRPr sz="1800" b="1" kern="1200">
                          <a:solidFill>
                            <a:schemeClr val="lt1"/>
                          </a:solidFill>
                          <a:latin typeface="Arial"/>
                          <a:ea typeface="華康中黑體"/>
                        </a:defRPr>
                      </a:lvl8pPr>
                      <a:lvl9pPr marL="3657600" algn="l" defTabSz="914400" rtl="0" eaLnBrk="1" latinLnBrk="0" hangingPunct="1">
                        <a:defRPr sz="1800" b="1" kern="1200">
                          <a:solidFill>
                            <a:schemeClr val="lt1"/>
                          </a:solidFill>
                          <a:latin typeface="Arial"/>
                          <a:ea typeface="華康中黑體"/>
                        </a:defRPr>
                      </a:lvl9pPr>
                    </a:lstStyle>
                    <a:p>
                      <a:pPr algn="ctr" fontAlgn="b"/>
                      <a:r>
                        <a:rPr lang="en-US" altLang="zh-TW" sz="1200" b="0" i="0" u="none" strike="noStrike" dirty="0" smtClean="0">
                          <a:effectLst/>
                          <a:latin typeface="+mn-ea"/>
                          <a:ea typeface="+mn-ea"/>
                        </a:rPr>
                        <a:t>6/23</a:t>
                      </a:r>
                      <a:endParaRPr lang="en-US" altLang="zh-TW" sz="1200" b="0" i="0" u="none" strike="noStrike" dirty="0">
                        <a:effectLst/>
                        <a:latin typeface="+mn-ea"/>
                        <a:ea typeface="+mn-ea"/>
                      </a:endParaRPr>
                    </a:p>
                  </a:txBody>
                  <a:tcPr marL="5849" marR="5849" marT="5849"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78A5C"/>
                    </a:solidFill>
                  </a:tcPr>
                </a:tc>
                <a:tc>
                  <a:txBody>
                    <a:bodyPr/>
                    <a:lstStyle>
                      <a:lvl1pPr marL="0" algn="l" defTabSz="914400" rtl="0" eaLnBrk="1" latinLnBrk="0" hangingPunct="1">
                        <a:defRPr sz="1800" b="1" kern="1200">
                          <a:solidFill>
                            <a:schemeClr val="lt1"/>
                          </a:solidFill>
                          <a:latin typeface="Arial"/>
                          <a:ea typeface="華康中黑體"/>
                        </a:defRPr>
                      </a:lvl1pPr>
                      <a:lvl2pPr marL="457200" algn="l" defTabSz="914400" rtl="0" eaLnBrk="1" latinLnBrk="0" hangingPunct="1">
                        <a:defRPr sz="1800" b="1" kern="1200">
                          <a:solidFill>
                            <a:schemeClr val="lt1"/>
                          </a:solidFill>
                          <a:latin typeface="Arial"/>
                          <a:ea typeface="華康中黑體"/>
                        </a:defRPr>
                      </a:lvl2pPr>
                      <a:lvl3pPr marL="914400" algn="l" defTabSz="914400" rtl="0" eaLnBrk="1" latinLnBrk="0" hangingPunct="1">
                        <a:defRPr sz="1800" b="1" kern="1200">
                          <a:solidFill>
                            <a:schemeClr val="lt1"/>
                          </a:solidFill>
                          <a:latin typeface="Arial"/>
                          <a:ea typeface="華康中黑體"/>
                        </a:defRPr>
                      </a:lvl3pPr>
                      <a:lvl4pPr marL="1371600" algn="l" defTabSz="914400" rtl="0" eaLnBrk="1" latinLnBrk="0" hangingPunct="1">
                        <a:defRPr sz="1800" b="1" kern="1200">
                          <a:solidFill>
                            <a:schemeClr val="lt1"/>
                          </a:solidFill>
                          <a:latin typeface="Arial"/>
                          <a:ea typeface="華康中黑體"/>
                        </a:defRPr>
                      </a:lvl4pPr>
                      <a:lvl5pPr marL="1828800" algn="l" defTabSz="914400" rtl="0" eaLnBrk="1" latinLnBrk="0" hangingPunct="1">
                        <a:defRPr sz="1800" b="1" kern="1200">
                          <a:solidFill>
                            <a:schemeClr val="lt1"/>
                          </a:solidFill>
                          <a:latin typeface="Arial"/>
                          <a:ea typeface="華康中黑體"/>
                        </a:defRPr>
                      </a:lvl5pPr>
                      <a:lvl6pPr marL="2286000" algn="l" defTabSz="914400" rtl="0" eaLnBrk="1" latinLnBrk="0" hangingPunct="1">
                        <a:defRPr sz="1800" b="1" kern="1200">
                          <a:solidFill>
                            <a:schemeClr val="lt1"/>
                          </a:solidFill>
                          <a:latin typeface="Arial"/>
                          <a:ea typeface="華康中黑體"/>
                        </a:defRPr>
                      </a:lvl6pPr>
                      <a:lvl7pPr marL="2743200" algn="l" defTabSz="914400" rtl="0" eaLnBrk="1" latinLnBrk="0" hangingPunct="1">
                        <a:defRPr sz="1800" b="1" kern="1200">
                          <a:solidFill>
                            <a:schemeClr val="lt1"/>
                          </a:solidFill>
                          <a:latin typeface="Arial"/>
                          <a:ea typeface="華康中黑體"/>
                        </a:defRPr>
                      </a:lvl7pPr>
                      <a:lvl8pPr marL="3200400" algn="l" defTabSz="914400" rtl="0" eaLnBrk="1" latinLnBrk="0" hangingPunct="1">
                        <a:defRPr sz="1800" b="1" kern="1200">
                          <a:solidFill>
                            <a:schemeClr val="lt1"/>
                          </a:solidFill>
                          <a:latin typeface="Arial"/>
                          <a:ea typeface="華康中黑體"/>
                        </a:defRPr>
                      </a:lvl8pPr>
                      <a:lvl9pPr marL="3657600" algn="l" defTabSz="914400" rtl="0" eaLnBrk="1" latinLnBrk="0" hangingPunct="1">
                        <a:defRPr sz="1800" b="1" kern="1200">
                          <a:solidFill>
                            <a:schemeClr val="lt1"/>
                          </a:solidFill>
                          <a:latin typeface="Arial"/>
                          <a:ea typeface="華康中黑體"/>
                        </a:defRPr>
                      </a:lvl9pPr>
                    </a:lstStyle>
                    <a:p>
                      <a:pPr algn="ctr" fontAlgn="b"/>
                      <a:r>
                        <a:rPr lang="en-US" altLang="zh-TW" sz="1200" b="0" u="none" strike="noStrike" dirty="0" smtClean="0">
                          <a:effectLst/>
                          <a:latin typeface="+mn-ea"/>
                          <a:ea typeface="+mn-ea"/>
                        </a:rPr>
                        <a:t>6/24 </a:t>
                      </a:r>
                      <a:endParaRPr lang="en-US" altLang="zh-TW" sz="1200" b="0" i="0" u="none" strike="noStrike" dirty="0">
                        <a:effectLst/>
                        <a:latin typeface="+mn-ea"/>
                        <a:ea typeface="+mn-ea"/>
                      </a:endParaRPr>
                    </a:p>
                  </a:txBody>
                  <a:tcPr marL="5849" marR="5849" marT="5849"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78A5C"/>
                    </a:solidFill>
                  </a:tcPr>
                </a:tc>
                <a:tc>
                  <a:txBody>
                    <a:bodyPr/>
                    <a:lstStyle>
                      <a:lvl1pPr marL="0" algn="l" defTabSz="914400" rtl="0" eaLnBrk="1" latinLnBrk="0" hangingPunct="1">
                        <a:defRPr sz="1800" b="1" kern="1200">
                          <a:solidFill>
                            <a:schemeClr val="lt1"/>
                          </a:solidFill>
                          <a:latin typeface="Arial"/>
                          <a:ea typeface="華康中黑體"/>
                        </a:defRPr>
                      </a:lvl1pPr>
                      <a:lvl2pPr marL="457200" algn="l" defTabSz="914400" rtl="0" eaLnBrk="1" latinLnBrk="0" hangingPunct="1">
                        <a:defRPr sz="1800" b="1" kern="1200">
                          <a:solidFill>
                            <a:schemeClr val="lt1"/>
                          </a:solidFill>
                          <a:latin typeface="Arial"/>
                          <a:ea typeface="華康中黑體"/>
                        </a:defRPr>
                      </a:lvl2pPr>
                      <a:lvl3pPr marL="914400" algn="l" defTabSz="914400" rtl="0" eaLnBrk="1" latinLnBrk="0" hangingPunct="1">
                        <a:defRPr sz="1800" b="1" kern="1200">
                          <a:solidFill>
                            <a:schemeClr val="lt1"/>
                          </a:solidFill>
                          <a:latin typeface="Arial"/>
                          <a:ea typeface="華康中黑體"/>
                        </a:defRPr>
                      </a:lvl3pPr>
                      <a:lvl4pPr marL="1371600" algn="l" defTabSz="914400" rtl="0" eaLnBrk="1" latinLnBrk="0" hangingPunct="1">
                        <a:defRPr sz="1800" b="1" kern="1200">
                          <a:solidFill>
                            <a:schemeClr val="lt1"/>
                          </a:solidFill>
                          <a:latin typeface="Arial"/>
                          <a:ea typeface="華康中黑體"/>
                        </a:defRPr>
                      </a:lvl4pPr>
                      <a:lvl5pPr marL="1828800" algn="l" defTabSz="914400" rtl="0" eaLnBrk="1" latinLnBrk="0" hangingPunct="1">
                        <a:defRPr sz="1800" b="1" kern="1200">
                          <a:solidFill>
                            <a:schemeClr val="lt1"/>
                          </a:solidFill>
                          <a:latin typeface="Arial"/>
                          <a:ea typeface="華康中黑體"/>
                        </a:defRPr>
                      </a:lvl5pPr>
                      <a:lvl6pPr marL="2286000" algn="l" defTabSz="914400" rtl="0" eaLnBrk="1" latinLnBrk="0" hangingPunct="1">
                        <a:defRPr sz="1800" b="1" kern="1200">
                          <a:solidFill>
                            <a:schemeClr val="lt1"/>
                          </a:solidFill>
                          <a:latin typeface="Arial"/>
                          <a:ea typeface="華康中黑體"/>
                        </a:defRPr>
                      </a:lvl6pPr>
                      <a:lvl7pPr marL="2743200" algn="l" defTabSz="914400" rtl="0" eaLnBrk="1" latinLnBrk="0" hangingPunct="1">
                        <a:defRPr sz="1800" b="1" kern="1200">
                          <a:solidFill>
                            <a:schemeClr val="lt1"/>
                          </a:solidFill>
                          <a:latin typeface="Arial"/>
                          <a:ea typeface="華康中黑體"/>
                        </a:defRPr>
                      </a:lvl7pPr>
                      <a:lvl8pPr marL="3200400" algn="l" defTabSz="914400" rtl="0" eaLnBrk="1" latinLnBrk="0" hangingPunct="1">
                        <a:defRPr sz="1800" b="1" kern="1200">
                          <a:solidFill>
                            <a:schemeClr val="lt1"/>
                          </a:solidFill>
                          <a:latin typeface="Arial"/>
                          <a:ea typeface="華康中黑體"/>
                        </a:defRPr>
                      </a:lvl8pPr>
                      <a:lvl9pPr marL="3657600" algn="l" defTabSz="914400" rtl="0" eaLnBrk="1" latinLnBrk="0" hangingPunct="1">
                        <a:defRPr sz="1800" b="1" kern="1200">
                          <a:solidFill>
                            <a:schemeClr val="lt1"/>
                          </a:solidFill>
                          <a:latin typeface="Arial"/>
                          <a:ea typeface="華康中黑體"/>
                        </a:defRPr>
                      </a:lvl9pPr>
                    </a:lstStyle>
                    <a:p>
                      <a:pPr algn="ctr" fontAlgn="b"/>
                      <a:r>
                        <a:rPr lang="en-US" altLang="zh-TW" sz="1200" b="0" i="0" u="none" strike="noStrike" dirty="0" smtClean="0">
                          <a:effectLst/>
                          <a:latin typeface="+mn-ea"/>
                          <a:ea typeface="+mn-ea"/>
                        </a:rPr>
                        <a:t>6/25</a:t>
                      </a:r>
                      <a:endParaRPr lang="en-US" altLang="zh-TW" sz="1200" b="0" i="0" u="none" strike="noStrike" dirty="0">
                        <a:effectLst/>
                        <a:latin typeface="+mn-ea"/>
                        <a:ea typeface="+mn-ea"/>
                      </a:endParaRPr>
                    </a:p>
                  </a:txBody>
                  <a:tcPr marL="5849" marR="5849" marT="5849"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78A5C"/>
                    </a:solidFill>
                  </a:tcPr>
                </a:tc>
                <a:tc>
                  <a:txBody>
                    <a:bodyPr/>
                    <a:lstStyle>
                      <a:lvl1pPr marL="0" algn="l" defTabSz="914400" rtl="0" eaLnBrk="1" latinLnBrk="0" hangingPunct="1">
                        <a:defRPr sz="1800" b="1" kern="1200">
                          <a:solidFill>
                            <a:schemeClr val="lt1"/>
                          </a:solidFill>
                          <a:latin typeface="Arial"/>
                          <a:ea typeface="華康中黑體"/>
                        </a:defRPr>
                      </a:lvl1pPr>
                      <a:lvl2pPr marL="457200" algn="l" defTabSz="914400" rtl="0" eaLnBrk="1" latinLnBrk="0" hangingPunct="1">
                        <a:defRPr sz="1800" b="1" kern="1200">
                          <a:solidFill>
                            <a:schemeClr val="lt1"/>
                          </a:solidFill>
                          <a:latin typeface="Arial"/>
                          <a:ea typeface="華康中黑體"/>
                        </a:defRPr>
                      </a:lvl2pPr>
                      <a:lvl3pPr marL="914400" algn="l" defTabSz="914400" rtl="0" eaLnBrk="1" latinLnBrk="0" hangingPunct="1">
                        <a:defRPr sz="1800" b="1" kern="1200">
                          <a:solidFill>
                            <a:schemeClr val="lt1"/>
                          </a:solidFill>
                          <a:latin typeface="Arial"/>
                          <a:ea typeface="華康中黑體"/>
                        </a:defRPr>
                      </a:lvl3pPr>
                      <a:lvl4pPr marL="1371600" algn="l" defTabSz="914400" rtl="0" eaLnBrk="1" latinLnBrk="0" hangingPunct="1">
                        <a:defRPr sz="1800" b="1" kern="1200">
                          <a:solidFill>
                            <a:schemeClr val="lt1"/>
                          </a:solidFill>
                          <a:latin typeface="Arial"/>
                          <a:ea typeface="華康中黑體"/>
                        </a:defRPr>
                      </a:lvl4pPr>
                      <a:lvl5pPr marL="1828800" algn="l" defTabSz="914400" rtl="0" eaLnBrk="1" latinLnBrk="0" hangingPunct="1">
                        <a:defRPr sz="1800" b="1" kern="1200">
                          <a:solidFill>
                            <a:schemeClr val="lt1"/>
                          </a:solidFill>
                          <a:latin typeface="Arial"/>
                          <a:ea typeface="華康中黑體"/>
                        </a:defRPr>
                      </a:lvl5pPr>
                      <a:lvl6pPr marL="2286000" algn="l" defTabSz="914400" rtl="0" eaLnBrk="1" latinLnBrk="0" hangingPunct="1">
                        <a:defRPr sz="1800" b="1" kern="1200">
                          <a:solidFill>
                            <a:schemeClr val="lt1"/>
                          </a:solidFill>
                          <a:latin typeface="Arial"/>
                          <a:ea typeface="華康中黑體"/>
                        </a:defRPr>
                      </a:lvl6pPr>
                      <a:lvl7pPr marL="2743200" algn="l" defTabSz="914400" rtl="0" eaLnBrk="1" latinLnBrk="0" hangingPunct="1">
                        <a:defRPr sz="1800" b="1" kern="1200">
                          <a:solidFill>
                            <a:schemeClr val="lt1"/>
                          </a:solidFill>
                          <a:latin typeface="Arial"/>
                          <a:ea typeface="華康中黑體"/>
                        </a:defRPr>
                      </a:lvl7pPr>
                      <a:lvl8pPr marL="3200400" algn="l" defTabSz="914400" rtl="0" eaLnBrk="1" latinLnBrk="0" hangingPunct="1">
                        <a:defRPr sz="1800" b="1" kern="1200">
                          <a:solidFill>
                            <a:schemeClr val="lt1"/>
                          </a:solidFill>
                          <a:latin typeface="Arial"/>
                          <a:ea typeface="華康中黑體"/>
                        </a:defRPr>
                      </a:lvl8pPr>
                      <a:lvl9pPr marL="3657600" algn="l" defTabSz="914400" rtl="0" eaLnBrk="1" latinLnBrk="0" hangingPunct="1">
                        <a:defRPr sz="1800" b="1" kern="1200">
                          <a:solidFill>
                            <a:schemeClr val="lt1"/>
                          </a:solidFill>
                          <a:latin typeface="Arial"/>
                          <a:ea typeface="華康中黑體"/>
                        </a:defRPr>
                      </a:lvl9pPr>
                    </a:lstStyle>
                    <a:p>
                      <a:pPr algn="ctr" fontAlgn="b"/>
                      <a:r>
                        <a:rPr lang="zh-TW" altLang="en-US" sz="1200" b="0" u="none" strike="noStrike" dirty="0" smtClean="0">
                          <a:effectLst/>
                          <a:latin typeface="+mn-ea"/>
                          <a:ea typeface="+mn-ea"/>
                        </a:rPr>
                        <a:t>僅辦理備審</a:t>
                      </a:r>
                      <a:endParaRPr lang="en-US" altLang="zh-TW" sz="1200" b="0" i="0" u="none" strike="noStrike" dirty="0">
                        <a:effectLst/>
                        <a:latin typeface="+mn-ea"/>
                        <a:ea typeface="+mn-ea"/>
                      </a:endParaRPr>
                    </a:p>
                  </a:txBody>
                  <a:tcPr marL="5849" marR="5849" marT="5849"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78A5C"/>
                    </a:solidFill>
                  </a:tcPr>
                </a:tc>
                <a:tc>
                  <a:txBody>
                    <a:bodyPr/>
                    <a:lstStyle>
                      <a:lvl1pPr marL="0" algn="l" defTabSz="914400" rtl="0" eaLnBrk="1" latinLnBrk="0" hangingPunct="1">
                        <a:defRPr sz="1800" b="1" kern="1200">
                          <a:solidFill>
                            <a:schemeClr val="lt1"/>
                          </a:solidFill>
                          <a:latin typeface="Arial"/>
                          <a:ea typeface="華康中黑體"/>
                        </a:defRPr>
                      </a:lvl1pPr>
                      <a:lvl2pPr marL="457200" algn="l" defTabSz="914400" rtl="0" eaLnBrk="1" latinLnBrk="0" hangingPunct="1">
                        <a:defRPr sz="1800" b="1" kern="1200">
                          <a:solidFill>
                            <a:schemeClr val="lt1"/>
                          </a:solidFill>
                          <a:latin typeface="Arial"/>
                          <a:ea typeface="華康中黑體"/>
                        </a:defRPr>
                      </a:lvl2pPr>
                      <a:lvl3pPr marL="914400" algn="l" defTabSz="914400" rtl="0" eaLnBrk="1" latinLnBrk="0" hangingPunct="1">
                        <a:defRPr sz="1800" b="1" kern="1200">
                          <a:solidFill>
                            <a:schemeClr val="lt1"/>
                          </a:solidFill>
                          <a:latin typeface="Arial"/>
                          <a:ea typeface="華康中黑體"/>
                        </a:defRPr>
                      </a:lvl3pPr>
                      <a:lvl4pPr marL="1371600" algn="l" defTabSz="914400" rtl="0" eaLnBrk="1" latinLnBrk="0" hangingPunct="1">
                        <a:defRPr sz="1800" b="1" kern="1200">
                          <a:solidFill>
                            <a:schemeClr val="lt1"/>
                          </a:solidFill>
                          <a:latin typeface="Arial"/>
                          <a:ea typeface="華康中黑體"/>
                        </a:defRPr>
                      </a:lvl4pPr>
                      <a:lvl5pPr marL="1828800" algn="l" defTabSz="914400" rtl="0" eaLnBrk="1" latinLnBrk="0" hangingPunct="1">
                        <a:defRPr sz="1800" b="1" kern="1200">
                          <a:solidFill>
                            <a:schemeClr val="lt1"/>
                          </a:solidFill>
                          <a:latin typeface="Arial"/>
                          <a:ea typeface="華康中黑體"/>
                        </a:defRPr>
                      </a:lvl5pPr>
                      <a:lvl6pPr marL="2286000" algn="l" defTabSz="914400" rtl="0" eaLnBrk="1" latinLnBrk="0" hangingPunct="1">
                        <a:defRPr sz="1800" b="1" kern="1200">
                          <a:solidFill>
                            <a:schemeClr val="lt1"/>
                          </a:solidFill>
                          <a:latin typeface="Arial"/>
                          <a:ea typeface="華康中黑體"/>
                        </a:defRPr>
                      </a:lvl6pPr>
                      <a:lvl7pPr marL="2743200" algn="l" defTabSz="914400" rtl="0" eaLnBrk="1" latinLnBrk="0" hangingPunct="1">
                        <a:defRPr sz="1800" b="1" kern="1200">
                          <a:solidFill>
                            <a:schemeClr val="lt1"/>
                          </a:solidFill>
                          <a:latin typeface="Arial"/>
                          <a:ea typeface="華康中黑體"/>
                        </a:defRPr>
                      </a:lvl7pPr>
                      <a:lvl8pPr marL="3200400" algn="l" defTabSz="914400" rtl="0" eaLnBrk="1" latinLnBrk="0" hangingPunct="1">
                        <a:defRPr sz="1800" b="1" kern="1200">
                          <a:solidFill>
                            <a:schemeClr val="lt1"/>
                          </a:solidFill>
                          <a:latin typeface="Arial"/>
                          <a:ea typeface="華康中黑體"/>
                        </a:defRPr>
                      </a:lvl8pPr>
                      <a:lvl9pPr marL="3657600" algn="l" defTabSz="914400" rtl="0" eaLnBrk="1" latinLnBrk="0" hangingPunct="1">
                        <a:defRPr sz="1800" b="1" kern="1200">
                          <a:solidFill>
                            <a:schemeClr val="lt1"/>
                          </a:solidFill>
                          <a:latin typeface="Arial"/>
                          <a:ea typeface="華康中黑體"/>
                        </a:defRPr>
                      </a:lvl9pPr>
                    </a:lstStyle>
                    <a:p>
                      <a:pPr algn="ctr" fontAlgn="b"/>
                      <a:r>
                        <a:rPr lang="zh-TW" altLang="en-US" sz="1200" b="0" u="none" strike="noStrike" dirty="0">
                          <a:effectLst/>
                          <a:latin typeface="+mn-ea"/>
                          <a:ea typeface="+mn-ea"/>
                        </a:rPr>
                        <a:t>總計</a:t>
                      </a:r>
                      <a:endParaRPr lang="zh-TW" altLang="en-US" sz="1200" b="0" i="0" u="none" strike="noStrike" dirty="0">
                        <a:solidFill>
                          <a:schemeClr val="bg1"/>
                        </a:solidFill>
                        <a:effectLst/>
                        <a:latin typeface="+mn-ea"/>
                        <a:ea typeface="+mn-ea"/>
                      </a:endParaRPr>
                    </a:p>
                  </a:txBody>
                  <a:tcPr marL="5849" marR="5849" marT="5849"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78A5C"/>
                    </a:solidFill>
                  </a:tcPr>
                </a:tc>
                <a:tc>
                  <a:txBody>
                    <a:bodyPr/>
                    <a:lstStyle>
                      <a:lvl1pPr marL="0" algn="l" defTabSz="914400" rtl="0" eaLnBrk="1" latinLnBrk="0" hangingPunct="1">
                        <a:defRPr sz="1800" b="1" kern="1200">
                          <a:solidFill>
                            <a:schemeClr val="lt1"/>
                          </a:solidFill>
                          <a:latin typeface="Arial"/>
                          <a:ea typeface="華康中黑體"/>
                        </a:defRPr>
                      </a:lvl1pPr>
                      <a:lvl2pPr marL="457200" algn="l" defTabSz="914400" rtl="0" eaLnBrk="1" latinLnBrk="0" hangingPunct="1">
                        <a:defRPr sz="1800" b="1" kern="1200">
                          <a:solidFill>
                            <a:schemeClr val="lt1"/>
                          </a:solidFill>
                          <a:latin typeface="Arial"/>
                          <a:ea typeface="華康中黑體"/>
                        </a:defRPr>
                      </a:lvl2pPr>
                      <a:lvl3pPr marL="914400" algn="l" defTabSz="914400" rtl="0" eaLnBrk="1" latinLnBrk="0" hangingPunct="1">
                        <a:defRPr sz="1800" b="1" kern="1200">
                          <a:solidFill>
                            <a:schemeClr val="lt1"/>
                          </a:solidFill>
                          <a:latin typeface="Arial"/>
                          <a:ea typeface="華康中黑體"/>
                        </a:defRPr>
                      </a:lvl3pPr>
                      <a:lvl4pPr marL="1371600" algn="l" defTabSz="914400" rtl="0" eaLnBrk="1" latinLnBrk="0" hangingPunct="1">
                        <a:defRPr sz="1800" b="1" kern="1200">
                          <a:solidFill>
                            <a:schemeClr val="lt1"/>
                          </a:solidFill>
                          <a:latin typeface="Arial"/>
                          <a:ea typeface="華康中黑體"/>
                        </a:defRPr>
                      </a:lvl4pPr>
                      <a:lvl5pPr marL="1828800" algn="l" defTabSz="914400" rtl="0" eaLnBrk="1" latinLnBrk="0" hangingPunct="1">
                        <a:defRPr sz="1800" b="1" kern="1200">
                          <a:solidFill>
                            <a:schemeClr val="lt1"/>
                          </a:solidFill>
                          <a:latin typeface="Arial"/>
                          <a:ea typeface="華康中黑體"/>
                        </a:defRPr>
                      </a:lvl5pPr>
                      <a:lvl6pPr marL="2286000" algn="l" defTabSz="914400" rtl="0" eaLnBrk="1" latinLnBrk="0" hangingPunct="1">
                        <a:defRPr sz="1800" b="1" kern="1200">
                          <a:solidFill>
                            <a:schemeClr val="lt1"/>
                          </a:solidFill>
                          <a:latin typeface="Arial"/>
                          <a:ea typeface="華康中黑體"/>
                        </a:defRPr>
                      </a:lvl6pPr>
                      <a:lvl7pPr marL="2743200" algn="l" defTabSz="914400" rtl="0" eaLnBrk="1" latinLnBrk="0" hangingPunct="1">
                        <a:defRPr sz="1800" b="1" kern="1200">
                          <a:solidFill>
                            <a:schemeClr val="lt1"/>
                          </a:solidFill>
                          <a:latin typeface="Arial"/>
                          <a:ea typeface="華康中黑體"/>
                        </a:defRPr>
                      </a:lvl7pPr>
                      <a:lvl8pPr marL="3200400" algn="l" defTabSz="914400" rtl="0" eaLnBrk="1" latinLnBrk="0" hangingPunct="1">
                        <a:defRPr sz="1800" b="1" kern="1200">
                          <a:solidFill>
                            <a:schemeClr val="lt1"/>
                          </a:solidFill>
                          <a:latin typeface="Arial"/>
                          <a:ea typeface="華康中黑體"/>
                        </a:defRPr>
                      </a:lvl8pPr>
                      <a:lvl9pPr marL="3657600" algn="l" defTabSz="914400" rtl="0" eaLnBrk="1" latinLnBrk="0" hangingPunct="1">
                        <a:defRPr sz="1800" b="1" kern="1200">
                          <a:solidFill>
                            <a:schemeClr val="lt1"/>
                          </a:solidFill>
                          <a:latin typeface="Arial"/>
                          <a:ea typeface="華康中黑體"/>
                        </a:defRPr>
                      </a:lvl9pPr>
                    </a:lstStyle>
                    <a:p>
                      <a:pPr algn="ctr" fontAlgn="b"/>
                      <a:r>
                        <a:rPr lang="zh-TW" altLang="en-US" sz="1200" b="0" u="none" strike="noStrike" dirty="0" smtClean="0">
                          <a:effectLst/>
                          <a:latin typeface="+mn-ea"/>
                          <a:ea typeface="+mn-ea"/>
                        </a:rPr>
                        <a:t>比率（</a:t>
                      </a:r>
                      <a:r>
                        <a:rPr lang="en-US" altLang="zh-TW" sz="1200" b="0" u="none" strike="noStrike" dirty="0" smtClean="0">
                          <a:effectLst/>
                          <a:latin typeface="+mn-ea"/>
                          <a:ea typeface="+mn-ea"/>
                        </a:rPr>
                        <a:t>%</a:t>
                      </a:r>
                      <a:r>
                        <a:rPr lang="zh-TW" altLang="en-US" sz="1200" b="0" u="none" strike="noStrike" dirty="0" smtClean="0">
                          <a:effectLst/>
                          <a:latin typeface="+mn-ea"/>
                          <a:ea typeface="+mn-ea"/>
                        </a:rPr>
                        <a:t>）</a:t>
                      </a:r>
                      <a:endParaRPr lang="zh-TW" altLang="en-US" sz="1200" b="0" i="0" u="none" strike="noStrike" dirty="0">
                        <a:solidFill>
                          <a:schemeClr val="bg1"/>
                        </a:solidFill>
                        <a:effectLst/>
                        <a:latin typeface="+mn-ea"/>
                        <a:ea typeface="+mn-ea"/>
                      </a:endParaRPr>
                    </a:p>
                  </a:txBody>
                  <a:tcPr marL="5849" marR="5849" marT="5849"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78A5C"/>
                    </a:solidFill>
                  </a:tcPr>
                </a:tc>
                <a:extLst>
                  <a:ext uri="{0D108BD9-81ED-4DB2-BD59-A6C34878D82A}">
                    <a16:rowId xmlns="" xmlns:a16="http://schemas.microsoft.com/office/drawing/2014/main" val="2151179549"/>
                  </a:ext>
                </a:extLst>
              </a:tr>
              <a:tr h="22655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fontAlgn="b"/>
                      <a:r>
                        <a:rPr lang="en-US" altLang="zh-TW" sz="1400" b="0" u="none" strike="noStrike" dirty="0">
                          <a:effectLst/>
                          <a:latin typeface="華康細黑體" panose="020B0309000000000000" pitchFamily="49" charset="-120"/>
                          <a:ea typeface="華康細黑體" panose="020B0309000000000000" pitchFamily="49" charset="-120"/>
                        </a:rPr>
                        <a:t>01 </a:t>
                      </a:r>
                      <a:r>
                        <a:rPr lang="zh-TW" altLang="en-US" sz="1400" b="0" u="none" strike="noStrike" dirty="0">
                          <a:effectLst/>
                          <a:latin typeface="華康細黑體" panose="020B0309000000000000" pitchFamily="49" charset="-120"/>
                          <a:ea typeface="華康細黑體" panose="020B0309000000000000" pitchFamily="49" charset="-120"/>
                        </a:rPr>
                        <a:t>機械群</a:t>
                      </a:r>
                      <a:endParaRPr lang="zh-TW" altLang="en-US"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4</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14</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7</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9</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4</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37</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14</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6</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43</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193</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5.9</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extLst>
                  <a:ext uri="{0D108BD9-81ED-4DB2-BD59-A6C34878D82A}">
                    <a16:rowId xmlns="" xmlns:a16="http://schemas.microsoft.com/office/drawing/2014/main" val="172847469"/>
                  </a:ext>
                </a:extLst>
              </a:tr>
              <a:tr h="22655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fontAlgn="b"/>
                      <a:r>
                        <a:rPr lang="en-US" altLang="zh-TW" sz="1400" b="0" u="none" strike="noStrike" dirty="0">
                          <a:effectLst/>
                          <a:latin typeface="華康細黑體" panose="020B0309000000000000" pitchFamily="49" charset="-120"/>
                          <a:ea typeface="華康細黑體" panose="020B0309000000000000" pitchFamily="49" charset="-120"/>
                        </a:rPr>
                        <a:t>02 </a:t>
                      </a:r>
                      <a:r>
                        <a:rPr lang="zh-TW" altLang="en-US" sz="1400" b="0" u="none" strike="noStrike" dirty="0">
                          <a:effectLst/>
                          <a:latin typeface="華康細黑體" panose="020B0309000000000000" pitchFamily="49" charset="-120"/>
                          <a:ea typeface="華康細黑體" panose="020B0309000000000000" pitchFamily="49" charset="-120"/>
                        </a:rPr>
                        <a:t>動力機械群</a:t>
                      </a:r>
                      <a:endParaRPr lang="zh-TW" altLang="en-US"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10</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6</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14</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17</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5</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7</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28</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105</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3.2</a:t>
                      </a:r>
                      <a:endParaRPr lang="en-US" altLang="zh-TW" sz="1400" b="0" i="0" u="none" strike="noStrike">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extLst>
                  <a:ext uri="{0D108BD9-81ED-4DB2-BD59-A6C34878D82A}">
                    <a16:rowId xmlns="" xmlns:a16="http://schemas.microsoft.com/office/drawing/2014/main" val="3134974056"/>
                  </a:ext>
                </a:extLst>
              </a:tr>
              <a:tr h="22655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fontAlgn="b"/>
                      <a:r>
                        <a:rPr lang="en-US" altLang="zh-TW" sz="1400" b="0" u="none" strike="noStrike" dirty="0">
                          <a:effectLst/>
                          <a:latin typeface="華康細黑體" panose="020B0309000000000000" pitchFamily="49" charset="-120"/>
                          <a:ea typeface="華康細黑體" panose="020B0309000000000000" pitchFamily="49" charset="-120"/>
                        </a:rPr>
                        <a:t>03 </a:t>
                      </a:r>
                      <a:r>
                        <a:rPr lang="zh-TW" altLang="en-US" sz="1400" b="0" u="none" strike="noStrike" dirty="0">
                          <a:effectLst/>
                          <a:latin typeface="華康細黑體" panose="020B0309000000000000" pitchFamily="49" charset="-120"/>
                          <a:ea typeface="華康細黑體" panose="020B0309000000000000" pitchFamily="49" charset="-120"/>
                        </a:rPr>
                        <a:t>電機與電子群電機類</a:t>
                      </a:r>
                      <a:endParaRPr lang="zh-TW" altLang="en-US"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7</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14</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9</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4</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10</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6</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19</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27</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19</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34</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154</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4.7</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extLst>
                  <a:ext uri="{0D108BD9-81ED-4DB2-BD59-A6C34878D82A}">
                    <a16:rowId xmlns="" xmlns:a16="http://schemas.microsoft.com/office/drawing/2014/main" val="4261626758"/>
                  </a:ext>
                </a:extLst>
              </a:tr>
              <a:tr h="22655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fontAlgn="b"/>
                      <a:r>
                        <a:rPr lang="en-US" altLang="zh-TW" sz="1400" b="0" u="none" strike="noStrike">
                          <a:effectLst/>
                          <a:latin typeface="華康細黑體" panose="020B0309000000000000" pitchFamily="49" charset="-120"/>
                          <a:ea typeface="華康細黑體" panose="020B0309000000000000" pitchFamily="49" charset="-120"/>
                        </a:rPr>
                        <a:t>04 </a:t>
                      </a:r>
                      <a:r>
                        <a:rPr lang="zh-TW" altLang="en-US" sz="1400" b="0" u="none" strike="noStrike">
                          <a:effectLst/>
                          <a:latin typeface="華康細黑體" panose="020B0309000000000000" pitchFamily="49" charset="-120"/>
                          <a:ea typeface="華康細黑體" panose="020B0309000000000000" pitchFamily="49" charset="-120"/>
                        </a:rPr>
                        <a:t>電機與電子群資電類</a:t>
                      </a:r>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9</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25</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19</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6</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9</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16</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9</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38</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75</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27</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14</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60</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308</a:t>
                      </a:r>
                      <a:endParaRPr lang="en-US" altLang="zh-TW" sz="1400" b="0" i="0" u="none" strike="noStrike">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9.5</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extLst>
                  <a:ext uri="{0D108BD9-81ED-4DB2-BD59-A6C34878D82A}">
                    <a16:rowId xmlns="" xmlns:a16="http://schemas.microsoft.com/office/drawing/2014/main" val="3317594423"/>
                  </a:ext>
                </a:extLst>
              </a:tr>
              <a:tr h="22655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fontAlgn="b"/>
                      <a:r>
                        <a:rPr lang="en-US" altLang="zh-TW" sz="1400" b="0" u="none" strike="noStrike">
                          <a:effectLst/>
                          <a:latin typeface="華康細黑體" panose="020B0309000000000000" pitchFamily="49" charset="-120"/>
                          <a:ea typeface="華康細黑體" panose="020B0309000000000000" pitchFamily="49" charset="-120"/>
                        </a:rPr>
                        <a:t>05 </a:t>
                      </a:r>
                      <a:r>
                        <a:rPr lang="zh-TW" altLang="en-US" sz="1400" b="0" u="none" strike="noStrike">
                          <a:effectLst/>
                          <a:latin typeface="華康細黑體" panose="020B0309000000000000" pitchFamily="49" charset="-120"/>
                          <a:ea typeface="華康細黑體" panose="020B0309000000000000" pitchFamily="49" charset="-120"/>
                        </a:rPr>
                        <a:t>化工群</a:t>
                      </a:r>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3</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17</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13</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5</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9</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61</a:t>
                      </a:r>
                      <a:endParaRPr lang="en-US" altLang="zh-TW" sz="1400" b="0" i="0" u="none" strike="noStrike">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1.9</a:t>
                      </a:r>
                      <a:endParaRPr lang="en-US" altLang="zh-TW" sz="1400" b="0" i="0" u="none" strike="noStrike">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extLst>
                  <a:ext uri="{0D108BD9-81ED-4DB2-BD59-A6C34878D82A}">
                    <a16:rowId xmlns="" xmlns:a16="http://schemas.microsoft.com/office/drawing/2014/main" val="365171365"/>
                  </a:ext>
                </a:extLst>
              </a:tr>
              <a:tr h="22655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fontAlgn="b"/>
                      <a:r>
                        <a:rPr lang="en-US" altLang="zh-TW" sz="1400" b="0" u="none" strike="noStrike">
                          <a:effectLst/>
                          <a:latin typeface="華康細黑體" panose="020B0309000000000000" pitchFamily="49" charset="-120"/>
                          <a:ea typeface="華康細黑體" panose="020B0309000000000000" pitchFamily="49" charset="-120"/>
                        </a:rPr>
                        <a:t>06 </a:t>
                      </a:r>
                      <a:r>
                        <a:rPr lang="zh-TW" altLang="en-US" sz="1400" b="0" u="none" strike="noStrike">
                          <a:effectLst/>
                          <a:latin typeface="華康細黑體" panose="020B0309000000000000" pitchFamily="49" charset="-120"/>
                          <a:ea typeface="華康細黑體" panose="020B0309000000000000" pitchFamily="49" charset="-120"/>
                        </a:rPr>
                        <a:t>土木與建築群</a:t>
                      </a:r>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5</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4</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2</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7</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3</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16</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16</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8</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4</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18</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89</a:t>
                      </a:r>
                      <a:endParaRPr lang="en-US" altLang="zh-TW" sz="1400" b="0" i="0" u="none" strike="noStrike">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2.7</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extLst>
                  <a:ext uri="{0D108BD9-81ED-4DB2-BD59-A6C34878D82A}">
                    <a16:rowId xmlns="" xmlns:a16="http://schemas.microsoft.com/office/drawing/2014/main" val="3560421180"/>
                  </a:ext>
                </a:extLst>
              </a:tr>
              <a:tr h="22655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fontAlgn="b"/>
                      <a:r>
                        <a:rPr lang="en-US" altLang="zh-TW" sz="1400" b="0" u="none" strike="noStrike" dirty="0">
                          <a:effectLst/>
                          <a:latin typeface="華康細黑體" panose="020B0309000000000000" pitchFamily="49" charset="-120"/>
                          <a:ea typeface="華康細黑體" panose="020B0309000000000000" pitchFamily="49" charset="-120"/>
                        </a:rPr>
                        <a:t>07 </a:t>
                      </a:r>
                      <a:r>
                        <a:rPr lang="zh-TW" altLang="en-US" sz="1400" b="0" u="none" strike="noStrike" dirty="0">
                          <a:effectLst/>
                          <a:latin typeface="華康細黑體" panose="020B0309000000000000" pitchFamily="49" charset="-120"/>
                          <a:ea typeface="華康細黑體" panose="020B0309000000000000" pitchFamily="49" charset="-120"/>
                        </a:rPr>
                        <a:t>設計群</a:t>
                      </a:r>
                      <a:endParaRPr lang="zh-TW" altLang="en-US"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9</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6</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9</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14</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27</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6</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37</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86</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24</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4</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55</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290</a:t>
                      </a:r>
                      <a:endParaRPr lang="en-US" altLang="zh-TW" sz="1400" b="0" i="0" u="none" strike="noStrike">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8.9</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extLst>
                  <a:ext uri="{0D108BD9-81ED-4DB2-BD59-A6C34878D82A}">
                    <a16:rowId xmlns="" xmlns:a16="http://schemas.microsoft.com/office/drawing/2014/main" val="3873229520"/>
                  </a:ext>
                </a:extLst>
              </a:tr>
              <a:tr h="22655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fontAlgn="b"/>
                      <a:r>
                        <a:rPr lang="en-US" altLang="zh-TW" sz="1400" b="0" u="none" strike="noStrike" dirty="0">
                          <a:effectLst/>
                          <a:latin typeface="華康細黑體" panose="020B0309000000000000" pitchFamily="49" charset="-120"/>
                          <a:ea typeface="華康細黑體" panose="020B0309000000000000" pitchFamily="49" charset="-120"/>
                        </a:rPr>
                        <a:t>08 </a:t>
                      </a:r>
                      <a:r>
                        <a:rPr lang="zh-TW" altLang="en-US" sz="1400" b="0" u="none" strike="noStrike" dirty="0">
                          <a:effectLst/>
                          <a:latin typeface="華康細黑體" panose="020B0309000000000000" pitchFamily="49" charset="-120"/>
                          <a:ea typeface="華康細黑體" panose="020B0309000000000000" pitchFamily="49" charset="-120"/>
                        </a:rPr>
                        <a:t>工程與管理類</a:t>
                      </a:r>
                      <a:endParaRPr lang="zh-TW" altLang="en-US"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2</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2</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14</a:t>
                      </a:r>
                      <a:endParaRPr lang="en-US" altLang="zh-TW" sz="1400" b="0" i="0" u="none" strike="noStrike">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0.4</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extLst>
                  <a:ext uri="{0D108BD9-81ED-4DB2-BD59-A6C34878D82A}">
                    <a16:rowId xmlns="" xmlns:a16="http://schemas.microsoft.com/office/drawing/2014/main" val="1850239906"/>
                  </a:ext>
                </a:extLst>
              </a:tr>
              <a:tr h="22655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fontAlgn="b"/>
                      <a:r>
                        <a:rPr lang="en-US" altLang="zh-TW" sz="1400" b="0" u="none" strike="noStrike">
                          <a:effectLst/>
                          <a:latin typeface="華康細黑體" panose="020B0309000000000000" pitchFamily="49" charset="-120"/>
                          <a:ea typeface="華康細黑體" panose="020B0309000000000000" pitchFamily="49" charset="-120"/>
                        </a:rPr>
                        <a:t>09 </a:t>
                      </a:r>
                      <a:r>
                        <a:rPr lang="zh-TW" altLang="en-US" sz="1400" b="0" u="none" strike="noStrike">
                          <a:effectLst/>
                          <a:latin typeface="華康細黑體" panose="020B0309000000000000" pitchFamily="49" charset="-120"/>
                          <a:ea typeface="華康細黑體" panose="020B0309000000000000" pitchFamily="49" charset="-120"/>
                        </a:rPr>
                        <a:t>商業與管理群</a:t>
                      </a:r>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18</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35</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33</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14</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26</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28</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17</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67</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168</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50</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10</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15</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123</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604</a:t>
                      </a:r>
                      <a:endParaRPr lang="en-US" altLang="zh-TW" sz="1400" b="0" i="0" u="none" strike="noStrike">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18.6</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extLst>
                  <a:ext uri="{0D108BD9-81ED-4DB2-BD59-A6C34878D82A}">
                    <a16:rowId xmlns="" xmlns:a16="http://schemas.microsoft.com/office/drawing/2014/main" val="3097194560"/>
                  </a:ext>
                </a:extLst>
              </a:tr>
              <a:tr h="22655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fontAlgn="b"/>
                      <a:r>
                        <a:rPr lang="en-US" altLang="zh-TW" sz="1400" b="0" u="none" strike="noStrike">
                          <a:effectLst/>
                          <a:latin typeface="華康細黑體" panose="020B0309000000000000" pitchFamily="49" charset="-120"/>
                          <a:ea typeface="華康細黑體" panose="020B0309000000000000" pitchFamily="49" charset="-120"/>
                        </a:rPr>
                        <a:t>10 </a:t>
                      </a:r>
                      <a:r>
                        <a:rPr lang="zh-TW" altLang="en-US" sz="1400" b="0" u="none" strike="noStrike">
                          <a:effectLst/>
                          <a:latin typeface="華康細黑體" panose="020B0309000000000000" pitchFamily="49" charset="-120"/>
                          <a:ea typeface="華康細黑體" panose="020B0309000000000000" pitchFamily="49" charset="-120"/>
                        </a:rPr>
                        <a:t>衛生與護理類</a:t>
                      </a:r>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9</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5</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20</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17</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5</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75</a:t>
                      </a:r>
                      <a:endParaRPr lang="en-US" altLang="zh-TW" sz="1400" b="0" i="0" u="none" strike="noStrike">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2.3</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extLst>
                  <a:ext uri="{0D108BD9-81ED-4DB2-BD59-A6C34878D82A}">
                    <a16:rowId xmlns="" xmlns:a16="http://schemas.microsoft.com/office/drawing/2014/main" val="944858048"/>
                  </a:ext>
                </a:extLst>
              </a:tr>
              <a:tr h="22655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fontAlgn="b"/>
                      <a:r>
                        <a:rPr lang="en-US" altLang="zh-TW" sz="1400" b="0" u="none" strike="noStrike" dirty="0">
                          <a:effectLst/>
                          <a:latin typeface="華康細黑體" panose="020B0309000000000000" pitchFamily="49" charset="-120"/>
                          <a:ea typeface="華康細黑體" panose="020B0309000000000000" pitchFamily="49" charset="-120"/>
                        </a:rPr>
                        <a:t>11 </a:t>
                      </a:r>
                      <a:r>
                        <a:rPr lang="zh-TW" altLang="en-US" sz="1400" b="0" u="none" strike="noStrike" dirty="0">
                          <a:effectLst/>
                          <a:latin typeface="華康細黑體" panose="020B0309000000000000" pitchFamily="49" charset="-120"/>
                          <a:ea typeface="華康細黑體" panose="020B0309000000000000" pitchFamily="49" charset="-120"/>
                        </a:rPr>
                        <a:t>食品群</a:t>
                      </a:r>
                      <a:endParaRPr lang="zh-TW" altLang="en-US"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fontAlgn="b"/>
                      <a:endParaRPr lang="zh-TW" altLang="en-US"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3</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3</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7</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13</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5</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20</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58</a:t>
                      </a:r>
                      <a:endParaRPr lang="en-US" altLang="zh-TW" sz="1400" b="0" i="0" u="none" strike="noStrike">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1.8</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extLst>
                  <a:ext uri="{0D108BD9-81ED-4DB2-BD59-A6C34878D82A}">
                    <a16:rowId xmlns="" xmlns:a16="http://schemas.microsoft.com/office/drawing/2014/main" val="4123006005"/>
                  </a:ext>
                </a:extLst>
              </a:tr>
              <a:tr h="22655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fontAlgn="b"/>
                      <a:r>
                        <a:rPr lang="en-US" altLang="zh-TW" sz="1400" b="0" u="none" strike="noStrike" dirty="0">
                          <a:effectLst/>
                          <a:latin typeface="華康細黑體" panose="020B0309000000000000" pitchFamily="49" charset="-120"/>
                          <a:ea typeface="華康細黑體" panose="020B0309000000000000" pitchFamily="49" charset="-120"/>
                        </a:rPr>
                        <a:t>12 </a:t>
                      </a:r>
                      <a:r>
                        <a:rPr lang="zh-TW" altLang="en-US" sz="1400" b="0" u="none" strike="noStrike" dirty="0">
                          <a:effectLst/>
                          <a:latin typeface="華康細黑體" panose="020B0309000000000000" pitchFamily="49" charset="-120"/>
                          <a:ea typeface="華康細黑體" panose="020B0309000000000000" pitchFamily="49" charset="-120"/>
                        </a:rPr>
                        <a:t>家政群幼保類</a:t>
                      </a:r>
                      <a:endParaRPr lang="zh-TW" altLang="en-US"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7</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4</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4</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4</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3</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9</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18</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3</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81</a:t>
                      </a:r>
                      <a:endParaRPr lang="en-US" altLang="zh-TW" sz="1400" b="0" i="0" u="none" strike="noStrike">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2.5</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extLst>
                  <a:ext uri="{0D108BD9-81ED-4DB2-BD59-A6C34878D82A}">
                    <a16:rowId xmlns="" xmlns:a16="http://schemas.microsoft.com/office/drawing/2014/main" val="1374845522"/>
                  </a:ext>
                </a:extLst>
              </a:tr>
              <a:tr h="22655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fontAlgn="b"/>
                      <a:r>
                        <a:rPr lang="en-US" altLang="zh-TW" sz="1400" b="0" u="none" strike="noStrike" dirty="0">
                          <a:effectLst/>
                          <a:latin typeface="華康細黑體" panose="020B0309000000000000" pitchFamily="49" charset="-120"/>
                          <a:ea typeface="華康細黑體" panose="020B0309000000000000" pitchFamily="49" charset="-120"/>
                        </a:rPr>
                        <a:t>13 </a:t>
                      </a:r>
                      <a:r>
                        <a:rPr lang="zh-TW" altLang="en-US" sz="1400" b="0" u="none" strike="noStrike" dirty="0">
                          <a:effectLst/>
                          <a:latin typeface="華康細黑體" panose="020B0309000000000000" pitchFamily="49" charset="-120"/>
                          <a:ea typeface="華康細黑體" panose="020B0309000000000000" pitchFamily="49" charset="-120"/>
                        </a:rPr>
                        <a:t>家政群生活應用類</a:t>
                      </a:r>
                      <a:endParaRPr lang="zh-TW" altLang="en-US"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6</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4</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2</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5</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4</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15</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6</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38</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11</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5</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40</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157</a:t>
                      </a:r>
                      <a:endParaRPr lang="en-US" altLang="zh-TW" sz="1400" b="0" i="0" u="none" strike="noStrike">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4.8</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extLst>
                  <a:ext uri="{0D108BD9-81ED-4DB2-BD59-A6C34878D82A}">
                    <a16:rowId xmlns="" xmlns:a16="http://schemas.microsoft.com/office/drawing/2014/main" val="2022349104"/>
                  </a:ext>
                </a:extLst>
              </a:tr>
              <a:tr h="22655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fontAlgn="b"/>
                      <a:r>
                        <a:rPr lang="en-US" altLang="zh-TW" sz="1400" b="0" u="none" strike="noStrike">
                          <a:effectLst/>
                          <a:latin typeface="華康細黑體" panose="020B0309000000000000" pitchFamily="49" charset="-120"/>
                          <a:ea typeface="華康細黑體" panose="020B0309000000000000" pitchFamily="49" charset="-120"/>
                        </a:rPr>
                        <a:t>14 </a:t>
                      </a:r>
                      <a:r>
                        <a:rPr lang="zh-TW" altLang="en-US" sz="1400" b="0" u="none" strike="noStrike">
                          <a:effectLst/>
                          <a:latin typeface="華康細黑體" panose="020B0309000000000000" pitchFamily="49" charset="-120"/>
                          <a:ea typeface="華康細黑體" panose="020B0309000000000000" pitchFamily="49" charset="-120"/>
                        </a:rPr>
                        <a:t>農業群</a:t>
                      </a:r>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8</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6</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4</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7</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2</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113</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3.5</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extLst>
                  <a:ext uri="{0D108BD9-81ED-4DB2-BD59-A6C34878D82A}">
                    <a16:rowId xmlns="" xmlns:a16="http://schemas.microsoft.com/office/drawing/2014/main" val="1137541461"/>
                  </a:ext>
                </a:extLst>
              </a:tr>
              <a:tr h="22655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fontAlgn="b"/>
                      <a:r>
                        <a:rPr lang="en-US" altLang="zh-TW" sz="1400" b="0" u="none" strike="noStrike" dirty="0">
                          <a:effectLst/>
                          <a:latin typeface="華康細黑體" panose="020B0309000000000000" pitchFamily="49" charset="-120"/>
                          <a:ea typeface="華康細黑體" panose="020B0309000000000000" pitchFamily="49" charset="-120"/>
                        </a:rPr>
                        <a:t>15 </a:t>
                      </a:r>
                      <a:r>
                        <a:rPr lang="zh-TW" altLang="en-US" sz="1400" b="0" u="none" strike="noStrike" dirty="0">
                          <a:effectLst/>
                          <a:latin typeface="華康細黑體" panose="020B0309000000000000" pitchFamily="49" charset="-120"/>
                          <a:ea typeface="華康細黑體" panose="020B0309000000000000" pitchFamily="49" charset="-120"/>
                        </a:rPr>
                        <a:t>外語群英語類</a:t>
                      </a:r>
                      <a:endParaRPr lang="zh-TW" altLang="en-US"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10</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13</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6</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9</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20</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62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20</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20</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170</a:t>
                      </a:r>
                      <a:endParaRPr lang="en-US" altLang="zh-TW" sz="1400" b="0" i="0" u="none" strike="noStrike">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5.2</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extLst>
                  <a:ext uri="{0D108BD9-81ED-4DB2-BD59-A6C34878D82A}">
                    <a16:rowId xmlns="" xmlns:a16="http://schemas.microsoft.com/office/drawing/2014/main" val="2458587720"/>
                  </a:ext>
                </a:extLst>
              </a:tr>
              <a:tr h="22655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fontAlgn="b"/>
                      <a:r>
                        <a:rPr lang="en-US" altLang="zh-TW" sz="1400" b="0" u="none" strike="noStrike" dirty="0">
                          <a:effectLst/>
                          <a:latin typeface="華康細黑體" panose="020B0309000000000000" pitchFamily="49" charset="-120"/>
                          <a:ea typeface="華康細黑體" panose="020B0309000000000000" pitchFamily="49" charset="-120"/>
                        </a:rPr>
                        <a:t>16 </a:t>
                      </a:r>
                      <a:r>
                        <a:rPr lang="zh-TW" altLang="en-US" sz="1400" b="0" u="none" strike="noStrike" dirty="0">
                          <a:effectLst/>
                          <a:latin typeface="華康細黑體" panose="020B0309000000000000" pitchFamily="49" charset="-120"/>
                          <a:ea typeface="華康細黑體" panose="020B0309000000000000" pitchFamily="49" charset="-120"/>
                        </a:rPr>
                        <a:t>外語群日語類</a:t>
                      </a:r>
                      <a:endParaRPr lang="zh-TW" altLang="en-US"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5</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8</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4</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7</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4</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3</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15</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91</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2.8</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extLst>
                  <a:ext uri="{0D108BD9-81ED-4DB2-BD59-A6C34878D82A}">
                    <a16:rowId xmlns="" xmlns:a16="http://schemas.microsoft.com/office/drawing/2014/main" val="2712840017"/>
                  </a:ext>
                </a:extLst>
              </a:tr>
              <a:tr h="22655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fontAlgn="b"/>
                      <a:r>
                        <a:rPr lang="en-US" altLang="zh-TW" sz="1400" b="0" u="none" strike="noStrike" dirty="0">
                          <a:effectLst/>
                          <a:latin typeface="華康細黑體" panose="020B0309000000000000" pitchFamily="49" charset="-120"/>
                          <a:ea typeface="華康細黑體" panose="020B0309000000000000" pitchFamily="49" charset="-120"/>
                        </a:rPr>
                        <a:t>17 </a:t>
                      </a:r>
                      <a:r>
                        <a:rPr lang="zh-TW" altLang="en-US" sz="1400" b="0" u="none" strike="noStrike" dirty="0">
                          <a:effectLst/>
                          <a:latin typeface="華康細黑體" panose="020B0309000000000000" pitchFamily="49" charset="-120"/>
                          <a:ea typeface="華康細黑體" panose="020B0309000000000000" pitchFamily="49" charset="-120"/>
                        </a:rPr>
                        <a:t>餐旅群</a:t>
                      </a:r>
                      <a:endParaRPr lang="zh-TW" altLang="en-US"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16</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15</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9</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15</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23</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57</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114</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13</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92</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409</a:t>
                      </a:r>
                      <a:endParaRPr lang="en-US" altLang="zh-TW" sz="1400" b="0" i="0" u="none" strike="noStrike">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12.6</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extLst>
                  <a:ext uri="{0D108BD9-81ED-4DB2-BD59-A6C34878D82A}">
                    <a16:rowId xmlns="" xmlns:a16="http://schemas.microsoft.com/office/drawing/2014/main" val="1644111842"/>
                  </a:ext>
                </a:extLst>
              </a:tr>
              <a:tr h="22655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fontAlgn="b"/>
                      <a:r>
                        <a:rPr lang="en-US" altLang="zh-TW" sz="1400" b="0" u="none" strike="noStrike" dirty="0">
                          <a:effectLst/>
                          <a:latin typeface="華康細黑體" panose="020B0309000000000000" pitchFamily="49" charset="-120"/>
                          <a:ea typeface="華康細黑體" panose="020B0309000000000000" pitchFamily="49" charset="-120"/>
                        </a:rPr>
                        <a:t>18 </a:t>
                      </a:r>
                      <a:r>
                        <a:rPr lang="zh-TW" altLang="en-US" sz="1400" b="0" u="none" strike="noStrike" dirty="0">
                          <a:effectLst/>
                          <a:latin typeface="華康細黑體" panose="020B0309000000000000" pitchFamily="49" charset="-120"/>
                          <a:ea typeface="華康細黑體" panose="020B0309000000000000" pitchFamily="49" charset="-120"/>
                        </a:rPr>
                        <a:t>海事群</a:t>
                      </a:r>
                      <a:endParaRPr lang="zh-TW" altLang="en-US"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5</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11</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0.3</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extLst>
                  <a:ext uri="{0D108BD9-81ED-4DB2-BD59-A6C34878D82A}">
                    <a16:rowId xmlns="" xmlns:a16="http://schemas.microsoft.com/office/drawing/2014/main" val="2518106547"/>
                  </a:ext>
                </a:extLst>
              </a:tr>
              <a:tr h="22655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fontAlgn="b"/>
                      <a:r>
                        <a:rPr lang="en-US" altLang="zh-TW" sz="1400" b="0" u="none" strike="noStrike" dirty="0">
                          <a:effectLst/>
                          <a:latin typeface="華康細黑體" panose="020B0309000000000000" pitchFamily="49" charset="-120"/>
                          <a:ea typeface="華康細黑體" panose="020B0309000000000000" pitchFamily="49" charset="-120"/>
                        </a:rPr>
                        <a:t>19 </a:t>
                      </a:r>
                      <a:r>
                        <a:rPr lang="zh-TW" altLang="en-US" sz="1400" b="0" u="none" strike="noStrike" dirty="0">
                          <a:effectLst/>
                          <a:latin typeface="華康細黑體" panose="020B0309000000000000" pitchFamily="49" charset="-120"/>
                          <a:ea typeface="華康細黑體" panose="020B0309000000000000" pitchFamily="49" charset="-120"/>
                        </a:rPr>
                        <a:t>水產群</a:t>
                      </a:r>
                      <a:endParaRPr lang="zh-TW" altLang="en-US"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fontAlgn="b"/>
                      <a:endParaRPr lang="zh-TW" altLang="en-US"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8</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14</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0.4</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extLst>
                  <a:ext uri="{0D108BD9-81ED-4DB2-BD59-A6C34878D82A}">
                    <a16:rowId xmlns="" xmlns:a16="http://schemas.microsoft.com/office/drawing/2014/main" val="3559087257"/>
                  </a:ext>
                </a:extLst>
              </a:tr>
              <a:tr h="22655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fontAlgn="b"/>
                      <a:r>
                        <a:rPr lang="en-US" altLang="zh-TW" sz="1400" b="0" u="none" strike="noStrike" dirty="0">
                          <a:effectLst/>
                          <a:latin typeface="華康細黑體" panose="020B0309000000000000" pitchFamily="49" charset="-120"/>
                          <a:ea typeface="華康細黑體" panose="020B0309000000000000" pitchFamily="49" charset="-120"/>
                        </a:rPr>
                        <a:t>20 </a:t>
                      </a:r>
                      <a:r>
                        <a:rPr lang="zh-TW" altLang="en-US" sz="1400" b="0" u="none" strike="noStrike" dirty="0">
                          <a:effectLst/>
                          <a:latin typeface="華康細黑體" panose="020B0309000000000000" pitchFamily="49" charset="-120"/>
                          <a:ea typeface="華康細黑體" panose="020B0309000000000000" pitchFamily="49" charset="-120"/>
                        </a:rPr>
                        <a:t>藝術群影視類</a:t>
                      </a:r>
                      <a:endParaRPr lang="zh-TW" altLang="en-US"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10</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8</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15</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5</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13</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62</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1.9</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extLst>
                  <a:ext uri="{0D108BD9-81ED-4DB2-BD59-A6C34878D82A}">
                    <a16:rowId xmlns="" xmlns:a16="http://schemas.microsoft.com/office/drawing/2014/main" val="4267975401"/>
                  </a:ext>
                </a:extLst>
              </a:tr>
              <a:tr h="22655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fontAlgn="b"/>
                      <a:r>
                        <a:rPr lang="en-US" altLang="zh-TW" sz="1400" b="0" u="none" strike="noStrike" dirty="0">
                          <a:effectLst/>
                          <a:latin typeface="華康細黑體" panose="020B0309000000000000" pitchFamily="49" charset="-120"/>
                          <a:ea typeface="華康細黑體" panose="020B0309000000000000" pitchFamily="49" charset="-120"/>
                        </a:rPr>
                        <a:t>21 </a:t>
                      </a:r>
                      <a:r>
                        <a:rPr lang="zh-TW" altLang="en-US" sz="1400" b="0" u="none" strike="noStrike" dirty="0">
                          <a:effectLst/>
                          <a:latin typeface="華康細黑體" panose="020B0309000000000000" pitchFamily="49" charset="-120"/>
                          <a:ea typeface="華康細黑體" panose="020B0309000000000000" pitchFamily="49" charset="-120"/>
                        </a:rPr>
                        <a:t>資管類</a:t>
                      </a:r>
                      <a:endParaRPr lang="zh-TW" altLang="en-US"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fontAlgn="b"/>
                      <a:endParaRPr lang="zh-TW" altLang="en-US"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5</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4</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10</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10</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3</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zh-TW" altLang="en-US"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4</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40</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1.2</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extLst>
                  <a:ext uri="{0D108BD9-81ED-4DB2-BD59-A6C34878D82A}">
                    <a16:rowId xmlns="" xmlns:a16="http://schemas.microsoft.com/office/drawing/2014/main" val="2841303482"/>
                  </a:ext>
                </a:extLst>
              </a:tr>
              <a:tr h="22655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fontAlgn="b"/>
                      <a:r>
                        <a:rPr lang="en-US" altLang="zh-TW" sz="1400" b="0" u="none" strike="noStrike" dirty="0" smtClean="0">
                          <a:effectLst/>
                          <a:latin typeface="華康細黑體" panose="020B0309000000000000" pitchFamily="49" charset="-120"/>
                          <a:ea typeface="華康細黑體" panose="020B0309000000000000" pitchFamily="49" charset="-120"/>
                        </a:rPr>
                        <a:t>99 </a:t>
                      </a:r>
                      <a:r>
                        <a:rPr lang="zh-TW" altLang="en-US" sz="1400" b="0" u="none" strike="noStrike" dirty="0" smtClean="0">
                          <a:effectLst/>
                          <a:latin typeface="華康細黑體" panose="020B0309000000000000" pitchFamily="49" charset="-120"/>
                          <a:ea typeface="華康細黑體" panose="020B0309000000000000" pitchFamily="49" charset="-120"/>
                        </a:rPr>
                        <a:t>青年儲蓄帳戶組</a:t>
                      </a:r>
                      <a:endParaRPr lang="zh-TW" altLang="en-US"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CCFF"/>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fontAlgn="b"/>
                      <a:endParaRPr lang="zh-TW" altLang="en-US"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CCFF"/>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12</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CCFF"/>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17</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CCFF"/>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3</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CCFF"/>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CCFF"/>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3</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CCFF"/>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2</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CCFF"/>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11</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CCFF"/>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32</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CCFF"/>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13</a:t>
                      </a:r>
                      <a:endParaRPr lang="en-US" altLang="zh-TW" sz="1400" b="0" i="0" u="none" strike="noStrike">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CCFF"/>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3</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CCFF"/>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CCFF"/>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56</a:t>
                      </a:r>
                      <a:endParaRPr lang="en-US" altLang="zh-TW" sz="1400" b="0" i="0" u="none" strike="noStrike" dirty="0">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CCFF"/>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154</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CCFF"/>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4.7</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CCCFF"/>
                    </a:solidFill>
                  </a:tcPr>
                </a:tc>
                <a:extLst>
                  <a:ext uri="{0D108BD9-81ED-4DB2-BD59-A6C34878D82A}">
                    <a16:rowId xmlns="" xmlns:a16="http://schemas.microsoft.com/office/drawing/2014/main" val="2402203179"/>
                  </a:ext>
                </a:extLst>
              </a:tr>
              <a:tr h="22655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fontAlgn="b"/>
                      <a:r>
                        <a:rPr lang="zh-TW" altLang="en-US" sz="1400" b="0" u="none" strike="noStrike" dirty="0">
                          <a:effectLst/>
                          <a:latin typeface="華康細黑體" panose="020B0309000000000000" pitchFamily="49" charset="-120"/>
                          <a:ea typeface="華康細黑體" panose="020B0309000000000000" pitchFamily="49" charset="-120"/>
                        </a:rPr>
                        <a:t>總計</a:t>
                      </a:r>
                      <a:endParaRPr lang="zh-TW" altLang="en-US"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88</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185</a:t>
                      </a:r>
                      <a:endParaRPr lang="en-US" altLang="zh-TW" sz="1400" b="0" i="0" u="none" strike="noStrike">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183</a:t>
                      </a:r>
                      <a:endParaRPr lang="en-US" altLang="zh-TW" sz="1400" b="0" i="0" u="none" strike="noStrike">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70</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111</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194</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90</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426</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815</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269</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36</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79</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707</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3253</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100.0</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40000"/>
                      </a:srgbClr>
                    </a:solidFill>
                  </a:tcPr>
                </a:tc>
                <a:extLst>
                  <a:ext uri="{0D108BD9-81ED-4DB2-BD59-A6C34878D82A}">
                    <a16:rowId xmlns="" xmlns:a16="http://schemas.microsoft.com/office/drawing/2014/main" val="164012933"/>
                  </a:ext>
                </a:extLst>
              </a:tr>
              <a:tr h="22655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zh-TW" altLang="en-US" sz="1400" b="0" u="none" strike="noStrike" dirty="0" smtClean="0">
                          <a:effectLst/>
                          <a:latin typeface="華康細黑體" panose="020B0309000000000000" pitchFamily="49" charset="-120"/>
                          <a:ea typeface="華康細黑體" panose="020B0309000000000000" pitchFamily="49" charset="-120"/>
                        </a:rPr>
                        <a:t>比率（</a:t>
                      </a:r>
                      <a:r>
                        <a:rPr lang="en-US" altLang="zh-TW" sz="1400" b="0" u="none" strike="noStrike" dirty="0" smtClean="0">
                          <a:effectLst/>
                          <a:latin typeface="華康細黑體" panose="020B0309000000000000" pitchFamily="49" charset="-120"/>
                          <a:ea typeface="華康細黑體" panose="020B0309000000000000" pitchFamily="49" charset="-120"/>
                        </a:rPr>
                        <a:t>%</a:t>
                      </a:r>
                      <a:r>
                        <a:rPr lang="zh-TW" altLang="en-US" sz="1400" b="0" u="none" strike="noStrike" dirty="0" smtClean="0">
                          <a:effectLst/>
                          <a:latin typeface="華康細黑體" panose="020B0309000000000000" pitchFamily="49" charset="-120"/>
                          <a:ea typeface="華康細黑體" panose="020B0309000000000000" pitchFamily="49" charset="-120"/>
                        </a:rPr>
                        <a:t>）</a:t>
                      </a:r>
                      <a:endParaRPr lang="zh-TW" altLang="en-US"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5849" marR="5849" marT="5849"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2.7</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5.7</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5.6</a:t>
                      </a:r>
                      <a:endParaRPr lang="en-US" altLang="zh-TW" sz="1400" b="0" i="0" u="none" strike="noStrike">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2.2</a:t>
                      </a:r>
                      <a:endParaRPr lang="en-US" altLang="zh-TW" sz="1400" b="0" i="0" u="none" strike="noStrike">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3.4</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6.0</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a:effectLst/>
                          <a:latin typeface="華康細黑體" panose="020B0309000000000000" pitchFamily="49" charset="-120"/>
                          <a:ea typeface="華康細黑體" panose="020B0309000000000000" pitchFamily="49" charset="-120"/>
                        </a:rPr>
                        <a:t>2.8</a:t>
                      </a:r>
                      <a:endParaRPr lang="en-US" altLang="zh-TW" sz="1400" b="0" i="0" u="none" strike="noStrike">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13.1</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25.1</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8.3</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1.1</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2.4</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21.7</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r>
                        <a:rPr lang="en-US" altLang="zh-TW" sz="1400" b="0" u="none" strike="noStrike" dirty="0">
                          <a:effectLst/>
                          <a:latin typeface="華康細黑體" panose="020B0309000000000000" pitchFamily="49" charset="-120"/>
                          <a:ea typeface="華康細黑體" panose="020B0309000000000000" pitchFamily="49" charset="-120"/>
                        </a:rPr>
                        <a:t>2.7</a:t>
                      </a:r>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fontAlgn="b"/>
                      <a:endParaRPr lang="en-US" altLang="zh-TW" sz="1400" b="0" i="0" u="none" strike="noStrike" dirty="0">
                        <a:solidFill>
                          <a:schemeClr val="bg1"/>
                        </a:solidFill>
                        <a:effectLst/>
                        <a:latin typeface="華康細黑體" panose="020B0309000000000000" pitchFamily="49" charset="-120"/>
                        <a:ea typeface="華康細黑體" panose="020B0309000000000000" pitchFamily="49" charset="-12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8A5C">
                        <a:tint val="20000"/>
                      </a:srgbClr>
                    </a:solidFill>
                  </a:tcPr>
                </a:tc>
                <a:extLst>
                  <a:ext uri="{0D108BD9-81ED-4DB2-BD59-A6C34878D82A}">
                    <a16:rowId xmlns="" xmlns:a16="http://schemas.microsoft.com/office/drawing/2014/main" val="303183499"/>
                  </a:ext>
                </a:extLst>
              </a:tr>
            </a:tbl>
          </a:graphicData>
        </a:graphic>
      </p:graphicFrame>
    </p:spTree>
    <p:extLst>
      <p:ext uri="{BB962C8B-B14F-4D97-AF65-F5344CB8AC3E}">
        <p14:creationId xmlns:p14="http://schemas.microsoft.com/office/powerpoint/2010/main" val="23789671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64581" y="5590556"/>
            <a:ext cx="4158939" cy="1200329"/>
          </a:xfrm>
          <a:prstGeom prst="rect">
            <a:avLst/>
          </a:prstGeom>
          <a:noFill/>
        </p:spPr>
        <p:txBody>
          <a:bodyPr wrap="square">
            <a:spAutoFit/>
          </a:bodyPr>
          <a:lstStyle/>
          <a:p>
            <a:r>
              <a:rPr lang="en-US" altLang="zh-TW" sz="2000" b="1"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zh-TW" sz="2000" b="1" dirty="0">
                <a:latin typeface="Book Antiqua" panose="02040602050305030304" pitchFamily="18" charset="0"/>
                <a:ea typeface="華康儷楷書" panose="03000509000000000000" pitchFamily="65" charset="-120"/>
                <a:cs typeface="Times New Roman" panose="02020603050405020304" pitchFamily="18" charset="0"/>
              </a:rPr>
              <a:t>隔日</a:t>
            </a:r>
            <a:r>
              <a:rPr lang="en-US" altLang="zh-TW" sz="2000" b="1" dirty="0">
                <a:latin typeface="Book Antiqua" panose="02040602050305030304" pitchFamily="18" charset="0"/>
                <a:ea typeface="華康儷楷書" panose="03000509000000000000" pitchFamily="65" charset="-120"/>
                <a:cs typeface="Times New Roman" panose="02020603050405020304" pitchFamily="18" charset="0"/>
              </a:rPr>
              <a:t>10:00</a:t>
            </a:r>
            <a:r>
              <a:rPr lang="zh-TW" altLang="zh-TW" sz="2000" b="1" dirty="0">
                <a:latin typeface="Book Antiqua" panose="02040602050305030304" pitchFamily="18" charset="0"/>
                <a:ea typeface="華康儷楷書" panose="03000509000000000000" pitchFamily="65" charset="-120"/>
                <a:cs typeface="Times New Roman" panose="02020603050405020304" pitchFamily="18" charset="0"/>
              </a:rPr>
              <a:t>起</a:t>
            </a:r>
            <a:endParaRPr lang="en-US" altLang="zh-TW" sz="2000" b="1" dirty="0">
              <a:latin typeface="Book Antiqua" panose="02040602050305030304" pitchFamily="18" charset="0"/>
              <a:ea typeface="華康儷楷書" panose="03000509000000000000" pitchFamily="65" charset="-120"/>
              <a:cs typeface="Times New Roman" panose="02020603050405020304" pitchFamily="18" charset="0"/>
            </a:endParaRPr>
          </a:p>
          <a:p>
            <a:r>
              <a:rPr lang="en-US" altLang="zh-TW" sz="1600" dirty="0" smtClean="0">
                <a:latin typeface="Book Antiqua" panose="02040602050305030304" pitchFamily="18" charset="0"/>
                <a:ea typeface="華康儷楷書" panose="03000509000000000000" pitchFamily="65" charset="-120"/>
                <a:cs typeface="Times New Roman" panose="02020603050405020304" pitchFamily="18" charset="0"/>
              </a:rPr>
              <a:t>      </a:t>
            </a:r>
            <a:r>
              <a:rPr lang="zh-TW" altLang="zh-TW" sz="1600" dirty="0" smtClean="0">
                <a:latin typeface="Book Antiqua" panose="02040602050305030304" pitchFamily="18" charset="0"/>
                <a:ea typeface="華康儷楷書" panose="03000509000000000000" pitchFamily="65" charset="-120"/>
                <a:cs typeface="Times New Roman" panose="02020603050405020304" pitchFamily="18" charset="0"/>
              </a:rPr>
              <a:t>開放</a:t>
            </a:r>
            <a:r>
              <a:rPr lang="zh-TW" altLang="zh-TW" sz="1600" dirty="0">
                <a:latin typeface="Book Antiqua" panose="02040602050305030304" pitchFamily="18" charset="0"/>
                <a:ea typeface="華康儷楷書" panose="03000509000000000000" pitchFamily="65" charset="-120"/>
                <a:cs typeface="Times New Roman" panose="02020603050405020304" pitchFamily="18" charset="0"/>
              </a:rPr>
              <a:t>下載第二階段</a:t>
            </a:r>
            <a:r>
              <a:rPr lang="zh-TW" altLang="zh-TW" sz="1600" b="1" dirty="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報名</a:t>
            </a:r>
            <a:r>
              <a:rPr lang="zh-TW" altLang="zh-TW" sz="1600" b="1" dirty="0" smtClean="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名單</a:t>
            </a:r>
            <a:endParaRPr lang="en-US" altLang="zh-TW" sz="1600" b="1" dirty="0" smtClean="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endParaRPr>
          </a:p>
          <a:p>
            <a:r>
              <a:rPr lang="en-US" altLang="zh-TW" sz="2000" b="1" dirty="0" smtClean="0">
                <a:latin typeface="Book Antiqua" panose="02040602050305030304" pitchFamily="18" charset="0"/>
                <a:ea typeface="華康儷楷書" panose="03000509000000000000" pitchFamily="65" charset="-120"/>
                <a:cs typeface="Times New Roman" panose="02020603050405020304" pitchFamily="18" charset="0"/>
              </a:rPr>
              <a:t>※</a:t>
            </a:r>
            <a:r>
              <a:rPr lang="zh-TW" altLang="zh-TW" sz="2000" b="1" dirty="0" smtClean="0">
                <a:latin typeface="Book Antiqua" panose="02040602050305030304" pitchFamily="18" charset="0"/>
                <a:ea typeface="華康儷楷書" panose="03000509000000000000" pitchFamily="65" charset="-120"/>
                <a:cs typeface="Times New Roman" panose="02020603050405020304" pitchFamily="18" charset="0"/>
              </a:rPr>
              <a:t>隔</a:t>
            </a:r>
            <a:r>
              <a:rPr lang="en-US" altLang="zh-TW" sz="2000" b="1" dirty="0">
                <a:latin typeface="Book Antiqua" panose="02040602050305030304" pitchFamily="18" charset="0"/>
                <a:ea typeface="華康儷楷書" panose="03000509000000000000" pitchFamily="65" charset="-120"/>
              </a:rPr>
              <a:t>2</a:t>
            </a:r>
            <a:r>
              <a:rPr lang="zh-TW" altLang="zh-TW" sz="2000" b="1" dirty="0">
                <a:latin typeface="Book Antiqua" panose="02040602050305030304" pitchFamily="18" charset="0"/>
                <a:ea typeface="華康儷楷書" panose="03000509000000000000" pitchFamily="65" charset="-120"/>
                <a:cs typeface="Times New Roman" panose="02020603050405020304" pitchFamily="18" charset="0"/>
              </a:rPr>
              <a:t>日</a:t>
            </a:r>
            <a:r>
              <a:rPr lang="en-US" altLang="zh-TW" sz="2000" b="1" dirty="0">
                <a:latin typeface="Book Antiqua" panose="02040602050305030304" pitchFamily="18" charset="0"/>
                <a:ea typeface="華康儷楷書" panose="03000509000000000000" pitchFamily="65" charset="-120"/>
              </a:rPr>
              <a:t>10:00</a:t>
            </a:r>
            <a:r>
              <a:rPr lang="zh-TW" altLang="zh-TW" sz="2000" b="1" dirty="0" smtClean="0">
                <a:latin typeface="Book Antiqua" panose="02040602050305030304" pitchFamily="18" charset="0"/>
                <a:ea typeface="華康儷楷書" panose="03000509000000000000" pitchFamily="65" charset="-120"/>
                <a:cs typeface="Times New Roman" panose="02020603050405020304" pitchFamily="18" charset="0"/>
              </a:rPr>
              <a:t>起</a:t>
            </a:r>
            <a:endParaRPr lang="en-US" altLang="zh-TW" sz="2000" b="1" dirty="0" smtClean="0">
              <a:latin typeface="Book Antiqua" panose="02040602050305030304" pitchFamily="18" charset="0"/>
              <a:ea typeface="華康儷楷書" panose="03000509000000000000" pitchFamily="65" charset="-120"/>
              <a:cs typeface="Times New Roman" panose="02020603050405020304" pitchFamily="18" charset="0"/>
            </a:endParaRPr>
          </a:p>
          <a:p>
            <a:r>
              <a:rPr lang="en-US" altLang="zh-TW" sz="1600" dirty="0" smtClean="0">
                <a:latin typeface="Book Antiqua" panose="02040602050305030304" pitchFamily="18" charset="0"/>
                <a:ea typeface="華康儷楷書" panose="03000509000000000000" pitchFamily="65" charset="-120"/>
                <a:cs typeface="Times New Roman" panose="02020603050405020304" pitchFamily="18" charset="0"/>
              </a:rPr>
              <a:t>      </a:t>
            </a:r>
            <a:r>
              <a:rPr lang="zh-TW" altLang="zh-TW" sz="1600" dirty="0" smtClean="0">
                <a:latin typeface="Book Antiqua" panose="02040602050305030304" pitchFamily="18" charset="0"/>
                <a:ea typeface="華康儷楷書" panose="03000509000000000000" pitchFamily="65" charset="-120"/>
                <a:cs typeface="Times New Roman" panose="02020603050405020304" pitchFamily="18" charset="0"/>
              </a:rPr>
              <a:t>開放</a:t>
            </a:r>
            <a:r>
              <a:rPr lang="zh-TW" altLang="zh-TW" sz="1600" dirty="0">
                <a:latin typeface="Book Antiqua" panose="02040602050305030304" pitchFamily="18" charset="0"/>
                <a:ea typeface="華康儷楷書" panose="03000509000000000000" pitchFamily="65" charset="-120"/>
                <a:cs typeface="Times New Roman" panose="02020603050405020304" pitchFamily="18" charset="0"/>
              </a:rPr>
              <a:t>各校至</a:t>
            </a:r>
            <a:r>
              <a:rPr lang="en-US" altLang="zh-TW" sz="1600" dirty="0">
                <a:latin typeface="Book Antiqua" panose="02040602050305030304" pitchFamily="18" charset="0"/>
                <a:ea typeface="華康儷楷書" panose="03000509000000000000" pitchFamily="65" charset="-120"/>
              </a:rPr>
              <a:t>FTP</a:t>
            </a:r>
            <a:r>
              <a:rPr lang="zh-TW" altLang="zh-TW" sz="1600" dirty="0">
                <a:latin typeface="Book Antiqua" panose="02040602050305030304" pitchFamily="18" charset="0"/>
                <a:ea typeface="華康儷楷書" panose="03000509000000000000" pitchFamily="65" charset="-120"/>
                <a:cs typeface="Times New Roman" panose="02020603050405020304" pitchFamily="18" charset="0"/>
              </a:rPr>
              <a:t>取回考生上傳之</a:t>
            </a:r>
            <a:r>
              <a:rPr lang="zh-TW" altLang="zh-TW" sz="1600" b="1" dirty="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電子檔案</a:t>
            </a:r>
            <a:endParaRPr lang="zh-TW" altLang="en-US" sz="1600" b="1" dirty="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endParaRPr>
          </a:p>
        </p:txBody>
      </p:sp>
      <p:sp>
        <p:nvSpPr>
          <p:cNvPr id="18" name="Rectangle 2"/>
          <p:cNvSpPr txBox="1">
            <a:spLocks noChangeArrowheads="1"/>
          </p:cNvSpPr>
          <p:nvPr/>
        </p:nvSpPr>
        <p:spPr bwMode="auto">
          <a:xfrm>
            <a:off x="251520" y="290945"/>
            <a:ext cx="91440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eaLnBrk="0" hangingPunct="0">
              <a:spcBef>
                <a:spcPct val="20000"/>
              </a:spcBef>
              <a:buChar char="•"/>
              <a:defRPr kumimoji="1" sz="3200">
                <a:solidFill>
                  <a:schemeClr val="tx1"/>
                </a:solidFill>
                <a:latin typeface="微軟正黑體" pitchFamily="34" charset="-120"/>
                <a:ea typeface="微軟正黑體" pitchFamily="34" charset="-120"/>
              </a:defRPr>
            </a:lvl1pPr>
            <a:lvl2pPr marL="742950" indent="-285750" eaLnBrk="0" hangingPunct="0">
              <a:spcBef>
                <a:spcPct val="20000"/>
              </a:spcBef>
              <a:buChar char="–"/>
              <a:defRPr kumimoji="1" sz="2800">
                <a:solidFill>
                  <a:schemeClr val="tx1"/>
                </a:solidFill>
                <a:latin typeface="微軟正黑體" pitchFamily="34" charset="-120"/>
                <a:ea typeface="微軟正黑體" pitchFamily="34" charset="-120"/>
              </a:defRPr>
            </a:lvl2pPr>
            <a:lvl3pPr marL="1143000" indent="-228600" eaLnBrk="0" hangingPunct="0">
              <a:spcBef>
                <a:spcPct val="20000"/>
              </a:spcBef>
              <a:buChar char="•"/>
              <a:defRPr kumimoji="1" sz="2400">
                <a:solidFill>
                  <a:schemeClr val="tx1"/>
                </a:solidFill>
                <a:latin typeface="微軟正黑體" pitchFamily="34" charset="-120"/>
                <a:ea typeface="微軟正黑體" pitchFamily="34" charset="-120"/>
              </a:defRPr>
            </a:lvl3pPr>
            <a:lvl4pPr marL="1600200" indent="-228600" eaLnBrk="0" hangingPunct="0">
              <a:spcBef>
                <a:spcPct val="20000"/>
              </a:spcBef>
              <a:buChar char="–"/>
              <a:defRPr kumimoji="1" sz="2000">
                <a:solidFill>
                  <a:schemeClr val="tx1"/>
                </a:solidFill>
                <a:latin typeface="微軟正黑體" pitchFamily="34" charset="-120"/>
                <a:ea typeface="微軟正黑體" pitchFamily="34" charset="-120"/>
              </a:defRPr>
            </a:lvl4pPr>
            <a:lvl5pPr marL="2057400" indent="-228600" eaLnBrk="0" hangingPunct="0">
              <a:spcBef>
                <a:spcPct val="20000"/>
              </a:spcBef>
              <a:buChar char="»"/>
              <a:defRPr kumimoji="1" sz="2000">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itchFamily="34" charset="-120"/>
                <a:ea typeface="微軟正黑體" pitchFamily="34" charset="-120"/>
              </a:defRPr>
            </a:lvl9pPr>
          </a:lstStyle>
          <a:p>
            <a:pPr>
              <a:buFontTx/>
              <a:buNone/>
              <a:defRPr/>
            </a:pPr>
            <a:r>
              <a:rPr lang="zh-TW" altLang="en-US" b="1" kern="0" dirty="0">
                <a:solidFill>
                  <a:srgbClr val="3333FF"/>
                </a:solidFill>
                <a:latin typeface="標楷體" panose="03000509000000000000" pitchFamily="65" charset="-120"/>
                <a:ea typeface="標楷體" panose="03000509000000000000" pitchFamily="65" charset="-120"/>
                <a:cs typeface="+mj-cs"/>
              </a:rPr>
              <a:t>甄選入學招生第二階段甄試作業配合事項</a:t>
            </a:r>
          </a:p>
        </p:txBody>
      </p:sp>
      <p:graphicFrame>
        <p:nvGraphicFramePr>
          <p:cNvPr id="9" name="內容版面配置區 4"/>
          <p:cNvGraphicFramePr>
            <a:graphicFrameLocks/>
          </p:cNvGraphicFramePr>
          <p:nvPr>
            <p:extLst>
              <p:ext uri="{D42A27DB-BD31-4B8C-83A1-F6EECF244321}">
                <p14:modId xmlns:p14="http://schemas.microsoft.com/office/powerpoint/2010/main" val="3291363136"/>
              </p:ext>
            </p:extLst>
          </p:nvPr>
        </p:nvGraphicFramePr>
        <p:xfrm>
          <a:off x="395536" y="980728"/>
          <a:ext cx="8147248" cy="4585386"/>
        </p:xfrm>
        <a:graphic>
          <a:graphicData uri="http://schemas.openxmlformats.org/drawingml/2006/table">
            <a:tbl>
              <a:tblPr>
                <a:tableStyleId>{5C22544A-7EE6-4342-B048-85BDC9FD1C3A}</a:tableStyleId>
              </a:tblPr>
              <a:tblGrid>
                <a:gridCol w="1975866">
                  <a:extLst>
                    <a:ext uri="{9D8B030D-6E8A-4147-A177-3AD203B41FA5}">
                      <a16:colId xmlns="" xmlns:a16="http://schemas.microsoft.com/office/drawing/2014/main" val="20000"/>
                    </a:ext>
                  </a:extLst>
                </a:gridCol>
                <a:gridCol w="881626">
                  <a:extLst>
                    <a:ext uri="{9D8B030D-6E8A-4147-A177-3AD203B41FA5}">
                      <a16:colId xmlns="" xmlns:a16="http://schemas.microsoft.com/office/drawing/2014/main" val="20001"/>
                    </a:ext>
                  </a:extLst>
                </a:gridCol>
                <a:gridCol w="881626">
                  <a:extLst>
                    <a:ext uri="{9D8B030D-6E8A-4147-A177-3AD203B41FA5}">
                      <a16:colId xmlns="" xmlns:a16="http://schemas.microsoft.com/office/drawing/2014/main" val="20002"/>
                    </a:ext>
                  </a:extLst>
                </a:gridCol>
                <a:gridCol w="881626">
                  <a:extLst>
                    <a:ext uri="{9D8B030D-6E8A-4147-A177-3AD203B41FA5}">
                      <a16:colId xmlns="" xmlns:a16="http://schemas.microsoft.com/office/drawing/2014/main" val="20003"/>
                    </a:ext>
                  </a:extLst>
                </a:gridCol>
                <a:gridCol w="881626">
                  <a:extLst>
                    <a:ext uri="{9D8B030D-6E8A-4147-A177-3AD203B41FA5}">
                      <a16:colId xmlns="" xmlns:a16="http://schemas.microsoft.com/office/drawing/2014/main" val="20004"/>
                    </a:ext>
                  </a:extLst>
                </a:gridCol>
                <a:gridCol w="881626">
                  <a:extLst>
                    <a:ext uri="{9D8B030D-6E8A-4147-A177-3AD203B41FA5}">
                      <a16:colId xmlns="" xmlns:a16="http://schemas.microsoft.com/office/drawing/2014/main" val="20005"/>
                    </a:ext>
                  </a:extLst>
                </a:gridCol>
                <a:gridCol w="881626">
                  <a:extLst>
                    <a:ext uri="{9D8B030D-6E8A-4147-A177-3AD203B41FA5}">
                      <a16:colId xmlns="" xmlns:a16="http://schemas.microsoft.com/office/drawing/2014/main" val="20006"/>
                    </a:ext>
                  </a:extLst>
                </a:gridCol>
                <a:gridCol w="881626">
                  <a:extLst>
                    <a:ext uri="{9D8B030D-6E8A-4147-A177-3AD203B41FA5}">
                      <a16:colId xmlns="" xmlns:a16="http://schemas.microsoft.com/office/drawing/2014/main" val="20007"/>
                    </a:ext>
                  </a:extLst>
                </a:gridCol>
              </a:tblGrid>
              <a:tr h="648073">
                <a:tc>
                  <a:txBody>
                    <a:bodyPr/>
                    <a:lstStyle/>
                    <a:p>
                      <a:pPr algn="ctr">
                        <a:lnSpc>
                          <a:spcPts val="1800"/>
                        </a:lnSpc>
                        <a:spcAft>
                          <a:spcPts val="0"/>
                        </a:spcAft>
                      </a:pPr>
                      <a:r>
                        <a:rPr kumimoji="1" lang="zh-TW" sz="2000" b="1" dirty="0">
                          <a:solidFill>
                            <a:schemeClr val="accent2">
                              <a:lumMod val="50000"/>
                            </a:schemeClr>
                          </a:solidFill>
                          <a:latin typeface="Book Antiqua" panose="02040602050305030304" pitchFamily="18" charset="0"/>
                          <a:ea typeface="華康儷楷書" panose="03000509000000000000" pitchFamily="65" charset="-120"/>
                          <a:cs typeface="+mn-cs"/>
                        </a:rPr>
                        <a:t>備審資料上</a:t>
                      </a:r>
                      <a:r>
                        <a:rPr kumimoji="1" lang="zh-TW" sz="2000" b="1" dirty="0" smtClean="0">
                          <a:solidFill>
                            <a:schemeClr val="accent2">
                              <a:lumMod val="50000"/>
                            </a:schemeClr>
                          </a:solidFill>
                          <a:latin typeface="Book Antiqua" panose="02040602050305030304" pitchFamily="18" charset="0"/>
                          <a:ea typeface="華康儷楷書" panose="03000509000000000000" pitchFamily="65" charset="-120"/>
                          <a:cs typeface="+mn-cs"/>
                        </a:rPr>
                        <a:t>傳</a:t>
                      </a:r>
                      <a:r>
                        <a:rPr kumimoji="1" lang="en-US" altLang="zh-TW" sz="2000" b="1" dirty="0" smtClean="0">
                          <a:solidFill>
                            <a:schemeClr val="accent2">
                              <a:lumMod val="50000"/>
                            </a:schemeClr>
                          </a:solidFill>
                          <a:latin typeface="Book Antiqua" panose="02040602050305030304" pitchFamily="18" charset="0"/>
                          <a:ea typeface="華康儷楷書" panose="03000509000000000000" pitchFamily="65" charset="-120"/>
                          <a:cs typeface="+mn-cs"/>
                        </a:rPr>
                        <a:t/>
                      </a:r>
                      <a:br>
                        <a:rPr kumimoji="1" lang="en-US" altLang="zh-TW" sz="2000" b="1" dirty="0" smtClean="0">
                          <a:solidFill>
                            <a:schemeClr val="accent2">
                              <a:lumMod val="50000"/>
                            </a:schemeClr>
                          </a:solidFill>
                          <a:latin typeface="Book Antiqua" panose="02040602050305030304" pitchFamily="18" charset="0"/>
                          <a:ea typeface="華康儷楷書" panose="03000509000000000000" pitchFamily="65" charset="-120"/>
                          <a:cs typeface="+mn-cs"/>
                        </a:rPr>
                      </a:br>
                      <a:r>
                        <a:rPr kumimoji="1" lang="zh-TW" sz="2000" b="1" dirty="0" smtClean="0">
                          <a:solidFill>
                            <a:schemeClr val="accent2">
                              <a:lumMod val="50000"/>
                            </a:schemeClr>
                          </a:solidFill>
                          <a:latin typeface="Book Antiqua" panose="02040602050305030304" pitchFamily="18" charset="0"/>
                          <a:ea typeface="華康儷楷書" panose="03000509000000000000" pitchFamily="65" charset="-120"/>
                          <a:cs typeface="+mn-cs"/>
                        </a:rPr>
                        <a:t>截止</a:t>
                      </a:r>
                      <a:r>
                        <a:rPr kumimoji="1" lang="zh-TW" sz="2000" b="1" dirty="0">
                          <a:solidFill>
                            <a:schemeClr val="accent2">
                              <a:lumMod val="50000"/>
                            </a:schemeClr>
                          </a:solidFill>
                          <a:latin typeface="Book Antiqua" panose="02040602050305030304" pitchFamily="18" charset="0"/>
                          <a:ea typeface="華康儷楷書" panose="03000509000000000000" pitchFamily="65" charset="-120"/>
                          <a:cs typeface="+mn-cs"/>
                        </a:rPr>
                        <a:t>日期</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lnSpc>
                          <a:spcPts val="1800"/>
                        </a:lnSpc>
                        <a:spcAft>
                          <a:spcPts val="0"/>
                        </a:spcAft>
                      </a:pPr>
                      <a:r>
                        <a:rPr lang="zh-TW" sz="2000" dirty="0" smtClean="0">
                          <a:solidFill>
                            <a:schemeClr val="tx1"/>
                          </a:solidFill>
                          <a:effectLst/>
                          <a:latin typeface="Book Antiqua" panose="02040602050305030304" pitchFamily="18" charset="0"/>
                          <a:ea typeface="華康儷楷書" panose="03000509000000000000" pitchFamily="65" charset="-120"/>
                        </a:rPr>
                        <a:t>校</a:t>
                      </a:r>
                      <a:r>
                        <a:rPr lang="en-US" altLang="zh-TW" sz="2000" dirty="0" smtClean="0">
                          <a:solidFill>
                            <a:schemeClr val="tx1"/>
                          </a:solidFill>
                          <a:effectLst/>
                          <a:latin typeface="Book Antiqua" panose="02040602050305030304" pitchFamily="18" charset="0"/>
                          <a:ea typeface="華康儷楷書" panose="03000509000000000000" pitchFamily="65" charset="-120"/>
                        </a:rPr>
                        <a:t> </a:t>
                      </a:r>
                      <a:r>
                        <a:rPr lang="zh-TW" sz="2000" dirty="0" smtClean="0">
                          <a:solidFill>
                            <a:schemeClr val="tx1"/>
                          </a:solidFill>
                          <a:effectLst/>
                          <a:latin typeface="Book Antiqua" panose="02040602050305030304" pitchFamily="18" charset="0"/>
                          <a:ea typeface="華康儷楷書" panose="03000509000000000000" pitchFamily="65" charset="-120"/>
                        </a:rPr>
                        <a:t>數</a:t>
                      </a:r>
                      <a:endParaRPr lang="zh-TW" sz="2000" dirty="0">
                        <a:solidFill>
                          <a:schemeClr val="tx1"/>
                        </a:solidFill>
                        <a:effectLst/>
                        <a:latin typeface="Book Antiqua" panose="02040602050305030304" pitchFamily="18" charset="0"/>
                        <a:ea typeface="華康儷楷書" panose="03000509000000000000" pitchFamily="65" charset="-12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lnSpc>
                          <a:spcPts val="1800"/>
                        </a:lnSpc>
                        <a:spcAft>
                          <a:spcPts val="0"/>
                        </a:spcAft>
                      </a:pPr>
                      <a:r>
                        <a:rPr lang="zh-TW" sz="2000" dirty="0" smtClean="0">
                          <a:solidFill>
                            <a:schemeClr val="tx1"/>
                          </a:solidFill>
                          <a:effectLst/>
                          <a:latin typeface="Book Antiqua" panose="02040602050305030304" pitchFamily="18" charset="0"/>
                          <a:ea typeface="華康儷楷書" panose="03000509000000000000" pitchFamily="65" charset="-120"/>
                        </a:rPr>
                        <a:t>系</a:t>
                      </a:r>
                      <a:r>
                        <a:rPr lang="en-US" altLang="zh-TW" sz="2000" dirty="0" smtClean="0">
                          <a:solidFill>
                            <a:schemeClr val="tx1"/>
                          </a:solidFill>
                          <a:effectLst/>
                          <a:latin typeface="Book Antiqua" panose="02040602050305030304" pitchFamily="18" charset="0"/>
                          <a:ea typeface="華康儷楷書" panose="03000509000000000000" pitchFamily="65" charset="-120"/>
                        </a:rPr>
                        <a:t> </a:t>
                      </a:r>
                      <a:r>
                        <a:rPr lang="zh-TW" sz="2000" dirty="0" smtClean="0">
                          <a:solidFill>
                            <a:schemeClr val="tx1"/>
                          </a:solidFill>
                          <a:effectLst/>
                          <a:latin typeface="Book Antiqua" panose="02040602050305030304" pitchFamily="18" charset="0"/>
                          <a:ea typeface="華康儷楷書" panose="03000509000000000000" pitchFamily="65" charset="-120"/>
                        </a:rPr>
                        <a:t>數</a:t>
                      </a:r>
                      <a:endParaRPr lang="zh-TW" sz="2000" dirty="0">
                        <a:solidFill>
                          <a:schemeClr val="tx1"/>
                        </a:solidFill>
                        <a:effectLst/>
                        <a:latin typeface="Book Antiqua" panose="02040602050305030304" pitchFamily="18" charset="0"/>
                        <a:ea typeface="華康儷楷書" panose="03000509000000000000" pitchFamily="65" charset="-12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lnSpc>
                          <a:spcPts val="1800"/>
                        </a:lnSpc>
                        <a:spcAft>
                          <a:spcPts val="0"/>
                        </a:spcAft>
                      </a:pPr>
                      <a:r>
                        <a:rPr lang="zh-TW" sz="1600" dirty="0">
                          <a:solidFill>
                            <a:schemeClr val="tx1"/>
                          </a:solidFill>
                          <a:effectLst/>
                          <a:latin typeface="Book Antiqua" panose="02040602050305030304" pitchFamily="18" charset="0"/>
                          <a:ea typeface="華康儷楷書" panose="03000509000000000000" pitchFamily="65" charset="-120"/>
                        </a:rPr>
                        <a:t>系數</a:t>
                      </a:r>
                    </a:p>
                    <a:p>
                      <a:pPr algn="ctr">
                        <a:lnSpc>
                          <a:spcPts val="1800"/>
                        </a:lnSpc>
                        <a:spcAft>
                          <a:spcPts val="0"/>
                        </a:spcAft>
                      </a:pPr>
                      <a:r>
                        <a:rPr lang="zh-TW" sz="1600" dirty="0">
                          <a:solidFill>
                            <a:schemeClr val="tx1"/>
                          </a:solidFill>
                          <a:effectLst/>
                          <a:latin typeface="Book Antiqua" panose="02040602050305030304" pitchFamily="18" charset="0"/>
                          <a:ea typeface="華康儷楷書" panose="03000509000000000000" pitchFamily="65" charset="-120"/>
                        </a:rPr>
                        <a:t>比例</a:t>
                      </a:r>
                      <a:r>
                        <a:rPr lang="en-US" sz="1600" dirty="0">
                          <a:solidFill>
                            <a:schemeClr val="tx1"/>
                          </a:solidFill>
                          <a:effectLst/>
                          <a:latin typeface="Book Antiqua" panose="02040602050305030304" pitchFamily="18" charset="0"/>
                          <a:ea typeface="華康儷楷書" panose="03000509000000000000" pitchFamily="65" charset="-120"/>
                        </a:rPr>
                        <a:t>(%)</a:t>
                      </a:r>
                      <a:endParaRPr lang="zh-TW" sz="1600" dirty="0">
                        <a:solidFill>
                          <a:schemeClr val="tx1"/>
                        </a:solidFill>
                        <a:effectLst/>
                        <a:latin typeface="Book Antiqua" panose="02040602050305030304" pitchFamily="18" charset="0"/>
                        <a:ea typeface="華康儷楷書" panose="03000509000000000000" pitchFamily="65" charset="-12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lnSpc>
                          <a:spcPts val="1800"/>
                        </a:lnSpc>
                        <a:spcAft>
                          <a:spcPts val="0"/>
                        </a:spcAft>
                      </a:pPr>
                      <a:r>
                        <a:rPr lang="zh-TW" sz="1600" dirty="0">
                          <a:solidFill>
                            <a:schemeClr val="tx1"/>
                          </a:solidFill>
                          <a:effectLst/>
                          <a:latin typeface="Book Antiqua" panose="02040602050305030304" pitchFamily="18" charset="0"/>
                          <a:ea typeface="華康儷楷書" panose="03000509000000000000" pitchFamily="65" charset="-120"/>
                        </a:rPr>
                        <a:t>系數</a:t>
                      </a:r>
                      <a:r>
                        <a:rPr lang="zh-TW" sz="1600" dirty="0" smtClean="0">
                          <a:solidFill>
                            <a:schemeClr val="tx1"/>
                          </a:solidFill>
                          <a:effectLst/>
                          <a:latin typeface="Book Antiqua" panose="02040602050305030304" pitchFamily="18" charset="0"/>
                          <a:ea typeface="華康儷楷書" panose="03000509000000000000" pitchFamily="65" charset="-120"/>
                        </a:rPr>
                        <a:t>累計比例</a:t>
                      </a:r>
                      <a:r>
                        <a:rPr lang="en-US" sz="1600" dirty="0">
                          <a:solidFill>
                            <a:schemeClr val="tx1"/>
                          </a:solidFill>
                          <a:effectLst/>
                          <a:latin typeface="Book Antiqua" panose="02040602050305030304" pitchFamily="18" charset="0"/>
                          <a:ea typeface="華康儷楷書" panose="03000509000000000000" pitchFamily="65" charset="-120"/>
                        </a:rPr>
                        <a:t>(%)</a:t>
                      </a:r>
                      <a:endParaRPr lang="zh-TW" sz="1600" dirty="0">
                        <a:solidFill>
                          <a:schemeClr val="tx1"/>
                        </a:solidFill>
                        <a:effectLst/>
                        <a:latin typeface="Book Antiqua" panose="02040602050305030304" pitchFamily="18" charset="0"/>
                        <a:ea typeface="華康儷楷書" panose="03000509000000000000" pitchFamily="65" charset="-12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lnSpc>
                          <a:spcPts val="1800"/>
                        </a:lnSpc>
                        <a:spcAft>
                          <a:spcPts val="0"/>
                        </a:spcAft>
                      </a:pPr>
                      <a:r>
                        <a:rPr lang="zh-TW" sz="1600" dirty="0">
                          <a:solidFill>
                            <a:schemeClr val="tx1"/>
                          </a:solidFill>
                          <a:effectLst/>
                          <a:latin typeface="Book Antiqua" panose="02040602050305030304" pitchFamily="18" charset="0"/>
                          <a:ea typeface="華康儷楷書" panose="03000509000000000000" pitchFamily="65" charset="-120"/>
                        </a:rPr>
                        <a:t>一般生</a:t>
                      </a:r>
                    </a:p>
                    <a:p>
                      <a:pPr algn="ctr">
                        <a:lnSpc>
                          <a:spcPts val="1800"/>
                        </a:lnSpc>
                        <a:spcAft>
                          <a:spcPts val="0"/>
                        </a:spcAft>
                      </a:pPr>
                      <a:r>
                        <a:rPr lang="zh-TW" sz="1600" dirty="0">
                          <a:solidFill>
                            <a:schemeClr val="tx1"/>
                          </a:solidFill>
                          <a:effectLst/>
                          <a:latin typeface="Book Antiqua" panose="02040602050305030304" pitchFamily="18" charset="0"/>
                          <a:ea typeface="華康儷楷書" panose="03000509000000000000" pitchFamily="65" charset="-120"/>
                        </a:rPr>
                        <a:t>招生名額</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lnSpc>
                          <a:spcPts val="1800"/>
                        </a:lnSpc>
                        <a:spcAft>
                          <a:spcPts val="0"/>
                        </a:spcAft>
                      </a:pPr>
                      <a:r>
                        <a:rPr lang="zh-TW" sz="1600" dirty="0">
                          <a:solidFill>
                            <a:schemeClr val="tx1"/>
                          </a:solidFill>
                          <a:effectLst/>
                          <a:latin typeface="Book Antiqua" panose="02040602050305030304" pitchFamily="18" charset="0"/>
                          <a:ea typeface="華康儷楷書" panose="03000509000000000000" pitchFamily="65" charset="-120"/>
                        </a:rPr>
                        <a:t>名額</a:t>
                      </a:r>
                    </a:p>
                    <a:p>
                      <a:pPr algn="ctr">
                        <a:lnSpc>
                          <a:spcPts val="1800"/>
                        </a:lnSpc>
                        <a:spcAft>
                          <a:spcPts val="0"/>
                        </a:spcAft>
                      </a:pPr>
                      <a:r>
                        <a:rPr lang="zh-TW" sz="1600" dirty="0">
                          <a:solidFill>
                            <a:schemeClr val="tx1"/>
                          </a:solidFill>
                          <a:effectLst/>
                          <a:latin typeface="Book Antiqua" panose="02040602050305030304" pitchFamily="18" charset="0"/>
                          <a:ea typeface="華康儷楷書" panose="03000509000000000000" pitchFamily="65" charset="-120"/>
                        </a:rPr>
                        <a:t>比例</a:t>
                      </a:r>
                      <a:r>
                        <a:rPr lang="en-US" sz="1600" dirty="0">
                          <a:solidFill>
                            <a:schemeClr val="tx1"/>
                          </a:solidFill>
                          <a:effectLst/>
                          <a:latin typeface="Book Antiqua" panose="02040602050305030304" pitchFamily="18" charset="0"/>
                          <a:ea typeface="華康儷楷書" panose="03000509000000000000" pitchFamily="65" charset="-120"/>
                        </a:rPr>
                        <a:t>(%)</a:t>
                      </a:r>
                      <a:endParaRPr lang="zh-TW" sz="1600" dirty="0">
                        <a:solidFill>
                          <a:schemeClr val="tx1"/>
                        </a:solidFill>
                        <a:effectLst/>
                        <a:latin typeface="Book Antiqua" panose="02040602050305030304" pitchFamily="18" charset="0"/>
                        <a:ea typeface="華康儷楷書" panose="03000509000000000000" pitchFamily="65" charset="-12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lnSpc>
                          <a:spcPts val="1800"/>
                        </a:lnSpc>
                        <a:spcAft>
                          <a:spcPts val="0"/>
                        </a:spcAft>
                      </a:pPr>
                      <a:r>
                        <a:rPr lang="zh-TW" sz="1600" dirty="0">
                          <a:solidFill>
                            <a:schemeClr val="tx1"/>
                          </a:solidFill>
                          <a:effectLst/>
                          <a:latin typeface="Book Antiqua" panose="02040602050305030304" pitchFamily="18" charset="0"/>
                          <a:ea typeface="華康儷楷書" panose="03000509000000000000" pitchFamily="65" charset="-120"/>
                        </a:rPr>
                        <a:t>名額</a:t>
                      </a:r>
                      <a:r>
                        <a:rPr lang="zh-TW" sz="1600" dirty="0" smtClean="0">
                          <a:solidFill>
                            <a:schemeClr val="tx1"/>
                          </a:solidFill>
                          <a:effectLst/>
                          <a:latin typeface="Book Antiqua" panose="02040602050305030304" pitchFamily="18" charset="0"/>
                          <a:ea typeface="華康儷楷書" panose="03000509000000000000" pitchFamily="65" charset="-120"/>
                        </a:rPr>
                        <a:t>累計比例</a:t>
                      </a:r>
                      <a:r>
                        <a:rPr lang="en-US" sz="1600" dirty="0">
                          <a:solidFill>
                            <a:schemeClr val="tx1"/>
                          </a:solidFill>
                          <a:effectLst/>
                          <a:latin typeface="Book Antiqua" panose="02040602050305030304" pitchFamily="18" charset="0"/>
                          <a:ea typeface="華康儷楷書" panose="03000509000000000000" pitchFamily="65" charset="-120"/>
                        </a:rPr>
                        <a:t>(%)</a:t>
                      </a:r>
                      <a:endParaRPr lang="zh-TW" sz="1600" dirty="0">
                        <a:solidFill>
                          <a:schemeClr val="tx1"/>
                        </a:solidFill>
                        <a:effectLst/>
                        <a:latin typeface="Book Antiqua" panose="02040602050305030304" pitchFamily="18" charset="0"/>
                        <a:ea typeface="華康儷楷書" panose="03000509000000000000" pitchFamily="65" charset="-12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 xmlns:a16="http://schemas.microsoft.com/office/drawing/2014/main" val="10000"/>
                  </a:ext>
                </a:extLst>
              </a:tr>
              <a:tr h="440195">
                <a:tc>
                  <a:txBody>
                    <a:bodyPr/>
                    <a:lstStyle/>
                    <a:p>
                      <a:pPr algn="ctr">
                        <a:lnSpc>
                          <a:spcPts val="1800"/>
                        </a:lnSpc>
                        <a:spcAft>
                          <a:spcPts val="0"/>
                        </a:spcAft>
                      </a:pPr>
                      <a:r>
                        <a:rPr lang="en-US" sz="1800" kern="1200" dirty="0" smtClean="0">
                          <a:solidFill>
                            <a:schemeClr val="dk1"/>
                          </a:solidFill>
                          <a:effectLst/>
                          <a:latin typeface="Book Antiqua" panose="02040602050305030304" pitchFamily="18" charset="0"/>
                          <a:ea typeface="華康儷楷書" panose="03000509000000000000" pitchFamily="65" charset="-120"/>
                          <a:cs typeface="+mn-cs"/>
                        </a:rPr>
                        <a:t>108-</a:t>
                      </a:r>
                      <a:r>
                        <a:rPr lang="en-US" sz="1800" b="1" kern="1200" dirty="0" smtClean="0">
                          <a:solidFill>
                            <a:schemeClr val="dk1"/>
                          </a:solidFill>
                          <a:effectLst/>
                          <a:latin typeface="Book Antiqua" panose="02040602050305030304" pitchFamily="18" charset="0"/>
                          <a:ea typeface="華康儷楷書" panose="03000509000000000000" pitchFamily="65" charset="-120"/>
                          <a:cs typeface="+mn-cs"/>
                        </a:rPr>
                        <a:t>06-05</a:t>
                      </a:r>
                      <a:r>
                        <a:rPr lang="en-US" sz="1600" dirty="0" smtClean="0">
                          <a:effectLst/>
                          <a:latin typeface="Book Antiqua" panose="02040602050305030304" pitchFamily="18" charset="0"/>
                          <a:ea typeface="華康儷楷書" panose="03000509000000000000" pitchFamily="65" charset="-120"/>
                        </a:rPr>
                        <a:t> </a:t>
                      </a:r>
                      <a:r>
                        <a:rPr lang="en-US" sz="1600" dirty="0">
                          <a:effectLst/>
                          <a:latin typeface="Book Antiqua" panose="02040602050305030304" pitchFamily="18" charset="0"/>
                          <a:ea typeface="華康儷楷書" panose="03000509000000000000" pitchFamily="65" charset="-120"/>
                        </a:rPr>
                        <a:t>20:00</a:t>
                      </a:r>
                      <a:endParaRPr lang="zh-TW" sz="1600" dirty="0">
                        <a:effectLst/>
                        <a:latin typeface="Book Antiqua" panose="02040602050305030304" pitchFamily="18" charset="0"/>
                        <a:ea typeface="華康儷楷書" panose="03000509000000000000" pitchFamily="65" charset="-120"/>
                      </a:endParaRPr>
                    </a:p>
                  </a:txBody>
                  <a:tcPr marL="9525" marR="72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5</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lnSpc>
                          <a:spcPts val="1800"/>
                        </a:lnSpc>
                        <a:spcAft>
                          <a:spcPts val="0"/>
                        </a:spcAft>
                      </a:pPr>
                      <a:r>
                        <a:rPr lang="en-US" sz="1800" b="1" dirty="0">
                          <a:solidFill>
                            <a:schemeClr val="tx1"/>
                          </a:solidFill>
                          <a:effectLst/>
                          <a:latin typeface="Book Antiqua" panose="02040602050305030304" pitchFamily="18" charset="0"/>
                          <a:ea typeface="華康儷楷書" panose="03000509000000000000" pitchFamily="65" charset="-120"/>
                        </a:rPr>
                        <a:t>58</a:t>
                      </a:r>
                      <a:endParaRPr lang="zh-TW" sz="1800" b="1" dirty="0">
                        <a:solidFill>
                          <a:schemeClr val="tx1"/>
                        </a:solidFill>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1.8</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lnSpc>
                          <a:spcPts val="1800"/>
                        </a:lnSpc>
                        <a:spcAft>
                          <a:spcPts val="0"/>
                        </a:spcAft>
                      </a:pPr>
                      <a:r>
                        <a:rPr lang="en-US" sz="1800" b="1" dirty="0">
                          <a:solidFill>
                            <a:schemeClr val="tx1"/>
                          </a:solidFill>
                          <a:effectLst/>
                          <a:latin typeface="Book Antiqua" panose="02040602050305030304" pitchFamily="18" charset="0"/>
                          <a:ea typeface="華康儷楷書" panose="03000509000000000000" pitchFamily="65" charset="-120"/>
                        </a:rPr>
                        <a:t>522</a:t>
                      </a:r>
                      <a:endParaRPr lang="zh-TW" sz="1800" b="1" dirty="0">
                        <a:solidFill>
                          <a:schemeClr val="tx1"/>
                        </a:solidFill>
                        <a:effectLst/>
                        <a:latin typeface="Book Antiqua" panose="02040602050305030304" pitchFamily="18" charset="0"/>
                        <a:ea typeface="華康儷楷書" panose="03000509000000000000" pitchFamily="65" charset="-120"/>
                      </a:endParaRPr>
                    </a:p>
                  </a:txBody>
                  <a:tcPr marL="9525" marR="72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1.2</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 xmlns:a16="http://schemas.microsoft.com/office/drawing/2014/main" val="10001"/>
                  </a:ext>
                </a:extLst>
              </a:tr>
              <a:tr h="440195">
                <a:tc>
                  <a:txBody>
                    <a:bodyPr/>
                    <a:lstStyle/>
                    <a:p>
                      <a:pPr algn="ctr">
                        <a:lnSpc>
                          <a:spcPts val="1800"/>
                        </a:lnSpc>
                        <a:spcAft>
                          <a:spcPts val="0"/>
                        </a:spcAft>
                      </a:pPr>
                      <a:r>
                        <a:rPr lang="en-US" sz="1800" dirty="0" smtClean="0">
                          <a:effectLst/>
                          <a:latin typeface="Book Antiqua" panose="02040602050305030304" pitchFamily="18" charset="0"/>
                          <a:ea typeface="華康儷楷書" panose="03000509000000000000" pitchFamily="65" charset="-120"/>
                        </a:rPr>
                        <a:t>108-</a:t>
                      </a:r>
                      <a:r>
                        <a:rPr lang="en-US" sz="1800" b="1" dirty="0" smtClean="0">
                          <a:effectLst/>
                          <a:latin typeface="Book Antiqua" panose="02040602050305030304" pitchFamily="18" charset="0"/>
                          <a:ea typeface="華康儷楷書" panose="03000509000000000000" pitchFamily="65" charset="-120"/>
                        </a:rPr>
                        <a:t>0</a:t>
                      </a:r>
                      <a:r>
                        <a:rPr lang="en-US" sz="1800" b="1" kern="1200" dirty="0" smtClean="0">
                          <a:solidFill>
                            <a:schemeClr val="dk1"/>
                          </a:solidFill>
                          <a:effectLst/>
                          <a:latin typeface="Book Antiqua" panose="02040602050305030304" pitchFamily="18" charset="0"/>
                          <a:ea typeface="華康儷楷書" panose="03000509000000000000" pitchFamily="65" charset="-120"/>
                          <a:cs typeface="+mn-cs"/>
                        </a:rPr>
                        <a:t>6-07</a:t>
                      </a:r>
                      <a:r>
                        <a:rPr lang="en-US" sz="1600" dirty="0" smtClean="0">
                          <a:effectLst/>
                          <a:latin typeface="Book Antiqua" panose="02040602050305030304" pitchFamily="18" charset="0"/>
                          <a:ea typeface="華康儷楷書" panose="03000509000000000000" pitchFamily="65" charset="-120"/>
                        </a:rPr>
                        <a:t> </a:t>
                      </a:r>
                      <a:r>
                        <a:rPr lang="en-US" sz="1600" dirty="0">
                          <a:effectLst/>
                          <a:latin typeface="Book Antiqua" panose="02040602050305030304" pitchFamily="18" charset="0"/>
                          <a:ea typeface="華康儷楷書" panose="03000509000000000000" pitchFamily="65" charset="-120"/>
                        </a:rPr>
                        <a:t>20:00</a:t>
                      </a:r>
                      <a:endParaRPr lang="zh-TW" sz="1600" dirty="0">
                        <a:effectLst/>
                        <a:latin typeface="Book Antiqua" panose="02040602050305030304" pitchFamily="18" charset="0"/>
                        <a:ea typeface="華康儷楷書" panose="03000509000000000000" pitchFamily="65" charset="-120"/>
                      </a:endParaRPr>
                    </a:p>
                  </a:txBody>
                  <a:tcPr marL="9525" marR="72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6</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r">
                        <a:lnSpc>
                          <a:spcPts val="1800"/>
                        </a:lnSpc>
                        <a:spcAft>
                          <a:spcPts val="0"/>
                        </a:spcAft>
                      </a:pPr>
                      <a:r>
                        <a:rPr lang="en-US" sz="1800" b="1" dirty="0">
                          <a:solidFill>
                            <a:schemeClr val="tx1"/>
                          </a:solidFill>
                          <a:effectLst/>
                          <a:latin typeface="Book Antiqua" panose="02040602050305030304" pitchFamily="18" charset="0"/>
                          <a:ea typeface="華康儷楷書" panose="03000509000000000000" pitchFamily="65" charset="-120"/>
                        </a:rPr>
                        <a:t>167</a:t>
                      </a:r>
                      <a:endParaRPr lang="zh-TW" sz="1800" b="1" dirty="0">
                        <a:solidFill>
                          <a:schemeClr val="tx1"/>
                        </a:solidFill>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5.1</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6.9</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r">
                        <a:lnSpc>
                          <a:spcPts val="1800"/>
                        </a:lnSpc>
                        <a:spcAft>
                          <a:spcPts val="0"/>
                        </a:spcAft>
                      </a:pPr>
                      <a:r>
                        <a:rPr lang="en-US" sz="1800" b="1" dirty="0" smtClean="0">
                          <a:solidFill>
                            <a:schemeClr val="tx1"/>
                          </a:solidFill>
                          <a:effectLst/>
                          <a:latin typeface="Book Antiqua" panose="02040602050305030304" pitchFamily="18" charset="0"/>
                          <a:ea typeface="華康儷楷書" panose="03000509000000000000" pitchFamily="65" charset="-120"/>
                        </a:rPr>
                        <a:t>2,316</a:t>
                      </a:r>
                      <a:endParaRPr lang="zh-TW" sz="1800" b="1" dirty="0">
                        <a:solidFill>
                          <a:schemeClr val="tx1"/>
                        </a:solidFill>
                        <a:effectLst/>
                        <a:latin typeface="Book Antiqua" panose="02040602050305030304" pitchFamily="18" charset="0"/>
                        <a:ea typeface="華康儷楷書" panose="03000509000000000000" pitchFamily="65" charset="-120"/>
                      </a:endParaRPr>
                    </a:p>
                  </a:txBody>
                  <a:tcPr marL="9525" marR="72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5.2</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6.3</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 xmlns:a16="http://schemas.microsoft.com/office/drawing/2014/main" val="10002"/>
                  </a:ext>
                </a:extLst>
              </a:tr>
              <a:tr h="415753">
                <a:tc>
                  <a:txBody>
                    <a:bodyPr/>
                    <a:lstStyle/>
                    <a:p>
                      <a:pPr algn="ctr">
                        <a:lnSpc>
                          <a:spcPts val="1800"/>
                        </a:lnSpc>
                        <a:spcAft>
                          <a:spcPts val="0"/>
                        </a:spcAft>
                      </a:pPr>
                      <a:r>
                        <a:rPr lang="en-US" sz="1800" kern="1200" dirty="0" smtClean="0">
                          <a:solidFill>
                            <a:schemeClr val="dk1"/>
                          </a:solidFill>
                          <a:effectLst/>
                          <a:latin typeface="Book Antiqua" panose="02040602050305030304" pitchFamily="18" charset="0"/>
                          <a:ea typeface="華康儷楷書" panose="03000509000000000000" pitchFamily="65" charset="-120"/>
                          <a:cs typeface="+mn-cs"/>
                        </a:rPr>
                        <a:t>108-</a:t>
                      </a:r>
                      <a:r>
                        <a:rPr lang="en-US" altLang="zh-TW" sz="1800" b="1" kern="1200" dirty="0" smtClean="0">
                          <a:solidFill>
                            <a:schemeClr val="dk1"/>
                          </a:solidFill>
                          <a:effectLst/>
                          <a:latin typeface="Book Antiqua" panose="02040602050305030304" pitchFamily="18" charset="0"/>
                          <a:ea typeface="華康儷楷書" panose="03000509000000000000" pitchFamily="65" charset="-120"/>
                          <a:cs typeface="+mn-cs"/>
                        </a:rPr>
                        <a:t>0</a:t>
                      </a:r>
                      <a:r>
                        <a:rPr lang="en-US" sz="1800" b="1" kern="1200" dirty="0" smtClean="0">
                          <a:solidFill>
                            <a:schemeClr val="dk1"/>
                          </a:solidFill>
                          <a:effectLst/>
                          <a:latin typeface="Book Antiqua" panose="02040602050305030304" pitchFamily="18" charset="0"/>
                          <a:ea typeface="華康儷楷書" panose="03000509000000000000" pitchFamily="65" charset="-120"/>
                          <a:cs typeface="+mn-cs"/>
                        </a:rPr>
                        <a:t>6-08</a:t>
                      </a:r>
                      <a:r>
                        <a:rPr lang="en-US" sz="1600" dirty="0" smtClean="0">
                          <a:effectLst/>
                          <a:latin typeface="Book Antiqua" panose="02040602050305030304" pitchFamily="18" charset="0"/>
                          <a:ea typeface="華康儷楷書" panose="03000509000000000000" pitchFamily="65" charset="-120"/>
                        </a:rPr>
                        <a:t> </a:t>
                      </a:r>
                      <a:r>
                        <a:rPr lang="en-US" sz="1600" dirty="0">
                          <a:effectLst/>
                          <a:latin typeface="Book Antiqua" panose="02040602050305030304" pitchFamily="18" charset="0"/>
                          <a:ea typeface="華康儷楷書" panose="03000509000000000000" pitchFamily="65" charset="-120"/>
                        </a:rPr>
                        <a:t>20:00</a:t>
                      </a:r>
                      <a:endParaRPr lang="zh-TW" sz="1600" dirty="0">
                        <a:effectLst/>
                        <a:latin typeface="Book Antiqua" panose="02040602050305030304" pitchFamily="18" charset="0"/>
                        <a:ea typeface="華康儷楷書" panose="03000509000000000000" pitchFamily="65" charset="-120"/>
                      </a:endParaRPr>
                    </a:p>
                  </a:txBody>
                  <a:tcPr marL="9525" marR="72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11</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lnSpc>
                          <a:spcPts val="1800"/>
                        </a:lnSpc>
                        <a:spcAft>
                          <a:spcPts val="0"/>
                        </a:spcAft>
                      </a:pPr>
                      <a:r>
                        <a:rPr lang="en-US" sz="1800" b="1" dirty="0">
                          <a:solidFill>
                            <a:schemeClr val="tx1"/>
                          </a:solidFill>
                          <a:effectLst/>
                          <a:latin typeface="Book Antiqua" panose="02040602050305030304" pitchFamily="18" charset="0"/>
                          <a:ea typeface="華康儷楷書" panose="03000509000000000000" pitchFamily="65" charset="-120"/>
                        </a:rPr>
                        <a:t>139</a:t>
                      </a:r>
                      <a:endParaRPr lang="zh-TW" sz="1800" b="1" dirty="0">
                        <a:solidFill>
                          <a:schemeClr val="tx1"/>
                        </a:solidFill>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4.3</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11.2</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lnSpc>
                          <a:spcPts val="1800"/>
                        </a:lnSpc>
                        <a:spcAft>
                          <a:spcPts val="0"/>
                        </a:spcAft>
                      </a:pPr>
                      <a:r>
                        <a:rPr lang="en-US" sz="1800" b="1" dirty="0" smtClean="0">
                          <a:solidFill>
                            <a:schemeClr val="tx1"/>
                          </a:solidFill>
                          <a:effectLst/>
                          <a:latin typeface="Book Antiqua" panose="02040602050305030304" pitchFamily="18" charset="0"/>
                          <a:ea typeface="華康儷楷書" panose="03000509000000000000" pitchFamily="65" charset="-120"/>
                        </a:rPr>
                        <a:t>1,902</a:t>
                      </a:r>
                      <a:endParaRPr lang="zh-TW" sz="1800" b="1" dirty="0">
                        <a:solidFill>
                          <a:schemeClr val="tx1"/>
                        </a:solidFill>
                        <a:effectLst/>
                        <a:latin typeface="Book Antiqua" panose="02040602050305030304" pitchFamily="18" charset="0"/>
                        <a:ea typeface="華康儷楷書" panose="03000509000000000000" pitchFamily="65" charset="-120"/>
                      </a:endParaRPr>
                    </a:p>
                  </a:txBody>
                  <a:tcPr marL="9525" marR="72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4.3</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10.6</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 xmlns:a16="http://schemas.microsoft.com/office/drawing/2014/main" val="10003"/>
                  </a:ext>
                </a:extLst>
              </a:tr>
              <a:tr h="440195">
                <a:tc>
                  <a:txBody>
                    <a:bodyPr/>
                    <a:lstStyle/>
                    <a:p>
                      <a:pPr algn="ctr">
                        <a:lnSpc>
                          <a:spcPts val="1800"/>
                        </a:lnSpc>
                        <a:spcAft>
                          <a:spcPts val="0"/>
                        </a:spcAft>
                      </a:pPr>
                      <a:r>
                        <a:rPr lang="en-US" sz="1800" kern="1200" dirty="0" smtClean="0">
                          <a:solidFill>
                            <a:schemeClr val="dk1"/>
                          </a:solidFill>
                          <a:effectLst/>
                          <a:latin typeface="Book Antiqua" panose="02040602050305030304" pitchFamily="18" charset="0"/>
                          <a:ea typeface="華康儷楷書" panose="03000509000000000000" pitchFamily="65" charset="-120"/>
                          <a:cs typeface="+mn-cs"/>
                        </a:rPr>
                        <a:t>108-</a:t>
                      </a:r>
                      <a:r>
                        <a:rPr lang="en-US" altLang="zh-TW" sz="1800" b="1" kern="1200" dirty="0" smtClean="0">
                          <a:solidFill>
                            <a:schemeClr val="dk1"/>
                          </a:solidFill>
                          <a:effectLst/>
                          <a:latin typeface="Book Antiqua" panose="02040602050305030304" pitchFamily="18" charset="0"/>
                          <a:ea typeface="華康儷楷書" panose="03000509000000000000" pitchFamily="65" charset="-120"/>
                          <a:cs typeface="+mn-cs"/>
                        </a:rPr>
                        <a:t>0</a:t>
                      </a:r>
                      <a:r>
                        <a:rPr lang="en-US" sz="1800" b="1" kern="1200" dirty="0" smtClean="0">
                          <a:solidFill>
                            <a:schemeClr val="dk1"/>
                          </a:solidFill>
                          <a:effectLst/>
                          <a:latin typeface="Book Antiqua" panose="02040602050305030304" pitchFamily="18" charset="0"/>
                          <a:ea typeface="華康儷楷書" panose="03000509000000000000" pitchFamily="65" charset="-120"/>
                          <a:cs typeface="+mn-cs"/>
                        </a:rPr>
                        <a:t>6-09</a:t>
                      </a:r>
                      <a:r>
                        <a:rPr lang="en-US" sz="1600" dirty="0" smtClean="0">
                          <a:effectLst/>
                          <a:latin typeface="Book Antiqua" panose="02040602050305030304" pitchFamily="18" charset="0"/>
                          <a:ea typeface="華康儷楷書" panose="03000509000000000000" pitchFamily="65" charset="-120"/>
                        </a:rPr>
                        <a:t> </a:t>
                      </a:r>
                      <a:r>
                        <a:rPr lang="en-US" sz="1600" dirty="0">
                          <a:effectLst/>
                          <a:latin typeface="Book Antiqua" panose="02040602050305030304" pitchFamily="18" charset="0"/>
                          <a:ea typeface="華康儷楷書" panose="03000509000000000000" pitchFamily="65" charset="-120"/>
                        </a:rPr>
                        <a:t>20:00</a:t>
                      </a:r>
                      <a:endParaRPr lang="zh-TW" sz="1600" dirty="0">
                        <a:effectLst/>
                        <a:latin typeface="Book Antiqua" panose="02040602050305030304" pitchFamily="18" charset="0"/>
                        <a:ea typeface="華康儷楷書" panose="03000509000000000000" pitchFamily="65" charset="-120"/>
                      </a:endParaRPr>
                    </a:p>
                  </a:txBody>
                  <a:tcPr marL="9525" marR="72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6</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r">
                        <a:lnSpc>
                          <a:spcPts val="1800"/>
                        </a:lnSpc>
                        <a:spcAft>
                          <a:spcPts val="0"/>
                        </a:spcAft>
                      </a:pPr>
                      <a:r>
                        <a:rPr lang="en-US" sz="1800" b="1" dirty="0">
                          <a:solidFill>
                            <a:schemeClr val="tx1"/>
                          </a:solidFill>
                          <a:effectLst/>
                          <a:latin typeface="Book Antiqua" panose="02040602050305030304" pitchFamily="18" charset="0"/>
                          <a:ea typeface="華康儷楷書" panose="03000509000000000000" pitchFamily="65" charset="-120"/>
                        </a:rPr>
                        <a:t>180</a:t>
                      </a:r>
                      <a:endParaRPr lang="zh-TW" sz="1800" b="1" dirty="0">
                        <a:solidFill>
                          <a:schemeClr val="tx1"/>
                        </a:solidFill>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5.5</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16.7</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r">
                        <a:lnSpc>
                          <a:spcPts val="1800"/>
                        </a:lnSpc>
                        <a:spcAft>
                          <a:spcPts val="0"/>
                        </a:spcAft>
                      </a:pPr>
                      <a:r>
                        <a:rPr lang="en-US" sz="1800" b="1" dirty="0" smtClean="0">
                          <a:solidFill>
                            <a:schemeClr val="tx1"/>
                          </a:solidFill>
                          <a:effectLst/>
                          <a:latin typeface="Book Antiqua" panose="02040602050305030304" pitchFamily="18" charset="0"/>
                          <a:ea typeface="華康儷楷書" panose="03000509000000000000" pitchFamily="65" charset="-120"/>
                        </a:rPr>
                        <a:t>2,857</a:t>
                      </a:r>
                      <a:endParaRPr lang="zh-TW" sz="1800" b="1" dirty="0">
                        <a:solidFill>
                          <a:schemeClr val="tx1"/>
                        </a:solidFill>
                        <a:effectLst/>
                        <a:latin typeface="Book Antiqua" panose="02040602050305030304" pitchFamily="18" charset="0"/>
                        <a:ea typeface="華康儷楷書" panose="03000509000000000000" pitchFamily="65" charset="-120"/>
                      </a:endParaRPr>
                    </a:p>
                  </a:txBody>
                  <a:tcPr marL="9525" marR="72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6.4</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17.0</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 xmlns:a16="http://schemas.microsoft.com/office/drawing/2014/main" val="10004"/>
                  </a:ext>
                </a:extLst>
              </a:tr>
              <a:tr h="440195">
                <a:tc>
                  <a:txBody>
                    <a:bodyPr/>
                    <a:lstStyle/>
                    <a:p>
                      <a:pPr algn="ctr">
                        <a:lnSpc>
                          <a:spcPts val="1800"/>
                        </a:lnSpc>
                        <a:spcAft>
                          <a:spcPts val="0"/>
                        </a:spcAft>
                      </a:pPr>
                      <a:r>
                        <a:rPr lang="en-US" sz="1800" kern="1200" dirty="0" smtClean="0">
                          <a:solidFill>
                            <a:schemeClr val="dk1"/>
                          </a:solidFill>
                          <a:effectLst/>
                          <a:latin typeface="Book Antiqua" panose="02040602050305030304" pitchFamily="18" charset="0"/>
                          <a:ea typeface="華康儷楷書" panose="03000509000000000000" pitchFamily="65" charset="-120"/>
                          <a:cs typeface="+mn-cs"/>
                        </a:rPr>
                        <a:t>108-</a:t>
                      </a:r>
                      <a:r>
                        <a:rPr lang="en-US" altLang="zh-TW" sz="1800" b="1" kern="1200" dirty="0" smtClean="0">
                          <a:solidFill>
                            <a:schemeClr val="dk1"/>
                          </a:solidFill>
                          <a:effectLst/>
                          <a:latin typeface="Book Antiqua" panose="02040602050305030304" pitchFamily="18" charset="0"/>
                          <a:ea typeface="華康儷楷書" panose="03000509000000000000" pitchFamily="65" charset="-120"/>
                          <a:cs typeface="+mn-cs"/>
                        </a:rPr>
                        <a:t>0</a:t>
                      </a:r>
                      <a:r>
                        <a:rPr lang="en-US" sz="1800" b="1" kern="1200" dirty="0" smtClean="0">
                          <a:solidFill>
                            <a:schemeClr val="dk1"/>
                          </a:solidFill>
                          <a:effectLst/>
                          <a:latin typeface="Book Antiqua" panose="02040602050305030304" pitchFamily="18" charset="0"/>
                          <a:ea typeface="華康儷楷書" panose="03000509000000000000" pitchFamily="65" charset="-120"/>
                          <a:cs typeface="+mn-cs"/>
                        </a:rPr>
                        <a:t>6-10</a:t>
                      </a:r>
                      <a:r>
                        <a:rPr lang="en-US" sz="1600" dirty="0" smtClean="0">
                          <a:effectLst/>
                          <a:latin typeface="Book Antiqua" panose="02040602050305030304" pitchFamily="18" charset="0"/>
                          <a:ea typeface="華康儷楷書" panose="03000509000000000000" pitchFamily="65" charset="-120"/>
                        </a:rPr>
                        <a:t> </a:t>
                      </a:r>
                      <a:r>
                        <a:rPr lang="en-US" sz="1600" dirty="0">
                          <a:effectLst/>
                          <a:latin typeface="Book Antiqua" panose="02040602050305030304" pitchFamily="18" charset="0"/>
                          <a:ea typeface="華康儷楷書" panose="03000509000000000000" pitchFamily="65" charset="-120"/>
                        </a:rPr>
                        <a:t>20:00</a:t>
                      </a:r>
                      <a:endParaRPr lang="zh-TW" sz="1600" dirty="0">
                        <a:effectLst/>
                        <a:latin typeface="Book Antiqua" panose="02040602050305030304" pitchFamily="18" charset="0"/>
                        <a:ea typeface="華康儷楷書" panose="03000509000000000000" pitchFamily="65" charset="-120"/>
                      </a:endParaRPr>
                    </a:p>
                  </a:txBody>
                  <a:tcPr marL="9525" marR="72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31</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lnSpc>
                          <a:spcPts val="1800"/>
                        </a:lnSpc>
                        <a:spcAft>
                          <a:spcPts val="0"/>
                        </a:spcAft>
                      </a:pPr>
                      <a:r>
                        <a:rPr lang="en-US" sz="1800" b="1" dirty="0">
                          <a:solidFill>
                            <a:schemeClr val="tx1"/>
                          </a:solidFill>
                          <a:effectLst/>
                          <a:latin typeface="Book Antiqua" panose="02040602050305030304" pitchFamily="18" charset="0"/>
                          <a:ea typeface="華康儷楷書" panose="03000509000000000000" pitchFamily="65" charset="-120"/>
                        </a:rPr>
                        <a:t>657</a:t>
                      </a:r>
                      <a:endParaRPr lang="zh-TW" sz="1800" b="1" dirty="0">
                        <a:solidFill>
                          <a:schemeClr val="tx1"/>
                        </a:solidFill>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20.2</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36.9</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lnSpc>
                          <a:spcPts val="1800"/>
                        </a:lnSpc>
                        <a:spcAft>
                          <a:spcPts val="0"/>
                        </a:spcAft>
                      </a:pPr>
                      <a:r>
                        <a:rPr lang="en-US" sz="1800" b="1" dirty="0" smtClean="0">
                          <a:solidFill>
                            <a:schemeClr val="tx1"/>
                          </a:solidFill>
                          <a:effectLst/>
                          <a:latin typeface="Book Antiqua" panose="02040602050305030304" pitchFamily="18" charset="0"/>
                          <a:ea typeface="華康儷楷書" panose="03000509000000000000" pitchFamily="65" charset="-120"/>
                        </a:rPr>
                        <a:t>9,129</a:t>
                      </a:r>
                      <a:endParaRPr lang="zh-TW" sz="1800" b="1" dirty="0">
                        <a:solidFill>
                          <a:schemeClr val="tx1"/>
                        </a:solidFill>
                        <a:effectLst/>
                        <a:latin typeface="Book Antiqua" panose="02040602050305030304" pitchFamily="18" charset="0"/>
                        <a:ea typeface="華康儷楷書" panose="03000509000000000000" pitchFamily="65" charset="-120"/>
                      </a:endParaRPr>
                    </a:p>
                  </a:txBody>
                  <a:tcPr marL="9525" marR="72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20.4</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37.4</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 xmlns:a16="http://schemas.microsoft.com/office/drawing/2014/main" val="10005"/>
                  </a:ext>
                </a:extLst>
              </a:tr>
              <a:tr h="440195">
                <a:tc>
                  <a:txBody>
                    <a:bodyPr/>
                    <a:lstStyle/>
                    <a:p>
                      <a:pPr algn="ctr">
                        <a:lnSpc>
                          <a:spcPts val="1800"/>
                        </a:lnSpc>
                        <a:spcAft>
                          <a:spcPts val="0"/>
                        </a:spcAft>
                      </a:pPr>
                      <a:r>
                        <a:rPr lang="en-US" sz="1800" kern="1200" dirty="0" smtClean="0">
                          <a:solidFill>
                            <a:schemeClr val="dk1"/>
                          </a:solidFill>
                          <a:effectLst/>
                          <a:latin typeface="Book Antiqua" panose="02040602050305030304" pitchFamily="18" charset="0"/>
                          <a:ea typeface="華康儷楷書" panose="03000509000000000000" pitchFamily="65" charset="-120"/>
                          <a:cs typeface="+mn-cs"/>
                        </a:rPr>
                        <a:t>108-</a:t>
                      </a:r>
                      <a:r>
                        <a:rPr lang="en-US" altLang="zh-TW" sz="1800" b="1" kern="1200" dirty="0" smtClean="0">
                          <a:solidFill>
                            <a:schemeClr val="dk1"/>
                          </a:solidFill>
                          <a:effectLst/>
                          <a:latin typeface="Book Antiqua" panose="02040602050305030304" pitchFamily="18" charset="0"/>
                          <a:ea typeface="華康儷楷書" panose="03000509000000000000" pitchFamily="65" charset="-120"/>
                          <a:cs typeface="+mn-cs"/>
                        </a:rPr>
                        <a:t>0</a:t>
                      </a:r>
                      <a:r>
                        <a:rPr lang="en-US" sz="1800" b="1" kern="1200" dirty="0" smtClean="0">
                          <a:solidFill>
                            <a:schemeClr val="dk1"/>
                          </a:solidFill>
                          <a:effectLst/>
                          <a:latin typeface="Book Antiqua" panose="02040602050305030304" pitchFamily="18" charset="0"/>
                          <a:ea typeface="華康儷楷書" panose="03000509000000000000" pitchFamily="65" charset="-120"/>
                          <a:cs typeface="+mn-cs"/>
                        </a:rPr>
                        <a:t>6-11</a:t>
                      </a:r>
                      <a:r>
                        <a:rPr lang="en-US" sz="1600" dirty="0" smtClean="0">
                          <a:effectLst/>
                          <a:latin typeface="Book Antiqua" panose="02040602050305030304" pitchFamily="18" charset="0"/>
                          <a:ea typeface="華康儷楷書" panose="03000509000000000000" pitchFamily="65" charset="-120"/>
                        </a:rPr>
                        <a:t> </a:t>
                      </a:r>
                      <a:r>
                        <a:rPr lang="en-US" sz="1600" dirty="0">
                          <a:effectLst/>
                          <a:latin typeface="Book Antiqua" panose="02040602050305030304" pitchFamily="18" charset="0"/>
                          <a:ea typeface="華康儷楷書" panose="03000509000000000000" pitchFamily="65" charset="-120"/>
                        </a:rPr>
                        <a:t>20:00</a:t>
                      </a:r>
                      <a:endParaRPr lang="zh-TW" sz="1600" dirty="0">
                        <a:effectLst/>
                        <a:latin typeface="Book Antiqua" panose="02040602050305030304" pitchFamily="18" charset="0"/>
                        <a:ea typeface="華康儷楷書" panose="03000509000000000000" pitchFamily="65" charset="-120"/>
                      </a:endParaRPr>
                    </a:p>
                  </a:txBody>
                  <a:tcPr marL="9525" marR="72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24</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r">
                        <a:lnSpc>
                          <a:spcPts val="1800"/>
                        </a:lnSpc>
                        <a:spcAft>
                          <a:spcPts val="0"/>
                        </a:spcAft>
                      </a:pPr>
                      <a:r>
                        <a:rPr lang="en-US" sz="1800" b="1" dirty="0">
                          <a:solidFill>
                            <a:schemeClr val="tx1"/>
                          </a:solidFill>
                          <a:effectLst/>
                          <a:latin typeface="Book Antiqua" panose="02040602050305030304" pitchFamily="18" charset="0"/>
                          <a:ea typeface="華康儷楷書" panose="03000509000000000000" pitchFamily="65" charset="-120"/>
                        </a:rPr>
                        <a:t>631</a:t>
                      </a:r>
                      <a:endParaRPr lang="zh-TW" sz="1800" b="1" dirty="0">
                        <a:solidFill>
                          <a:schemeClr val="tx1"/>
                        </a:solidFill>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19.4</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56.3</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r">
                        <a:lnSpc>
                          <a:spcPts val="1800"/>
                        </a:lnSpc>
                        <a:spcAft>
                          <a:spcPts val="0"/>
                        </a:spcAft>
                      </a:pPr>
                      <a:r>
                        <a:rPr lang="en-US" sz="1800" b="1" dirty="0" smtClean="0">
                          <a:solidFill>
                            <a:schemeClr val="tx1"/>
                          </a:solidFill>
                          <a:effectLst/>
                          <a:latin typeface="Book Antiqua" panose="02040602050305030304" pitchFamily="18" charset="0"/>
                          <a:ea typeface="華康儷楷書" panose="03000509000000000000" pitchFamily="65" charset="-120"/>
                        </a:rPr>
                        <a:t>9,505</a:t>
                      </a:r>
                      <a:endParaRPr lang="zh-TW" sz="1800" b="1" dirty="0">
                        <a:solidFill>
                          <a:schemeClr val="tx1"/>
                        </a:solidFill>
                        <a:effectLst/>
                        <a:latin typeface="Book Antiqua" panose="02040602050305030304" pitchFamily="18" charset="0"/>
                        <a:ea typeface="華康儷楷書" panose="03000509000000000000" pitchFamily="65" charset="-120"/>
                      </a:endParaRPr>
                    </a:p>
                  </a:txBody>
                  <a:tcPr marL="9525" marR="72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21.3</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58.6</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 xmlns:a16="http://schemas.microsoft.com/office/drawing/2014/main" val="10006"/>
                  </a:ext>
                </a:extLst>
              </a:tr>
              <a:tr h="440195">
                <a:tc>
                  <a:txBody>
                    <a:bodyPr/>
                    <a:lstStyle/>
                    <a:p>
                      <a:pPr algn="ctr">
                        <a:lnSpc>
                          <a:spcPts val="1800"/>
                        </a:lnSpc>
                        <a:spcAft>
                          <a:spcPts val="0"/>
                        </a:spcAft>
                      </a:pPr>
                      <a:r>
                        <a:rPr lang="en-US" sz="1800" kern="1200" dirty="0" smtClean="0">
                          <a:solidFill>
                            <a:schemeClr val="dk1"/>
                          </a:solidFill>
                          <a:effectLst/>
                          <a:latin typeface="Book Antiqua" panose="02040602050305030304" pitchFamily="18" charset="0"/>
                          <a:ea typeface="華康儷楷書" panose="03000509000000000000" pitchFamily="65" charset="-120"/>
                          <a:cs typeface="+mn-cs"/>
                        </a:rPr>
                        <a:t>108-</a:t>
                      </a:r>
                      <a:r>
                        <a:rPr lang="en-US" altLang="zh-TW" sz="1800" b="1" kern="1200" dirty="0" smtClean="0">
                          <a:solidFill>
                            <a:schemeClr val="dk1"/>
                          </a:solidFill>
                          <a:effectLst/>
                          <a:latin typeface="Book Antiqua" panose="02040602050305030304" pitchFamily="18" charset="0"/>
                          <a:ea typeface="華康儷楷書" panose="03000509000000000000" pitchFamily="65" charset="-120"/>
                          <a:cs typeface="+mn-cs"/>
                        </a:rPr>
                        <a:t>0</a:t>
                      </a:r>
                      <a:r>
                        <a:rPr lang="en-US" sz="1800" b="1" kern="1200" dirty="0" smtClean="0">
                          <a:solidFill>
                            <a:schemeClr val="dk1"/>
                          </a:solidFill>
                          <a:effectLst/>
                          <a:latin typeface="Book Antiqua" panose="02040602050305030304" pitchFamily="18" charset="0"/>
                          <a:ea typeface="華康儷楷書" panose="03000509000000000000" pitchFamily="65" charset="-120"/>
                          <a:cs typeface="+mn-cs"/>
                        </a:rPr>
                        <a:t>6-12</a:t>
                      </a:r>
                      <a:r>
                        <a:rPr lang="en-US" sz="1600" dirty="0" smtClean="0">
                          <a:effectLst/>
                          <a:latin typeface="Book Antiqua" panose="02040602050305030304" pitchFamily="18" charset="0"/>
                          <a:ea typeface="華康儷楷書" panose="03000509000000000000" pitchFamily="65" charset="-120"/>
                        </a:rPr>
                        <a:t> </a:t>
                      </a:r>
                      <a:r>
                        <a:rPr lang="en-US" sz="1600" dirty="0">
                          <a:effectLst/>
                          <a:latin typeface="Book Antiqua" panose="02040602050305030304" pitchFamily="18" charset="0"/>
                          <a:ea typeface="華康儷楷書" panose="03000509000000000000" pitchFamily="65" charset="-120"/>
                        </a:rPr>
                        <a:t>20:00</a:t>
                      </a:r>
                      <a:endParaRPr lang="zh-TW" sz="1600" dirty="0">
                        <a:effectLst/>
                        <a:latin typeface="Book Antiqua" panose="02040602050305030304" pitchFamily="18" charset="0"/>
                        <a:ea typeface="華康儷楷書" panose="03000509000000000000" pitchFamily="65" charset="-120"/>
                      </a:endParaRPr>
                    </a:p>
                  </a:txBody>
                  <a:tcPr marL="9525" marR="72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19</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lnSpc>
                          <a:spcPts val="1800"/>
                        </a:lnSpc>
                        <a:spcAft>
                          <a:spcPts val="0"/>
                        </a:spcAft>
                      </a:pPr>
                      <a:r>
                        <a:rPr lang="en-US" sz="1800" b="1" dirty="0">
                          <a:solidFill>
                            <a:schemeClr val="tx1"/>
                          </a:solidFill>
                          <a:effectLst/>
                          <a:latin typeface="Book Antiqua" panose="02040602050305030304" pitchFamily="18" charset="0"/>
                          <a:ea typeface="華康儷楷書" panose="03000509000000000000" pitchFamily="65" charset="-120"/>
                        </a:rPr>
                        <a:t>532</a:t>
                      </a:r>
                      <a:endParaRPr lang="zh-TW" sz="1800" b="1" dirty="0">
                        <a:solidFill>
                          <a:schemeClr val="tx1"/>
                        </a:solidFill>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16.4</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72.7</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lnSpc>
                          <a:spcPts val="1800"/>
                        </a:lnSpc>
                        <a:spcAft>
                          <a:spcPts val="0"/>
                        </a:spcAft>
                      </a:pPr>
                      <a:r>
                        <a:rPr lang="en-US" sz="1800" b="1" dirty="0" smtClean="0">
                          <a:solidFill>
                            <a:schemeClr val="tx1"/>
                          </a:solidFill>
                          <a:effectLst/>
                          <a:latin typeface="Book Antiqua" panose="02040602050305030304" pitchFamily="18" charset="0"/>
                          <a:ea typeface="華康儷楷書" panose="03000509000000000000" pitchFamily="65" charset="-120"/>
                        </a:rPr>
                        <a:t>6,588</a:t>
                      </a:r>
                      <a:endParaRPr lang="zh-TW" sz="1800" b="1" dirty="0">
                        <a:solidFill>
                          <a:schemeClr val="tx1"/>
                        </a:solidFill>
                        <a:effectLst/>
                        <a:latin typeface="Book Antiqua" panose="02040602050305030304" pitchFamily="18" charset="0"/>
                        <a:ea typeface="華康儷楷書" panose="03000509000000000000" pitchFamily="65" charset="-120"/>
                      </a:endParaRPr>
                    </a:p>
                  </a:txBody>
                  <a:tcPr marL="9525" marR="72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14.7</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73.4</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 xmlns:a16="http://schemas.microsoft.com/office/drawing/2014/main" val="10007"/>
                  </a:ext>
                </a:extLst>
              </a:tr>
              <a:tr h="440195">
                <a:tc>
                  <a:txBody>
                    <a:bodyPr/>
                    <a:lstStyle/>
                    <a:p>
                      <a:pPr algn="ctr">
                        <a:lnSpc>
                          <a:spcPts val="1800"/>
                        </a:lnSpc>
                        <a:spcAft>
                          <a:spcPts val="0"/>
                        </a:spcAft>
                      </a:pPr>
                      <a:r>
                        <a:rPr lang="en-US" sz="1800" kern="1200" dirty="0" smtClean="0">
                          <a:solidFill>
                            <a:schemeClr val="dk1"/>
                          </a:solidFill>
                          <a:effectLst/>
                          <a:latin typeface="Book Antiqua" panose="02040602050305030304" pitchFamily="18" charset="0"/>
                          <a:ea typeface="華康儷楷書" panose="03000509000000000000" pitchFamily="65" charset="-120"/>
                          <a:cs typeface="+mn-cs"/>
                        </a:rPr>
                        <a:t>108-</a:t>
                      </a:r>
                      <a:r>
                        <a:rPr lang="en-US" altLang="zh-TW" sz="1800" b="1" kern="1200" dirty="0" smtClean="0">
                          <a:solidFill>
                            <a:schemeClr val="dk1"/>
                          </a:solidFill>
                          <a:effectLst/>
                          <a:latin typeface="Book Antiqua" panose="02040602050305030304" pitchFamily="18" charset="0"/>
                          <a:ea typeface="華康儷楷書" panose="03000509000000000000" pitchFamily="65" charset="-120"/>
                          <a:cs typeface="+mn-cs"/>
                        </a:rPr>
                        <a:t>0</a:t>
                      </a:r>
                      <a:r>
                        <a:rPr lang="en-US" sz="1800" b="1" kern="1200" dirty="0" smtClean="0">
                          <a:solidFill>
                            <a:schemeClr val="dk1"/>
                          </a:solidFill>
                          <a:effectLst/>
                          <a:latin typeface="Book Antiqua" panose="02040602050305030304" pitchFamily="18" charset="0"/>
                          <a:ea typeface="華康儷楷書" panose="03000509000000000000" pitchFamily="65" charset="-120"/>
                          <a:cs typeface="+mn-cs"/>
                        </a:rPr>
                        <a:t>6-13</a:t>
                      </a:r>
                      <a:r>
                        <a:rPr lang="en-US" sz="1600" dirty="0" smtClean="0">
                          <a:effectLst/>
                          <a:latin typeface="Book Antiqua" panose="02040602050305030304" pitchFamily="18" charset="0"/>
                          <a:ea typeface="華康儷楷書" panose="03000509000000000000" pitchFamily="65" charset="-120"/>
                        </a:rPr>
                        <a:t> </a:t>
                      </a:r>
                      <a:r>
                        <a:rPr lang="en-US" sz="1600" dirty="0">
                          <a:effectLst/>
                          <a:latin typeface="Book Antiqua" panose="02040602050305030304" pitchFamily="18" charset="0"/>
                          <a:ea typeface="華康儷楷書" panose="03000509000000000000" pitchFamily="65" charset="-120"/>
                        </a:rPr>
                        <a:t>20:00</a:t>
                      </a:r>
                      <a:endParaRPr lang="zh-TW" sz="1600" dirty="0">
                        <a:effectLst/>
                        <a:latin typeface="Book Antiqua" panose="02040602050305030304" pitchFamily="18" charset="0"/>
                        <a:ea typeface="華康儷楷書" panose="03000509000000000000" pitchFamily="65" charset="-120"/>
                      </a:endParaRPr>
                    </a:p>
                  </a:txBody>
                  <a:tcPr marL="9525" marR="72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32</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r">
                        <a:lnSpc>
                          <a:spcPts val="1800"/>
                        </a:lnSpc>
                        <a:spcAft>
                          <a:spcPts val="0"/>
                        </a:spcAft>
                      </a:pPr>
                      <a:r>
                        <a:rPr lang="en-US" sz="1800" b="1" dirty="0">
                          <a:solidFill>
                            <a:schemeClr val="tx1"/>
                          </a:solidFill>
                          <a:effectLst/>
                          <a:latin typeface="Book Antiqua" panose="02040602050305030304" pitchFamily="18" charset="0"/>
                          <a:ea typeface="華康儷楷書" panose="03000509000000000000" pitchFamily="65" charset="-120"/>
                        </a:rPr>
                        <a:t>881</a:t>
                      </a:r>
                      <a:endParaRPr lang="zh-TW" sz="1800" b="1" dirty="0">
                        <a:solidFill>
                          <a:schemeClr val="tx1"/>
                        </a:solidFill>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27.3</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100.0</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r">
                        <a:lnSpc>
                          <a:spcPts val="1800"/>
                        </a:lnSpc>
                        <a:spcAft>
                          <a:spcPts val="0"/>
                        </a:spcAft>
                      </a:pPr>
                      <a:r>
                        <a:rPr lang="en-US" sz="1800" b="1" dirty="0" smtClean="0">
                          <a:solidFill>
                            <a:schemeClr val="tx1"/>
                          </a:solidFill>
                          <a:effectLst/>
                          <a:latin typeface="Book Antiqua" panose="02040602050305030304" pitchFamily="18" charset="0"/>
                          <a:ea typeface="華康儷楷書" panose="03000509000000000000" pitchFamily="65" charset="-120"/>
                        </a:rPr>
                        <a:t>11,891</a:t>
                      </a:r>
                      <a:endParaRPr lang="zh-TW" sz="1800" b="1" dirty="0">
                        <a:solidFill>
                          <a:schemeClr val="tx1"/>
                        </a:solidFill>
                        <a:effectLst/>
                        <a:latin typeface="Book Antiqua" panose="02040602050305030304" pitchFamily="18" charset="0"/>
                        <a:ea typeface="華康儷楷書" panose="03000509000000000000" pitchFamily="65" charset="-120"/>
                      </a:endParaRPr>
                    </a:p>
                  </a:txBody>
                  <a:tcPr marL="9525" marR="72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26.6</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r">
                        <a:lnSpc>
                          <a:spcPts val="1800"/>
                        </a:lnSpc>
                        <a:spcAft>
                          <a:spcPts val="0"/>
                        </a:spcAft>
                      </a:pPr>
                      <a:r>
                        <a:rPr lang="en-US" sz="1800" dirty="0">
                          <a:effectLst/>
                          <a:latin typeface="Book Antiqua" panose="02040602050305030304" pitchFamily="18" charset="0"/>
                          <a:ea typeface="華康儷楷書" panose="03000509000000000000" pitchFamily="65" charset="-120"/>
                        </a:rPr>
                        <a:t>100.0</a:t>
                      </a:r>
                      <a:endParaRPr lang="zh-TW" sz="180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 xmlns:a16="http://schemas.microsoft.com/office/drawing/2014/main" val="10008"/>
                  </a:ext>
                </a:extLst>
              </a:tr>
              <a:tr h="440195">
                <a:tc>
                  <a:txBody>
                    <a:bodyPr/>
                    <a:lstStyle/>
                    <a:p>
                      <a:pPr algn="ctr">
                        <a:lnSpc>
                          <a:spcPts val="1800"/>
                        </a:lnSpc>
                        <a:spcAft>
                          <a:spcPts val="0"/>
                        </a:spcAft>
                      </a:pPr>
                      <a:r>
                        <a:rPr lang="zh-TW" sz="2200" dirty="0" smtClean="0">
                          <a:effectLst/>
                          <a:latin typeface="Book Antiqua" panose="02040602050305030304" pitchFamily="18" charset="0"/>
                          <a:ea typeface="華康儷楷書" panose="03000509000000000000" pitchFamily="65" charset="-120"/>
                        </a:rPr>
                        <a:t>總</a:t>
                      </a:r>
                      <a:r>
                        <a:rPr lang="en-US" altLang="zh-TW" sz="2200" dirty="0" smtClean="0">
                          <a:effectLst/>
                          <a:latin typeface="Book Antiqua" panose="02040602050305030304" pitchFamily="18" charset="0"/>
                          <a:ea typeface="華康儷楷書" panose="03000509000000000000" pitchFamily="65" charset="-120"/>
                        </a:rPr>
                        <a:t>   </a:t>
                      </a:r>
                      <a:r>
                        <a:rPr lang="zh-TW" sz="2200" dirty="0" smtClean="0">
                          <a:effectLst/>
                          <a:latin typeface="Book Antiqua" panose="02040602050305030304" pitchFamily="18" charset="0"/>
                          <a:ea typeface="華康儷楷書" panose="03000509000000000000" pitchFamily="65" charset="-120"/>
                        </a:rPr>
                        <a:t>計</a:t>
                      </a:r>
                      <a:endParaRPr lang="zh-TW" sz="2200" dirty="0">
                        <a:effectLst/>
                        <a:latin typeface="Book Antiqua" panose="02040602050305030304" pitchFamily="18" charset="0"/>
                        <a:ea typeface="華康儷楷書" panose="03000509000000000000" pitchFamily="65" charset="-12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ts val="1800"/>
                        </a:lnSpc>
                        <a:spcAft>
                          <a:spcPts val="0"/>
                        </a:spcAft>
                      </a:pPr>
                      <a:r>
                        <a:rPr lang="en-US" sz="1800" b="1" dirty="0">
                          <a:effectLst/>
                          <a:latin typeface="Book Antiqua" panose="02040602050305030304" pitchFamily="18" charset="0"/>
                          <a:ea typeface="華康儷楷書" panose="03000509000000000000" pitchFamily="65" charset="-120"/>
                        </a:rPr>
                        <a:t>134</a:t>
                      </a:r>
                      <a:endParaRPr lang="zh-TW" sz="1800" b="1"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ts val="1800"/>
                        </a:lnSpc>
                        <a:spcAft>
                          <a:spcPts val="0"/>
                        </a:spcAft>
                      </a:pPr>
                      <a:r>
                        <a:rPr lang="en-US" sz="1800" b="1" dirty="0" smtClean="0">
                          <a:solidFill>
                            <a:schemeClr val="tx1"/>
                          </a:solidFill>
                          <a:effectLst/>
                          <a:latin typeface="Book Antiqua" panose="02040602050305030304" pitchFamily="18" charset="0"/>
                          <a:ea typeface="華康儷楷書" panose="03000509000000000000" pitchFamily="65" charset="-120"/>
                        </a:rPr>
                        <a:t>3,245</a:t>
                      </a:r>
                      <a:endParaRPr lang="zh-TW" sz="1800" b="1" dirty="0">
                        <a:solidFill>
                          <a:schemeClr val="tx1"/>
                        </a:solidFill>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ts val="1800"/>
                        </a:lnSpc>
                        <a:spcAft>
                          <a:spcPts val="0"/>
                        </a:spcAft>
                      </a:pPr>
                      <a:r>
                        <a:rPr lang="en-US" sz="1800" b="1" dirty="0">
                          <a:effectLst/>
                          <a:latin typeface="Book Antiqua" panose="02040602050305030304" pitchFamily="18" charset="0"/>
                          <a:ea typeface="華康儷楷書" panose="03000509000000000000" pitchFamily="65" charset="-120"/>
                        </a:rPr>
                        <a:t>100.0</a:t>
                      </a:r>
                      <a:endParaRPr lang="zh-TW" sz="1800" b="1"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altLang="zh-TW" sz="1800" b="0" dirty="0" smtClean="0">
                          <a:effectLst/>
                          <a:latin typeface="Book Antiqua" panose="02040602050305030304" pitchFamily="18" charset="0"/>
                          <a:ea typeface="華康儷楷書" panose="03000509000000000000" pitchFamily="65" charset="-120"/>
                        </a:rPr>
                        <a:t>--</a:t>
                      </a:r>
                      <a:endParaRPr lang="zh-TW" sz="1800" b="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ts val="1800"/>
                        </a:lnSpc>
                        <a:spcAft>
                          <a:spcPts val="0"/>
                        </a:spcAft>
                      </a:pPr>
                      <a:r>
                        <a:rPr lang="en-US" sz="1800" b="1" dirty="0" smtClean="0">
                          <a:solidFill>
                            <a:schemeClr val="tx1"/>
                          </a:solidFill>
                          <a:effectLst/>
                          <a:latin typeface="Book Antiqua" panose="02040602050305030304" pitchFamily="18" charset="0"/>
                          <a:ea typeface="華康儷楷書" panose="03000509000000000000" pitchFamily="65" charset="-120"/>
                        </a:rPr>
                        <a:t>44,710</a:t>
                      </a:r>
                      <a:endParaRPr lang="zh-TW" sz="1800" b="1" dirty="0">
                        <a:solidFill>
                          <a:schemeClr val="tx1"/>
                        </a:solidFill>
                        <a:effectLst/>
                        <a:latin typeface="Book Antiqua" panose="02040602050305030304" pitchFamily="18" charset="0"/>
                        <a:ea typeface="華康儷楷書" panose="03000509000000000000" pitchFamily="65" charset="-120"/>
                      </a:endParaRPr>
                    </a:p>
                  </a:txBody>
                  <a:tcPr marL="9525" marR="72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ts val="1800"/>
                        </a:lnSpc>
                        <a:spcAft>
                          <a:spcPts val="0"/>
                        </a:spcAft>
                      </a:pPr>
                      <a:r>
                        <a:rPr lang="en-US" sz="1800" b="1" dirty="0">
                          <a:effectLst/>
                          <a:latin typeface="Book Antiqua" panose="02040602050305030304" pitchFamily="18" charset="0"/>
                          <a:ea typeface="華康儷楷書" panose="03000509000000000000" pitchFamily="65" charset="-120"/>
                        </a:rPr>
                        <a:t>100.0</a:t>
                      </a:r>
                      <a:endParaRPr lang="zh-TW" sz="1800" b="1"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altLang="zh-TW" sz="1800" b="0" dirty="0" smtClean="0">
                          <a:effectLst/>
                          <a:latin typeface="Book Antiqua" panose="02040602050305030304" pitchFamily="18" charset="0"/>
                          <a:ea typeface="華康儷楷書" panose="03000509000000000000" pitchFamily="65" charset="-120"/>
                        </a:rPr>
                        <a:t>--</a:t>
                      </a:r>
                      <a:endParaRPr lang="zh-TW" sz="1800" b="0" dirty="0">
                        <a:effectLst/>
                        <a:latin typeface="Book Antiqua" panose="02040602050305030304" pitchFamily="18" charset="0"/>
                        <a:ea typeface="華康儷楷書" panose="03000509000000000000" pitchFamily="65" charset="-120"/>
                      </a:endParaRPr>
                    </a:p>
                  </a:txBody>
                  <a:tcPr marL="9525" marR="1080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8203809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txBox="1">
            <a:spLocks noChangeArrowheads="1"/>
          </p:cNvSpPr>
          <p:nvPr/>
        </p:nvSpPr>
        <p:spPr bwMode="auto">
          <a:xfrm>
            <a:off x="179387" y="908720"/>
            <a:ext cx="5688756" cy="547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marL="381000" indent="-381000" algn="just" eaLnBrk="1" hangingPunct="1">
              <a:spcBef>
                <a:spcPts val="600"/>
              </a:spcBef>
              <a:buClr>
                <a:schemeClr val="tx1"/>
              </a:buClr>
              <a:buFontTx/>
              <a:buNone/>
              <a:defRPr/>
            </a:pPr>
            <a:r>
              <a:rPr lang="zh-TW" altLang="en-US" sz="2400" b="1" kern="0" dirty="0" smtClean="0">
                <a:solidFill>
                  <a:srgbClr val="00B050"/>
                </a:solidFill>
                <a:latin typeface="標楷體" panose="03000509000000000000" pitchFamily="65" charset="-120"/>
                <a:ea typeface="標楷體" panose="03000509000000000000" pitchFamily="65" charset="-120"/>
              </a:rPr>
              <a:t>指定</a:t>
            </a:r>
            <a:r>
              <a:rPr lang="zh-TW" altLang="en-US" sz="2400" b="1" kern="0" dirty="0">
                <a:solidFill>
                  <a:srgbClr val="00B050"/>
                </a:solidFill>
                <a:latin typeface="標楷體" panose="03000509000000000000" pitchFamily="65" charset="-120"/>
                <a:ea typeface="標楷體" panose="03000509000000000000" pitchFamily="65" charset="-120"/>
              </a:rPr>
              <a:t>項目甄試成績作業</a:t>
            </a:r>
            <a:endParaRPr lang="en-US" altLang="zh-TW" sz="2400" b="1" kern="0" dirty="0">
              <a:solidFill>
                <a:srgbClr val="00B050"/>
              </a:solidFill>
              <a:latin typeface="標楷體" panose="03000509000000000000" pitchFamily="65" charset="-120"/>
              <a:ea typeface="標楷體" panose="03000509000000000000" pitchFamily="65" charset="-120"/>
            </a:endParaRPr>
          </a:p>
          <a:p>
            <a:pPr marL="450850" lvl="2" indent="-268288" eaLnBrk="1" hangingPunct="1">
              <a:lnSpc>
                <a:spcPct val="110000"/>
              </a:lnSpc>
              <a:spcBef>
                <a:spcPts val="600"/>
              </a:spcBef>
              <a:buClr>
                <a:schemeClr val="tx1"/>
              </a:buClr>
              <a:buBlip>
                <a:blip r:embed="rId2"/>
              </a:buBlip>
              <a:defRPr/>
            </a:pPr>
            <a:r>
              <a:rPr lang="zh-TW" altLang="en-US" sz="1800" dirty="0">
                <a:latin typeface="標楷體" panose="03000509000000000000" pitchFamily="65" charset="-120"/>
                <a:ea typeface="標楷體" panose="03000509000000000000" pitchFamily="65" charset="-120"/>
              </a:rPr>
              <a:t>請務必確認考生報名各項資料與姓名是否相符，如有造假之情事，依據招生簡章規定辦理</a:t>
            </a:r>
            <a:endParaRPr lang="en-US" altLang="zh-TW" sz="1800" dirty="0">
              <a:latin typeface="標楷體" panose="03000509000000000000" pitchFamily="65" charset="-120"/>
              <a:ea typeface="標楷體" panose="03000509000000000000" pitchFamily="65" charset="-120"/>
            </a:endParaRPr>
          </a:p>
          <a:p>
            <a:pPr marL="450850" lvl="2" indent="-268288" eaLnBrk="1" hangingPunct="1">
              <a:lnSpc>
                <a:spcPct val="110000"/>
              </a:lnSpc>
              <a:buClr>
                <a:schemeClr val="tx1"/>
              </a:buClr>
              <a:buBlip>
                <a:blip r:embed="rId2"/>
              </a:buBlip>
              <a:defRPr/>
            </a:pPr>
            <a:r>
              <a:rPr lang="zh-TW" altLang="en-US" sz="1800" dirty="0" smtClean="0">
                <a:latin typeface="標楷體" panose="03000509000000000000" pitchFamily="65" charset="-120"/>
                <a:ea typeface="標楷體" panose="03000509000000000000" pitchFamily="65" charset="-120"/>
              </a:rPr>
              <a:t>依</a:t>
            </a:r>
            <a:r>
              <a:rPr lang="zh-TW" altLang="en-US" sz="1800" b="1" kern="0" dirty="0">
                <a:solidFill>
                  <a:srgbClr val="FF0000"/>
                </a:solidFill>
                <a:latin typeface="標楷體" panose="03000509000000000000" pitchFamily="65" charset="-120"/>
                <a:ea typeface="標楷體" panose="03000509000000000000" pitchFamily="65" charset="-120"/>
              </a:rPr>
              <a:t>甄選辦法規定時間</a:t>
            </a:r>
            <a:r>
              <a:rPr lang="zh-TW" altLang="en-US" sz="1800" dirty="0" smtClean="0">
                <a:latin typeface="標楷體" panose="03000509000000000000" pitchFamily="65" charset="-120"/>
                <a:ea typeface="標楷體" panose="03000509000000000000" pitchFamily="65" charset="-120"/>
              </a:rPr>
              <a:t>辦理指定項目甄試作業</a:t>
            </a:r>
            <a:endParaRPr lang="en-US" altLang="zh-TW" sz="1800" dirty="0" smtClean="0">
              <a:latin typeface="標楷體" panose="03000509000000000000" pitchFamily="65" charset="-120"/>
              <a:ea typeface="標楷體" panose="03000509000000000000" pitchFamily="65" charset="-120"/>
            </a:endParaRPr>
          </a:p>
          <a:p>
            <a:pPr marL="450850" lvl="2" indent="-268288" eaLnBrk="1" hangingPunct="1">
              <a:lnSpc>
                <a:spcPct val="110000"/>
              </a:lnSpc>
              <a:buClr>
                <a:schemeClr val="tx1"/>
              </a:buClr>
              <a:buBlip>
                <a:blip r:embed="rId2"/>
              </a:buBlip>
              <a:defRPr/>
            </a:pPr>
            <a:r>
              <a:rPr lang="zh-TW" altLang="en-US" sz="1800" dirty="0" smtClean="0">
                <a:latin typeface="標楷體" panose="03000509000000000000" pitchFamily="65" charset="-120"/>
                <a:ea typeface="標楷體" panose="03000509000000000000" pitchFamily="65" charset="-120"/>
              </a:rPr>
              <a:t>依</a:t>
            </a:r>
            <a:r>
              <a:rPr lang="zh-TW" altLang="en-US" sz="1800" b="1" kern="0" dirty="0" smtClean="0">
                <a:solidFill>
                  <a:srgbClr val="FF0000"/>
                </a:solidFill>
                <a:latin typeface="標楷體" panose="03000509000000000000" pitchFamily="65" charset="-120"/>
                <a:ea typeface="標楷體" panose="03000509000000000000" pitchFamily="65" charset="-120"/>
              </a:rPr>
              <a:t>各</a:t>
            </a:r>
            <a:r>
              <a:rPr lang="zh-TW" altLang="en-US" sz="1800" b="1" kern="0" dirty="0">
                <a:solidFill>
                  <a:srgbClr val="FF0000"/>
                </a:solidFill>
                <a:latin typeface="標楷體" panose="03000509000000000000" pitchFamily="65" charset="-120"/>
                <a:ea typeface="標楷體" panose="03000509000000000000" pitchFamily="65" charset="-120"/>
              </a:rPr>
              <a:t>校自訂時間前一日</a:t>
            </a:r>
            <a:r>
              <a:rPr lang="en-US" altLang="zh-TW" sz="1800" b="1" kern="0" dirty="0">
                <a:solidFill>
                  <a:srgbClr val="FF0000"/>
                </a:solidFill>
                <a:latin typeface="標楷體" panose="03000509000000000000" pitchFamily="65" charset="-120"/>
                <a:ea typeface="標楷體" panose="03000509000000000000" pitchFamily="65" charset="-120"/>
              </a:rPr>
              <a:t>17:00</a:t>
            </a:r>
            <a:r>
              <a:rPr lang="zh-TW" altLang="en-US" sz="1800" b="1" kern="0" dirty="0">
                <a:solidFill>
                  <a:srgbClr val="FF0000"/>
                </a:solidFill>
                <a:latin typeface="標楷體" panose="03000509000000000000" pitchFamily="65" charset="-120"/>
                <a:ea typeface="標楷體" panose="03000509000000000000" pitchFamily="65" charset="-120"/>
              </a:rPr>
              <a:t>前</a:t>
            </a:r>
            <a:r>
              <a:rPr lang="zh-TW" altLang="en-US" sz="1800" dirty="0" smtClean="0">
                <a:latin typeface="標楷體" panose="03000509000000000000" pitchFamily="65" charset="-120"/>
                <a:ea typeface="標楷體" panose="03000509000000000000" pitchFamily="65" charset="-120"/>
              </a:rPr>
              <a:t>完成</a:t>
            </a:r>
            <a:r>
              <a:rPr lang="zh-TW" altLang="en-US" sz="1800" dirty="0">
                <a:latin typeface="標楷體" panose="03000509000000000000" pitchFamily="65" charset="-120"/>
                <a:ea typeface="標楷體" panose="03000509000000000000" pitchFamily="65" charset="-120"/>
              </a:rPr>
              <a:t>成績</a:t>
            </a:r>
            <a:r>
              <a:rPr lang="zh-TW" altLang="en-US" sz="1800" dirty="0" smtClean="0">
                <a:latin typeface="標楷體" panose="03000509000000000000" pitchFamily="65" charset="-120"/>
                <a:ea typeface="標楷體" panose="03000509000000000000" pitchFamily="65" charset="-120"/>
              </a:rPr>
              <a:t>確認</a:t>
            </a:r>
            <a:endParaRPr lang="zh-TW" altLang="en-US" sz="1800" dirty="0">
              <a:latin typeface="標楷體" panose="03000509000000000000" pitchFamily="65" charset="-120"/>
              <a:ea typeface="標楷體" panose="03000509000000000000" pitchFamily="65" charset="-120"/>
            </a:endParaRPr>
          </a:p>
          <a:p>
            <a:pPr marL="450850" lvl="2" indent="-268288" eaLnBrk="1" hangingPunct="1">
              <a:lnSpc>
                <a:spcPct val="110000"/>
              </a:lnSpc>
              <a:buClr>
                <a:schemeClr val="tx1"/>
              </a:buClr>
              <a:buBlip>
                <a:blip r:embed="rId2"/>
              </a:buBlip>
              <a:defRPr/>
            </a:pPr>
            <a:r>
              <a:rPr lang="zh-TW" altLang="en-US" sz="1800" dirty="0" smtClean="0">
                <a:latin typeface="標楷體" panose="03000509000000000000" pitchFamily="65" charset="-120"/>
                <a:ea typeface="標楷體" panose="03000509000000000000" pitchFamily="65" charset="-120"/>
              </a:rPr>
              <a:t>依</a:t>
            </a:r>
            <a:r>
              <a:rPr lang="zh-TW" altLang="en-US" sz="1800" b="1" kern="0" dirty="0" smtClean="0">
                <a:solidFill>
                  <a:srgbClr val="FF0000"/>
                </a:solidFill>
                <a:latin typeface="標楷體" panose="03000509000000000000" pitchFamily="65" charset="-120"/>
                <a:ea typeface="標楷體" panose="03000509000000000000" pitchFamily="65" charset="-120"/>
              </a:rPr>
              <a:t>各</a:t>
            </a:r>
            <a:r>
              <a:rPr lang="zh-TW" altLang="en-US" sz="1800" b="1" kern="0" dirty="0">
                <a:solidFill>
                  <a:srgbClr val="FF0000"/>
                </a:solidFill>
                <a:latin typeface="標楷體" panose="03000509000000000000" pitchFamily="65" charset="-120"/>
                <a:ea typeface="標楷體" panose="03000509000000000000" pitchFamily="65" charset="-120"/>
              </a:rPr>
              <a:t>校自訂時間</a:t>
            </a:r>
            <a:r>
              <a:rPr lang="zh-TW" altLang="en-US" sz="1800" dirty="0">
                <a:latin typeface="標楷體" panose="03000509000000000000" pitchFamily="65" charset="-120"/>
                <a:ea typeface="標楷體" panose="03000509000000000000" pitchFamily="65" charset="-120"/>
              </a:rPr>
              <a:t>公告甄選總成績</a:t>
            </a:r>
            <a:endParaRPr lang="en-US" altLang="zh-TW" sz="1800" dirty="0" smtClean="0">
              <a:latin typeface="標楷體" panose="03000509000000000000" pitchFamily="65" charset="-120"/>
              <a:ea typeface="標楷體" panose="03000509000000000000" pitchFamily="65" charset="-120"/>
            </a:endParaRPr>
          </a:p>
          <a:p>
            <a:pPr marL="450850" lvl="2" indent="-268288" eaLnBrk="1" hangingPunct="1">
              <a:lnSpc>
                <a:spcPct val="110000"/>
              </a:lnSpc>
              <a:buClr>
                <a:schemeClr val="tx1"/>
              </a:buClr>
              <a:buBlip>
                <a:blip r:embed="rId2"/>
              </a:buBlip>
              <a:defRPr/>
            </a:pPr>
            <a:r>
              <a:rPr lang="zh-TW" altLang="en-US" sz="1800" dirty="0" smtClean="0">
                <a:latin typeface="標楷體" panose="03000509000000000000" pitchFamily="65" charset="-120"/>
                <a:ea typeface="標楷體" panose="03000509000000000000" pitchFamily="65" charset="-120"/>
              </a:rPr>
              <a:t>於</a:t>
            </a:r>
            <a:r>
              <a:rPr lang="zh-TW" altLang="en-US" sz="1800" b="1" kern="0" dirty="0">
                <a:solidFill>
                  <a:srgbClr val="FF0000"/>
                </a:solidFill>
                <a:latin typeface="標楷體" panose="03000509000000000000" pitchFamily="65" charset="-120"/>
                <a:ea typeface="標楷體" panose="03000509000000000000" pitchFamily="65" charset="-120"/>
              </a:rPr>
              <a:t>各校自訂時間</a:t>
            </a:r>
            <a:r>
              <a:rPr lang="en-US" altLang="zh-TW" sz="1800" b="1" kern="0" dirty="0">
                <a:solidFill>
                  <a:srgbClr val="FF0000"/>
                </a:solidFill>
                <a:latin typeface="標楷體" panose="03000509000000000000" pitchFamily="65" charset="-120"/>
                <a:ea typeface="標楷體" panose="03000509000000000000" pitchFamily="65" charset="-120"/>
              </a:rPr>
              <a:t>(</a:t>
            </a:r>
            <a:r>
              <a:rPr lang="zh-TW" altLang="en-US" sz="1800" b="1" kern="0" dirty="0">
                <a:solidFill>
                  <a:srgbClr val="FF0000"/>
                </a:solidFill>
                <a:latin typeface="標楷體" panose="03000509000000000000" pitchFamily="65" charset="-120"/>
                <a:ea typeface="標楷體" panose="03000509000000000000" pitchFamily="65" charset="-120"/>
              </a:rPr>
              <a:t>含</a:t>
            </a:r>
            <a:r>
              <a:rPr lang="en-US" altLang="zh-TW" sz="1800" b="1" kern="0" dirty="0">
                <a:solidFill>
                  <a:srgbClr val="FF0000"/>
                </a:solidFill>
                <a:latin typeface="標楷體" panose="03000509000000000000" pitchFamily="65" charset="-120"/>
                <a:ea typeface="標楷體" panose="03000509000000000000" pitchFamily="65" charset="-120"/>
              </a:rPr>
              <a:t>)</a:t>
            </a:r>
            <a:r>
              <a:rPr lang="zh-TW" altLang="en-US" sz="1800" b="1" kern="0" dirty="0">
                <a:solidFill>
                  <a:srgbClr val="FF0000"/>
                </a:solidFill>
                <a:latin typeface="標楷體" panose="03000509000000000000" pitchFamily="65" charset="-120"/>
                <a:ea typeface="標楷體" panose="03000509000000000000" pitchFamily="65" charset="-120"/>
              </a:rPr>
              <a:t>前</a:t>
            </a:r>
            <a:r>
              <a:rPr lang="zh-TW" altLang="en-US" sz="1800" dirty="0">
                <a:latin typeface="標楷體" panose="03000509000000000000" pitchFamily="65" charset="-120"/>
                <a:ea typeface="標楷體" panose="03000509000000000000" pitchFamily="65" charset="-120"/>
              </a:rPr>
              <a:t>將甄選總成績單以限時專送方式郵寄</a:t>
            </a:r>
            <a:r>
              <a:rPr lang="zh-TW" altLang="en-US" sz="1800" dirty="0" smtClean="0">
                <a:latin typeface="標楷體" panose="03000509000000000000" pitchFamily="65" charset="-120"/>
                <a:ea typeface="標楷體" panose="03000509000000000000" pitchFamily="65" charset="-120"/>
              </a:rPr>
              <a:t>考生</a:t>
            </a:r>
            <a:r>
              <a:rPr lang="en-US" altLang="zh-TW" sz="1800" dirty="0" smtClean="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本委員會網站當日</a:t>
            </a:r>
            <a:r>
              <a:rPr lang="en-US" altLang="zh-TW" sz="1800" dirty="0">
                <a:latin typeface="標楷體" panose="03000509000000000000" pitchFamily="65" charset="-120"/>
                <a:ea typeface="標楷體" panose="03000509000000000000" pitchFamily="65" charset="-120"/>
              </a:rPr>
              <a:t>10:00</a:t>
            </a:r>
            <a:r>
              <a:rPr lang="zh-TW" altLang="en-US" sz="1800" dirty="0">
                <a:latin typeface="標楷體" panose="03000509000000000000" pitchFamily="65" charset="-120"/>
                <a:ea typeface="標楷體" panose="03000509000000000000" pitchFamily="65" charset="-120"/>
              </a:rPr>
              <a:t>起提供考生查詢甄選總成績</a:t>
            </a:r>
            <a:r>
              <a:rPr lang="zh-TW" altLang="en-US" sz="1800" dirty="0" smtClean="0">
                <a:latin typeface="標楷體" panose="03000509000000000000" pitchFamily="65" charset="-120"/>
                <a:ea typeface="標楷體" panose="03000509000000000000" pitchFamily="65" charset="-120"/>
              </a:rPr>
              <a:t>）</a:t>
            </a:r>
            <a:endParaRPr lang="en-US" altLang="zh-TW" sz="1800" dirty="0" smtClean="0">
              <a:latin typeface="標楷體" panose="03000509000000000000" pitchFamily="65" charset="-120"/>
              <a:ea typeface="標楷體" panose="03000509000000000000" pitchFamily="65" charset="-120"/>
            </a:endParaRPr>
          </a:p>
          <a:p>
            <a:pPr marL="450850" lvl="2" indent="-268288" eaLnBrk="1" hangingPunct="1">
              <a:lnSpc>
                <a:spcPct val="110000"/>
              </a:lnSpc>
              <a:buClr>
                <a:schemeClr val="tx1"/>
              </a:buClr>
              <a:buBlip>
                <a:blip r:embed="rId2"/>
              </a:buBlip>
              <a:defRPr/>
            </a:pPr>
            <a:r>
              <a:rPr lang="zh-TW" altLang="en-US" sz="1800" dirty="0">
                <a:latin typeface="標楷體" panose="03000509000000000000" pitchFamily="65" charset="-120"/>
                <a:ea typeface="標楷體" panose="03000509000000000000" pitchFamily="65" charset="-120"/>
              </a:rPr>
              <a:t>指定項目甄試成績輸入完畢，請務必確實核對正確後，再執行確認成績</a:t>
            </a:r>
            <a:r>
              <a:rPr lang="zh-TW" altLang="en-US" sz="1800" dirty="0" smtClean="0">
                <a:latin typeface="標楷體" panose="03000509000000000000" pitchFamily="65" charset="-120"/>
                <a:ea typeface="標楷體" panose="03000509000000000000" pitchFamily="65" charset="-120"/>
              </a:rPr>
              <a:t>作業</a:t>
            </a:r>
            <a:endParaRPr lang="zh-TW" altLang="en-US" sz="1800" dirty="0">
              <a:latin typeface="標楷體" panose="03000509000000000000" pitchFamily="65" charset="-120"/>
              <a:ea typeface="標楷體" panose="03000509000000000000" pitchFamily="65" charset="-120"/>
            </a:endParaRPr>
          </a:p>
          <a:p>
            <a:pPr marL="450850" lvl="2" indent="-268288" eaLnBrk="1" hangingPunct="1">
              <a:lnSpc>
                <a:spcPct val="110000"/>
              </a:lnSpc>
              <a:buClr>
                <a:schemeClr val="tx1"/>
              </a:buClr>
              <a:buBlip>
                <a:blip r:embed="rId2"/>
              </a:buBlip>
              <a:defRPr/>
            </a:pPr>
            <a:r>
              <a:rPr lang="zh-TW" altLang="en-US" sz="1800" dirty="0" smtClean="0">
                <a:latin typeface="標楷體" panose="03000509000000000000" pitchFamily="65" charset="-120"/>
                <a:ea typeface="標楷體" panose="03000509000000000000" pitchFamily="65" charset="-120"/>
              </a:rPr>
              <a:t>考生於</a:t>
            </a:r>
            <a:r>
              <a:rPr lang="zh-TW" altLang="en-US" sz="1800" b="1" kern="0" dirty="0">
                <a:solidFill>
                  <a:srgbClr val="FF0000"/>
                </a:solidFill>
                <a:latin typeface="標楷體" panose="03000509000000000000" pitchFamily="65" charset="-120"/>
                <a:ea typeface="標楷體" panose="03000509000000000000" pitchFamily="65" charset="-120"/>
              </a:rPr>
              <a:t>各校自訂時間</a:t>
            </a:r>
            <a:r>
              <a:rPr lang="zh-TW" altLang="en-US" sz="1800" dirty="0" smtClean="0">
                <a:latin typeface="標楷體" panose="03000509000000000000" pitchFamily="65" charset="-120"/>
                <a:ea typeface="標楷體" panose="03000509000000000000" pitchFamily="65" charset="-120"/>
              </a:rPr>
              <a:t>前</a:t>
            </a:r>
            <a:r>
              <a:rPr lang="zh-TW" altLang="en-US" sz="1800" dirty="0">
                <a:latin typeface="標楷體" panose="03000509000000000000" pitchFamily="65" charset="-120"/>
                <a:ea typeface="標楷體" panose="03000509000000000000" pitchFamily="65" charset="-120"/>
              </a:rPr>
              <a:t>可申請複查；複查僅能就報名時所繳資料有疑義部分提出申請，不可要求補繳證照或獎狀等證明</a:t>
            </a:r>
            <a:r>
              <a:rPr lang="zh-TW" altLang="en-US" sz="1800" dirty="0" smtClean="0">
                <a:latin typeface="標楷體" panose="03000509000000000000" pitchFamily="65" charset="-120"/>
                <a:ea typeface="標楷體" panose="03000509000000000000" pitchFamily="65" charset="-120"/>
              </a:rPr>
              <a:t>文件</a:t>
            </a:r>
            <a:endParaRPr lang="en-US" altLang="zh-TW" sz="1800" dirty="0">
              <a:latin typeface="標楷體" panose="03000509000000000000" pitchFamily="65" charset="-120"/>
              <a:ea typeface="標楷體" panose="03000509000000000000" pitchFamily="65" charset="-120"/>
            </a:endParaRPr>
          </a:p>
        </p:txBody>
      </p:sp>
      <p:sp>
        <p:nvSpPr>
          <p:cNvPr id="5" name="矩形 4"/>
          <p:cNvSpPr/>
          <p:nvPr/>
        </p:nvSpPr>
        <p:spPr>
          <a:xfrm>
            <a:off x="6115822" y="1121109"/>
            <a:ext cx="2809806" cy="360000"/>
          </a:xfrm>
          <a:prstGeom prst="rect">
            <a:avLst/>
          </a:prstGeom>
          <a:solidFill>
            <a:schemeClr val="bg1"/>
          </a:solidFill>
          <a:ln>
            <a:noFill/>
          </a:ln>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Autofit/>
          </a:bodyPr>
          <a:lstStyle/>
          <a:p>
            <a:pPr algn="ctr">
              <a:spcBef>
                <a:spcPct val="0"/>
              </a:spcBef>
            </a:pPr>
            <a:r>
              <a:rPr lang="zh-TW" altLang="en-US" sz="2000" b="1" dirty="0">
                <a:solidFill>
                  <a:schemeClr val="accent2">
                    <a:lumMod val="50000"/>
                  </a:schemeClr>
                </a:solidFill>
                <a:latin typeface="Book Antiqua" panose="02040602050305030304" pitchFamily="18" charset="0"/>
                <a:ea typeface="華康儷楷書" panose="03000509000000000000" pitchFamily="65" charset="-120"/>
                <a:cs typeface="+mj-cs"/>
              </a:rPr>
              <a:t>甄選總</a:t>
            </a:r>
            <a:r>
              <a:rPr lang="zh-TW" altLang="en-US" sz="2000" b="1" dirty="0" smtClean="0">
                <a:solidFill>
                  <a:schemeClr val="accent2">
                    <a:lumMod val="50000"/>
                  </a:schemeClr>
                </a:solidFill>
                <a:latin typeface="Book Antiqua" panose="02040602050305030304" pitchFamily="18" charset="0"/>
                <a:ea typeface="華康儷楷書" panose="03000509000000000000" pitchFamily="65" charset="-120"/>
                <a:cs typeface="+mj-cs"/>
              </a:rPr>
              <a:t>成績公告日期</a:t>
            </a:r>
            <a:endParaRPr lang="zh-TW" altLang="en-US" sz="2000" b="1" dirty="0">
              <a:solidFill>
                <a:schemeClr val="accent2">
                  <a:lumMod val="50000"/>
                </a:schemeClr>
              </a:solidFill>
              <a:latin typeface="Book Antiqua" panose="02040602050305030304" pitchFamily="18" charset="0"/>
              <a:ea typeface="華康儷楷書" panose="03000509000000000000" pitchFamily="65" charset="-120"/>
              <a:cs typeface="+mj-cs"/>
            </a:endParaRPr>
          </a:p>
        </p:txBody>
      </p:sp>
      <p:sp>
        <p:nvSpPr>
          <p:cNvPr id="7" name="矩形 6"/>
          <p:cNvSpPr/>
          <p:nvPr/>
        </p:nvSpPr>
        <p:spPr>
          <a:xfrm>
            <a:off x="6123872" y="5323810"/>
            <a:ext cx="2804867" cy="677108"/>
          </a:xfrm>
          <a:prstGeom prst="rect">
            <a:avLst/>
          </a:prstGeom>
          <a:noFill/>
        </p:spPr>
        <p:txBody>
          <a:bodyPr wrap="square">
            <a:spAutoFit/>
          </a:bodyPr>
          <a:lstStyle/>
          <a:p>
            <a:pPr marL="269875" indent="-269875"/>
            <a:r>
              <a:rPr lang="en-US" altLang="zh-TW" sz="2000" b="1"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zh-TW" sz="2000" b="1" dirty="0">
                <a:latin typeface="Book Antiqua" panose="02040602050305030304" pitchFamily="18" charset="0"/>
                <a:ea typeface="華康儷楷書" panose="03000509000000000000" pitchFamily="65" charset="-120"/>
                <a:cs typeface="Times New Roman" panose="02020603050405020304" pitchFamily="18" charset="0"/>
              </a:rPr>
              <a:t>公告前一日</a:t>
            </a:r>
            <a:r>
              <a:rPr lang="en-US" altLang="zh-TW" sz="2000" b="1" dirty="0">
                <a:latin typeface="Book Antiqua" panose="02040602050305030304" pitchFamily="18" charset="0"/>
                <a:ea typeface="華康儷楷書" panose="03000509000000000000" pitchFamily="65" charset="-120"/>
                <a:cs typeface="Times New Roman" panose="02020603050405020304" pitchFamily="18" charset="0"/>
              </a:rPr>
              <a:t>17:00</a:t>
            </a:r>
            <a:r>
              <a:rPr lang="zh-TW" altLang="zh-TW" sz="2000" b="1" dirty="0" smtClean="0">
                <a:latin typeface="Book Antiqua" panose="02040602050305030304" pitchFamily="18" charset="0"/>
                <a:ea typeface="華康儷楷書" panose="03000509000000000000" pitchFamily="65" charset="-120"/>
                <a:cs typeface="Times New Roman" panose="02020603050405020304" pitchFamily="18" charset="0"/>
              </a:rPr>
              <a:t>前</a:t>
            </a:r>
            <a:r>
              <a:rPr lang="zh-TW" altLang="zh-TW" b="1" dirty="0" smtClean="0">
                <a:latin typeface="Book Antiqua" panose="02040602050305030304" pitchFamily="18" charset="0"/>
                <a:ea typeface="華康儷楷書" panose="03000509000000000000" pitchFamily="65" charset="-120"/>
                <a:cs typeface="Times New Roman" panose="02020603050405020304" pitchFamily="18" charset="0"/>
              </a:rPr>
              <a:t>完成</a:t>
            </a:r>
            <a:r>
              <a:rPr lang="zh-TW" altLang="zh-TW" b="1" dirty="0">
                <a:latin typeface="Book Antiqua" panose="02040602050305030304" pitchFamily="18" charset="0"/>
                <a:ea typeface="華康儷楷書" panose="03000509000000000000" pitchFamily="65" charset="-120"/>
                <a:cs typeface="Times New Roman" panose="02020603050405020304" pitchFamily="18" charset="0"/>
              </a:rPr>
              <a:t>系統確定送出</a:t>
            </a:r>
            <a:endParaRPr lang="zh-TW" altLang="en-US" dirty="0">
              <a:latin typeface="Book Antiqua" panose="02040602050305030304" pitchFamily="18" charset="0"/>
              <a:ea typeface="華康儷楷書" panose="03000509000000000000" pitchFamily="65" charset="-120"/>
            </a:endParaRPr>
          </a:p>
        </p:txBody>
      </p:sp>
      <p:sp>
        <p:nvSpPr>
          <p:cNvPr id="8" name="Rectangle 34"/>
          <p:cNvSpPr txBox="1">
            <a:spLocks noChangeArrowheads="1"/>
          </p:cNvSpPr>
          <p:nvPr/>
        </p:nvSpPr>
        <p:spPr bwMode="auto">
          <a:xfrm>
            <a:off x="179387" y="188640"/>
            <a:ext cx="8964613" cy="64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微軟正黑體" pitchFamily="34" charset="-120"/>
                <a:ea typeface="微軟正黑體" pitchFamily="34" charset="-120"/>
                <a:cs typeface="+mj-cs"/>
              </a:defRPr>
            </a:lvl1pPr>
            <a:lvl2pPr algn="l" rtl="0" eaLnBrk="0" fontAlgn="base" hangingPunct="0">
              <a:spcBef>
                <a:spcPct val="0"/>
              </a:spcBef>
              <a:spcAft>
                <a:spcPct val="0"/>
              </a:spcAft>
              <a:defRPr kumimoji="1" sz="2800">
                <a:solidFill>
                  <a:schemeClr val="tx2"/>
                </a:solidFill>
                <a:latin typeface="微軟正黑體" pitchFamily="34" charset="-120"/>
                <a:ea typeface="微軟正黑體" pitchFamily="34" charset="-120"/>
              </a:defRPr>
            </a:lvl2pPr>
            <a:lvl3pPr algn="l" rtl="0" eaLnBrk="0" fontAlgn="base" hangingPunct="0">
              <a:spcBef>
                <a:spcPct val="0"/>
              </a:spcBef>
              <a:spcAft>
                <a:spcPct val="0"/>
              </a:spcAft>
              <a:defRPr kumimoji="1" sz="2800">
                <a:solidFill>
                  <a:schemeClr val="tx2"/>
                </a:solidFill>
                <a:latin typeface="微軟正黑體" pitchFamily="34" charset="-120"/>
                <a:ea typeface="微軟正黑體" pitchFamily="34" charset="-120"/>
              </a:defRPr>
            </a:lvl3pPr>
            <a:lvl4pPr algn="l" rtl="0" eaLnBrk="0" fontAlgn="base" hangingPunct="0">
              <a:spcBef>
                <a:spcPct val="0"/>
              </a:spcBef>
              <a:spcAft>
                <a:spcPct val="0"/>
              </a:spcAft>
              <a:defRPr kumimoji="1" sz="2800">
                <a:solidFill>
                  <a:schemeClr val="tx2"/>
                </a:solidFill>
                <a:latin typeface="微軟正黑體" pitchFamily="34" charset="-120"/>
                <a:ea typeface="微軟正黑體" pitchFamily="34" charset="-120"/>
              </a:defRPr>
            </a:lvl4pPr>
            <a:lvl5pPr algn="l" rtl="0" eaLnBrk="0" fontAlgn="base" hangingPunct="0">
              <a:spcBef>
                <a:spcPct val="0"/>
              </a:spcBef>
              <a:spcAft>
                <a:spcPct val="0"/>
              </a:spcAft>
              <a:defRPr kumimoji="1" sz="2800">
                <a:solidFill>
                  <a:schemeClr val="tx2"/>
                </a:solidFill>
                <a:latin typeface="微軟正黑體" pitchFamily="34" charset="-120"/>
                <a:ea typeface="微軟正黑體" pitchFamily="34"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3200" b="1" kern="0" dirty="0" smtClean="0">
                <a:solidFill>
                  <a:srgbClr val="3333FF"/>
                </a:solidFill>
                <a:latin typeface="標楷體" panose="03000509000000000000" pitchFamily="65" charset="-120"/>
                <a:ea typeface="標楷體" panose="03000509000000000000" pitchFamily="65" charset="-120"/>
              </a:rPr>
              <a:t>甄選入學第二階段甄試作業配合事項</a:t>
            </a:r>
            <a:endParaRPr lang="zh-TW" altLang="en-US" sz="3200" b="1" kern="0" dirty="0">
              <a:solidFill>
                <a:srgbClr val="3333FF"/>
              </a:solidFill>
              <a:latin typeface="標楷體" panose="03000509000000000000" pitchFamily="65" charset="-120"/>
              <a:ea typeface="標楷體" panose="03000509000000000000" pitchFamily="65"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344647447"/>
              </p:ext>
            </p:extLst>
          </p:nvPr>
        </p:nvGraphicFramePr>
        <p:xfrm>
          <a:off x="6095272" y="1628800"/>
          <a:ext cx="2788704" cy="3540273"/>
        </p:xfrm>
        <a:graphic>
          <a:graphicData uri="http://schemas.openxmlformats.org/drawingml/2006/table">
            <a:tbl>
              <a:tblPr bandRow="1"/>
              <a:tblGrid>
                <a:gridCol w="697176">
                  <a:extLst>
                    <a:ext uri="{9D8B030D-6E8A-4147-A177-3AD203B41FA5}">
                      <a16:colId xmlns="" xmlns:a16="http://schemas.microsoft.com/office/drawing/2014/main" val="20000"/>
                    </a:ext>
                  </a:extLst>
                </a:gridCol>
                <a:gridCol w="697176">
                  <a:extLst>
                    <a:ext uri="{9D8B030D-6E8A-4147-A177-3AD203B41FA5}">
                      <a16:colId xmlns="" xmlns:a16="http://schemas.microsoft.com/office/drawing/2014/main" val="20001"/>
                    </a:ext>
                  </a:extLst>
                </a:gridCol>
                <a:gridCol w="697176">
                  <a:extLst>
                    <a:ext uri="{9D8B030D-6E8A-4147-A177-3AD203B41FA5}">
                      <a16:colId xmlns="" xmlns:a16="http://schemas.microsoft.com/office/drawing/2014/main" val="20002"/>
                    </a:ext>
                  </a:extLst>
                </a:gridCol>
                <a:gridCol w="697176">
                  <a:extLst>
                    <a:ext uri="{9D8B030D-6E8A-4147-A177-3AD203B41FA5}">
                      <a16:colId xmlns="" xmlns:a16="http://schemas.microsoft.com/office/drawing/2014/main" val="20003"/>
                    </a:ext>
                  </a:extLst>
                </a:gridCol>
              </a:tblGrid>
              <a:tr h="32184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marL="0" algn="ctr" defTabSz="914400" rtl="0" eaLnBrk="1" fontAlgn="b" latinLnBrk="0" hangingPunct="1"/>
                      <a:r>
                        <a:rPr lang="zh-TW" altLang="en-US" sz="1600" b="1"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日期</a:t>
                      </a:r>
                      <a:endParaRPr lang="zh-TW" altLang="en-US" sz="16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lumMod val="40000"/>
                        <a:lumOff val="6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marL="0" algn="ctr" defTabSz="914400" rtl="0" eaLnBrk="1" fontAlgn="b" latinLnBrk="0" hangingPunct="1"/>
                      <a:r>
                        <a:rPr lang="zh-TW" altLang="en-US" sz="1600" b="1"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校數</a:t>
                      </a:r>
                      <a:endParaRPr lang="zh-TW" altLang="en-US" sz="16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lumMod val="40000"/>
                        <a:lumOff val="6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marL="0" algn="ctr" defTabSz="914400" rtl="0" eaLnBrk="1" fontAlgn="b" latinLnBrk="0" hangingPunct="1"/>
                      <a:r>
                        <a:rPr lang="zh-TW" altLang="en-US" sz="1600" b="1"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系數</a:t>
                      </a:r>
                      <a:endParaRPr lang="zh-TW" altLang="en-US" sz="16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lumMod val="40000"/>
                        <a:lumOff val="6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marL="0" algn="ctr" defTabSz="914400" rtl="0" eaLnBrk="1" fontAlgn="b" latinLnBrk="0" hangingPunct="1"/>
                      <a:r>
                        <a:rPr lang="zh-TW" altLang="en-US" sz="1600" b="1"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比率</a:t>
                      </a:r>
                      <a:r>
                        <a:rPr lang="en-US" altLang="zh-TW" sz="1600" b="1"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a:t>
                      </a:r>
                      <a:endParaRPr lang="zh-TW" altLang="en-US" sz="16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lumMod val="40000"/>
                        <a:lumOff val="60000"/>
                      </a:srgbClr>
                    </a:solidFill>
                  </a:tcPr>
                </a:tc>
                <a:extLst>
                  <a:ext uri="{0D108BD9-81ED-4DB2-BD59-A6C34878D82A}">
                    <a16:rowId xmlns="" xmlns:a16="http://schemas.microsoft.com/office/drawing/2014/main" val="10000"/>
                  </a:ext>
                </a:extLst>
              </a:tr>
              <a:tr h="32184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1" dirty="0" smtClean="0">
                          <a:effectLst/>
                          <a:latin typeface="Times New Roman" panose="02020603050405020304" pitchFamily="18" charset="0"/>
                          <a:ea typeface="標楷體" panose="03000509000000000000" pitchFamily="65" charset="-120"/>
                        </a:rPr>
                        <a:t>06-20</a:t>
                      </a:r>
                      <a:endParaRPr lang="zh-TW" sz="1800" b="1"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12</a:t>
                      </a:r>
                      <a:endParaRPr lang="zh-TW" sz="1800" b="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a:effectLst/>
                          <a:latin typeface="Times New Roman" panose="02020603050405020304" pitchFamily="18" charset="0"/>
                          <a:ea typeface="標楷體" panose="03000509000000000000" pitchFamily="65" charset="-120"/>
                        </a:rPr>
                        <a:t>123</a:t>
                      </a:r>
                      <a:endParaRPr lang="zh-TW" sz="1800" b="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a:effectLst/>
                          <a:latin typeface="Times New Roman" panose="02020603050405020304" pitchFamily="18" charset="0"/>
                          <a:ea typeface="標楷體" panose="03000509000000000000" pitchFamily="65" charset="-120"/>
                        </a:rPr>
                        <a:t>3.8</a:t>
                      </a:r>
                      <a:endParaRPr lang="zh-TW" sz="1800" b="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extLst>
                  <a:ext uri="{0D108BD9-81ED-4DB2-BD59-A6C34878D82A}">
                    <a16:rowId xmlns="" xmlns:a16="http://schemas.microsoft.com/office/drawing/2014/main" val="10001"/>
                  </a:ext>
                </a:extLst>
              </a:tr>
              <a:tr h="32184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1" dirty="0" smtClean="0">
                          <a:effectLst/>
                          <a:latin typeface="Times New Roman" panose="02020603050405020304" pitchFamily="18" charset="0"/>
                          <a:ea typeface="標楷體" panose="03000509000000000000" pitchFamily="65" charset="-120"/>
                        </a:rPr>
                        <a:t>06-21</a:t>
                      </a:r>
                      <a:endParaRPr lang="zh-TW" sz="1800" b="1"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9</a:t>
                      </a:r>
                      <a:endParaRPr lang="zh-TW" sz="1800" b="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139</a:t>
                      </a:r>
                      <a:endParaRPr lang="zh-TW" sz="1800" b="0"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a:effectLst/>
                          <a:latin typeface="Times New Roman" panose="02020603050405020304" pitchFamily="18" charset="0"/>
                          <a:ea typeface="標楷體" panose="03000509000000000000" pitchFamily="65" charset="-120"/>
                        </a:rPr>
                        <a:t>4.3</a:t>
                      </a:r>
                      <a:endParaRPr lang="zh-TW" sz="1800" b="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extLst>
                  <a:ext uri="{0D108BD9-81ED-4DB2-BD59-A6C34878D82A}">
                    <a16:rowId xmlns="" xmlns:a16="http://schemas.microsoft.com/office/drawing/2014/main" val="10002"/>
                  </a:ext>
                </a:extLst>
              </a:tr>
              <a:tr h="32184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1" dirty="0" smtClean="0">
                          <a:effectLst/>
                          <a:latin typeface="Times New Roman" panose="02020603050405020304" pitchFamily="18" charset="0"/>
                          <a:ea typeface="標楷體" panose="03000509000000000000" pitchFamily="65" charset="-120"/>
                        </a:rPr>
                        <a:t>06-22</a:t>
                      </a:r>
                      <a:endParaRPr lang="zh-TW" sz="1800" b="1"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1</a:t>
                      </a:r>
                      <a:endParaRPr lang="zh-TW" sz="1800" b="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18</a:t>
                      </a:r>
                      <a:endParaRPr lang="zh-TW" sz="1800" b="0"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a:effectLst/>
                          <a:latin typeface="Times New Roman" panose="02020603050405020304" pitchFamily="18" charset="0"/>
                          <a:ea typeface="標楷體" panose="03000509000000000000" pitchFamily="65" charset="-120"/>
                        </a:rPr>
                        <a:t>0.6</a:t>
                      </a:r>
                      <a:endParaRPr lang="zh-TW" sz="1800" b="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extLst>
                  <a:ext uri="{0D108BD9-81ED-4DB2-BD59-A6C34878D82A}">
                    <a16:rowId xmlns="" xmlns:a16="http://schemas.microsoft.com/office/drawing/2014/main" val="10003"/>
                  </a:ext>
                </a:extLst>
              </a:tr>
              <a:tr h="32184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1" dirty="0" smtClean="0">
                          <a:effectLst/>
                          <a:latin typeface="Times New Roman" panose="02020603050405020304" pitchFamily="18" charset="0"/>
                          <a:ea typeface="標楷體" panose="03000509000000000000" pitchFamily="65" charset="-120"/>
                        </a:rPr>
                        <a:t>06-24</a:t>
                      </a:r>
                      <a:endParaRPr lang="zh-TW" sz="1800" b="1"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8</a:t>
                      </a:r>
                      <a:endParaRPr lang="zh-TW" sz="1800" b="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175</a:t>
                      </a:r>
                      <a:endParaRPr lang="zh-TW" sz="1800" b="0"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a:effectLst/>
                          <a:latin typeface="Times New Roman" panose="02020603050405020304" pitchFamily="18" charset="0"/>
                          <a:ea typeface="標楷體" panose="03000509000000000000" pitchFamily="65" charset="-120"/>
                        </a:rPr>
                        <a:t>5.4</a:t>
                      </a:r>
                      <a:endParaRPr lang="zh-TW" sz="1800" b="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extLst>
                  <a:ext uri="{0D108BD9-81ED-4DB2-BD59-A6C34878D82A}">
                    <a16:rowId xmlns="" xmlns:a16="http://schemas.microsoft.com/office/drawing/2014/main" val="10004"/>
                  </a:ext>
                </a:extLst>
              </a:tr>
              <a:tr h="32184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1" dirty="0" smtClean="0">
                          <a:effectLst/>
                          <a:latin typeface="Times New Roman" panose="02020603050405020304" pitchFamily="18" charset="0"/>
                          <a:ea typeface="標楷體" panose="03000509000000000000" pitchFamily="65" charset="-120"/>
                        </a:rPr>
                        <a:t>06-25</a:t>
                      </a:r>
                      <a:endParaRPr lang="zh-TW" sz="1800" b="1"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a:effectLst/>
                          <a:latin typeface="Times New Roman" panose="02020603050405020304" pitchFamily="18" charset="0"/>
                          <a:ea typeface="標楷體" panose="03000509000000000000" pitchFamily="65" charset="-120"/>
                        </a:rPr>
                        <a:t>9</a:t>
                      </a:r>
                      <a:endParaRPr lang="zh-TW" sz="1800" b="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196</a:t>
                      </a:r>
                      <a:endParaRPr lang="zh-TW" sz="1800" b="0"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6.0</a:t>
                      </a:r>
                      <a:endParaRPr lang="zh-TW" sz="1800" b="0"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extLst>
                  <a:ext uri="{0D108BD9-81ED-4DB2-BD59-A6C34878D82A}">
                    <a16:rowId xmlns="" xmlns:a16="http://schemas.microsoft.com/office/drawing/2014/main" val="10005"/>
                  </a:ext>
                </a:extLst>
              </a:tr>
              <a:tr h="32184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1" dirty="0" smtClean="0">
                          <a:effectLst/>
                          <a:latin typeface="Times New Roman" panose="02020603050405020304" pitchFamily="18" charset="0"/>
                          <a:ea typeface="標楷體" panose="03000509000000000000" pitchFamily="65" charset="-120"/>
                        </a:rPr>
                        <a:t>06-26</a:t>
                      </a:r>
                      <a:endParaRPr lang="zh-TW" sz="1800" b="1"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a:effectLst/>
                          <a:latin typeface="Times New Roman" panose="02020603050405020304" pitchFamily="18" charset="0"/>
                          <a:ea typeface="標楷體" panose="03000509000000000000" pitchFamily="65" charset="-120"/>
                        </a:rPr>
                        <a:t>24</a:t>
                      </a:r>
                      <a:endParaRPr lang="zh-TW" sz="1800" b="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650</a:t>
                      </a:r>
                      <a:endParaRPr lang="zh-TW" sz="1800" b="0"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a:effectLst/>
                          <a:latin typeface="Times New Roman" panose="02020603050405020304" pitchFamily="18" charset="0"/>
                          <a:ea typeface="標楷體" panose="03000509000000000000" pitchFamily="65" charset="-120"/>
                        </a:rPr>
                        <a:t>20.0</a:t>
                      </a:r>
                      <a:endParaRPr lang="zh-TW" sz="1800" b="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extLst>
                  <a:ext uri="{0D108BD9-81ED-4DB2-BD59-A6C34878D82A}">
                    <a16:rowId xmlns="" xmlns:a16="http://schemas.microsoft.com/office/drawing/2014/main" val="10006"/>
                  </a:ext>
                </a:extLst>
              </a:tr>
              <a:tr h="32184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1" dirty="0" smtClean="0">
                          <a:effectLst/>
                          <a:latin typeface="Times New Roman" panose="02020603050405020304" pitchFamily="18" charset="0"/>
                          <a:ea typeface="標楷體" panose="03000509000000000000" pitchFamily="65" charset="-120"/>
                        </a:rPr>
                        <a:t>06-27</a:t>
                      </a:r>
                      <a:endParaRPr lang="zh-TW" sz="1800" b="1"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a:effectLst/>
                          <a:latin typeface="Times New Roman" panose="02020603050405020304" pitchFamily="18" charset="0"/>
                          <a:ea typeface="標楷體" panose="03000509000000000000" pitchFamily="65" charset="-120"/>
                        </a:rPr>
                        <a:t>25</a:t>
                      </a:r>
                      <a:endParaRPr lang="zh-TW" sz="1800" b="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778</a:t>
                      </a:r>
                      <a:endParaRPr lang="zh-TW" sz="1800" b="0"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a:effectLst/>
                          <a:latin typeface="Times New Roman" panose="02020603050405020304" pitchFamily="18" charset="0"/>
                          <a:ea typeface="標楷體" panose="03000509000000000000" pitchFamily="65" charset="-120"/>
                        </a:rPr>
                        <a:t>24.0</a:t>
                      </a:r>
                      <a:endParaRPr lang="zh-TW" sz="1800" b="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extLst>
                  <a:ext uri="{0D108BD9-81ED-4DB2-BD59-A6C34878D82A}">
                    <a16:rowId xmlns="" xmlns:a16="http://schemas.microsoft.com/office/drawing/2014/main" val="10007"/>
                  </a:ext>
                </a:extLst>
              </a:tr>
              <a:tr h="32184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1" dirty="0" smtClean="0">
                          <a:effectLst/>
                          <a:latin typeface="Times New Roman" panose="02020603050405020304" pitchFamily="18" charset="0"/>
                          <a:ea typeface="標楷體" panose="03000509000000000000" pitchFamily="65" charset="-120"/>
                        </a:rPr>
                        <a:t>06-28</a:t>
                      </a:r>
                      <a:endParaRPr lang="zh-TW" sz="1800" b="1"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27</a:t>
                      </a:r>
                      <a:endParaRPr lang="zh-TW" sz="1800" b="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510</a:t>
                      </a:r>
                      <a:endParaRPr lang="zh-TW" sz="1800" b="0"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15.7</a:t>
                      </a:r>
                      <a:endParaRPr lang="zh-TW" sz="1800" b="0"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extLst>
                  <a:ext uri="{0D108BD9-81ED-4DB2-BD59-A6C34878D82A}">
                    <a16:rowId xmlns="" xmlns:a16="http://schemas.microsoft.com/office/drawing/2014/main" val="10008"/>
                  </a:ext>
                </a:extLst>
              </a:tr>
              <a:tr h="32184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1" dirty="0" smtClean="0">
                          <a:effectLst/>
                          <a:latin typeface="Times New Roman" panose="02020603050405020304" pitchFamily="18" charset="0"/>
                          <a:ea typeface="標楷體" panose="03000509000000000000" pitchFamily="65" charset="-120"/>
                        </a:rPr>
                        <a:t>06-29</a:t>
                      </a:r>
                      <a:endParaRPr lang="zh-TW" sz="1800" b="1"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a:effectLst/>
                          <a:latin typeface="Times New Roman" panose="02020603050405020304" pitchFamily="18" charset="0"/>
                          <a:ea typeface="標楷體" panose="03000509000000000000" pitchFamily="65" charset="-120"/>
                        </a:rPr>
                        <a:t>1</a:t>
                      </a:r>
                      <a:endParaRPr lang="zh-TW" sz="1800" b="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a:effectLst/>
                          <a:latin typeface="Times New Roman" panose="02020603050405020304" pitchFamily="18" charset="0"/>
                          <a:ea typeface="標楷體" panose="03000509000000000000" pitchFamily="65" charset="-120"/>
                        </a:rPr>
                        <a:t>22</a:t>
                      </a:r>
                      <a:endParaRPr lang="zh-TW" sz="1800" b="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0.7</a:t>
                      </a:r>
                      <a:endParaRPr lang="zh-TW" sz="1800" b="0"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extLst>
                  <a:ext uri="{0D108BD9-81ED-4DB2-BD59-A6C34878D82A}">
                    <a16:rowId xmlns="" xmlns:a16="http://schemas.microsoft.com/office/drawing/2014/main" val="10009"/>
                  </a:ext>
                </a:extLst>
              </a:tr>
              <a:tr h="321843">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1" dirty="0" smtClean="0">
                          <a:effectLst/>
                          <a:latin typeface="Times New Roman" panose="02020603050405020304" pitchFamily="18" charset="0"/>
                          <a:ea typeface="標楷體" panose="03000509000000000000" pitchFamily="65" charset="-120"/>
                        </a:rPr>
                        <a:t>07-01</a:t>
                      </a:r>
                      <a:endParaRPr lang="zh-TW" sz="1800" b="1"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a:effectLst/>
                          <a:latin typeface="Times New Roman" panose="02020603050405020304" pitchFamily="18" charset="0"/>
                          <a:ea typeface="標楷體" panose="03000509000000000000" pitchFamily="65" charset="-120"/>
                        </a:rPr>
                        <a:t>18</a:t>
                      </a:r>
                      <a:endParaRPr lang="zh-TW" sz="1800" b="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a:effectLst/>
                          <a:latin typeface="Times New Roman" panose="02020603050405020304" pitchFamily="18" charset="0"/>
                          <a:ea typeface="標楷體" panose="03000509000000000000" pitchFamily="65" charset="-120"/>
                        </a:rPr>
                        <a:t>634</a:t>
                      </a:r>
                      <a:endParaRPr lang="zh-TW" sz="1800" b="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19.5</a:t>
                      </a:r>
                      <a:endParaRPr lang="zh-TW" sz="1800" b="0"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16744394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251520" y="1001645"/>
            <a:ext cx="5328716" cy="4895850"/>
          </a:xfrm>
          <a:prstGeom prst="rect">
            <a:avLst/>
          </a:prstGeom>
          <a:noFill/>
          <a:ln w="9525">
            <a:noFill/>
            <a:miter lim="800000"/>
            <a:headEnd/>
            <a:tailEnd/>
          </a:ln>
        </p:spPr>
        <p:txBody>
          <a:bodyPr/>
          <a:lstStyle/>
          <a:p>
            <a:pPr marL="381000" indent="-381000" algn="just">
              <a:spcBef>
                <a:spcPts val="600"/>
              </a:spcBef>
              <a:buClr>
                <a:schemeClr val="tx1"/>
              </a:buClr>
              <a:defRPr/>
            </a:pPr>
            <a:r>
              <a:rPr lang="zh-TW" altLang="en-US" sz="2400" b="1" kern="0" dirty="0" smtClean="0">
                <a:solidFill>
                  <a:srgbClr val="00B050"/>
                </a:solidFill>
                <a:latin typeface="標楷體" panose="03000509000000000000" pitchFamily="65" charset="-120"/>
                <a:ea typeface="標楷體" panose="03000509000000000000" pitchFamily="65" charset="-120"/>
              </a:rPr>
              <a:t>錄取</a:t>
            </a:r>
            <a:r>
              <a:rPr lang="zh-TW" altLang="en-US" sz="2400" b="1" kern="0" dirty="0">
                <a:solidFill>
                  <a:srgbClr val="00B050"/>
                </a:solidFill>
                <a:latin typeface="標楷體" panose="03000509000000000000" pitchFamily="65" charset="-120"/>
                <a:ea typeface="標楷體" panose="03000509000000000000" pitchFamily="65" charset="-120"/>
              </a:rPr>
              <a:t>正備取生名單公告</a:t>
            </a:r>
          </a:p>
          <a:p>
            <a:pPr marL="365125" lvl="1" indent="-280988">
              <a:lnSpc>
                <a:spcPts val="2800"/>
              </a:lnSpc>
              <a:spcBef>
                <a:spcPct val="20000"/>
              </a:spcBef>
              <a:buBlip>
                <a:blip r:embed="rId2"/>
              </a:buBlip>
              <a:defRPr/>
            </a:pPr>
            <a:r>
              <a:rPr lang="zh-TW" altLang="en-US" sz="2000" dirty="0" smtClean="0">
                <a:latin typeface="標楷體" panose="03000509000000000000" pitchFamily="65" charset="-120"/>
                <a:ea typeface="標楷體" panose="03000509000000000000" pitchFamily="65" charset="-120"/>
              </a:rPr>
              <a:t>依</a:t>
            </a:r>
            <a:r>
              <a:rPr lang="zh-TW" altLang="zh-TW" sz="2000" dirty="0" smtClean="0">
                <a:latin typeface="標楷體" panose="03000509000000000000" pitchFamily="65" charset="-120"/>
                <a:ea typeface="標楷體" panose="03000509000000000000" pitchFamily="65" charset="-120"/>
              </a:rPr>
              <a:t>考生</a:t>
            </a:r>
            <a:r>
              <a:rPr lang="zh-TW" altLang="zh-TW" sz="2000" dirty="0">
                <a:latin typeface="標楷體" panose="03000509000000000000" pitchFamily="65" charset="-120"/>
                <a:ea typeface="標楷體" panose="03000509000000000000" pitchFamily="65" charset="-120"/>
              </a:rPr>
              <a:t>統一入學測驗成績、指定項目甄試</a:t>
            </a:r>
            <a:r>
              <a:rPr lang="zh-TW" altLang="zh-TW" sz="2000" dirty="0" smtClean="0">
                <a:latin typeface="標楷體" panose="03000509000000000000" pitchFamily="65" charset="-120"/>
                <a:ea typeface="標楷體" panose="03000509000000000000" pitchFamily="65" charset="-120"/>
              </a:rPr>
              <a:t>成績等</a:t>
            </a:r>
            <a:r>
              <a:rPr lang="zh-TW" altLang="zh-TW" sz="2000" dirty="0">
                <a:latin typeface="標楷體" panose="03000509000000000000" pitchFamily="65" charset="-120"/>
                <a:ea typeface="標楷體" panose="03000509000000000000" pitchFamily="65" charset="-120"/>
              </a:rPr>
              <a:t>計算甄選總</a:t>
            </a:r>
            <a:r>
              <a:rPr lang="zh-TW" altLang="zh-TW" sz="2000" dirty="0" smtClean="0">
                <a:latin typeface="標楷體" panose="03000509000000000000" pitchFamily="65" charset="-120"/>
                <a:ea typeface="標楷體" panose="03000509000000000000" pitchFamily="65" charset="-120"/>
              </a:rPr>
              <a:t>成績</a:t>
            </a:r>
            <a:r>
              <a:rPr lang="zh-TW" altLang="en-US" sz="2000" dirty="0" smtClean="0">
                <a:latin typeface="標楷體" panose="03000509000000000000" pitchFamily="65" charset="-120"/>
                <a:ea typeface="標楷體" panose="03000509000000000000" pitchFamily="65" charset="-120"/>
              </a:rPr>
              <a:t>。</a:t>
            </a:r>
            <a:endParaRPr lang="en-US" altLang="zh-TW" sz="2000" dirty="0" smtClean="0">
              <a:latin typeface="標楷體" panose="03000509000000000000" pitchFamily="65" charset="-120"/>
              <a:ea typeface="標楷體" panose="03000509000000000000" pitchFamily="65" charset="-120"/>
            </a:endParaRPr>
          </a:p>
          <a:p>
            <a:pPr marL="365125" lvl="1" indent="-280988">
              <a:lnSpc>
                <a:spcPts val="2800"/>
              </a:lnSpc>
              <a:spcBef>
                <a:spcPct val="20000"/>
              </a:spcBef>
              <a:buBlip>
                <a:blip r:embed="rId2"/>
              </a:buBlip>
              <a:defRPr/>
            </a:pPr>
            <a:r>
              <a:rPr lang="zh-TW" altLang="en-US" sz="2000" dirty="0" smtClean="0">
                <a:latin typeface="標楷體" panose="03000509000000000000" pitchFamily="65" charset="-120"/>
                <a:ea typeface="標楷體" panose="03000509000000000000" pitchFamily="65" charset="-120"/>
              </a:rPr>
              <a:t>訂定錄取標準，</a:t>
            </a:r>
            <a:r>
              <a:rPr lang="zh-TW" altLang="zh-TW" sz="2000" dirty="0" smtClean="0">
                <a:latin typeface="標楷體" panose="03000509000000000000" pitchFamily="65" charset="-120"/>
                <a:ea typeface="標楷體" panose="03000509000000000000" pitchFamily="65" charset="-120"/>
              </a:rPr>
              <a:t>分別</a:t>
            </a:r>
            <a:r>
              <a:rPr lang="zh-TW" altLang="zh-TW" sz="2000" dirty="0">
                <a:latin typeface="標楷體" panose="03000509000000000000" pitchFamily="65" charset="-120"/>
                <a:ea typeface="標楷體" panose="03000509000000000000" pitchFamily="65" charset="-120"/>
              </a:rPr>
              <a:t>依一般考生、低收或中低收入戶考生、原住民考生及離島考生之招生名額，決定各該身分考生之正取生、列</a:t>
            </a:r>
            <a:r>
              <a:rPr lang="en-US" altLang="zh-TW"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或不列</a:t>
            </a:r>
            <a:r>
              <a:rPr lang="en-US" altLang="zh-TW"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備取</a:t>
            </a:r>
            <a:r>
              <a:rPr lang="zh-TW" altLang="zh-TW" sz="2000" dirty="0" smtClean="0">
                <a:latin typeface="標楷體" panose="03000509000000000000" pitchFamily="65" charset="-120"/>
                <a:ea typeface="標楷體" panose="03000509000000000000" pitchFamily="65" charset="-120"/>
              </a:rPr>
              <a:t>生</a:t>
            </a:r>
            <a:r>
              <a:rPr lang="zh-TW" altLang="en-US" sz="2000" dirty="0" smtClean="0">
                <a:latin typeface="標楷體" panose="03000509000000000000" pitchFamily="65" charset="-120"/>
                <a:ea typeface="標楷體" panose="03000509000000000000" pitchFamily="65" charset="-120"/>
              </a:rPr>
              <a:t>。</a:t>
            </a:r>
            <a:endParaRPr lang="en-US" altLang="zh-TW" sz="2000" dirty="0" smtClean="0">
              <a:latin typeface="標楷體" panose="03000509000000000000" pitchFamily="65" charset="-120"/>
              <a:ea typeface="標楷體" panose="03000509000000000000" pitchFamily="65" charset="-120"/>
            </a:endParaRPr>
          </a:p>
          <a:p>
            <a:pPr marL="365125" lvl="1" indent="-280988">
              <a:lnSpc>
                <a:spcPts val="2800"/>
              </a:lnSpc>
              <a:spcBef>
                <a:spcPct val="20000"/>
              </a:spcBef>
              <a:buBlip>
                <a:blip r:embed="rId2"/>
              </a:buBlip>
              <a:defRPr/>
            </a:pPr>
            <a:r>
              <a:rPr lang="zh-TW" altLang="en-US" sz="2000" kern="0" dirty="0" smtClean="0">
                <a:latin typeface="標楷體" panose="03000509000000000000" pitchFamily="65" charset="-120"/>
                <a:ea typeface="標楷體" panose="03000509000000000000" pitchFamily="65" charset="-120"/>
              </a:rPr>
              <a:t>第二</a:t>
            </a:r>
            <a:r>
              <a:rPr lang="zh-TW" altLang="en-US" sz="2000" kern="0" dirty="0">
                <a:latin typeface="標楷體" panose="03000509000000000000" pitchFamily="65" charset="-120"/>
                <a:ea typeface="標楷體" panose="03000509000000000000" pitchFamily="65" charset="-120"/>
              </a:rPr>
              <a:t>階段指定項目缺考或未達最低得分標準者，不予</a:t>
            </a:r>
            <a:r>
              <a:rPr lang="zh-TW" altLang="en-US" sz="2000" kern="0" dirty="0" smtClean="0">
                <a:latin typeface="標楷體" panose="03000509000000000000" pitchFamily="65" charset="-120"/>
                <a:ea typeface="標楷體" panose="03000509000000000000" pitchFamily="65" charset="-120"/>
              </a:rPr>
              <a:t>錄取</a:t>
            </a:r>
            <a:endParaRPr lang="zh-TW" altLang="en-US" sz="2000" kern="0" dirty="0">
              <a:latin typeface="標楷體" panose="03000509000000000000" pitchFamily="65" charset="-120"/>
              <a:ea typeface="標楷體" panose="03000509000000000000" pitchFamily="65" charset="-120"/>
            </a:endParaRPr>
          </a:p>
          <a:p>
            <a:pPr marL="365125" lvl="1" indent="-280988">
              <a:lnSpc>
                <a:spcPts val="2800"/>
              </a:lnSpc>
              <a:spcBef>
                <a:spcPct val="20000"/>
              </a:spcBef>
              <a:buFontTx/>
              <a:buBlip>
                <a:blip r:embed="rId2"/>
              </a:buBlip>
              <a:defRPr/>
            </a:pPr>
            <a:r>
              <a:rPr lang="zh-TW" altLang="en-US" sz="2000" kern="0" dirty="0" smtClean="0">
                <a:latin typeface="標楷體" panose="03000509000000000000" pitchFamily="65" charset="-120"/>
                <a:ea typeface="標楷體" panose="03000509000000000000" pitchFamily="65" charset="-120"/>
              </a:rPr>
              <a:t>甄選</a:t>
            </a:r>
            <a:r>
              <a:rPr lang="zh-TW" altLang="en-US" sz="2000" kern="0" dirty="0">
                <a:latin typeface="標楷體" panose="03000509000000000000" pitchFamily="65" charset="-120"/>
                <a:ea typeface="標楷體" panose="03000509000000000000" pitchFamily="65" charset="-120"/>
              </a:rPr>
              <a:t>結果（得列備取生）</a:t>
            </a:r>
            <a:r>
              <a:rPr lang="zh-TW" altLang="en-US" sz="2000" b="1" kern="0" dirty="0" smtClean="0">
                <a:solidFill>
                  <a:srgbClr val="FF0000"/>
                </a:solidFill>
                <a:latin typeface="標楷體" panose="03000509000000000000" pitchFamily="65" charset="-120"/>
                <a:ea typeface="標楷體" panose="03000509000000000000" pitchFamily="65" charset="-120"/>
              </a:rPr>
              <a:t>於各校自訂時間</a:t>
            </a:r>
            <a:r>
              <a:rPr lang="zh-TW" altLang="en-US" sz="2000" kern="0" dirty="0" smtClean="0">
                <a:latin typeface="標楷體" panose="03000509000000000000" pitchFamily="65" charset="-120"/>
                <a:ea typeface="標楷體" panose="03000509000000000000" pitchFamily="65" charset="-120"/>
              </a:rPr>
              <a:t>於各校網站</a:t>
            </a:r>
            <a:r>
              <a:rPr lang="zh-TW" altLang="en-US" sz="2000" kern="0" dirty="0">
                <a:latin typeface="標楷體" panose="03000509000000000000" pitchFamily="65" charset="-120"/>
                <a:ea typeface="標楷體" panose="03000509000000000000" pitchFamily="65" charset="-120"/>
              </a:rPr>
              <a:t>公告（不另寄書面通知</a:t>
            </a:r>
            <a:r>
              <a:rPr lang="zh-TW" altLang="en-US" sz="2000" kern="0" dirty="0" smtClean="0">
                <a:latin typeface="標楷體" panose="03000509000000000000" pitchFamily="65" charset="-120"/>
                <a:ea typeface="標楷體" panose="03000509000000000000" pitchFamily="65" charset="-120"/>
              </a:rPr>
              <a:t>）</a:t>
            </a:r>
            <a:endParaRPr lang="en-US" altLang="zh-TW" sz="2000" kern="0" dirty="0" smtClean="0">
              <a:latin typeface="標楷體" panose="03000509000000000000" pitchFamily="65" charset="-120"/>
              <a:ea typeface="標楷體" panose="03000509000000000000" pitchFamily="65" charset="-120"/>
            </a:endParaRPr>
          </a:p>
          <a:p>
            <a:pPr marL="365125" lvl="1" indent="-280988">
              <a:lnSpc>
                <a:spcPts val="2800"/>
              </a:lnSpc>
              <a:spcBef>
                <a:spcPct val="20000"/>
              </a:spcBef>
              <a:buFontTx/>
              <a:buBlip>
                <a:blip r:embed="rId2"/>
              </a:buBlip>
              <a:defRPr/>
            </a:pPr>
            <a:r>
              <a:rPr lang="zh-TW" altLang="en-US" sz="2000" kern="0" dirty="0" smtClean="0">
                <a:solidFill>
                  <a:srgbClr val="FF0000"/>
                </a:solidFill>
                <a:latin typeface="標楷體" panose="03000509000000000000" pitchFamily="65" charset="-120"/>
                <a:ea typeface="標楷體" panose="03000509000000000000" pitchFamily="65" charset="-120"/>
              </a:rPr>
              <a:t>正</a:t>
            </a:r>
            <a:r>
              <a:rPr lang="zh-TW" altLang="en-US" sz="2000" kern="0" dirty="0">
                <a:solidFill>
                  <a:srgbClr val="FF0000"/>
                </a:solidFill>
                <a:latin typeface="標楷體" panose="03000509000000000000" pitchFamily="65" charset="-120"/>
                <a:ea typeface="標楷體" panose="03000509000000000000" pitchFamily="65" charset="-120"/>
              </a:rPr>
              <a:t>備取錄取生接受就讀志願序統一分發錄取後，始取得入學</a:t>
            </a:r>
            <a:r>
              <a:rPr lang="zh-TW" altLang="en-US" sz="2000" kern="0" dirty="0" smtClean="0">
                <a:solidFill>
                  <a:srgbClr val="FF0000"/>
                </a:solidFill>
                <a:latin typeface="標楷體" panose="03000509000000000000" pitchFamily="65" charset="-120"/>
                <a:ea typeface="標楷體" panose="03000509000000000000" pitchFamily="65" charset="-120"/>
              </a:rPr>
              <a:t>資格</a:t>
            </a:r>
            <a:endParaRPr lang="en-US" altLang="zh-TW" sz="2000" kern="0" dirty="0">
              <a:solidFill>
                <a:srgbClr val="FF0000"/>
              </a:solidFill>
              <a:latin typeface="標楷體" panose="03000509000000000000" pitchFamily="65" charset="-120"/>
              <a:ea typeface="標楷體" panose="03000509000000000000" pitchFamily="65" charset="-120"/>
            </a:endParaRPr>
          </a:p>
        </p:txBody>
      </p:sp>
      <p:sp>
        <p:nvSpPr>
          <p:cNvPr id="7" name="矩形 6"/>
          <p:cNvSpPr/>
          <p:nvPr/>
        </p:nvSpPr>
        <p:spPr>
          <a:xfrm>
            <a:off x="5796136" y="1073459"/>
            <a:ext cx="2845966" cy="360000"/>
          </a:xfrm>
          <a:prstGeom prst="rect">
            <a:avLst/>
          </a:prstGeom>
          <a:solidFill>
            <a:schemeClr val="bg1"/>
          </a:solidFill>
          <a:ln>
            <a:noFill/>
          </a:ln>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Autofit/>
          </a:bodyPr>
          <a:lstStyle/>
          <a:p>
            <a:pPr algn="ctr">
              <a:spcBef>
                <a:spcPct val="0"/>
              </a:spcBef>
            </a:pPr>
            <a:r>
              <a:rPr lang="zh-TW" altLang="en-US" sz="2000" b="1" dirty="0" smtClean="0">
                <a:solidFill>
                  <a:schemeClr val="accent2">
                    <a:lumMod val="50000"/>
                  </a:schemeClr>
                </a:solidFill>
                <a:latin typeface="Book Antiqua" panose="02040602050305030304" pitchFamily="18" charset="0"/>
                <a:ea typeface="華康儷楷書" panose="03000509000000000000" pitchFamily="65" charset="-120"/>
                <a:cs typeface="+mj-cs"/>
              </a:rPr>
              <a:t>正</a:t>
            </a:r>
            <a:r>
              <a:rPr lang="en-US" altLang="zh-TW" sz="2000" b="1" dirty="0">
                <a:solidFill>
                  <a:schemeClr val="accent2">
                    <a:lumMod val="50000"/>
                  </a:schemeClr>
                </a:solidFill>
                <a:latin typeface="Book Antiqua" panose="02040602050305030304" pitchFamily="18" charset="0"/>
                <a:ea typeface="華康儷楷書" panose="03000509000000000000" pitchFamily="65" charset="-120"/>
                <a:cs typeface="+mj-cs"/>
              </a:rPr>
              <a:t>(</a:t>
            </a:r>
            <a:r>
              <a:rPr lang="zh-TW" altLang="en-US" sz="2000" b="1" dirty="0">
                <a:solidFill>
                  <a:schemeClr val="accent2">
                    <a:lumMod val="50000"/>
                  </a:schemeClr>
                </a:solidFill>
                <a:latin typeface="Book Antiqua" panose="02040602050305030304" pitchFamily="18" charset="0"/>
                <a:ea typeface="華康儷楷書" panose="03000509000000000000" pitchFamily="65" charset="-120"/>
                <a:cs typeface="+mj-cs"/>
              </a:rPr>
              <a:t>備</a:t>
            </a:r>
            <a:r>
              <a:rPr lang="en-US" altLang="zh-TW" sz="2000" b="1" dirty="0">
                <a:solidFill>
                  <a:schemeClr val="accent2">
                    <a:lumMod val="50000"/>
                  </a:schemeClr>
                </a:solidFill>
                <a:latin typeface="Book Antiqua" panose="02040602050305030304" pitchFamily="18" charset="0"/>
                <a:ea typeface="華康儷楷書" panose="03000509000000000000" pitchFamily="65" charset="-120"/>
                <a:cs typeface="+mj-cs"/>
              </a:rPr>
              <a:t>)</a:t>
            </a:r>
            <a:r>
              <a:rPr lang="zh-TW" altLang="en-US" sz="2000" b="1" dirty="0">
                <a:solidFill>
                  <a:schemeClr val="accent2">
                    <a:lumMod val="50000"/>
                  </a:schemeClr>
                </a:solidFill>
                <a:latin typeface="Book Antiqua" panose="02040602050305030304" pitchFamily="18" charset="0"/>
                <a:ea typeface="華康儷楷書" panose="03000509000000000000" pitchFamily="65" charset="-120"/>
                <a:cs typeface="+mj-cs"/>
              </a:rPr>
              <a:t>取</a:t>
            </a:r>
            <a:r>
              <a:rPr lang="zh-TW" altLang="en-US" sz="2000" b="1" dirty="0" smtClean="0">
                <a:solidFill>
                  <a:schemeClr val="accent2">
                    <a:lumMod val="50000"/>
                  </a:schemeClr>
                </a:solidFill>
                <a:latin typeface="Book Antiqua" panose="02040602050305030304" pitchFamily="18" charset="0"/>
                <a:ea typeface="華康儷楷書" panose="03000509000000000000" pitchFamily="65" charset="-120"/>
                <a:cs typeface="+mj-cs"/>
              </a:rPr>
              <a:t>生公告日期</a:t>
            </a:r>
            <a:endParaRPr lang="zh-TW" altLang="en-US" sz="2000" b="1" dirty="0">
              <a:solidFill>
                <a:schemeClr val="accent2">
                  <a:lumMod val="50000"/>
                </a:schemeClr>
              </a:solidFill>
              <a:latin typeface="Book Antiqua" panose="02040602050305030304" pitchFamily="18" charset="0"/>
              <a:ea typeface="華康儷楷書" panose="03000509000000000000" pitchFamily="65" charset="-120"/>
              <a:cs typeface="+mj-cs"/>
            </a:endParaRPr>
          </a:p>
        </p:txBody>
      </p:sp>
      <p:sp>
        <p:nvSpPr>
          <p:cNvPr id="8" name="矩形 7"/>
          <p:cNvSpPr/>
          <p:nvPr/>
        </p:nvSpPr>
        <p:spPr>
          <a:xfrm>
            <a:off x="5774419" y="5220387"/>
            <a:ext cx="3099738" cy="677108"/>
          </a:xfrm>
          <a:prstGeom prst="rect">
            <a:avLst/>
          </a:prstGeom>
          <a:noFill/>
        </p:spPr>
        <p:txBody>
          <a:bodyPr wrap="square">
            <a:spAutoFit/>
          </a:bodyPr>
          <a:lstStyle/>
          <a:p>
            <a:pPr marL="269875" indent="-269875"/>
            <a:r>
              <a:rPr lang="en-US" altLang="zh-TW" sz="2000" b="1"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zh-TW" sz="2000" b="1" dirty="0">
                <a:latin typeface="Book Antiqua" panose="02040602050305030304" pitchFamily="18" charset="0"/>
                <a:ea typeface="華康儷楷書" panose="03000509000000000000" pitchFamily="65" charset="-120"/>
                <a:cs typeface="Times New Roman" panose="02020603050405020304" pitchFamily="18" charset="0"/>
              </a:rPr>
              <a:t>公告前一日</a:t>
            </a:r>
            <a:r>
              <a:rPr lang="en-US" altLang="zh-TW" sz="2000" b="1" dirty="0">
                <a:latin typeface="Book Antiqua" panose="02040602050305030304" pitchFamily="18" charset="0"/>
                <a:ea typeface="華康儷楷書" panose="03000509000000000000" pitchFamily="65" charset="-120"/>
                <a:cs typeface="Times New Roman" panose="02020603050405020304" pitchFamily="18" charset="0"/>
              </a:rPr>
              <a:t>17:00</a:t>
            </a:r>
            <a:r>
              <a:rPr lang="zh-TW" altLang="zh-TW" sz="2000" b="1" dirty="0">
                <a:latin typeface="Book Antiqua" panose="02040602050305030304" pitchFamily="18" charset="0"/>
                <a:ea typeface="華康儷楷書" panose="03000509000000000000" pitchFamily="65" charset="-120"/>
                <a:cs typeface="Times New Roman" panose="02020603050405020304" pitchFamily="18" charset="0"/>
              </a:rPr>
              <a:t>前</a:t>
            </a:r>
            <a:r>
              <a:rPr lang="zh-TW" altLang="zh-TW" b="1" dirty="0">
                <a:latin typeface="Book Antiqua" panose="02040602050305030304" pitchFamily="18" charset="0"/>
                <a:ea typeface="華康儷楷書" panose="03000509000000000000" pitchFamily="65" charset="-120"/>
                <a:cs typeface="Times New Roman" panose="02020603050405020304" pitchFamily="18" charset="0"/>
              </a:rPr>
              <a:t>完成系統確定送出</a:t>
            </a:r>
            <a:endParaRPr lang="zh-TW" altLang="en-US" dirty="0">
              <a:latin typeface="Book Antiqua" panose="02040602050305030304" pitchFamily="18" charset="0"/>
              <a:ea typeface="華康儷楷書" panose="03000509000000000000" pitchFamily="65" charset="-120"/>
            </a:endParaRPr>
          </a:p>
        </p:txBody>
      </p:sp>
      <p:sp>
        <p:nvSpPr>
          <p:cNvPr id="9" name="Rectangle 34"/>
          <p:cNvSpPr txBox="1">
            <a:spLocks noChangeArrowheads="1"/>
          </p:cNvSpPr>
          <p:nvPr/>
        </p:nvSpPr>
        <p:spPr bwMode="auto">
          <a:xfrm>
            <a:off x="179387" y="188640"/>
            <a:ext cx="8964613" cy="64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微軟正黑體" pitchFamily="34" charset="-120"/>
                <a:ea typeface="微軟正黑體" pitchFamily="34" charset="-120"/>
                <a:cs typeface="+mj-cs"/>
              </a:defRPr>
            </a:lvl1pPr>
            <a:lvl2pPr algn="l" rtl="0" eaLnBrk="0" fontAlgn="base" hangingPunct="0">
              <a:spcBef>
                <a:spcPct val="0"/>
              </a:spcBef>
              <a:spcAft>
                <a:spcPct val="0"/>
              </a:spcAft>
              <a:defRPr kumimoji="1" sz="2800">
                <a:solidFill>
                  <a:schemeClr val="tx2"/>
                </a:solidFill>
                <a:latin typeface="微軟正黑體" pitchFamily="34" charset="-120"/>
                <a:ea typeface="微軟正黑體" pitchFamily="34" charset="-120"/>
              </a:defRPr>
            </a:lvl2pPr>
            <a:lvl3pPr algn="l" rtl="0" eaLnBrk="0" fontAlgn="base" hangingPunct="0">
              <a:spcBef>
                <a:spcPct val="0"/>
              </a:spcBef>
              <a:spcAft>
                <a:spcPct val="0"/>
              </a:spcAft>
              <a:defRPr kumimoji="1" sz="2800">
                <a:solidFill>
                  <a:schemeClr val="tx2"/>
                </a:solidFill>
                <a:latin typeface="微軟正黑體" pitchFamily="34" charset="-120"/>
                <a:ea typeface="微軟正黑體" pitchFamily="34" charset="-120"/>
              </a:defRPr>
            </a:lvl3pPr>
            <a:lvl4pPr algn="l" rtl="0" eaLnBrk="0" fontAlgn="base" hangingPunct="0">
              <a:spcBef>
                <a:spcPct val="0"/>
              </a:spcBef>
              <a:spcAft>
                <a:spcPct val="0"/>
              </a:spcAft>
              <a:defRPr kumimoji="1" sz="2800">
                <a:solidFill>
                  <a:schemeClr val="tx2"/>
                </a:solidFill>
                <a:latin typeface="微軟正黑體" pitchFamily="34" charset="-120"/>
                <a:ea typeface="微軟正黑體" pitchFamily="34" charset="-120"/>
              </a:defRPr>
            </a:lvl4pPr>
            <a:lvl5pPr algn="l" rtl="0" eaLnBrk="0" fontAlgn="base" hangingPunct="0">
              <a:spcBef>
                <a:spcPct val="0"/>
              </a:spcBef>
              <a:spcAft>
                <a:spcPct val="0"/>
              </a:spcAft>
              <a:defRPr kumimoji="1" sz="2800">
                <a:solidFill>
                  <a:schemeClr val="tx2"/>
                </a:solidFill>
                <a:latin typeface="微軟正黑體" pitchFamily="34" charset="-120"/>
                <a:ea typeface="微軟正黑體" pitchFamily="34"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3200" b="1" kern="0" dirty="0" smtClean="0">
                <a:solidFill>
                  <a:srgbClr val="3333FF"/>
                </a:solidFill>
                <a:latin typeface="標楷體" panose="03000509000000000000" pitchFamily="65" charset="-120"/>
                <a:ea typeface="標楷體" panose="03000509000000000000" pitchFamily="65" charset="-120"/>
              </a:rPr>
              <a:t>甄選入學第二階段甄試作業配合事項</a:t>
            </a:r>
            <a:endParaRPr lang="zh-TW" altLang="en-US" sz="3200" b="1" kern="0" dirty="0">
              <a:solidFill>
                <a:srgbClr val="3333FF"/>
              </a:solidFill>
              <a:latin typeface="標楷體" panose="03000509000000000000" pitchFamily="65" charset="-120"/>
              <a:ea typeface="標楷體" panose="03000509000000000000" pitchFamily="65"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1096244073"/>
              </p:ext>
            </p:extLst>
          </p:nvPr>
        </p:nvGraphicFramePr>
        <p:xfrm>
          <a:off x="5796136" y="1556792"/>
          <a:ext cx="2831796" cy="3540262"/>
        </p:xfrm>
        <a:graphic>
          <a:graphicData uri="http://schemas.openxmlformats.org/drawingml/2006/table">
            <a:tbl>
              <a:tblPr bandRow="1"/>
              <a:tblGrid>
                <a:gridCol w="707949">
                  <a:extLst>
                    <a:ext uri="{9D8B030D-6E8A-4147-A177-3AD203B41FA5}">
                      <a16:colId xmlns="" xmlns:a16="http://schemas.microsoft.com/office/drawing/2014/main" val="20000"/>
                    </a:ext>
                  </a:extLst>
                </a:gridCol>
                <a:gridCol w="707949">
                  <a:extLst>
                    <a:ext uri="{9D8B030D-6E8A-4147-A177-3AD203B41FA5}">
                      <a16:colId xmlns="" xmlns:a16="http://schemas.microsoft.com/office/drawing/2014/main" val="20001"/>
                    </a:ext>
                  </a:extLst>
                </a:gridCol>
                <a:gridCol w="707949">
                  <a:extLst>
                    <a:ext uri="{9D8B030D-6E8A-4147-A177-3AD203B41FA5}">
                      <a16:colId xmlns="" xmlns:a16="http://schemas.microsoft.com/office/drawing/2014/main" val="20002"/>
                    </a:ext>
                  </a:extLst>
                </a:gridCol>
                <a:gridCol w="707949">
                  <a:extLst>
                    <a:ext uri="{9D8B030D-6E8A-4147-A177-3AD203B41FA5}">
                      <a16:colId xmlns="" xmlns:a16="http://schemas.microsoft.com/office/drawing/2014/main" val="20003"/>
                    </a:ext>
                  </a:extLst>
                </a:gridCol>
              </a:tblGrid>
              <a:tr h="321842">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marL="0" algn="ctr" defTabSz="914400" rtl="0" eaLnBrk="1" fontAlgn="b" latinLnBrk="0" hangingPunct="1"/>
                      <a:r>
                        <a:rPr lang="zh-TW" altLang="en-US" sz="1600" b="1"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日期</a:t>
                      </a:r>
                      <a:endParaRPr lang="zh-TW" altLang="en-US" sz="16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lumMod val="40000"/>
                        <a:lumOff val="6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marL="0" algn="ctr" defTabSz="914400" rtl="0" eaLnBrk="1" fontAlgn="b" latinLnBrk="0" hangingPunct="1"/>
                      <a:r>
                        <a:rPr lang="zh-TW" altLang="en-US" sz="1600" b="1"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校數</a:t>
                      </a:r>
                      <a:endParaRPr lang="zh-TW" altLang="en-US" sz="16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lumMod val="40000"/>
                        <a:lumOff val="6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marL="0" algn="ctr" defTabSz="914400" rtl="0" eaLnBrk="1" fontAlgn="b" latinLnBrk="0" hangingPunct="1"/>
                      <a:r>
                        <a:rPr lang="zh-TW" altLang="en-US" sz="1600" b="1"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系數</a:t>
                      </a:r>
                      <a:endParaRPr lang="zh-TW" altLang="en-US" sz="16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lumMod val="40000"/>
                        <a:lumOff val="6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marL="0" algn="ctr" defTabSz="914400" rtl="0" eaLnBrk="1" fontAlgn="b" latinLnBrk="0" hangingPunct="1"/>
                      <a:r>
                        <a:rPr lang="zh-TW" altLang="en-US" sz="1600" b="1"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比率</a:t>
                      </a:r>
                      <a:r>
                        <a:rPr lang="en-US" altLang="zh-TW" sz="1600" b="1" u="none" strike="noStrike" kern="1200" dirty="0" smtClean="0">
                          <a:solidFill>
                            <a:schemeClr val="dk1"/>
                          </a:solidFill>
                          <a:effectLst/>
                          <a:latin typeface="Book Antiqua" panose="02040602050305030304" pitchFamily="18" charset="0"/>
                          <a:ea typeface="華康儷楷書" panose="03000509000000000000" pitchFamily="65" charset="-120"/>
                          <a:cs typeface="+mn-cs"/>
                        </a:rPr>
                        <a:t>(%)</a:t>
                      </a:r>
                      <a:endParaRPr lang="zh-TW" altLang="en-US" sz="1600" b="1" u="none" strike="noStrike" kern="1200" dirty="0">
                        <a:solidFill>
                          <a:schemeClr val="dk1"/>
                        </a:solidFill>
                        <a:effectLst/>
                        <a:latin typeface="Book Antiqua" panose="02040602050305030304" pitchFamily="18" charset="0"/>
                        <a:ea typeface="華康儷楷書" panose="03000509000000000000" pitchFamily="65" charset="-120"/>
                        <a:cs typeface="+mn-cs"/>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lumMod val="40000"/>
                        <a:lumOff val="60000"/>
                      </a:srgbClr>
                    </a:solidFill>
                  </a:tcPr>
                </a:tc>
                <a:extLst>
                  <a:ext uri="{0D108BD9-81ED-4DB2-BD59-A6C34878D82A}">
                    <a16:rowId xmlns="" xmlns:a16="http://schemas.microsoft.com/office/drawing/2014/main" val="10000"/>
                  </a:ext>
                </a:extLst>
              </a:tr>
              <a:tr h="321842">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1" dirty="0" smtClean="0">
                          <a:effectLst/>
                          <a:latin typeface="Times New Roman" panose="02020603050405020304" pitchFamily="18" charset="0"/>
                          <a:ea typeface="標楷體" panose="03000509000000000000" pitchFamily="65" charset="-120"/>
                        </a:rPr>
                        <a:t>06-24</a:t>
                      </a:r>
                      <a:endParaRPr lang="zh-TW" sz="1800" b="1"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7</a:t>
                      </a:r>
                      <a:endParaRPr lang="zh-TW" sz="1800" b="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a:effectLst/>
                          <a:latin typeface="Times New Roman" panose="02020603050405020304" pitchFamily="18" charset="0"/>
                          <a:ea typeface="標楷體" panose="03000509000000000000" pitchFamily="65" charset="-120"/>
                        </a:rPr>
                        <a:t>109</a:t>
                      </a:r>
                      <a:endParaRPr lang="zh-TW" sz="1800" b="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a:effectLst/>
                          <a:latin typeface="Times New Roman" panose="02020603050405020304" pitchFamily="18" charset="0"/>
                          <a:ea typeface="標楷體" panose="03000509000000000000" pitchFamily="65" charset="-120"/>
                        </a:rPr>
                        <a:t>3.4</a:t>
                      </a:r>
                      <a:endParaRPr lang="zh-TW" sz="1800" b="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extLst>
                  <a:ext uri="{0D108BD9-81ED-4DB2-BD59-A6C34878D82A}">
                    <a16:rowId xmlns="" xmlns:a16="http://schemas.microsoft.com/office/drawing/2014/main" val="10001"/>
                  </a:ext>
                </a:extLst>
              </a:tr>
              <a:tr h="321842">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1" dirty="0" smtClean="0">
                          <a:effectLst/>
                          <a:latin typeface="Times New Roman" panose="02020603050405020304" pitchFamily="18" charset="0"/>
                          <a:ea typeface="標楷體" panose="03000509000000000000" pitchFamily="65" charset="-120"/>
                        </a:rPr>
                        <a:t>06-25</a:t>
                      </a:r>
                      <a:endParaRPr lang="zh-TW" sz="1800" b="1"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4</a:t>
                      </a:r>
                      <a:endParaRPr lang="zh-TW" sz="1800" b="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a:effectLst/>
                          <a:latin typeface="Times New Roman" panose="02020603050405020304" pitchFamily="18" charset="0"/>
                          <a:ea typeface="標楷體" panose="03000509000000000000" pitchFamily="65" charset="-120"/>
                        </a:rPr>
                        <a:t>44</a:t>
                      </a:r>
                      <a:endParaRPr lang="zh-TW" sz="1800" b="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a:effectLst/>
                          <a:latin typeface="Times New Roman" panose="02020603050405020304" pitchFamily="18" charset="0"/>
                          <a:ea typeface="標楷體" panose="03000509000000000000" pitchFamily="65" charset="-120"/>
                        </a:rPr>
                        <a:t>1.4</a:t>
                      </a:r>
                      <a:endParaRPr lang="zh-TW" sz="1800" b="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extLst>
                  <a:ext uri="{0D108BD9-81ED-4DB2-BD59-A6C34878D82A}">
                    <a16:rowId xmlns="" xmlns:a16="http://schemas.microsoft.com/office/drawing/2014/main" val="10002"/>
                  </a:ext>
                </a:extLst>
              </a:tr>
              <a:tr h="321842">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1" dirty="0" smtClean="0">
                          <a:effectLst/>
                          <a:latin typeface="Times New Roman" panose="02020603050405020304" pitchFamily="18" charset="0"/>
                          <a:ea typeface="標楷體" panose="03000509000000000000" pitchFamily="65" charset="-120"/>
                        </a:rPr>
                        <a:t>06-26</a:t>
                      </a:r>
                      <a:endParaRPr lang="zh-TW" sz="1800" b="1"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9</a:t>
                      </a:r>
                      <a:endParaRPr lang="zh-TW" sz="1800" b="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108</a:t>
                      </a:r>
                      <a:endParaRPr lang="zh-TW" sz="1800" b="0"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a:effectLst/>
                          <a:latin typeface="Times New Roman" panose="02020603050405020304" pitchFamily="18" charset="0"/>
                          <a:ea typeface="標楷體" panose="03000509000000000000" pitchFamily="65" charset="-120"/>
                        </a:rPr>
                        <a:t>3.3</a:t>
                      </a:r>
                      <a:endParaRPr lang="zh-TW" sz="1800" b="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extLst>
                  <a:ext uri="{0D108BD9-81ED-4DB2-BD59-A6C34878D82A}">
                    <a16:rowId xmlns="" xmlns:a16="http://schemas.microsoft.com/office/drawing/2014/main" val="10003"/>
                  </a:ext>
                </a:extLst>
              </a:tr>
              <a:tr h="321842">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1" dirty="0" smtClean="0">
                          <a:effectLst/>
                          <a:latin typeface="Times New Roman" panose="02020603050405020304" pitchFamily="18" charset="0"/>
                          <a:ea typeface="標楷體" panose="03000509000000000000" pitchFamily="65" charset="-120"/>
                        </a:rPr>
                        <a:t>06-27</a:t>
                      </a:r>
                      <a:endParaRPr lang="zh-TW" sz="1800" b="1"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13</a:t>
                      </a:r>
                      <a:endParaRPr lang="zh-TW" sz="1800" b="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344</a:t>
                      </a:r>
                      <a:endParaRPr lang="zh-TW" sz="1800" b="0"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a:effectLst/>
                          <a:latin typeface="Times New Roman" panose="02020603050405020304" pitchFamily="18" charset="0"/>
                          <a:ea typeface="標楷體" panose="03000509000000000000" pitchFamily="65" charset="-120"/>
                        </a:rPr>
                        <a:t>10.6</a:t>
                      </a:r>
                      <a:endParaRPr lang="zh-TW" sz="1800" b="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extLst>
                  <a:ext uri="{0D108BD9-81ED-4DB2-BD59-A6C34878D82A}">
                    <a16:rowId xmlns="" xmlns:a16="http://schemas.microsoft.com/office/drawing/2014/main" val="10004"/>
                  </a:ext>
                </a:extLst>
              </a:tr>
              <a:tr h="321842">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1" dirty="0" smtClean="0">
                          <a:effectLst/>
                          <a:latin typeface="Times New Roman" panose="02020603050405020304" pitchFamily="18" charset="0"/>
                          <a:ea typeface="標楷體" panose="03000509000000000000" pitchFamily="65" charset="-120"/>
                        </a:rPr>
                        <a:t>06-28</a:t>
                      </a:r>
                      <a:endParaRPr lang="zh-TW" sz="1800" b="1"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15</a:t>
                      </a:r>
                      <a:endParaRPr lang="zh-TW" sz="1800" b="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254</a:t>
                      </a:r>
                      <a:endParaRPr lang="zh-TW" sz="1800" b="0"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a:effectLst/>
                          <a:latin typeface="Times New Roman" panose="02020603050405020304" pitchFamily="18" charset="0"/>
                          <a:ea typeface="標楷體" panose="03000509000000000000" pitchFamily="65" charset="-120"/>
                        </a:rPr>
                        <a:t>7.8</a:t>
                      </a:r>
                      <a:endParaRPr lang="zh-TW" sz="1800" b="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extLst>
                  <a:ext uri="{0D108BD9-81ED-4DB2-BD59-A6C34878D82A}">
                    <a16:rowId xmlns="" xmlns:a16="http://schemas.microsoft.com/office/drawing/2014/main" val="10005"/>
                  </a:ext>
                </a:extLst>
              </a:tr>
              <a:tr h="321842">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1" dirty="0" smtClean="0">
                          <a:effectLst/>
                          <a:latin typeface="Times New Roman" panose="02020603050405020304" pitchFamily="18" charset="0"/>
                          <a:ea typeface="標楷體" panose="03000509000000000000" pitchFamily="65" charset="-120"/>
                        </a:rPr>
                        <a:t>06-29</a:t>
                      </a:r>
                      <a:endParaRPr lang="zh-TW" sz="1800" b="1"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a:effectLst/>
                          <a:latin typeface="Times New Roman" panose="02020603050405020304" pitchFamily="18" charset="0"/>
                          <a:ea typeface="標楷體" panose="03000509000000000000" pitchFamily="65" charset="-120"/>
                        </a:rPr>
                        <a:t>3</a:t>
                      </a:r>
                      <a:endParaRPr lang="zh-TW" sz="1800" b="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121</a:t>
                      </a:r>
                      <a:endParaRPr lang="zh-TW" sz="1800" b="0"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3.7</a:t>
                      </a:r>
                      <a:endParaRPr lang="zh-TW" sz="1800" b="0"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extLst>
                  <a:ext uri="{0D108BD9-81ED-4DB2-BD59-A6C34878D82A}">
                    <a16:rowId xmlns="" xmlns:a16="http://schemas.microsoft.com/office/drawing/2014/main" val="10006"/>
                  </a:ext>
                </a:extLst>
              </a:tr>
              <a:tr h="321842">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1" dirty="0" smtClean="0">
                          <a:effectLst/>
                          <a:latin typeface="Times New Roman" panose="02020603050405020304" pitchFamily="18" charset="0"/>
                          <a:ea typeface="標楷體" panose="03000509000000000000" pitchFamily="65" charset="-120"/>
                        </a:rPr>
                        <a:t>06-30</a:t>
                      </a:r>
                      <a:endParaRPr lang="zh-TW" sz="1800" b="1"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a:t>
                      </a:r>
                      <a:endParaRPr lang="zh-TW" sz="1800" b="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a:t>
                      </a:r>
                      <a:endParaRPr lang="zh-TW" sz="1800" b="0"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a:t>
                      </a:r>
                      <a:endParaRPr lang="zh-TW" sz="1800" b="0"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extLst>
                  <a:ext uri="{0D108BD9-81ED-4DB2-BD59-A6C34878D82A}">
                    <a16:rowId xmlns="" xmlns:a16="http://schemas.microsoft.com/office/drawing/2014/main" val="10007"/>
                  </a:ext>
                </a:extLst>
              </a:tr>
              <a:tr h="321842">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1" dirty="0" smtClean="0">
                          <a:effectLst/>
                          <a:latin typeface="Times New Roman" panose="02020603050405020304" pitchFamily="18" charset="0"/>
                          <a:ea typeface="標楷體" panose="03000509000000000000" pitchFamily="65" charset="-120"/>
                        </a:rPr>
                        <a:t>07-01</a:t>
                      </a:r>
                      <a:endParaRPr lang="zh-TW" sz="1800" b="1"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a:effectLst/>
                          <a:latin typeface="Times New Roman" panose="02020603050405020304" pitchFamily="18" charset="0"/>
                          <a:ea typeface="標楷體" panose="03000509000000000000" pitchFamily="65" charset="-120"/>
                        </a:rPr>
                        <a:t>21</a:t>
                      </a:r>
                      <a:endParaRPr lang="zh-TW" sz="1800" b="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698</a:t>
                      </a:r>
                      <a:endParaRPr lang="zh-TW" sz="1800" b="0"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21.5</a:t>
                      </a:r>
                      <a:endParaRPr lang="zh-TW" sz="1800" b="0"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extLst>
                  <a:ext uri="{0D108BD9-81ED-4DB2-BD59-A6C34878D82A}">
                    <a16:rowId xmlns="" xmlns:a16="http://schemas.microsoft.com/office/drawing/2014/main" val="10008"/>
                  </a:ext>
                </a:extLst>
              </a:tr>
              <a:tr h="321842">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1" dirty="0" smtClean="0">
                          <a:effectLst/>
                          <a:latin typeface="Times New Roman" panose="02020603050405020304" pitchFamily="18" charset="0"/>
                          <a:ea typeface="標楷體" panose="03000509000000000000" pitchFamily="65" charset="-120"/>
                        </a:rPr>
                        <a:t>07-02</a:t>
                      </a:r>
                      <a:endParaRPr lang="zh-TW" sz="1800" b="1"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30</a:t>
                      </a:r>
                      <a:endParaRPr lang="zh-TW" sz="1800" b="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a:effectLst/>
                          <a:latin typeface="Times New Roman" panose="02020603050405020304" pitchFamily="18" charset="0"/>
                          <a:ea typeface="標楷體" panose="03000509000000000000" pitchFamily="65" charset="-120"/>
                        </a:rPr>
                        <a:t>648</a:t>
                      </a:r>
                      <a:endParaRPr lang="zh-TW" sz="1800" b="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20.0</a:t>
                      </a:r>
                      <a:endParaRPr lang="zh-TW" sz="1800" b="0"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20000"/>
                      </a:srgbClr>
                    </a:solidFill>
                  </a:tcPr>
                </a:tc>
                <a:extLst>
                  <a:ext uri="{0D108BD9-81ED-4DB2-BD59-A6C34878D82A}">
                    <a16:rowId xmlns="" xmlns:a16="http://schemas.microsoft.com/office/drawing/2014/main" val="10009"/>
                  </a:ext>
                </a:extLst>
              </a:tr>
              <a:tr h="321842">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1" dirty="0" smtClean="0">
                          <a:effectLst/>
                          <a:latin typeface="Times New Roman" panose="02020603050405020304" pitchFamily="18" charset="0"/>
                          <a:ea typeface="標楷體" panose="03000509000000000000" pitchFamily="65" charset="-120"/>
                        </a:rPr>
                        <a:t>07-03</a:t>
                      </a:r>
                      <a:endParaRPr lang="zh-TW" sz="1800" b="1"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32</a:t>
                      </a:r>
                      <a:endParaRPr lang="zh-TW" sz="1800" b="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a:effectLst/>
                          <a:latin typeface="Times New Roman" panose="02020603050405020304" pitchFamily="18" charset="0"/>
                          <a:ea typeface="標楷體" panose="03000509000000000000" pitchFamily="65" charset="-120"/>
                        </a:rPr>
                        <a:t>919</a:t>
                      </a:r>
                      <a:endParaRPr lang="zh-TW" sz="1800" b="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lnSpc>
                          <a:spcPts val="1800"/>
                        </a:lnSpc>
                        <a:spcAft>
                          <a:spcPts val="0"/>
                        </a:spcAft>
                      </a:pPr>
                      <a:r>
                        <a:rPr lang="en-US" sz="1800" b="0" dirty="0">
                          <a:effectLst/>
                          <a:latin typeface="Times New Roman" panose="02020603050405020304" pitchFamily="18" charset="0"/>
                          <a:ea typeface="標楷體" panose="03000509000000000000" pitchFamily="65" charset="-120"/>
                        </a:rPr>
                        <a:t>28.3</a:t>
                      </a:r>
                      <a:endParaRPr lang="zh-TW" sz="1800" b="0" dirty="0">
                        <a:effectLst/>
                        <a:latin typeface="Times New Roman" panose="02020603050405020304" pitchFamily="18" charset="0"/>
                        <a:ea typeface="新細明體" panose="02020500000000000000" pitchFamily="18" charset="-12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8A5C">
                        <a:tint val="40000"/>
                      </a:srgbClr>
                    </a:solidFill>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25775454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idx="4294967295"/>
          </p:nvPr>
        </p:nvSpPr>
        <p:spPr>
          <a:xfrm>
            <a:off x="161925" y="1125539"/>
            <a:ext cx="8874125" cy="4607718"/>
          </a:xfrm>
        </p:spPr>
        <p:txBody>
          <a:bodyPr/>
          <a:lstStyle/>
          <a:p>
            <a:pPr marL="381000" indent="-381000" algn="just" eaLnBrk="1" hangingPunct="1">
              <a:spcBef>
                <a:spcPts val="600"/>
              </a:spcBef>
              <a:buClr>
                <a:schemeClr val="tx1"/>
              </a:buClr>
              <a:buFontTx/>
              <a:buNone/>
              <a:defRPr/>
            </a:pPr>
            <a:r>
              <a:rPr lang="zh-TW" altLang="en-US" sz="2400" b="1" dirty="0">
                <a:solidFill>
                  <a:srgbClr val="00B050"/>
                </a:solidFill>
                <a:latin typeface="標楷體" panose="03000509000000000000" pitchFamily="65" charset="-120"/>
                <a:ea typeface="標楷體" panose="03000509000000000000" pitchFamily="65" charset="-120"/>
              </a:rPr>
              <a:t>分發錄取生報到作業</a:t>
            </a:r>
            <a:endParaRPr lang="en-US" altLang="zh-TW" sz="2400" b="1" dirty="0">
              <a:solidFill>
                <a:srgbClr val="00B050"/>
              </a:solidFill>
              <a:latin typeface="標楷體" panose="03000509000000000000" pitchFamily="65" charset="-120"/>
              <a:ea typeface="標楷體" panose="03000509000000000000" pitchFamily="65" charset="-120"/>
            </a:endParaRPr>
          </a:p>
          <a:p>
            <a:pPr lvl="1" eaLnBrk="1" hangingPunct="1">
              <a:lnSpc>
                <a:spcPct val="120000"/>
              </a:lnSpc>
              <a:spcBef>
                <a:spcPts val="500"/>
              </a:spcBef>
              <a:buFontTx/>
              <a:buBlip>
                <a:blip r:embed="rId2"/>
              </a:buBlip>
              <a:defRPr/>
            </a:pPr>
            <a:r>
              <a:rPr lang="zh-TW" altLang="en-US" sz="2400" dirty="0" smtClean="0">
                <a:latin typeface="標楷體" panose="03000509000000000000" pitchFamily="65" charset="-120"/>
                <a:ea typeface="標楷體" panose="03000509000000000000" pitchFamily="65" charset="-120"/>
              </a:rPr>
              <a:t>統一分發結果於</a:t>
            </a:r>
            <a:r>
              <a:rPr lang="en-US" altLang="zh-TW" sz="2400" dirty="0" smtClean="0">
                <a:solidFill>
                  <a:srgbClr val="FF0000"/>
                </a:solidFill>
                <a:latin typeface="標楷體" panose="03000509000000000000" pitchFamily="65" charset="-120"/>
                <a:ea typeface="標楷體" panose="03000509000000000000" pitchFamily="65" charset="-120"/>
              </a:rPr>
              <a:t>10</a:t>
            </a:r>
            <a:r>
              <a:rPr lang="en-US" altLang="zh-TW" sz="2400" dirty="0">
                <a:solidFill>
                  <a:srgbClr val="FF0000"/>
                </a:solidFill>
                <a:latin typeface="標楷體" panose="03000509000000000000" pitchFamily="65" charset="-120"/>
                <a:ea typeface="標楷體" panose="03000509000000000000" pitchFamily="65" charset="-120"/>
              </a:rPr>
              <a:t>8</a:t>
            </a:r>
            <a:r>
              <a:rPr lang="zh-TW" altLang="en-US" sz="2400" dirty="0" smtClean="0">
                <a:solidFill>
                  <a:srgbClr val="FF0000"/>
                </a:solidFill>
                <a:latin typeface="標楷體" panose="03000509000000000000" pitchFamily="65" charset="-120"/>
                <a:ea typeface="標楷體" panose="03000509000000000000" pitchFamily="65" charset="-120"/>
              </a:rPr>
              <a:t>年</a:t>
            </a:r>
            <a:r>
              <a:rPr lang="en-US" altLang="zh-TW" sz="2400" dirty="0" smtClean="0">
                <a:solidFill>
                  <a:srgbClr val="FF0000"/>
                </a:solidFill>
                <a:latin typeface="標楷體" panose="03000509000000000000" pitchFamily="65" charset="-120"/>
                <a:ea typeface="標楷體" panose="03000509000000000000" pitchFamily="65" charset="-120"/>
              </a:rPr>
              <a:t>7</a:t>
            </a:r>
            <a:r>
              <a:rPr lang="zh-TW" altLang="en-US" sz="2400" dirty="0" smtClean="0">
                <a:solidFill>
                  <a:srgbClr val="FF0000"/>
                </a:solidFill>
                <a:latin typeface="標楷體" panose="03000509000000000000" pitchFamily="65" charset="-120"/>
                <a:ea typeface="標楷體" panose="03000509000000000000" pitchFamily="65" charset="-120"/>
              </a:rPr>
              <a:t>月</a:t>
            </a:r>
            <a:r>
              <a:rPr lang="en-US" altLang="zh-TW" sz="2400" dirty="0" smtClean="0">
                <a:solidFill>
                  <a:srgbClr val="FF0000"/>
                </a:solidFill>
                <a:latin typeface="標楷體" panose="03000509000000000000" pitchFamily="65" charset="-120"/>
                <a:ea typeface="標楷體" panose="03000509000000000000" pitchFamily="65" charset="-120"/>
              </a:rPr>
              <a:t>10</a:t>
            </a:r>
            <a:r>
              <a:rPr lang="zh-TW" altLang="en-US" sz="2400" dirty="0" smtClean="0">
                <a:solidFill>
                  <a:srgbClr val="FF0000"/>
                </a:solidFill>
                <a:latin typeface="標楷體" panose="03000509000000000000" pitchFamily="65" charset="-120"/>
                <a:ea typeface="標楷體" panose="03000509000000000000" pitchFamily="65" charset="-120"/>
              </a:rPr>
              <a:t>日</a:t>
            </a:r>
            <a:r>
              <a:rPr lang="en-US" altLang="zh-TW" sz="2400" dirty="0" smtClean="0">
                <a:solidFill>
                  <a:srgbClr val="FF0000"/>
                </a:solidFill>
                <a:latin typeface="標楷體" panose="03000509000000000000" pitchFamily="65" charset="-120"/>
                <a:ea typeface="標楷體" panose="03000509000000000000" pitchFamily="65" charset="-120"/>
              </a:rPr>
              <a:t>10:00</a:t>
            </a:r>
            <a:r>
              <a:rPr lang="zh-TW" altLang="en-US" sz="2400" dirty="0" smtClean="0">
                <a:latin typeface="標楷體" panose="03000509000000000000" pitchFamily="65" charset="-120"/>
                <a:ea typeface="標楷體" panose="03000509000000000000" pitchFamily="65" charset="-120"/>
              </a:rPr>
              <a:t>在本委員會網站公告，各校可同時下載分發錄取生資料，並寄發統一分發錄取結果及報到通知</a:t>
            </a:r>
          </a:p>
          <a:p>
            <a:pPr lvl="1">
              <a:lnSpc>
                <a:spcPct val="120000"/>
              </a:lnSpc>
              <a:spcBef>
                <a:spcPts val="0"/>
              </a:spcBef>
              <a:buFontTx/>
              <a:buBlip>
                <a:blip r:embed="rId2"/>
              </a:buBlip>
              <a:defRPr/>
            </a:pPr>
            <a:r>
              <a:rPr lang="zh-TW" altLang="en-US" sz="2400" dirty="0" smtClean="0">
                <a:latin typeface="標楷體" panose="03000509000000000000" pitchFamily="65" charset="-120"/>
                <a:ea typeface="標楷體" panose="03000509000000000000" pitchFamily="65" charset="-120"/>
              </a:rPr>
              <a:t>系統提供查詢甄選入學及技優甄審入學同時</a:t>
            </a:r>
            <a:r>
              <a:rPr lang="zh-TW" altLang="en-US" sz="2400" dirty="0">
                <a:latin typeface="標楷體" panose="03000509000000000000" pitchFamily="65" charset="-120"/>
                <a:ea typeface="標楷體" panose="03000509000000000000" pitchFamily="65" charset="-120"/>
              </a:rPr>
              <a:t>分發</a:t>
            </a:r>
            <a:r>
              <a:rPr lang="zh-TW" altLang="en-US" sz="2400" dirty="0" smtClean="0">
                <a:latin typeface="標楷體" panose="03000509000000000000" pitchFamily="65" charset="-120"/>
                <a:ea typeface="標楷體" panose="03000509000000000000" pitchFamily="65" charset="-120"/>
              </a:rPr>
              <a:t>錄取生名單</a:t>
            </a:r>
            <a:endParaRPr lang="en-US" altLang="zh-TW" sz="2400" dirty="0" smtClean="0">
              <a:latin typeface="標楷體" panose="03000509000000000000" pitchFamily="65" charset="-120"/>
              <a:ea typeface="標楷體" panose="03000509000000000000" pitchFamily="65" charset="-120"/>
            </a:endParaRPr>
          </a:p>
          <a:p>
            <a:pPr lvl="1">
              <a:lnSpc>
                <a:spcPct val="120000"/>
              </a:lnSpc>
              <a:spcBef>
                <a:spcPts val="0"/>
              </a:spcBef>
              <a:buFontTx/>
              <a:buBlip>
                <a:blip r:embed="rId2"/>
              </a:buBlip>
              <a:defRPr/>
            </a:pPr>
            <a:r>
              <a:rPr lang="zh-TW" altLang="en-US" sz="2400" dirty="0" smtClean="0">
                <a:latin typeface="標楷體" panose="03000509000000000000" pitchFamily="65" charset="-120"/>
                <a:ea typeface="標楷體" panose="03000509000000000000" pitchFamily="65" charset="-120"/>
              </a:rPr>
              <a:t>各校得於系統自訂報到截止時間，</a:t>
            </a:r>
            <a:r>
              <a:rPr lang="zh-TW" altLang="en-US" sz="2400" dirty="0">
                <a:latin typeface="標楷體" panose="03000509000000000000" pitchFamily="65" charset="-120"/>
                <a:ea typeface="標楷體" panose="03000509000000000000" pitchFamily="65" charset="-120"/>
              </a:rPr>
              <a:t>報到方式不可採電話方式辦理</a:t>
            </a:r>
            <a:r>
              <a:rPr lang="zh-TW" altLang="en-US" sz="2400" dirty="0" smtClean="0">
                <a:latin typeface="標楷體" panose="03000509000000000000" pitchFamily="65" charset="-120"/>
                <a:ea typeface="標楷體" panose="03000509000000000000" pitchFamily="65" charset="-120"/>
              </a:rPr>
              <a:t>報到</a:t>
            </a:r>
            <a:endParaRPr lang="en-US" altLang="zh-TW" sz="2400" dirty="0" smtClean="0">
              <a:latin typeface="標楷體" panose="03000509000000000000" pitchFamily="65" charset="-120"/>
              <a:ea typeface="標楷體" panose="03000509000000000000" pitchFamily="65" charset="-120"/>
            </a:endParaRPr>
          </a:p>
          <a:p>
            <a:pPr lvl="1" eaLnBrk="1" hangingPunct="1">
              <a:lnSpc>
                <a:spcPct val="120000"/>
              </a:lnSpc>
              <a:spcBef>
                <a:spcPts val="0"/>
              </a:spcBef>
              <a:buFontTx/>
              <a:buBlip>
                <a:blip r:embed="rId2"/>
              </a:buBlip>
              <a:defRPr/>
            </a:pPr>
            <a:r>
              <a:rPr lang="en-US" altLang="zh-TW" sz="2400" dirty="0" smtClean="0">
                <a:solidFill>
                  <a:srgbClr val="FF0000"/>
                </a:solidFill>
                <a:latin typeface="標楷體" panose="03000509000000000000" pitchFamily="65" charset="-120"/>
                <a:ea typeface="標楷體" panose="03000509000000000000" pitchFamily="65" charset="-120"/>
              </a:rPr>
              <a:t>108</a:t>
            </a:r>
            <a:r>
              <a:rPr lang="zh-TW" altLang="zh-TW" sz="2400" dirty="0" smtClean="0">
                <a:solidFill>
                  <a:srgbClr val="FF0000"/>
                </a:solidFill>
                <a:latin typeface="標楷體" panose="03000509000000000000" pitchFamily="65" charset="-120"/>
                <a:ea typeface="標楷體" panose="03000509000000000000" pitchFamily="65" charset="-120"/>
              </a:rPr>
              <a:t>年</a:t>
            </a:r>
            <a:r>
              <a:rPr lang="en-US" altLang="zh-TW" sz="2400" dirty="0">
                <a:solidFill>
                  <a:srgbClr val="FF0000"/>
                </a:solidFill>
                <a:latin typeface="標楷體" panose="03000509000000000000" pitchFamily="65" charset="-120"/>
                <a:ea typeface="標楷體" panose="03000509000000000000" pitchFamily="65" charset="-120"/>
              </a:rPr>
              <a:t>7</a:t>
            </a:r>
            <a:r>
              <a:rPr lang="zh-TW" altLang="zh-TW" sz="2400" dirty="0" smtClean="0">
                <a:solidFill>
                  <a:srgbClr val="FF0000"/>
                </a:solidFill>
                <a:latin typeface="標楷體" panose="03000509000000000000" pitchFamily="65" charset="-120"/>
                <a:ea typeface="標楷體" panose="03000509000000000000" pitchFamily="65" charset="-120"/>
              </a:rPr>
              <a:t>月</a:t>
            </a:r>
            <a:r>
              <a:rPr lang="en-US" altLang="zh-TW" sz="2400" dirty="0" smtClean="0">
                <a:solidFill>
                  <a:srgbClr val="FF0000"/>
                </a:solidFill>
                <a:latin typeface="標楷體" panose="03000509000000000000" pitchFamily="65" charset="-120"/>
                <a:ea typeface="標楷體" panose="03000509000000000000" pitchFamily="65" charset="-120"/>
              </a:rPr>
              <a:t>16</a:t>
            </a:r>
            <a:r>
              <a:rPr lang="zh-TW" altLang="zh-TW" sz="2400" dirty="0" smtClean="0">
                <a:solidFill>
                  <a:srgbClr val="FF0000"/>
                </a:solidFill>
                <a:latin typeface="標楷體" panose="03000509000000000000" pitchFamily="65" charset="-120"/>
                <a:ea typeface="標楷體" panose="03000509000000000000" pitchFamily="65" charset="-120"/>
              </a:rPr>
              <a:t>日</a:t>
            </a:r>
            <a:r>
              <a:rPr lang="en-US" altLang="zh-TW" sz="2400" dirty="0" smtClean="0">
                <a:solidFill>
                  <a:srgbClr val="FF0000"/>
                </a:solidFill>
                <a:latin typeface="標楷體" panose="03000509000000000000" pitchFamily="65" charset="-120"/>
                <a:ea typeface="標楷體" panose="03000509000000000000" pitchFamily="65" charset="-120"/>
              </a:rPr>
              <a:t>12:00</a:t>
            </a:r>
            <a:r>
              <a:rPr lang="zh-TW" altLang="zh-TW" sz="2400" dirty="0" smtClean="0">
                <a:latin typeface="標楷體" panose="03000509000000000000" pitchFamily="65" charset="-120"/>
                <a:ea typeface="標楷體" panose="03000509000000000000" pitchFamily="65" charset="-120"/>
              </a:rPr>
              <a:t>前</a:t>
            </a:r>
            <a:r>
              <a:rPr lang="zh-TW" altLang="en-US" sz="2400" dirty="0" smtClean="0">
                <a:latin typeface="標楷體" panose="03000509000000000000" pitchFamily="65" charset="-120"/>
                <a:ea typeface="標楷體" panose="03000509000000000000" pitchFamily="65" charset="-120"/>
              </a:rPr>
              <a:t>完成系統確定送出作業，並郵寄分發錄取生未報到名單至本委員會</a:t>
            </a:r>
            <a:endParaRPr lang="en-US" altLang="zh-TW" sz="2400" dirty="0" smtClean="0">
              <a:latin typeface="標楷體" panose="03000509000000000000" pitchFamily="65" charset="-120"/>
              <a:ea typeface="標楷體" panose="03000509000000000000" pitchFamily="65" charset="-120"/>
            </a:endParaRPr>
          </a:p>
        </p:txBody>
      </p:sp>
      <p:sp>
        <p:nvSpPr>
          <p:cNvPr id="5" name="Rectangle 34"/>
          <p:cNvSpPr txBox="1">
            <a:spLocks noChangeArrowheads="1"/>
          </p:cNvSpPr>
          <p:nvPr/>
        </p:nvSpPr>
        <p:spPr bwMode="auto">
          <a:xfrm>
            <a:off x="179387" y="188640"/>
            <a:ext cx="8964613" cy="64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微軟正黑體" pitchFamily="34" charset="-120"/>
                <a:ea typeface="微軟正黑體" pitchFamily="34" charset="-120"/>
                <a:cs typeface="+mj-cs"/>
              </a:defRPr>
            </a:lvl1pPr>
            <a:lvl2pPr algn="l" rtl="0" eaLnBrk="0" fontAlgn="base" hangingPunct="0">
              <a:spcBef>
                <a:spcPct val="0"/>
              </a:spcBef>
              <a:spcAft>
                <a:spcPct val="0"/>
              </a:spcAft>
              <a:defRPr kumimoji="1" sz="2800">
                <a:solidFill>
                  <a:schemeClr val="tx2"/>
                </a:solidFill>
                <a:latin typeface="微軟正黑體" pitchFamily="34" charset="-120"/>
                <a:ea typeface="微軟正黑體" pitchFamily="34" charset="-120"/>
              </a:defRPr>
            </a:lvl2pPr>
            <a:lvl3pPr algn="l" rtl="0" eaLnBrk="0" fontAlgn="base" hangingPunct="0">
              <a:spcBef>
                <a:spcPct val="0"/>
              </a:spcBef>
              <a:spcAft>
                <a:spcPct val="0"/>
              </a:spcAft>
              <a:defRPr kumimoji="1" sz="2800">
                <a:solidFill>
                  <a:schemeClr val="tx2"/>
                </a:solidFill>
                <a:latin typeface="微軟正黑體" pitchFamily="34" charset="-120"/>
                <a:ea typeface="微軟正黑體" pitchFamily="34" charset="-120"/>
              </a:defRPr>
            </a:lvl3pPr>
            <a:lvl4pPr algn="l" rtl="0" eaLnBrk="0" fontAlgn="base" hangingPunct="0">
              <a:spcBef>
                <a:spcPct val="0"/>
              </a:spcBef>
              <a:spcAft>
                <a:spcPct val="0"/>
              </a:spcAft>
              <a:defRPr kumimoji="1" sz="2800">
                <a:solidFill>
                  <a:schemeClr val="tx2"/>
                </a:solidFill>
                <a:latin typeface="微軟正黑體" pitchFamily="34" charset="-120"/>
                <a:ea typeface="微軟正黑體" pitchFamily="34" charset="-120"/>
              </a:defRPr>
            </a:lvl4pPr>
            <a:lvl5pPr algn="l" rtl="0" eaLnBrk="0" fontAlgn="base" hangingPunct="0">
              <a:spcBef>
                <a:spcPct val="0"/>
              </a:spcBef>
              <a:spcAft>
                <a:spcPct val="0"/>
              </a:spcAft>
              <a:defRPr kumimoji="1" sz="2800">
                <a:solidFill>
                  <a:schemeClr val="tx2"/>
                </a:solidFill>
                <a:latin typeface="微軟正黑體" pitchFamily="34" charset="-120"/>
                <a:ea typeface="微軟正黑體" pitchFamily="34"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3200" b="1" kern="0" dirty="0" smtClean="0">
                <a:solidFill>
                  <a:srgbClr val="3333FF"/>
                </a:solidFill>
                <a:latin typeface="標楷體" panose="03000509000000000000" pitchFamily="65" charset="-120"/>
                <a:ea typeface="標楷體" panose="03000509000000000000" pitchFamily="65" charset="-120"/>
              </a:rPr>
              <a:t>甄選入學第二階段甄試作業配合事項</a:t>
            </a:r>
            <a:endParaRPr lang="zh-TW" altLang="en-US" sz="3200" b="1" kern="0" dirty="0">
              <a:solidFill>
                <a:srgbClr val="3333FF"/>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0663633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 y="692696"/>
            <a:ext cx="8964612" cy="5257800"/>
          </a:xfrm>
          <a:prstGeom prst="rect">
            <a:avLst/>
          </a:prstGeom>
          <a:solidFill>
            <a:srgbClr val="FFFFFF">
              <a:alpha val="30196"/>
            </a:srgbClr>
          </a:solidFill>
          <a:ln w="9525">
            <a:noFill/>
            <a:miter lim="800000"/>
            <a:headEnd/>
            <a:tailEnd/>
          </a:ln>
        </p:spPr>
        <p:txBody>
          <a:bodyPr/>
          <a:lstStyle/>
          <a:p>
            <a:pPr marL="381000" indent="-381000" algn="just">
              <a:spcBef>
                <a:spcPts val="600"/>
              </a:spcBef>
              <a:buClr>
                <a:schemeClr val="tx1"/>
              </a:buClr>
              <a:defRPr/>
            </a:pPr>
            <a:r>
              <a:rPr lang="zh-TW" altLang="en-US" sz="2400" b="1" kern="0" dirty="0" smtClean="0">
                <a:solidFill>
                  <a:srgbClr val="00B050"/>
                </a:solidFill>
                <a:latin typeface="標楷體" panose="03000509000000000000" pitchFamily="65" charset="-120"/>
                <a:ea typeface="標楷體" panose="03000509000000000000" pitchFamily="65" charset="-120"/>
              </a:rPr>
              <a:t>四</a:t>
            </a:r>
            <a:r>
              <a:rPr lang="zh-TW" altLang="en-US" sz="2400" b="1" kern="0" dirty="0">
                <a:solidFill>
                  <a:srgbClr val="00B050"/>
                </a:solidFill>
                <a:latin typeface="標楷體" panose="03000509000000000000" pitchFamily="65" charset="-120"/>
                <a:ea typeface="標楷體" panose="03000509000000000000" pitchFamily="65" charset="-120"/>
              </a:rPr>
              <a:t>技二專日間部聯合登記分發入學實際招生名額確認</a:t>
            </a:r>
            <a:endParaRPr lang="en-US" altLang="zh-TW" sz="2400" b="1" kern="0" dirty="0">
              <a:solidFill>
                <a:srgbClr val="00B050"/>
              </a:solidFill>
              <a:latin typeface="標楷體" panose="03000509000000000000" pitchFamily="65" charset="-120"/>
              <a:ea typeface="標楷體" panose="03000509000000000000" pitchFamily="65" charset="-120"/>
            </a:endParaRPr>
          </a:p>
          <a:p>
            <a:pPr marL="804863" lvl="1" indent="-404813">
              <a:spcBef>
                <a:spcPts val="600"/>
              </a:spcBef>
              <a:buClr>
                <a:schemeClr val="tx1"/>
              </a:buClr>
              <a:defRPr/>
            </a:pPr>
            <a:r>
              <a:rPr lang="en-US" altLang="zh-TW" sz="2000" dirty="0" smtClean="0">
                <a:latin typeface="標楷體" panose="03000509000000000000" pitchFamily="65" charset="-120"/>
                <a:ea typeface="標楷體" panose="03000509000000000000" pitchFamily="65" charset="-120"/>
              </a:rPr>
              <a:t>(A)</a:t>
            </a:r>
            <a:r>
              <a:rPr lang="zh-TW" altLang="en-US" sz="2000" dirty="0" smtClean="0">
                <a:latin typeface="標楷體" panose="03000509000000000000" pitchFamily="65" charset="-120"/>
                <a:ea typeface="標楷體" panose="03000509000000000000" pitchFamily="65" charset="-120"/>
              </a:rPr>
              <a:t>特殊選才入學聯合招生回流名額：為「招生名額」減「報到人數」</a:t>
            </a:r>
            <a:endParaRPr lang="en-US" altLang="zh-TW" sz="2000" dirty="0" smtClean="0">
              <a:latin typeface="標楷體" panose="03000509000000000000" pitchFamily="65" charset="-120"/>
              <a:ea typeface="標楷體" panose="03000509000000000000" pitchFamily="65" charset="-120"/>
            </a:endParaRPr>
          </a:p>
          <a:p>
            <a:pPr marL="804863" lvl="1" indent="-404813">
              <a:spcBef>
                <a:spcPts val="600"/>
              </a:spcBef>
              <a:buClr>
                <a:schemeClr val="tx1"/>
              </a:buClr>
              <a:defRPr/>
            </a:pPr>
            <a:r>
              <a:rPr lang="en-US" altLang="zh-TW" sz="2000" dirty="0" smtClean="0">
                <a:latin typeface="標楷體" panose="03000509000000000000" pitchFamily="65" charset="-120"/>
                <a:ea typeface="標楷體" panose="03000509000000000000" pitchFamily="65" charset="-120"/>
              </a:rPr>
              <a:t>(B)</a:t>
            </a:r>
            <a:r>
              <a:rPr lang="zh-TW" altLang="en-US" sz="2000" dirty="0">
                <a:latin typeface="標楷體" panose="03000509000000000000" pitchFamily="65" charset="-120"/>
                <a:ea typeface="標楷體" panose="03000509000000000000" pitchFamily="65" charset="-120"/>
              </a:rPr>
              <a:t>甄選入學招生回流名額：為「甄選</a:t>
            </a:r>
            <a:r>
              <a:rPr lang="zh-TW" altLang="en-US" sz="2000" dirty="0" smtClean="0">
                <a:latin typeface="標楷體" panose="03000509000000000000" pitchFamily="65" charset="-120"/>
                <a:ea typeface="標楷體" panose="03000509000000000000" pitchFamily="65" charset="-120"/>
              </a:rPr>
              <a:t>入學一般</a:t>
            </a:r>
            <a:r>
              <a:rPr lang="zh-TW" altLang="en-US" sz="2000" dirty="0">
                <a:latin typeface="標楷體" panose="03000509000000000000" pitchFamily="65" charset="-120"/>
                <a:ea typeface="標楷體" panose="03000509000000000000" pitchFamily="65" charset="-120"/>
              </a:rPr>
              <a:t>生</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低</a:t>
            </a:r>
            <a:r>
              <a:rPr lang="zh-TW" altLang="en-US" sz="2000" dirty="0" smtClean="0">
                <a:latin typeface="標楷體" panose="03000509000000000000" pitchFamily="65" charset="-120"/>
                <a:ea typeface="標楷體" panose="03000509000000000000" pitchFamily="65" charset="-120"/>
              </a:rPr>
              <a:t>收、中</a:t>
            </a:r>
            <a:r>
              <a:rPr lang="zh-TW" altLang="en-US" sz="2000" dirty="0">
                <a:latin typeface="標楷體" panose="03000509000000000000" pitchFamily="65" charset="-120"/>
                <a:ea typeface="標楷體" panose="03000509000000000000" pitchFamily="65" charset="-120"/>
              </a:rPr>
              <a:t>低收</a:t>
            </a:r>
            <a:r>
              <a:rPr lang="zh-TW" altLang="en-US" sz="2000" dirty="0" smtClean="0">
                <a:latin typeface="標楷體" panose="03000509000000000000" pitchFamily="65" charset="-120"/>
                <a:ea typeface="標楷體" panose="03000509000000000000" pitchFamily="65" charset="-120"/>
              </a:rPr>
              <a:t>生</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青儲組招生</a:t>
            </a:r>
            <a:r>
              <a:rPr lang="zh-TW" altLang="en-US" sz="2000" dirty="0">
                <a:latin typeface="標楷體" panose="03000509000000000000" pitchFamily="65" charset="-120"/>
                <a:ea typeface="標楷體" panose="03000509000000000000" pitchFamily="65" charset="-120"/>
              </a:rPr>
              <a:t>名額」</a:t>
            </a:r>
            <a:r>
              <a:rPr lang="zh-TW" altLang="en-US" sz="2000" dirty="0" smtClean="0">
                <a:latin typeface="標楷體" panose="03000509000000000000" pitchFamily="65" charset="-120"/>
                <a:ea typeface="標楷體" panose="03000509000000000000" pitchFamily="65" charset="-120"/>
              </a:rPr>
              <a:t>減</a:t>
            </a:r>
            <a:r>
              <a:rPr lang="zh-TW" altLang="en-US" sz="2000" dirty="0">
                <a:latin typeface="標楷體" panose="03000509000000000000" pitchFamily="65" charset="-120"/>
                <a:ea typeface="標楷體" panose="03000509000000000000" pitchFamily="65" charset="-120"/>
              </a:rPr>
              <a:t>「一般生</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低收中低收生</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青儲</a:t>
            </a:r>
            <a:r>
              <a:rPr lang="zh-TW" altLang="en-US" sz="2000" dirty="0" smtClean="0">
                <a:latin typeface="標楷體" panose="03000509000000000000" pitchFamily="65" charset="-120"/>
                <a:ea typeface="標楷體" panose="03000509000000000000" pitchFamily="65" charset="-120"/>
              </a:rPr>
              <a:t>組實際</a:t>
            </a:r>
            <a:r>
              <a:rPr lang="zh-TW" altLang="en-US" sz="2000" dirty="0">
                <a:latin typeface="標楷體" panose="03000509000000000000" pitchFamily="65" charset="-120"/>
                <a:ea typeface="標楷體" panose="03000509000000000000" pitchFamily="65" charset="-120"/>
              </a:rPr>
              <a:t>報到人數」</a:t>
            </a:r>
            <a:endParaRPr lang="en-US" altLang="zh-TW" sz="2000" dirty="0">
              <a:latin typeface="標楷體" panose="03000509000000000000" pitchFamily="65" charset="-120"/>
              <a:ea typeface="標楷體" panose="03000509000000000000" pitchFamily="65" charset="-120"/>
            </a:endParaRPr>
          </a:p>
          <a:p>
            <a:pPr marL="804863" lvl="1" indent="-404813">
              <a:spcBef>
                <a:spcPts val="600"/>
              </a:spcBef>
              <a:buClr>
                <a:schemeClr val="tx1"/>
              </a:buClr>
              <a:defRPr/>
            </a:pPr>
            <a:r>
              <a:rPr lang="en-US" altLang="zh-TW" sz="2000" dirty="0" smtClean="0">
                <a:latin typeface="標楷體" panose="03000509000000000000" pitchFamily="65" charset="-120"/>
                <a:ea typeface="標楷體" panose="03000509000000000000" pitchFamily="65" charset="-120"/>
              </a:rPr>
              <a:t>(C)</a:t>
            </a:r>
            <a:r>
              <a:rPr lang="zh-TW" altLang="en-US" sz="2000" dirty="0">
                <a:latin typeface="標楷體" panose="03000509000000000000" pitchFamily="65" charset="-120"/>
                <a:ea typeface="標楷體" panose="03000509000000000000" pitchFamily="65" charset="-120"/>
              </a:rPr>
              <a:t>申請入學招生回流名額：經教育部核定之特殊類科</a:t>
            </a:r>
            <a:r>
              <a:rPr lang="zh-TW" altLang="en-US" sz="2000" dirty="0" smtClean="0">
                <a:latin typeface="標楷體" panose="03000509000000000000" pitchFamily="65" charset="-120"/>
                <a:ea typeface="標楷體" panose="03000509000000000000" pitchFamily="65" charset="-120"/>
              </a:rPr>
              <a:t>者招生缺額，但報到</a:t>
            </a:r>
            <a:r>
              <a:rPr lang="zh-TW" altLang="en-US" sz="2000" dirty="0">
                <a:latin typeface="標楷體" panose="03000509000000000000" pitchFamily="65" charset="-120"/>
                <a:ea typeface="標楷體" panose="03000509000000000000" pitchFamily="65" charset="-120"/>
              </a:rPr>
              <a:t>後增額錄取之名額，若屬內含名額者，</a:t>
            </a:r>
            <a:r>
              <a:rPr lang="zh-TW" altLang="en-US" sz="2000" dirty="0" smtClean="0">
                <a:latin typeface="標楷體" panose="03000509000000000000" pitchFamily="65" charset="-120"/>
                <a:ea typeface="標楷體" panose="03000509000000000000" pitchFamily="65" charset="-120"/>
              </a:rPr>
              <a:t>由聯合</a:t>
            </a:r>
            <a:r>
              <a:rPr lang="zh-TW" altLang="en-US" sz="2000" dirty="0">
                <a:latin typeface="標楷體" panose="03000509000000000000" pitchFamily="65" charset="-120"/>
                <a:ea typeface="標楷體" panose="03000509000000000000" pitchFamily="65" charset="-120"/>
              </a:rPr>
              <a:t>登記分發名額調整流</a:t>
            </a:r>
            <a:r>
              <a:rPr lang="zh-TW" altLang="en-US" sz="2000" dirty="0" smtClean="0">
                <a:latin typeface="標楷體" panose="03000509000000000000" pitchFamily="65" charset="-120"/>
                <a:ea typeface="標楷體" panose="03000509000000000000" pitchFamily="65" charset="-120"/>
              </a:rPr>
              <a:t>用</a:t>
            </a:r>
            <a:endParaRPr lang="en-US" altLang="zh-TW" sz="2000" dirty="0" smtClean="0">
              <a:latin typeface="標楷體" panose="03000509000000000000" pitchFamily="65" charset="-120"/>
              <a:ea typeface="標楷體" panose="03000509000000000000" pitchFamily="65" charset="-120"/>
            </a:endParaRPr>
          </a:p>
          <a:p>
            <a:pPr marL="804863" lvl="1" indent="-404813">
              <a:spcBef>
                <a:spcPts val="600"/>
              </a:spcBef>
              <a:buClr>
                <a:schemeClr val="tx1"/>
              </a:buClr>
              <a:defRPr/>
            </a:pPr>
            <a:r>
              <a:rPr lang="en-US" altLang="zh-TW" sz="2000" dirty="0" smtClean="0">
                <a:latin typeface="標楷體" panose="03000509000000000000" pitchFamily="65" charset="-120"/>
                <a:ea typeface="標楷體" panose="03000509000000000000" pitchFamily="65" charset="-120"/>
              </a:rPr>
              <a:t>(</a:t>
            </a:r>
            <a:r>
              <a:rPr lang="en-US" altLang="zh-TW" sz="2000" dirty="0">
                <a:latin typeface="標楷體" panose="03000509000000000000" pitchFamily="65" charset="-120"/>
                <a:ea typeface="標楷體" panose="03000509000000000000" pitchFamily="65" charset="-120"/>
              </a:rPr>
              <a:t>D</a:t>
            </a:r>
            <a:r>
              <a:rPr lang="en-US" altLang="zh-TW" sz="2000" dirty="0" smtClean="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繁星計畫推薦甄選</a:t>
            </a:r>
            <a:r>
              <a:rPr lang="zh-TW" altLang="en-US" sz="2000" dirty="0" smtClean="0">
                <a:latin typeface="標楷體" panose="03000509000000000000" pitchFamily="65" charset="-120"/>
                <a:ea typeface="標楷體" panose="03000509000000000000" pitchFamily="65" charset="-120"/>
              </a:rPr>
              <a:t>招生內含</a:t>
            </a:r>
            <a:r>
              <a:rPr lang="zh-TW" altLang="en-US" sz="2000" dirty="0">
                <a:latin typeface="標楷體" panose="03000509000000000000" pitchFamily="65" charset="-120"/>
                <a:ea typeface="標楷體" panose="03000509000000000000" pitchFamily="65" charset="-120"/>
              </a:rPr>
              <a:t>招生名額之招生缺額</a:t>
            </a:r>
            <a:endParaRPr lang="en-US" altLang="zh-TW" sz="2000" dirty="0">
              <a:latin typeface="標楷體" panose="03000509000000000000" pitchFamily="65" charset="-120"/>
              <a:ea typeface="標楷體" panose="03000509000000000000" pitchFamily="65" charset="-120"/>
            </a:endParaRPr>
          </a:p>
          <a:p>
            <a:pPr marL="725488" lvl="1" indent="-325438">
              <a:spcBef>
                <a:spcPts val="600"/>
              </a:spcBef>
              <a:buClr>
                <a:schemeClr val="tx1"/>
              </a:buClr>
              <a:defRPr/>
            </a:pPr>
            <a:r>
              <a:rPr lang="en-US" altLang="zh-TW" sz="2000" dirty="0" smtClean="0">
                <a:latin typeface="標楷體" panose="03000509000000000000" pitchFamily="65" charset="-120"/>
                <a:ea typeface="標楷體" panose="03000509000000000000" pitchFamily="65" charset="-120"/>
              </a:rPr>
              <a:t>(E)</a:t>
            </a:r>
            <a:r>
              <a:rPr lang="zh-TW" altLang="en-US" sz="2000" dirty="0">
                <a:latin typeface="標楷體" panose="03000509000000000000" pitchFamily="65" charset="-120"/>
                <a:ea typeface="標楷體" panose="03000509000000000000" pitchFamily="65" charset="-120"/>
              </a:rPr>
              <a:t>原提供四技二專日間部聯合登記分發入學招生名額</a:t>
            </a:r>
            <a:endParaRPr lang="en-US" altLang="zh-TW" sz="2000" dirty="0">
              <a:latin typeface="標楷體" panose="03000509000000000000" pitchFamily="65" charset="-120"/>
              <a:ea typeface="標楷體" panose="03000509000000000000" pitchFamily="65" charset="-120"/>
            </a:endParaRPr>
          </a:p>
          <a:p>
            <a:pPr marL="725488" lvl="1" indent="-325438">
              <a:spcBef>
                <a:spcPts val="600"/>
              </a:spcBef>
              <a:buClr>
                <a:schemeClr val="tx1"/>
              </a:buClr>
              <a:defRPr/>
            </a:pPr>
            <a:r>
              <a:rPr lang="en-US" altLang="zh-TW" sz="2000" dirty="0" smtClean="0">
                <a:latin typeface="標楷體" panose="03000509000000000000" pitchFamily="65" charset="-120"/>
                <a:ea typeface="標楷體" panose="03000509000000000000" pitchFamily="65" charset="-120"/>
              </a:rPr>
              <a:t>(</a:t>
            </a:r>
            <a:r>
              <a:rPr lang="en-US" altLang="zh-TW" sz="2000" dirty="0">
                <a:latin typeface="標楷體" panose="03000509000000000000" pitchFamily="65" charset="-120"/>
                <a:ea typeface="標楷體" panose="03000509000000000000" pitchFamily="65" charset="-120"/>
              </a:rPr>
              <a:t>F</a:t>
            </a:r>
            <a:r>
              <a:rPr lang="en-US" altLang="zh-TW" sz="2000" dirty="0" smtClean="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其他回流名額：包含運動成績優良學生升學輔導甄試入學招生、運動成績優良學生單獨招生、產學攜手合作計畫及雙軌訓練旗艦計畫等經教育部核定</a:t>
            </a:r>
            <a:r>
              <a:rPr lang="zh-TW" altLang="en-US" sz="2000" dirty="0" smtClean="0">
                <a:latin typeface="標楷體" panose="03000509000000000000" pitchFamily="65" charset="-120"/>
                <a:ea typeface="標楷體" panose="03000509000000000000" pitchFamily="65" charset="-120"/>
              </a:rPr>
              <a:t>之招生缺額</a:t>
            </a:r>
            <a:endParaRPr lang="en-US" altLang="zh-TW" sz="2000" dirty="0" smtClean="0">
              <a:latin typeface="標楷體" panose="03000509000000000000" pitchFamily="65" charset="-120"/>
              <a:ea typeface="標楷體" panose="03000509000000000000" pitchFamily="65" charset="-120"/>
            </a:endParaRPr>
          </a:p>
          <a:p>
            <a:pPr marL="781050" lvl="1" indent="-381000">
              <a:spcBef>
                <a:spcPts val="600"/>
              </a:spcBef>
              <a:buClr>
                <a:schemeClr val="tx1"/>
              </a:buClr>
              <a:buBlip>
                <a:blip r:embed="rId2"/>
              </a:buBlip>
              <a:defRPr/>
            </a:pPr>
            <a:r>
              <a:rPr lang="zh-TW" altLang="en-US" sz="2000" b="1" dirty="0" smtClean="0">
                <a:solidFill>
                  <a:srgbClr val="FF0000"/>
                </a:solidFill>
                <a:latin typeface="標楷體" panose="03000509000000000000" pitchFamily="65" charset="-120"/>
                <a:ea typeface="標楷體" panose="03000509000000000000" pitchFamily="65" charset="-120"/>
              </a:rPr>
              <a:t>前項招生管道增額錄取者，於本次作業調減四技二專日間部聯合登記分發入學招生之實際招生名額</a:t>
            </a:r>
            <a:endParaRPr lang="en-US" altLang="zh-TW" sz="2000" b="1" dirty="0" smtClean="0">
              <a:solidFill>
                <a:srgbClr val="FF0000"/>
              </a:solidFill>
              <a:latin typeface="標楷體" panose="03000509000000000000" pitchFamily="65" charset="-120"/>
              <a:ea typeface="標楷體" panose="03000509000000000000" pitchFamily="65" charset="-120"/>
            </a:endParaRPr>
          </a:p>
          <a:p>
            <a:pPr marL="781050" lvl="1" indent="-381000">
              <a:spcBef>
                <a:spcPts val="600"/>
              </a:spcBef>
              <a:buClr>
                <a:schemeClr val="tx1"/>
              </a:buClr>
              <a:buBlip>
                <a:blip r:embed="rId2"/>
              </a:buBlip>
              <a:defRPr/>
            </a:pPr>
            <a:r>
              <a:rPr lang="en-US" altLang="zh-TW" sz="2000" dirty="0">
                <a:latin typeface="標楷體" panose="03000509000000000000" pitchFamily="65" charset="-120"/>
                <a:ea typeface="標楷體" panose="03000509000000000000" pitchFamily="65" charset="-120"/>
              </a:rPr>
              <a:t>108</a:t>
            </a:r>
            <a:r>
              <a:rPr lang="zh-TW" altLang="en-US" sz="2000" dirty="0">
                <a:latin typeface="標楷體" panose="03000509000000000000" pitchFamily="65" charset="-120"/>
                <a:ea typeface="標楷體" panose="03000509000000000000" pitchFamily="65" charset="-120"/>
              </a:rPr>
              <a:t>學年度四技二專日間部聯合登記分發入學招生之</a:t>
            </a:r>
            <a:r>
              <a:rPr lang="zh-TW" altLang="en-US" sz="2000" dirty="0">
                <a:solidFill>
                  <a:srgbClr val="FF0000"/>
                </a:solidFill>
                <a:latin typeface="標楷體" panose="03000509000000000000" pitchFamily="65" charset="-120"/>
                <a:ea typeface="標楷體" panose="03000509000000000000" pitchFamily="65" charset="-120"/>
              </a:rPr>
              <a:t>實際招生名額</a:t>
            </a:r>
            <a:r>
              <a:rPr lang="zh-TW" altLang="en-US" sz="2000" dirty="0">
                <a:latin typeface="標楷體" panose="03000509000000000000" pitchFamily="65" charset="-120"/>
                <a:ea typeface="標楷體" panose="03000509000000000000" pitchFamily="65" charset="-120"/>
              </a:rPr>
              <a:t>為</a:t>
            </a:r>
            <a:r>
              <a:rPr lang="en-US" altLang="zh-TW" sz="2000" dirty="0">
                <a:latin typeface="標楷體" panose="03000509000000000000" pitchFamily="65" charset="-120"/>
                <a:ea typeface="標楷體" panose="03000509000000000000" pitchFamily="65" charset="-120"/>
              </a:rPr>
              <a:t>(A)+(B)+(C)+(D)+(E</a:t>
            </a:r>
            <a:r>
              <a:rPr lang="en-US" altLang="zh-TW" sz="2000" dirty="0" smtClean="0">
                <a:latin typeface="標楷體" panose="03000509000000000000" pitchFamily="65" charset="-120"/>
                <a:ea typeface="標楷體" panose="03000509000000000000" pitchFamily="65" charset="-120"/>
              </a:rPr>
              <a:t>)+(F)</a:t>
            </a:r>
            <a:endParaRPr lang="en-US" altLang="zh-TW" sz="2000" b="1" dirty="0">
              <a:solidFill>
                <a:srgbClr val="FF0000"/>
              </a:solidFill>
              <a:latin typeface="標楷體" panose="03000509000000000000" pitchFamily="65" charset="-120"/>
              <a:ea typeface="標楷體" panose="03000509000000000000" pitchFamily="65" charset="-120"/>
            </a:endParaRPr>
          </a:p>
          <a:p>
            <a:pPr marL="781050" lvl="1" indent="-381000">
              <a:spcBef>
                <a:spcPts val="600"/>
              </a:spcBef>
              <a:buClr>
                <a:schemeClr val="tx1"/>
              </a:buClr>
              <a:buFontTx/>
              <a:buBlip>
                <a:blip r:embed="rId2"/>
              </a:buBlip>
              <a:defRPr/>
            </a:pPr>
            <a:r>
              <a:rPr lang="zh-TW" altLang="en-US" sz="2000" dirty="0">
                <a:latin typeface="標楷體" panose="03000509000000000000" pitchFamily="65" charset="-120"/>
                <a:ea typeface="標楷體" panose="03000509000000000000" pitchFamily="65" charset="-120"/>
              </a:rPr>
              <a:t>請各校於</a:t>
            </a:r>
            <a:r>
              <a:rPr lang="en-US" altLang="zh-TW" sz="2000" dirty="0" smtClean="0">
                <a:solidFill>
                  <a:srgbClr val="FF0000"/>
                </a:solidFill>
                <a:latin typeface="標楷體" panose="03000509000000000000" pitchFamily="65" charset="-120"/>
                <a:ea typeface="標楷體" panose="03000509000000000000" pitchFamily="65" charset="-120"/>
              </a:rPr>
              <a:t>108</a:t>
            </a:r>
            <a:r>
              <a:rPr lang="zh-TW" altLang="en-US" sz="2000" dirty="0" smtClean="0">
                <a:solidFill>
                  <a:srgbClr val="FF0000"/>
                </a:solidFill>
                <a:latin typeface="標楷體" panose="03000509000000000000" pitchFamily="65" charset="-120"/>
                <a:ea typeface="標楷體" panose="03000509000000000000" pitchFamily="65" charset="-120"/>
              </a:rPr>
              <a:t>年</a:t>
            </a:r>
            <a:r>
              <a:rPr lang="en-US" altLang="zh-TW" sz="2000" dirty="0">
                <a:solidFill>
                  <a:srgbClr val="FF0000"/>
                </a:solidFill>
                <a:latin typeface="標楷體" panose="03000509000000000000" pitchFamily="65" charset="-120"/>
                <a:ea typeface="標楷體" panose="03000509000000000000" pitchFamily="65" charset="-120"/>
              </a:rPr>
              <a:t>7</a:t>
            </a:r>
            <a:r>
              <a:rPr lang="zh-TW" altLang="en-US" sz="2000" dirty="0" smtClean="0">
                <a:solidFill>
                  <a:srgbClr val="FF0000"/>
                </a:solidFill>
                <a:latin typeface="標楷體" panose="03000509000000000000" pitchFamily="65" charset="-120"/>
                <a:ea typeface="標楷體" panose="03000509000000000000" pitchFamily="65" charset="-120"/>
              </a:rPr>
              <a:t>月</a:t>
            </a:r>
            <a:r>
              <a:rPr lang="en-US" altLang="zh-TW" sz="2000" dirty="0" smtClean="0">
                <a:solidFill>
                  <a:srgbClr val="FF0000"/>
                </a:solidFill>
                <a:latin typeface="標楷體" panose="03000509000000000000" pitchFamily="65" charset="-120"/>
                <a:ea typeface="標楷體" panose="03000509000000000000" pitchFamily="65" charset="-120"/>
              </a:rPr>
              <a:t>17</a:t>
            </a:r>
            <a:r>
              <a:rPr lang="zh-TW" altLang="en-US" sz="2000" dirty="0" smtClean="0">
                <a:solidFill>
                  <a:srgbClr val="FF0000"/>
                </a:solidFill>
                <a:latin typeface="標楷體" panose="03000509000000000000" pitchFamily="65" charset="-120"/>
                <a:ea typeface="標楷體" panose="03000509000000000000" pitchFamily="65" charset="-120"/>
              </a:rPr>
              <a:t>日</a:t>
            </a:r>
            <a:r>
              <a:rPr lang="en-US" altLang="zh-TW" sz="2000" dirty="0">
                <a:solidFill>
                  <a:srgbClr val="FF0000"/>
                </a:solidFill>
                <a:latin typeface="標楷體" panose="03000509000000000000" pitchFamily="65" charset="-120"/>
                <a:ea typeface="標楷體" panose="03000509000000000000" pitchFamily="65" charset="-120"/>
              </a:rPr>
              <a:t>10:00</a:t>
            </a:r>
            <a:r>
              <a:rPr lang="zh-TW" altLang="en-US" sz="2000" dirty="0">
                <a:latin typeface="標楷體" panose="03000509000000000000" pitchFamily="65" charset="-120"/>
                <a:ea typeface="標楷體" panose="03000509000000000000" pitchFamily="65" charset="-120"/>
              </a:rPr>
              <a:t>起，核對聯合登記分發入學招生之回流名額及實際招生名額，</a:t>
            </a:r>
            <a:r>
              <a:rPr lang="en-US" altLang="zh-TW" sz="2000" dirty="0" smtClean="0">
                <a:solidFill>
                  <a:srgbClr val="FF0000"/>
                </a:solidFill>
                <a:latin typeface="標楷體" panose="03000509000000000000" pitchFamily="65" charset="-120"/>
                <a:ea typeface="標楷體" panose="03000509000000000000" pitchFamily="65" charset="-120"/>
              </a:rPr>
              <a:t>108</a:t>
            </a:r>
            <a:r>
              <a:rPr lang="zh-TW" altLang="en-US" sz="2000" dirty="0" smtClean="0">
                <a:solidFill>
                  <a:srgbClr val="FF0000"/>
                </a:solidFill>
                <a:latin typeface="標楷體" panose="03000509000000000000" pitchFamily="65" charset="-120"/>
                <a:ea typeface="標楷體" panose="03000509000000000000" pitchFamily="65" charset="-120"/>
              </a:rPr>
              <a:t>年</a:t>
            </a:r>
            <a:r>
              <a:rPr lang="en-US" altLang="zh-TW" sz="2000" dirty="0">
                <a:solidFill>
                  <a:srgbClr val="FF0000"/>
                </a:solidFill>
                <a:latin typeface="標楷體" panose="03000509000000000000" pitchFamily="65" charset="-120"/>
                <a:ea typeface="標楷體" panose="03000509000000000000" pitchFamily="65" charset="-120"/>
              </a:rPr>
              <a:t>7</a:t>
            </a:r>
            <a:r>
              <a:rPr lang="zh-TW" altLang="en-US" sz="2000" dirty="0" smtClean="0">
                <a:solidFill>
                  <a:srgbClr val="FF0000"/>
                </a:solidFill>
                <a:latin typeface="標楷體" panose="03000509000000000000" pitchFamily="65" charset="-120"/>
                <a:ea typeface="標楷體" panose="03000509000000000000" pitchFamily="65" charset="-120"/>
              </a:rPr>
              <a:t>月</a:t>
            </a:r>
            <a:r>
              <a:rPr lang="en-US" altLang="zh-TW" sz="2000" dirty="0" smtClean="0">
                <a:solidFill>
                  <a:srgbClr val="FF0000"/>
                </a:solidFill>
                <a:latin typeface="標楷體" panose="03000509000000000000" pitchFamily="65" charset="-120"/>
                <a:ea typeface="標楷體" panose="03000509000000000000" pitchFamily="65" charset="-120"/>
              </a:rPr>
              <a:t>23</a:t>
            </a:r>
            <a:r>
              <a:rPr lang="zh-TW" altLang="en-US" sz="2000" dirty="0" smtClean="0">
                <a:solidFill>
                  <a:srgbClr val="FF0000"/>
                </a:solidFill>
                <a:latin typeface="標楷體" panose="03000509000000000000" pitchFamily="65" charset="-120"/>
                <a:ea typeface="標楷體" panose="03000509000000000000" pitchFamily="65" charset="-120"/>
              </a:rPr>
              <a:t>日</a:t>
            </a:r>
            <a:r>
              <a:rPr lang="en-US" altLang="zh-TW" sz="2000" dirty="0">
                <a:solidFill>
                  <a:srgbClr val="FF0000"/>
                </a:solidFill>
                <a:latin typeface="標楷體" panose="03000509000000000000" pitchFamily="65" charset="-120"/>
                <a:ea typeface="標楷體" panose="03000509000000000000" pitchFamily="65" charset="-120"/>
              </a:rPr>
              <a:t>12:00</a:t>
            </a:r>
            <a:r>
              <a:rPr lang="zh-TW" altLang="en-US" sz="2000" dirty="0">
                <a:latin typeface="標楷體" panose="03000509000000000000" pitchFamily="65" charset="-120"/>
                <a:ea typeface="標楷體" panose="03000509000000000000" pitchFamily="65" charset="-120"/>
              </a:rPr>
              <a:t>前完成確認並回傳確認單</a:t>
            </a:r>
          </a:p>
        </p:txBody>
      </p:sp>
      <p:sp>
        <p:nvSpPr>
          <p:cNvPr id="5" name="Rectangle 34"/>
          <p:cNvSpPr txBox="1">
            <a:spLocks noChangeArrowheads="1"/>
          </p:cNvSpPr>
          <p:nvPr/>
        </p:nvSpPr>
        <p:spPr bwMode="auto">
          <a:xfrm>
            <a:off x="179387" y="116632"/>
            <a:ext cx="8964613" cy="64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微軟正黑體" pitchFamily="34" charset="-120"/>
                <a:ea typeface="微軟正黑體" pitchFamily="34" charset="-120"/>
                <a:cs typeface="+mj-cs"/>
              </a:defRPr>
            </a:lvl1pPr>
            <a:lvl2pPr algn="l" rtl="0" eaLnBrk="0" fontAlgn="base" hangingPunct="0">
              <a:spcBef>
                <a:spcPct val="0"/>
              </a:spcBef>
              <a:spcAft>
                <a:spcPct val="0"/>
              </a:spcAft>
              <a:defRPr kumimoji="1" sz="2800">
                <a:solidFill>
                  <a:schemeClr val="tx2"/>
                </a:solidFill>
                <a:latin typeface="微軟正黑體" pitchFamily="34" charset="-120"/>
                <a:ea typeface="微軟正黑體" pitchFamily="34" charset="-120"/>
              </a:defRPr>
            </a:lvl2pPr>
            <a:lvl3pPr algn="l" rtl="0" eaLnBrk="0" fontAlgn="base" hangingPunct="0">
              <a:spcBef>
                <a:spcPct val="0"/>
              </a:spcBef>
              <a:spcAft>
                <a:spcPct val="0"/>
              </a:spcAft>
              <a:defRPr kumimoji="1" sz="2800">
                <a:solidFill>
                  <a:schemeClr val="tx2"/>
                </a:solidFill>
                <a:latin typeface="微軟正黑體" pitchFamily="34" charset="-120"/>
                <a:ea typeface="微軟正黑體" pitchFamily="34" charset="-120"/>
              </a:defRPr>
            </a:lvl3pPr>
            <a:lvl4pPr algn="l" rtl="0" eaLnBrk="0" fontAlgn="base" hangingPunct="0">
              <a:spcBef>
                <a:spcPct val="0"/>
              </a:spcBef>
              <a:spcAft>
                <a:spcPct val="0"/>
              </a:spcAft>
              <a:defRPr kumimoji="1" sz="2800">
                <a:solidFill>
                  <a:schemeClr val="tx2"/>
                </a:solidFill>
                <a:latin typeface="微軟正黑體" pitchFamily="34" charset="-120"/>
                <a:ea typeface="微軟正黑體" pitchFamily="34" charset="-120"/>
              </a:defRPr>
            </a:lvl4pPr>
            <a:lvl5pPr algn="l" rtl="0" eaLnBrk="0" fontAlgn="base" hangingPunct="0">
              <a:spcBef>
                <a:spcPct val="0"/>
              </a:spcBef>
              <a:spcAft>
                <a:spcPct val="0"/>
              </a:spcAft>
              <a:defRPr kumimoji="1" sz="2800">
                <a:solidFill>
                  <a:schemeClr val="tx2"/>
                </a:solidFill>
                <a:latin typeface="微軟正黑體" pitchFamily="34" charset="-120"/>
                <a:ea typeface="微軟正黑體" pitchFamily="34"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3200" b="1" kern="0" dirty="0" smtClean="0">
                <a:solidFill>
                  <a:srgbClr val="3333FF"/>
                </a:solidFill>
                <a:latin typeface="標楷體" panose="03000509000000000000" pitchFamily="65" charset="-120"/>
                <a:ea typeface="標楷體" panose="03000509000000000000" pitchFamily="65" charset="-120"/>
              </a:rPr>
              <a:t>甄選入學第二階段甄試作業配合事項</a:t>
            </a:r>
            <a:endParaRPr lang="zh-TW" altLang="en-US" sz="3200" b="1" kern="0" dirty="0">
              <a:solidFill>
                <a:srgbClr val="3333FF"/>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1735595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81355" y="141220"/>
            <a:ext cx="8640763" cy="584775"/>
          </a:xfrm>
          <a:prstGeom prst="rect">
            <a:avLst/>
          </a:prstGeom>
          <a:noFill/>
          <a:ln>
            <a:noFill/>
          </a:ln>
          <a:extLst/>
        </p:spPr>
        <p:txBody>
          <a:bodyPr anchor="ctr">
            <a:spAutoFit/>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a:defRPr/>
            </a:pPr>
            <a:r>
              <a:rPr lang="zh-TW" altLang="en-US" sz="3200" b="1" kern="0" dirty="0">
                <a:solidFill>
                  <a:srgbClr val="3333FF"/>
                </a:solidFill>
                <a:latin typeface="標楷體" panose="03000509000000000000" pitchFamily="65" charset="-120"/>
                <a:ea typeface="標楷體" panose="03000509000000000000" pitchFamily="65" charset="-120"/>
              </a:rPr>
              <a:t>系統</a:t>
            </a:r>
            <a:r>
              <a:rPr lang="en-US" altLang="zh-TW" sz="3200" b="1" kern="0" dirty="0">
                <a:solidFill>
                  <a:srgbClr val="3333FF"/>
                </a:solidFill>
                <a:latin typeface="標楷體" panose="03000509000000000000" pitchFamily="65" charset="-120"/>
                <a:ea typeface="標楷體" panose="03000509000000000000" pitchFamily="65" charset="-120"/>
              </a:rPr>
              <a:t>-FTP</a:t>
            </a:r>
            <a:r>
              <a:rPr lang="zh-TW" altLang="en-US" sz="3200" b="1" kern="0" dirty="0">
                <a:solidFill>
                  <a:srgbClr val="3333FF"/>
                </a:solidFill>
                <a:latin typeface="標楷體" panose="03000509000000000000" pitchFamily="65" charset="-120"/>
                <a:ea typeface="標楷體" panose="03000509000000000000" pitchFamily="65" charset="-120"/>
              </a:rPr>
              <a:t>交換資訊</a:t>
            </a:r>
            <a:endParaRPr lang="en-US" altLang="zh-TW" sz="3200" b="1" kern="0" dirty="0">
              <a:solidFill>
                <a:srgbClr val="3333FF"/>
              </a:solidFill>
              <a:latin typeface="標楷體" panose="03000509000000000000" pitchFamily="65" charset="-120"/>
              <a:ea typeface="標楷體" panose="03000509000000000000" pitchFamily="65" charset="-120"/>
            </a:endParaRPr>
          </a:p>
        </p:txBody>
      </p:sp>
      <p:pic>
        <p:nvPicPr>
          <p:cNvPr id="1026" name="Picture 2" descr="C:\Users\aurora\AppData\Local\LINE\Cache\tmp\1555550239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15215"/>
            <a:ext cx="4033098" cy="57203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urora\AppData\Local\LINE\Cache\tmp\15555502713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30023"/>
            <a:ext cx="4032448" cy="5695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5753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l="15532" r="15208"/>
          <a:stretch/>
        </p:blipFill>
        <p:spPr>
          <a:xfrm>
            <a:off x="4648047" y="1764068"/>
            <a:ext cx="4479929" cy="2847561"/>
          </a:xfrm>
          <a:prstGeom prst="rect">
            <a:avLst/>
          </a:prstGeom>
        </p:spPr>
      </p:pic>
      <p:pic>
        <p:nvPicPr>
          <p:cNvPr id="8" name="圖片 7"/>
          <p:cNvPicPr>
            <a:picLocks noChangeAspect="1"/>
          </p:cNvPicPr>
          <p:nvPr/>
        </p:nvPicPr>
        <p:blipFill rotWithShape="1">
          <a:blip r:embed="rId3">
            <a:extLst>
              <a:ext uri="{28A0092B-C50C-407E-A947-70E740481C1C}">
                <a14:useLocalDpi xmlns:a14="http://schemas.microsoft.com/office/drawing/2010/main" val="0"/>
              </a:ext>
            </a:extLst>
          </a:blip>
          <a:srcRect l="14662" r="18881" b="48950"/>
          <a:stretch/>
        </p:blipFill>
        <p:spPr>
          <a:xfrm>
            <a:off x="28022" y="1738668"/>
            <a:ext cx="4538992" cy="2979199"/>
          </a:xfrm>
          <a:prstGeom prst="rect">
            <a:avLst/>
          </a:prstGeom>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572" t="17731" r="34240" b="50343"/>
          <a:stretch/>
        </p:blipFill>
        <p:spPr bwMode="auto">
          <a:xfrm>
            <a:off x="2627784" y="4594096"/>
            <a:ext cx="3622731"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3995936" y="5229200"/>
            <a:ext cx="1032989" cy="1440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Rectangle 2"/>
          <p:cNvSpPr txBox="1">
            <a:spLocks noChangeArrowheads="1"/>
          </p:cNvSpPr>
          <p:nvPr/>
        </p:nvSpPr>
        <p:spPr bwMode="auto">
          <a:xfrm>
            <a:off x="231028" y="116632"/>
            <a:ext cx="7457808"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800" b="1" kern="0" dirty="0" smtClean="0">
                <a:solidFill>
                  <a:srgbClr val="3333FF"/>
                </a:solidFill>
                <a:latin typeface="標楷體" panose="03000509000000000000" pitchFamily="65" charset="-120"/>
                <a:ea typeface="標楷體" panose="03000509000000000000" pitchFamily="65" charset="-120"/>
              </a:rPr>
              <a:t>四、第二階段委員學校甄試系統操作</a:t>
            </a:r>
            <a:r>
              <a:rPr lang="en-US" altLang="zh-TW" sz="2800" b="1" kern="0" dirty="0" smtClean="0">
                <a:solidFill>
                  <a:srgbClr val="3333FF"/>
                </a:solidFill>
                <a:latin typeface="標楷體" panose="03000509000000000000" pitchFamily="65" charset="-120"/>
                <a:ea typeface="標楷體" panose="03000509000000000000" pitchFamily="65" charset="-120"/>
              </a:rPr>
              <a:t>-</a:t>
            </a:r>
            <a:r>
              <a:rPr lang="zh-TW" altLang="en-US" sz="2800" b="1" kern="0" dirty="0" smtClean="0">
                <a:solidFill>
                  <a:srgbClr val="FF0000"/>
                </a:solidFill>
                <a:latin typeface="標楷體" panose="03000509000000000000" pitchFamily="65" charset="-120"/>
                <a:ea typeface="標楷體" panose="03000509000000000000" pitchFamily="65" charset="-120"/>
              </a:rPr>
              <a:t>登入頁</a:t>
            </a:r>
          </a:p>
        </p:txBody>
      </p:sp>
      <p:sp>
        <p:nvSpPr>
          <p:cNvPr id="2" name="文字方塊 1"/>
          <p:cNvSpPr txBox="1"/>
          <p:nvPr/>
        </p:nvSpPr>
        <p:spPr>
          <a:xfrm>
            <a:off x="1478200" y="1340768"/>
            <a:ext cx="1031051" cy="430887"/>
          </a:xfrm>
          <a:prstGeom prst="rect">
            <a:avLst/>
          </a:prstGeom>
          <a:solidFill>
            <a:srgbClr val="92D050"/>
          </a:solidFill>
        </p:spPr>
        <p:txBody>
          <a:bodyPr wrap="none" rtlCol="0">
            <a:spAutoFit/>
          </a:bodyPr>
          <a:lstStyle/>
          <a:p>
            <a:r>
              <a:rPr lang="zh-TW" altLang="en-US" sz="2200" dirty="0" smtClean="0">
                <a:latin typeface="標楷體" panose="03000509000000000000" pitchFamily="65" charset="-120"/>
                <a:ea typeface="標楷體" panose="03000509000000000000" pitchFamily="65" charset="-120"/>
              </a:rPr>
              <a:t>一般組</a:t>
            </a:r>
            <a:endParaRPr lang="zh-TW" altLang="en-US" sz="2200" dirty="0">
              <a:latin typeface="標楷體" panose="03000509000000000000" pitchFamily="65" charset="-120"/>
              <a:ea typeface="標楷體" panose="03000509000000000000" pitchFamily="65" charset="-120"/>
            </a:endParaRPr>
          </a:p>
        </p:txBody>
      </p:sp>
      <p:sp>
        <p:nvSpPr>
          <p:cNvPr id="11" name="文字方塊 10"/>
          <p:cNvSpPr txBox="1"/>
          <p:nvPr/>
        </p:nvSpPr>
        <p:spPr>
          <a:xfrm>
            <a:off x="5940152" y="1340767"/>
            <a:ext cx="2159566" cy="430887"/>
          </a:xfrm>
          <a:prstGeom prst="rect">
            <a:avLst/>
          </a:prstGeom>
          <a:solidFill>
            <a:srgbClr val="92D050"/>
          </a:solidFill>
        </p:spPr>
        <p:txBody>
          <a:bodyPr wrap="none" rtlCol="0">
            <a:spAutoFit/>
          </a:bodyPr>
          <a:lstStyle/>
          <a:p>
            <a:r>
              <a:rPr lang="zh-TW" altLang="en-US" sz="2200" dirty="0" smtClean="0">
                <a:latin typeface="標楷體" panose="03000509000000000000" pitchFamily="65" charset="-120"/>
                <a:ea typeface="標楷體" panose="03000509000000000000" pitchFamily="65" charset="-120"/>
              </a:rPr>
              <a:t>青年儲蓄帳戶組</a:t>
            </a:r>
            <a:endParaRPr lang="zh-TW" altLang="en-US" sz="2200" dirty="0">
              <a:latin typeface="標楷體" panose="03000509000000000000" pitchFamily="65" charset="-120"/>
              <a:ea typeface="標楷體" panose="03000509000000000000" pitchFamily="65" charset="-120"/>
            </a:endParaRPr>
          </a:p>
        </p:txBody>
      </p:sp>
      <p:sp>
        <p:nvSpPr>
          <p:cNvPr id="3" name="文字方塊 2"/>
          <p:cNvSpPr txBox="1"/>
          <p:nvPr/>
        </p:nvSpPr>
        <p:spPr>
          <a:xfrm>
            <a:off x="1619428" y="850485"/>
            <a:ext cx="5760640" cy="369332"/>
          </a:xfrm>
          <a:prstGeom prst="rect">
            <a:avLst/>
          </a:prstGeom>
          <a:solidFill>
            <a:srgbClr val="FFFF00"/>
          </a:solidFill>
          <a:ln w="19050">
            <a:solidFill>
              <a:srgbClr val="FF0000"/>
            </a:solidFill>
          </a:ln>
        </p:spPr>
        <p:txBody>
          <a:bodyPr wrap="square" rtlCol="0">
            <a:spAutoFit/>
          </a:bodyPr>
          <a:lstStyle/>
          <a:p>
            <a:r>
              <a:rPr lang="zh-TW" altLang="en-US" dirty="0" smtClean="0">
                <a:solidFill>
                  <a:srgbClr val="FF0000"/>
                </a:solidFill>
                <a:latin typeface="標楷體" panose="03000509000000000000" pitchFamily="65" charset="-120"/>
                <a:ea typeface="標楷體" panose="03000509000000000000" pitchFamily="65" charset="-120"/>
              </a:rPr>
              <a:t>「一般組</a:t>
            </a:r>
            <a:r>
              <a:rPr lang="zh-TW" altLang="en-US" dirty="0">
                <a:solidFill>
                  <a:srgbClr val="FF0000"/>
                </a:solidFill>
                <a:latin typeface="標楷體" panose="03000509000000000000" pitchFamily="65" charset="-120"/>
                <a:ea typeface="標楷體" panose="03000509000000000000" pitchFamily="65" charset="-120"/>
              </a:rPr>
              <a:t>」</a:t>
            </a:r>
            <a:r>
              <a:rPr lang="zh-TW" altLang="en-US" dirty="0" smtClean="0">
                <a:solidFill>
                  <a:srgbClr val="FF0000"/>
                </a:solidFill>
                <a:latin typeface="標楷體" panose="03000509000000000000" pitchFamily="65" charset="-120"/>
                <a:ea typeface="標楷體" panose="03000509000000000000" pitchFamily="65" charset="-120"/>
              </a:rPr>
              <a:t>及「青年儲蓄戶帳戶組」分組雙軌獨立系統</a:t>
            </a:r>
            <a:endParaRPr lang="zh-TW" altLang="en-US"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3935567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t="9221"/>
          <a:stretch/>
        </p:blipFill>
        <p:spPr>
          <a:xfrm>
            <a:off x="94644" y="1412776"/>
            <a:ext cx="8825114" cy="3832754"/>
          </a:xfrm>
          <a:prstGeom prst="rect">
            <a:avLst/>
          </a:prstGeom>
        </p:spPr>
      </p:pic>
      <p:sp>
        <p:nvSpPr>
          <p:cNvPr id="7" name="Rectangle 2"/>
          <p:cNvSpPr txBox="1">
            <a:spLocks noChangeArrowheads="1"/>
          </p:cNvSpPr>
          <p:nvPr/>
        </p:nvSpPr>
        <p:spPr bwMode="auto">
          <a:xfrm>
            <a:off x="165440" y="268916"/>
            <a:ext cx="8508500"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800" b="1" kern="0" dirty="0">
                <a:solidFill>
                  <a:srgbClr val="3333FF"/>
                </a:solidFill>
                <a:latin typeface="標楷體" panose="03000509000000000000" pitchFamily="65" charset="-120"/>
                <a:ea typeface="標楷體" panose="03000509000000000000" pitchFamily="65" charset="-120"/>
              </a:rPr>
              <a:t>四、第二階段委員學校甄試系統操作</a:t>
            </a:r>
            <a:r>
              <a:rPr lang="en-US" altLang="zh-TW" sz="2800" b="1" kern="0" dirty="0">
                <a:solidFill>
                  <a:srgbClr val="3333FF"/>
                </a:solidFill>
                <a:latin typeface="標楷體" panose="03000509000000000000" pitchFamily="65" charset="-120"/>
                <a:ea typeface="標楷體" panose="03000509000000000000" pitchFamily="65" charset="-120"/>
              </a:rPr>
              <a:t>-</a:t>
            </a:r>
            <a:r>
              <a:rPr lang="zh-TW" altLang="en-US" sz="2800" b="1" kern="0" dirty="0">
                <a:solidFill>
                  <a:srgbClr val="FF0000"/>
                </a:solidFill>
                <a:latin typeface="標楷體" panose="03000509000000000000" pitchFamily="65" charset="-120"/>
                <a:ea typeface="標楷體" panose="03000509000000000000" pitchFamily="65" charset="-120"/>
              </a:rPr>
              <a:t>資安防護建議</a:t>
            </a:r>
          </a:p>
        </p:txBody>
      </p:sp>
    </p:spTree>
    <p:extLst>
      <p:ext uri="{BB962C8B-B14F-4D97-AF65-F5344CB8AC3E}">
        <p14:creationId xmlns:p14="http://schemas.microsoft.com/office/powerpoint/2010/main" val="20074750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360" y="764063"/>
            <a:ext cx="8540496" cy="2133600"/>
          </a:xfrm>
          <a:prstGeom prst="rect">
            <a:avLst/>
          </a:prstGeom>
        </p:spPr>
      </p:pic>
      <p:sp>
        <p:nvSpPr>
          <p:cNvPr id="4" name="Rectangle 3"/>
          <p:cNvSpPr txBox="1">
            <a:spLocks noChangeArrowheads="1"/>
          </p:cNvSpPr>
          <p:nvPr/>
        </p:nvSpPr>
        <p:spPr bwMode="auto">
          <a:xfrm>
            <a:off x="96694" y="69733"/>
            <a:ext cx="8640763" cy="522287"/>
          </a:xfrm>
          <a:prstGeom prst="rect">
            <a:avLst/>
          </a:prstGeom>
          <a:noFill/>
          <a:ln>
            <a:noFill/>
          </a:ln>
          <a:extLst/>
        </p:spPr>
        <p:txBody>
          <a:bodyPr anchor="ctr">
            <a:spAutoFit/>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a:defRPr/>
            </a:pPr>
            <a:r>
              <a:rPr lang="zh-TW" altLang="en-US" b="1" kern="0" dirty="0">
                <a:solidFill>
                  <a:srgbClr val="3333FF"/>
                </a:solidFill>
                <a:latin typeface="標楷體" panose="03000509000000000000" pitchFamily="65" charset="-120"/>
                <a:ea typeface="標楷體" panose="03000509000000000000" pitchFamily="65" charset="-120"/>
                <a:cs typeface="+mn-cs"/>
              </a:rPr>
              <a:t>系統</a:t>
            </a:r>
            <a:r>
              <a:rPr lang="en-US" altLang="zh-TW" b="1" kern="0" dirty="0">
                <a:solidFill>
                  <a:srgbClr val="3333FF"/>
                </a:solidFill>
                <a:latin typeface="標楷體" panose="03000509000000000000" pitchFamily="65" charset="-120"/>
                <a:ea typeface="標楷體" panose="03000509000000000000" pitchFamily="65" charset="-120"/>
                <a:cs typeface="+mn-cs"/>
              </a:rPr>
              <a:t>-FTP</a:t>
            </a:r>
            <a:r>
              <a:rPr lang="zh-TW" altLang="en-US" b="1" kern="0" dirty="0">
                <a:solidFill>
                  <a:srgbClr val="3333FF"/>
                </a:solidFill>
                <a:latin typeface="標楷體" panose="03000509000000000000" pitchFamily="65" charset="-120"/>
                <a:ea typeface="標楷體" panose="03000509000000000000" pitchFamily="65" charset="-120"/>
                <a:cs typeface="+mn-cs"/>
              </a:rPr>
              <a:t>連線設定</a:t>
            </a:r>
            <a:r>
              <a:rPr lang="en-US" altLang="zh-TW" b="1" kern="0" dirty="0">
                <a:solidFill>
                  <a:srgbClr val="3333FF"/>
                </a:solidFill>
                <a:latin typeface="標楷體" panose="03000509000000000000" pitchFamily="65" charset="-120"/>
                <a:ea typeface="標楷體" panose="03000509000000000000" pitchFamily="65" charset="-120"/>
                <a:cs typeface="+mn-cs"/>
              </a:rPr>
              <a:t>(</a:t>
            </a:r>
            <a:r>
              <a:rPr lang="zh-TW" altLang="en-US" b="1" kern="0" dirty="0">
                <a:solidFill>
                  <a:srgbClr val="3333FF"/>
                </a:solidFill>
                <a:latin typeface="標楷體" panose="03000509000000000000" pitchFamily="65" charset="-120"/>
                <a:ea typeface="標楷體" panose="03000509000000000000" pitchFamily="65" charset="-120"/>
                <a:cs typeface="+mn-cs"/>
              </a:rPr>
              <a:t>僅需於一般</a:t>
            </a:r>
            <a:r>
              <a:rPr lang="zh-TW" altLang="en-US" b="1" kern="0" dirty="0" smtClean="0">
                <a:solidFill>
                  <a:srgbClr val="3333FF"/>
                </a:solidFill>
                <a:latin typeface="標楷體" panose="03000509000000000000" pitchFamily="65" charset="-120"/>
                <a:ea typeface="標楷體" panose="03000509000000000000" pitchFamily="65" charset="-120"/>
                <a:cs typeface="+mn-cs"/>
              </a:rPr>
              <a:t>組網頁設定一次即可</a:t>
            </a:r>
            <a:r>
              <a:rPr lang="en-US" altLang="zh-TW" b="1" kern="0" dirty="0">
                <a:solidFill>
                  <a:srgbClr val="3333FF"/>
                </a:solidFill>
                <a:latin typeface="標楷體" panose="03000509000000000000" pitchFamily="65" charset="-120"/>
                <a:ea typeface="標楷體" panose="03000509000000000000" pitchFamily="65" charset="-120"/>
                <a:cs typeface="+mn-cs"/>
              </a:rPr>
              <a:t>)</a:t>
            </a:r>
          </a:p>
        </p:txBody>
      </p:sp>
      <p:sp>
        <p:nvSpPr>
          <p:cNvPr id="8" name="文字方塊 7"/>
          <p:cNvSpPr txBox="1"/>
          <p:nvPr/>
        </p:nvSpPr>
        <p:spPr>
          <a:xfrm>
            <a:off x="244659" y="487198"/>
            <a:ext cx="8457669" cy="400110"/>
          </a:xfrm>
          <a:prstGeom prst="rect">
            <a:avLst/>
          </a:prstGeom>
          <a:noFill/>
        </p:spPr>
        <p:txBody>
          <a:bodyPr wrap="square" rtlCol="0">
            <a:spAutoFit/>
          </a:bodyPr>
          <a:lstStyle/>
          <a:p>
            <a:r>
              <a:rPr lang="en-US" altLang="zh-TW" sz="2000" dirty="0" smtClean="0">
                <a:latin typeface="標楷體" panose="03000509000000000000" pitchFamily="65" charset="-120"/>
                <a:ea typeface="標楷體" panose="03000509000000000000" pitchFamily="65" charset="-120"/>
              </a:rPr>
              <a:t>1.FTP</a:t>
            </a:r>
            <a:r>
              <a:rPr lang="zh-TW" altLang="en-US" sz="2000" dirty="0" smtClean="0">
                <a:latin typeface="標楷體" panose="03000509000000000000" pitchFamily="65" charset="-120"/>
                <a:ea typeface="標楷體" panose="03000509000000000000" pitchFamily="65" charset="-120"/>
              </a:rPr>
              <a:t>連線設定</a:t>
            </a:r>
            <a:r>
              <a:rPr lang="en-US" altLang="zh-TW" sz="2000" dirty="0" smtClean="0">
                <a:latin typeface="標楷體" panose="03000509000000000000" pitchFamily="65" charset="-120"/>
                <a:ea typeface="標楷體" panose="03000509000000000000" pitchFamily="65" charset="-120"/>
              </a:rPr>
              <a:t>(108</a:t>
            </a:r>
            <a:r>
              <a:rPr lang="zh-TW" altLang="en-US" sz="2000" dirty="0" smtClean="0">
                <a:latin typeface="標楷體" panose="03000509000000000000" pitchFamily="65" charset="-120"/>
                <a:ea typeface="標楷體" panose="03000509000000000000" pitchFamily="65" charset="-120"/>
              </a:rPr>
              <a:t>年</a:t>
            </a:r>
            <a:r>
              <a:rPr lang="en-US" altLang="zh-TW" sz="2000" dirty="0" smtClean="0">
                <a:latin typeface="標楷體" panose="03000509000000000000" pitchFamily="65" charset="-120"/>
                <a:ea typeface="標楷體" panose="03000509000000000000" pitchFamily="65" charset="-120"/>
              </a:rPr>
              <a:t>5</a:t>
            </a:r>
            <a:r>
              <a:rPr lang="zh-TW" altLang="en-US" sz="2000" dirty="0" smtClean="0">
                <a:latin typeface="標楷體" panose="03000509000000000000" pitchFamily="65" charset="-120"/>
                <a:ea typeface="標楷體" panose="03000509000000000000" pitchFamily="65" charset="-120"/>
              </a:rPr>
              <a:t>月</a:t>
            </a:r>
            <a:r>
              <a:rPr lang="en-US" altLang="zh-TW" sz="2000" dirty="0" smtClean="0">
                <a:latin typeface="標楷體" panose="03000509000000000000" pitchFamily="65" charset="-120"/>
                <a:ea typeface="標楷體" panose="03000509000000000000" pitchFamily="65" charset="-120"/>
              </a:rPr>
              <a:t>15</a:t>
            </a:r>
            <a:r>
              <a:rPr lang="zh-TW" altLang="en-US" sz="2000" dirty="0" smtClean="0">
                <a:latin typeface="標楷體" panose="03000509000000000000" pitchFamily="65" charset="-120"/>
                <a:ea typeface="標楷體" panose="03000509000000000000" pitchFamily="65" charset="-120"/>
              </a:rPr>
              <a:t>日</a:t>
            </a:r>
            <a:r>
              <a:rPr lang="en-US" altLang="zh-TW" sz="2000" dirty="0" smtClean="0">
                <a:latin typeface="標楷體" panose="03000509000000000000" pitchFamily="65" charset="-120"/>
                <a:ea typeface="標楷體" panose="03000509000000000000" pitchFamily="65" charset="-120"/>
              </a:rPr>
              <a:t>10:00</a:t>
            </a:r>
            <a:r>
              <a:rPr lang="zh-TW" altLang="en-US" sz="2000" dirty="0" smtClean="0">
                <a:latin typeface="標楷體" panose="03000509000000000000" pitchFamily="65" charset="-120"/>
                <a:ea typeface="標楷體" panose="03000509000000000000" pitchFamily="65" charset="-120"/>
              </a:rPr>
              <a:t>起</a:t>
            </a:r>
            <a:r>
              <a:rPr lang="en-US" altLang="zh-TW" sz="2000" dirty="0" smtClean="0">
                <a:latin typeface="標楷體" panose="03000509000000000000" pitchFamily="65" charset="-120"/>
                <a:ea typeface="標楷體" panose="03000509000000000000" pitchFamily="65" charset="-120"/>
              </a:rPr>
              <a:t>)</a:t>
            </a:r>
            <a:endParaRPr lang="zh-TW" altLang="en-US" sz="2000" dirty="0">
              <a:latin typeface="標楷體" panose="03000509000000000000" pitchFamily="65" charset="-120"/>
              <a:ea typeface="標楷體" panose="03000509000000000000" pitchFamily="65" charset="-120"/>
            </a:endParaRPr>
          </a:p>
        </p:txBody>
      </p:sp>
      <p:sp>
        <p:nvSpPr>
          <p:cNvPr id="14" name="向左箭號 13"/>
          <p:cNvSpPr/>
          <p:nvPr/>
        </p:nvSpPr>
        <p:spPr>
          <a:xfrm>
            <a:off x="6363650" y="1901871"/>
            <a:ext cx="432048" cy="216024"/>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p:cNvSpPr txBox="1"/>
          <p:nvPr/>
        </p:nvSpPr>
        <p:spPr>
          <a:xfrm>
            <a:off x="6786434" y="1807244"/>
            <a:ext cx="2249334" cy="369332"/>
          </a:xfrm>
          <a:prstGeom prst="rect">
            <a:avLst/>
          </a:prstGeom>
          <a:solidFill>
            <a:schemeClr val="accent2">
              <a:lumMod val="20000"/>
              <a:lumOff val="80000"/>
            </a:schemeClr>
          </a:solidFill>
        </p:spPr>
        <p:txBody>
          <a:bodyPr wrap="none" rtlCol="0">
            <a:spAutoFit/>
          </a:bodyPr>
          <a:lstStyle/>
          <a:p>
            <a:r>
              <a:rPr lang="zh-TW" altLang="en-US" dirty="0" smtClean="0"/>
              <a:t>僅限單一</a:t>
            </a:r>
            <a:r>
              <a:rPr lang="en-US" altLang="zh-TW" dirty="0" smtClean="0"/>
              <a:t>IP</a:t>
            </a:r>
            <a:r>
              <a:rPr lang="zh-TW" altLang="en-US" dirty="0" smtClean="0"/>
              <a:t>連線下載</a:t>
            </a:r>
            <a:endParaRPr lang="zh-TW" altLang="en-US" dirty="0"/>
          </a:p>
        </p:txBody>
      </p:sp>
      <p:sp>
        <p:nvSpPr>
          <p:cNvPr id="23" name="文字方塊 22"/>
          <p:cNvSpPr txBox="1"/>
          <p:nvPr/>
        </p:nvSpPr>
        <p:spPr>
          <a:xfrm>
            <a:off x="290795" y="2828385"/>
            <a:ext cx="8457669" cy="707886"/>
          </a:xfrm>
          <a:prstGeom prst="rect">
            <a:avLst/>
          </a:prstGeom>
          <a:noFill/>
        </p:spPr>
        <p:txBody>
          <a:bodyPr wrap="square" rtlCol="0">
            <a:spAutoFit/>
          </a:bodyPr>
          <a:lstStyle/>
          <a:p>
            <a:pPr marL="355600" indent="-355600"/>
            <a:r>
              <a:rPr lang="en-US" altLang="zh-TW" sz="2000" b="1" dirty="0">
                <a:solidFill>
                  <a:srgbClr val="FF0000"/>
                </a:solidFill>
                <a:latin typeface="標楷體" panose="03000509000000000000" pitchFamily="65" charset="-120"/>
                <a:ea typeface="標楷體" panose="03000509000000000000" pitchFamily="65" charset="-120"/>
              </a:rPr>
              <a:t>2.</a:t>
            </a:r>
            <a:r>
              <a:rPr lang="zh-TW" altLang="en-US" sz="2000" b="1" dirty="0">
                <a:solidFill>
                  <a:srgbClr val="FF0000"/>
                </a:solidFill>
                <a:latin typeface="標楷體" panose="03000509000000000000" pitchFamily="65" charset="-120"/>
                <a:ea typeface="標楷體" panose="03000509000000000000" pitchFamily="65" charset="-120"/>
              </a:rPr>
              <a:t>完成前項作業</a:t>
            </a:r>
            <a:r>
              <a:rPr lang="en-US" altLang="zh-TW" sz="2000" b="1" dirty="0">
                <a:solidFill>
                  <a:srgbClr val="FF0000"/>
                </a:solidFill>
                <a:latin typeface="標楷體" panose="03000509000000000000" pitchFamily="65" charset="-120"/>
                <a:ea typeface="標楷體" panose="03000509000000000000" pitchFamily="65" charset="-120"/>
              </a:rPr>
              <a:t>30</a:t>
            </a:r>
            <a:r>
              <a:rPr lang="zh-TW" altLang="en-US" sz="2000" b="1" dirty="0">
                <a:solidFill>
                  <a:srgbClr val="FF0000"/>
                </a:solidFill>
                <a:latin typeface="標楷體" panose="03000509000000000000" pitchFamily="65" charset="-120"/>
                <a:ea typeface="標楷體" panose="03000509000000000000" pitchFamily="65" charset="-120"/>
              </a:rPr>
              <a:t>分鐘後，</a:t>
            </a:r>
            <a:r>
              <a:rPr lang="zh-TW" altLang="en-US" sz="2000" dirty="0">
                <a:latin typeface="標楷體" panose="03000509000000000000" pitchFamily="65" charset="-120"/>
                <a:ea typeface="標楷體" panose="03000509000000000000" pitchFamily="65" charset="-120"/>
              </a:rPr>
              <a:t>使用</a:t>
            </a:r>
            <a:r>
              <a:rPr lang="en-US" altLang="zh-TW" sz="2000" dirty="0">
                <a:latin typeface="標楷體" panose="03000509000000000000" pitchFamily="65" charset="-120"/>
                <a:ea typeface="標楷體" panose="03000509000000000000" pitchFamily="65" charset="-120"/>
              </a:rPr>
              <a:t>FTP</a:t>
            </a:r>
            <a:r>
              <a:rPr lang="zh-TW" altLang="en-US" sz="2000" dirty="0">
                <a:latin typeface="標楷體" panose="03000509000000000000" pitchFamily="65" charset="-120"/>
                <a:ea typeface="標楷體" panose="03000509000000000000" pitchFamily="65" charset="-120"/>
              </a:rPr>
              <a:t>軟體連線至本會</a:t>
            </a:r>
            <a:r>
              <a:rPr lang="en-US" altLang="zh-TW" sz="2000" dirty="0">
                <a:latin typeface="標楷體" panose="03000509000000000000" pitchFamily="65" charset="-120"/>
                <a:ea typeface="標楷體" panose="03000509000000000000" pitchFamily="65" charset="-120"/>
              </a:rPr>
              <a:t>FTP</a:t>
            </a:r>
            <a:r>
              <a:rPr lang="zh-TW" altLang="en-US" sz="2000" dirty="0">
                <a:latin typeface="標楷體" panose="03000509000000000000" pitchFamily="65" charset="-120"/>
                <a:ea typeface="標楷體" panose="03000509000000000000" pitchFamily="65" charset="-120"/>
              </a:rPr>
              <a:t>伺服器</a:t>
            </a:r>
            <a:r>
              <a:rPr lang="zh-TW" altLang="zh-TW" sz="2000" dirty="0">
                <a:latin typeface="標楷體" panose="03000509000000000000" pitchFamily="65" charset="-120"/>
                <a:ea typeface="標楷體" panose="03000509000000000000" pitchFamily="65" charset="-120"/>
              </a:rPr>
              <a:t>下載「驗證碼（</a:t>
            </a:r>
            <a:r>
              <a:rPr lang="en-US" altLang="zh-TW" sz="2000" dirty="0">
                <a:latin typeface="標楷體" panose="03000509000000000000" pitchFamily="65" charset="-120"/>
                <a:ea typeface="標楷體" panose="03000509000000000000" pitchFamily="65" charset="-120"/>
              </a:rPr>
              <a:t>verify.txt</a:t>
            </a:r>
            <a:r>
              <a:rPr lang="zh-TW" altLang="zh-TW" sz="2000" dirty="0">
                <a:latin typeface="標楷體" panose="03000509000000000000" pitchFamily="65" charset="-120"/>
                <a:ea typeface="標楷體" panose="03000509000000000000" pitchFamily="65" charset="-120"/>
              </a:rPr>
              <a:t>）」</a:t>
            </a:r>
            <a:endParaRPr lang="zh-TW" altLang="en-US" sz="2000" dirty="0">
              <a:latin typeface="標楷體" panose="03000509000000000000" pitchFamily="65" charset="-120"/>
              <a:ea typeface="標楷體" panose="03000509000000000000" pitchFamily="65" charset="-120"/>
            </a:endParaRPr>
          </a:p>
        </p:txBody>
      </p:sp>
      <p:sp>
        <p:nvSpPr>
          <p:cNvPr id="27" name="文字方塊 26"/>
          <p:cNvSpPr txBox="1"/>
          <p:nvPr/>
        </p:nvSpPr>
        <p:spPr>
          <a:xfrm>
            <a:off x="297360" y="3421622"/>
            <a:ext cx="8470598" cy="400110"/>
          </a:xfrm>
          <a:prstGeom prst="rect">
            <a:avLst/>
          </a:prstGeom>
          <a:noFill/>
        </p:spPr>
        <p:txBody>
          <a:bodyPr wrap="square" rtlCol="0">
            <a:spAutoFit/>
          </a:bodyPr>
          <a:lstStyle/>
          <a:p>
            <a:r>
              <a:rPr lang="en-US" altLang="zh-TW" sz="2000" dirty="0" smtClean="0">
                <a:latin typeface="標楷體" panose="03000509000000000000" pitchFamily="65" charset="-120"/>
                <a:ea typeface="標楷體" panose="03000509000000000000" pitchFamily="65" charset="-120"/>
              </a:rPr>
              <a:t>3.</a:t>
            </a:r>
            <a:r>
              <a:rPr lang="zh-TW" altLang="en-US" sz="2000" dirty="0" smtClean="0">
                <a:latin typeface="標楷體" panose="03000509000000000000" pitchFamily="65" charset="-120"/>
                <a:ea typeface="標楷體" panose="03000509000000000000" pitchFamily="65" charset="-120"/>
              </a:rPr>
              <a:t>輸入驗證碼</a:t>
            </a:r>
            <a:endParaRPr lang="zh-TW" altLang="en-US" sz="2000" dirty="0">
              <a:latin typeface="標楷體" panose="03000509000000000000" pitchFamily="65" charset="-120"/>
              <a:ea typeface="標楷體" panose="03000509000000000000" pitchFamily="65" charset="-120"/>
            </a:endParaRPr>
          </a:p>
        </p:txBody>
      </p:sp>
      <p:sp>
        <p:nvSpPr>
          <p:cNvPr id="28" name="文字方塊 27"/>
          <p:cNvSpPr txBox="1"/>
          <p:nvPr/>
        </p:nvSpPr>
        <p:spPr>
          <a:xfrm>
            <a:off x="297360" y="4622591"/>
            <a:ext cx="8470598" cy="400110"/>
          </a:xfrm>
          <a:prstGeom prst="rect">
            <a:avLst/>
          </a:prstGeom>
          <a:noFill/>
        </p:spPr>
        <p:txBody>
          <a:bodyPr wrap="square" rtlCol="0">
            <a:spAutoFit/>
          </a:bodyPr>
          <a:lstStyle/>
          <a:p>
            <a:r>
              <a:rPr lang="en-US" altLang="zh-TW" sz="2000" dirty="0" smtClean="0">
                <a:latin typeface="標楷體" panose="03000509000000000000" pitchFamily="65" charset="-120"/>
                <a:ea typeface="標楷體" panose="03000509000000000000" pitchFamily="65" charset="-120"/>
              </a:rPr>
              <a:t>4.</a:t>
            </a:r>
            <a:r>
              <a:rPr lang="zh-TW" altLang="en-US" sz="2000" dirty="0">
                <a:latin typeface="標楷體" panose="03000509000000000000" pitchFamily="65" charset="-120"/>
                <a:ea typeface="標楷體" panose="03000509000000000000" pitchFamily="65" charset="-120"/>
              </a:rPr>
              <a:t>完成</a:t>
            </a:r>
            <a:r>
              <a:rPr lang="zh-TW" altLang="en-US" sz="2000" dirty="0" smtClean="0">
                <a:latin typeface="標楷體" panose="03000509000000000000" pitchFamily="65" charset="-120"/>
                <a:ea typeface="標楷體" panose="03000509000000000000" pitchFamily="65" charset="-120"/>
              </a:rPr>
              <a:t>設定</a:t>
            </a:r>
            <a:r>
              <a:rPr lang="en-US" altLang="zh-TW" sz="2000" dirty="0">
                <a:latin typeface="標楷體" panose="03000509000000000000" pitchFamily="65" charset="-120"/>
                <a:ea typeface="標楷體" panose="03000509000000000000" pitchFamily="65" charset="-120"/>
              </a:rPr>
              <a:t>(</a:t>
            </a:r>
            <a:r>
              <a:rPr lang="en-US" altLang="zh-TW" sz="2000" dirty="0" smtClean="0">
                <a:latin typeface="標楷體" panose="03000509000000000000" pitchFamily="65" charset="-120"/>
                <a:ea typeface="標楷體" panose="03000509000000000000" pitchFamily="65" charset="-120"/>
              </a:rPr>
              <a:t>108</a:t>
            </a:r>
            <a:r>
              <a:rPr lang="zh-TW" altLang="en-US" sz="2000" dirty="0" smtClean="0">
                <a:latin typeface="標楷體" panose="03000509000000000000" pitchFamily="65" charset="-120"/>
                <a:ea typeface="標楷體" panose="03000509000000000000" pitchFamily="65" charset="-120"/>
              </a:rPr>
              <a:t>年</a:t>
            </a:r>
            <a:r>
              <a:rPr lang="en-US" altLang="zh-TW" sz="2000" dirty="0" smtClean="0">
                <a:latin typeface="標楷體" panose="03000509000000000000" pitchFamily="65" charset="-120"/>
                <a:ea typeface="標楷體" panose="03000509000000000000" pitchFamily="65" charset="-120"/>
              </a:rPr>
              <a:t>5</a:t>
            </a:r>
            <a:r>
              <a:rPr lang="zh-TW" altLang="en-US" sz="2000" dirty="0" smtClean="0">
                <a:latin typeface="標楷體" panose="03000509000000000000" pitchFamily="65" charset="-120"/>
                <a:ea typeface="標楷體" panose="03000509000000000000" pitchFamily="65" charset="-120"/>
              </a:rPr>
              <a:t>月</a:t>
            </a:r>
            <a:r>
              <a:rPr lang="en-US" altLang="zh-TW" sz="2000" dirty="0" smtClean="0">
                <a:latin typeface="標楷體" panose="03000509000000000000" pitchFamily="65" charset="-120"/>
                <a:ea typeface="標楷體" panose="03000509000000000000" pitchFamily="65" charset="-120"/>
              </a:rPr>
              <a:t>22</a:t>
            </a:r>
            <a:r>
              <a:rPr lang="zh-TW" altLang="en-US" sz="2000" dirty="0" smtClean="0">
                <a:latin typeface="標楷體" panose="03000509000000000000" pitchFamily="65" charset="-120"/>
                <a:ea typeface="標楷體" panose="03000509000000000000" pitchFamily="65" charset="-120"/>
              </a:rPr>
              <a:t>日</a:t>
            </a:r>
            <a:r>
              <a:rPr lang="en-US" altLang="zh-TW" sz="2000" dirty="0" smtClean="0">
                <a:latin typeface="標楷體" panose="03000509000000000000" pitchFamily="65" charset="-120"/>
                <a:ea typeface="標楷體" panose="03000509000000000000" pitchFamily="65" charset="-120"/>
              </a:rPr>
              <a:t>17:00</a:t>
            </a:r>
            <a:r>
              <a:rPr lang="zh-TW" altLang="en-US" sz="2000" dirty="0" smtClean="0">
                <a:latin typeface="標楷體" panose="03000509000000000000" pitchFamily="65" charset="-120"/>
                <a:ea typeface="標楷體" panose="03000509000000000000" pitchFamily="65" charset="-120"/>
              </a:rPr>
              <a:t>前</a:t>
            </a:r>
            <a:r>
              <a:rPr lang="en-US" altLang="zh-TW" sz="2000" dirty="0" smtClean="0">
                <a:latin typeface="標楷體" panose="03000509000000000000" pitchFamily="65" charset="-120"/>
                <a:ea typeface="標楷體" panose="03000509000000000000" pitchFamily="65" charset="-120"/>
              </a:rPr>
              <a:t>)</a:t>
            </a:r>
            <a:endParaRPr lang="zh-TW" altLang="en-US" sz="2000" dirty="0">
              <a:latin typeface="標楷體" panose="03000509000000000000" pitchFamily="65" charset="-120"/>
              <a:ea typeface="標楷體" panose="03000509000000000000" pitchFamily="65" charset="-120"/>
            </a:endParaRPr>
          </a:p>
        </p:txBody>
      </p:sp>
      <p:sp>
        <p:nvSpPr>
          <p:cNvPr id="35" name="矩形 34"/>
          <p:cNvSpPr/>
          <p:nvPr/>
        </p:nvSpPr>
        <p:spPr>
          <a:xfrm>
            <a:off x="4730428" y="6328988"/>
            <a:ext cx="2380848" cy="144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728" y="4977150"/>
            <a:ext cx="8174736" cy="1950720"/>
          </a:xfrm>
          <a:prstGeom prst="rect">
            <a:avLst/>
          </a:prstGeom>
        </p:spPr>
      </p:pic>
      <p:pic>
        <p:nvPicPr>
          <p:cNvPr id="9" name="圖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907" y="3825707"/>
            <a:ext cx="8253984" cy="835152"/>
          </a:xfrm>
          <a:prstGeom prst="rect">
            <a:avLst/>
          </a:prstGeom>
        </p:spPr>
      </p:pic>
      <p:pic>
        <p:nvPicPr>
          <p:cNvPr id="36" name="圖片 35"/>
          <p:cNvPicPr>
            <a:picLocks noChangeAspect="1"/>
          </p:cNvPicPr>
          <p:nvPr/>
        </p:nvPicPr>
        <p:blipFill rotWithShape="1">
          <a:blip r:embed="rId2">
            <a:extLst>
              <a:ext uri="{28A0092B-C50C-407E-A947-70E740481C1C}">
                <a14:useLocalDpi xmlns:a14="http://schemas.microsoft.com/office/drawing/2010/main" val="0"/>
              </a:ext>
            </a:extLst>
          </a:blip>
          <a:srcRect l="59113" t="67001" r="31072" b="24558"/>
          <a:stretch/>
        </p:blipFill>
        <p:spPr>
          <a:xfrm>
            <a:off x="5105402" y="6139193"/>
            <a:ext cx="791895" cy="170127"/>
          </a:xfrm>
          <a:prstGeom prst="rect">
            <a:avLst/>
          </a:prstGeom>
        </p:spPr>
      </p:pic>
    </p:spTree>
    <p:extLst>
      <p:ext uri="{BB962C8B-B14F-4D97-AF65-F5344CB8AC3E}">
        <p14:creationId xmlns:p14="http://schemas.microsoft.com/office/powerpoint/2010/main" val="42382270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116632"/>
            <a:ext cx="8229600" cy="633413"/>
          </a:xfrm>
          <a:noFill/>
        </p:spPr>
        <p:txBody>
          <a:bodyPr/>
          <a:lstStyle/>
          <a:p>
            <a:r>
              <a:rPr lang="zh-TW" altLang="en-US" b="1" dirty="0">
                <a:solidFill>
                  <a:srgbClr val="3333FF"/>
                </a:solidFill>
                <a:latin typeface="標楷體" panose="03000509000000000000" pitchFamily="65" charset="-120"/>
                <a:ea typeface="標楷體" panose="03000509000000000000" pitchFamily="65" charset="-120"/>
              </a:rPr>
              <a:t>一</a:t>
            </a:r>
            <a:r>
              <a:rPr lang="zh-TW" altLang="en-US" b="1" dirty="0" smtClean="0">
                <a:solidFill>
                  <a:srgbClr val="3333FF"/>
                </a:solidFill>
                <a:latin typeface="標楷體" panose="03000509000000000000" pitchFamily="65" charset="-120"/>
                <a:ea typeface="標楷體" panose="03000509000000000000" pitchFamily="65" charset="-120"/>
              </a:rPr>
              <a:t>、</a:t>
            </a:r>
            <a:r>
              <a:rPr lang="en-US" altLang="zh-TW" b="1" dirty="0">
                <a:solidFill>
                  <a:srgbClr val="3333FF"/>
                </a:solidFill>
                <a:latin typeface="標楷體" panose="03000509000000000000" pitchFamily="65" charset="-120"/>
                <a:ea typeface="標楷體" panose="03000509000000000000" pitchFamily="65" charset="-120"/>
              </a:rPr>
              <a:t>108</a:t>
            </a:r>
            <a:r>
              <a:rPr lang="zh-TW" altLang="en-US" b="1" dirty="0">
                <a:solidFill>
                  <a:srgbClr val="3333FF"/>
                </a:solidFill>
                <a:latin typeface="標楷體" panose="03000509000000000000" pitchFamily="65" charset="-120"/>
                <a:ea typeface="標楷體" panose="03000509000000000000" pitchFamily="65" charset="-120"/>
              </a:rPr>
              <a:t>學年度試務作業重要</a:t>
            </a:r>
            <a:r>
              <a:rPr lang="zh-TW" altLang="en-US" b="1" dirty="0" smtClean="0">
                <a:solidFill>
                  <a:srgbClr val="3333FF"/>
                </a:solidFill>
                <a:latin typeface="標楷體" panose="03000509000000000000" pitchFamily="65" charset="-120"/>
                <a:ea typeface="標楷體" panose="03000509000000000000" pitchFamily="65" charset="-120"/>
              </a:rPr>
              <a:t>事項</a:t>
            </a:r>
            <a:r>
              <a:rPr lang="en-US" altLang="zh-TW" b="1" dirty="0" smtClean="0">
                <a:solidFill>
                  <a:srgbClr val="3333FF"/>
                </a:solidFill>
                <a:latin typeface="標楷體" panose="03000509000000000000" pitchFamily="65" charset="-120"/>
                <a:ea typeface="標楷體" panose="03000509000000000000" pitchFamily="65" charset="-120"/>
              </a:rPr>
              <a:t>~</a:t>
            </a:r>
            <a:r>
              <a:rPr lang="zh-TW" altLang="en-US" b="1" dirty="0" smtClean="0">
                <a:solidFill>
                  <a:srgbClr val="3333FF"/>
                </a:solidFill>
                <a:latin typeface="標楷體" panose="03000509000000000000" pitchFamily="65" charset="-120"/>
                <a:ea typeface="標楷體" panose="03000509000000000000" pitchFamily="65" charset="-120"/>
              </a:rPr>
              <a:t>變革事項</a:t>
            </a:r>
            <a:endParaRPr lang="zh-TW" altLang="en-US" b="1" dirty="0">
              <a:solidFill>
                <a:srgbClr val="3333FF"/>
              </a:solidFill>
              <a:latin typeface="標楷體" panose="03000509000000000000" pitchFamily="65" charset="-120"/>
              <a:ea typeface="標楷體" panose="03000509000000000000" pitchFamily="65" charset="-120"/>
            </a:endParaRPr>
          </a:p>
        </p:txBody>
      </p:sp>
      <p:sp>
        <p:nvSpPr>
          <p:cNvPr id="6" name="內容版面配置區 2"/>
          <p:cNvSpPr>
            <a:spLocks noGrp="1"/>
          </p:cNvSpPr>
          <p:nvPr>
            <p:ph idx="1"/>
          </p:nvPr>
        </p:nvSpPr>
        <p:spPr>
          <a:xfrm>
            <a:off x="107504" y="1340768"/>
            <a:ext cx="8750300" cy="4896543"/>
          </a:xfrm>
          <a:noFill/>
        </p:spPr>
        <p:txBody>
          <a:bodyPr/>
          <a:lstStyle/>
          <a:p>
            <a:pPr marL="457200" indent="-457200" algn="just">
              <a:lnSpc>
                <a:spcPct val="120000"/>
              </a:lnSpc>
              <a:spcBef>
                <a:spcPts val="300"/>
              </a:spcBef>
              <a:spcAft>
                <a:spcPts val="300"/>
              </a:spcAft>
              <a:buFont typeface="+mj-ea"/>
              <a:buAutoNum type="ea1ChtPeriod"/>
              <a:defRPr/>
            </a:pPr>
            <a:r>
              <a:rPr lang="en-US" altLang="zh-TW" sz="2000" kern="1200" spc="-150" dirty="0">
                <a:latin typeface="標楷體" panose="03000509000000000000" pitchFamily="65" charset="-120"/>
                <a:ea typeface="標楷體" panose="03000509000000000000" pitchFamily="65" charset="-120"/>
              </a:rPr>
              <a:t>108</a:t>
            </a:r>
            <a:r>
              <a:rPr lang="zh-TW" altLang="en-US" sz="2000" kern="1200" spc="-150" dirty="0">
                <a:latin typeface="標楷體" panose="03000509000000000000" pitchFamily="65" charset="-120"/>
                <a:ea typeface="標楷體" panose="03000509000000000000" pitchFamily="65" charset="-120"/>
              </a:rPr>
              <a:t>學年度</a:t>
            </a:r>
            <a:r>
              <a:rPr lang="zh-TW" altLang="en-US" sz="2000" kern="1200" spc="-150" dirty="0">
                <a:solidFill>
                  <a:srgbClr val="0000FF"/>
                </a:solidFill>
                <a:latin typeface="標楷體" panose="03000509000000000000" pitchFamily="65" charset="-120"/>
                <a:ea typeface="標楷體" panose="03000509000000000000" pitchFamily="65" charset="-120"/>
              </a:rPr>
              <a:t>科技校院</a:t>
            </a:r>
            <a:r>
              <a:rPr lang="zh-TW" altLang="en-US" sz="2000" b="1" kern="1200" spc="-150" dirty="0">
                <a:solidFill>
                  <a:srgbClr val="0000FF"/>
                </a:solidFill>
                <a:latin typeface="標楷體" panose="03000509000000000000" pitchFamily="65" charset="-120"/>
                <a:ea typeface="標楷體" panose="03000509000000000000" pitchFamily="65" charset="-120"/>
              </a:rPr>
              <a:t>繁星</a:t>
            </a:r>
            <a:r>
              <a:rPr lang="zh-TW" altLang="en-US" sz="2000" kern="1200" spc="-150" dirty="0">
                <a:latin typeface="標楷體" panose="03000509000000000000" pitchFamily="65" charset="-120"/>
                <a:ea typeface="標楷體" panose="03000509000000000000" pitchFamily="65" charset="-120"/>
              </a:rPr>
              <a:t>計畫聯合推薦甄選入學</a:t>
            </a:r>
            <a:r>
              <a:rPr lang="zh-TW" altLang="en-US" sz="2000" b="1" kern="1200" spc="-150" dirty="0">
                <a:solidFill>
                  <a:srgbClr val="FF0000"/>
                </a:solidFill>
                <a:latin typeface="標楷體" panose="03000509000000000000" pitchFamily="65" charset="-120"/>
                <a:ea typeface="標楷體" panose="03000509000000000000" pitchFamily="65" charset="-120"/>
              </a:rPr>
              <a:t>錄取生</a:t>
            </a:r>
            <a:r>
              <a:rPr lang="zh-TW" altLang="en-US" sz="2000" kern="1200" spc="-150" dirty="0">
                <a:latin typeface="標楷體" panose="03000509000000000000" pitchFamily="65" charset="-120"/>
                <a:ea typeface="標楷體" panose="03000509000000000000" pitchFamily="65" charset="-120"/>
              </a:rPr>
              <a:t>，無論放棄與否，一律</a:t>
            </a:r>
            <a:r>
              <a:rPr lang="zh-TW" altLang="en-US" sz="2000" b="1" kern="1200" spc="-150" dirty="0">
                <a:solidFill>
                  <a:srgbClr val="FF0000"/>
                </a:solidFill>
                <a:latin typeface="標楷體" panose="03000509000000000000" pitchFamily="65" charset="-120"/>
                <a:ea typeface="標楷體" panose="03000509000000000000" pitchFamily="65" charset="-120"/>
              </a:rPr>
              <a:t>不得報名</a:t>
            </a:r>
            <a:r>
              <a:rPr lang="en-US" altLang="zh-TW" sz="2000" kern="1200" spc="-150" dirty="0">
                <a:latin typeface="標楷體" panose="03000509000000000000" pitchFamily="65" charset="-120"/>
                <a:ea typeface="標楷體" panose="03000509000000000000" pitchFamily="65" charset="-120"/>
              </a:rPr>
              <a:t>108</a:t>
            </a:r>
            <a:r>
              <a:rPr lang="zh-TW" altLang="en-US" sz="2000" kern="1200" spc="-150" dirty="0">
                <a:latin typeface="標楷體" panose="03000509000000000000" pitchFamily="65" charset="-120"/>
                <a:ea typeface="標楷體" panose="03000509000000000000" pitchFamily="65" charset="-120"/>
              </a:rPr>
              <a:t>學年度四技二專</a:t>
            </a:r>
            <a:r>
              <a:rPr lang="zh-TW" altLang="en-US" sz="2000" b="1" kern="1200" spc="-150" dirty="0">
                <a:solidFill>
                  <a:srgbClr val="0000FF"/>
                </a:solidFill>
                <a:latin typeface="標楷體" panose="03000509000000000000" pitchFamily="65" charset="-120"/>
                <a:ea typeface="標楷體" panose="03000509000000000000" pitchFamily="65" charset="-120"/>
              </a:rPr>
              <a:t>甄選入學</a:t>
            </a:r>
            <a:r>
              <a:rPr lang="zh-TW" altLang="en-US" sz="2000" kern="1200" spc="-150" dirty="0">
                <a:solidFill>
                  <a:srgbClr val="0000FF"/>
                </a:solidFill>
                <a:latin typeface="標楷體" panose="03000509000000000000" pitchFamily="65" charset="-120"/>
                <a:ea typeface="標楷體" panose="03000509000000000000" pitchFamily="65" charset="-120"/>
              </a:rPr>
              <a:t>招生</a:t>
            </a:r>
            <a:r>
              <a:rPr lang="zh-TW" altLang="en-US" sz="2000" kern="1200" spc="-150" dirty="0">
                <a:latin typeface="標楷體" panose="03000509000000000000" pitchFamily="65" charset="-120"/>
                <a:ea typeface="標楷體" panose="03000509000000000000" pitchFamily="65" charset="-120"/>
              </a:rPr>
              <a:t>。</a:t>
            </a:r>
          </a:p>
          <a:p>
            <a:pPr marL="457200" lvl="0" indent="-457200" algn="just">
              <a:lnSpc>
                <a:spcPct val="120000"/>
              </a:lnSpc>
              <a:spcBef>
                <a:spcPts val="300"/>
              </a:spcBef>
              <a:spcAft>
                <a:spcPts val="300"/>
              </a:spcAft>
              <a:buFont typeface="+mj-ea"/>
              <a:buAutoNum type="ea1ChtPeriod"/>
              <a:defRPr/>
            </a:pPr>
            <a:r>
              <a:rPr lang="en-US" altLang="zh-TW" sz="2000" kern="1200" spc="-150" dirty="0" smtClean="0">
                <a:latin typeface="標楷體" panose="03000509000000000000" pitchFamily="65" charset="-120"/>
                <a:ea typeface="標楷體" panose="03000509000000000000" pitchFamily="65" charset="-120"/>
              </a:rPr>
              <a:t>108</a:t>
            </a:r>
            <a:r>
              <a:rPr lang="zh-TW" altLang="en-US" sz="2000" kern="1200" spc="-150" dirty="0">
                <a:latin typeface="標楷體" panose="03000509000000000000" pitchFamily="65" charset="-120"/>
                <a:ea typeface="標楷體" panose="03000509000000000000" pitchFamily="65" charset="-120"/>
              </a:rPr>
              <a:t>學年</a:t>
            </a:r>
            <a:r>
              <a:rPr lang="zh-TW" altLang="en-US" sz="2000" kern="1200" spc="-150" dirty="0" smtClean="0">
                <a:latin typeface="標楷體" panose="03000509000000000000" pitchFamily="65" charset="-120"/>
                <a:ea typeface="標楷體" panose="03000509000000000000" pitchFamily="65" charset="-120"/>
              </a:rPr>
              <a:t>度</a:t>
            </a:r>
            <a:r>
              <a:rPr lang="zh-TW" altLang="en-US" sz="2000" dirty="0">
                <a:latin typeface="標楷體" panose="03000509000000000000" pitchFamily="65" charset="-120"/>
                <a:ea typeface="標楷體" panose="03000509000000000000" pitchFamily="65" charset="-120"/>
              </a:rPr>
              <a:t>納入青年儲蓄帳戶學生升學配套措施</a:t>
            </a:r>
            <a:r>
              <a:rPr lang="zh-TW" altLang="en-US" sz="2000" dirty="0" smtClean="0">
                <a:latin typeface="標楷體" panose="03000509000000000000" pitchFamily="65" charset="-120"/>
                <a:ea typeface="標楷體" panose="03000509000000000000" pitchFamily="65" charset="-120"/>
              </a:rPr>
              <a:t>，</a:t>
            </a:r>
            <a:r>
              <a:rPr lang="zh-TW" altLang="en-US" sz="2000" kern="1200" spc="-150" dirty="0" smtClean="0">
                <a:latin typeface="標楷體" panose="03000509000000000000" pitchFamily="65" charset="-120"/>
                <a:ea typeface="標楷體" panose="03000509000000000000" pitchFamily="65" charset="-120"/>
              </a:rPr>
              <a:t>甄選</a:t>
            </a:r>
            <a:r>
              <a:rPr lang="zh-TW" altLang="en-US" sz="2000" kern="1200" spc="-150" dirty="0">
                <a:latin typeface="標楷體" panose="03000509000000000000" pitchFamily="65" charset="-120"/>
                <a:ea typeface="標楷體" panose="03000509000000000000" pitchFamily="65" charset="-120"/>
              </a:rPr>
              <a:t>入學招生設有</a:t>
            </a:r>
            <a:r>
              <a:rPr lang="zh-TW" altLang="en-US" sz="2000" b="1" kern="1200" spc="-150" dirty="0">
                <a:solidFill>
                  <a:srgbClr val="FF0000"/>
                </a:solidFill>
                <a:latin typeface="標楷體" panose="03000509000000000000" pitchFamily="65" charset="-120"/>
                <a:ea typeface="標楷體" panose="03000509000000000000" pitchFamily="65" charset="-120"/>
              </a:rPr>
              <a:t>「一般組」、「青年儲蓄帳戶組」</a:t>
            </a:r>
            <a:r>
              <a:rPr lang="zh-TW" altLang="en-US" sz="2000" kern="1200" spc="-150" dirty="0">
                <a:latin typeface="標楷體" panose="03000509000000000000" pitchFamily="65" charset="-120"/>
                <a:ea typeface="標楷體" panose="03000509000000000000" pitchFamily="65" charset="-120"/>
              </a:rPr>
              <a:t>兩組，採分組聯合招生，每位考生限就符合報名資格的組別中，</a:t>
            </a:r>
            <a:r>
              <a:rPr lang="zh-TW" altLang="en-US" sz="2000" kern="1200" spc="-150" dirty="0">
                <a:solidFill>
                  <a:srgbClr val="0000FF"/>
                </a:solidFill>
                <a:latin typeface="標楷體" panose="03000509000000000000" pitchFamily="65" charset="-120"/>
                <a:ea typeface="標楷體" panose="03000509000000000000" pitchFamily="65" charset="-120"/>
              </a:rPr>
              <a:t>僅可</a:t>
            </a:r>
            <a:r>
              <a:rPr lang="zh-TW" altLang="en-US" sz="2000" b="1" kern="1200" spc="-150" dirty="0">
                <a:solidFill>
                  <a:srgbClr val="0000FF"/>
                </a:solidFill>
                <a:latin typeface="標楷體" panose="03000509000000000000" pitchFamily="65" charset="-120"/>
                <a:ea typeface="標楷體" panose="03000509000000000000" pitchFamily="65" charset="-120"/>
              </a:rPr>
              <a:t>擇</a:t>
            </a:r>
            <a:r>
              <a:rPr lang="en-US" altLang="zh-TW" sz="2000" b="1" kern="1200" spc="-150" dirty="0">
                <a:solidFill>
                  <a:srgbClr val="0000FF"/>
                </a:solidFill>
                <a:latin typeface="標楷體" panose="03000509000000000000" pitchFamily="65" charset="-120"/>
                <a:ea typeface="標楷體" panose="03000509000000000000" pitchFamily="65" charset="-120"/>
              </a:rPr>
              <a:t>1</a:t>
            </a:r>
            <a:r>
              <a:rPr lang="zh-TW" altLang="en-US" sz="2000" b="1" kern="1200" spc="-150" dirty="0">
                <a:solidFill>
                  <a:srgbClr val="0000FF"/>
                </a:solidFill>
                <a:latin typeface="標楷體" panose="03000509000000000000" pitchFamily="65" charset="-120"/>
                <a:ea typeface="標楷體" panose="03000509000000000000" pitchFamily="65" charset="-120"/>
              </a:rPr>
              <a:t>組</a:t>
            </a:r>
            <a:r>
              <a:rPr lang="zh-TW" altLang="en-US" sz="2000" kern="1200" spc="-150" dirty="0" smtClean="0">
                <a:latin typeface="標楷體" panose="03000509000000000000" pitchFamily="65" charset="-120"/>
                <a:ea typeface="標楷體" panose="03000509000000000000" pitchFamily="65" charset="-120"/>
              </a:rPr>
              <a:t>報名</a:t>
            </a:r>
            <a:r>
              <a:rPr lang="zh-TW" altLang="en-US" sz="2000" dirty="0">
                <a:latin typeface="標楷體" panose="03000509000000000000" pitchFamily="65" charset="-120"/>
                <a:ea typeface="標楷體" panose="03000509000000000000" pitchFamily="65" charset="-120"/>
              </a:rPr>
              <a:t>，至多報名</a:t>
            </a:r>
            <a:r>
              <a:rPr lang="en-US" altLang="zh-TW" sz="2000" dirty="0">
                <a:latin typeface="標楷體" panose="03000509000000000000" pitchFamily="65" charset="-120"/>
                <a:ea typeface="標楷體" panose="03000509000000000000" pitchFamily="65" charset="-120"/>
              </a:rPr>
              <a:t>3</a:t>
            </a:r>
            <a:r>
              <a:rPr lang="zh-TW" altLang="en-US" sz="2000" dirty="0">
                <a:latin typeface="標楷體" panose="03000509000000000000" pitchFamily="65" charset="-120"/>
                <a:ea typeface="標楷體" panose="03000509000000000000" pitchFamily="65" charset="-120"/>
              </a:rPr>
              <a:t>個校系科（組）、學程</a:t>
            </a:r>
            <a:r>
              <a:rPr lang="zh-TW" altLang="en-US" sz="2000" kern="1200" spc="-150" dirty="0" smtClean="0">
                <a:latin typeface="標楷體" panose="03000509000000000000" pitchFamily="65" charset="-120"/>
                <a:ea typeface="標楷體" panose="03000509000000000000" pitchFamily="65" charset="-120"/>
              </a:rPr>
              <a:t>。</a:t>
            </a:r>
            <a:endParaRPr lang="zh-TW" altLang="en-US" sz="2000" kern="1200" spc="-150" dirty="0">
              <a:latin typeface="標楷體" panose="03000509000000000000" pitchFamily="65" charset="-120"/>
              <a:ea typeface="標楷體" panose="03000509000000000000" pitchFamily="65" charset="-120"/>
            </a:endParaRPr>
          </a:p>
          <a:p>
            <a:pPr marL="457200" lvl="0" indent="-457200" algn="just">
              <a:lnSpc>
                <a:spcPct val="120000"/>
              </a:lnSpc>
              <a:spcBef>
                <a:spcPts val="300"/>
              </a:spcBef>
              <a:spcAft>
                <a:spcPts val="300"/>
              </a:spcAft>
              <a:buFont typeface="+mj-ea"/>
              <a:buAutoNum type="ea1ChtPeriod"/>
              <a:defRPr/>
            </a:pPr>
            <a:r>
              <a:rPr lang="zh-TW" altLang="en-US" sz="2000" kern="1200" spc="-150" dirty="0" smtClean="0">
                <a:latin typeface="標楷體" panose="03000509000000000000" pitchFamily="65" charset="-120"/>
                <a:ea typeface="標楷體" panose="03000509000000000000" pitchFamily="65" charset="-120"/>
              </a:rPr>
              <a:t>第二</a:t>
            </a:r>
            <a:r>
              <a:rPr lang="zh-TW" altLang="en-US" sz="2000" kern="1200" spc="-150" dirty="0">
                <a:latin typeface="標楷體" panose="03000509000000000000" pitchFamily="65" charset="-120"/>
                <a:ea typeface="標楷體" panose="03000509000000000000" pitchFamily="65" charset="-120"/>
              </a:rPr>
              <a:t>階段</a:t>
            </a:r>
            <a:r>
              <a:rPr lang="zh-TW" altLang="en-US" sz="2000" b="1" kern="1200" spc="-150" dirty="0">
                <a:solidFill>
                  <a:srgbClr val="0000FF"/>
                </a:solidFill>
                <a:latin typeface="標楷體" panose="03000509000000000000" pitchFamily="65" charset="-120"/>
                <a:ea typeface="標楷體" panose="03000509000000000000" pitchFamily="65" charset="-120"/>
              </a:rPr>
              <a:t>備審資料</a:t>
            </a:r>
            <a:r>
              <a:rPr lang="zh-TW" altLang="en-US" sz="2000" kern="1200" spc="-150" dirty="0">
                <a:latin typeface="標楷體" panose="03000509000000000000" pitchFamily="65" charset="-120"/>
                <a:ea typeface="標楷體" panose="03000509000000000000" pitchFamily="65" charset="-120"/>
              </a:rPr>
              <a:t>，</a:t>
            </a:r>
            <a:r>
              <a:rPr lang="zh-TW" altLang="en-US" sz="2000" b="1" kern="1200" spc="-150" dirty="0">
                <a:solidFill>
                  <a:srgbClr val="FF0000"/>
                </a:solidFill>
                <a:latin typeface="標楷體" panose="03000509000000000000" pitchFamily="65" charset="-120"/>
                <a:ea typeface="標楷體" panose="03000509000000000000" pitchFamily="65" charset="-120"/>
              </a:rPr>
              <a:t>必採</a:t>
            </a:r>
            <a:r>
              <a:rPr lang="zh-TW" altLang="en-US" sz="2000" kern="1200" spc="-150" dirty="0">
                <a:solidFill>
                  <a:srgbClr val="FF0000"/>
                </a:solidFill>
                <a:latin typeface="標楷體" panose="03000509000000000000" pitchFamily="65" charset="-120"/>
                <a:ea typeface="標楷體" panose="03000509000000000000" pitchFamily="65" charset="-120"/>
              </a:rPr>
              <a:t>「</a:t>
            </a:r>
            <a:r>
              <a:rPr lang="zh-TW" altLang="en-US" sz="2000" b="1" kern="1200" spc="-150" dirty="0">
                <a:solidFill>
                  <a:srgbClr val="FF0000"/>
                </a:solidFill>
                <a:latin typeface="標楷體" panose="03000509000000000000" pitchFamily="65" charset="-120"/>
                <a:ea typeface="標楷體" panose="03000509000000000000" pitchFamily="65" charset="-120"/>
              </a:rPr>
              <a:t>專題製作</a:t>
            </a:r>
            <a:r>
              <a:rPr lang="zh-TW" altLang="en-US" sz="2000" kern="1200" spc="-150" dirty="0">
                <a:solidFill>
                  <a:srgbClr val="FF0000"/>
                </a:solidFill>
                <a:latin typeface="標楷體" panose="03000509000000000000" pitchFamily="65" charset="-120"/>
                <a:ea typeface="標楷體" panose="03000509000000000000" pitchFamily="65" charset="-120"/>
              </a:rPr>
              <a:t>學習成果」</a:t>
            </a:r>
            <a:r>
              <a:rPr lang="zh-TW" altLang="en-US" sz="2000" b="1" kern="1200" spc="-150" dirty="0">
                <a:solidFill>
                  <a:srgbClr val="FF0000"/>
                </a:solidFill>
                <a:latin typeface="標楷體" panose="03000509000000000000" pitchFamily="65" charset="-120"/>
                <a:ea typeface="標楷體" panose="03000509000000000000" pitchFamily="65" charset="-120"/>
              </a:rPr>
              <a:t>或</a:t>
            </a:r>
            <a:r>
              <a:rPr lang="zh-TW" altLang="en-US" sz="2000" kern="1200" spc="-150" dirty="0">
                <a:solidFill>
                  <a:srgbClr val="FF0000"/>
                </a:solidFill>
                <a:latin typeface="標楷體" panose="03000509000000000000" pitchFamily="65" charset="-120"/>
                <a:ea typeface="標楷體" panose="03000509000000000000" pitchFamily="65" charset="-120"/>
              </a:rPr>
              <a:t>「</a:t>
            </a:r>
            <a:r>
              <a:rPr lang="zh-TW" altLang="en-US" sz="2000" b="1" kern="1200" spc="-150" dirty="0">
                <a:solidFill>
                  <a:srgbClr val="FF0000"/>
                </a:solidFill>
                <a:latin typeface="標楷體" panose="03000509000000000000" pitchFamily="65" charset="-120"/>
                <a:ea typeface="標楷體" panose="03000509000000000000" pitchFamily="65" charset="-120"/>
              </a:rPr>
              <a:t>專業實習</a:t>
            </a:r>
            <a:r>
              <a:rPr lang="en-US" altLang="zh-TW" sz="2000" kern="1200" spc="-150" dirty="0">
                <a:solidFill>
                  <a:srgbClr val="FF0000"/>
                </a:solidFill>
                <a:latin typeface="標楷體" panose="03000509000000000000" pitchFamily="65" charset="-120"/>
                <a:ea typeface="標楷體" panose="03000509000000000000" pitchFamily="65" charset="-120"/>
              </a:rPr>
              <a:t>(</a:t>
            </a:r>
            <a:r>
              <a:rPr lang="zh-TW" altLang="en-US" sz="2000" kern="1200" spc="-150" dirty="0">
                <a:solidFill>
                  <a:srgbClr val="FF0000"/>
                </a:solidFill>
                <a:latin typeface="標楷體" panose="03000509000000000000" pitchFamily="65" charset="-120"/>
                <a:ea typeface="標楷體" panose="03000509000000000000" pitchFamily="65" charset="-120"/>
              </a:rPr>
              <a:t>含實驗、實務</a:t>
            </a:r>
            <a:r>
              <a:rPr lang="en-US" altLang="zh-TW" sz="2000" kern="1200" spc="-150" dirty="0">
                <a:solidFill>
                  <a:srgbClr val="FF0000"/>
                </a:solidFill>
                <a:latin typeface="標楷體" panose="03000509000000000000" pitchFamily="65" charset="-120"/>
                <a:ea typeface="標楷體" panose="03000509000000000000" pitchFamily="65" charset="-120"/>
              </a:rPr>
              <a:t>)</a:t>
            </a:r>
            <a:r>
              <a:rPr lang="zh-TW" altLang="en-US" sz="2000" kern="1200" spc="-150" dirty="0">
                <a:solidFill>
                  <a:srgbClr val="FF0000"/>
                </a:solidFill>
                <a:latin typeface="標楷體" panose="03000509000000000000" pitchFamily="65" charset="-120"/>
                <a:ea typeface="標楷體" panose="03000509000000000000" pitchFamily="65" charset="-120"/>
              </a:rPr>
              <a:t>科目實習報告</a:t>
            </a:r>
            <a:r>
              <a:rPr lang="en-US" altLang="zh-TW" sz="2000" kern="1200" spc="-150" dirty="0">
                <a:solidFill>
                  <a:srgbClr val="FF0000"/>
                </a:solidFill>
                <a:latin typeface="標楷體" panose="03000509000000000000" pitchFamily="65" charset="-120"/>
                <a:ea typeface="標楷體" panose="03000509000000000000" pitchFamily="65" charset="-120"/>
              </a:rPr>
              <a:t>(</a:t>
            </a:r>
            <a:r>
              <a:rPr lang="zh-TW" altLang="en-US" sz="2000" kern="1200" spc="-150" dirty="0">
                <a:solidFill>
                  <a:srgbClr val="FF0000"/>
                </a:solidFill>
                <a:latin typeface="標楷體" panose="03000509000000000000" pitchFamily="65" charset="-120"/>
                <a:ea typeface="標楷體" panose="03000509000000000000" pitchFamily="65" charset="-120"/>
              </a:rPr>
              <a:t>成果</a:t>
            </a:r>
            <a:r>
              <a:rPr lang="en-US" altLang="zh-TW" sz="2000" kern="1200" spc="-150" dirty="0">
                <a:solidFill>
                  <a:srgbClr val="FF0000"/>
                </a:solidFill>
                <a:latin typeface="標楷體" panose="03000509000000000000" pitchFamily="65" charset="-120"/>
                <a:ea typeface="標楷體" panose="03000509000000000000" pitchFamily="65" charset="-120"/>
              </a:rPr>
              <a:t>)</a:t>
            </a:r>
            <a:r>
              <a:rPr lang="zh-TW" altLang="en-US" sz="2000" kern="1200" spc="-150" dirty="0">
                <a:solidFill>
                  <a:srgbClr val="FF0000"/>
                </a:solidFill>
                <a:latin typeface="標楷體" panose="03000509000000000000" pitchFamily="65" charset="-120"/>
                <a:ea typeface="標楷體" panose="03000509000000000000" pitchFamily="65" charset="-120"/>
              </a:rPr>
              <a:t>」</a:t>
            </a:r>
            <a:r>
              <a:rPr lang="zh-TW" altLang="en-US" sz="2000" kern="1200" spc="-150" dirty="0">
                <a:latin typeface="標楷體" panose="03000509000000000000" pitchFamily="65" charset="-120"/>
                <a:ea typeface="標楷體" panose="03000509000000000000" pitchFamily="65" charset="-120"/>
              </a:rPr>
              <a:t>，亦可兩者皆為備審資料之採計</a:t>
            </a:r>
            <a:r>
              <a:rPr lang="zh-TW" altLang="en-US" sz="2000" kern="1200" spc="-150" dirty="0" smtClean="0">
                <a:latin typeface="標楷體" panose="03000509000000000000" pitchFamily="65" charset="-120"/>
                <a:ea typeface="標楷體" panose="03000509000000000000" pitchFamily="65" charset="-120"/>
              </a:rPr>
              <a:t>項目</a:t>
            </a:r>
            <a:r>
              <a:rPr lang="zh-TW" altLang="en-US" sz="2000" kern="1200" spc="-150" dirty="0">
                <a:latin typeface="標楷體" panose="03000509000000000000" pitchFamily="65" charset="-120"/>
                <a:ea typeface="標楷體" panose="03000509000000000000" pitchFamily="65" charset="-120"/>
              </a:rPr>
              <a:t>。</a:t>
            </a:r>
            <a:endParaRPr lang="en-US" altLang="zh-TW" sz="2000" kern="1200" spc="-150" dirty="0" smtClean="0">
              <a:latin typeface="標楷體" panose="03000509000000000000" pitchFamily="65" charset="-120"/>
              <a:ea typeface="標楷體" panose="03000509000000000000" pitchFamily="65" charset="-120"/>
            </a:endParaRPr>
          </a:p>
          <a:p>
            <a:pPr marL="457200" lvl="0" indent="-457200" algn="just">
              <a:lnSpc>
                <a:spcPct val="120000"/>
              </a:lnSpc>
              <a:spcBef>
                <a:spcPts val="300"/>
              </a:spcBef>
              <a:spcAft>
                <a:spcPts val="300"/>
              </a:spcAft>
              <a:buFont typeface="+mj-ea"/>
              <a:buAutoNum type="ea1ChtPeriod" startAt="4"/>
              <a:defRPr/>
            </a:pPr>
            <a:r>
              <a:rPr lang="zh-TW" altLang="en-US" sz="2000" kern="1200" spc="-150" dirty="0">
                <a:solidFill>
                  <a:srgbClr val="3333FF"/>
                </a:solidFill>
                <a:latin typeface="標楷體" panose="03000509000000000000" pitchFamily="65" charset="-120"/>
                <a:ea typeface="標楷體" panose="03000509000000000000" pitchFamily="65" charset="-120"/>
              </a:rPr>
              <a:t>第二階段</a:t>
            </a:r>
            <a:r>
              <a:rPr lang="zh-TW" altLang="en-US" sz="2000" b="1" kern="1200" spc="-150" dirty="0">
                <a:solidFill>
                  <a:srgbClr val="3333FF"/>
                </a:solidFill>
                <a:latin typeface="標楷體" panose="03000509000000000000" pitchFamily="65" charset="-120"/>
                <a:ea typeface="標楷體" panose="03000509000000000000" pitchFamily="65" charset="-120"/>
              </a:rPr>
              <a:t>備審資料</a:t>
            </a:r>
            <a:r>
              <a:rPr lang="zh-TW" altLang="en-US" sz="2000" kern="1200" spc="-150" dirty="0">
                <a:solidFill>
                  <a:srgbClr val="3333FF"/>
                </a:solidFill>
                <a:latin typeface="標楷體" panose="03000509000000000000" pitchFamily="65" charset="-120"/>
                <a:ea typeface="標楷體" panose="03000509000000000000" pitchFamily="65" charset="-120"/>
              </a:rPr>
              <a:t>網路上傳</a:t>
            </a:r>
            <a:r>
              <a:rPr lang="zh-TW" altLang="en-US" sz="2000" kern="1200" spc="-150" dirty="0">
                <a:latin typeface="標楷體" panose="03000509000000000000" pitchFamily="65" charset="-120"/>
                <a:ea typeface="標楷體" panose="03000509000000000000" pitchFamily="65" charset="-120"/>
              </a:rPr>
              <a:t>系統於</a:t>
            </a:r>
            <a:r>
              <a:rPr lang="en-US" altLang="zh-TW" sz="2000" b="1" kern="1200" dirty="0">
                <a:latin typeface="標楷體" panose="03000509000000000000" pitchFamily="65" charset="-120"/>
                <a:ea typeface="標楷體" panose="03000509000000000000" pitchFamily="65" charset="-120"/>
              </a:rPr>
              <a:t>108</a:t>
            </a:r>
            <a:r>
              <a:rPr lang="zh-TW" altLang="en-US" sz="2000" b="1" kern="1200" dirty="0">
                <a:latin typeface="標楷體" panose="03000509000000000000" pitchFamily="65" charset="-120"/>
                <a:ea typeface="標楷體" panose="03000509000000000000" pitchFamily="65" charset="-120"/>
              </a:rPr>
              <a:t>年</a:t>
            </a:r>
            <a:r>
              <a:rPr lang="en-US" altLang="zh-TW" sz="2000" b="1" u="sng" kern="1200" dirty="0">
                <a:solidFill>
                  <a:srgbClr val="FF0000"/>
                </a:solidFill>
                <a:latin typeface="標楷體" panose="03000509000000000000" pitchFamily="65" charset="-120"/>
                <a:ea typeface="標楷體" panose="03000509000000000000" pitchFamily="65" charset="-120"/>
              </a:rPr>
              <a:t>6</a:t>
            </a:r>
            <a:r>
              <a:rPr lang="zh-TW" altLang="en-US" sz="2000" b="1" u="sng" kern="1200" dirty="0">
                <a:solidFill>
                  <a:srgbClr val="FF0000"/>
                </a:solidFill>
                <a:latin typeface="標楷體" panose="03000509000000000000" pitchFamily="65" charset="-120"/>
                <a:ea typeface="標楷體" panose="03000509000000000000" pitchFamily="65" charset="-120"/>
              </a:rPr>
              <a:t>月</a:t>
            </a:r>
            <a:r>
              <a:rPr lang="en-US" altLang="zh-TW" sz="2000" b="1" u="sng" kern="1200" dirty="0">
                <a:solidFill>
                  <a:srgbClr val="FF0000"/>
                </a:solidFill>
                <a:latin typeface="標楷體" panose="03000509000000000000" pitchFamily="65" charset="-120"/>
                <a:ea typeface="標楷體" panose="03000509000000000000" pitchFamily="65" charset="-120"/>
              </a:rPr>
              <a:t>5</a:t>
            </a:r>
            <a:r>
              <a:rPr lang="zh-TW" altLang="en-US" sz="2000" b="1" u="sng" kern="1200" dirty="0">
                <a:solidFill>
                  <a:srgbClr val="FF0000"/>
                </a:solidFill>
                <a:latin typeface="標楷體" panose="03000509000000000000" pitchFamily="65" charset="-120"/>
                <a:ea typeface="標楷體" panose="03000509000000000000" pitchFamily="65" charset="-120"/>
              </a:rPr>
              <a:t>日</a:t>
            </a:r>
            <a:r>
              <a:rPr lang="en-US" altLang="zh-TW" sz="2000" kern="1200" dirty="0">
                <a:solidFill>
                  <a:srgbClr val="FF0000"/>
                </a:solidFill>
                <a:latin typeface="標楷體" panose="03000509000000000000" pitchFamily="65" charset="-120"/>
                <a:ea typeface="標楷體" panose="03000509000000000000" pitchFamily="65" charset="-120"/>
              </a:rPr>
              <a:t>10:00</a:t>
            </a:r>
            <a:r>
              <a:rPr lang="zh-TW" altLang="en-US" sz="2000" kern="1200" spc="-150" dirty="0">
                <a:solidFill>
                  <a:srgbClr val="FF0000"/>
                </a:solidFill>
                <a:latin typeface="標楷體" panose="03000509000000000000" pitchFamily="65" charset="-120"/>
                <a:ea typeface="標楷體" panose="03000509000000000000" pitchFamily="65" charset="-120"/>
              </a:rPr>
              <a:t>起</a:t>
            </a:r>
            <a:r>
              <a:rPr lang="zh-TW" altLang="en-US" sz="2000" kern="1200" spc="-150" dirty="0">
                <a:latin typeface="標楷體" panose="03000509000000000000" pitchFamily="65" charset="-120"/>
                <a:ea typeface="標楷體" panose="03000509000000000000" pitchFamily="65" charset="-120"/>
              </a:rPr>
              <a:t>至各校系科</a:t>
            </a:r>
            <a:r>
              <a:rPr lang="en-US" altLang="zh-TW" sz="2000" kern="1200" spc="-150" dirty="0">
                <a:latin typeface="標楷體" panose="03000509000000000000" pitchFamily="65" charset="-120"/>
                <a:ea typeface="標楷體" panose="03000509000000000000" pitchFamily="65" charset="-120"/>
              </a:rPr>
              <a:t>(</a:t>
            </a:r>
            <a:r>
              <a:rPr lang="zh-TW" altLang="en-US" sz="2000" kern="1200" spc="-150" dirty="0">
                <a:latin typeface="標楷體" panose="03000509000000000000" pitchFamily="65" charset="-120"/>
                <a:ea typeface="標楷體" panose="03000509000000000000" pitchFamily="65" charset="-120"/>
              </a:rPr>
              <a:t>組</a:t>
            </a:r>
            <a:r>
              <a:rPr lang="en-US" altLang="zh-TW" sz="2000" kern="1200" spc="-150" dirty="0">
                <a:latin typeface="標楷體" panose="03000509000000000000" pitchFamily="65" charset="-120"/>
                <a:ea typeface="標楷體" panose="03000509000000000000" pitchFamily="65" charset="-120"/>
              </a:rPr>
              <a:t>)</a:t>
            </a:r>
            <a:r>
              <a:rPr lang="zh-TW" altLang="en-US" sz="2000" kern="1200" spc="-150" dirty="0">
                <a:latin typeface="標楷體" panose="03000509000000000000" pitchFamily="65" charset="-120"/>
                <a:ea typeface="標楷體" panose="03000509000000000000" pitchFamily="65" charset="-120"/>
              </a:rPr>
              <a:t>、學程所訂</a:t>
            </a:r>
            <a:r>
              <a:rPr lang="zh-TW" altLang="en-US" sz="2000" b="1" kern="1200" dirty="0">
                <a:solidFill>
                  <a:srgbClr val="FF0000"/>
                </a:solidFill>
                <a:latin typeface="標楷體" panose="03000509000000000000" pitchFamily="65" charset="-120"/>
                <a:ea typeface="標楷體" panose="03000509000000000000" pitchFamily="65" charset="-120"/>
              </a:rPr>
              <a:t>截止日</a:t>
            </a:r>
            <a:r>
              <a:rPr lang="en-US" altLang="zh-TW" sz="2000" kern="1200" dirty="0">
                <a:solidFill>
                  <a:srgbClr val="FF0000"/>
                </a:solidFill>
                <a:latin typeface="標楷體" panose="03000509000000000000" pitchFamily="65" charset="-120"/>
                <a:ea typeface="標楷體" panose="03000509000000000000" pitchFamily="65" charset="-120"/>
              </a:rPr>
              <a:t>20:00</a:t>
            </a:r>
            <a:r>
              <a:rPr lang="zh-TW" altLang="en-US" sz="2000" kern="1200" spc="-150" dirty="0">
                <a:solidFill>
                  <a:srgbClr val="FF0000"/>
                </a:solidFill>
                <a:latin typeface="標楷體" panose="03000509000000000000" pitchFamily="65" charset="-120"/>
                <a:ea typeface="標楷體" panose="03000509000000000000" pitchFamily="65" charset="-120"/>
              </a:rPr>
              <a:t>截止</a:t>
            </a:r>
            <a:r>
              <a:rPr lang="zh-TW" altLang="en-US" sz="2000" kern="1200" spc="-150" dirty="0">
                <a:latin typeface="標楷體" panose="03000509000000000000" pitchFamily="65" charset="-120"/>
                <a:ea typeface="標楷體" panose="03000509000000000000" pitchFamily="65" charset="-120"/>
              </a:rPr>
              <a:t>。</a:t>
            </a:r>
          </a:p>
          <a:p>
            <a:pPr marL="457200" lvl="0" indent="-457200" algn="just">
              <a:lnSpc>
                <a:spcPct val="120000"/>
              </a:lnSpc>
              <a:spcBef>
                <a:spcPts val="300"/>
              </a:spcBef>
              <a:spcAft>
                <a:spcPts val="300"/>
              </a:spcAft>
              <a:buFont typeface="+mj-ea"/>
              <a:buAutoNum type="ea1ChtPeriod" startAt="4"/>
              <a:defRPr/>
            </a:pPr>
            <a:r>
              <a:rPr lang="en-US" altLang="zh-TW" sz="2000" b="1" kern="1200" spc="-150" dirty="0" smtClean="0">
                <a:solidFill>
                  <a:srgbClr val="3333FF"/>
                </a:solidFill>
                <a:latin typeface="標楷體" panose="03000509000000000000" pitchFamily="65" charset="-120"/>
                <a:ea typeface="標楷體" panose="03000509000000000000" pitchFamily="65" charset="-120"/>
              </a:rPr>
              <a:t>108</a:t>
            </a:r>
            <a:r>
              <a:rPr lang="zh-TW" altLang="en-US" sz="2000" b="1" kern="1200" spc="-150" dirty="0" smtClean="0">
                <a:solidFill>
                  <a:srgbClr val="3333FF"/>
                </a:solidFill>
                <a:latin typeface="標楷體" panose="03000509000000000000" pitchFamily="65" charset="-120"/>
                <a:ea typeface="標楷體" panose="03000509000000000000" pitchFamily="65" charset="-120"/>
              </a:rPr>
              <a:t>學年度第二</a:t>
            </a:r>
            <a:r>
              <a:rPr lang="zh-TW" altLang="en-US" sz="2000" b="1" kern="1200" spc="-150" dirty="0">
                <a:solidFill>
                  <a:srgbClr val="3333FF"/>
                </a:solidFill>
                <a:latin typeface="標楷體" panose="03000509000000000000" pitchFamily="65" charset="-120"/>
                <a:ea typeface="標楷體" panose="03000509000000000000" pitchFamily="65" charset="-120"/>
              </a:rPr>
              <a:t>階段甄試費由考生向本會繳費，統由本會代收並辦理系統檢核與提供繳費狀態查詢。</a:t>
            </a:r>
          </a:p>
        </p:txBody>
      </p:sp>
    </p:spTree>
    <p:extLst>
      <p:ext uri="{BB962C8B-B14F-4D97-AF65-F5344CB8AC3E}">
        <p14:creationId xmlns:p14="http://schemas.microsoft.com/office/powerpoint/2010/main" val="7584154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81355" y="156609"/>
            <a:ext cx="8640763" cy="553998"/>
          </a:xfrm>
          <a:prstGeom prst="rect">
            <a:avLst/>
          </a:prstGeom>
          <a:noFill/>
          <a:ln>
            <a:noFill/>
          </a:ln>
          <a:extLst/>
        </p:spPr>
        <p:txBody>
          <a:bodyPr anchor="ctr">
            <a:spAutoFit/>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a:defRPr/>
            </a:pPr>
            <a:r>
              <a:rPr lang="zh-TW" altLang="en-US" sz="3000" b="1" kern="0" dirty="0">
                <a:solidFill>
                  <a:srgbClr val="3333FF"/>
                </a:solidFill>
                <a:latin typeface="標楷體" panose="03000509000000000000" pitchFamily="65" charset="-120"/>
                <a:ea typeface="標楷體" panose="03000509000000000000" pitchFamily="65" charset="-120"/>
              </a:rPr>
              <a:t>系統</a:t>
            </a:r>
            <a:r>
              <a:rPr lang="en-US" altLang="zh-TW" sz="3000" b="1" kern="0" dirty="0">
                <a:solidFill>
                  <a:srgbClr val="3333FF"/>
                </a:solidFill>
                <a:latin typeface="標楷體" panose="03000509000000000000" pitchFamily="65" charset="-120"/>
                <a:ea typeface="標楷體" panose="03000509000000000000" pitchFamily="65" charset="-120"/>
              </a:rPr>
              <a:t>-FTP</a:t>
            </a:r>
            <a:r>
              <a:rPr lang="zh-TW" altLang="en-US" sz="3000" b="1" kern="0" dirty="0">
                <a:solidFill>
                  <a:srgbClr val="3333FF"/>
                </a:solidFill>
                <a:latin typeface="標楷體" panose="03000509000000000000" pitchFamily="65" charset="-120"/>
                <a:ea typeface="標楷體" panose="03000509000000000000" pitchFamily="65" charset="-120"/>
              </a:rPr>
              <a:t>連線設定</a:t>
            </a:r>
            <a:endParaRPr lang="en-US" altLang="zh-TW" sz="3000" dirty="0">
              <a:solidFill>
                <a:srgbClr val="660066"/>
              </a:solidFill>
              <a:latin typeface="微軟正黑體" pitchFamily="34" charset="-120"/>
              <a:cs typeface="+mn-cs"/>
            </a:endParaRPr>
          </a:p>
        </p:txBody>
      </p:sp>
      <p:sp>
        <p:nvSpPr>
          <p:cNvPr id="4" name="矩形 3"/>
          <p:cNvSpPr/>
          <p:nvPr/>
        </p:nvSpPr>
        <p:spPr>
          <a:xfrm>
            <a:off x="395535" y="774054"/>
            <a:ext cx="8568954" cy="5324535"/>
          </a:xfrm>
          <a:prstGeom prst="rect">
            <a:avLst/>
          </a:prstGeom>
        </p:spPr>
        <p:txBody>
          <a:bodyPr wrap="square">
            <a:spAutoFit/>
          </a:bodyPr>
          <a:lstStyle/>
          <a:p>
            <a:r>
              <a:rPr lang="zh-TW" altLang="zh-TW" sz="2000" dirty="0" smtClean="0">
                <a:latin typeface="+mn-ea"/>
                <a:ea typeface="+mn-ea"/>
              </a:rPr>
              <a:t>辦理考生備審資料電子檔</a:t>
            </a:r>
            <a:r>
              <a:rPr lang="zh-TW" altLang="en-US" sz="2000" dirty="0" smtClean="0">
                <a:latin typeface="+mn-ea"/>
                <a:ea typeface="+mn-ea"/>
              </a:rPr>
              <a:t>傳送</a:t>
            </a:r>
            <a:r>
              <a:rPr lang="zh-TW" altLang="zh-TW" sz="2000" dirty="0" smtClean="0">
                <a:latin typeface="+mn-ea"/>
                <a:ea typeface="+mn-ea"/>
              </a:rPr>
              <a:t>之</a:t>
            </a:r>
            <a:r>
              <a:rPr lang="en-US" altLang="zh-TW" sz="2000" dirty="0" smtClean="0">
                <a:latin typeface="+mn-ea"/>
                <a:ea typeface="+mn-ea"/>
              </a:rPr>
              <a:t>IP</a:t>
            </a:r>
            <a:r>
              <a:rPr lang="zh-TW" altLang="zh-TW" sz="2000" dirty="0" smtClean="0">
                <a:latin typeface="+mn-ea"/>
                <a:ea typeface="+mn-ea"/>
              </a:rPr>
              <a:t>位址，務</a:t>
            </a:r>
            <a:r>
              <a:rPr lang="zh-TW" altLang="en-US" sz="2000" dirty="0" smtClean="0">
                <a:latin typeface="+mn-ea"/>
                <a:ea typeface="+mn-ea"/>
              </a:rPr>
              <a:t>向</a:t>
            </a:r>
            <a:r>
              <a:rPr lang="zh-TW" altLang="zh-TW" sz="2000" dirty="0" smtClean="0">
                <a:latin typeface="+mn-ea"/>
                <a:ea typeface="+mn-ea"/>
              </a:rPr>
              <a:t>校內網管中心申請校內</a:t>
            </a:r>
            <a:r>
              <a:rPr lang="en-US" altLang="zh-TW" sz="2000" dirty="0" smtClean="0">
                <a:latin typeface="+mn-ea"/>
                <a:ea typeface="+mn-ea"/>
              </a:rPr>
              <a:t>IP</a:t>
            </a:r>
            <a:r>
              <a:rPr lang="zh-TW" altLang="zh-TW" sz="2000" dirty="0" smtClean="0">
                <a:latin typeface="+mn-ea"/>
                <a:ea typeface="+mn-ea"/>
              </a:rPr>
              <a:t>流量權限</a:t>
            </a:r>
            <a:r>
              <a:rPr lang="zh-TW" altLang="zh-TW" sz="2000" dirty="0" smtClean="0">
                <a:latin typeface="+mn-ea"/>
                <a:ea typeface="+mn-ea"/>
                <a:cs typeface="Times New Roman" panose="02020603050405020304" pitchFamily="18" charset="0"/>
              </a:rPr>
              <a:t>資料</a:t>
            </a:r>
            <a:r>
              <a:rPr lang="zh-TW" altLang="zh-TW" sz="2000" dirty="0">
                <a:latin typeface="+mn-ea"/>
                <a:ea typeface="+mn-ea"/>
                <a:cs typeface="Times New Roman" panose="02020603050405020304" pitchFamily="18" charset="0"/>
              </a:rPr>
              <a:t>交換流量評估方式</a:t>
            </a:r>
            <a:r>
              <a:rPr lang="en-US" altLang="zh-TW" sz="2000" dirty="0">
                <a:latin typeface="+mn-ea"/>
                <a:ea typeface="+mn-ea"/>
              </a:rPr>
              <a:t>(</a:t>
            </a:r>
            <a:r>
              <a:rPr lang="zh-TW" altLang="zh-TW" sz="2000" dirty="0">
                <a:latin typeface="+mn-ea"/>
                <a:ea typeface="+mn-ea"/>
                <a:cs typeface="Times New Roman" panose="02020603050405020304" pitchFamily="18" charset="0"/>
              </a:rPr>
              <a:t>採最大量評估</a:t>
            </a:r>
            <a:r>
              <a:rPr lang="en-US" altLang="zh-TW" sz="2000" dirty="0">
                <a:latin typeface="+mn-ea"/>
                <a:ea typeface="+mn-ea"/>
              </a:rPr>
              <a:t>)</a:t>
            </a:r>
            <a:r>
              <a:rPr lang="zh-TW" altLang="zh-TW" sz="2000" dirty="0">
                <a:latin typeface="+mn-ea"/>
                <a:ea typeface="+mn-ea"/>
                <a:cs typeface="Times New Roman" panose="02020603050405020304" pitchFamily="18" charset="0"/>
              </a:rPr>
              <a:t>，說明如下</a:t>
            </a:r>
            <a:r>
              <a:rPr lang="zh-TW" altLang="zh-TW" sz="2000" dirty="0" smtClean="0">
                <a:latin typeface="+mn-ea"/>
                <a:ea typeface="+mn-ea"/>
                <a:cs typeface="Times New Roman" panose="02020603050405020304" pitchFamily="18" charset="0"/>
              </a:rPr>
              <a:t>：</a:t>
            </a:r>
            <a:endParaRPr lang="en-US" altLang="zh-TW" sz="2000" dirty="0" smtClean="0">
              <a:latin typeface="+mn-ea"/>
              <a:ea typeface="+mn-ea"/>
              <a:cs typeface="Times New Roman" panose="02020603050405020304" pitchFamily="18" charset="0"/>
            </a:endParaRPr>
          </a:p>
          <a:p>
            <a:endParaRPr lang="en-US" altLang="zh-TW" sz="2000" dirty="0">
              <a:latin typeface="+mn-ea"/>
              <a:ea typeface="+mn-ea"/>
              <a:cs typeface="Times New Roman" panose="02020603050405020304" pitchFamily="18" charset="0"/>
            </a:endParaRPr>
          </a:p>
          <a:p>
            <a:endParaRPr lang="en-US" altLang="zh-TW" sz="2000" dirty="0" smtClean="0">
              <a:latin typeface="+mn-ea"/>
              <a:ea typeface="+mn-ea"/>
              <a:cs typeface="Times New Roman" panose="02020603050405020304" pitchFamily="18" charset="0"/>
            </a:endParaRPr>
          </a:p>
          <a:p>
            <a:endParaRPr lang="en-US" altLang="zh-TW" sz="2000" dirty="0">
              <a:latin typeface="+mn-ea"/>
              <a:ea typeface="+mn-ea"/>
              <a:cs typeface="Times New Roman" panose="02020603050405020304" pitchFamily="18" charset="0"/>
            </a:endParaRPr>
          </a:p>
          <a:p>
            <a:endParaRPr lang="en-US" altLang="zh-TW" sz="2000" dirty="0" smtClean="0">
              <a:latin typeface="+mn-ea"/>
              <a:ea typeface="+mn-ea"/>
              <a:cs typeface="Times New Roman" panose="02020603050405020304" pitchFamily="18" charset="0"/>
            </a:endParaRPr>
          </a:p>
          <a:p>
            <a:endParaRPr lang="en-US" altLang="zh-TW" sz="2000" dirty="0">
              <a:latin typeface="+mn-ea"/>
              <a:ea typeface="+mn-ea"/>
              <a:cs typeface="Times New Roman" panose="02020603050405020304" pitchFamily="18" charset="0"/>
            </a:endParaRPr>
          </a:p>
          <a:p>
            <a:endParaRPr lang="en-US" altLang="zh-TW" sz="2000" dirty="0" smtClean="0">
              <a:latin typeface="+mn-ea"/>
              <a:ea typeface="+mn-ea"/>
              <a:cs typeface="Times New Roman" panose="02020603050405020304" pitchFamily="18" charset="0"/>
            </a:endParaRPr>
          </a:p>
          <a:p>
            <a:endParaRPr lang="en-US" altLang="zh-TW" sz="2000" dirty="0" smtClean="0">
              <a:latin typeface="+mn-ea"/>
              <a:ea typeface="+mn-ea"/>
              <a:cs typeface="Times New Roman" panose="02020603050405020304" pitchFamily="18" charset="0"/>
            </a:endParaRPr>
          </a:p>
          <a:p>
            <a:endParaRPr lang="en-US" altLang="zh-TW" sz="2000" dirty="0">
              <a:latin typeface="+mn-ea"/>
              <a:ea typeface="+mn-ea"/>
              <a:cs typeface="Times New Roman" panose="02020603050405020304" pitchFamily="18" charset="0"/>
            </a:endParaRPr>
          </a:p>
          <a:p>
            <a:endParaRPr lang="en-US" altLang="zh-TW" sz="2000" dirty="0">
              <a:latin typeface="+mn-ea"/>
              <a:ea typeface="+mn-ea"/>
              <a:cs typeface="Times New Roman" panose="02020603050405020304" pitchFamily="18" charset="0"/>
            </a:endParaRPr>
          </a:p>
          <a:p>
            <a:r>
              <a:rPr lang="zh-TW" altLang="zh-TW" sz="2000" dirty="0" smtClean="0">
                <a:latin typeface="+mn-ea"/>
                <a:ea typeface="+mn-ea"/>
              </a:rPr>
              <a:t>於</a:t>
            </a:r>
            <a:r>
              <a:rPr lang="zh-TW" altLang="zh-TW" sz="2000" b="1" dirty="0">
                <a:latin typeface="+mn-ea"/>
                <a:ea typeface="+mn-ea"/>
              </a:rPr>
              <a:t>各校自訂截止日</a:t>
            </a:r>
            <a:r>
              <a:rPr lang="zh-TW" altLang="zh-TW" sz="2000" b="1" dirty="0" smtClean="0">
                <a:latin typeface="+mn-ea"/>
                <a:ea typeface="+mn-ea"/>
              </a:rPr>
              <a:t>隔</a:t>
            </a:r>
            <a:r>
              <a:rPr lang="en-US" altLang="zh-TW" sz="2000" b="1" dirty="0" smtClean="0">
                <a:latin typeface="+mn-ea"/>
                <a:ea typeface="+mn-ea"/>
              </a:rPr>
              <a:t>2</a:t>
            </a:r>
            <a:r>
              <a:rPr lang="zh-TW" altLang="zh-TW" sz="2000" b="1" dirty="0" smtClean="0">
                <a:latin typeface="+mn-ea"/>
                <a:ea typeface="+mn-ea"/>
              </a:rPr>
              <a:t>日</a:t>
            </a:r>
            <a:r>
              <a:rPr lang="en-US" altLang="zh-TW" sz="2000" b="1" dirty="0">
                <a:latin typeface="+mn-ea"/>
                <a:ea typeface="+mn-ea"/>
              </a:rPr>
              <a:t>10:00</a:t>
            </a:r>
            <a:r>
              <a:rPr lang="zh-TW" altLang="zh-TW" sz="2000" b="1" dirty="0">
                <a:latin typeface="+mn-ea"/>
                <a:ea typeface="+mn-ea"/>
              </a:rPr>
              <a:t>起</a:t>
            </a:r>
            <a:r>
              <a:rPr lang="zh-TW" altLang="zh-TW" sz="2000" dirty="0" smtClean="0">
                <a:latin typeface="+mn-ea"/>
                <a:ea typeface="+mn-ea"/>
              </a:rPr>
              <a:t>，</a:t>
            </a:r>
            <a:r>
              <a:rPr lang="zh-TW" altLang="zh-TW" sz="2000" dirty="0">
                <a:latin typeface="+mn-ea"/>
                <a:ea typeface="+mn-ea"/>
              </a:rPr>
              <a:t>使用</a:t>
            </a:r>
            <a:r>
              <a:rPr lang="en-US" altLang="zh-TW" sz="2000" dirty="0" err="1">
                <a:latin typeface="+mn-ea"/>
                <a:ea typeface="+mn-ea"/>
              </a:rPr>
              <a:t>filezilla</a:t>
            </a:r>
            <a:r>
              <a:rPr lang="en-US" altLang="zh-TW" sz="2000" dirty="0">
                <a:latin typeface="+mn-ea"/>
                <a:ea typeface="+mn-ea"/>
              </a:rPr>
              <a:t> client</a:t>
            </a:r>
            <a:r>
              <a:rPr lang="zh-TW" altLang="zh-TW" sz="2000" dirty="0" smtClean="0">
                <a:latin typeface="+mn-ea"/>
                <a:ea typeface="+mn-ea"/>
              </a:rPr>
              <a:t>軟體</a:t>
            </a:r>
            <a:endParaRPr lang="zh-TW" altLang="zh-TW" sz="2000" dirty="0">
              <a:latin typeface="+mn-ea"/>
              <a:ea typeface="+mn-ea"/>
            </a:endParaRPr>
          </a:p>
          <a:p>
            <a:r>
              <a:rPr lang="zh-TW" altLang="zh-TW" sz="2000" dirty="0">
                <a:latin typeface="+mn-ea"/>
                <a:ea typeface="+mn-ea"/>
              </a:rPr>
              <a:t>主機：</a:t>
            </a:r>
            <a:r>
              <a:rPr lang="en-US" altLang="zh-TW" sz="2000" u="sng" dirty="0">
                <a:latin typeface="+mn-ea"/>
                <a:ea typeface="+mn-ea"/>
                <a:hlinkClick r:id="rId2"/>
              </a:rPr>
              <a:t>ftp://download.jctv.ntut.edu.tw</a:t>
            </a:r>
            <a:endParaRPr lang="zh-TW" altLang="zh-TW" sz="2000" dirty="0">
              <a:latin typeface="+mn-ea"/>
              <a:ea typeface="+mn-ea"/>
            </a:endParaRPr>
          </a:p>
          <a:p>
            <a:r>
              <a:rPr lang="zh-TW" altLang="zh-TW" sz="2000" dirty="0">
                <a:latin typeface="+mn-ea"/>
                <a:ea typeface="+mn-ea"/>
              </a:rPr>
              <a:t>使用者名稱：</a:t>
            </a:r>
            <a:r>
              <a:rPr lang="zh-TW" altLang="zh-TW" sz="2000" dirty="0" smtClean="0">
                <a:latin typeface="+mn-ea"/>
                <a:ea typeface="+mn-ea"/>
              </a:rPr>
              <a:t>（</a:t>
            </a:r>
            <a:r>
              <a:rPr lang="en-US" altLang="zh-TW" sz="2000" dirty="0" err="1" smtClean="0">
                <a:latin typeface="+mn-ea"/>
                <a:ea typeface="+mn-ea"/>
              </a:rPr>
              <a:t>ug</a:t>
            </a:r>
            <a:r>
              <a:rPr lang="en-US" altLang="zh-TW" sz="2000" dirty="0">
                <a:latin typeface="+mn-ea"/>
                <a:ea typeface="+mn-ea"/>
              </a:rPr>
              <a:t>_</a:t>
            </a:r>
            <a:r>
              <a:rPr lang="zh-TW" altLang="zh-TW" sz="2000" dirty="0" smtClean="0">
                <a:latin typeface="+mn-ea"/>
                <a:ea typeface="+mn-ea"/>
              </a:rPr>
              <a:t>學校</a:t>
            </a:r>
            <a:r>
              <a:rPr lang="zh-TW" altLang="zh-TW" sz="2000" dirty="0">
                <a:latin typeface="+mn-ea"/>
                <a:ea typeface="+mn-ea"/>
              </a:rPr>
              <a:t>帳號）</a:t>
            </a:r>
          </a:p>
          <a:p>
            <a:r>
              <a:rPr lang="zh-TW" altLang="zh-TW" sz="2000" dirty="0">
                <a:latin typeface="+mn-ea"/>
                <a:ea typeface="+mn-ea"/>
              </a:rPr>
              <a:t>使用者密碼：（各校自設）</a:t>
            </a:r>
          </a:p>
          <a:p>
            <a:r>
              <a:rPr lang="zh-TW" altLang="zh-TW" sz="2000" dirty="0">
                <a:latin typeface="+mn-ea"/>
                <a:ea typeface="+mn-ea"/>
              </a:rPr>
              <a:t>連接埠：（空白）</a:t>
            </a:r>
          </a:p>
          <a:p>
            <a:endParaRPr lang="en-US" altLang="zh-TW" sz="2000" dirty="0" smtClean="0">
              <a:latin typeface="+mn-ea"/>
              <a:ea typeface="+mn-ea"/>
              <a:cs typeface="Times New Roman" panose="02020603050405020304" pitchFamily="18" charset="0"/>
            </a:endParaRPr>
          </a:p>
        </p:txBody>
      </p:sp>
      <p:graphicFrame>
        <p:nvGraphicFramePr>
          <p:cNvPr id="6" name="表格 5"/>
          <p:cNvGraphicFramePr>
            <a:graphicFrameLocks noGrp="1"/>
          </p:cNvGraphicFramePr>
          <p:nvPr>
            <p:extLst>
              <p:ext uri="{D42A27DB-BD31-4B8C-83A1-F6EECF244321}">
                <p14:modId xmlns:p14="http://schemas.microsoft.com/office/powerpoint/2010/main" val="341273086"/>
              </p:ext>
            </p:extLst>
          </p:nvPr>
        </p:nvGraphicFramePr>
        <p:xfrm>
          <a:off x="457200" y="1536192"/>
          <a:ext cx="8229600" cy="2243328"/>
        </p:xfrm>
        <a:graphic>
          <a:graphicData uri="http://schemas.openxmlformats.org/drawingml/2006/table">
            <a:tbl>
              <a:tblPr firstRow="1" bandRow="1">
                <a:tableStyleId>{5C22544A-7EE6-4342-B048-85BDC9FD1C3A}</a:tableStyleId>
              </a:tblPr>
              <a:tblGrid>
                <a:gridCol w="2524841">
                  <a:extLst>
                    <a:ext uri="{9D8B030D-6E8A-4147-A177-3AD203B41FA5}">
                      <a16:colId xmlns="" xmlns:a16="http://schemas.microsoft.com/office/drawing/2014/main" val="20000"/>
                    </a:ext>
                  </a:extLst>
                </a:gridCol>
                <a:gridCol w="1693652">
                  <a:extLst>
                    <a:ext uri="{9D8B030D-6E8A-4147-A177-3AD203B41FA5}">
                      <a16:colId xmlns="" xmlns:a16="http://schemas.microsoft.com/office/drawing/2014/main" val="20001"/>
                    </a:ext>
                  </a:extLst>
                </a:gridCol>
                <a:gridCol w="1341425">
                  <a:extLst>
                    <a:ext uri="{9D8B030D-6E8A-4147-A177-3AD203B41FA5}">
                      <a16:colId xmlns="" xmlns:a16="http://schemas.microsoft.com/office/drawing/2014/main" val="20002"/>
                    </a:ext>
                  </a:extLst>
                </a:gridCol>
                <a:gridCol w="1904329">
                  <a:extLst>
                    <a:ext uri="{9D8B030D-6E8A-4147-A177-3AD203B41FA5}">
                      <a16:colId xmlns="" xmlns:a16="http://schemas.microsoft.com/office/drawing/2014/main" val="20003"/>
                    </a:ext>
                  </a:extLst>
                </a:gridCol>
                <a:gridCol w="765353">
                  <a:extLst>
                    <a:ext uri="{9D8B030D-6E8A-4147-A177-3AD203B41FA5}">
                      <a16:colId xmlns="" xmlns:a16="http://schemas.microsoft.com/office/drawing/2014/main" val="20004"/>
                    </a:ext>
                  </a:extLst>
                </a:gridCol>
              </a:tblGrid>
              <a:tr h="0">
                <a:tc>
                  <a:txBody>
                    <a:bodyPr/>
                    <a:lstStyle/>
                    <a:p>
                      <a:pPr algn="ctr">
                        <a:lnSpc>
                          <a:spcPct val="115000"/>
                        </a:lnSpc>
                        <a:spcAft>
                          <a:spcPts val="0"/>
                        </a:spcAft>
                      </a:pPr>
                      <a:r>
                        <a:rPr lang="zh-TW" sz="1600" dirty="0">
                          <a:solidFill>
                            <a:schemeClr val="tx1"/>
                          </a:solidFill>
                          <a:effectLst/>
                          <a:latin typeface="+mn-ea"/>
                          <a:ea typeface="+mn-ea"/>
                        </a:rPr>
                        <a:t>項目</a:t>
                      </a:r>
                    </a:p>
                  </a:txBody>
                  <a:tcPr marL="68580" marR="68580" marT="0"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ctr">
                        <a:lnSpc>
                          <a:spcPct val="115000"/>
                        </a:lnSpc>
                        <a:spcAft>
                          <a:spcPts val="0"/>
                        </a:spcAft>
                      </a:pPr>
                      <a:r>
                        <a:rPr lang="zh-TW" sz="1600">
                          <a:solidFill>
                            <a:schemeClr val="tx1"/>
                          </a:solidFill>
                          <a:effectLst/>
                          <a:latin typeface="+mn-ea"/>
                          <a:ea typeface="+mn-ea"/>
                        </a:rPr>
                        <a:t>預計甄試人數</a:t>
                      </a:r>
                    </a:p>
                  </a:txBody>
                  <a:tcPr marL="68580" marR="68580" marT="0"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ctr">
                        <a:lnSpc>
                          <a:spcPct val="115000"/>
                        </a:lnSpc>
                        <a:spcAft>
                          <a:spcPts val="0"/>
                        </a:spcAft>
                      </a:pPr>
                      <a:r>
                        <a:rPr lang="zh-TW" sz="1600" dirty="0">
                          <a:solidFill>
                            <a:schemeClr val="tx1"/>
                          </a:solidFill>
                          <a:effectLst/>
                          <a:latin typeface="+mn-ea"/>
                          <a:ea typeface="+mn-ea"/>
                        </a:rPr>
                        <a:t>每位考生</a:t>
                      </a:r>
                    </a:p>
                    <a:p>
                      <a:pPr algn="ctr">
                        <a:lnSpc>
                          <a:spcPct val="115000"/>
                        </a:lnSpc>
                        <a:spcAft>
                          <a:spcPts val="0"/>
                        </a:spcAft>
                      </a:pPr>
                      <a:r>
                        <a:rPr lang="zh-TW" sz="1600" dirty="0">
                          <a:solidFill>
                            <a:schemeClr val="tx1"/>
                          </a:solidFill>
                          <a:effectLst/>
                          <a:latin typeface="+mn-ea"/>
                          <a:ea typeface="+mn-ea"/>
                        </a:rPr>
                        <a:t>檔案大小</a:t>
                      </a:r>
                    </a:p>
                  </a:txBody>
                  <a:tcPr marL="68580" marR="68580" marT="0"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gridSpan="2">
                  <a:txBody>
                    <a:bodyPr/>
                    <a:lstStyle/>
                    <a:p>
                      <a:pPr algn="ctr">
                        <a:lnSpc>
                          <a:spcPct val="115000"/>
                        </a:lnSpc>
                        <a:spcAft>
                          <a:spcPts val="0"/>
                        </a:spcAft>
                      </a:pPr>
                      <a:r>
                        <a:rPr lang="zh-TW" sz="1600">
                          <a:solidFill>
                            <a:schemeClr val="tx1"/>
                          </a:solidFill>
                          <a:effectLst/>
                          <a:latin typeface="+mn-ea"/>
                          <a:ea typeface="+mn-ea"/>
                        </a:rPr>
                        <a:t>總檔案大小</a:t>
                      </a:r>
                    </a:p>
                  </a:txBody>
                  <a:tcPr marL="68580" marR="68580" marT="0"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hMerge="1">
                  <a:txBody>
                    <a:bodyPr/>
                    <a:lstStyle/>
                    <a:p>
                      <a:endParaRPr lang="zh-TW" altLang="en-US"/>
                    </a:p>
                  </a:txBody>
                  <a:tcPr/>
                </a:tc>
                <a:extLst>
                  <a:ext uri="{0D108BD9-81ED-4DB2-BD59-A6C34878D82A}">
                    <a16:rowId xmlns="" xmlns:a16="http://schemas.microsoft.com/office/drawing/2014/main" val="10000"/>
                  </a:ext>
                </a:extLst>
              </a:tr>
              <a:tr h="0">
                <a:tc>
                  <a:txBody>
                    <a:bodyPr/>
                    <a:lstStyle/>
                    <a:p>
                      <a:pPr>
                        <a:lnSpc>
                          <a:spcPct val="115000"/>
                        </a:lnSpc>
                        <a:spcAft>
                          <a:spcPts val="0"/>
                        </a:spcAft>
                      </a:pPr>
                      <a:r>
                        <a:rPr lang="en-US" sz="1600">
                          <a:solidFill>
                            <a:schemeClr val="tx1"/>
                          </a:solidFill>
                          <a:effectLst/>
                          <a:latin typeface="+mn-ea"/>
                          <a:ea typeface="+mn-ea"/>
                        </a:rPr>
                        <a:t>reqData</a:t>
                      </a:r>
                      <a:r>
                        <a:rPr lang="zh-TW" sz="1600">
                          <a:solidFill>
                            <a:schemeClr val="tx1"/>
                          </a:solidFill>
                          <a:effectLst/>
                          <a:latin typeface="+mn-ea"/>
                          <a:ea typeface="+mn-ea"/>
                        </a:rPr>
                        <a:t>備審資料審查</a:t>
                      </a:r>
                    </a:p>
                  </a:txBody>
                  <a:tcPr marL="68580" marR="68580" marT="0" marB="0">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ctr">
                        <a:lnSpc>
                          <a:spcPct val="115000"/>
                        </a:lnSpc>
                        <a:spcAft>
                          <a:spcPts val="0"/>
                        </a:spcAft>
                      </a:pPr>
                      <a:r>
                        <a:rPr lang="en-US" sz="1600">
                          <a:solidFill>
                            <a:schemeClr val="tx1"/>
                          </a:solidFill>
                          <a:effectLst/>
                          <a:latin typeface="+mn-ea"/>
                          <a:ea typeface="+mn-ea"/>
                        </a:rPr>
                        <a:t>1,000</a:t>
                      </a:r>
                      <a:endParaRPr lang="zh-TW" sz="1600">
                        <a:solidFill>
                          <a:schemeClr val="tx1"/>
                        </a:solidFill>
                        <a:effectLst/>
                        <a:latin typeface="+mn-ea"/>
                        <a:ea typeface="+mn-ea"/>
                      </a:endParaRPr>
                    </a:p>
                  </a:txBody>
                  <a:tcPr marL="68580" marR="68580" marT="0"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ctr">
                        <a:lnSpc>
                          <a:spcPct val="115000"/>
                        </a:lnSpc>
                        <a:spcAft>
                          <a:spcPts val="0"/>
                        </a:spcAft>
                      </a:pPr>
                      <a:r>
                        <a:rPr lang="en-US" sz="1600">
                          <a:solidFill>
                            <a:schemeClr val="tx1"/>
                          </a:solidFill>
                          <a:effectLst/>
                          <a:latin typeface="+mn-ea"/>
                          <a:ea typeface="+mn-ea"/>
                        </a:rPr>
                        <a:t>10M</a:t>
                      </a:r>
                      <a:endParaRPr lang="zh-TW" sz="1600">
                        <a:solidFill>
                          <a:schemeClr val="tx1"/>
                        </a:solidFill>
                        <a:effectLst/>
                        <a:latin typeface="+mn-ea"/>
                        <a:ea typeface="+mn-ea"/>
                      </a:endParaRPr>
                    </a:p>
                  </a:txBody>
                  <a:tcPr marL="68580" marR="68580" marT="0"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r">
                        <a:lnSpc>
                          <a:spcPct val="115000"/>
                        </a:lnSpc>
                        <a:spcAft>
                          <a:spcPts val="0"/>
                        </a:spcAft>
                      </a:pPr>
                      <a:r>
                        <a:rPr lang="en-US" sz="1600">
                          <a:solidFill>
                            <a:schemeClr val="tx1"/>
                          </a:solidFill>
                          <a:effectLst/>
                          <a:latin typeface="+mn-ea"/>
                          <a:ea typeface="+mn-ea"/>
                        </a:rPr>
                        <a:t>10,000M÷1024</a:t>
                      </a:r>
                      <a:endParaRPr lang="zh-TW" sz="1600">
                        <a:solidFill>
                          <a:schemeClr val="tx1"/>
                        </a:solidFill>
                        <a:effectLst/>
                        <a:latin typeface="+mn-ea"/>
                        <a:ea typeface="+mn-ea"/>
                      </a:endParaRPr>
                    </a:p>
                  </a:txBody>
                  <a:tcPr marL="68580" marR="68580" marT="0"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r">
                        <a:lnSpc>
                          <a:spcPct val="115000"/>
                        </a:lnSpc>
                        <a:spcAft>
                          <a:spcPts val="0"/>
                        </a:spcAft>
                      </a:pPr>
                      <a:r>
                        <a:rPr lang="en-US" sz="1600">
                          <a:solidFill>
                            <a:schemeClr val="tx1"/>
                          </a:solidFill>
                          <a:effectLst/>
                          <a:latin typeface="+mn-ea"/>
                          <a:ea typeface="+mn-ea"/>
                        </a:rPr>
                        <a:t>10G</a:t>
                      </a:r>
                      <a:endParaRPr lang="zh-TW" sz="1600">
                        <a:solidFill>
                          <a:schemeClr val="tx1"/>
                        </a:solidFill>
                        <a:effectLst/>
                        <a:latin typeface="+mn-ea"/>
                        <a:ea typeface="+mn-ea"/>
                      </a:endParaRPr>
                    </a:p>
                  </a:txBody>
                  <a:tcPr marL="68580" marR="68580" marT="0" marB="0">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 xmlns:a16="http://schemas.microsoft.com/office/drawing/2014/main" val="10001"/>
                  </a:ext>
                </a:extLst>
              </a:tr>
              <a:tr h="0">
                <a:tc>
                  <a:txBody>
                    <a:bodyPr/>
                    <a:lstStyle/>
                    <a:p>
                      <a:pPr>
                        <a:lnSpc>
                          <a:spcPct val="115000"/>
                        </a:lnSpc>
                        <a:spcAft>
                          <a:spcPts val="0"/>
                        </a:spcAft>
                      </a:pPr>
                      <a:r>
                        <a:rPr lang="en-US" sz="1600" dirty="0">
                          <a:solidFill>
                            <a:schemeClr val="tx1"/>
                          </a:solidFill>
                          <a:effectLst/>
                          <a:latin typeface="+mn-ea"/>
                          <a:ea typeface="+mn-ea"/>
                        </a:rPr>
                        <a:t>A20</a:t>
                      </a:r>
                      <a:r>
                        <a:rPr lang="zh-TW" sz="1600" dirty="0">
                          <a:solidFill>
                            <a:schemeClr val="tx1"/>
                          </a:solidFill>
                          <a:effectLst/>
                          <a:latin typeface="+mn-ea"/>
                          <a:ea typeface="+mn-ea"/>
                        </a:rPr>
                        <a:t>基本資料表</a:t>
                      </a:r>
                    </a:p>
                  </a:txBody>
                  <a:tcPr marL="68580" marR="68580" marT="0" marB="0">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ctr">
                        <a:lnSpc>
                          <a:spcPct val="115000"/>
                        </a:lnSpc>
                        <a:spcAft>
                          <a:spcPts val="0"/>
                        </a:spcAft>
                      </a:pPr>
                      <a:r>
                        <a:rPr lang="en-US" sz="1600" dirty="0">
                          <a:solidFill>
                            <a:schemeClr val="tx1"/>
                          </a:solidFill>
                          <a:effectLst/>
                          <a:latin typeface="+mn-ea"/>
                          <a:ea typeface="+mn-ea"/>
                        </a:rPr>
                        <a:t>1,000</a:t>
                      </a:r>
                      <a:endParaRPr lang="zh-TW" sz="1600" dirty="0">
                        <a:solidFill>
                          <a:schemeClr val="tx1"/>
                        </a:solidFill>
                        <a:effectLst/>
                        <a:latin typeface="+mn-ea"/>
                        <a:ea typeface="+mn-ea"/>
                      </a:endParaRPr>
                    </a:p>
                  </a:txBody>
                  <a:tcPr marL="68580" marR="68580" marT="0"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ctr">
                        <a:lnSpc>
                          <a:spcPct val="115000"/>
                        </a:lnSpc>
                        <a:spcAft>
                          <a:spcPts val="0"/>
                        </a:spcAft>
                      </a:pPr>
                      <a:r>
                        <a:rPr lang="en-US" sz="1600">
                          <a:solidFill>
                            <a:schemeClr val="tx1"/>
                          </a:solidFill>
                          <a:effectLst/>
                          <a:latin typeface="+mn-ea"/>
                          <a:ea typeface="+mn-ea"/>
                        </a:rPr>
                        <a:t>5M</a:t>
                      </a:r>
                      <a:endParaRPr lang="zh-TW" sz="1600">
                        <a:solidFill>
                          <a:schemeClr val="tx1"/>
                        </a:solidFill>
                        <a:effectLst/>
                        <a:latin typeface="+mn-ea"/>
                        <a:ea typeface="+mn-ea"/>
                      </a:endParaRPr>
                    </a:p>
                  </a:txBody>
                  <a:tcPr marL="68580" marR="68580" marT="0"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r">
                        <a:lnSpc>
                          <a:spcPct val="115000"/>
                        </a:lnSpc>
                        <a:spcAft>
                          <a:spcPts val="0"/>
                        </a:spcAft>
                      </a:pPr>
                      <a:r>
                        <a:rPr lang="en-US" sz="1600">
                          <a:solidFill>
                            <a:schemeClr val="tx1"/>
                          </a:solidFill>
                          <a:effectLst/>
                          <a:latin typeface="+mn-ea"/>
                          <a:ea typeface="+mn-ea"/>
                        </a:rPr>
                        <a:t>5000M÷1024</a:t>
                      </a:r>
                      <a:endParaRPr lang="zh-TW" sz="1600">
                        <a:solidFill>
                          <a:schemeClr val="tx1"/>
                        </a:solidFill>
                        <a:effectLst/>
                        <a:latin typeface="+mn-ea"/>
                        <a:ea typeface="+mn-ea"/>
                      </a:endParaRPr>
                    </a:p>
                  </a:txBody>
                  <a:tcPr marL="68580" marR="68580" marT="0"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r">
                        <a:lnSpc>
                          <a:spcPct val="115000"/>
                        </a:lnSpc>
                        <a:spcAft>
                          <a:spcPts val="0"/>
                        </a:spcAft>
                      </a:pPr>
                      <a:r>
                        <a:rPr lang="en-US" sz="1600">
                          <a:solidFill>
                            <a:schemeClr val="tx1"/>
                          </a:solidFill>
                          <a:effectLst/>
                          <a:latin typeface="+mn-ea"/>
                          <a:ea typeface="+mn-ea"/>
                        </a:rPr>
                        <a:t>5G</a:t>
                      </a:r>
                      <a:endParaRPr lang="zh-TW" sz="1600">
                        <a:solidFill>
                          <a:schemeClr val="tx1"/>
                        </a:solidFill>
                        <a:effectLst/>
                        <a:latin typeface="+mn-ea"/>
                        <a:ea typeface="+mn-ea"/>
                      </a:endParaRPr>
                    </a:p>
                  </a:txBody>
                  <a:tcPr marL="68580" marR="68580" marT="0" marB="0">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 xmlns:a16="http://schemas.microsoft.com/office/drawing/2014/main" val="10002"/>
                  </a:ext>
                </a:extLst>
              </a:tr>
              <a:tr h="0">
                <a:tc>
                  <a:txBody>
                    <a:bodyPr/>
                    <a:lstStyle/>
                    <a:p>
                      <a:pPr>
                        <a:lnSpc>
                          <a:spcPct val="115000"/>
                        </a:lnSpc>
                        <a:spcAft>
                          <a:spcPts val="0"/>
                        </a:spcAft>
                      </a:pPr>
                      <a:r>
                        <a:rPr lang="en-US" sz="1600">
                          <a:solidFill>
                            <a:schemeClr val="tx1"/>
                          </a:solidFill>
                          <a:effectLst/>
                          <a:latin typeface="+mn-ea"/>
                          <a:ea typeface="+mn-ea"/>
                        </a:rPr>
                        <a:t>A21</a:t>
                      </a:r>
                      <a:r>
                        <a:rPr lang="zh-TW" sz="1600">
                          <a:solidFill>
                            <a:schemeClr val="tx1"/>
                          </a:solidFill>
                          <a:effectLst/>
                          <a:latin typeface="+mn-ea"/>
                          <a:ea typeface="+mn-ea"/>
                        </a:rPr>
                        <a:t>在校學業成績</a:t>
                      </a:r>
                    </a:p>
                  </a:txBody>
                  <a:tcPr marL="68580" marR="68580" marT="0" marB="0">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ctr">
                        <a:lnSpc>
                          <a:spcPct val="115000"/>
                        </a:lnSpc>
                        <a:spcAft>
                          <a:spcPts val="0"/>
                        </a:spcAft>
                      </a:pPr>
                      <a:r>
                        <a:rPr lang="en-US" sz="1600">
                          <a:solidFill>
                            <a:schemeClr val="tx1"/>
                          </a:solidFill>
                          <a:effectLst/>
                          <a:latin typeface="+mn-ea"/>
                          <a:ea typeface="+mn-ea"/>
                        </a:rPr>
                        <a:t>1,000</a:t>
                      </a:r>
                      <a:endParaRPr lang="zh-TW" sz="1600">
                        <a:solidFill>
                          <a:schemeClr val="tx1"/>
                        </a:solidFill>
                        <a:effectLst/>
                        <a:latin typeface="+mn-ea"/>
                        <a:ea typeface="+mn-ea"/>
                      </a:endParaRPr>
                    </a:p>
                  </a:txBody>
                  <a:tcPr marL="68580" marR="68580" marT="0"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ctr">
                        <a:lnSpc>
                          <a:spcPct val="115000"/>
                        </a:lnSpc>
                        <a:spcAft>
                          <a:spcPts val="0"/>
                        </a:spcAft>
                      </a:pPr>
                      <a:r>
                        <a:rPr lang="en-US" sz="1600">
                          <a:solidFill>
                            <a:schemeClr val="tx1"/>
                          </a:solidFill>
                          <a:effectLst/>
                          <a:latin typeface="+mn-ea"/>
                          <a:ea typeface="+mn-ea"/>
                        </a:rPr>
                        <a:t>5M</a:t>
                      </a:r>
                      <a:endParaRPr lang="zh-TW" sz="1600">
                        <a:solidFill>
                          <a:schemeClr val="tx1"/>
                        </a:solidFill>
                        <a:effectLst/>
                        <a:latin typeface="+mn-ea"/>
                        <a:ea typeface="+mn-ea"/>
                      </a:endParaRPr>
                    </a:p>
                  </a:txBody>
                  <a:tcPr marL="68580" marR="68580" marT="0"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r">
                        <a:lnSpc>
                          <a:spcPct val="115000"/>
                        </a:lnSpc>
                        <a:spcAft>
                          <a:spcPts val="0"/>
                        </a:spcAft>
                      </a:pPr>
                      <a:r>
                        <a:rPr lang="en-US" sz="1600">
                          <a:solidFill>
                            <a:schemeClr val="tx1"/>
                          </a:solidFill>
                          <a:effectLst/>
                          <a:latin typeface="+mn-ea"/>
                          <a:ea typeface="+mn-ea"/>
                        </a:rPr>
                        <a:t>5000M÷1024</a:t>
                      </a:r>
                      <a:endParaRPr lang="zh-TW" sz="1600">
                        <a:solidFill>
                          <a:schemeClr val="tx1"/>
                        </a:solidFill>
                        <a:effectLst/>
                        <a:latin typeface="+mn-ea"/>
                        <a:ea typeface="+mn-ea"/>
                      </a:endParaRPr>
                    </a:p>
                  </a:txBody>
                  <a:tcPr marL="68580" marR="68580" marT="0"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r">
                        <a:lnSpc>
                          <a:spcPct val="115000"/>
                        </a:lnSpc>
                        <a:spcAft>
                          <a:spcPts val="0"/>
                        </a:spcAft>
                      </a:pPr>
                      <a:r>
                        <a:rPr lang="en-US" sz="1600">
                          <a:solidFill>
                            <a:schemeClr val="tx1"/>
                          </a:solidFill>
                          <a:effectLst/>
                          <a:latin typeface="+mn-ea"/>
                          <a:ea typeface="+mn-ea"/>
                        </a:rPr>
                        <a:t>5G</a:t>
                      </a:r>
                      <a:endParaRPr lang="zh-TW" sz="1600">
                        <a:solidFill>
                          <a:schemeClr val="tx1"/>
                        </a:solidFill>
                        <a:effectLst/>
                        <a:latin typeface="+mn-ea"/>
                        <a:ea typeface="+mn-ea"/>
                      </a:endParaRPr>
                    </a:p>
                  </a:txBody>
                  <a:tcPr marL="68580" marR="68580" marT="0" marB="0">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 xmlns:a16="http://schemas.microsoft.com/office/drawing/2014/main" val="10003"/>
                  </a:ext>
                </a:extLst>
              </a:tr>
              <a:tr h="0">
                <a:tc>
                  <a:txBody>
                    <a:bodyPr/>
                    <a:lstStyle/>
                    <a:p>
                      <a:pPr>
                        <a:lnSpc>
                          <a:spcPct val="115000"/>
                        </a:lnSpc>
                        <a:spcAft>
                          <a:spcPts val="0"/>
                        </a:spcAft>
                      </a:pPr>
                      <a:r>
                        <a:rPr lang="en-US" sz="1600">
                          <a:solidFill>
                            <a:schemeClr val="tx1"/>
                          </a:solidFill>
                          <a:effectLst/>
                          <a:latin typeface="+mn-ea"/>
                          <a:ea typeface="+mn-ea"/>
                        </a:rPr>
                        <a:t>A22</a:t>
                      </a:r>
                      <a:r>
                        <a:rPr lang="zh-TW" sz="1600">
                          <a:solidFill>
                            <a:schemeClr val="tx1"/>
                          </a:solidFill>
                          <a:effectLst/>
                          <a:latin typeface="+mn-ea"/>
                          <a:ea typeface="+mn-ea"/>
                        </a:rPr>
                        <a:t>競賽證照獲獎</a:t>
                      </a:r>
                    </a:p>
                  </a:txBody>
                  <a:tcPr marL="68580" marR="68580" marT="0" marB="0">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ctr">
                        <a:lnSpc>
                          <a:spcPct val="115000"/>
                        </a:lnSpc>
                        <a:spcAft>
                          <a:spcPts val="0"/>
                        </a:spcAft>
                      </a:pPr>
                      <a:r>
                        <a:rPr lang="en-US" sz="1600">
                          <a:solidFill>
                            <a:schemeClr val="tx1"/>
                          </a:solidFill>
                          <a:effectLst/>
                          <a:latin typeface="+mn-ea"/>
                          <a:ea typeface="+mn-ea"/>
                        </a:rPr>
                        <a:t>1,000</a:t>
                      </a:r>
                      <a:endParaRPr lang="zh-TW" sz="1600">
                        <a:solidFill>
                          <a:schemeClr val="tx1"/>
                        </a:solidFill>
                        <a:effectLst/>
                        <a:latin typeface="+mn-ea"/>
                        <a:ea typeface="+mn-ea"/>
                      </a:endParaRPr>
                    </a:p>
                  </a:txBody>
                  <a:tcPr marL="68580" marR="68580" marT="0"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ctr">
                        <a:lnSpc>
                          <a:spcPct val="115000"/>
                        </a:lnSpc>
                        <a:spcAft>
                          <a:spcPts val="0"/>
                        </a:spcAft>
                      </a:pPr>
                      <a:r>
                        <a:rPr lang="en-US" sz="1600">
                          <a:solidFill>
                            <a:schemeClr val="tx1"/>
                          </a:solidFill>
                          <a:effectLst/>
                          <a:latin typeface="+mn-ea"/>
                          <a:ea typeface="+mn-ea"/>
                        </a:rPr>
                        <a:t>5M</a:t>
                      </a:r>
                      <a:endParaRPr lang="zh-TW" sz="1600">
                        <a:solidFill>
                          <a:schemeClr val="tx1"/>
                        </a:solidFill>
                        <a:effectLst/>
                        <a:latin typeface="+mn-ea"/>
                        <a:ea typeface="+mn-ea"/>
                      </a:endParaRPr>
                    </a:p>
                  </a:txBody>
                  <a:tcPr marL="68580" marR="68580" marT="0"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r">
                        <a:lnSpc>
                          <a:spcPct val="115000"/>
                        </a:lnSpc>
                        <a:spcAft>
                          <a:spcPts val="0"/>
                        </a:spcAft>
                      </a:pPr>
                      <a:r>
                        <a:rPr lang="en-US" sz="1600">
                          <a:solidFill>
                            <a:schemeClr val="tx1"/>
                          </a:solidFill>
                          <a:effectLst/>
                          <a:latin typeface="+mn-ea"/>
                          <a:ea typeface="+mn-ea"/>
                        </a:rPr>
                        <a:t>5000M÷1024</a:t>
                      </a:r>
                      <a:endParaRPr lang="zh-TW" sz="1600">
                        <a:solidFill>
                          <a:schemeClr val="tx1"/>
                        </a:solidFill>
                        <a:effectLst/>
                        <a:latin typeface="+mn-ea"/>
                        <a:ea typeface="+mn-ea"/>
                      </a:endParaRPr>
                    </a:p>
                  </a:txBody>
                  <a:tcPr marL="68580" marR="68580" marT="0"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r">
                        <a:lnSpc>
                          <a:spcPct val="115000"/>
                        </a:lnSpc>
                        <a:spcAft>
                          <a:spcPts val="0"/>
                        </a:spcAft>
                      </a:pPr>
                      <a:r>
                        <a:rPr lang="en-US" sz="1600">
                          <a:solidFill>
                            <a:schemeClr val="tx1"/>
                          </a:solidFill>
                          <a:effectLst/>
                          <a:latin typeface="+mn-ea"/>
                          <a:ea typeface="+mn-ea"/>
                        </a:rPr>
                        <a:t>5G</a:t>
                      </a:r>
                      <a:endParaRPr lang="zh-TW" sz="1600">
                        <a:solidFill>
                          <a:schemeClr val="tx1"/>
                        </a:solidFill>
                        <a:effectLst/>
                        <a:latin typeface="+mn-ea"/>
                        <a:ea typeface="+mn-ea"/>
                      </a:endParaRPr>
                    </a:p>
                  </a:txBody>
                  <a:tcPr marL="68580" marR="68580" marT="0" marB="0">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 xmlns:a16="http://schemas.microsoft.com/office/drawing/2014/main" val="10004"/>
                  </a:ext>
                </a:extLst>
              </a:tr>
              <a:tr h="0">
                <a:tc>
                  <a:txBody>
                    <a:bodyPr/>
                    <a:lstStyle/>
                    <a:p>
                      <a:pPr algn="ctr">
                        <a:lnSpc>
                          <a:spcPct val="115000"/>
                        </a:lnSpc>
                        <a:spcAft>
                          <a:spcPts val="0"/>
                        </a:spcAft>
                      </a:pPr>
                      <a:r>
                        <a:rPr lang="zh-TW" sz="1600" dirty="0">
                          <a:solidFill>
                            <a:schemeClr val="tx1"/>
                          </a:solidFill>
                          <a:effectLst/>
                          <a:latin typeface="+mn-ea"/>
                          <a:ea typeface="+mn-ea"/>
                        </a:rPr>
                        <a:t>列印輔助系統</a:t>
                      </a:r>
                    </a:p>
                  </a:txBody>
                  <a:tcPr marL="68580" marR="68580" marT="0" marB="0">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ctr">
                        <a:lnSpc>
                          <a:spcPct val="115000"/>
                        </a:lnSpc>
                        <a:spcAft>
                          <a:spcPts val="0"/>
                        </a:spcAft>
                      </a:pPr>
                      <a:r>
                        <a:rPr lang="en-US" sz="1600">
                          <a:solidFill>
                            <a:schemeClr val="tx1"/>
                          </a:solidFill>
                          <a:effectLst/>
                          <a:latin typeface="+mn-ea"/>
                          <a:ea typeface="+mn-ea"/>
                        </a:rPr>
                        <a:t>1</a:t>
                      </a:r>
                      <a:endParaRPr lang="zh-TW" sz="1600">
                        <a:solidFill>
                          <a:schemeClr val="tx1"/>
                        </a:solidFill>
                        <a:effectLst/>
                        <a:latin typeface="+mn-ea"/>
                        <a:ea typeface="+mn-ea"/>
                      </a:endParaRPr>
                    </a:p>
                  </a:txBody>
                  <a:tcPr marL="68580" marR="68580" marT="0"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ctr">
                        <a:lnSpc>
                          <a:spcPct val="115000"/>
                        </a:lnSpc>
                        <a:spcAft>
                          <a:spcPts val="0"/>
                        </a:spcAft>
                      </a:pPr>
                      <a:r>
                        <a:rPr lang="en-US" sz="1600">
                          <a:solidFill>
                            <a:schemeClr val="tx1"/>
                          </a:solidFill>
                          <a:effectLst/>
                          <a:latin typeface="+mn-ea"/>
                          <a:ea typeface="+mn-ea"/>
                        </a:rPr>
                        <a:t>10M</a:t>
                      </a:r>
                      <a:endParaRPr lang="zh-TW" sz="1600">
                        <a:solidFill>
                          <a:schemeClr val="tx1"/>
                        </a:solidFill>
                        <a:effectLst/>
                        <a:latin typeface="+mn-ea"/>
                        <a:ea typeface="+mn-ea"/>
                      </a:endParaRPr>
                    </a:p>
                  </a:txBody>
                  <a:tcPr marL="68580" marR="68580" marT="0"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r">
                        <a:lnSpc>
                          <a:spcPct val="115000"/>
                        </a:lnSpc>
                        <a:spcAft>
                          <a:spcPts val="0"/>
                        </a:spcAft>
                      </a:pPr>
                      <a:r>
                        <a:rPr lang="en-US" sz="1600" dirty="0">
                          <a:solidFill>
                            <a:schemeClr val="tx1"/>
                          </a:solidFill>
                          <a:effectLst/>
                          <a:latin typeface="+mn-ea"/>
                          <a:ea typeface="+mn-ea"/>
                        </a:rPr>
                        <a:t>10M</a:t>
                      </a:r>
                      <a:endParaRPr lang="zh-TW" sz="1600" dirty="0">
                        <a:solidFill>
                          <a:schemeClr val="tx1"/>
                        </a:solidFill>
                        <a:effectLst/>
                        <a:latin typeface="+mn-ea"/>
                        <a:ea typeface="+mn-ea"/>
                      </a:endParaRPr>
                    </a:p>
                  </a:txBody>
                  <a:tcPr marL="68580" marR="68580" marT="0"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r">
                        <a:lnSpc>
                          <a:spcPct val="115000"/>
                        </a:lnSpc>
                        <a:spcAft>
                          <a:spcPts val="0"/>
                        </a:spcAft>
                      </a:pPr>
                      <a:r>
                        <a:rPr lang="en-US" sz="1600">
                          <a:solidFill>
                            <a:schemeClr val="tx1"/>
                          </a:solidFill>
                          <a:effectLst/>
                          <a:latin typeface="+mn-ea"/>
                          <a:ea typeface="+mn-ea"/>
                        </a:rPr>
                        <a:t>10M</a:t>
                      </a:r>
                      <a:endParaRPr lang="zh-TW" sz="1600">
                        <a:solidFill>
                          <a:schemeClr val="tx1"/>
                        </a:solidFill>
                        <a:effectLst/>
                        <a:latin typeface="+mn-ea"/>
                        <a:ea typeface="+mn-ea"/>
                      </a:endParaRPr>
                    </a:p>
                  </a:txBody>
                  <a:tcPr marL="68580" marR="68580" marT="0" marB="0">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 xmlns:a16="http://schemas.microsoft.com/office/drawing/2014/main" val="10005"/>
                  </a:ext>
                </a:extLst>
              </a:tr>
              <a:tr h="0">
                <a:tc gridSpan="4">
                  <a:txBody>
                    <a:bodyPr/>
                    <a:lstStyle/>
                    <a:p>
                      <a:pPr algn="ctr">
                        <a:lnSpc>
                          <a:spcPct val="115000"/>
                        </a:lnSpc>
                        <a:spcAft>
                          <a:spcPts val="0"/>
                        </a:spcAft>
                      </a:pPr>
                      <a:r>
                        <a:rPr lang="zh-TW" sz="1600" dirty="0">
                          <a:solidFill>
                            <a:schemeClr val="tx1"/>
                          </a:solidFill>
                          <a:effectLst/>
                          <a:latin typeface="+mn-ea"/>
                          <a:ea typeface="+mn-ea"/>
                        </a:rPr>
                        <a:t>合計</a:t>
                      </a:r>
                    </a:p>
                  </a:txBody>
                  <a:tcPr marL="68580" marR="68580" marT="0"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r">
                        <a:lnSpc>
                          <a:spcPct val="115000"/>
                        </a:lnSpc>
                        <a:spcAft>
                          <a:spcPts val="0"/>
                        </a:spcAft>
                      </a:pPr>
                      <a:r>
                        <a:rPr lang="en-US" altLang="zh-TW" sz="1600" dirty="0" smtClean="0">
                          <a:solidFill>
                            <a:schemeClr val="tx1"/>
                          </a:solidFill>
                          <a:effectLst/>
                          <a:latin typeface="+mn-ea"/>
                          <a:ea typeface="+mn-ea"/>
                        </a:rPr>
                        <a:t>25G</a:t>
                      </a:r>
                      <a:endParaRPr lang="zh-TW" sz="1600" dirty="0">
                        <a:solidFill>
                          <a:schemeClr val="tx1"/>
                        </a:solidFill>
                        <a:effectLst/>
                        <a:latin typeface="+mn-ea"/>
                        <a:ea typeface="+mn-ea"/>
                      </a:endParaRPr>
                    </a:p>
                  </a:txBody>
                  <a:tcPr marL="68580" marR="68580" marT="0" marB="0">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sp>
        <p:nvSpPr>
          <p:cNvPr id="2" name="矩形 1"/>
          <p:cNvSpPr/>
          <p:nvPr/>
        </p:nvSpPr>
        <p:spPr>
          <a:xfrm>
            <a:off x="238445" y="5877272"/>
            <a:ext cx="8901787" cy="424732"/>
          </a:xfrm>
          <a:prstGeom prst="rect">
            <a:avLst/>
          </a:prstGeom>
        </p:spPr>
        <p:txBody>
          <a:bodyPr wrap="square">
            <a:spAutoFit/>
          </a:bodyPr>
          <a:lstStyle/>
          <a:p>
            <a:pPr algn="ctr">
              <a:lnSpc>
                <a:spcPct val="120000"/>
              </a:lnSpc>
            </a:pPr>
            <a:r>
              <a:rPr lang="zh-TW" altLang="en-US" b="1" dirty="0">
                <a:latin typeface="標楷體" panose="03000509000000000000" pitchFamily="65" charset="-120"/>
                <a:ea typeface="標楷體" panose="03000509000000000000" pitchFamily="65" charset="-120"/>
              </a:rPr>
              <a:t>本會協助壓縮貴校資料夾，成功登入後，即看到學校帳號之</a:t>
            </a:r>
            <a:r>
              <a:rPr lang="en-US" altLang="zh-TW" b="1" dirty="0">
                <a:latin typeface="標楷體" panose="03000509000000000000" pitchFamily="65" charset="-120"/>
                <a:ea typeface="標楷體" panose="03000509000000000000" pitchFamily="65" charset="-120"/>
              </a:rPr>
              <a:t>Zip</a:t>
            </a:r>
            <a:r>
              <a:rPr lang="zh-TW" altLang="en-US" b="1" dirty="0">
                <a:latin typeface="標楷體" panose="03000509000000000000" pitchFamily="65" charset="-120"/>
                <a:ea typeface="標楷體" panose="03000509000000000000" pitchFamily="65" charset="-120"/>
              </a:rPr>
              <a:t>檔案，將</a:t>
            </a:r>
            <a:r>
              <a:rPr lang="zh-TW" altLang="en-US" b="1" dirty="0" smtClean="0">
                <a:latin typeface="標楷體" panose="03000509000000000000" pitchFamily="65" charset="-120"/>
                <a:ea typeface="標楷體" panose="03000509000000000000" pitchFamily="65" charset="-120"/>
              </a:rPr>
              <a:t>檔案載回</a:t>
            </a:r>
            <a:r>
              <a:rPr lang="zh-TW" altLang="en-US" b="1" dirty="0">
                <a:latin typeface="標楷體" panose="03000509000000000000" pitchFamily="65" charset="-120"/>
                <a:ea typeface="標楷體" panose="03000509000000000000" pitchFamily="65" charset="-120"/>
              </a:rPr>
              <a:t>即可</a:t>
            </a:r>
            <a:endParaRPr lang="en-US" altLang="zh-TW"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318968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urora\AppData\Local\LINE\Cache\tmp\1555652762063.jpg"/>
          <p:cNvPicPr>
            <a:picLocks noChangeAspect="1" noChangeArrowheads="1"/>
          </p:cNvPicPr>
          <p:nvPr/>
        </p:nvPicPr>
        <p:blipFill rotWithShape="1">
          <a:blip r:embed="rId2">
            <a:extLst>
              <a:ext uri="{28A0092B-C50C-407E-A947-70E740481C1C}">
                <a14:useLocalDpi xmlns:a14="http://schemas.microsoft.com/office/drawing/2010/main" val="0"/>
              </a:ext>
            </a:extLst>
          </a:blip>
          <a:srcRect l="15428"/>
          <a:stretch/>
        </p:blipFill>
        <p:spPr bwMode="auto">
          <a:xfrm>
            <a:off x="4945107" y="2895600"/>
            <a:ext cx="1578868" cy="3962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txBox="1">
            <a:spLocks noChangeArrowheads="1"/>
          </p:cNvSpPr>
          <p:nvPr/>
        </p:nvSpPr>
        <p:spPr bwMode="auto">
          <a:xfrm>
            <a:off x="107504" y="171254"/>
            <a:ext cx="8640763" cy="523220"/>
          </a:xfrm>
          <a:prstGeom prst="rect">
            <a:avLst/>
          </a:prstGeom>
          <a:noFill/>
          <a:ln>
            <a:noFill/>
          </a:ln>
          <a:extLst/>
        </p:spPr>
        <p:txBody>
          <a:bodyPr anchor="ctr">
            <a:spAutoFit/>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a:defRPr/>
            </a:pPr>
            <a:r>
              <a:rPr lang="zh-TW" altLang="en-US" b="1" kern="0" dirty="0">
                <a:solidFill>
                  <a:srgbClr val="3333FF"/>
                </a:solidFill>
                <a:latin typeface="標楷體" panose="03000509000000000000" pitchFamily="65" charset="-120"/>
                <a:ea typeface="標楷體" panose="03000509000000000000" pitchFamily="65" charset="-120"/>
              </a:rPr>
              <a:t>系統</a:t>
            </a:r>
            <a:r>
              <a:rPr lang="en-US" altLang="zh-TW" b="1" kern="0" dirty="0">
                <a:solidFill>
                  <a:srgbClr val="3333FF"/>
                </a:solidFill>
                <a:latin typeface="標楷體" panose="03000509000000000000" pitchFamily="65" charset="-120"/>
                <a:ea typeface="標楷體" panose="03000509000000000000" pitchFamily="65" charset="-120"/>
              </a:rPr>
              <a:t>-</a:t>
            </a:r>
            <a:r>
              <a:rPr lang="en-US" altLang="zh-TW" b="1" kern="0" dirty="0" smtClean="0">
                <a:solidFill>
                  <a:srgbClr val="3333FF"/>
                </a:solidFill>
                <a:latin typeface="標楷體" panose="03000509000000000000" pitchFamily="65" charset="-120"/>
                <a:ea typeface="標楷體" panose="03000509000000000000" pitchFamily="65" charset="-120"/>
              </a:rPr>
              <a:t>FTP</a:t>
            </a:r>
            <a:r>
              <a:rPr lang="zh-TW" altLang="en-US" b="1" kern="0" dirty="0" smtClean="0">
                <a:solidFill>
                  <a:srgbClr val="3333FF"/>
                </a:solidFill>
                <a:latin typeface="標楷體" panose="03000509000000000000" pitchFamily="65" charset="-120"/>
                <a:ea typeface="標楷體" panose="03000509000000000000" pitchFamily="65" charset="-120"/>
              </a:rPr>
              <a:t>交換資訊</a:t>
            </a:r>
            <a:endParaRPr lang="en-US" altLang="zh-TW" dirty="0">
              <a:solidFill>
                <a:srgbClr val="660066"/>
              </a:solidFill>
              <a:latin typeface="微軟正黑體" pitchFamily="34" charset="-120"/>
            </a:endParaRPr>
          </a:p>
        </p:txBody>
      </p:sp>
      <p:sp>
        <p:nvSpPr>
          <p:cNvPr id="10" name="矩形 9"/>
          <p:cNvSpPr/>
          <p:nvPr/>
        </p:nvSpPr>
        <p:spPr>
          <a:xfrm>
            <a:off x="230374" y="810709"/>
            <a:ext cx="4878010" cy="5715154"/>
          </a:xfrm>
          <a:prstGeom prst="rect">
            <a:avLst/>
          </a:prstGeom>
        </p:spPr>
        <p:txBody>
          <a:bodyPr wrap="square">
            <a:spAutoFit/>
          </a:bodyPr>
          <a:lstStyle/>
          <a:p>
            <a:pPr>
              <a:lnSpc>
                <a:spcPct val="120000"/>
              </a:lnSpc>
            </a:pPr>
            <a:r>
              <a:rPr lang="zh-TW" altLang="en-US" b="1" dirty="0" smtClean="0">
                <a:latin typeface="標楷體" panose="03000509000000000000" pitchFamily="65" charset="-120"/>
                <a:ea typeface="標楷體" panose="03000509000000000000" pitchFamily="65" charset="-120"/>
              </a:rPr>
              <a:t>資料夾命名：</a:t>
            </a:r>
            <a:endParaRPr lang="en-US" altLang="zh-TW" b="1" dirty="0" smtClean="0">
              <a:latin typeface="標楷體" panose="03000509000000000000" pitchFamily="65" charset="-120"/>
              <a:ea typeface="標楷體" panose="03000509000000000000" pitchFamily="65" charset="-120"/>
            </a:endParaRPr>
          </a:p>
          <a:p>
            <a:pPr marL="266700" indent="-266700">
              <a:lnSpc>
                <a:spcPct val="120000"/>
              </a:lnSpc>
            </a:pPr>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分設一般組及青年儲蓄帳戶組考生資料夾</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例：</a:t>
            </a:r>
            <a:r>
              <a:rPr lang="en-US" altLang="zh-TW" dirty="0" smtClean="0">
                <a:latin typeface="標楷體" panose="03000509000000000000" pitchFamily="65" charset="-120"/>
                <a:ea typeface="標楷體" panose="03000509000000000000" pitchFamily="65" charset="-120"/>
              </a:rPr>
              <a:t>101_</a:t>
            </a:r>
            <a:r>
              <a:rPr lang="zh-TW" altLang="en-US" dirty="0" smtClean="0">
                <a:latin typeface="標楷體" panose="03000509000000000000" pitchFamily="65" charset="-120"/>
                <a:ea typeface="標楷體" panose="03000509000000000000" pitchFamily="65" charset="-120"/>
              </a:rPr>
              <a:t>日期、</a:t>
            </a:r>
            <a:r>
              <a:rPr lang="en-US" altLang="zh-TW" dirty="0" smtClean="0">
                <a:latin typeface="標楷體" panose="03000509000000000000" pitchFamily="65" charset="-120"/>
                <a:ea typeface="標楷體" panose="03000509000000000000" pitchFamily="65" charset="-120"/>
              </a:rPr>
              <a:t>101_</a:t>
            </a:r>
            <a:r>
              <a:rPr lang="en-US" altLang="zh-TW" dirty="0" smtClean="0">
                <a:solidFill>
                  <a:srgbClr val="FF0000"/>
                </a:solidFill>
                <a:latin typeface="標楷體" panose="03000509000000000000" pitchFamily="65" charset="-120"/>
                <a:ea typeface="標楷體" panose="03000509000000000000" pitchFamily="65" charset="-120"/>
              </a:rPr>
              <a:t>youth</a:t>
            </a:r>
            <a:r>
              <a:rPr lang="en-US" altLang="zh-TW" dirty="0" smtClean="0">
                <a:latin typeface="標楷體" panose="03000509000000000000" pitchFamily="65" charset="-120"/>
                <a:ea typeface="標楷體" panose="03000509000000000000" pitchFamily="65" charset="-120"/>
              </a:rPr>
              <a:t>_</a:t>
            </a:r>
            <a:r>
              <a:rPr lang="zh-TW" altLang="en-US" dirty="0" smtClean="0">
                <a:latin typeface="標楷體" panose="03000509000000000000" pitchFamily="65" charset="-120"/>
                <a:ea typeface="標楷體" panose="03000509000000000000" pitchFamily="65" charset="-120"/>
              </a:rPr>
              <a:t>日期</a:t>
            </a:r>
            <a:r>
              <a:rPr lang="en-US" altLang="zh-TW" dirty="0" smtClean="0">
                <a:latin typeface="標楷體" panose="03000509000000000000" pitchFamily="65" charset="-120"/>
                <a:ea typeface="標楷體" panose="03000509000000000000" pitchFamily="65" charset="-120"/>
              </a:rPr>
              <a:t>)</a:t>
            </a:r>
          </a:p>
          <a:p>
            <a:pPr marL="266700" indent="-266700">
              <a:lnSpc>
                <a:spcPct val="120000"/>
              </a:lnSpc>
            </a:pPr>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分</a:t>
            </a:r>
            <a:r>
              <a:rPr lang="zh-TW" altLang="en-US" dirty="0">
                <a:latin typeface="標楷體" panose="03000509000000000000" pitchFamily="65" charset="-120"/>
                <a:ea typeface="標楷體" panose="03000509000000000000" pitchFamily="65" charset="-120"/>
              </a:rPr>
              <a:t>設校系科組學程代碼（</a:t>
            </a:r>
            <a:r>
              <a:rPr lang="zh-TW" altLang="en-US" dirty="0" smtClean="0">
                <a:latin typeface="標楷體" panose="03000509000000000000" pitchFamily="65" charset="-120"/>
                <a:ea typeface="標楷體" panose="03000509000000000000" pitchFamily="65" charset="-120"/>
              </a:rPr>
              <a:t>例：</a:t>
            </a:r>
            <a:r>
              <a:rPr lang="en-US" altLang="zh-TW" dirty="0" smtClean="0">
                <a:latin typeface="標楷體" panose="03000509000000000000" pitchFamily="65" charset="-120"/>
                <a:ea typeface="標楷體" panose="03000509000000000000" pitchFamily="65" charset="-120"/>
              </a:rPr>
              <a:t>101001</a:t>
            </a:r>
            <a:r>
              <a:rPr lang="zh-TW" altLang="en-US" dirty="0" smtClean="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101</a:t>
            </a:r>
            <a:r>
              <a:rPr lang="en-US" altLang="zh-TW" dirty="0" smtClean="0">
                <a:solidFill>
                  <a:srgbClr val="FF0000"/>
                </a:solidFill>
                <a:latin typeface="標楷體" panose="03000509000000000000" pitchFamily="65" charset="-120"/>
                <a:ea typeface="標楷體" panose="03000509000000000000" pitchFamily="65" charset="-120"/>
              </a:rPr>
              <a:t>501</a:t>
            </a:r>
            <a:r>
              <a:rPr lang="en-US" altLang="zh-TW" dirty="0" smtClean="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pPr>
              <a:lnSpc>
                <a:spcPct val="120000"/>
              </a:lnSpc>
            </a:pPr>
            <a:r>
              <a:rPr lang="zh-TW" altLang="en-US" b="1" dirty="0" smtClean="0">
                <a:latin typeface="標楷體" panose="03000509000000000000" pitchFamily="65" charset="-120"/>
                <a:ea typeface="標楷體" panose="03000509000000000000" pitchFamily="65" charset="-120"/>
              </a:rPr>
              <a:t>檔名命名：</a:t>
            </a:r>
            <a:endParaRPr lang="en-US" altLang="zh-TW" b="1" dirty="0" smtClean="0">
              <a:latin typeface="標楷體" panose="03000509000000000000" pitchFamily="65" charset="-120"/>
              <a:ea typeface="標楷體" panose="03000509000000000000" pitchFamily="65" charset="-120"/>
            </a:endParaRPr>
          </a:p>
          <a:p>
            <a:pPr>
              <a:lnSpc>
                <a:spcPct val="120000"/>
              </a:lnSpc>
            </a:pPr>
            <a:r>
              <a:rPr lang="zh-TW" altLang="en-US" dirty="0" smtClean="0">
                <a:latin typeface="標楷體" panose="03000509000000000000" pitchFamily="65" charset="-120"/>
                <a:ea typeface="標楷體" panose="03000509000000000000" pitchFamily="65" charset="-120"/>
              </a:rPr>
              <a:t>甄選入學報名序號</a:t>
            </a:r>
            <a:r>
              <a:rPr lang="en-US" altLang="zh-TW" dirty="0" smtClean="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例</a:t>
            </a:r>
            <a:r>
              <a:rPr lang="zh-TW" altLang="en-US" dirty="0" smtClean="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1010010001</a:t>
            </a:r>
            <a:r>
              <a:rPr lang="zh-TW" altLang="en-US" dirty="0" smtClean="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101</a:t>
            </a:r>
            <a:r>
              <a:rPr lang="en-US" altLang="zh-TW" dirty="0" smtClean="0">
                <a:solidFill>
                  <a:srgbClr val="FF0000"/>
                </a:solidFill>
                <a:latin typeface="標楷體" panose="03000509000000000000" pitchFamily="65" charset="-120"/>
                <a:ea typeface="標楷體" panose="03000509000000000000" pitchFamily="65" charset="-120"/>
              </a:rPr>
              <a:t>501</a:t>
            </a:r>
            <a:r>
              <a:rPr lang="en-US" altLang="zh-TW" dirty="0" smtClean="0">
                <a:latin typeface="標楷體" panose="03000509000000000000" pitchFamily="65" charset="-120"/>
                <a:ea typeface="標楷體" panose="03000509000000000000" pitchFamily="65" charset="-120"/>
              </a:rPr>
              <a:t>0001)</a:t>
            </a:r>
          </a:p>
          <a:p>
            <a:pPr marL="449263" lvl="1" indent="-449263">
              <a:lnSpc>
                <a:spcPct val="120000"/>
              </a:lnSpc>
            </a:pPr>
            <a:r>
              <a:rPr lang="zh-TW" altLang="en-US" dirty="0" smtClean="0">
                <a:latin typeface="標楷體" panose="03000509000000000000" pitchFamily="65" charset="-120"/>
                <a:ea typeface="標楷體" panose="03000509000000000000" pitchFamily="65" charset="-120"/>
              </a:rPr>
              <a:t>內含</a:t>
            </a:r>
            <a:r>
              <a:rPr lang="zh-TW" altLang="en-US" dirty="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pPr marL="449263" lvl="2" indent="-449263">
              <a:lnSpc>
                <a:spcPct val="120000"/>
              </a:lnSpc>
              <a:buFont typeface="+mj-lt"/>
              <a:buAutoNum type="arabicPeriod"/>
            </a:pPr>
            <a:r>
              <a:rPr lang="zh-TW" altLang="en-US" dirty="0" smtClean="0">
                <a:latin typeface="標楷體" panose="03000509000000000000" pitchFamily="65" charset="-120"/>
                <a:ea typeface="標楷體" panose="03000509000000000000" pitchFamily="65" charset="-120"/>
              </a:rPr>
              <a:t>考生</a:t>
            </a:r>
            <a:r>
              <a:rPr lang="zh-TW" altLang="en-US" dirty="0">
                <a:latin typeface="標楷體" panose="03000509000000000000" pitchFamily="65" charset="-120"/>
                <a:ea typeface="標楷體" panose="03000509000000000000" pitchFamily="65" charset="-120"/>
              </a:rPr>
              <a:t>基本資料</a:t>
            </a:r>
            <a:r>
              <a:rPr lang="zh-TW" altLang="en-US" dirty="0" smtClean="0">
                <a:latin typeface="標楷體" panose="03000509000000000000" pitchFamily="65" charset="-120"/>
                <a:ea typeface="標楷體" panose="03000509000000000000" pitchFamily="65" charset="-120"/>
              </a:rPr>
              <a:t>表</a:t>
            </a:r>
            <a:r>
              <a:rPr lang="en-US" altLang="zh-TW" dirty="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A20</a:t>
            </a:r>
            <a:r>
              <a:rPr lang="zh-TW" altLang="en-US" dirty="0" smtClean="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pPr marL="449263" lvl="2" indent="-449263">
              <a:lnSpc>
                <a:spcPct val="120000"/>
              </a:lnSpc>
              <a:buFont typeface="+mj-lt"/>
              <a:buAutoNum type="arabicPeriod"/>
            </a:pPr>
            <a:r>
              <a:rPr lang="zh-TW" altLang="en-US" dirty="0" smtClean="0">
                <a:latin typeface="標楷體" panose="03000509000000000000" pitchFamily="65" charset="-120"/>
                <a:ea typeface="標楷體" panose="03000509000000000000" pitchFamily="65" charset="-120"/>
              </a:rPr>
              <a:t>考生</a:t>
            </a:r>
            <a:r>
              <a:rPr lang="zh-TW" altLang="en-US" dirty="0">
                <a:latin typeface="標楷體" panose="03000509000000000000" pitchFamily="65" charset="-120"/>
                <a:ea typeface="標楷體" panose="03000509000000000000" pitchFamily="65" charset="-120"/>
              </a:rPr>
              <a:t>在校歷年學業成績單</a:t>
            </a:r>
            <a:r>
              <a:rPr lang="zh-TW" altLang="en-US" dirty="0" smtClean="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A21 _</a:t>
            </a:r>
            <a:r>
              <a:rPr lang="en-US" altLang="zh-TW" dirty="0" smtClean="0">
                <a:latin typeface="標楷體" panose="03000509000000000000" pitchFamily="65" charset="-120"/>
                <a:ea typeface="標楷體" panose="03000509000000000000" pitchFamily="65" charset="-120"/>
              </a:rPr>
              <a:t>transcript</a:t>
            </a:r>
            <a:r>
              <a:rPr lang="zh-TW" altLang="en-US" dirty="0" smtClean="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pPr marL="449263" lvl="2" indent="-449263">
              <a:lnSpc>
                <a:spcPct val="120000"/>
              </a:lnSpc>
              <a:buFont typeface="+mj-lt"/>
              <a:buAutoNum type="arabicPeriod"/>
            </a:pPr>
            <a:r>
              <a:rPr lang="zh-TW" altLang="en-US" dirty="0" smtClean="0">
                <a:latin typeface="標楷體" panose="03000509000000000000" pitchFamily="65" charset="-120"/>
                <a:ea typeface="標楷體" panose="03000509000000000000" pitchFamily="65" charset="-120"/>
              </a:rPr>
              <a:t>考生</a:t>
            </a:r>
            <a:r>
              <a:rPr lang="zh-TW" altLang="en-US" dirty="0">
                <a:latin typeface="標楷體" panose="03000509000000000000" pitchFamily="65" charset="-120"/>
                <a:ea typeface="標楷體" panose="03000509000000000000" pitchFamily="65" charset="-120"/>
              </a:rPr>
              <a:t>競賽證照得獎加分上傳資料</a:t>
            </a:r>
            <a:r>
              <a:rPr lang="zh-TW" altLang="en-US" dirty="0" smtClean="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A22 _license </a:t>
            </a:r>
            <a:r>
              <a:rPr lang="zh-TW" altLang="en-US" dirty="0" smtClean="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pPr marL="449263" lvl="2" indent="-449263">
              <a:lnSpc>
                <a:spcPct val="120000"/>
              </a:lnSpc>
              <a:buFont typeface="+mj-lt"/>
              <a:buAutoNum type="arabicPeriod"/>
            </a:pPr>
            <a:r>
              <a:rPr lang="zh-TW" altLang="en-US" dirty="0" smtClean="0">
                <a:latin typeface="標楷體" panose="03000509000000000000" pitchFamily="65" charset="-120"/>
                <a:ea typeface="標楷體" panose="03000509000000000000" pitchFamily="65" charset="-120"/>
              </a:rPr>
              <a:t>備審資料</a:t>
            </a:r>
            <a:r>
              <a:rPr lang="en-US" altLang="zh-TW" dirty="0" smtClean="0">
                <a:latin typeface="標楷體" panose="03000509000000000000" pitchFamily="65" charset="-120"/>
                <a:ea typeface="標楷體" panose="03000509000000000000" pitchFamily="65" charset="-120"/>
              </a:rPr>
              <a:t>(</a:t>
            </a:r>
            <a:r>
              <a:rPr lang="en-US" altLang="zh-TW" dirty="0" err="1" smtClean="0">
                <a:latin typeface="標楷體" panose="03000509000000000000" pitchFamily="65" charset="-120"/>
                <a:ea typeface="標楷體" panose="03000509000000000000" pitchFamily="65" charset="-120"/>
              </a:rPr>
              <a:t>reqData</a:t>
            </a:r>
            <a:r>
              <a:rPr lang="en-US" altLang="zh-TW" dirty="0" smtClean="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pPr marL="906463" lvl="3" indent="-449263">
              <a:lnSpc>
                <a:spcPct val="120000"/>
              </a:lnSpc>
              <a:buFont typeface="+mj-lt"/>
              <a:buAutoNum type="arabicParenR"/>
            </a:pPr>
            <a:r>
              <a:rPr lang="zh-TW" altLang="en-US" b="1" dirty="0" smtClean="0">
                <a:solidFill>
                  <a:schemeClr val="accent6">
                    <a:lumMod val="75000"/>
                  </a:schemeClr>
                </a:solidFill>
                <a:latin typeface="標楷體" panose="03000509000000000000" pitchFamily="65" charset="-120"/>
                <a:ea typeface="標楷體" panose="03000509000000000000" pitchFamily="65" charset="-120"/>
              </a:rPr>
              <a:t>確定送出</a:t>
            </a:r>
            <a:endParaRPr lang="en-US" altLang="zh-TW" b="1" dirty="0" smtClean="0">
              <a:solidFill>
                <a:schemeClr val="accent6">
                  <a:lumMod val="75000"/>
                </a:schemeClr>
              </a:solidFill>
              <a:latin typeface="標楷體" panose="03000509000000000000" pitchFamily="65" charset="-120"/>
              <a:ea typeface="標楷體" panose="03000509000000000000" pitchFamily="65" charset="-120"/>
            </a:endParaRPr>
          </a:p>
          <a:p>
            <a:pPr marL="906463" lvl="3" indent="-449263">
              <a:lnSpc>
                <a:spcPct val="120000"/>
              </a:lnSpc>
              <a:buFont typeface="+mj-lt"/>
              <a:buAutoNum type="arabicParenR"/>
            </a:pPr>
            <a:r>
              <a:rPr lang="zh-TW" altLang="en-US" b="1" dirty="0" smtClean="0">
                <a:solidFill>
                  <a:schemeClr val="accent4">
                    <a:lumMod val="50000"/>
                  </a:schemeClr>
                </a:solidFill>
                <a:latin typeface="標楷體" panose="03000509000000000000" pitchFamily="65" charset="-120"/>
                <a:ea typeface="標楷體" panose="03000509000000000000" pitchFamily="65" charset="-120"/>
              </a:rPr>
              <a:t>已上傳未送出</a:t>
            </a:r>
            <a:r>
              <a:rPr lang="en-US" altLang="zh-TW" b="1" dirty="0">
                <a:solidFill>
                  <a:schemeClr val="accent4">
                    <a:lumMod val="50000"/>
                  </a:schemeClr>
                </a:solidFill>
                <a:latin typeface="標楷體" panose="03000509000000000000" pitchFamily="65" charset="-120"/>
                <a:ea typeface="標楷體" panose="03000509000000000000" pitchFamily="65" charset="-120"/>
              </a:rPr>
              <a:t>(</a:t>
            </a:r>
            <a:r>
              <a:rPr lang="en-US" altLang="zh-TW" b="1" dirty="0" smtClean="0">
                <a:solidFill>
                  <a:schemeClr val="accent4">
                    <a:lumMod val="50000"/>
                  </a:schemeClr>
                </a:solidFill>
                <a:latin typeface="標楷體" panose="03000509000000000000" pitchFamily="65" charset="-120"/>
                <a:ea typeface="標楷體" panose="03000509000000000000" pitchFamily="65" charset="-120"/>
              </a:rPr>
              <a:t>overdue)</a:t>
            </a:r>
            <a:endParaRPr lang="en-US" altLang="zh-TW" dirty="0">
              <a:latin typeface="標楷體" panose="03000509000000000000" pitchFamily="65" charset="-120"/>
              <a:ea typeface="標楷體" panose="03000509000000000000" pitchFamily="65" charset="-120"/>
            </a:endParaRPr>
          </a:p>
        </p:txBody>
      </p:sp>
      <p:pic>
        <p:nvPicPr>
          <p:cNvPr id="2052" name="Picture 4" descr="C:\Users\aurora\AppData\Local\LINE\Cache\tmp\15556527963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8331" y="171254"/>
            <a:ext cx="3368190" cy="2608111"/>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5528456" y="5009173"/>
            <a:ext cx="36004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 name="直線單箭頭接點 4"/>
          <p:cNvCxnSpPr/>
          <p:nvPr/>
        </p:nvCxnSpPr>
        <p:spPr>
          <a:xfrm flipV="1">
            <a:off x="5988106" y="2775568"/>
            <a:ext cx="469338" cy="1456567"/>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05568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193336" y="692696"/>
            <a:ext cx="9073008" cy="461665"/>
          </a:xfrm>
          <a:prstGeom prst="rect">
            <a:avLst/>
          </a:prstGeom>
          <a:noFill/>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透過列印輔助系統，搜尋對應考生，依實際需求列印或轉檔</a:t>
            </a:r>
            <a:endParaRPr lang="en-US" altLang="zh-TW" sz="2400" dirty="0" smtClean="0">
              <a:latin typeface="標楷體" panose="03000509000000000000" pitchFamily="65" charset="-120"/>
              <a:ea typeface="標楷體" panose="03000509000000000000" pitchFamily="65" charset="-120"/>
            </a:endParaRPr>
          </a:p>
        </p:txBody>
      </p:sp>
      <p:sp>
        <p:nvSpPr>
          <p:cNvPr id="10" name="Rectangle 3"/>
          <p:cNvSpPr txBox="1">
            <a:spLocks noChangeArrowheads="1"/>
          </p:cNvSpPr>
          <p:nvPr/>
        </p:nvSpPr>
        <p:spPr bwMode="auto">
          <a:xfrm>
            <a:off x="81355" y="172464"/>
            <a:ext cx="8640763" cy="522287"/>
          </a:xfrm>
          <a:prstGeom prst="rect">
            <a:avLst/>
          </a:prstGeom>
          <a:noFill/>
          <a:ln>
            <a:noFill/>
          </a:ln>
          <a:extLst/>
        </p:spPr>
        <p:txBody>
          <a:bodyPr anchor="ctr">
            <a:spAutoFit/>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a:defRPr/>
            </a:pPr>
            <a:r>
              <a:rPr lang="zh-TW" altLang="en-US" b="1" kern="0" dirty="0">
                <a:solidFill>
                  <a:srgbClr val="3333FF"/>
                </a:solidFill>
                <a:latin typeface="標楷體" panose="03000509000000000000" pitchFamily="65" charset="-120"/>
                <a:ea typeface="標楷體" panose="03000509000000000000" pitchFamily="65" charset="-120"/>
              </a:rPr>
              <a:t>系統</a:t>
            </a:r>
            <a:r>
              <a:rPr lang="en-US" altLang="zh-TW" b="1" kern="0" dirty="0">
                <a:solidFill>
                  <a:srgbClr val="3333FF"/>
                </a:solidFill>
                <a:latin typeface="標楷體" panose="03000509000000000000" pitchFamily="65" charset="-120"/>
                <a:ea typeface="標楷體" panose="03000509000000000000" pitchFamily="65" charset="-120"/>
              </a:rPr>
              <a:t>-FTP</a:t>
            </a:r>
            <a:r>
              <a:rPr lang="zh-TW" altLang="en-US" b="1" kern="0" dirty="0">
                <a:solidFill>
                  <a:srgbClr val="3333FF"/>
                </a:solidFill>
                <a:latin typeface="標楷體" panose="03000509000000000000" pitchFamily="65" charset="-120"/>
                <a:ea typeface="標楷體" panose="03000509000000000000" pitchFamily="65" charset="-120"/>
              </a:rPr>
              <a:t>交換資訊</a:t>
            </a:r>
            <a:endParaRPr lang="en-US" altLang="zh-TW" dirty="0">
              <a:solidFill>
                <a:srgbClr val="660066"/>
              </a:solidFill>
              <a:latin typeface="微軟正黑體" pitchFamily="34" charset="-120"/>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247775"/>
            <a:ext cx="7845552" cy="5273040"/>
          </a:xfrm>
          <a:prstGeom prst="rect">
            <a:avLst/>
          </a:prstGeom>
        </p:spPr>
      </p:pic>
      <p:sp>
        <p:nvSpPr>
          <p:cNvPr id="2" name="矩形 1"/>
          <p:cNvSpPr/>
          <p:nvPr/>
        </p:nvSpPr>
        <p:spPr>
          <a:xfrm>
            <a:off x="5652120" y="2276872"/>
            <a:ext cx="432048" cy="14401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2129417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aurora\AppData\Local\LINE\Cache\tmp\15561096487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200527"/>
            <a:ext cx="6840760" cy="36484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txBox="1">
            <a:spLocks noChangeArrowheads="1"/>
          </p:cNvSpPr>
          <p:nvPr/>
        </p:nvSpPr>
        <p:spPr bwMode="auto">
          <a:xfrm>
            <a:off x="81355" y="172464"/>
            <a:ext cx="8640763" cy="522287"/>
          </a:xfrm>
          <a:prstGeom prst="rect">
            <a:avLst/>
          </a:prstGeom>
          <a:noFill/>
          <a:ln>
            <a:noFill/>
          </a:ln>
          <a:extLst/>
        </p:spPr>
        <p:txBody>
          <a:bodyPr anchor="ctr">
            <a:spAutoFit/>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a:defRPr/>
            </a:pPr>
            <a:r>
              <a:rPr lang="zh-TW" altLang="en-US" b="1" kern="0" dirty="0">
                <a:solidFill>
                  <a:srgbClr val="3333FF"/>
                </a:solidFill>
                <a:latin typeface="標楷體" panose="03000509000000000000" pitchFamily="65" charset="-120"/>
                <a:ea typeface="標楷體" panose="03000509000000000000" pitchFamily="65" charset="-120"/>
              </a:rPr>
              <a:t>系統</a:t>
            </a:r>
            <a:r>
              <a:rPr lang="en-US" altLang="zh-TW" b="1" kern="0" dirty="0">
                <a:solidFill>
                  <a:srgbClr val="3333FF"/>
                </a:solidFill>
                <a:latin typeface="標楷體" panose="03000509000000000000" pitchFamily="65" charset="-120"/>
                <a:ea typeface="標楷體" panose="03000509000000000000" pitchFamily="65" charset="-120"/>
              </a:rPr>
              <a:t>-FTP</a:t>
            </a:r>
            <a:r>
              <a:rPr lang="zh-TW" altLang="en-US" b="1" kern="0" dirty="0">
                <a:solidFill>
                  <a:srgbClr val="3333FF"/>
                </a:solidFill>
                <a:latin typeface="標楷體" panose="03000509000000000000" pitchFamily="65" charset="-120"/>
                <a:ea typeface="標楷體" panose="03000509000000000000" pitchFamily="65" charset="-120"/>
              </a:rPr>
              <a:t>交換資訊</a:t>
            </a:r>
            <a:endParaRPr lang="en-US" altLang="zh-TW" dirty="0">
              <a:solidFill>
                <a:srgbClr val="660066"/>
              </a:solidFill>
              <a:latin typeface="微軟正黑體" pitchFamily="34" charset="-120"/>
            </a:endParaRPr>
          </a:p>
        </p:txBody>
      </p:sp>
      <p:sp>
        <p:nvSpPr>
          <p:cNvPr id="4" name="文字方塊 3"/>
          <p:cNvSpPr txBox="1"/>
          <p:nvPr/>
        </p:nvSpPr>
        <p:spPr>
          <a:xfrm>
            <a:off x="297280" y="684796"/>
            <a:ext cx="8208912" cy="461665"/>
          </a:xfrm>
          <a:prstGeom prst="rect">
            <a:avLst/>
          </a:prstGeom>
          <a:noFill/>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建立</a:t>
            </a:r>
            <a:r>
              <a:rPr lang="zh-TW" altLang="en-US" sz="2400" dirty="0">
                <a:latin typeface="標楷體" panose="03000509000000000000" pitchFamily="65" charset="-120"/>
                <a:ea typeface="標楷體" panose="03000509000000000000" pitchFamily="65" charset="-120"/>
              </a:rPr>
              <a:t>資訊交換</a:t>
            </a:r>
            <a:r>
              <a:rPr lang="en-US" altLang="zh-TW" sz="2400" dirty="0">
                <a:latin typeface="標楷體" panose="03000509000000000000" pitchFamily="65" charset="-120"/>
                <a:ea typeface="標楷體" panose="03000509000000000000" pitchFamily="65" charset="-120"/>
              </a:rPr>
              <a:t>HTML</a:t>
            </a:r>
            <a:r>
              <a:rPr lang="zh-TW" altLang="en-US" sz="2400" dirty="0">
                <a:latin typeface="標楷體" panose="03000509000000000000" pitchFamily="65" charset="-120"/>
                <a:ea typeface="標楷體" panose="03000509000000000000" pitchFamily="65" charset="-120"/>
              </a:rPr>
              <a:t>目錄檔案，</a:t>
            </a:r>
            <a:r>
              <a:rPr lang="zh-TW" altLang="en-US" sz="2400" dirty="0" smtClean="0">
                <a:latin typeface="標楷體" panose="03000509000000000000" pitchFamily="65" charset="-120"/>
                <a:ea typeface="標楷體" panose="03000509000000000000" pitchFamily="65" charset="-120"/>
              </a:rPr>
              <a:t>提供利用</a:t>
            </a:r>
            <a:endParaRPr lang="en-US" altLang="zh-TW" sz="2400" dirty="0">
              <a:latin typeface="標楷體" panose="03000509000000000000" pitchFamily="65" charset="-120"/>
              <a:ea typeface="標楷體" panose="03000509000000000000" pitchFamily="65" charset="-120"/>
            </a:endParaRPr>
          </a:p>
        </p:txBody>
      </p:sp>
      <p:sp>
        <p:nvSpPr>
          <p:cNvPr id="7" name="矩形 6"/>
          <p:cNvSpPr/>
          <p:nvPr/>
        </p:nvSpPr>
        <p:spPr>
          <a:xfrm>
            <a:off x="1259632" y="2276872"/>
            <a:ext cx="1133190" cy="16200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單箭頭接點 8"/>
          <p:cNvCxnSpPr/>
          <p:nvPr/>
        </p:nvCxnSpPr>
        <p:spPr>
          <a:xfrm>
            <a:off x="2339752" y="3933056"/>
            <a:ext cx="864096" cy="576064"/>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pic>
        <p:nvPicPr>
          <p:cNvPr id="14340" name="Picture 4" descr="C:\Users\aurora\AppData\Local\LINE\Cache\tmp\15561096945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4221088"/>
            <a:ext cx="4853266"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0387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17" y="873125"/>
            <a:ext cx="8778240" cy="4565904"/>
          </a:xfrm>
          <a:prstGeom prst="rect">
            <a:avLst/>
          </a:prstGeom>
        </p:spPr>
      </p:pic>
      <p:sp>
        <p:nvSpPr>
          <p:cNvPr id="3" name="Rectangle 3"/>
          <p:cNvSpPr txBox="1">
            <a:spLocks noChangeArrowheads="1"/>
          </p:cNvSpPr>
          <p:nvPr/>
        </p:nvSpPr>
        <p:spPr bwMode="auto">
          <a:xfrm>
            <a:off x="107950" y="350838"/>
            <a:ext cx="8640763" cy="522287"/>
          </a:xfrm>
          <a:prstGeom prst="rect">
            <a:avLst/>
          </a:prstGeom>
          <a:noFill/>
          <a:ln>
            <a:noFill/>
          </a:ln>
          <a:extLst/>
        </p:spPr>
        <p:txBody>
          <a:bodyPr anchor="ctr">
            <a:spAutoFit/>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a:defRPr/>
            </a:pPr>
            <a:r>
              <a:rPr lang="zh-TW" altLang="en-US" b="1" kern="0" dirty="0">
                <a:solidFill>
                  <a:srgbClr val="3333FF"/>
                </a:solidFill>
                <a:latin typeface="標楷體" panose="03000509000000000000" pitchFamily="65" charset="-120"/>
                <a:ea typeface="標楷體" panose="03000509000000000000" pitchFamily="65" charset="-120"/>
              </a:rPr>
              <a:t>系統</a:t>
            </a:r>
            <a:r>
              <a:rPr lang="en-US" altLang="zh-TW" b="1" kern="0" dirty="0">
                <a:solidFill>
                  <a:srgbClr val="3333FF"/>
                </a:solidFill>
                <a:latin typeface="標楷體" panose="03000509000000000000" pitchFamily="65" charset="-120"/>
                <a:ea typeface="標楷體" panose="03000509000000000000" pitchFamily="65" charset="-120"/>
              </a:rPr>
              <a:t>-</a:t>
            </a:r>
            <a:r>
              <a:rPr lang="zh-TW" altLang="en-US" b="1" kern="0" dirty="0">
                <a:solidFill>
                  <a:srgbClr val="3333FF"/>
                </a:solidFill>
                <a:latin typeface="標楷體" panose="03000509000000000000" pitchFamily="65" charset="-120"/>
                <a:ea typeface="標楷體" panose="03000509000000000000" pitchFamily="65" charset="-120"/>
              </a:rPr>
              <a:t>緊急訊息公告</a:t>
            </a:r>
            <a:endParaRPr lang="en-US" altLang="zh-TW" b="1" kern="0" dirty="0">
              <a:solidFill>
                <a:srgbClr val="3333FF"/>
              </a:solidFill>
              <a:latin typeface="標楷體" panose="03000509000000000000" pitchFamily="65" charset="-120"/>
              <a:ea typeface="標楷體" panose="03000509000000000000" pitchFamily="65" charset="-120"/>
            </a:endParaRPr>
          </a:p>
        </p:txBody>
      </p:sp>
      <p:sp>
        <p:nvSpPr>
          <p:cNvPr id="29702" name="文字方塊 3"/>
          <p:cNvSpPr txBox="1">
            <a:spLocks noChangeArrowheads="1"/>
          </p:cNvSpPr>
          <p:nvPr/>
        </p:nvSpPr>
        <p:spPr bwMode="auto">
          <a:xfrm>
            <a:off x="5300663" y="3098925"/>
            <a:ext cx="3386137" cy="369887"/>
          </a:xfrm>
          <a:prstGeom prst="rect">
            <a:avLst/>
          </a:prstGeom>
          <a:solidFill>
            <a:srgbClr val="FFFF00"/>
          </a:solidFill>
          <a:ln>
            <a:noFill/>
          </a:ln>
          <a:extLst/>
        </p:spPr>
        <p:txBody>
          <a:bodyPr>
            <a:spAutoFit/>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1800" dirty="0"/>
              <a:t>本會網站提供緊急訊息公告區</a:t>
            </a:r>
          </a:p>
        </p:txBody>
      </p:sp>
      <p:pic>
        <p:nvPicPr>
          <p:cNvPr id="190467" name="Picture 3"/>
          <p:cNvPicPr>
            <a:picLocks noChangeAspect="1" noChangeArrowheads="1"/>
          </p:cNvPicPr>
          <p:nvPr/>
        </p:nvPicPr>
        <p:blipFill rotWithShape="1">
          <a:blip r:embed="rId3"/>
          <a:srcRect b="75035"/>
          <a:stretch/>
        </p:blipFill>
        <p:spPr bwMode="auto">
          <a:xfrm>
            <a:off x="3851920" y="5068599"/>
            <a:ext cx="5113338" cy="1052512"/>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val="16339038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42061" y="114910"/>
            <a:ext cx="9036050" cy="649287"/>
          </a:xfrm>
        </p:spPr>
        <p:txBody>
          <a:bodyPr/>
          <a:lstStyle/>
          <a:p>
            <a:pPr eaLnBrk="1" hangingPunct="1"/>
            <a:r>
              <a:rPr lang="zh-TW" altLang="en-US" b="1" dirty="0">
                <a:solidFill>
                  <a:srgbClr val="3333FF"/>
                </a:solidFill>
                <a:latin typeface="標楷體" panose="03000509000000000000" pitchFamily="65" charset="-120"/>
                <a:ea typeface="標楷體" panose="03000509000000000000" pitchFamily="65" charset="-120"/>
              </a:rPr>
              <a:t>系統功能架構圖</a:t>
            </a: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764197"/>
            <a:ext cx="8964488" cy="5671533"/>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type="title" idx="4294967295"/>
          </p:nvPr>
        </p:nvSpPr>
        <p:spPr>
          <a:xfrm>
            <a:off x="107950" y="260648"/>
            <a:ext cx="8640763" cy="492443"/>
          </a:xfrm>
        </p:spPr>
        <p:txBody>
          <a:bodyPr>
            <a:spAutoFit/>
          </a:bodyPr>
          <a:lstStyle/>
          <a:p>
            <a:pPr>
              <a:defRPr/>
            </a:pPr>
            <a:r>
              <a:rPr lang="zh-TW" altLang="en-US" sz="2600" b="1" dirty="0">
                <a:solidFill>
                  <a:srgbClr val="3333FF"/>
                </a:solidFill>
                <a:latin typeface="標楷體" panose="03000509000000000000" pitchFamily="65" charset="-120"/>
                <a:ea typeface="標楷體" panose="03000509000000000000" pitchFamily="65" charset="-120"/>
              </a:rPr>
              <a:t>基本資料</a:t>
            </a:r>
            <a:r>
              <a:rPr lang="en-US" altLang="zh-TW" sz="2600" b="1" dirty="0">
                <a:solidFill>
                  <a:srgbClr val="3333FF"/>
                </a:solidFill>
                <a:latin typeface="標楷體" panose="03000509000000000000" pitchFamily="65" charset="-120"/>
                <a:ea typeface="標楷體" panose="03000509000000000000" pitchFamily="65" charset="-120"/>
              </a:rPr>
              <a:t>-</a:t>
            </a:r>
            <a:r>
              <a:rPr lang="zh-TW" altLang="en-US" sz="2600" b="1" dirty="0">
                <a:solidFill>
                  <a:srgbClr val="3333FF"/>
                </a:solidFill>
                <a:latin typeface="標楷體" panose="03000509000000000000" pitchFamily="65" charset="-120"/>
                <a:ea typeface="標楷體" panose="03000509000000000000" pitchFamily="65" charset="-120"/>
              </a:rPr>
              <a:t> </a:t>
            </a:r>
            <a:r>
              <a:rPr lang="en-US" altLang="zh-TW" sz="2600" b="1" dirty="0">
                <a:solidFill>
                  <a:srgbClr val="3333FF"/>
                </a:solidFill>
                <a:latin typeface="標楷體" panose="03000509000000000000" pitchFamily="65" charset="-120"/>
                <a:ea typeface="標楷體" panose="03000509000000000000" pitchFamily="65" charset="-120"/>
              </a:rPr>
              <a:t>1-0. </a:t>
            </a:r>
            <a:r>
              <a:rPr lang="zh-TW" altLang="en-US" sz="2600" b="1" dirty="0">
                <a:solidFill>
                  <a:srgbClr val="3333FF"/>
                </a:solidFill>
                <a:latin typeface="標楷體" panose="03000509000000000000" pitchFamily="65" charset="-120"/>
                <a:ea typeface="標楷體" panose="03000509000000000000" pitchFamily="65" charset="-120"/>
              </a:rPr>
              <a:t>一階篩選統計資料暨備審資料上傳情形</a:t>
            </a:r>
            <a:endParaRPr lang="en-US" altLang="zh-TW" sz="2600" b="1" dirty="0">
              <a:solidFill>
                <a:srgbClr val="3333FF"/>
              </a:solidFill>
              <a:latin typeface="標楷體" panose="03000509000000000000" pitchFamily="65" charset="-120"/>
              <a:ea typeface="標楷體" panose="03000509000000000000" pitchFamily="65" charset="-120"/>
            </a:endParaRPr>
          </a:p>
        </p:txBody>
      </p:sp>
      <p:sp>
        <p:nvSpPr>
          <p:cNvPr id="2" name="文字方塊 1"/>
          <p:cNvSpPr txBox="1"/>
          <p:nvPr/>
        </p:nvSpPr>
        <p:spPr>
          <a:xfrm>
            <a:off x="183154" y="2072503"/>
            <a:ext cx="4878387" cy="368300"/>
          </a:xfrm>
          <a:prstGeom prst="rect">
            <a:avLst/>
          </a:prstGeom>
          <a:noFill/>
        </p:spPr>
        <p:txBody>
          <a:bodyPr wrap="none">
            <a:spAutoFit/>
          </a:bodyPr>
          <a:lstStyle/>
          <a:p>
            <a:pPr>
              <a:defRPr/>
            </a:pPr>
            <a:r>
              <a:rPr lang="zh-TW" altLang="en-US" dirty="0">
                <a:solidFill>
                  <a:srgbClr val="3333FF"/>
                </a:solidFill>
                <a:latin typeface="+mn-ea"/>
                <a:ea typeface="+mn-ea"/>
              </a:rPr>
              <a:t>第一階段報名暨篩選通過人次統計表（</a:t>
            </a:r>
            <a:r>
              <a:rPr lang="en-US" altLang="zh-TW" dirty="0">
                <a:solidFill>
                  <a:srgbClr val="3333FF"/>
                </a:solidFill>
                <a:latin typeface="+mn-ea"/>
                <a:ea typeface="+mn-ea"/>
              </a:rPr>
              <a:t>excel</a:t>
            </a:r>
            <a:r>
              <a:rPr lang="zh-TW" altLang="en-US" dirty="0">
                <a:solidFill>
                  <a:srgbClr val="3333FF"/>
                </a:solidFill>
                <a:latin typeface="+mn-ea"/>
                <a:ea typeface="+mn-ea"/>
              </a:rPr>
              <a:t>）</a:t>
            </a:r>
          </a:p>
        </p:txBody>
      </p:sp>
      <p:sp>
        <p:nvSpPr>
          <p:cNvPr id="11" name="矩形 10"/>
          <p:cNvSpPr/>
          <p:nvPr/>
        </p:nvSpPr>
        <p:spPr>
          <a:xfrm>
            <a:off x="6251297" y="3115039"/>
            <a:ext cx="2569176" cy="1015663"/>
          </a:xfrm>
          <a:prstGeom prst="rect">
            <a:avLst/>
          </a:prstGeom>
          <a:solidFill>
            <a:schemeClr val="accent1">
              <a:lumMod val="40000"/>
              <a:lumOff val="60000"/>
            </a:schemeClr>
          </a:solidFill>
        </p:spPr>
        <p:txBody>
          <a:bodyPr wrap="square">
            <a:spAutoFit/>
          </a:bodyPr>
          <a:lstStyle/>
          <a:p>
            <a:pPr marL="0" lvl="1">
              <a:spcBef>
                <a:spcPts val="0"/>
              </a:spcBef>
              <a:spcAft>
                <a:spcPts val="0"/>
              </a:spcAft>
              <a:defRPr/>
            </a:pPr>
            <a:r>
              <a:rPr lang="en-US" altLang="zh-TW" sz="2000" dirty="0" smtClean="0">
                <a:solidFill>
                  <a:srgbClr val="FF0000"/>
                </a:solidFill>
                <a:latin typeface="+mn-ea"/>
                <a:ea typeface="+mn-ea"/>
              </a:rPr>
              <a:t>108</a:t>
            </a:r>
            <a:r>
              <a:rPr lang="zh-TW" altLang="en-US" sz="2000" dirty="0" smtClean="0">
                <a:solidFill>
                  <a:srgbClr val="FF0000"/>
                </a:solidFill>
                <a:latin typeface="+mn-ea"/>
                <a:ea typeface="+mn-ea"/>
              </a:rPr>
              <a:t>年</a:t>
            </a:r>
            <a:r>
              <a:rPr lang="en-US" altLang="zh-TW" sz="2000" dirty="0" smtClean="0">
                <a:solidFill>
                  <a:srgbClr val="FF0000"/>
                </a:solidFill>
                <a:latin typeface="+mn-ea"/>
                <a:ea typeface="+mn-ea"/>
              </a:rPr>
              <a:t>6</a:t>
            </a:r>
            <a:r>
              <a:rPr lang="zh-TW" altLang="en-US" sz="2000" dirty="0" smtClean="0">
                <a:solidFill>
                  <a:srgbClr val="FF0000"/>
                </a:solidFill>
                <a:latin typeface="+mn-ea"/>
                <a:ea typeface="+mn-ea"/>
              </a:rPr>
              <a:t>月</a:t>
            </a:r>
            <a:r>
              <a:rPr lang="en-US" altLang="zh-TW" sz="2000" dirty="0" smtClean="0">
                <a:solidFill>
                  <a:srgbClr val="FF0000"/>
                </a:solidFill>
                <a:latin typeface="+mn-ea"/>
                <a:ea typeface="+mn-ea"/>
              </a:rPr>
              <a:t>5</a:t>
            </a:r>
            <a:r>
              <a:rPr lang="zh-TW" altLang="en-US" sz="2000" dirty="0" smtClean="0">
                <a:solidFill>
                  <a:srgbClr val="FF0000"/>
                </a:solidFill>
                <a:latin typeface="+mn-ea"/>
                <a:ea typeface="+mn-ea"/>
              </a:rPr>
              <a:t>日</a:t>
            </a:r>
            <a:r>
              <a:rPr lang="en-US" altLang="zh-TW" sz="2000" dirty="0">
                <a:solidFill>
                  <a:srgbClr val="FF0000"/>
                </a:solidFill>
                <a:latin typeface="+mn-ea"/>
                <a:ea typeface="+mn-ea"/>
              </a:rPr>
              <a:t>10:00</a:t>
            </a:r>
            <a:r>
              <a:rPr lang="zh-TW" altLang="en-US" sz="2000" dirty="0">
                <a:latin typeface="+mn-ea"/>
                <a:ea typeface="+mn-ea"/>
              </a:rPr>
              <a:t>起</a:t>
            </a:r>
            <a:r>
              <a:rPr lang="zh-TW" altLang="en-US" sz="2000" dirty="0" smtClean="0">
                <a:latin typeface="+mn-ea"/>
                <a:ea typeface="+mn-ea"/>
              </a:rPr>
              <a:t>，開放</a:t>
            </a:r>
            <a:r>
              <a:rPr lang="zh-TW" altLang="en-US" sz="2000" dirty="0">
                <a:latin typeface="+mn-ea"/>
                <a:ea typeface="+mn-ea"/>
              </a:rPr>
              <a:t>下載第一階段篩選通過名單</a:t>
            </a:r>
            <a:endParaRPr lang="en-US" altLang="zh-TW" sz="2000" dirty="0">
              <a:latin typeface="+mn-ea"/>
              <a:ea typeface="+mn-ea"/>
            </a:endParaRPr>
          </a:p>
        </p:txBody>
      </p:sp>
      <p:sp>
        <p:nvSpPr>
          <p:cNvPr id="4" name="矩形 3"/>
          <p:cNvSpPr/>
          <p:nvPr/>
        </p:nvSpPr>
        <p:spPr>
          <a:xfrm>
            <a:off x="6766186" y="1731954"/>
            <a:ext cx="88776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6" name="表格 5"/>
          <p:cNvGraphicFramePr>
            <a:graphicFrameLocks noGrp="1"/>
          </p:cNvGraphicFramePr>
          <p:nvPr>
            <p:extLst>
              <p:ext uri="{D42A27DB-BD31-4B8C-83A1-F6EECF244321}">
                <p14:modId xmlns:p14="http://schemas.microsoft.com/office/powerpoint/2010/main" val="4066548577"/>
              </p:ext>
            </p:extLst>
          </p:nvPr>
        </p:nvGraphicFramePr>
        <p:xfrm>
          <a:off x="203100" y="2489934"/>
          <a:ext cx="5904656" cy="3792875"/>
        </p:xfrm>
        <a:graphic>
          <a:graphicData uri="http://schemas.openxmlformats.org/drawingml/2006/table">
            <a:tbl>
              <a:tblPr>
                <a:tableStyleId>{5C22544A-7EE6-4342-B048-85BDC9FD1C3A}</a:tableStyleId>
              </a:tblPr>
              <a:tblGrid>
                <a:gridCol w="476099">
                  <a:extLst>
                    <a:ext uri="{9D8B030D-6E8A-4147-A177-3AD203B41FA5}">
                      <a16:colId xmlns="" xmlns:a16="http://schemas.microsoft.com/office/drawing/2014/main" val="20000"/>
                    </a:ext>
                  </a:extLst>
                </a:gridCol>
                <a:gridCol w="984847">
                  <a:extLst>
                    <a:ext uri="{9D8B030D-6E8A-4147-A177-3AD203B41FA5}">
                      <a16:colId xmlns="" xmlns:a16="http://schemas.microsoft.com/office/drawing/2014/main" val="20001"/>
                    </a:ext>
                  </a:extLst>
                </a:gridCol>
                <a:gridCol w="1491382">
                  <a:extLst>
                    <a:ext uri="{9D8B030D-6E8A-4147-A177-3AD203B41FA5}">
                      <a16:colId xmlns="" xmlns:a16="http://schemas.microsoft.com/office/drawing/2014/main" val="20002"/>
                    </a:ext>
                  </a:extLst>
                </a:gridCol>
                <a:gridCol w="730473">
                  <a:extLst>
                    <a:ext uri="{9D8B030D-6E8A-4147-A177-3AD203B41FA5}">
                      <a16:colId xmlns="" xmlns:a16="http://schemas.microsoft.com/office/drawing/2014/main" val="20003"/>
                    </a:ext>
                  </a:extLst>
                </a:gridCol>
                <a:gridCol w="1037887">
                  <a:extLst>
                    <a:ext uri="{9D8B030D-6E8A-4147-A177-3AD203B41FA5}">
                      <a16:colId xmlns="" xmlns:a16="http://schemas.microsoft.com/office/drawing/2014/main" val="20004"/>
                    </a:ext>
                  </a:extLst>
                </a:gridCol>
                <a:gridCol w="1183968">
                  <a:extLst>
                    <a:ext uri="{9D8B030D-6E8A-4147-A177-3AD203B41FA5}">
                      <a16:colId xmlns="" xmlns:a16="http://schemas.microsoft.com/office/drawing/2014/main" val="20005"/>
                    </a:ext>
                  </a:extLst>
                </a:gridCol>
              </a:tblGrid>
              <a:tr h="230525">
                <a:tc>
                  <a:txBody>
                    <a:bodyPr/>
                    <a:lstStyle/>
                    <a:p>
                      <a:pPr algn="ctr" fontAlgn="ctr"/>
                      <a:r>
                        <a:rPr lang="zh-TW" altLang="en-US" sz="1100" u="none" strike="noStrike" dirty="0">
                          <a:effectLst/>
                        </a:rPr>
                        <a:t>序號</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B w="12700" cap="flat" cmpd="sng" algn="ctr">
                      <a:solidFill>
                        <a:schemeClr val="tx1"/>
                      </a:solidFill>
                      <a:prstDash val="solid"/>
                      <a:round/>
                      <a:headEnd type="none" w="med" len="med"/>
                      <a:tailEnd type="none" w="med" len="med"/>
                    </a:lnB>
                    <a:solidFill>
                      <a:schemeClr val="accent1">
                        <a:lumMod val="75000"/>
                      </a:schemeClr>
                    </a:solidFill>
                  </a:tcPr>
                </a:tc>
                <a:tc gridSpan="2">
                  <a:txBody>
                    <a:bodyPr/>
                    <a:lstStyle/>
                    <a:p>
                      <a:pPr algn="ctr" fontAlgn="ctr"/>
                      <a:r>
                        <a:rPr lang="zh-TW" altLang="en-US" sz="1100" u="none" strike="noStrike" dirty="0">
                          <a:effectLst/>
                        </a:rPr>
                        <a:t>欄位名稱</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B w="12700" cap="flat" cmpd="sng" algn="ctr">
                      <a:solidFill>
                        <a:schemeClr val="tx1"/>
                      </a:solidFill>
                      <a:prstDash val="solid"/>
                      <a:round/>
                      <a:headEnd type="none" w="med" len="med"/>
                      <a:tailEnd type="none" w="med" len="med"/>
                    </a:lnB>
                    <a:solidFill>
                      <a:schemeClr val="accent1">
                        <a:lumMod val="75000"/>
                      </a:schemeClr>
                    </a:solidFill>
                  </a:tcPr>
                </a:tc>
                <a:tc hMerge="1">
                  <a:txBody>
                    <a:bodyPr/>
                    <a:lstStyle/>
                    <a:p>
                      <a:endParaRPr lang="zh-TW" altLang="en-US"/>
                    </a:p>
                  </a:txBody>
                  <a:tcPr/>
                </a:tc>
                <a:tc>
                  <a:txBody>
                    <a:bodyPr/>
                    <a:lstStyle/>
                    <a:p>
                      <a:pPr algn="ctr" fontAlgn="ctr"/>
                      <a:r>
                        <a:rPr lang="zh-TW" altLang="en-US" sz="1100" u="none" strike="noStrike" dirty="0">
                          <a:effectLst/>
                        </a:rPr>
                        <a:t>序號</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B w="12700" cap="flat" cmpd="sng" algn="ctr">
                      <a:solidFill>
                        <a:schemeClr val="tx1"/>
                      </a:solidFill>
                      <a:prstDash val="solid"/>
                      <a:round/>
                      <a:headEnd type="none" w="med" len="med"/>
                      <a:tailEnd type="none" w="med" len="med"/>
                    </a:lnB>
                    <a:solidFill>
                      <a:schemeClr val="accent1">
                        <a:lumMod val="75000"/>
                      </a:schemeClr>
                    </a:solidFill>
                  </a:tcPr>
                </a:tc>
                <a:tc gridSpan="2">
                  <a:txBody>
                    <a:bodyPr/>
                    <a:lstStyle/>
                    <a:p>
                      <a:pPr algn="ctr" fontAlgn="ctr"/>
                      <a:r>
                        <a:rPr lang="zh-TW" altLang="en-US" sz="1100" u="none" strike="noStrike" dirty="0">
                          <a:effectLst/>
                        </a:rPr>
                        <a:t>欄位名稱</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B w="12700" cap="flat" cmpd="sng" algn="ctr">
                      <a:solidFill>
                        <a:schemeClr val="tx1"/>
                      </a:solidFill>
                      <a:prstDash val="solid"/>
                      <a:round/>
                      <a:headEnd type="none" w="med" len="med"/>
                      <a:tailEnd type="none" w="med" len="med"/>
                    </a:lnB>
                    <a:solidFill>
                      <a:schemeClr val="accent1">
                        <a:lumMod val="75000"/>
                      </a:schemeClr>
                    </a:solidFill>
                  </a:tcPr>
                </a:tc>
                <a:tc hMerge="1">
                  <a:txBody>
                    <a:bodyPr/>
                    <a:lstStyle/>
                    <a:p>
                      <a:endParaRPr lang="zh-TW" altLang="en-US"/>
                    </a:p>
                  </a:txBody>
                  <a:tcPr/>
                </a:tc>
                <a:extLst>
                  <a:ext uri="{0D108BD9-81ED-4DB2-BD59-A6C34878D82A}">
                    <a16:rowId xmlns="" xmlns:a16="http://schemas.microsoft.com/office/drawing/2014/main" val="10000"/>
                  </a:ext>
                </a:extLst>
              </a:tr>
              <a:tr h="230525">
                <a:tc>
                  <a:txBody>
                    <a:bodyPr/>
                    <a:lstStyle/>
                    <a:p>
                      <a:pPr algn="ctr" fontAlgn="ctr">
                        <a:lnSpc>
                          <a:spcPts val="1000"/>
                        </a:lnSpc>
                      </a:pPr>
                      <a:r>
                        <a:rPr lang="en-US" altLang="zh-TW" sz="1100" u="none" strike="noStrike" dirty="0">
                          <a:effectLst/>
                        </a:rPr>
                        <a:t>1</a:t>
                      </a:r>
                      <a:endParaRPr lang="en-US" altLang="zh-TW"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gridSpan="2">
                  <a:txBody>
                    <a:bodyPr/>
                    <a:lstStyle/>
                    <a:p>
                      <a:pPr algn="l" fontAlgn="ctr">
                        <a:lnSpc>
                          <a:spcPts val="1000"/>
                        </a:lnSpc>
                      </a:pPr>
                      <a:r>
                        <a:rPr lang="zh-TW" altLang="en-US" sz="1100" u="none" strike="noStrike" dirty="0">
                          <a:effectLst/>
                        </a:rPr>
                        <a:t>校系科組學程代碼</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zh-TW" altLang="en-US"/>
                    </a:p>
                  </a:txBody>
                  <a:tcPr/>
                </a:tc>
                <a:tc>
                  <a:txBody>
                    <a:bodyPr/>
                    <a:lstStyle/>
                    <a:p>
                      <a:pPr algn="ctr" fontAlgn="ctr">
                        <a:lnSpc>
                          <a:spcPts val="1000"/>
                        </a:lnSpc>
                      </a:pPr>
                      <a:r>
                        <a:rPr lang="en-US" altLang="zh-TW" sz="1100" u="none" strike="noStrike">
                          <a:effectLst/>
                        </a:rPr>
                        <a:t>16</a:t>
                      </a:r>
                      <a:endParaRPr lang="en-US" altLang="zh-TW" sz="1100" b="0" i="0" u="none" strike="noStrike">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rowSpan="8">
                  <a:txBody>
                    <a:bodyPr/>
                    <a:lstStyle/>
                    <a:p>
                      <a:pPr algn="ctr" fontAlgn="ctr">
                        <a:lnSpc>
                          <a:spcPts val="1000"/>
                        </a:lnSpc>
                      </a:pPr>
                      <a:r>
                        <a:rPr lang="zh-TW" altLang="en-US" sz="1100" u="none" strike="noStrike" dirty="0">
                          <a:effectLst/>
                        </a:rPr>
                        <a:t>報名身分</a:t>
                      </a:r>
                      <a:r>
                        <a:rPr lang="en-US" altLang="zh-TW" sz="1100" u="none" strike="noStrike" dirty="0">
                          <a:effectLst/>
                        </a:rPr>
                        <a:t>(</a:t>
                      </a:r>
                      <a:r>
                        <a:rPr lang="zh-TW" altLang="en-US" sz="1100" u="none" strike="noStrike" dirty="0">
                          <a:effectLst/>
                        </a:rPr>
                        <a:t>人次</a:t>
                      </a:r>
                      <a:r>
                        <a:rPr lang="en-US" altLang="zh-TW" sz="1100" u="none" strike="noStrike" dirty="0">
                          <a:effectLst/>
                        </a:rPr>
                        <a:t>)</a:t>
                      </a:r>
                      <a:endParaRPr lang="en-US" altLang="zh-TW"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fontAlgn="ctr">
                        <a:lnSpc>
                          <a:spcPts val="1000"/>
                        </a:lnSpc>
                      </a:pPr>
                      <a:r>
                        <a:rPr lang="zh-TW" altLang="en-US" sz="1100" u="none" strike="noStrike" dirty="0">
                          <a:effectLst/>
                        </a:rPr>
                        <a:t>一般生</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1"/>
                  </a:ext>
                </a:extLst>
              </a:tr>
              <a:tr h="230525">
                <a:tc>
                  <a:txBody>
                    <a:bodyPr/>
                    <a:lstStyle/>
                    <a:p>
                      <a:pPr algn="ctr" fontAlgn="ctr">
                        <a:lnSpc>
                          <a:spcPts val="1000"/>
                        </a:lnSpc>
                      </a:pPr>
                      <a:r>
                        <a:rPr lang="en-US" altLang="zh-TW" sz="1100" u="none" strike="noStrike" dirty="0">
                          <a:effectLst/>
                        </a:rPr>
                        <a:t>2</a:t>
                      </a:r>
                      <a:endParaRPr lang="en-US" altLang="zh-TW"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gridSpan="2">
                  <a:txBody>
                    <a:bodyPr/>
                    <a:lstStyle/>
                    <a:p>
                      <a:pPr algn="l" fontAlgn="ctr">
                        <a:lnSpc>
                          <a:spcPts val="1000"/>
                        </a:lnSpc>
                      </a:pPr>
                      <a:r>
                        <a:rPr lang="zh-TW" altLang="en-US" sz="1100" u="none" strike="noStrike" dirty="0">
                          <a:effectLst/>
                        </a:rPr>
                        <a:t>系科組學程代碼</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zh-TW" altLang="en-US"/>
                    </a:p>
                  </a:txBody>
                  <a:tcPr/>
                </a:tc>
                <a:tc>
                  <a:txBody>
                    <a:bodyPr/>
                    <a:lstStyle/>
                    <a:p>
                      <a:pPr algn="ctr" fontAlgn="ctr">
                        <a:lnSpc>
                          <a:spcPts val="1000"/>
                        </a:lnSpc>
                      </a:pPr>
                      <a:r>
                        <a:rPr lang="en-US" altLang="zh-TW" sz="1100" u="none" strike="noStrike">
                          <a:effectLst/>
                        </a:rPr>
                        <a:t>17</a:t>
                      </a:r>
                      <a:endParaRPr lang="en-US" altLang="zh-TW" sz="1100" b="0" i="0" u="none" strike="noStrike">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vMerge="1">
                  <a:txBody>
                    <a:bodyPr/>
                    <a:lstStyle/>
                    <a:p>
                      <a:endParaRPr lang="zh-TW" altLang="en-US"/>
                    </a:p>
                  </a:txBody>
                  <a:tcPr/>
                </a:tc>
                <a:tc>
                  <a:txBody>
                    <a:bodyPr/>
                    <a:lstStyle/>
                    <a:p>
                      <a:pPr algn="l" fontAlgn="ctr">
                        <a:lnSpc>
                          <a:spcPts val="1000"/>
                        </a:lnSpc>
                      </a:pPr>
                      <a:r>
                        <a:rPr lang="zh-TW" altLang="en-US" sz="1100" u="none" strike="noStrike" dirty="0">
                          <a:effectLst/>
                        </a:rPr>
                        <a:t>低收中低收入戶生</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2"/>
                  </a:ext>
                </a:extLst>
              </a:tr>
              <a:tr h="221368">
                <a:tc>
                  <a:txBody>
                    <a:bodyPr/>
                    <a:lstStyle/>
                    <a:p>
                      <a:pPr algn="ctr" fontAlgn="ctr">
                        <a:lnSpc>
                          <a:spcPts val="1000"/>
                        </a:lnSpc>
                      </a:pPr>
                      <a:r>
                        <a:rPr lang="en-US" altLang="zh-TW" sz="1100" u="none" strike="noStrike">
                          <a:effectLst/>
                        </a:rPr>
                        <a:t>3</a:t>
                      </a:r>
                      <a:endParaRPr lang="en-US" altLang="zh-TW" sz="1100" b="0" i="0" u="none" strike="noStrike">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gridSpan="2">
                  <a:txBody>
                    <a:bodyPr/>
                    <a:lstStyle/>
                    <a:p>
                      <a:pPr algn="l" fontAlgn="ctr">
                        <a:lnSpc>
                          <a:spcPts val="1000"/>
                        </a:lnSpc>
                      </a:pPr>
                      <a:r>
                        <a:rPr lang="zh-TW" altLang="en-US" sz="1100" u="none" strike="noStrike" dirty="0">
                          <a:effectLst/>
                        </a:rPr>
                        <a:t>甄選群</a:t>
                      </a:r>
                      <a:r>
                        <a:rPr lang="en-US" altLang="zh-TW" sz="1100" u="none" strike="noStrike" dirty="0">
                          <a:effectLst/>
                        </a:rPr>
                        <a:t>(</a:t>
                      </a:r>
                      <a:r>
                        <a:rPr lang="zh-TW" altLang="en-US" sz="1100" u="none" strike="noStrike" dirty="0">
                          <a:effectLst/>
                        </a:rPr>
                        <a:t>類</a:t>
                      </a:r>
                      <a:r>
                        <a:rPr lang="en-US" altLang="zh-TW" sz="1100" u="none" strike="noStrike" dirty="0">
                          <a:effectLst/>
                        </a:rPr>
                        <a:t>)</a:t>
                      </a:r>
                      <a:r>
                        <a:rPr lang="zh-TW" altLang="en-US" sz="1100" u="none" strike="noStrike" dirty="0">
                          <a:effectLst/>
                        </a:rPr>
                        <a:t>別代碼</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zh-TW" altLang="en-US"/>
                    </a:p>
                  </a:txBody>
                  <a:tcPr/>
                </a:tc>
                <a:tc>
                  <a:txBody>
                    <a:bodyPr/>
                    <a:lstStyle/>
                    <a:p>
                      <a:pPr algn="ctr" fontAlgn="ctr">
                        <a:lnSpc>
                          <a:spcPts val="1000"/>
                        </a:lnSpc>
                      </a:pPr>
                      <a:r>
                        <a:rPr lang="en-US" altLang="zh-TW" sz="1100" u="none" strike="noStrike">
                          <a:effectLst/>
                        </a:rPr>
                        <a:t>18</a:t>
                      </a:r>
                      <a:endParaRPr lang="en-US" altLang="zh-TW" sz="1100" b="0" i="0" u="none" strike="noStrike">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vMerge="1">
                  <a:txBody>
                    <a:bodyPr/>
                    <a:lstStyle/>
                    <a:p>
                      <a:endParaRPr lang="zh-TW" altLang="en-US"/>
                    </a:p>
                  </a:txBody>
                  <a:tcPr/>
                </a:tc>
                <a:tc>
                  <a:txBody>
                    <a:bodyPr/>
                    <a:lstStyle/>
                    <a:p>
                      <a:pPr algn="l" fontAlgn="ctr">
                        <a:lnSpc>
                          <a:spcPts val="1000"/>
                        </a:lnSpc>
                      </a:pPr>
                      <a:r>
                        <a:rPr lang="zh-TW" altLang="en-US" sz="1100" u="none" strike="noStrike">
                          <a:effectLst/>
                        </a:rPr>
                        <a:t>原住民</a:t>
                      </a:r>
                      <a:endParaRPr lang="zh-TW" altLang="en-US" sz="1100" b="0" i="0" u="none" strike="noStrike">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3"/>
                  </a:ext>
                </a:extLst>
              </a:tr>
              <a:tr h="221950">
                <a:tc>
                  <a:txBody>
                    <a:bodyPr/>
                    <a:lstStyle/>
                    <a:p>
                      <a:pPr algn="ctr" fontAlgn="ctr">
                        <a:lnSpc>
                          <a:spcPts val="1000"/>
                        </a:lnSpc>
                      </a:pPr>
                      <a:r>
                        <a:rPr lang="en-US" altLang="zh-TW" sz="1100" u="none" strike="noStrike" dirty="0">
                          <a:effectLst/>
                        </a:rPr>
                        <a:t>4</a:t>
                      </a:r>
                      <a:endParaRPr lang="en-US" altLang="zh-TW"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gridSpan="2">
                  <a:txBody>
                    <a:bodyPr/>
                    <a:lstStyle/>
                    <a:p>
                      <a:pPr algn="l" fontAlgn="ctr">
                        <a:lnSpc>
                          <a:spcPts val="1000"/>
                        </a:lnSpc>
                      </a:pPr>
                      <a:r>
                        <a:rPr lang="zh-TW" altLang="en-US" sz="1100" u="none" strike="noStrike" dirty="0">
                          <a:effectLst/>
                        </a:rPr>
                        <a:t>甄選群</a:t>
                      </a:r>
                      <a:r>
                        <a:rPr lang="en-US" altLang="zh-TW" sz="1100" u="none" strike="noStrike" dirty="0">
                          <a:effectLst/>
                        </a:rPr>
                        <a:t>(</a:t>
                      </a:r>
                      <a:r>
                        <a:rPr lang="zh-TW" altLang="en-US" sz="1100" u="none" strike="noStrike" dirty="0">
                          <a:effectLst/>
                        </a:rPr>
                        <a:t>類</a:t>
                      </a:r>
                      <a:r>
                        <a:rPr lang="en-US" altLang="zh-TW" sz="1100" u="none" strike="noStrike" dirty="0">
                          <a:effectLst/>
                        </a:rPr>
                        <a:t>)</a:t>
                      </a:r>
                      <a:r>
                        <a:rPr lang="zh-TW" altLang="en-US" sz="1100" u="none" strike="noStrike" dirty="0">
                          <a:effectLst/>
                        </a:rPr>
                        <a:t>別</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zh-TW" altLang="en-US"/>
                    </a:p>
                  </a:txBody>
                  <a:tcPr/>
                </a:tc>
                <a:tc>
                  <a:txBody>
                    <a:bodyPr/>
                    <a:lstStyle/>
                    <a:p>
                      <a:pPr algn="ctr" fontAlgn="ctr">
                        <a:lnSpc>
                          <a:spcPts val="1000"/>
                        </a:lnSpc>
                      </a:pPr>
                      <a:r>
                        <a:rPr lang="en-US" altLang="zh-TW" sz="1100" u="none" strike="noStrike" dirty="0">
                          <a:effectLst/>
                        </a:rPr>
                        <a:t>19</a:t>
                      </a:r>
                      <a:endParaRPr lang="en-US" altLang="zh-TW"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vMerge="1">
                  <a:txBody>
                    <a:bodyPr/>
                    <a:lstStyle/>
                    <a:p>
                      <a:endParaRPr lang="zh-TW" altLang="en-US"/>
                    </a:p>
                  </a:txBody>
                  <a:tcPr/>
                </a:tc>
                <a:tc>
                  <a:txBody>
                    <a:bodyPr/>
                    <a:lstStyle/>
                    <a:p>
                      <a:pPr algn="l" fontAlgn="ctr">
                        <a:lnSpc>
                          <a:spcPts val="1000"/>
                        </a:lnSpc>
                      </a:pPr>
                      <a:r>
                        <a:rPr lang="zh-TW" altLang="en-US" sz="1100" u="none" strike="noStrike" dirty="0">
                          <a:effectLst/>
                        </a:rPr>
                        <a:t>連江縣</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4"/>
                  </a:ext>
                </a:extLst>
              </a:tr>
              <a:tr h="230525">
                <a:tc>
                  <a:txBody>
                    <a:bodyPr/>
                    <a:lstStyle/>
                    <a:p>
                      <a:pPr algn="ctr" fontAlgn="ctr">
                        <a:lnSpc>
                          <a:spcPts val="1000"/>
                        </a:lnSpc>
                      </a:pPr>
                      <a:r>
                        <a:rPr lang="en-US" altLang="zh-TW" sz="1100" u="none" strike="noStrike" dirty="0">
                          <a:effectLst/>
                        </a:rPr>
                        <a:t>5</a:t>
                      </a:r>
                      <a:endParaRPr lang="en-US" altLang="zh-TW"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rowSpan="8">
                  <a:txBody>
                    <a:bodyPr/>
                    <a:lstStyle/>
                    <a:p>
                      <a:pPr algn="ctr" fontAlgn="ctr">
                        <a:lnSpc>
                          <a:spcPts val="1000"/>
                        </a:lnSpc>
                      </a:pPr>
                      <a:r>
                        <a:rPr lang="zh-TW" altLang="en-US" sz="1100" u="none" strike="noStrike" dirty="0">
                          <a:effectLst/>
                        </a:rPr>
                        <a:t>招生名額</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fontAlgn="ctr">
                        <a:lnSpc>
                          <a:spcPts val="1000"/>
                        </a:lnSpc>
                      </a:pPr>
                      <a:r>
                        <a:rPr lang="zh-TW" altLang="en-US" sz="1100" u="none" strike="noStrike" dirty="0">
                          <a:effectLst/>
                        </a:rPr>
                        <a:t>一般生</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lnSpc>
                          <a:spcPts val="1000"/>
                        </a:lnSpc>
                      </a:pPr>
                      <a:r>
                        <a:rPr lang="en-US" altLang="zh-TW" sz="1100" u="none" strike="noStrike" dirty="0">
                          <a:effectLst/>
                        </a:rPr>
                        <a:t>20</a:t>
                      </a:r>
                      <a:endParaRPr lang="en-US" altLang="zh-TW"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vMerge="1">
                  <a:txBody>
                    <a:bodyPr/>
                    <a:lstStyle/>
                    <a:p>
                      <a:endParaRPr lang="zh-TW" altLang="en-US"/>
                    </a:p>
                  </a:txBody>
                  <a:tcPr/>
                </a:tc>
                <a:tc>
                  <a:txBody>
                    <a:bodyPr/>
                    <a:lstStyle/>
                    <a:p>
                      <a:pPr algn="l" fontAlgn="ctr">
                        <a:lnSpc>
                          <a:spcPts val="1000"/>
                        </a:lnSpc>
                      </a:pPr>
                      <a:r>
                        <a:rPr lang="zh-TW" altLang="en-US" sz="1100" u="none" strike="noStrike" dirty="0">
                          <a:effectLst/>
                        </a:rPr>
                        <a:t>澎湖縣</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5"/>
                  </a:ext>
                </a:extLst>
              </a:tr>
              <a:tr h="230525">
                <a:tc>
                  <a:txBody>
                    <a:bodyPr/>
                    <a:lstStyle/>
                    <a:p>
                      <a:pPr algn="ctr" fontAlgn="ctr">
                        <a:lnSpc>
                          <a:spcPts val="1000"/>
                        </a:lnSpc>
                      </a:pPr>
                      <a:r>
                        <a:rPr lang="en-US" altLang="zh-TW" sz="1100" u="none" strike="noStrike" dirty="0">
                          <a:effectLst/>
                        </a:rPr>
                        <a:t>6</a:t>
                      </a:r>
                      <a:endParaRPr lang="en-US" altLang="zh-TW"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vMerge="1">
                  <a:txBody>
                    <a:bodyPr/>
                    <a:lstStyle/>
                    <a:p>
                      <a:pPr algn="ctr" fontAlgn="ctr">
                        <a:lnSpc>
                          <a:spcPts val="1000"/>
                        </a:lnSpc>
                      </a:pP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solidFill>
                      <a:schemeClr val="accent1">
                        <a:lumMod val="40000"/>
                        <a:lumOff val="60000"/>
                      </a:schemeClr>
                    </a:solidFill>
                  </a:tcPr>
                </a:tc>
                <a:tc>
                  <a:txBody>
                    <a:bodyPr/>
                    <a:lstStyle/>
                    <a:p>
                      <a:pPr algn="l" fontAlgn="ctr">
                        <a:lnSpc>
                          <a:spcPts val="1000"/>
                        </a:lnSpc>
                      </a:pPr>
                      <a:r>
                        <a:rPr lang="zh-TW" altLang="en-US" sz="1100" u="none" strike="noStrike" dirty="0">
                          <a:effectLst/>
                        </a:rPr>
                        <a:t>低收中低收入戶生</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lnSpc>
                          <a:spcPts val="1000"/>
                        </a:lnSpc>
                      </a:pPr>
                      <a:r>
                        <a:rPr lang="en-US" altLang="zh-TW" sz="1100" u="none" strike="noStrike" dirty="0">
                          <a:effectLst/>
                        </a:rPr>
                        <a:t>21</a:t>
                      </a:r>
                      <a:endParaRPr lang="en-US" altLang="zh-TW"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vMerge="1">
                  <a:txBody>
                    <a:bodyPr/>
                    <a:lstStyle/>
                    <a:p>
                      <a:endParaRPr lang="zh-TW" altLang="en-US"/>
                    </a:p>
                  </a:txBody>
                  <a:tcPr/>
                </a:tc>
                <a:tc>
                  <a:txBody>
                    <a:bodyPr/>
                    <a:lstStyle/>
                    <a:p>
                      <a:pPr algn="l" fontAlgn="ctr">
                        <a:lnSpc>
                          <a:spcPts val="1000"/>
                        </a:lnSpc>
                      </a:pPr>
                      <a:r>
                        <a:rPr lang="zh-TW" altLang="en-US" sz="1100" u="none" strike="noStrike" dirty="0">
                          <a:effectLst/>
                        </a:rPr>
                        <a:t>屏東縣</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6"/>
                  </a:ext>
                </a:extLst>
              </a:tr>
              <a:tr h="163033">
                <a:tc>
                  <a:txBody>
                    <a:bodyPr/>
                    <a:lstStyle/>
                    <a:p>
                      <a:pPr algn="ctr" fontAlgn="ctr">
                        <a:lnSpc>
                          <a:spcPts val="1000"/>
                        </a:lnSpc>
                      </a:pPr>
                      <a:r>
                        <a:rPr lang="en-US" altLang="zh-TW" sz="1100" u="none" strike="noStrike" dirty="0">
                          <a:effectLst/>
                        </a:rPr>
                        <a:t>7</a:t>
                      </a:r>
                      <a:endParaRPr lang="en-US" altLang="zh-TW"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vMerge="1">
                  <a:txBody>
                    <a:bodyPr/>
                    <a:lstStyle/>
                    <a:p>
                      <a:endParaRPr lang="zh-TW" altLang="en-US"/>
                    </a:p>
                  </a:txBody>
                  <a:tcPr/>
                </a:tc>
                <a:tc>
                  <a:txBody>
                    <a:bodyPr/>
                    <a:lstStyle/>
                    <a:p>
                      <a:pPr algn="l" fontAlgn="ctr">
                        <a:lnSpc>
                          <a:spcPts val="1000"/>
                        </a:lnSpc>
                      </a:pPr>
                      <a:r>
                        <a:rPr lang="zh-TW" altLang="en-US" sz="1100" u="none" strike="noStrike" dirty="0">
                          <a:effectLst/>
                        </a:rPr>
                        <a:t>原住民</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lnSpc>
                          <a:spcPts val="1000"/>
                        </a:lnSpc>
                      </a:pPr>
                      <a:r>
                        <a:rPr lang="en-US" altLang="zh-TW" sz="1100" u="none" strike="noStrike" dirty="0">
                          <a:effectLst/>
                        </a:rPr>
                        <a:t>22</a:t>
                      </a:r>
                      <a:endParaRPr lang="en-US" altLang="zh-TW"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vMerge="1">
                  <a:txBody>
                    <a:bodyPr/>
                    <a:lstStyle/>
                    <a:p>
                      <a:endParaRPr lang="zh-TW" altLang="en-US"/>
                    </a:p>
                  </a:txBody>
                  <a:tcPr/>
                </a:tc>
                <a:tc>
                  <a:txBody>
                    <a:bodyPr/>
                    <a:lstStyle/>
                    <a:p>
                      <a:pPr algn="l" fontAlgn="ctr">
                        <a:lnSpc>
                          <a:spcPts val="1000"/>
                        </a:lnSpc>
                      </a:pPr>
                      <a:r>
                        <a:rPr lang="zh-TW" altLang="en-US" sz="1100" u="none" strike="noStrike" dirty="0">
                          <a:effectLst/>
                        </a:rPr>
                        <a:t>台東縣</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7"/>
                  </a:ext>
                </a:extLst>
              </a:tr>
              <a:tr h="239410">
                <a:tc>
                  <a:txBody>
                    <a:bodyPr/>
                    <a:lstStyle/>
                    <a:p>
                      <a:pPr algn="ctr" fontAlgn="ctr">
                        <a:lnSpc>
                          <a:spcPts val="1000"/>
                        </a:lnSpc>
                      </a:pPr>
                      <a:r>
                        <a:rPr lang="en-US" altLang="zh-TW" sz="1100" u="none" strike="noStrike" dirty="0">
                          <a:effectLst/>
                        </a:rPr>
                        <a:t>8</a:t>
                      </a:r>
                      <a:endParaRPr lang="en-US" altLang="zh-TW"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vMerge="1">
                  <a:txBody>
                    <a:bodyPr/>
                    <a:lstStyle/>
                    <a:p>
                      <a:endParaRPr lang="zh-TW" altLang="en-US"/>
                    </a:p>
                  </a:txBody>
                  <a:tcPr/>
                </a:tc>
                <a:tc>
                  <a:txBody>
                    <a:bodyPr/>
                    <a:lstStyle/>
                    <a:p>
                      <a:pPr algn="l" fontAlgn="ctr">
                        <a:lnSpc>
                          <a:spcPts val="1000"/>
                        </a:lnSpc>
                      </a:pPr>
                      <a:r>
                        <a:rPr lang="zh-TW" altLang="en-US" sz="1100" u="none" strike="noStrike" dirty="0">
                          <a:effectLst/>
                        </a:rPr>
                        <a:t>連江縣</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lnSpc>
                          <a:spcPts val="1000"/>
                        </a:lnSpc>
                      </a:pPr>
                      <a:r>
                        <a:rPr lang="en-US" altLang="zh-TW" sz="1100" u="none" strike="noStrike" dirty="0">
                          <a:effectLst/>
                        </a:rPr>
                        <a:t>23</a:t>
                      </a:r>
                      <a:endParaRPr lang="en-US" altLang="zh-TW"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vMerge="1">
                  <a:txBody>
                    <a:bodyPr/>
                    <a:lstStyle/>
                    <a:p>
                      <a:endParaRPr lang="zh-TW" altLang="en-US"/>
                    </a:p>
                  </a:txBody>
                  <a:tcPr/>
                </a:tc>
                <a:tc>
                  <a:txBody>
                    <a:bodyPr/>
                    <a:lstStyle/>
                    <a:p>
                      <a:pPr algn="l" fontAlgn="ctr">
                        <a:lnSpc>
                          <a:spcPts val="1000"/>
                        </a:lnSpc>
                      </a:pPr>
                      <a:r>
                        <a:rPr lang="zh-TW" altLang="en-US" sz="1100" u="none" strike="noStrike" dirty="0">
                          <a:effectLst/>
                        </a:rPr>
                        <a:t>金門縣</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8"/>
                  </a:ext>
                </a:extLst>
              </a:tr>
              <a:tr h="196343">
                <a:tc>
                  <a:txBody>
                    <a:bodyPr/>
                    <a:lstStyle/>
                    <a:p>
                      <a:pPr algn="ctr" fontAlgn="ctr">
                        <a:lnSpc>
                          <a:spcPts val="1000"/>
                        </a:lnSpc>
                      </a:pPr>
                      <a:r>
                        <a:rPr lang="en-US" altLang="zh-TW" sz="1100" u="none" strike="noStrike" dirty="0">
                          <a:effectLst/>
                        </a:rPr>
                        <a:t>9</a:t>
                      </a:r>
                      <a:endParaRPr lang="en-US" altLang="zh-TW"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vMerge="1">
                  <a:txBody>
                    <a:bodyPr/>
                    <a:lstStyle/>
                    <a:p>
                      <a:endParaRPr lang="zh-TW" altLang="en-US"/>
                    </a:p>
                  </a:txBody>
                  <a:tcPr/>
                </a:tc>
                <a:tc>
                  <a:txBody>
                    <a:bodyPr/>
                    <a:lstStyle/>
                    <a:p>
                      <a:pPr algn="l" fontAlgn="ctr">
                        <a:lnSpc>
                          <a:spcPts val="1000"/>
                        </a:lnSpc>
                      </a:pPr>
                      <a:r>
                        <a:rPr lang="zh-TW" altLang="en-US" sz="1100" u="none" strike="noStrike" dirty="0">
                          <a:effectLst/>
                        </a:rPr>
                        <a:t>澎湖縣</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lnSpc>
                          <a:spcPts val="1000"/>
                        </a:lnSpc>
                      </a:pPr>
                      <a:r>
                        <a:rPr lang="en-US" altLang="zh-TW" sz="1100" u="none" strike="noStrike" dirty="0">
                          <a:effectLst/>
                        </a:rPr>
                        <a:t>24</a:t>
                      </a:r>
                      <a:endParaRPr lang="en-US" altLang="zh-TW"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rowSpan="8">
                  <a:txBody>
                    <a:bodyPr/>
                    <a:lstStyle/>
                    <a:p>
                      <a:pPr algn="ctr" fontAlgn="ctr">
                        <a:lnSpc>
                          <a:spcPts val="1000"/>
                        </a:lnSpc>
                      </a:pPr>
                      <a:r>
                        <a:rPr lang="zh-TW" altLang="en-US" sz="1100" u="none" strike="noStrike" dirty="0">
                          <a:effectLst/>
                        </a:rPr>
                        <a:t>一階成績篩選通過身分</a:t>
                      </a:r>
                      <a:r>
                        <a:rPr lang="en-US" altLang="zh-TW" sz="1100" u="none" strike="noStrike" dirty="0">
                          <a:effectLst/>
                        </a:rPr>
                        <a:t>(</a:t>
                      </a:r>
                      <a:r>
                        <a:rPr lang="zh-TW" altLang="en-US" sz="1100" u="none" strike="noStrike" dirty="0">
                          <a:effectLst/>
                        </a:rPr>
                        <a:t>人次</a:t>
                      </a:r>
                      <a:r>
                        <a:rPr lang="en-US" altLang="zh-TW" sz="1100" u="none" strike="noStrike" dirty="0">
                          <a:effectLst/>
                        </a:rPr>
                        <a:t>)</a:t>
                      </a:r>
                      <a:endParaRPr lang="en-US" altLang="zh-TW"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fontAlgn="ctr">
                        <a:lnSpc>
                          <a:spcPts val="1000"/>
                        </a:lnSpc>
                      </a:pPr>
                      <a:r>
                        <a:rPr lang="zh-TW" altLang="en-US" sz="1100" u="none" strike="noStrike" dirty="0">
                          <a:effectLst/>
                        </a:rPr>
                        <a:t>一般生</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9"/>
                  </a:ext>
                </a:extLst>
              </a:tr>
              <a:tr h="314726">
                <a:tc>
                  <a:txBody>
                    <a:bodyPr/>
                    <a:lstStyle/>
                    <a:p>
                      <a:pPr algn="ctr" fontAlgn="ctr">
                        <a:lnSpc>
                          <a:spcPts val="1000"/>
                        </a:lnSpc>
                      </a:pPr>
                      <a:r>
                        <a:rPr lang="en-US" altLang="zh-TW" sz="1100" u="none" strike="noStrike" dirty="0">
                          <a:effectLst/>
                        </a:rPr>
                        <a:t>10</a:t>
                      </a:r>
                      <a:endParaRPr lang="en-US" altLang="zh-TW"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vMerge="1">
                  <a:txBody>
                    <a:bodyPr/>
                    <a:lstStyle/>
                    <a:p>
                      <a:endParaRPr lang="zh-TW" altLang="en-US"/>
                    </a:p>
                  </a:txBody>
                  <a:tcPr/>
                </a:tc>
                <a:tc>
                  <a:txBody>
                    <a:bodyPr/>
                    <a:lstStyle/>
                    <a:p>
                      <a:pPr algn="l" fontAlgn="ctr">
                        <a:lnSpc>
                          <a:spcPts val="1000"/>
                        </a:lnSpc>
                      </a:pPr>
                      <a:r>
                        <a:rPr lang="zh-TW" altLang="en-US" sz="1100" u="none" strike="noStrike" dirty="0">
                          <a:effectLst/>
                        </a:rPr>
                        <a:t>屏東縣</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lnSpc>
                          <a:spcPts val="1000"/>
                        </a:lnSpc>
                      </a:pPr>
                      <a:r>
                        <a:rPr lang="en-US" altLang="zh-TW" sz="1100" u="none" strike="noStrike" dirty="0">
                          <a:effectLst/>
                        </a:rPr>
                        <a:t>25</a:t>
                      </a:r>
                      <a:endParaRPr lang="en-US" altLang="zh-TW"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vMerge="1">
                  <a:txBody>
                    <a:bodyPr/>
                    <a:lstStyle/>
                    <a:p>
                      <a:endParaRPr lang="zh-TW" altLang="en-US"/>
                    </a:p>
                  </a:txBody>
                  <a:tcPr/>
                </a:tc>
                <a:tc>
                  <a:txBody>
                    <a:bodyPr/>
                    <a:lstStyle/>
                    <a:p>
                      <a:pPr algn="l" fontAlgn="ctr">
                        <a:lnSpc>
                          <a:spcPts val="1000"/>
                        </a:lnSpc>
                      </a:pPr>
                      <a:r>
                        <a:rPr lang="zh-TW" altLang="en-US" sz="1100" u="none" strike="noStrike" dirty="0">
                          <a:effectLst/>
                        </a:rPr>
                        <a:t>低收中低收入戶生</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10"/>
                  </a:ext>
                </a:extLst>
              </a:tr>
              <a:tr h="206567">
                <a:tc>
                  <a:txBody>
                    <a:bodyPr/>
                    <a:lstStyle/>
                    <a:p>
                      <a:pPr algn="ctr" fontAlgn="ctr">
                        <a:lnSpc>
                          <a:spcPts val="1000"/>
                        </a:lnSpc>
                      </a:pPr>
                      <a:r>
                        <a:rPr lang="en-US" altLang="zh-TW" sz="1100" u="none" strike="noStrike" dirty="0">
                          <a:effectLst/>
                        </a:rPr>
                        <a:t>11</a:t>
                      </a:r>
                      <a:endParaRPr lang="en-US" altLang="zh-TW"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vMerge="1">
                  <a:txBody>
                    <a:bodyPr/>
                    <a:lstStyle/>
                    <a:p>
                      <a:endParaRPr lang="zh-TW" altLang="en-US"/>
                    </a:p>
                  </a:txBody>
                  <a:tcPr/>
                </a:tc>
                <a:tc>
                  <a:txBody>
                    <a:bodyPr/>
                    <a:lstStyle/>
                    <a:p>
                      <a:pPr algn="l" fontAlgn="ctr">
                        <a:lnSpc>
                          <a:spcPts val="1000"/>
                        </a:lnSpc>
                      </a:pPr>
                      <a:r>
                        <a:rPr lang="zh-TW" altLang="en-US" sz="1100" u="none" strike="noStrike" dirty="0">
                          <a:effectLst/>
                        </a:rPr>
                        <a:t>台東縣</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lnSpc>
                          <a:spcPts val="1000"/>
                        </a:lnSpc>
                      </a:pPr>
                      <a:r>
                        <a:rPr lang="en-US" altLang="zh-TW" sz="1100" u="none" strike="noStrike" dirty="0">
                          <a:effectLst/>
                        </a:rPr>
                        <a:t>26</a:t>
                      </a:r>
                      <a:endParaRPr lang="en-US" altLang="zh-TW"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vMerge="1">
                  <a:txBody>
                    <a:bodyPr/>
                    <a:lstStyle/>
                    <a:p>
                      <a:endParaRPr lang="zh-TW" altLang="en-US"/>
                    </a:p>
                  </a:txBody>
                  <a:tcPr/>
                </a:tc>
                <a:tc>
                  <a:txBody>
                    <a:bodyPr/>
                    <a:lstStyle/>
                    <a:p>
                      <a:pPr algn="l" fontAlgn="ctr">
                        <a:lnSpc>
                          <a:spcPts val="1000"/>
                        </a:lnSpc>
                      </a:pPr>
                      <a:r>
                        <a:rPr lang="zh-TW" altLang="en-US" sz="1100" u="none" strike="noStrike" dirty="0">
                          <a:effectLst/>
                        </a:rPr>
                        <a:t>原住民</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11"/>
                  </a:ext>
                </a:extLst>
              </a:tr>
              <a:tr h="245617">
                <a:tc>
                  <a:txBody>
                    <a:bodyPr/>
                    <a:lstStyle/>
                    <a:p>
                      <a:pPr algn="ctr" fontAlgn="ctr">
                        <a:lnSpc>
                          <a:spcPts val="1000"/>
                        </a:lnSpc>
                      </a:pPr>
                      <a:r>
                        <a:rPr lang="en-US" altLang="zh-TW" sz="1100" u="none" strike="noStrike" dirty="0">
                          <a:effectLst/>
                        </a:rPr>
                        <a:t>12</a:t>
                      </a:r>
                      <a:endParaRPr lang="en-US" altLang="zh-TW"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vMerge="1">
                  <a:txBody>
                    <a:bodyPr/>
                    <a:lstStyle/>
                    <a:p>
                      <a:endParaRPr lang="zh-TW" altLang="en-US"/>
                    </a:p>
                  </a:txBody>
                  <a:tcPr/>
                </a:tc>
                <a:tc>
                  <a:txBody>
                    <a:bodyPr/>
                    <a:lstStyle/>
                    <a:p>
                      <a:pPr algn="l" fontAlgn="ctr">
                        <a:lnSpc>
                          <a:spcPts val="1000"/>
                        </a:lnSpc>
                      </a:pPr>
                      <a:r>
                        <a:rPr lang="zh-TW" altLang="en-US" sz="1100" u="none" strike="noStrike" dirty="0">
                          <a:effectLst/>
                        </a:rPr>
                        <a:t>金門縣</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lnSpc>
                          <a:spcPts val="1000"/>
                        </a:lnSpc>
                      </a:pPr>
                      <a:r>
                        <a:rPr lang="en-US" altLang="zh-TW" sz="1100" u="none" strike="noStrike" dirty="0">
                          <a:effectLst/>
                        </a:rPr>
                        <a:t>27</a:t>
                      </a:r>
                      <a:endParaRPr lang="en-US" altLang="zh-TW"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vMerge="1">
                  <a:txBody>
                    <a:bodyPr/>
                    <a:lstStyle/>
                    <a:p>
                      <a:endParaRPr lang="zh-TW" altLang="en-US"/>
                    </a:p>
                  </a:txBody>
                  <a:tcPr/>
                </a:tc>
                <a:tc>
                  <a:txBody>
                    <a:bodyPr/>
                    <a:lstStyle/>
                    <a:p>
                      <a:pPr algn="l" fontAlgn="ctr">
                        <a:lnSpc>
                          <a:spcPts val="1000"/>
                        </a:lnSpc>
                      </a:pPr>
                      <a:r>
                        <a:rPr lang="zh-TW" altLang="en-US" sz="1100" u="none" strike="noStrike" dirty="0">
                          <a:effectLst/>
                        </a:rPr>
                        <a:t>連江縣</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12"/>
                  </a:ext>
                </a:extLst>
              </a:tr>
              <a:tr h="207310">
                <a:tc>
                  <a:txBody>
                    <a:bodyPr/>
                    <a:lstStyle/>
                    <a:p>
                      <a:pPr algn="ctr" fontAlgn="ctr">
                        <a:lnSpc>
                          <a:spcPts val="1000"/>
                        </a:lnSpc>
                      </a:pPr>
                      <a:r>
                        <a:rPr lang="en-US" altLang="zh-TW" sz="1100" u="none" strike="noStrike" dirty="0">
                          <a:effectLst/>
                        </a:rPr>
                        <a:t>13</a:t>
                      </a:r>
                      <a:endParaRPr lang="en-US" altLang="zh-TW"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rowSpan="4">
                  <a:txBody>
                    <a:bodyPr/>
                    <a:lstStyle/>
                    <a:p>
                      <a:pPr algn="ctr" fontAlgn="ctr">
                        <a:lnSpc>
                          <a:spcPts val="1000"/>
                        </a:lnSpc>
                      </a:pPr>
                      <a:r>
                        <a:rPr lang="zh-TW" altLang="en-US" sz="1100" u="none" strike="noStrike" dirty="0">
                          <a:effectLst/>
                        </a:rPr>
                        <a:t>預計甄試人數</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fontAlgn="ctr">
                        <a:lnSpc>
                          <a:spcPts val="1000"/>
                        </a:lnSpc>
                      </a:pPr>
                      <a:r>
                        <a:rPr lang="zh-TW" altLang="en-US" sz="1100" u="none" strike="noStrike" dirty="0">
                          <a:effectLst/>
                        </a:rPr>
                        <a:t>一般生</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lnSpc>
                          <a:spcPts val="1000"/>
                        </a:lnSpc>
                      </a:pPr>
                      <a:r>
                        <a:rPr lang="en-US" altLang="zh-TW" sz="1100" u="none" strike="noStrike" dirty="0">
                          <a:effectLst/>
                        </a:rPr>
                        <a:t>28</a:t>
                      </a:r>
                      <a:endParaRPr lang="en-US" altLang="zh-TW"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vMerge="1">
                  <a:txBody>
                    <a:bodyPr/>
                    <a:lstStyle/>
                    <a:p>
                      <a:endParaRPr lang="zh-TW" altLang="en-US"/>
                    </a:p>
                  </a:txBody>
                  <a:tcPr/>
                </a:tc>
                <a:tc>
                  <a:txBody>
                    <a:bodyPr/>
                    <a:lstStyle/>
                    <a:p>
                      <a:pPr algn="l" fontAlgn="ctr">
                        <a:lnSpc>
                          <a:spcPts val="1000"/>
                        </a:lnSpc>
                      </a:pPr>
                      <a:r>
                        <a:rPr lang="zh-TW" altLang="en-US" sz="1100" u="none" strike="noStrike" dirty="0">
                          <a:effectLst/>
                        </a:rPr>
                        <a:t>澎湖縣</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13"/>
                  </a:ext>
                </a:extLst>
              </a:tr>
              <a:tr h="181279">
                <a:tc>
                  <a:txBody>
                    <a:bodyPr/>
                    <a:lstStyle/>
                    <a:p>
                      <a:pPr algn="ctr" fontAlgn="ctr">
                        <a:lnSpc>
                          <a:spcPts val="1000"/>
                        </a:lnSpc>
                      </a:pPr>
                      <a:r>
                        <a:rPr lang="en-US" altLang="zh-TW" sz="1100" u="none" strike="noStrike" dirty="0">
                          <a:effectLst/>
                        </a:rPr>
                        <a:t>14</a:t>
                      </a:r>
                      <a:endParaRPr lang="en-US" altLang="zh-TW"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vMerge="1">
                  <a:txBody>
                    <a:bodyPr/>
                    <a:lstStyle/>
                    <a:p>
                      <a:endParaRPr lang="zh-TW" altLang="en-US"/>
                    </a:p>
                  </a:txBody>
                  <a:tcPr/>
                </a:tc>
                <a:tc>
                  <a:txBody>
                    <a:bodyPr/>
                    <a:lstStyle/>
                    <a:p>
                      <a:pPr algn="l" fontAlgn="ctr">
                        <a:lnSpc>
                          <a:spcPts val="1000"/>
                        </a:lnSpc>
                      </a:pPr>
                      <a:r>
                        <a:rPr lang="zh-TW" altLang="en-US" sz="1100" u="none" strike="noStrike" dirty="0">
                          <a:effectLst/>
                        </a:rPr>
                        <a:t>低收中低收入戶生</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lnSpc>
                          <a:spcPts val="1000"/>
                        </a:lnSpc>
                      </a:pPr>
                      <a:r>
                        <a:rPr lang="en-US" altLang="zh-TW" sz="1100" u="none" strike="noStrike" dirty="0">
                          <a:effectLst/>
                        </a:rPr>
                        <a:t>29</a:t>
                      </a:r>
                      <a:endParaRPr lang="en-US" altLang="zh-TW"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vMerge="1">
                  <a:txBody>
                    <a:bodyPr/>
                    <a:lstStyle/>
                    <a:p>
                      <a:endParaRPr lang="zh-TW" altLang="en-US"/>
                    </a:p>
                  </a:txBody>
                  <a:tcPr/>
                </a:tc>
                <a:tc>
                  <a:txBody>
                    <a:bodyPr/>
                    <a:lstStyle/>
                    <a:p>
                      <a:pPr algn="l" fontAlgn="ctr">
                        <a:lnSpc>
                          <a:spcPts val="1000"/>
                        </a:lnSpc>
                      </a:pPr>
                      <a:r>
                        <a:rPr lang="zh-TW" altLang="en-US" sz="1100" u="none" strike="noStrike" dirty="0">
                          <a:effectLst/>
                        </a:rPr>
                        <a:t>屏東縣</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14"/>
                  </a:ext>
                </a:extLst>
              </a:tr>
              <a:tr h="250172">
                <a:tc rowSpan="2">
                  <a:txBody>
                    <a:bodyPr/>
                    <a:lstStyle/>
                    <a:p>
                      <a:pPr algn="ctr" fontAlgn="ctr">
                        <a:lnSpc>
                          <a:spcPts val="1000"/>
                        </a:lnSpc>
                      </a:pPr>
                      <a:r>
                        <a:rPr lang="en-US" altLang="zh-TW" sz="1100" u="none" strike="noStrike" dirty="0">
                          <a:effectLst/>
                        </a:rPr>
                        <a:t>15</a:t>
                      </a:r>
                      <a:endParaRPr lang="en-US" altLang="zh-TW"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vMerge="1">
                  <a:txBody>
                    <a:bodyPr/>
                    <a:lstStyle/>
                    <a:p>
                      <a:endParaRPr lang="zh-TW" altLang="en-US"/>
                    </a:p>
                  </a:txBody>
                  <a:tcPr/>
                </a:tc>
                <a:tc rowSpan="2">
                  <a:txBody>
                    <a:bodyPr/>
                    <a:lstStyle/>
                    <a:p>
                      <a:pPr algn="l" fontAlgn="ctr">
                        <a:lnSpc>
                          <a:spcPts val="1000"/>
                        </a:lnSpc>
                      </a:pPr>
                      <a:r>
                        <a:rPr lang="zh-TW" altLang="en-US" sz="1100" u="none" strike="noStrike" dirty="0">
                          <a:effectLst/>
                        </a:rPr>
                        <a:t>原住民</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lnSpc>
                          <a:spcPts val="1000"/>
                        </a:lnSpc>
                      </a:pPr>
                      <a:r>
                        <a:rPr lang="en-US" altLang="zh-TW" sz="1100" u="none" strike="noStrike">
                          <a:effectLst/>
                        </a:rPr>
                        <a:t>30</a:t>
                      </a:r>
                      <a:endParaRPr lang="en-US" altLang="zh-TW" sz="1100" b="0" i="0" u="none" strike="noStrike">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vMerge="1">
                  <a:txBody>
                    <a:bodyPr/>
                    <a:lstStyle/>
                    <a:p>
                      <a:endParaRPr lang="zh-TW" altLang="en-US"/>
                    </a:p>
                  </a:txBody>
                  <a:tcPr/>
                </a:tc>
                <a:tc>
                  <a:txBody>
                    <a:bodyPr/>
                    <a:lstStyle/>
                    <a:p>
                      <a:pPr algn="l" fontAlgn="ctr">
                        <a:lnSpc>
                          <a:spcPts val="1000"/>
                        </a:lnSpc>
                      </a:pPr>
                      <a:r>
                        <a:rPr lang="zh-TW" altLang="en-US" sz="1100" u="none" strike="noStrike" dirty="0">
                          <a:effectLst/>
                        </a:rPr>
                        <a:t>台東縣</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15"/>
                  </a:ext>
                </a:extLst>
              </a:tr>
              <a:tr h="192475">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ctr">
                        <a:lnSpc>
                          <a:spcPts val="1000"/>
                        </a:lnSpc>
                      </a:pPr>
                      <a:r>
                        <a:rPr lang="en-US" altLang="zh-TW" sz="1100" u="none" strike="noStrike" dirty="0">
                          <a:effectLst/>
                        </a:rPr>
                        <a:t>31</a:t>
                      </a:r>
                      <a:endParaRPr lang="en-US" altLang="zh-TW"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vMerge="1">
                  <a:txBody>
                    <a:bodyPr/>
                    <a:lstStyle/>
                    <a:p>
                      <a:endParaRPr lang="zh-TW" altLang="en-US"/>
                    </a:p>
                  </a:txBody>
                  <a:tcPr/>
                </a:tc>
                <a:tc>
                  <a:txBody>
                    <a:bodyPr/>
                    <a:lstStyle/>
                    <a:p>
                      <a:pPr algn="l" fontAlgn="ctr">
                        <a:lnSpc>
                          <a:spcPts val="1000"/>
                        </a:lnSpc>
                      </a:pPr>
                      <a:r>
                        <a:rPr lang="zh-TW" altLang="en-US" sz="1100" u="none" strike="noStrike" dirty="0">
                          <a:effectLst/>
                        </a:rPr>
                        <a:t>金門縣</a:t>
                      </a:r>
                      <a:endParaRPr lang="zh-TW" altLang="en-US" sz="1100" b="0" i="0" u="none" strike="noStrike" dirty="0">
                        <a:solidFill>
                          <a:srgbClr val="000000"/>
                        </a:solidFill>
                        <a:effectLst/>
                        <a:latin typeface="新細明體" panose="02020500000000000000" pitchFamily="18" charset="-120"/>
                        <a:ea typeface="新細明體" panose="02020500000000000000" pitchFamily="18" charset="-120"/>
                      </a:endParaRPr>
                    </a:p>
                  </a:txBody>
                  <a:tcPr marL="8866" marR="8866" marT="88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16"/>
                  </a:ext>
                </a:extLst>
              </a:tr>
            </a:tbl>
          </a:graphicData>
        </a:graphic>
      </p:graphicFrame>
      <p:pic>
        <p:nvPicPr>
          <p:cNvPr id="7" name="圖片 6"/>
          <p:cNvPicPr>
            <a:picLocks noChangeAspect="1"/>
          </p:cNvPicPr>
          <p:nvPr/>
        </p:nvPicPr>
        <p:blipFill rotWithShape="1">
          <a:blip r:embed="rId3">
            <a:extLst>
              <a:ext uri="{28A0092B-C50C-407E-A947-70E740481C1C}">
                <a14:useLocalDpi xmlns:a14="http://schemas.microsoft.com/office/drawing/2010/main" val="0"/>
              </a:ext>
            </a:extLst>
          </a:blip>
          <a:srcRect l="2211" t="40098" r="5721" b="34078"/>
          <a:stretch/>
        </p:blipFill>
        <p:spPr>
          <a:xfrm>
            <a:off x="32184" y="850939"/>
            <a:ext cx="8846058" cy="1157321"/>
          </a:xfrm>
          <a:prstGeom prst="rect">
            <a:avLst/>
          </a:prstGeom>
        </p:spPr>
      </p:pic>
      <p:sp>
        <p:nvSpPr>
          <p:cNvPr id="8" name="矩形 7"/>
          <p:cNvSpPr/>
          <p:nvPr/>
        </p:nvSpPr>
        <p:spPr>
          <a:xfrm>
            <a:off x="827584" y="1484784"/>
            <a:ext cx="2880320"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 name="直線單箭頭接點 9"/>
          <p:cNvCxnSpPr/>
          <p:nvPr/>
        </p:nvCxnSpPr>
        <p:spPr>
          <a:xfrm>
            <a:off x="2411760" y="1916832"/>
            <a:ext cx="0" cy="155671"/>
          </a:xfrm>
          <a:prstGeom prst="straightConnector1">
            <a:avLst/>
          </a:prstGeom>
          <a:ln>
            <a:solidFill>
              <a:srgbClr val="FF0000"/>
            </a:solidFill>
            <a:tailEnd type="triangle"/>
          </a:ln>
        </p:spPr>
        <p:style>
          <a:lnRef idx="1">
            <a:schemeClr val="accent6"/>
          </a:lnRef>
          <a:fillRef idx="0">
            <a:schemeClr val="accent6"/>
          </a:fillRef>
          <a:effectRef idx="0">
            <a:schemeClr val="accent6"/>
          </a:effectRef>
          <a:fontRef idx="minor">
            <a:schemeClr val="tx1"/>
          </a:fontRef>
        </p:style>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矩形 2"/>
          <p:cNvSpPr>
            <a:spLocks noChangeArrowheads="1"/>
          </p:cNvSpPr>
          <p:nvPr/>
        </p:nvSpPr>
        <p:spPr bwMode="auto">
          <a:xfrm>
            <a:off x="251520" y="24095"/>
            <a:ext cx="857408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600" b="1" dirty="0">
                <a:solidFill>
                  <a:srgbClr val="3333FF"/>
                </a:solidFill>
                <a:latin typeface="標楷體" panose="03000509000000000000" pitchFamily="65" charset="-120"/>
                <a:ea typeface="標楷體" panose="03000509000000000000" pitchFamily="65" charset="-120"/>
                <a:cs typeface="+mj-cs"/>
              </a:rPr>
              <a:t>基本資料</a:t>
            </a:r>
            <a:r>
              <a:rPr lang="en-US" altLang="zh-TW" sz="2600" b="1" dirty="0" smtClean="0">
                <a:solidFill>
                  <a:srgbClr val="3333FF"/>
                </a:solidFill>
                <a:latin typeface="標楷體" panose="03000509000000000000" pitchFamily="65" charset="-120"/>
                <a:ea typeface="標楷體" panose="03000509000000000000" pitchFamily="65" charset="-120"/>
                <a:cs typeface="+mj-cs"/>
              </a:rPr>
              <a:t>-</a:t>
            </a:r>
            <a:r>
              <a:rPr lang="zh-TW" altLang="en-US" sz="2600" b="1" dirty="0" smtClean="0">
                <a:solidFill>
                  <a:srgbClr val="3333FF"/>
                </a:solidFill>
                <a:latin typeface="標楷體" panose="03000509000000000000" pitchFamily="65" charset="-120"/>
                <a:ea typeface="標楷體" panose="03000509000000000000" pitchFamily="65" charset="-120"/>
                <a:cs typeface="+mj-cs"/>
              </a:rPr>
              <a:t>匯出</a:t>
            </a:r>
            <a:r>
              <a:rPr lang="zh-TW" altLang="en-US" sz="2600" b="1" dirty="0">
                <a:solidFill>
                  <a:srgbClr val="3333FF"/>
                </a:solidFill>
                <a:latin typeface="標楷體" panose="03000509000000000000" pitchFamily="65" charset="-120"/>
                <a:ea typeface="標楷體" panose="03000509000000000000" pitchFamily="65" charset="-120"/>
                <a:cs typeface="+mj-cs"/>
              </a:rPr>
              <a:t>第一階段篩選通過名單欄位說明</a:t>
            </a:r>
          </a:p>
        </p:txBody>
      </p:sp>
      <p:pic>
        <p:nvPicPr>
          <p:cNvPr id="7" name="圖片 6"/>
          <p:cNvPicPr>
            <a:picLocks noChangeAspect="1"/>
          </p:cNvPicPr>
          <p:nvPr/>
        </p:nvPicPr>
        <p:blipFill rotWithShape="1">
          <a:blip r:embed="rId2">
            <a:extLst>
              <a:ext uri="{28A0092B-C50C-407E-A947-70E740481C1C}">
                <a14:useLocalDpi xmlns:a14="http://schemas.microsoft.com/office/drawing/2010/main" val="0"/>
              </a:ext>
            </a:extLst>
          </a:blip>
          <a:srcRect l="2211" t="40098" r="5721" b="34078"/>
          <a:stretch/>
        </p:blipFill>
        <p:spPr>
          <a:xfrm>
            <a:off x="3963383" y="485322"/>
            <a:ext cx="5180617" cy="772752"/>
          </a:xfrm>
          <a:prstGeom prst="rect">
            <a:avLst/>
          </a:prstGeom>
        </p:spPr>
      </p:pic>
      <p:sp>
        <p:nvSpPr>
          <p:cNvPr id="8" name="矩形 7"/>
          <p:cNvSpPr/>
          <p:nvPr/>
        </p:nvSpPr>
        <p:spPr>
          <a:xfrm>
            <a:off x="6084168" y="928653"/>
            <a:ext cx="1080120" cy="2466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11" name="表格 10"/>
          <p:cNvGraphicFramePr>
            <a:graphicFrameLocks noGrp="1"/>
          </p:cNvGraphicFramePr>
          <p:nvPr>
            <p:extLst>
              <p:ext uri="{D42A27DB-BD31-4B8C-83A1-F6EECF244321}">
                <p14:modId xmlns:p14="http://schemas.microsoft.com/office/powerpoint/2010/main" val="916537116"/>
              </p:ext>
            </p:extLst>
          </p:nvPr>
        </p:nvGraphicFramePr>
        <p:xfrm>
          <a:off x="1691680" y="1259916"/>
          <a:ext cx="5400600" cy="5517237"/>
        </p:xfrm>
        <a:graphic>
          <a:graphicData uri="http://schemas.openxmlformats.org/drawingml/2006/table">
            <a:tbl>
              <a:tblPr/>
              <a:tblGrid>
                <a:gridCol w="626829">
                  <a:extLst>
                    <a:ext uri="{9D8B030D-6E8A-4147-A177-3AD203B41FA5}">
                      <a16:colId xmlns="" xmlns:a16="http://schemas.microsoft.com/office/drawing/2014/main" val="20000"/>
                    </a:ext>
                  </a:extLst>
                </a:gridCol>
                <a:gridCol w="2031392">
                  <a:extLst>
                    <a:ext uri="{9D8B030D-6E8A-4147-A177-3AD203B41FA5}">
                      <a16:colId xmlns="" xmlns:a16="http://schemas.microsoft.com/office/drawing/2014/main" val="20001"/>
                    </a:ext>
                  </a:extLst>
                </a:gridCol>
                <a:gridCol w="626829">
                  <a:extLst>
                    <a:ext uri="{9D8B030D-6E8A-4147-A177-3AD203B41FA5}">
                      <a16:colId xmlns="" xmlns:a16="http://schemas.microsoft.com/office/drawing/2014/main" val="20002"/>
                    </a:ext>
                  </a:extLst>
                </a:gridCol>
                <a:gridCol w="2115550">
                  <a:extLst>
                    <a:ext uri="{9D8B030D-6E8A-4147-A177-3AD203B41FA5}">
                      <a16:colId xmlns="" xmlns:a16="http://schemas.microsoft.com/office/drawing/2014/main" val="20003"/>
                    </a:ext>
                  </a:extLst>
                </a:gridCol>
              </a:tblGrid>
              <a:tr h="192268">
                <a:tc>
                  <a:txBody>
                    <a:bodyPr/>
                    <a:lstStyle/>
                    <a:p>
                      <a:pPr algn="ctr" rtl="0" fontAlgn="ctr"/>
                      <a:r>
                        <a:rPr lang="zh-TW" altLang="en-US" sz="1000" b="0" i="0" u="none" strike="noStrike" dirty="0">
                          <a:solidFill>
                            <a:srgbClr val="000000"/>
                          </a:solidFill>
                          <a:effectLst/>
                          <a:latin typeface="標楷體" panose="03000509000000000000" pitchFamily="65" charset="-120"/>
                          <a:ea typeface="標楷體" panose="03000509000000000000" pitchFamily="65" charset="-120"/>
                        </a:rPr>
                        <a:t>序號</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TW" altLang="en-US" sz="1000" b="0" i="0" u="none" strike="noStrike">
                          <a:solidFill>
                            <a:srgbClr val="000000"/>
                          </a:solidFill>
                          <a:effectLst/>
                          <a:latin typeface="標楷體" panose="03000509000000000000" pitchFamily="65" charset="-120"/>
                          <a:ea typeface="標楷體" panose="03000509000000000000" pitchFamily="65" charset="-120"/>
                        </a:rPr>
                        <a:t>欄位名稱</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TW" altLang="en-US" sz="1000" b="0" i="0" u="none" strike="noStrike">
                          <a:solidFill>
                            <a:srgbClr val="000000"/>
                          </a:solidFill>
                          <a:effectLst/>
                          <a:latin typeface="標楷體" panose="03000509000000000000" pitchFamily="65" charset="-120"/>
                          <a:ea typeface="標楷體" panose="03000509000000000000" pitchFamily="65" charset="-120"/>
                        </a:rPr>
                        <a:t>序號</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TW" altLang="en-US" sz="1000" b="0" i="0" u="none" strike="noStrike">
                          <a:solidFill>
                            <a:srgbClr val="000000"/>
                          </a:solidFill>
                          <a:effectLst/>
                          <a:latin typeface="標楷體" panose="03000509000000000000" pitchFamily="65" charset="-120"/>
                          <a:ea typeface="標楷體" panose="03000509000000000000" pitchFamily="65" charset="-120"/>
                        </a:rPr>
                        <a:t>欄位名稱</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242424">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1</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校系科組學程代碼</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TW" sz="1300" b="0" i="0" u="none" strike="sngStrike">
                          <a:solidFill>
                            <a:srgbClr val="000000"/>
                          </a:solidFill>
                          <a:effectLst/>
                          <a:latin typeface="標楷體" panose="03000509000000000000" pitchFamily="65" charset="-120"/>
                          <a:ea typeface="標楷體" panose="03000509000000000000" pitchFamily="65" charset="-120"/>
                        </a:rPr>
                        <a:t>22</a:t>
                      </a:r>
                      <a:endParaRPr lang="zh-TW" altLang="en-US" sz="1300" b="0" i="0" u="none" strike="noStrike">
                        <a:solidFill>
                          <a:srgbClr val="000000"/>
                        </a:solidFill>
                        <a:effectLst/>
                        <a:latin typeface="標楷體" panose="03000509000000000000" pitchFamily="65" charset="-120"/>
                        <a:ea typeface="標楷體" panose="03000509000000000000" pitchFamily="65" charset="-120"/>
                      </a:endParaRP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tc>
                  <a:txBody>
                    <a:bodyPr/>
                    <a:lstStyle/>
                    <a:p>
                      <a:pPr algn="l" rtl="0" fontAlgn="ctr"/>
                      <a:r>
                        <a:rPr lang="zh-TW" altLang="en-US" sz="1300" b="0" i="0" u="none" strike="sngStrike" dirty="0">
                          <a:solidFill>
                            <a:srgbClr val="000000"/>
                          </a:solidFill>
                          <a:effectLst/>
                          <a:latin typeface="標楷體" panose="03000509000000000000" pitchFamily="65" charset="-120"/>
                          <a:ea typeface="標楷體" panose="03000509000000000000" pitchFamily="65" charset="-120"/>
                        </a:rPr>
                        <a:t>數學原始成績</a:t>
                      </a:r>
                      <a:endParaRPr lang="zh-TW" altLang="en-US" sz="1300" b="0" i="0" u="none" strike="noStrike" dirty="0">
                        <a:solidFill>
                          <a:srgbClr val="000000"/>
                        </a:solidFill>
                        <a:effectLst/>
                        <a:latin typeface="標楷體" panose="03000509000000000000" pitchFamily="65" charset="-120"/>
                        <a:ea typeface="標楷體" panose="03000509000000000000" pitchFamily="65" charset="-120"/>
                      </a:endParaRP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extLst>
                  <a:ext uri="{0D108BD9-81ED-4DB2-BD59-A6C34878D82A}">
                    <a16:rowId xmlns="" xmlns:a16="http://schemas.microsoft.com/office/drawing/2014/main" val="10001"/>
                  </a:ext>
                </a:extLst>
              </a:tr>
              <a:tr h="242424">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2</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系科組學程名稱</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TW" sz="1300" b="0" i="0" u="none" strike="sngStrike">
                          <a:solidFill>
                            <a:srgbClr val="000000"/>
                          </a:solidFill>
                          <a:effectLst/>
                          <a:latin typeface="標楷體" panose="03000509000000000000" pitchFamily="65" charset="-120"/>
                          <a:ea typeface="標楷體" panose="03000509000000000000" pitchFamily="65" charset="-120"/>
                        </a:rPr>
                        <a:t>23</a:t>
                      </a:r>
                      <a:endParaRPr lang="zh-TW" altLang="en-US" sz="1300" b="0" i="0" u="none" strike="noStrike">
                        <a:solidFill>
                          <a:srgbClr val="000000"/>
                        </a:solidFill>
                        <a:effectLst/>
                        <a:latin typeface="標楷體" panose="03000509000000000000" pitchFamily="65" charset="-120"/>
                        <a:ea typeface="標楷體" panose="03000509000000000000" pitchFamily="65" charset="-120"/>
                      </a:endParaRP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tc>
                  <a:txBody>
                    <a:bodyPr/>
                    <a:lstStyle/>
                    <a:p>
                      <a:pPr algn="l" rtl="0" fontAlgn="ctr"/>
                      <a:r>
                        <a:rPr lang="zh-TW" altLang="en-US" sz="1300" b="0" i="0" u="none" strike="sngStrike">
                          <a:solidFill>
                            <a:srgbClr val="000000"/>
                          </a:solidFill>
                          <a:effectLst/>
                          <a:latin typeface="標楷體" panose="03000509000000000000" pitchFamily="65" charset="-120"/>
                          <a:ea typeface="標楷體" panose="03000509000000000000" pitchFamily="65" charset="-120"/>
                        </a:rPr>
                        <a:t>專一原始成績</a:t>
                      </a:r>
                      <a:endParaRPr lang="zh-TW" altLang="en-US" sz="1300" b="0" i="0" u="none" strike="noStrike">
                        <a:solidFill>
                          <a:srgbClr val="000000"/>
                        </a:solidFill>
                        <a:effectLst/>
                        <a:latin typeface="標楷體" panose="03000509000000000000" pitchFamily="65" charset="-120"/>
                        <a:ea typeface="標楷體" panose="03000509000000000000" pitchFamily="65" charset="-120"/>
                      </a:endParaRP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extLst>
                  <a:ext uri="{0D108BD9-81ED-4DB2-BD59-A6C34878D82A}">
                    <a16:rowId xmlns="" xmlns:a16="http://schemas.microsoft.com/office/drawing/2014/main" val="10002"/>
                  </a:ext>
                </a:extLst>
              </a:tr>
              <a:tr h="242424">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3</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甄選群</a:t>
                      </a:r>
                      <a:r>
                        <a:rPr lang="en-US" altLang="zh-TW" sz="1300" b="0" i="0" u="none" strike="noStrike">
                          <a:solidFill>
                            <a:srgbClr val="000000"/>
                          </a:solidFill>
                          <a:effectLst/>
                          <a:latin typeface="標楷體" panose="03000509000000000000" pitchFamily="65" charset="-120"/>
                          <a:ea typeface="標楷體" panose="03000509000000000000" pitchFamily="65" charset="-120"/>
                        </a:rPr>
                        <a:t>(</a:t>
                      </a:r>
                      <a:r>
                        <a:rPr lang="zh-TW" altLang="en-US" sz="1300" b="0" i="0" u="none" strike="noStrike">
                          <a:solidFill>
                            <a:srgbClr val="000000"/>
                          </a:solidFill>
                          <a:effectLst/>
                          <a:latin typeface="標楷體" panose="03000509000000000000" pitchFamily="65" charset="-120"/>
                          <a:ea typeface="標楷體" panose="03000509000000000000" pitchFamily="65" charset="-120"/>
                        </a:rPr>
                        <a:t>類</a:t>
                      </a:r>
                      <a:r>
                        <a:rPr lang="en-US" altLang="zh-TW" sz="1300" b="0" i="0" u="none" strike="noStrike">
                          <a:solidFill>
                            <a:srgbClr val="000000"/>
                          </a:solidFill>
                          <a:effectLst/>
                          <a:latin typeface="標楷體" panose="03000509000000000000" pitchFamily="65" charset="-120"/>
                          <a:ea typeface="標楷體" panose="03000509000000000000" pitchFamily="65" charset="-120"/>
                        </a:rPr>
                        <a:t>)</a:t>
                      </a:r>
                      <a:r>
                        <a:rPr lang="zh-TW" altLang="en-US" sz="1300" b="0" i="0" u="none" strike="noStrike">
                          <a:solidFill>
                            <a:srgbClr val="000000"/>
                          </a:solidFill>
                          <a:effectLst/>
                          <a:latin typeface="標楷體" panose="03000509000000000000" pitchFamily="65" charset="-120"/>
                          <a:ea typeface="標楷體" panose="03000509000000000000" pitchFamily="65" charset="-120"/>
                        </a:rPr>
                        <a:t>別代碼</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TW" sz="1300" b="0" i="0" u="none" strike="sngStrike">
                          <a:solidFill>
                            <a:srgbClr val="000000"/>
                          </a:solidFill>
                          <a:effectLst/>
                          <a:latin typeface="標楷體" panose="03000509000000000000" pitchFamily="65" charset="-120"/>
                          <a:ea typeface="標楷體" panose="03000509000000000000" pitchFamily="65" charset="-120"/>
                        </a:rPr>
                        <a:t>24</a:t>
                      </a:r>
                      <a:endParaRPr lang="zh-TW" altLang="en-US" sz="1300" b="0" i="0" u="none" strike="noStrike">
                        <a:solidFill>
                          <a:srgbClr val="000000"/>
                        </a:solidFill>
                        <a:effectLst/>
                        <a:latin typeface="標楷體" panose="03000509000000000000" pitchFamily="65" charset="-120"/>
                        <a:ea typeface="標楷體" panose="03000509000000000000" pitchFamily="65" charset="-120"/>
                      </a:endParaRP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tc>
                  <a:txBody>
                    <a:bodyPr/>
                    <a:lstStyle/>
                    <a:p>
                      <a:pPr algn="l" rtl="0" fontAlgn="ctr"/>
                      <a:r>
                        <a:rPr lang="zh-TW" altLang="en-US" sz="1300" b="0" i="0" u="none" strike="sngStrike">
                          <a:solidFill>
                            <a:srgbClr val="000000"/>
                          </a:solidFill>
                          <a:effectLst/>
                          <a:latin typeface="標楷體" panose="03000509000000000000" pitchFamily="65" charset="-120"/>
                          <a:ea typeface="標楷體" panose="03000509000000000000" pitchFamily="65" charset="-120"/>
                        </a:rPr>
                        <a:t>專二原始成績</a:t>
                      </a:r>
                      <a:endParaRPr lang="zh-TW" altLang="en-US" sz="1300" b="0" i="0" u="none" strike="noStrike">
                        <a:solidFill>
                          <a:srgbClr val="000000"/>
                        </a:solidFill>
                        <a:effectLst/>
                        <a:latin typeface="標楷體" panose="03000509000000000000" pitchFamily="65" charset="-120"/>
                        <a:ea typeface="標楷體" panose="03000509000000000000" pitchFamily="65" charset="-120"/>
                      </a:endParaRP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extLst>
                  <a:ext uri="{0D108BD9-81ED-4DB2-BD59-A6C34878D82A}">
                    <a16:rowId xmlns="" xmlns:a16="http://schemas.microsoft.com/office/drawing/2014/main" val="10003"/>
                  </a:ext>
                </a:extLst>
              </a:tr>
              <a:tr h="242424">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4</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甄選群</a:t>
                      </a:r>
                      <a:r>
                        <a:rPr lang="en-US" altLang="zh-TW" sz="1300" b="0" i="0" u="none" strike="noStrike">
                          <a:solidFill>
                            <a:srgbClr val="000000"/>
                          </a:solidFill>
                          <a:effectLst/>
                          <a:latin typeface="標楷體" panose="03000509000000000000" pitchFamily="65" charset="-120"/>
                          <a:ea typeface="標楷體" panose="03000509000000000000" pitchFamily="65" charset="-120"/>
                        </a:rPr>
                        <a:t>(</a:t>
                      </a:r>
                      <a:r>
                        <a:rPr lang="zh-TW" altLang="en-US" sz="1300" b="0" i="0" u="none" strike="noStrike">
                          <a:solidFill>
                            <a:srgbClr val="000000"/>
                          </a:solidFill>
                          <a:effectLst/>
                          <a:latin typeface="標楷體" panose="03000509000000000000" pitchFamily="65" charset="-120"/>
                          <a:ea typeface="標楷體" panose="03000509000000000000" pitchFamily="65" charset="-120"/>
                        </a:rPr>
                        <a:t>類</a:t>
                      </a:r>
                      <a:r>
                        <a:rPr lang="en-US" altLang="zh-TW" sz="1300" b="0" i="0" u="none" strike="noStrike">
                          <a:solidFill>
                            <a:srgbClr val="000000"/>
                          </a:solidFill>
                          <a:effectLst/>
                          <a:latin typeface="標楷體" panose="03000509000000000000" pitchFamily="65" charset="-120"/>
                          <a:ea typeface="標楷體" panose="03000509000000000000" pitchFamily="65" charset="-120"/>
                        </a:rPr>
                        <a:t>)</a:t>
                      </a:r>
                      <a:r>
                        <a:rPr lang="zh-TW" altLang="en-US" sz="1300" b="0" i="0" u="none" strike="noStrike">
                          <a:solidFill>
                            <a:srgbClr val="000000"/>
                          </a:solidFill>
                          <a:effectLst/>
                          <a:latin typeface="標楷體" panose="03000509000000000000" pitchFamily="65" charset="-120"/>
                          <a:ea typeface="標楷體" panose="03000509000000000000" pitchFamily="65" charset="-120"/>
                        </a:rPr>
                        <a:t>別</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TW" sz="1300" b="0" i="0" u="none" strike="sngStrike">
                          <a:solidFill>
                            <a:srgbClr val="000000"/>
                          </a:solidFill>
                          <a:effectLst/>
                          <a:latin typeface="標楷體" panose="03000509000000000000" pitchFamily="65" charset="-120"/>
                          <a:ea typeface="標楷體" panose="03000509000000000000" pitchFamily="65" charset="-120"/>
                        </a:rPr>
                        <a:t>25</a:t>
                      </a:r>
                      <a:endParaRPr lang="zh-TW" altLang="en-US" sz="1300" b="0" i="0" u="none" strike="noStrike">
                        <a:solidFill>
                          <a:srgbClr val="000000"/>
                        </a:solidFill>
                        <a:effectLst/>
                        <a:latin typeface="標楷體" panose="03000509000000000000" pitchFamily="65" charset="-120"/>
                        <a:ea typeface="標楷體" panose="03000509000000000000" pitchFamily="65" charset="-120"/>
                      </a:endParaRP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tc>
                  <a:txBody>
                    <a:bodyPr/>
                    <a:lstStyle/>
                    <a:p>
                      <a:pPr algn="l" rtl="0" fontAlgn="ctr"/>
                      <a:r>
                        <a:rPr lang="zh-TW" altLang="en-US" sz="1300" b="0" i="0" u="none" strike="sngStrike">
                          <a:solidFill>
                            <a:srgbClr val="000000"/>
                          </a:solidFill>
                          <a:effectLst/>
                          <a:latin typeface="標楷體" panose="03000509000000000000" pitchFamily="65" charset="-120"/>
                          <a:ea typeface="標楷體" panose="03000509000000000000" pitchFamily="65" charset="-120"/>
                        </a:rPr>
                        <a:t>國文級分</a:t>
                      </a:r>
                      <a:endParaRPr lang="zh-TW" altLang="en-US" sz="1300" b="0" i="0" u="none" strike="noStrike">
                        <a:solidFill>
                          <a:srgbClr val="000000"/>
                        </a:solidFill>
                        <a:effectLst/>
                        <a:latin typeface="標楷體" panose="03000509000000000000" pitchFamily="65" charset="-120"/>
                        <a:ea typeface="標楷體" panose="03000509000000000000" pitchFamily="65" charset="-120"/>
                      </a:endParaRP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extLst>
                  <a:ext uri="{0D108BD9-81ED-4DB2-BD59-A6C34878D82A}">
                    <a16:rowId xmlns="" xmlns:a16="http://schemas.microsoft.com/office/drawing/2014/main" val="10004"/>
                  </a:ext>
                </a:extLst>
              </a:tr>
              <a:tr h="242424">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5</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繳費身分註記</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TW" sz="1300" b="0" i="0" u="none" strike="sngStrike">
                          <a:solidFill>
                            <a:srgbClr val="000000"/>
                          </a:solidFill>
                          <a:effectLst/>
                          <a:latin typeface="標楷體" panose="03000509000000000000" pitchFamily="65" charset="-120"/>
                          <a:ea typeface="標楷體" panose="03000509000000000000" pitchFamily="65" charset="-120"/>
                        </a:rPr>
                        <a:t>26</a:t>
                      </a:r>
                      <a:endParaRPr lang="zh-TW" altLang="en-US" sz="1300" b="0" i="0" u="none" strike="noStrike">
                        <a:solidFill>
                          <a:srgbClr val="000000"/>
                        </a:solidFill>
                        <a:effectLst/>
                        <a:latin typeface="標楷體" panose="03000509000000000000" pitchFamily="65" charset="-120"/>
                        <a:ea typeface="標楷體" panose="03000509000000000000" pitchFamily="65" charset="-120"/>
                      </a:endParaRP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tc>
                  <a:txBody>
                    <a:bodyPr/>
                    <a:lstStyle/>
                    <a:p>
                      <a:pPr algn="l" rtl="0" fontAlgn="ctr"/>
                      <a:r>
                        <a:rPr lang="zh-TW" altLang="en-US" sz="1300" b="0" i="0" u="none" strike="sngStrike">
                          <a:solidFill>
                            <a:srgbClr val="000000"/>
                          </a:solidFill>
                          <a:effectLst/>
                          <a:latin typeface="標楷體" panose="03000509000000000000" pitchFamily="65" charset="-120"/>
                          <a:ea typeface="標楷體" panose="03000509000000000000" pitchFamily="65" charset="-120"/>
                        </a:rPr>
                        <a:t>英文級分</a:t>
                      </a:r>
                      <a:endParaRPr lang="zh-TW" altLang="en-US" sz="1300" b="0" i="0" u="none" strike="noStrike">
                        <a:solidFill>
                          <a:srgbClr val="000000"/>
                        </a:solidFill>
                        <a:effectLst/>
                        <a:latin typeface="標楷體" panose="03000509000000000000" pitchFamily="65" charset="-120"/>
                        <a:ea typeface="標楷體" panose="03000509000000000000" pitchFamily="65" charset="-120"/>
                      </a:endParaRP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extLst>
                  <a:ext uri="{0D108BD9-81ED-4DB2-BD59-A6C34878D82A}">
                    <a16:rowId xmlns="" xmlns:a16="http://schemas.microsoft.com/office/drawing/2014/main" val="10005"/>
                  </a:ext>
                </a:extLst>
              </a:tr>
              <a:tr h="476489">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6</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是否使用低收或中低收身分進行篩選</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TW" sz="1300" b="0" i="0" u="none" strike="sngStrike">
                          <a:solidFill>
                            <a:srgbClr val="000000"/>
                          </a:solidFill>
                          <a:effectLst/>
                          <a:latin typeface="標楷體" panose="03000509000000000000" pitchFamily="65" charset="-120"/>
                          <a:ea typeface="標楷體" panose="03000509000000000000" pitchFamily="65" charset="-120"/>
                        </a:rPr>
                        <a:t>27</a:t>
                      </a:r>
                      <a:endParaRPr lang="zh-TW" altLang="en-US" sz="1300" b="0" i="0" u="none" strike="noStrike">
                        <a:solidFill>
                          <a:srgbClr val="000000"/>
                        </a:solidFill>
                        <a:effectLst/>
                        <a:latin typeface="標楷體" panose="03000509000000000000" pitchFamily="65" charset="-120"/>
                        <a:ea typeface="標楷體" panose="03000509000000000000" pitchFamily="65" charset="-120"/>
                      </a:endParaRP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tc>
                  <a:txBody>
                    <a:bodyPr/>
                    <a:lstStyle/>
                    <a:p>
                      <a:pPr algn="l" rtl="0" fontAlgn="ctr"/>
                      <a:r>
                        <a:rPr lang="zh-TW" altLang="en-US" sz="1300" b="0" i="0" u="none" strike="sngStrike">
                          <a:solidFill>
                            <a:srgbClr val="000000"/>
                          </a:solidFill>
                          <a:effectLst/>
                          <a:latin typeface="標楷體" panose="03000509000000000000" pitchFamily="65" charset="-120"/>
                          <a:ea typeface="標楷體" panose="03000509000000000000" pitchFamily="65" charset="-120"/>
                        </a:rPr>
                        <a:t>數學級分</a:t>
                      </a:r>
                      <a:endParaRPr lang="zh-TW" altLang="en-US" sz="1300" b="0" i="0" u="none" strike="noStrike">
                        <a:solidFill>
                          <a:srgbClr val="000000"/>
                        </a:solidFill>
                        <a:effectLst/>
                        <a:latin typeface="標楷體" panose="03000509000000000000" pitchFamily="65" charset="-120"/>
                        <a:ea typeface="標楷體" panose="03000509000000000000" pitchFamily="65" charset="-120"/>
                      </a:endParaRP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extLst>
                  <a:ext uri="{0D108BD9-81ED-4DB2-BD59-A6C34878D82A}">
                    <a16:rowId xmlns="" xmlns:a16="http://schemas.microsoft.com/office/drawing/2014/main" val="10006"/>
                  </a:ext>
                </a:extLst>
              </a:tr>
              <a:tr h="242424">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7</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甄試費用</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TW" sz="1300" b="0" i="0" u="none" strike="sngStrike">
                          <a:solidFill>
                            <a:srgbClr val="000000"/>
                          </a:solidFill>
                          <a:effectLst/>
                          <a:latin typeface="標楷體" panose="03000509000000000000" pitchFamily="65" charset="-120"/>
                          <a:ea typeface="標楷體" panose="03000509000000000000" pitchFamily="65" charset="-120"/>
                        </a:rPr>
                        <a:t>28</a:t>
                      </a:r>
                      <a:endParaRPr lang="zh-TW" altLang="en-US" sz="1300" b="0" i="0" u="none" strike="noStrike">
                        <a:solidFill>
                          <a:srgbClr val="000000"/>
                        </a:solidFill>
                        <a:effectLst/>
                        <a:latin typeface="標楷體" panose="03000509000000000000" pitchFamily="65" charset="-120"/>
                        <a:ea typeface="標楷體" panose="03000509000000000000" pitchFamily="65" charset="-120"/>
                      </a:endParaRP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tc>
                  <a:txBody>
                    <a:bodyPr/>
                    <a:lstStyle/>
                    <a:p>
                      <a:pPr algn="l" rtl="0" fontAlgn="ctr"/>
                      <a:r>
                        <a:rPr lang="zh-TW" altLang="en-US" sz="1300" b="0" i="0" u="none" strike="sngStrike" dirty="0">
                          <a:solidFill>
                            <a:srgbClr val="000000"/>
                          </a:solidFill>
                          <a:effectLst/>
                          <a:latin typeface="標楷體" panose="03000509000000000000" pitchFamily="65" charset="-120"/>
                          <a:ea typeface="標楷體" panose="03000509000000000000" pitchFamily="65" charset="-120"/>
                        </a:rPr>
                        <a:t>專一級分</a:t>
                      </a:r>
                      <a:endParaRPr lang="zh-TW" altLang="en-US" sz="1300" b="0" i="0" u="none" strike="noStrike" dirty="0">
                        <a:solidFill>
                          <a:srgbClr val="000000"/>
                        </a:solidFill>
                        <a:effectLst/>
                        <a:latin typeface="標楷體" panose="03000509000000000000" pitchFamily="65" charset="-120"/>
                        <a:ea typeface="標楷體" panose="03000509000000000000" pitchFamily="65" charset="-120"/>
                      </a:endParaRP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extLst>
                  <a:ext uri="{0D108BD9-81ED-4DB2-BD59-A6C34878D82A}">
                    <a16:rowId xmlns="" xmlns:a16="http://schemas.microsoft.com/office/drawing/2014/main" val="10007"/>
                  </a:ext>
                </a:extLst>
              </a:tr>
              <a:tr h="242424">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8</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統測報名序號</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TW" sz="1300" b="0" i="0" u="none" strike="sngStrike">
                          <a:solidFill>
                            <a:srgbClr val="000000"/>
                          </a:solidFill>
                          <a:effectLst/>
                          <a:latin typeface="標楷體" panose="03000509000000000000" pitchFamily="65" charset="-120"/>
                          <a:ea typeface="標楷體" panose="03000509000000000000" pitchFamily="65" charset="-120"/>
                        </a:rPr>
                        <a:t>29</a:t>
                      </a:r>
                      <a:endParaRPr lang="zh-TW" altLang="en-US" sz="1300" b="0" i="0" u="none" strike="noStrike">
                        <a:solidFill>
                          <a:srgbClr val="000000"/>
                        </a:solidFill>
                        <a:effectLst/>
                        <a:latin typeface="標楷體" panose="03000509000000000000" pitchFamily="65" charset="-120"/>
                        <a:ea typeface="標楷體" panose="03000509000000000000" pitchFamily="65" charset="-120"/>
                      </a:endParaRP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tc>
                  <a:txBody>
                    <a:bodyPr/>
                    <a:lstStyle/>
                    <a:p>
                      <a:pPr algn="l" rtl="0" fontAlgn="ctr"/>
                      <a:r>
                        <a:rPr lang="zh-TW" altLang="en-US" sz="1300" b="0" i="0" u="none" strike="sngStrike">
                          <a:solidFill>
                            <a:srgbClr val="000000"/>
                          </a:solidFill>
                          <a:effectLst/>
                          <a:latin typeface="標楷體" panose="03000509000000000000" pitchFamily="65" charset="-120"/>
                          <a:ea typeface="標楷體" panose="03000509000000000000" pitchFamily="65" charset="-120"/>
                        </a:rPr>
                        <a:t>專二級分</a:t>
                      </a:r>
                      <a:endParaRPr lang="zh-TW" altLang="en-US" sz="1300" b="0" i="0" u="none" strike="noStrike">
                        <a:solidFill>
                          <a:srgbClr val="000000"/>
                        </a:solidFill>
                        <a:effectLst/>
                        <a:latin typeface="標楷體" panose="03000509000000000000" pitchFamily="65" charset="-120"/>
                        <a:ea typeface="標楷體" panose="03000509000000000000" pitchFamily="65" charset="-120"/>
                      </a:endParaRP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extLst>
                  <a:ext uri="{0D108BD9-81ED-4DB2-BD59-A6C34878D82A}">
                    <a16:rowId xmlns="" xmlns:a16="http://schemas.microsoft.com/office/drawing/2014/main" val="10008"/>
                  </a:ext>
                </a:extLst>
              </a:tr>
              <a:tr h="242424">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9</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報名序號</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30</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在校成績</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242424">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10</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姓名</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31</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畢業系別</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242424">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11</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身分證統一編號</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32</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dirty="0">
                          <a:solidFill>
                            <a:srgbClr val="000000"/>
                          </a:solidFill>
                          <a:effectLst/>
                          <a:latin typeface="標楷體" panose="03000509000000000000" pitchFamily="65" charset="-120"/>
                          <a:ea typeface="標楷體" panose="03000509000000000000" pitchFamily="65" charset="-120"/>
                        </a:rPr>
                        <a:t>畢業群別</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242424">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12</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生日</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33</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dirty="0">
                          <a:solidFill>
                            <a:srgbClr val="000000"/>
                          </a:solidFill>
                          <a:effectLst/>
                          <a:latin typeface="標楷體" panose="03000509000000000000" pitchFamily="65" charset="-120"/>
                          <a:ea typeface="標楷體" panose="03000509000000000000" pitchFamily="65" charset="-120"/>
                        </a:rPr>
                        <a:t>就讀學校</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242424">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13</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報名身分</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34</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就讀學校郵遞區號</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242424">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14</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學制</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35</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就讀學校地址</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r h="242424">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15</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一階篩選通過身分</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36</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就讀學校承辦人</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5"/>
                  </a:ext>
                </a:extLst>
              </a:tr>
              <a:tr h="242424">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16</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郵遞區號</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37</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就讀學校承辦人職務</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6"/>
                  </a:ext>
                </a:extLst>
              </a:tr>
              <a:tr h="242424">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17</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地址</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38</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就讀學校承辦人電話</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7"/>
                  </a:ext>
                </a:extLst>
              </a:tr>
              <a:tr h="242424">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18</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電話</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39</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就讀學校承辦人傳真</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8"/>
                  </a:ext>
                </a:extLst>
              </a:tr>
              <a:tr h="242424">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19</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手機</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40</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備審資料上傳狀態</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9"/>
                  </a:ext>
                </a:extLst>
              </a:tr>
              <a:tr h="242424">
                <a:tc>
                  <a:txBody>
                    <a:bodyPr/>
                    <a:lstStyle/>
                    <a:p>
                      <a:pPr algn="ctr" rtl="0" fontAlgn="ctr"/>
                      <a:r>
                        <a:rPr lang="en-US" altLang="zh-TW" sz="1300" b="0" i="0" u="none" strike="sngStrike">
                          <a:solidFill>
                            <a:srgbClr val="000000"/>
                          </a:solidFill>
                          <a:effectLst/>
                          <a:latin typeface="標楷體" panose="03000509000000000000" pitchFamily="65" charset="-120"/>
                          <a:ea typeface="標楷體" panose="03000509000000000000" pitchFamily="65" charset="-120"/>
                        </a:rPr>
                        <a:t>20</a:t>
                      </a:r>
                      <a:endParaRPr lang="zh-TW" altLang="en-US" sz="1300" b="0" i="0" u="none" strike="noStrike">
                        <a:solidFill>
                          <a:srgbClr val="000000"/>
                        </a:solidFill>
                        <a:effectLst/>
                        <a:latin typeface="標楷體" panose="03000509000000000000" pitchFamily="65" charset="-120"/>
                        <a:ea typeface="標楷體" panose="03000509000000000000" pitchFamily="65" charset="-120"/>
                      </a:endParaRP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tc>
                  <a:txBody>
                    <a:bodyPr/>
                    <a:lstStyle/>
                    <a:p>
                      <a:pPr algn="l" rtl="0" fontAlgn="ctr"/>
                      <a:r>
                        <a:rPr lang="zh-TW" altLang="en-US" sz="1300" b="0" i="0" u="none" strike="sngStrike">
                          <a:solidFill>
                            <a:srgbClr val="000000"/>
                          </a:solidFill>
                          <a:effectLst/>
                          <a:latin typeface="標楷體" panose="03000509000000000000" pitchFamily="65" charset="-120"/>
                          <a:ea typeface="標楷體" panose="03000509000000000000" pitchFamily="65" charset="-120"/>
                        </a:rPr>
                        <a:t>國文原始成績</a:t>
                      </a:r>
                      <a:endParaRPr lang="zh-TW" altLang="en-US" sz="1300" b="0" i="0" u="none" strike="noStrike">
                        <a:solidFill>
                          <a:srgbClr val="000000"/>
                        </a:solidFill>
                        <a:effectLst/>
                        <a:latin typeface="標楷體" panose="03000509000000000000" pitchFamily="65" charset="-120"/>
                        <a:ea typeface="標楷體" panose="03000509000000000000" pitchFamily="65" charset="-120"/>
                      </a:endParaRP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41</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a:solidFill>
                            <a:srgbClr val="000000"/>
                          </a:solidFill>
                          <a:effectLst/>
                          <a:latin typeface="標楷體" panose="03000509000000000000" pitchFamily="65" charset="-120"/>
                          <a:ea typeface="標楷體" panose="03000509000000000000" pitchFamily="65" charset="-120"/>
                        </a:rPr>
                        <a:t>繳費狀態</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0"/>
                  </a:ext>
                </a:extLst>
              </a:tr>
              <a:tr h="242424">
                <a:tc>
                  <a:txBody>
                    <a:bodyPr/>
                    <a:lstStyle/>
                    <a:p>
                      <a:pPr algn="ctr" rtl="0" fontAlgn="ctr"/>
                      <a:r>
                        <a:rPr lang="en-US" altLang="zh-TW" sz="1300" b="0" i="0" u="none" strike="sngStrike">
                          <a:solidFill>
                            <a:srgbClr val="000000"/>
                          </a:solidFill>
                          <a:effectLst/>
                          <a:latin typeface="標楷體" panose="03000509000000000000" pitchFamily="65" charset="-120"/>
                          <a:ea typeface="標楷體" panose="03000509000000000000" pitchFamily="65" charset="-120"/>
                        </a:rPr>
                        <a:t>21</a:t>
                      </a:r>
                      <a:endParaRPr lang="zh-TW" altLang="en-US" sz="1300" b="0" i="0" u="none" strike="noStrike">
                        <a:solidFill>
                          <a:srgbClr val="000000"/>
                        </a:solidFill>
                        <a:effectLst/>
                        <a:latin typeface="標楷體" panose="03000509000000000000" pitchFamily="65" charset="-120"/>
                        <a:ea typeface="標楷體" panose="03000509000000000000" pitchFamily="65" charset="-120"/>
                      </a:endParaRP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tc>
                  <a:txBody>
                    <a:bodyPr/>
                    <a:lstStyle/>
                    <a:p>
                      <a:pPr algn="l" rtl="0" fontAlgn="ctr"/>
                      <a:r>
                        <a:rPr lang="zh-TW" altLang="en-US" sz="1300" b="0" i="0" u="none" strike="sngStrike">
                          <a:solidFill>
                            <a:srgbClr val="000000"/>
                          </a:solidFill>
                          <a:effectLst/>
                          <a:latin typeface="標楷體" panose="03000509000000000000" pitchFamily="65" charset="-120"/>
                          <a:ea typeface="標楷體" panose="03000509000000000000" pitchFamily="65" charset="-120"/>
                        </a:rPr>
                        <a:t>英文原始成績</a:t>
                      </a:r>
                      <a:endParaRPr lang="zh-TW" altLang="en-US" sz="1300" b="0" i="0" u="none" strike="noStrike">
                        <a:solidFill>
                          <a:srgbClr val="000000"/>
                        </a:solidFill>
                        <a:effectLst/>
                        <a:latin typeface="標楷體" panose="03000509000000000000" pitchFamily="65" charset="-120"/>
                        <a:ea typeface="標楷體" panose="03000509000000000000" pitchFamily="65" charset="-120"/>
                      </a:endParaRP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tc>
                  <a:txBody>
                    <a:bodyPr/>
                    <a:lstStyle/>
                    <a:p>
                      <a:pPr algn="ctr" rtl="0" fontAlgn="ctr"/>
                      <a:r>
                        <a:rPr lang="en-US" altLang="zh-TW" sz="1300" b="0" i="0" u="none" strike="noStrike">
                          <a:solidFill>
                            <a:srgbClr val="000000"/>
                          </a:solidFill>
                          <a:effectLst/>
                          <a:latin typeface="標楷體" panose="03000509000000000000" pitchFamily="65" charset="-120"/>
                          <a:ea typeface="標楷體" panose="03000509000000000000" pitchFamily="65" charset="-120"/>
                        </a:rPr>
                        <a:t>42</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1300" b="0" i="0" u="none" strike="noStrike" dirty="0">
                          <a:solidFill>
                            <a:srgbClr val="000000"/>
                          </a:solidFill>
                          <a:effectLst/>
                          <a:latin typeface="標楷體" panose="03000509000000000000" pitchFamily="65" charset="-120"/>
                          <a:ea typeface="標楷體" panose="03000509000000000000" pitchFamily="65" charset="-120"/>
                        </a:rPr>
                        <a:t>電子郵件</a:t>
                      </a:r>
                    </a:p>
                  </a:txBody>
                  <a:tcPr marL="7577" marR="7577" marT="75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1"/>
                  </a:ext>
                </a:extLst>
              </a:tr>
            </a:tbl>
          </a:graphicData>
        </a:graphic>
      </p:graphicFrame>
      <p:sp>
        <p:nvSpPr>
          <p:cNvPr id="3" name="矩形 2"/>
          <p:cNvSpPr/>
          <p:nvPr/>
        </p:nvSpPr>
        <p:spPr>
          <a:xfrm>
            <a:off x="5940152" y="2022960"/>
            <a:ext cx="3096344" cy="1477328"/>
          </a:xfrm>
          <a:prstGeom prst="rect">
            <a:avLst/>
          </a:prstGeom>
          <a:solidFill>
            <a:srgbClr val="FFFF00"/>
          </a:solidFill>
        </p:spPr>
        <p:txBody>
          <a:bodyPr wrap="square">
            <a:spAutoFit/>
          </a:bodyPr>
          <a:lstStyle/>
          <a:p>
            <a:r>
              <a:rPr lang="zh-TW" altLang="zh-TW" spc="-30" dirty="0">
                <a:latin typeface="Times New Roman" panose="02020603050405020304" pitchFamily="18" charset="0"/>
                <a:ea typeface="標楷體" panose="03000509000000000000" pitchFamily="65" charset="-120"/>
                <a:cs typeface="Times New Roman" panose="02020603050405020304" pitchFamily="18" charset="0"/>
              </a:rPr>
              <a:t>依教育部</a:t>
            </a:r>
            <a:r>
              <a:rPr lang="en-US" altLang="zh-TW" spc="-30" dirty="0">
                <a:latin typeface="Times New Roman" panose="02020603050405020304" pitchFamily="18" charset="0"/>
                <a:ea typeface="標楷體" panose="03000509000000000000" pitchFamily="65" charset="-120"/>
              </a:rPr>
              <a:t>106.10.11</a:t>
            </a:r>
            <a:r>
              <a:rPr lang="zh-TW" altLang="zh-TW" spc="-3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pc="-30" dirty="0">
                <a:latin typeface="Times New Roman" panose="02020603050405020304" pitchFamily="18" charset="0"/>
                <a:ea typeface="標楷體" panose="03000509000000000000" pitchFamily="65" charset="-120"/>
              </a:rPr>
              <a:t>1060145412</a:t>
            </a:r>
            <a:r>
              <a:rPr lang="zh-TW" altLang="zh-TW" spc="-30" dirty="0">
                <a:latin typeface="Times New Roman" panose="02020603050405020304" pitchFamily="18" charset="0"/>
                <a:ea typeface="標楷體" panose="03000509000000000000" pitchFamily="65" charset="-120"/>
                <a:cs typeface="Times New Roman" panose="02020603050405020304" pitchFamily="18" charset="0"/>
              </a:rPr>
              <a:t>號函</a:t>
            </a:r>
            <a:r>
              <a:rPr lang="zh-TW" altLang="zh-TW" spc="-30" dirty="0" smtClean="0">
                <a:latin typeface="Times New Roman" panose="02020603050405020304" pitchFamily="18" charset="0"/>
                <a:ea typeface="標楷體" panose="03000509000000000000" pitchFamily="65" charset="-120"/>
                <a:cs typeface="Times New Roman" panose="02020603050405020304" pitchFamily="18" charset="0"/>
              </a:rPr>
              <a:t>規定</a:t>
            </a:r>
            <a:r>
              <a:rPr lang="zh-TW" altLang="en-US" spc="-30" dirty="0" smtClean="0">
                <a:latin typeface="Times New Roman" panose="02020603050405020304" pitchFamily="18" charset="0"/>
                <a:ea typeface="標楷體" panose="03000509000000000000" pitchFamily="65" charset="-120"/>
                <a:cs typeface="Times New Roman" panose="02020603050405020304" pitchFamily="18" charset="0"/>
              </a:rPr>
              <a:t>辦理，</a:t>
            </a:r>
            <a:r>
              <a:rPr lang="en-US" altLang="zh-TW" spc="-30" dirty="0" smtClean="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pc="-30" dirty="0" smtClean="0">
                <a:latin typeface="Times New Roman" panose="02020603050405020304" pitchFamily="18" charset="0"/>
                <a:ea typeface="標楷體" panose="03000509000000000000" pitchFamily="65" charset="-120"/>
                <a:cs typeface="Times New Roman" panose="02020603050405020304" pitchFamily="18" charset="0"/>
              </a:rPr>
              <a:t>學年</a:t>
            </a:r>
            <a:r>
              <a:rPr lang="zh-TW" altLang="en-US" spc="-30" dirty="0">
                <a:latin typeface="Times New Roman" panose="02020603050405020304" pitchFamily="18" charset="0"/>
                <a:ea typeface="標楷體" panose="03000509000000000000" pitchFamily="65" charset="-120"/>
                <a:cs typeface="Times New Roman" panose="02020603050405020304" pitchFamily="18" charset="0"/>
              </a:rPr>
              <a:t>度起四技二專甄選入學第二階段甄試作業</a:t>
            </a:r>
            <a:r>
              <a:rPr lang="zh-TW" altLang="en-US" spc="-30" dirty="0" smtClean="0">
                <a:latin typeface="Times New Roman" panose="02020603050405020304" pitchFamily="18" charset="0"/>
                <a:ea typeface="標楷體" panose="03000509000000000000" pitchFamily="65" charset="-120"/>
                <a:cs typeface="Times New Roman" panose="02020603050405020304" pitchFamily="18" charset="0"/>
              </a:rPr>
              <a:t>，不得</a:t>
            </a:r>
            <a:r>
              <a:rPr lang="zh-TW" altLang="en-US" spc="-30" dirty="0">
                <a:latin typeface="Times New Roman" panose="02020603050405020304" pitchFamily="18" charset="0"/>
                <a:ea typeface="標楷體" panose="03000509000000000000" pitchFamily="65" charset="-120"/>
                <a:cs typeface="Times New Roman" panose="02020603050405020304" pitchFamily="18" charset="0"/>
              </a:rPr>
              <a:t>提供考生統測</a:t>
            </a:r>
            <a:r>
              <a:rPr lang="zh-TW" altLang="en-US" spc="-30" dirty="0" smtClean="0">
                <a:latin typeface="Times New Roman" panose="02020603050405020304" pitchFamily="18" charset="0"/>
                <a:ea typeface="標楷體" panose="03000509000000000000" pitchFamily="65" charset="-120"/>
                <a:cs typeface="Times New Roman" panose="02020603050405020304" pitchFamily="18" charset="0"/>
              </a:rPr>
              <a:t>成績。</a:t>
            </a:r>
            <a:endParaRPr lang="zh-TW" alt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179512" y="164515"/>
            <a:ext cx="857408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600" b="1" dirty="0">
                <a:solidFill>
                  <a:srgbClr val="3333FF"/>
                </a:solidFill>
                <a:latin typeface="標楷體" panose="03000509000000000000" pitchFamily="65" charset="-120"/>
                <a:ea typeface="標楷體" panose="03000509000000000000" pitchFamily="65" charset="-120"/>
                <a:cs typeface="+mj-cs"/>
              </a:rPr>
              <a:t>基本資料</a:t>
            </a:r>
            <a:r>
              <a:rPr lang="en-US" altLang="zh-TW" sz="2600" b="1" dirty="0">
                <a:solidFill>
                  <a:srgbClr val="3333FF"/>
                </a:solidFill>
                <a:latin typeface="標楷體" panose="03000509000000000000" pitchFamily="65" charset="-120"/>
                <a:ea typeface="標楷體" panose="03000509000000000000" pitchFamily="65" charset="-120"/>
                <a:cs typeface="+mj-cs"/>
              </a:rPr>
              <a:t>-</a:t>
            </a:r>
            <a:r>
              <a:rPr lang="zh-TW" altLang="en-US" sz="2600" b="1" dirty="0" smtClean="0">
                <a:solidFill>
                  <a:srgbClr val="3333FF"/>
                </a:solidFill>
                <a:latin typeface="標楷體" panose="03000509000000000000" pitchFamily="65" charset="-120"/>
                <a:ea typeface="標楷體" panose="03000509000000000000" pitchFamily="65" charset="-120"/>
                <a:cs typeface="+mj-cs"/>
              </a:rPr>
              <a:t>匯出第二階段備審資料上傳狀態及繳費狀態</a:t>
            </a:r>
            <a:endParaRPr lang="zh-TW" altLang="en-US" sz="2600" b="1" dirty="0">
              <a:solidFill>
                <a:srgbClr val="3333FF"/>
              </a:solidFill>
              <a:latin typeface="標楷體" panose="03000509000000000000" pitchFamily="65" charset="-120"/>
              <a:ea typeface="標楷體" panose="03000509000000000000" pitchFamily="65" charset="-120"/>
              <a:cs typeface="+mj-cs"/>
            </a:endParaRPr>
          </a:p>
        </p:txBody>
      </p:sp>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l="2211" t="40098" r="5721" b="34078"/>
          <a:stretch/>
        </p:blipFill>
        <p:spPr>
          <a:xfrm>
            <a:off x="748250" y="1178883"/>
            <a:ext cx="7723997" cy="1152128"/>
          </a:xfrm>
          <a:prstGeom prst="rect">
            <a:avLst/>
          </a:prstGeom>
        </p:spPr>
      </p:pic>
      <p:sp>
        <p:nvSpPr>
          <p:cNvPr id="5" name="矩形 4"/>
          <p:cNvSpPr/>
          <p:nvPr/>
        </p:nvSpPr>
        <p:spPr>
          <a:xfrm>
            <a:off x="5508104" y="1916832"/>
            <a:ext cx="223224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6" name="表格 5"/>
          <p:cNvGraphicFramePr>
            <a:graphicFrameLocks noGrp="1"/>
          </p:cNvGraphicFramePr>
          <p:nvPr>
            <p:extLst>
              <p:ext uri="{D42A27DB-BD31-4B8C-83A1-F6EECF244321}">
                <p14:modId xmlns:p14="http://schemas.microsoft.com/office/powerpoint/2010/main" val="850942226"/>
              </p:ext>
            </p:extLst>
          </p:nvPr>
        </p:nvGraphicFramePr>
        <p:xfrm>
          <a:off x="773500" y="2924944"/>
          <a:ext cx="2956818" cy="1854200"/>
        </p:xfrm>
        <a:graphic>
          <a:graphicData uri="http://schemas.openxmlformats.org/drawingml/2006/table">
            <a:tbl>
              <a:tblPr firstRow="1" bandRow="1">
                <a:tableStyleId>{5C22544A-7EE6-4342-B048-85BDC9FD1C3A}</a:tableStyleId>
              </a:tblPr>
              <a:tblGrid>
                <a:gridCol w="1084610">
                  <a:extLst>
                    <a:ext uri="{9D8B030D-6E8A-4147-A177-3AD203B41FA5}">
                      <a16:colId xmlns="" xmlns:a16="http://schemas.microsoft.com/office/drawing/2014/main" val="20000"/>
                    </a:ext>
                  </a:extLst>
                </a:gridCol>
                <a:gridCol w="1872208">
                  <a:extLst>
                    <a:ext uri="{9D8B030D-6E8A-4147-A177-3AD203B41FA5}">
                      <a16:colId xmlns="" xmlns:a16="http://schemas.microsoft.com/office/drawing/2014/main" val="20001"/>
                    </a:ext>
                  </a:extLst>
                </a:gridCol>
              </a:tblGrid>
              <a:tr h="370840">
                <a:tc>
                  <a:txBody>
                    <a:bodyPr/>
                    <a:lstStyle/>
                    <a:p>
                      <a:pPr algn="ctr"/>
                      <a:r>
                        <a:rPr lang="zh-TW" altLang="en-US" dirty="0" smtClean="0">
                          <a:solidFill>
                            <a:schemeClr val="tx1"/>
                          </a:solidFill>
                        </a:rPr>
                        <a:t>序號</a:t>
                      </a:r>
                      <a:endParaRPr lang="zh-TW" altLang="en-US" dirty="0">
                        <a:solidFill>
                          <a:schemeClr val="tx1"/>
                        </a:solidFill>
                      </a:endParaRPr>
                    </a:p>
                  </a:txBody>
                  <a:tcPr/>
                </a:tc>
                <a:tc>
                  <a:txBody>
                    <a:bodyPr/>
                    <a:lstStyle/>
                    <a:p>
                      <a:pPr algn="ctr"/>
                      <a:r>
                        <a:rPr lang="zh-TW" altLang="en-US" dirty="0" smtClean="0">
                          <a:solidFill>
                            <a:schemeClr val="tx1"/>
                          </a:solidFill>
                        </a:rPr>
                        <a:t>欄位名稱</a:t>
                      </a:r>
                      <a:endParaRPr lang="zh-TW" altLang="en-US" dirty="0">
                        <a:solidFill>
                          <a:schemeClr val="tx1"/>
                        </a:solidFill>
                      </a:endParaRPr>
                    </a:p>
                  </a:txBody>
                  <a:tcPr/>
                </a:tc>
                <a:extLst>
                  <a:ext uri="{0D108BD9-81ED-4DB2-BD59-A6C34878D82A}">
                    <a16:rowId xmlns="" xmlns:a16="http://schemas.microsoft.com/office/drawing/2014/main" val="10000"/>
                  </a:ext>
                </a:extLst>
              </a:tr>
              <a:tr h="370840">
                <a:tc>
                  <a:txBody>
                    <a:bodyPr/>
                    <a:lstStyle/>
                    <a:p>
                      <a:pPr algn="ctr"/>
                      <a:r>
                        <a:rPr lang="en-US" altLang="zh-TW" dirty="0" smtClean="0">
                          <a:solidFill>
                            <a:schemeClr val="tx1"/>
                          </a:solidFill>
                        </a:rPr>
                        <a:t>1</a:t>
                      </a:r>
                      <a:endParaRPr lang="zh-TW" altLang="en-US" dirty="0">
                        <a:solidFill>
                          <a:schemeClr val="tx1"/>
                        </a:solidFill>
                      </a:endParaRPr>
                    </a:p>
                  </a:txBody>
                  <a:tcPr/>
                </a:tc>
                <a:tc>
                  <a:txBody>
                    <a:bodyPr/>
                    <a:lstStyle/>
                    <a:p>
                      <a:r>
                        <a:rPr lang="zh-TW" altLang="en-US" dirty="0" smtClean="0">
                          <a:solidFill>
                            <a:schemeClr val="tx1"/>
                          </a:solidFill>
                        </a:rPr>
                        <a:t>二階甄選編號</a:t>
                      </a:r>
                      <a:endParaRPr lang="zh-TW" altLang="en-US" dirty="0">
                        <a:solidFill>
                          <a:schemeClr val="tx1"/>
                        </a:solidFill>
                      </a:endParaRPr>
                    </a:p>
                  </a:txBody>
                  <a:tcPr/>
                </a:tc>
                <a:extLst>
                  <a:ext uri="{0D108BD9-81ED-4DB2-BD59-A6C34878D82A}">
                    <a16:rowId xmlns="" xmlns:a16="http://schemas.microsoft.com/office/drawing/2014/main" val="10001"/>
                  </a:ext>
                </a:extLst>
              </a:tr>
              <a:tr h="370840">
                <a:tc>
                  <a:txBody>
                    <a:bodyPr/>
                    <a:lstStyle/>
                    <a:p>
                      <a:pPr algn="ctr"/>
                      <a:r>
                        <a:rPr lang="en-US" altLang="zh-TW" dirty="0" smtClean="0">
                          <a:solidFill>
                            <a:schemeClr val="tx1"/>
                          </a:solidFill>
                        </a:rPr>
                        <a:t>2</a:t>
                      </a:r>
                      <a:endParaRPr lang="zh-TW" altLang="en-US" dirty="0">
                        <a:solidFill>
                          <a:schemeClr val="tx1"/>
                        </a:solidFill>
                      </a:endParaRPr>
                    </a:p>
                  </a:txBody>
                  <a:tcPr/>
                </a:tc>
                <a:tc>
                  <a:txBody>
                    <a:bodyPr/>
                    <a:lstStyle/>
                    <a:p>
                      <a:r>
                        <a:rPr lang="zh-TW" altLang="en-US" dirty="0" smtClean="0">
                          <a:solidFill>
                            <a:schemeClr val="tx1"/>
                          </a:solidFill>
                        </a:rPr>
                        <a:t>考生姓名</a:t>
                      </a:r>
                      <a:endParaRPr lang="zh-TW" altLang="en-US" dirty="0">
                        <a:solidFill>
                          <a:schemeClr val="tx1"/>
                        </a:solidFill>
                      </a:endParaRPr>
                    </a:p>
                  </a:txBody>
                  <a:tcPr/>
                </a:tc>
                <a:extLst>
                  <a:ext uri="{0D108BD9-81ED-4DB2-BD59-A6C34878D82A}">
                    <a16:rowId xmlns="" xmlns:a16="http://schemas.microsoft.com/office/drawing/2014/main" val="10002"/>
                  </a:ext>
                </a:extLst>
              </a:tr>
              <a:tr h="370840">
                <a:tc>
                  <a:txBody>
                    <a:bodyPr/>
                    <a:lstStyle/>
                    <a:p>
                      <a:pPr algn="ctr"/>
                      <a:r>
                        <a:rPr lang="en-US" altLang="zh-TW" dirty="0" smtClean="0">
                          <a:solidFill>
                            <a:schemeClr val="tx1"/>
                          </a:solidFill>
                        </a:rPr>
                        <a:t>3</a:t>
                      </a:r>
                      <a:endParaRPr lang="zh-TW" altLang="en-US" dirty="0">
                        <a:solidFill>
                          <a:schemeClr val="tx1"/>
                        </a:solidFill>
                      </a:endParaRPr>
                    </a:p>
                  </a:txBody>
                  <a:tcPr/>
                </a:tc>
                <a:tc>
                  <a:txBody>
                    <a:bodyPr/>
                    <a:lstStyle/>
                    <a:p>
                      <a:r>
                        <a:rPr lang="zh-TW" altLang="en-US" dirty="0" smtClean="0">
                          <a:solidFill>
                            <a:schemeClr val="tx1"/>
                          </a:solidFill>
                        </a:rPr>
                        <a:t>上傳狀態</a:t>
                      </a:r>
                      <a:endParaRPr lang="zh-TW" altLang="en-US" dirty="0">
                        <a:solidFill>
                          <a:schemeClr val="tx1"/>
                        </a:solidFill>
                      </a:endParaRPr>
                    </a:p>
                  </a:txBody>
                  <a:tcPr/>
                </a:tc>
                <a:extLst>
                  <a:ext uri="{0D108BD9-81ED-4DB2-BD59-A6C34878D82A}">
                    <a16:rowId xmlns="" xmlns:a16="http://schemas.microsoft.com/office/drawing/2014/main" val="10003"/>
                  </a:ext>
                </a:extLst>
              </a:tr>
              <a:tr h="370840">
                <a:tc>
                  <a:txBody>
                    <a:bodyPr/>
                    <a:lstStyle/>
                    <a:p>
                      <a:pPr algn="ctr"/>
                      <a:r>
                        <a:rPr lang="en-US" altLang="zh-TW" dirty="0" smtClean="0">
                          <a:solidFill>
                            <a:schemeClr val="tx1"/>
                          </a:solidFill>
                        </a:rPr>
                        <a:t>4</a:t>
                      </a:r>
                      <a:endParaRPr lang="zh-TW" altLang="en-US" dirty="0">
                        <a:solidFill>
                          <a:schemeClr val="tx1"/>
                        </a:solidFill>
                      </a:endParaRPr>
                    </a:p>
                  </a:txBody>
                  <a:tcPr/>
                </a:tc>
                <a:tc>
                  <a:txBody>
                    <a:bodyPr/>
                    <a:lstStyle/>
                    <a:p>
                      <a:r>
                        <a:rPr lang="zh-TW" altLang="en-US" dirty="0" smtClean="0">
                          <a:solidFill>
                            <a:schemeClr val="tx1"/>
                          </a:solidFill>
                        </a:rPr>
                        <a:t>繳費狀態</a:t>
                      </a:r>
                      <a:endParaRPr lang="zh-TW" altLang="en-US" dirty="0">
                        <a:solidFill>
                          <a:schemeClr val="tx1"/>
                        </a:solidFill>
                      </a:endParaRPr>
                    </a:p>
                  </a:txBody>
                  <a:tcPr/>
                </a:tc>
                <a:extLst>
                  <a:ext uri="{0D108BD9-81ED-4DB2-BD59-A6C34878D82A}">
                    <a16:rowId xmlns="" xmlns:a16="http://schemas.microsoft.com/office/drawing/2014/main" val="10004"/>
                  </a:ext>
                </a:extLst>
              </a:tr>
            </a:tbl>
          </a:graphicData>
        </a:graphic>
      </p:graphicFrame>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2636912"/>
            <a:ext cx="3900767" cy="4050317"/>
          </a:xfrm>
          <a:prstGeom prst="rect">
            <a:avLst/>
          </a:prstGeom>
        </p:spPr>
      </p:pic>
      <p:cxnSp>
        <p:nvCxnSpPr>
          <p:cNvPr id="12" name="直線單箭頭接點 11"/>
          <p:cNvCxnSpPr/>
          <p:nvPr/>
        </p:nvCxnSpPr>
        <p:spPr>
          <a:xfrm>
            <a:off x="6516216" y="2253175"/>
            <a:ext cx="0" cy="311729"/>
          </a:xfrm>
          <a:prstGeom prst="straightConnector1">
            <a:avLst/>
          </a:prstGeom>
          <a:ln>
            <a:solidFill>
              <a:srgbClr val="FF0000"/>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8096360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title" idx="4294967295"/>
          </p:nvPr>
        </p:nvSpPr>
        <p:spPr>
          <a:xfrm>
            <a:off x="251520" y="188640"/>
            <a:ext cx="8713788" cy="649287"/>
          </a:xfrm>
        </p:spPr>
        <p:txBody>
          <a:bodyPr/>
          <a:lstStyle/>
          <a:p>
            <a:pPr eaLnBrk="1" hangingPunct="1"/>
            <a:r>
              <a:rPr lang="zh-TW" altLang="en-US" sz="2600" b="1" kern="1200" dirty="0">
                <a:solidFill>
                  <a:srgbClr val="3333FF"/>
                </a:solidFill>
                <a:latin typeface="標楷體" panose="03000509000000000000" pitchFamily="65" charset="-120"/>
                <a:ea typeface="標楷體" panose="03000509000000000000" pitchFamily="65" charset="-120"/>
              </a:rPr>
              <a:t>基本資料</a:t>
            </a:r>
            <a:r>
              <a:rPr lang="en-US" altLang="zh-TW" sz="2600" b="1" kern="1200" dirty="0">
                <a:solidFill>
                  <a:srgbClr val="3333FF"/>
                </a:solidFill>
                <a:latin typeface="標楷體" panose="03000509000000000000" pitchFamily="65" charset="-120"/>
                <a:ea typeface="標楷體" panose="03000509000000000000" pitchFamily="65" charset="-120"/>
              </a:rPr>
              <a:t>-1-1. </a:t>
            </a:r>
            <a:r>
              <a:rPr lang="zh-TW" altLang="en-US" sz="2600" b="1" kern="1200" dirty="0">
                <a:solidFill>
                  <a:srgbClr val="3333FF"/>
                </a:solidFill>
                <a:latin typeface="標楷體" panose="03000509000000000000" pitchFamily="65" charset="-120"/>
                <a:ea typeface="標楷體" panose="03000509000000000000" pitchFamily="65" charset="-120"/>
              </a:rPr>
              <a:t>報名人次及繳費金額統計</a:t>
            </a:r>
            <a:endParaRPr lang="en-US" altLang="zh-TW" sz="2600" b="1" kern="1200" dirty="0">
              <a:solidFill>
                <a:srgbClr val="3333FF"/>
              </a:solidFill>
              <a:latin typeface="標楷體" panose="03000509000000000000" pitchFamily="65" charset="-120"/>
              <a:ea typeface="標楷體" panose="03000509000000000000" pitchFamily="65" charset="-120"/>
            </a:endParaRPr>
          </a:p>
        </p:txBody>
      </p:sp>
      <p:sp>
        <p:nvSpPr>
          <p:cNvPr id="15" name="矩形 14"/>
          <p:cNvSpPr/>
          <p:nvPr/>
        </p:nvSpPr>
        <p:spPr>
          <a:xfrm>
            <a:off x="6081513" y="6109013"/>
            <a:ext cx="3049588" cy="708025"/>
          </a:xfrm>
          <a:prstGeom prst="rect">
            <a:avLst/>
          </a:prstGeom>
          <a:solidFill>
            <a:schemeClr val="accent1">
              <a:lumMod val="40000"/>
              <a:lumOff val="60000"/>
            </a:schemeClr>
          </a:solidFill>
        </p:spPr>
        <p:txBody>
          <a:bodyPr>
            <a:spAutoFit/>
          </a:bodyPr>
          <a:lstStyle/>
          <a:p>
            <a:pPr marL="0" lvl="1">
              <a:spcBef>
                <a:spcPts val="0"/>
              </a:spcBef>
              <a:spcAft>
                <a:spcPts val="0"/>
              </a:spcAft>
              <a:defRPr/>
            </a:pPr>
            <a:r>
              <a:rPr lang="zh-TW" altLang="en-US" sz="2000" dirty="0" smtClean="0">
                <a:solidFill>
                  <a:srgbClr val="FF0000"/>
                </a:solidFill>
                <a:latin typeface="+mn-ea"/>
                <a:ea typeface="+mn-ea"/>
              </a:rPr>
              <a:t>各校截止日隔日</a:t>
            </a:r>
            <a:r>
              <a:rPr lang="en-US" altLang="zh-TW" sz="2000" dirty="0" smtClean="0">
                <a:solidFill>
                  <a:srgbClr val="FF0000"/>
                </a:solidFill>
                <a:latin typeface="+mn-ea"/>
                <a:ea typeface="+mn-ea"/>
              </a:rPr>
              <a:t>10:00</a:t>
            </a:r>
            <a:r>
              <a:rPr lang="zh-TW" altLang="en-US" sz="2000" dirty="0" smtClean="0">
                <a:latin typeface="+mn-ea"/>
                <a:ea typeface="+mn-ea"/>
              </a:rPr>
              <a:t>起</a:t>
            </a:r>
            <a:r>
              <a:rPr lang="zh-TW" altLang="en-US" sz="2000" dirty="0">
                <a:latin typeface="+mn-ea"/>
                <a:ea typeface="+mn-ea"/>
              </a:rPr>
              <a:t>，</a:t>
            </a:r>
            <a:endParaRPr lang="en-US" altLang="zh-TW" sz="2000" dirty="0">
              <a:latin typeface="+mn-ea"/>
              <a:ea typeface="+mn-ea"/>
            </a:endParaRPr>
          </a:p>
          <a:p>
            <a:pPr marL="0" lvl="1">
              <a:spcBef>
                <a:spcPts val="0"/>
              </a:spcBef>
              <a:spcAft>
                <a:spcPts val="0"/>
              </a:spcAft>
              <a:defRPr/>
            </a:pPr>
            <a:r>
              <a:rPr lang="zh-TW" altLang="en-US" sz="2000" dirty="0">
                <a:latin typeface="+mn-ea"/>
                <a:ea typeface="+mn-ea"/>
              </a:rPr>
              <a:t>開放</a:t>
            </a:r>
            <a:r>
              <a:rPr lang="en-US" altLang="zh-TW" sz="2000" dirty="0">
                <a:latin typeface="+mn-ea"/>
                <a:ea typeface="+mn-ea"/>
              </a:rPr>
              <a:t>1-1</a:t>
            </a:r>
            <a:r>
              <a:rPr lang="zh-TW" altLang="en-US" sz="2000" dirty="0">
                <a:latin typeface="+mn-ea"/>
                <a:ea typeface="+mn-ea"/>
              </a:rPr>
              <a:t>（含）以後功能</a:t>
            </a:r>
            <a:endParaRPr lang="en-US" altLang="zh-TW" sz="2000" dirty="0">
              <a:latin typeface="+mn-ea"/>
              <a:ea typeface="+mn-ea"/>
            </a:endParaRPr>
          </a:p>
        </p:txBody>
      </p:sp>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l="9051" t="28927" r="11413" b="41571"/>
          <a:stretch/>
        </p:blipFill>
        <p:spPr>
          <a:xfrm>
            <a:off x="485315" y="816921"/>
            <a:ext cx="8238936" cy="1713046"/>
          </a:xfrm>
          <a:prstGeom prst="rect">
            <a:avLst/>
          </a:prstGeom>
        </p:spPr>
      </p:pic>
      <p:sp>
        <p:nvSpPr>
          <p:cNvPr id="5" name="矩形 4"/>
          <p:cNvSpPr/>
          <p:nvPr/>
        </p:nvSpPr>
        <p:spPr>
          <a:xfrm>
            <a:off x="2411760" y="1239736"/>
            <a:ext cx="2736304" cy="2076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p:cNvPicPr>
            <a:picLocks noChangeAspect="1"/>
          </p:cNvPicPr>
          <p:nvPr/>
        </p:nvPicPr>
        <p:blipFill rotWithShape="1">
          <a:blip r:embed="rId4">
            <a:extLst>
              <a:ext uri="{28A0092B-C50C-407E-A947-70E740481C1C}">
                <a14:useLocalDpi xmlns:a14="http://schemas.microsoft.com/office/drawing/2010/main" val="0"/>
              </a:ext>
            </a:extLst>
          </a:blip>
          <a:srcRect l="3465" t="46293" r="3271" b="18499"/>
          <a:stretch/>
        </p:blipFill>
        <p:spPr>
          <a:xfrm>
            <a:off x="368480" y="2684070"/>
            <a:ext cx="8527973" cy="1368152"/>
          </a:xfrm>
          <a:prstGeom prst="rect">
            <a:avLst/>
          </a:prstGeom>
        </p:spPr>
      </p:pic>
      <p:sp>
        <p:nvSpPr>
          <p:cNvPr id="16" name="矩形 15"/>
          <p:cNvSpPr/>
          <p:nvPr/>
        </p:nvSpPr>
        <p:spPr>
          <a:xfrm>
            <a:off x="4420068" y="3351054"/>
            <a:ext cx="1852545" cy="2076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單箭頭接點 7"/>
          <p:cNvCxnSpPr/>
          <p:nvPr/>
        </p:nvCxnSpPr>
        <p:spPr>
          <a:xfrm>
            <a:off x="5580112" y="3558661"/>
            <a:ext cx="0" cy="6669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p:nvPr/>
        </p:nvCxnSpPr>
        <p:spPr>
          <a:xfrm>
            <a:off x="4932040" y="1447343"/>
            <a:ext cx="58704" cy="18769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群組 18"/>
          <p:cNvGrpSpPr/>
          <p:nvPr/>
        </p:nvGrpSpPr>
        <p:grpSpPr>
          <a:xfrm>
            <a:off x="117965" y="5672768"/>
            <a:ext cx="8238937" cy="412979"/>
            <a:chOff x="126073" y="5301208"/>
            <a:chExt cx="8238937" cy="412979"/>
          </a:xfrm>
        </p:grpSpPr>
        <p:pic>
          <p:nvPicPr>
            <p:cNvPr id="5132" name="Picture 12" descr="C:\Users\aurora\AppData\Local\LINE\Cache\tmp\155599304766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073" y="5301208"/>
              <a:ext cx="8238937" cy="412979"/>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2098091" y="5473514"/>
              <a:ext cx="4104456" cy="153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5134" name="Picture 14" descr="C:\Users\aurora\AppData\Local\LINE\Cache\tmp\155610362489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13" y="4530801"/>
            <a:ext cx="9016340" cy="828117"/>
          </a:xfrm>
          <a:prstGeom prst="rect">
            <a:avLst/>
          </a:prstGeom>
          <a:noFill/>
          <a:extLst>
            <a:ext uri="{909E8E84-426E-40DD-AFC4-6F175D3DCCD1}">
              <a14:hiddenFill xmlns:a14="http://schemas.microsoft.com/office/drawing/2010/main">
                <a:solidFill>
                  <a:srgbClr val="FFFFFF"/>
                </a:solidFill>
              </a14:hiddenFill>
            </a:ext>
          </a:extLst>
        </p:spPr>
      </p:pic>
      <p:sp>
        <p:nvSpPr>
          <p:cNvPr id="20" name="文字方塊 19"/>
          <p:cNvSpPr txBox="1"/>
          <p:nvPr/>
        </p:nvSpPr>
        <p:spPr>
          <a:xfrm>
            <a:off x="117965" y="4132348"/>
            <a:ext cx="2331312" cy="369332"/>
          </a:xfrm>
          <a:prstGeom prst="rect">
            <a:avLst/>
          </a:prstGeom>
          <a:noFill/>
        </p:spPr>
        <p:txBody>
          <a:bodyPr wrap="square" rtlCol="0">
            <a:spAutoFit/>
          </a:bodyPr>
          <a:lstStyle/>
          <a:p>
            <a:r>
              <a:rPr lang="zh-TW" altLang="en-US" dirty="0" smtClean="0">
                <a:solidFill>
                  <a:srgbClr val="FF0000"/>
                </a:solidFill>
                <a:latin typeface="微軟正黑體" panose="020B0604030504040204" pitchFamily="34" charset="-120"/>
                <a:ea typeface="微軟正黑體" panose="020B0604030504040204" pitchFamily="34" charset="-120"/>
              </a:rPr>
              <a:t>依系科組學程為單位</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
        <p:nvSpPr>
          <p:cNvPr id="30" name="文字方塊 29"/>
          <p:cNvSpPr txBox="1"/>
          <p:nvPr/>
        </p:nvSpPr>
        <p:spPr>
          <a:xfrm>
            <a:off x="96613" y="5275513"/>
            <a:ext cx="2331312" cy="369332"/>
          </a:xfrm>
          <a:prstGeom prst="rect">
            <a:avLst/>
          </a:prstGeom>
          <a:noFill/>
        </p:spPr>
        <p:txBody>
          <a:bodyPr wrap="square" rtlCol="0">
            <a:spAutoFit/>
          </a:bodyPr>
          <a:lstStyle/>
          <a:p>
            <a:r>
              <a:rPr lang="zh-TW" altLang="en-US" dirty="0" smtClean="0">
                <a:solidFill>
                  <a:srgbClr val="FF0000"/>
                </a:solidFill>
                <a:latin typeface="微軟正黑體" panose="020B0604030504040204" pitchFamily="34" charset="-120"/>
                <a:ea typeface="微軟正黑體" panose="020B0604030504040204" pitchFamily="34" charset="-120"/>
              </a:rPr>
              <a:t>依學校為單位</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258606" y="137294"/>
            <a:ext cx="8561865" cy="6937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r>
              <a:rPr lang="zh-TW" altLang="en-US" b="1" kern="0" dirty="0">
                <a:solidFill>
                  <a:srgbClr val="3333FF"/>
                </a:solidFill>
                <a:latin typeface="標楷體" panose="03000509000000000000" pitchFamily="65" charset="-120"/>
                <a:ea typeface="標楷體" panose="03000509000000000000" pitchFamily="65" charset="-120"/>
              </a:rPr>
              <a:t>一</a:t>
            </a:r>
            <a:r>
              <a:rPr lang="zh-TW" altLang="en-US" b="1" kern="0" dirty="0" smtClean="0">
                <a:solidFill>
                  <a:srgbClr val="3333FF"/>
                </a:solidFill>
                <a:latin typeface="標楷體" panose="03000509000000000000" pitchFamily="65" charset="-120"/>
                <a:ea typeface="標楷體" panose="03000509000000000000" pitchFamily="65" charset="-120"/>
              </a:rPr>
              <a:t>、</a:t>
            </a:r>
            <a:r>
              <a:rPr lang="en-US" altLang="zh-TW" b="1" kern="0" dirty="0">
                <a:solidFill>
                  <a:srgbClr val="3333FF"/>
                </a:solidFill>
                <a:latin typeface="標楷體" panose="03000509000000000000" pitchFamily="65" charset="-120"/>
                <a:ea typeface="標楷體" panose="03000509000000000000" pitchFamily="65" charset="-120"/>
              </a:rPr>
              <a:t>108</a:t>
            </a:r>
            <a:r>
              <a:rPr lang="zh-TW" altLang="en-US" b="1" kern="0" dirty="0">
                <a:solidFill>
                  <a:srgbClr val="3333FF"/>
                </a:solidFill>
                <a:latin typeface="標楷體" panose="03000509000000000000" pitchFamily="65" charset="-120"/>
                <a:ea typeface="標楷體" panose="03000509000000000000" pitchFamily="65" charset="-120"/>
              </a:rPr>
              <a:t>學年度試務作業重要事項</a:t>
            </a:r>
            <a:r>
              <a:rPr lang="en-US" altLang="zh-TW" b="1" kern="0" dirty="0">
                <a:solidFill>
                  <a:srgbClr val="3333FF"/>
                </a:solidFill>
                <a:latin typeface="標楷體" panose="03000509000000000000" pitchFamily="65" charset="-120"/>
                <a:ea typeface="標楷體" panose="03000509000000000000" pitchFamily="65" charset="-120"/>
              </a:rPr>
              <a:t>~</a:t>
            </a:r>
            <a:r>
              <a:rPr lang="zh-TW" altLang="en-US" b="1" kern="0" dirty="0">
                <a:solidFill>
                  <a:srgbClr val="3333FF"/>
                </a:solidFill>
                <a:latin typeface="標楷體" panose="03000509000000000000" pitchFamily="65" charset="-120"/>
                <a:ea typeface="標楷體" panose="03000509000000000000" pitchFamily="65" charset="-120"/>
              </a:rPr>
              <a:t>簡章修正</a:t>
            </a:r>
            <a:r>
              <a:rPr lang="zh-TW" altLang="en-US" b="1" kern="0" dirty="0" smtClean="0">
                <a:solidFill>
                  <a:srgbClr val="3333FF"/>
                </a:solidFill>
                <a:latin typeface="標楷體" panose="03000509000000000000" pitchFamily="65" charset="-120"/>
                <a:ea typeface="標楷體" panose="03000509000000000000" pitchFamily="65" charset="-120"/>
              </a:rPr>
              <a:t>公告</a:t>
            </a:r>
            <a:endParaRPr lang="zh-TW" altLang="en-US" b="1" kern="0" dirty="0">
              <a:solidFill>
                <a:srgbClr val="3333FF"/>
              </a:solidFill>
              <a:latin typeface="標楷體" panose="03000509000000000000" pitchFamily="65" charset="-120"/>
              <a:ea typeface="標楷體" panose="03000509000000000000" pitchFamily="65" charset="-120"/>
            </a:endParaRPr>
          </a:p>
        </p:txBody>
      </p:sp>
      <p:sp>
        <p:nvSpPr>
          <p:cNvPr id="2" name="矩形 1"/>
          <p:cNvSpPr/>
          <p:nvPr/>
        </p:nvSpPr>
        <p:spPr>
          <a:xfrm>
            <a:off x="358948" y="797918"/>
            <a:ext cx="8496944" cy="5955476"/>
          </a:xfrm>
          <a:prstGeom prst="rect">
            <a:avLst/>
          </a:prstGeom>
        </p:spPr>
        <p:txBody>
          <a:bodyPr wrap="square">
            <a:spAutoFit/>
          </a:bodyPr>
          <a:lstStyle/>
          <a:p>
            <a:pPr marL="285750" lvl="0" indent="-285750" algn="just" fontAlgn="auto">
              <a:lnSpc>
                <a:spcPct val="150000"/>
              </a:lnSpc>
              <a:spcAft>
                <a:spcPts val="0"/>
              </a:spcAft>
              <a:buClr>
                <a:srgbClr val="FF0000"/>
              </a:buClr>
              <a:buFont typeface="Wingdings" panose="05000000000000000000" pitchFamily="2" charset="2"/>
              <a:buChar char="n"/>
            </a:pPr>
            <a:r>
              <a:rPr lang="zh-TW" altLang="zh-TW"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zh-TW"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全國高級中等學校專業群科專題及創意製作競賽決賽」專題組獲獎學生</a:t>
            </a:r>
            <a:r>
              <a:rPr lang="zh-TW" altLang="zh-TW"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，參加</a:t>
            </a:r>
            <a:r>
              <a:rPr lang="en-US" altLang="zh-TW"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108</a:t>
            </a:r>
            <a:r>
              <a:rPr lang="zh-TW" altLang="zh-TW"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學年度四技二專甄選入學招生，得在「獲獎群別」或「考生畢</a:t>
            </a:r>
            <a:r>
              <a:rPr lang="en-US" altLang="zh-TW"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zh-TW"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肄</a:t>
            </a:r>
            <a:r>
              <a:rPr lang="en-US" altLang="zh-TW"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zh-TW"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業科</a:t>
            </a:r>
            <a:r>
              <a:rPr lang="en-US" altLang="zh-TW"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zh-TW"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組、學程</a:t>
            </a:r>
            <a:r>
              <a:rPr lang="en-US" altLang="zh-TW"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zh-TW"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歸屬群別」所對應之招生群類別中，採認優待加分</a:t>
            </a:r>
            <a:r>
              <a:rPr lang="en-US" altLang="zh-TW"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zh-TW"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各校系科組、學程是否另採計證照或得獎加</a:t>
            </a:r>
            <a:r>
              <a:rPr lang="zh-TW" altLang="zh-TW"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分請參閱招生簡章</a:t>
            </a:r>
            <a:r>
              <a:rPr lang="en-US" altLang="zh-TW"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zh-TW"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endParaRPr lang="en-US" altLang="zh-TW" dirty="0" smtClean="0">
              <a:latin typeface="標楷體" panose="03000509000000000000" pitchFamily="65" charset="-120"/>
              <a:ea typeface="標楷體" panose="03000509000000000000" pitchFamily="65" charset="-120"/>
              <a:cs typeface="Times New Roman" panose="02020603050405020304" pitchFamily="18" charset="0"/>
            </a:endParaRPr>
          </a:p>
          <a:p>
            <a:pPr marL="285750" lvl="0" indent="-285750" algn="just" fontAlgn="auto">
              <a:lnSpc>
                <a:spcPct val="150000"/>
              </a:lnSpc>
              <a:spcAft>
                <a:spcPts val="0"/>
              </a:spcAft>
              <a:buClr>
                <a:srgbClr val="FF0000"/>
              </a:buClr>
              <a:buFont typeface="Wingdings" panose="05000000000000000000" pitchFamily="2" charset="2"/>
              <a:buChar char="n"/>
            </a:pPr>
            <a:r>
              <a:rPr lang="zh-TW" altLang="zh-TW"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修正</a:t>
            </a:r>
            <a:r>
              <a:rPr lang="zh-TW" altLang="zh-TW" dirty="0">
                <a:solidFill>
                  <a:srgbClr val="3333FF"/>
                </a:solidFill>
                <a:latin typeface="標楷體" panose="03000509000000000000" pitchFamily="65" charset="-120"/>
                <a:ea typeface="標楷體" panose="03000509000000000000" pitchFamily="65" charset="-120"/>
                <a:cs typeface="Times New Roman" panose="02020603050405020304" pitchFamily="18" charset="0"/>
              </a:rPr>
              <a:t>大華科技大學運動與健康促進系、觀光管理系、觀光管理系餐飲與烘焙組</a:t>
            </a:r>
            <a:r>
              <a:rPr lang="zh-TW" altLang="zh-TW"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招生名額為</a:t>
            </a:r>
            <a:r>
              <a:rPr lang="en-US" altLang="zh-TW"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0</a:t>
            </a:r>
            <a:r>
              <a:rPr lang="zh-TW" altLang="zh-TW"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名。</a:t>
            </a:r>
            <a:endParaRPr lang="zh-TW" altLang="zh-TW" dirty="0">
              <a:latin typeface="標楷體" panose="03000509000000000000" pitchFamily="65" charset="-120"/>
              <a:ea typeface="標楷體" panose="03000509000000000000" pitchFamily="65" charset="-120"/>
              <a:cs typeface="Times New Roman" panose="02020603050405020304" pitchFamily="18" charset="0"/>
            </a:endParaRPr>
          </a:p>
          <a:p>
            <a:pPr marL="742950" lvl="1" indent="-285750" algn="just" fontAlgn="auto">
              <a:lnSpc>
                <a:spcPct val="150000"/>
              </a:lnSpc>
              <a:spcAft>
                <a:spcPts val="0"/>
              </a:spcAft>
              <a:buFont typeface="標楷體" panose="03000509000000000000" pitchFamily="65" charset="-120"/>
              <a:buAutoNum type="arabicPeriod"/>
            </a:pPr>
            <a:r>
              <a:rPr lang="zh-TW" altLang="zh-TW" dirty="0">
                <a:solidFill>
                  <a:srgbClr val="000000"/>
                </a:solidFill>
                <a:latin typeface="標楷體" panose="03000509000000000000" pitchFamily="65" charset="-120"/>
                <a:ea typeface="標楷體" panose="03000509000000000000" pitchFamily="65" charset="-120"/>
              </a:rPr>
              <a:t>運動與健康促進系</a:t>
            </a:r>
            <a:r>
              <a:rPr lang="en-US" altLang="zh-TW" dirty="0">
                <a:solidFill>
                  <a:srgbClr val="000000"/>
                </a:solidFill>
                <a:latin typeface="標楷體" panose="03000509000000000000" pitchFamily="65" charset="-120"/>
                <a:ea typeface="標楷體" panose="03000509000000000000" pitchFamily="65" charset="-120"/>
              </a:rPr>
              <a:t>(</a:t>
            </a:r>
            <a:r>
              <a:rPr lang="zh-TW" altLang="zh-TW" dirty="0">
                <a:solidFill>
                  <a:srgbClr val="000000"/>
                </a:solidFill>
                <a:latin typeface="標楷體" panose="03000509000000000000" pitchFamily="65" charset="-120"/>
                <a:ea typeface="標楷體" panose="03000509000000000000" pitchFamily="65" charset="-120"/>
              </a:rPr>
              <a:t>校系科組學程代碼：</a:t>
            </a:r>
            <a:r>
              <a:rPr lang="en-US" altLang="zh-TW" dirty="0">
                <a:solidFill>
                  <a:srgbClr val="000000"/>
                </a:solidFill>
                <a:latin typeface="標楷體" panose="03000509000000000000" pitchFamily="65" charset="-120"/>
                <a:ea typeface="標楷體" panose="03000509000000000000" pitchFamily="65" charset="-120"/>
              </a:rPr>
              <a:t>238016</a:t>
            </a:r>
            <a:r>
              <a:rPr lang="zh-TW" altLang="zh-TW" dirty="0">
                <a:solidFill>
                  <a:srgbClr val="000000"/>
                </a:solidFill>
                <a:latin typeface="標楷體" panose="03000509000000000000" pitchFamily="65" charset="-120"/>
                <a:ea typeface="標楷體" panose="03000509000000000000" pitchFamily="65" charset="-120"/>
              </a:rPr>
              <a:t>、</a:t>
            </a:r>
            <a:r>
              <a:rPr lang="en-US" altLang="zh-TW" dirty="0">
                <a:solidFill>
                  <a:srgbClr val="000000"/>
                </a:solidFill>
                <a:latin typeface="標楷體" panose="03000509000000000000" pitchFamily="65" charset="-120"/>
                <a:ea typeface="標楷體" panose="03000509000000000000" pitchFamily="65" charset="-120"/>
              </a:rPr>
              <a:t>238017) </a:t>
            </a:r>
            <a:r>
              <a:rPr lang="zh-TW" altLang="zh-TW" dirty="0">
                <a:solidFill>
                  <a:srgbClr val="000000"/>
                </a:solidFill>
                <a:latin typeface="標楷體" panose="03000509000000000000" pitchFamily="65" charset="-120"/>
                <a:ea typeface="標楷體" panose="03000509000000000000" pitchFamily="65" charset="-120"/>
              </a:rPr>
              <a:t>。</a:t>
            </a:r>
            <a:endParaRPr lang="zh-TW" altLang="zh-TW" dirty="0">
              <a:latin typeface="標楷體" panose="03000509000000000000" pitchFamily="65" charset="-120"/>
              <a:ea typeface="標楷體" panose="03000509000000000000" pitchFamily="65" charset="-120"/>
            </a:endParaRPr>
          </a:p>
          <a:p>
            <a:pPr marL="742950" lvl="1" indent="-285750" algn="just" fontAlgn="auto">
              <a:lnSpc>
                <a:spcPct val="150000"/>
              </a:lnSpc>
              <a:spcAft>
                <a:spcPts val="0"/>
              </a:spcAft>
              <a:buFont typeface="標楷體" panose="03000509000000000000" pitchFamily="65" charset="-120"/>
              <a:buAutoNum type="arabicPeriod"/>
            </a:pPr>
            <a:r>
              <a:rPr lang="zh-TW" altLang="zh-TW" dirty="0">
                <a:solidFill>
                  <a:srgbClr val="000000"/>
                </a:solidFill>
                <a:latin typeface="標楷體" panose="03000509000000000000" pitchFamily="65" charset="-120"/>
                <a:ea typeface="標楷體" panose="03000509000000000000" pitchFamily="65" charset="-120"/>
              </a:rPr>
              <a:t>觀光管理系</a:t>
            </a:r>
            <a:r>
              <a:rPr lang="en-US" altLang="zh-TW" dirty="0">
                <a:solidFill>
                  <a:srgbClr val="000000"/>
                </a:solidFill>
                <a:latin typeface="標楷體" panose="03000509000000000000" pitchFamily="65" charset="-120"/>
                <a:ea typeface="標楷體" panose="03000509000000000000" pitchFamily="65" charset="-120"/>
              </a:rPr>
              <a:t>(</a:t>
            </a:r>
            <a:r>
              <a:rPr lang="zh-TW" altLang="zh-TW" dirty="0">
                <a:solidFill>
                  <a:srgbClr val="000000"/>
                </a:solidFill>
                <a:latin typeface="標楷體" panose="03000509000000000000" pitchFamily="65" charset="-120"/>
                <a:ea typeface="標楷體" panose="03000509000000000000" pitchFamily="65" charset="-120"/>
              </a:rPr>
              <a:t>校系科組學程代碼：</a:t>
            </a:r>
            <a:r>
              <a:rPr lang="en-US" altLang="zh-TW" dirty="0">
                <a:solidFill>
                  <a:srgbClr val="000000"/>
                </a:solidFill>
                <a:latin typeface="標楷體" panose="03000509000000000000" pitchFamily="65" charset="-120"/>
                <a:ea typeface="標楷體" panose="03000509000000000000" pitchFamily="65" charset="-120"/>
              </a:rPr>
              <a:t>238004</a:t>
            </a:r>
            <a:r>
              <a:rPr lang="zh-TW" altLang="zh-TW" dirty="0">
                <a:solidFill>
                  <a:srgbClr val="000000"/>
                </a:solidFill>
                <a:latin typeface="標楷體" panose="03000509000000000000" pitchFamily="65" charset="-120"/>
                <a:ea typeface="標楷體" panose="03000509000000000000" pitchFamily="65" charset="-120"/>
              </a:rPr>
              <a:t>、</a:t>
            </a:r>
            <a:r>
              <a:rPr lang="en-US" altLang="zh-TW" dirty="0">
                <a:solidFill>
                  <a:srgbClr val="000000"/>
                </a:solidFill>
                <a:latin typeface="標楷體" panose="03000509000000000000" pitchFamily="65" charset="-120"/>
                <a:ea typeface="標楷體" panose="03000509000000000000" pitchFamily="65" charset="-120"/>
              </a:rPr>
              <a:t>238005</a:t>
            </a:r>
            <a:r>
              <a:rPr lang="zh-TW" altLang="zh-TW" dirty="0">
                <a:solidFill>
                  <a:srgbClr val="000000"/>
                </a:solidFill>
                <a:latin typeface="標楷體" panose="03000509000000000000" pitchFamily="65" charset="-120"/>
                <a:ea typeface="標楷體" panose="03000509000000000000" pitchFamily="65" charset="-120"/>
              </a:rPr>
              <a:t>、</a:t>
            </a:r>
            <a:r>
              <a:rPr lang="en-US" altLang="zh-TW" dirty="0">
                <a:solidFill>
                  <a:srgbClr val="000000"/>
                </a:solidFill>
                <a:latin typeface="標楷體" panose="03000509000000000000" pitchFamily="65" charset="-120"/>
                <a:ea typeface="標楷體" panose="03000509000000000000" pitchFamily="65" charset="-120"/>
              </a:rPr>
              <a:t>238006) </a:t>
            </a:r>
            <a:r>
              <a:rPr lang="zh-TW" altLang="zh-TW" dirty="0">
                <a:solidFill>
                  <a:srgbClr val="000000"/>
                </a:solidFill>
                <a:latin typeface="標楷體" panose="03000509000000000000" pitchFamily="65" charset="-120"/>
                <a:ea typeface="標楷體" panose="03000509000000000000" pitchFamily="65" charset="-120"/>
              </a:rPr>
              <a:t>。</a:t>
            </a:r>
            <a:endParaRPr lang="zh-TW" altLang="zh-TW" dirty="0">
              <a:latin typeface="標楷體" panose="03000509000000000000" pitchFamily="65" charset="-120"/>
              <a:ea typeface="標楷體" panose="03000509000000000000" pitchFamily="65" charset="-120"/>
            </a:endParaRPr>
          </a:p>
          <a:p>
            <a:pPr marL="742950" lvl="1" indent="-285750" algn="just" fontAlgn="auto">
              <a:lnSpc>
                <a:spcPct val="150000"/>
              </a:lnSpc>
              <a:spcAft>
                <a:spcPts val="0"/>
              </a:spcAft>
              <a:buFont typeface="標楷體" panose="03000509000000000000" pitchFamily="65" charset="-120"/>
              <a:buAutoNum type="arabicPeriod"/>
            </a:pPr>
            <a:r>
              <a:rPr lang="zh-TW" altLang="zh-TW" dirty="0">
                <a:solidFill>
                  <a:srgbClr val="000000"/>
                </a:solidFill>
                <a:latin typeface="標楷體" panose="03000509000000000000" pitchFamily="65" charset="-120"/>
                <a:ea typeface="標楷體" panose="03000509000000000000" pitchFamily="65" charset="-120"/>
              </a:rPr>
              <a:t>觀光管理系餐飲與烘焙組</a:t>
            </a:r>
            <a:r>
              <a:rPr lang="en-US" altLang="zh-TW" dirty="0">
                <a:solidFill>
                  <a:srgbClr val="000000"/>
                </a:solidFill>
                <a:latin typeface="標楷體" panose="03000509000000000000" pitchFamily="65" charset="-120"/>
                <a:ea typeface="標楷體" panose="03000509000000000000" pitchFamily="65" charset="-120"/>
              </a:rPr>
              <a:t>(</a:t>
            </a:r>
            <a:r>
              <a:rPr lang="zh-TW" altLang="zh-TW" dirty="0">
                <a:solidFill>
                  <a:srgbClr val="000000"/>
                </a:solidFill>
                <a:latin typeface="標楷體" panose="03000509000000000000" pitchFamily="65" charset="-120"/>
                <a:ea typeface="標楷體" panose="03000509000000000000" pitchFamily="65" charset="-120"/>
              </a:rPr>
              <a:t>校系科組學程代碼：</a:t>
            </a:r>
            <a:r>
              <a:rPr lang="en-US" altLang="zh-TW" dirty="0">
                <a:solidFill>
                  <a:srgbClr val="000000"/>
                </a:solidFill>
                <a:latin typeface="標楷體" panose="03000509000000000000" pitchFamily="65" charset="-120"/>
                <a:ea typeface="標楷體" panose="03000509000000000000" pitchFamily="65" charset="-120"/>
              </a:rPr>
              <a:t>238007</a:t>
            </a:r>
            <a:r>
              <a:rPr lang="zh-TW" altLang="zh-TW" dirty="0">
                <a:solidFill>
                  <a:srgbClr val="000000"/>
                </a:solidFill>
                <a:latin typeface="標楷體" panose="03000509000000000000" pitchFamily="65" charset="-120"/>
                <a:ea typeface="標楷體" panose="03000509000000000000" pitchFamily="65" charset="-120"/>
              </a:rPr>
              <a:t>、</a:t>
            </a:r>
            <a:r>
              <a:rPr lang="en-US" altLang="zh-TW" dirty="0">
                <a:solidFill>
                  <a:srgbClr val="000000"/>
                </a:solidFill>
                <a:latin typeface="標楷體" panose="03000509000000000000" pitchFamily="65" charset="-120"/>
                <a:ea typeface="標楷體" panose="03000509000000000000" pitchFamily="65" charset="-120"/>
              </a:rPr>
              <a:t>238008</a:t>
            </a:r>
            <a:r>
              <a:rPr lang="zh-TW" altLang="zh-TW" dirty="0">
                <a:solidFill>
                  <a:srgbClr val="000000"/>
                </a:solidFill>
                <a:latin typeface="標楷體" panose="03000509000000000000" pitchFamily="65" charset="-120"/>
                <a:ea typeface="標楷體" panose="03000509000000000000" pitchFamily="65" charset="-120"/>
              </a:rPr>
              <a:t>、</a:t>
            </a:r>
            <a:r>
              <a:rPr lang="en-US" altLang="zh-TW" dirty="0">
                <a:solidFill>
                  <a:srgbClr val="000000"/>
                </a:solidFill>
                <a:latin typeface="標楷體" panose="03000509000000000000" pitchFamily="65" charset="-120"/>
                <a:ea typeface="標楷體" panose="03000509000000000000" pitchFamily="65" charset="-120"/>
              </a:rPr>
              <a:t>238009) </a:t>
            </a:r>
            <a:r>
              <a:rPr lang="zh-TW" altLang="zh-TW" dirty="0" smtClean="0">
                <a:solidFill>
                  <a:srgbClr val="000000"/>
                </a:solidFill>
                <a:latin typeface="標楷體" panose="03000509000000000000" pitchFamily="65" charset="-120"/>
                <a:ea typeface="標楷體" panose="03000509000000000000" pitchFamily="65" charset="-120"/>
              </a:rPr>
              <a:t>。</a:t>
            </a:r>
            <a:endParaRPr lang="en-US" altLang="zh-TW" dirty="0" smtClean="0">
              <a:solidFill>
                <a:srgbClr val="000000"/>
              </a:solidFill>
              <a:latin typeface="標楷體" panose="03000509000000000000" pitchFamily="65" charset="-120"/>
              <a:ea typeface="標楷體" panose="03000509000000000000" pitchFamily="65" charset="-120"/>
            </a:endParaRPr>
          </a:p>
          <a:p>
            <a:pPr marL="285750" indent="-285750" algn="just" fontAlgn="auto">
              <a:lnSpc>
                <a:spcPct val="150000"/>
              </a:lnSpc>
              <a:spcAft>
                <a:spcPts val="0"/>
              </a:spcAft>
              <a:buClr>
                <a:srgbClr val="FF0000"/>
              </a:buClr>
              <a:buFont typeface="Wingdings" panose="05000000000000000000" pitchFamily="2" charset="2"/>
              <a:buChar char="n"/>
            </a:pPr>
            <a:r>
              <a:rPr lang="en-US" altLang="zh-TW" dirty="0" smtClean="0">
                <a:latin typeface="標楷體" panose="03000509000000000000" pitchFamily="65" charset="-120"/>
                <a:ea typeface="標楷體" panose="03000509000000000000" pitchFamily="65" charset="-120"/>
              </a:rPr>
              <a:t>108</a:t>
            </a:r>
            <a:r>
              <a:rPr lang="zh-TW" altLang="en-US" dirty="0" smtClean="0">
                <a:latin typeface="標楷體" panose="03000509000000000000" pitchFamily="65" charset="-120"/>
                <a:ea typeface="標楷體" panose="03000509000000000000" pitchFamily="65" charset="-120"/>
              </a:rPr>
              <a:t>學年度四技二專甄選入學招生簡章附錄二學校一覽表</a:t>
            </a:r>
            <a:r>
              <a:rPr lang="en-US" altLang="zh-TW" dirty="0" smtClean="0">
                <a:latin typeface="標楷體" panose="03000509000000000000" pitchFamily="65" charset="-120"/>
                <a:ea typeface="標楷體" panose="03000509000000000000" pitchFamily="65" charset="-120"/>
              </a:rPr>
              <a:t>(p.123)</a:t>
            </a:r>
            <a:r>
              <a:rPr lang="zh-TW" altLang="en-US" dirty="0" smtClean="0">
                <a:latin typeface="標楷體" panose="03000509000000000000" pitchFamily="65" charset="-120"/>
                <a:ea typeface="標楷體" panose="03000509000000000000" pitchFamily="65" charset="-120"/>
              </a:rPr>
              <a:t>，有關是否招收入學大學同等學力認定標準第七條之學校，</a:t>
            </a:r>
            <a:r>
              <a:rPr lang="en-US" altLang="zh-TW" dirty="0" smtClean="0">
                <a:latin typeface="標楷體" panose="03000509000000000000" pitchFamily="65" charset="-120"/>
                <a:ea typeface="標楷體" panose="03000509000000000000" pitchFamily="65" charset="-120"/>
              </a:rPr>
              <a:t>105</a:t>
            </a:r>
            <a:r>
              <a:rPr lang="zh-TW" altLang="en-US" dirty="0" smtClean="0">
                <a:latin typeface="標楷體" panose="03000509000000000000" pitchFamily="65" charset="-120"/>
                <a:ea typeface="標楷體" panose="03000509000000000000" pitchFamily="65" charset="-120"/>
              </a:rPr>
              <a:t>國立高雄科技大學、</a:t>
            </a:r>
            <a:r>
              <a:rPr lang="en-US" altLang="zh-TW" dirty="0" smtClean="0">
                <a:latin typeface="標楷體" panose="03000509000000000000" pitchFamily="65" charset="-120"/>
                <a:ea typeface="標楷體" panose="03000509000000000000" pitchFamily="65" charset="-120"/>
              </a:rPr>
              <a:t>207</a:t>
            </a:r>
            <a:r>
              <a:rPr lang="zh-TW" altLang="en-US" dirty="0" smtClean="0">
                <a:latin typeface="標楷體" panose="03000509000000000000" pitchFamily="65" charset="-120"/>
                <a:ea typeface="標楷體" panose="03000509000000000000" pitchFamily="65" charset="-120"/>
              </a:rPr>
              <a:t>輔英科技大學、</a:t>
            </a:r>
            <a:r>
              <a:rPr lang="en-US" altLang="zh-TW" dirty="0" smtClean="0">
                <a:latin typeface="標楷體" panose="03000509000000000000" pitchFamily="65" charset="-120"/>
                <a:ea typeface="標楷體" panose="03000509000000000000" pitchFamily="65" charset="-120"/>
              </a:rPr>
              <a:t>230</a:t>
            </a:r>
            <a:r>
              <a:rPr lang="zh-TW" altLang="en-US" dirty="0" smtClean="0">
                <a:latin typeface="標楷體" panose="03000509000000000000" pitchFamily="65" charset="-120"/>
                <a:ea typeface="標楷體" panose="03000509000000000000" pitchFamily="65" charset="-120"/>
              </a:rPr>
              <a:t>僑光科技大學、</a:t>
            </a:r>
            <a:r>
              <a:rPr lang="en-US" altLang="zh-TW" dirty="0" smtClean="0">
                <a:latin typeface="標楷體" panose="03000509000000000000" pitchFamily="65" charset="-120"/>
                <a:ea typeface="標楷體" panose="03000509000000000000" pitchFamily="65" charset="-120"/>
              </a:rPr>
              <a:t>247</a:t>
            </a:r>
            <a:r>
              <a:rPr lang="zh-TW" altLang="en-US" dirty="0" smtClean="0">
                <a:latin typeface="標楷體" panose="03000509000000000000" pitchFamily="65" charset="-120"/>
                <a:ea typeface="標楷體" panose="03000509000000000000" pitchFamily="65" charset="-120"/>
              </a:rPr>
              <a:t>東方設計大學及</a:t>
            </a:r>
            <a:r>
              <a:rPr lang="en-US" altLang="zh-TW" dirty="0" smtClean="0">
                <a:latin typeface="標楷體" panose="03000509000000000000" pitchFamily="65" charset="-120"/>
                <a:ea typeface="標楷體" panose="03000509000000000000" pitchFamily="65" charset="-120"/>
              </a:rPr>
              <a:t>806</a:t>
            </a:r>
            <a:r>
              <a:rPr lang="zh-TW" altLang="en-US" dirty="0" smtClean="0">
                <a:latin typeface="標楷體" panose="03000509000000000000" pitchFamily="65" charset="-120"/>
                <a:ea typeface="標楷體" panose="03000509000000000000" pitchFamily="65" charset="-120"/>
              </a:rPr>
              <a:t>中國文化大學，原「否」修正為「是」。</a:t>
            </a:r>
            <a:endParaRPr lang="zh-TW" altLang="zh-TW" dirty="0">
              <a:latin typeface="標楷體" panose="03000509000000000000" pitchFamily="65" charset="-120"/>
              <a:ea typeface="標楷體" panose="03000509000000000000" pitchFamily="65" charset="-120"/>
            </a:endParaRPr>
          </a:p>
          <a:p>
            <a:r>
              <a:rPr lang="en-US" altLang="zh-TW" sz="1200" dirty="0">
                <a:latin typeface="Times New Roman" panose="02020603050405020304" pitchFamily="18" charset="0"/>
                <a:ea typeface="新細明體" panose="02020500000000000000" pitchFamily="18" charset="-120"/>
              </a:rPr>
              <a:t/>
            </a:r>
            <a:br>
              <a:rPr lang="en-US" altLang="zh-TW" sz="1200" dirty="0">
                <a:latin typeface="Times New Roman" panose="02020603050405020304" pitchFamily="18" charset="0"/>
                <a:ea typeface="新細明體" panose="02020500000000000000" pitchFamily="18" charset="-120"/>
              </a:rPr>
            </a:br>
            <a:endParaRPr lang="zh-TW" altLang="en-US" dirty="0"/>
          </a:p>
        </p:txBody>
      </p:sp>
    </p:spTree>
    <p:extLst>
      <p:ext uri="{BB962C8B-B14F-4D97-AF65-F5344CB8AC3E}">
        <p14:creationId xmlns:p14="http://schemas.microsoft.com/office/powerpoint/2010/main" val="29697175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396552" y="1052736"/>
            <a:ext cx="9752381" cy="4219048"/>
          </a:xfrm>
          <a:prstGeom prst="rect">
            <a:avLst/>
          </a:prstGeom>
        </p:spPr>
      </p:pic>
      <p:sp>
        <p:nvSpPr>
          <p:cNvPr id="11" name="矩形 10"/>
          <p:cNvSpPr/>
          <p:nvPr/>
        </p:nvSpPr>
        <p:spPr>
          <a:xfrm>
            <a:off x="2043602" y="1918921"/>
            <a:ext cx="5041900" cy="288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Rectangle 3"/>
          <p:cNvSpPr txBox="1">
            <a:spLocks noChangeArrowheads="1"/>
          </p:cNvSpPr>
          <p:nvPr/>
        </p:nvSpPr>
        <p:spPr bwMode="auto">
          <a:xfrm>
            <a:off x="468313" y="287338"/>
            <a:ext cx="8280400" cy="649287"/>
          </a:xfrm>
          <a:prstGeom prst="rect">
            <a:avLst/>
          </a:prstGeom>
          <a:noFill/>
          <a:ln w="9525">
            <a:noFill/>
            <a:miter lim="800000"/>
            <a:headEnd/>
            <a:tailEnd/>
          </a:ln>
        </p:spPr>
        <p:txBody>
          <a:bodyPr anchor="ctr"/>
          <a:lstStyle/>
          <a:p>
            <a:pPr>
              <a:defRPr/>
            </a:pPr>
            <a:r>
              <a:rPr lang="zh-TW" altLang="en-US" sz="2600" b="1" dirty="0">
                <a:solidFill>
                  <a:srgbClr val="3333FF"/>
                </a:solidFill>
                <a:latin typeface="標楷體" panose="03000509000000000000" pitchFamily="65" charset="-120"/>
                <a:ea typeface="標楷體" panose="03000509000000000000" pitchFamily="65" charset="-120"/>
                <a:cs typeface="+mj-cs"/>
              </a:rPr>
              <a:t>基本資料</a:t>
            </a:r>
            <a:r>
              <a:rPr lang="en-US" altLang="zh-TW" sz="2600" b="1" dirty="0">
                <a:solidFill>
                  <a:srgbClr val="3333FF"/>
                </a:solidFill>
                <a:latin typeface="標楷體" panose="03000509000000000000" pitchFamily="65" charset="-120"/>
                <a:ea typeface="標楷體" panose="03000509000000000000" pitchFamily="65" charset="-120"/>
                <a:cs typeface="+mj-cs"/>
              </a:rPr>
              <a:t>-</a:t>
            </a:r>
            <a:r>
              <a:rPr lang="en-US" altLang="zh-TW" sz="2600" b="1" dirty="0" smtClean="0">
                <a:solidFill>
                  <a:srgbClr val="3333FF"/>
                </a:solidFill>
                <a:latin typeface="標楷體" panose="03000509000000000000" pitchFamily="65" charset="-120"/>
                <a:ea typeface="標楷體" panose="03000509000000000000" pitchFamily="65" charset="-120"/>
                <a:cs typeface="+mj-cs"/>
              </a:rPr>
              <a:t>1-2.</a:t>
            </a:r>
            <a:r>
              <a:rPr lang="zh-TW" altLang="en-US" sz="2600" b="1" dirty="0">
                <a:solidFill>
                  <a:srgbClr val="3333FF"/>
                </a:solidFill>
                <a:latin typeface="標楷體" panose="03000509000000000000" pitchFamily="65" charset="-120"/>
                <a:ea typeface="標楷體" panose="03000509000000000000" pitchFamily="65" charset="-120"/>
                <a:cs typeface="+mj-cs"/>
              </a:rPr>
              <a:t>考生基本資料查詢</a:t>
            </a:r>
            <a:endParaRPr lang="en-US" altLang="zh-TW" sz="2600" b="1" dirty="0">
              <a:solidFill>
                <a:srgbClr val="3333FF"/>
              </a:solidFill>
              <a:latin typeface="標楷體" panose="03000509000000000000" pitchFamily="65" charset="-120"/>
              <a:ea typeface="標楷體" panose="03000509000000000000" pitchFamily="65" charset="-120"/>
              <a:cs typeface="+mj-cs"/>
            </a:endParaRPr>
          </a:p>
        </p:txBody>
      </p:sp>
      <p:sp>
        <p:nvSpPr>
          <p:cNvPr id="36870" name="AutoShape 7"/>
          <p:cNvSpPr>
            <a:spLocks noChangeArrowheads="1"/>
          </p:cNvSpPr>
          <p:nvPr/>
        </p:nvSpPr>
        <p:spPr bwMode="auto">
          <a:xfrm>
            <a:off x="2579687" y="5613383"/>
            <a:ext cx="4567089" cy="360363"/>
          </a:xfrm>
          <a:prstGeom prst="wedgeRectCallout">
            <a:avLst>
              <a:gd name="adj1" fmla="val 20111"/>
              <a:gd name="adj2" fmla="val -158542"/>
            </a:avLst>
          </a:prstGeom>
          <a:solidFill>
            <a:srgbClr val="CCFF66"/>
          </a:solidFill>
          <a:ln w="9525" algn="ctr">
            <a:solidFill>
              <a:srgbClr val="7D60A0"/>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kumimoji="0" lang="zh-TW" altLang="en-US" sz="1800" dirty="0">
                <a:solidFill>
                  <a:srgbClr val="000000"/>
                </a:solidFill>
              </a:rPr>
              <a:t>考生資料修正請至本委員會網站下載勘誤表</a:t>
            </a:r>
            <a:endParaRPr kumimoji="0" lang="en-US" altLang="zh-TW" sz="1800" dirty="0">
              <a:solidFill>
                <a:srgbClr val="000000"/>
              </a:solidFill>
            </a:endParaRPr>
          </a:p>
          <a:p>
            <a:pPr eaLnBrk="1" hangingPunct="1">
              <a:spcBef>
                <a:spcPct val="0"/>
              </a:spcBef>
              <a:buFontTx/>
              <a:buNone/>
            </a:pPr>
            <a:endParaRPr kumimoji="0" lang="en-US" altLang="zh-TW" sz="1800" dirty="0">
              <a:solidFill>
                <a:srgbClr val="000000"/>
              </a:solidFill>
              <a:latin typeface="華康中黑體" panose="020B0509000000000000" pitchFamily="49" charset="-120"/>
              <a:ea typeface="華康中黑體" panose="020B0509000000000000" pitchFamily="49" charset="-120"/>
            </a:endParaRPr>
          </a:p>
        </p:txBody>
      </p:sp>
      <p:sp>
        <p:nvSpPr>
          <p:cNvPr id="36871" name="AutoShape 7"/>
          <p:cNvSpPr>
            <a:spLocks noChangeArrowheads="1"/>
          </p:cNvSpPr>
          <p:nvPr/>
        </p:nvSpPr>
        <p:spPr bwMode="auto">
          <a:xfrm>
            <a:off x="7129463" y="2259299"/>
            <a:ext cx="1871663" cy="1439863"/>
          </a:xfrm>
          <a:prstGeom prst="wedgeRectCallout">
            <a:avLst>
              <a:gd name="adj1" fmla="val -70718"/>
              <a:gd name="adj2" fmla="val -29880"/>
            </a:avLst>
          </a:prstGeom>
          <a:solidFill>
            <a:srgbClr val="CCFF66"/>
          </a:solidFill>
          <a:ln w="9525" algn="ctr">
            <a:solidFill>
              <a:srgbClr val="7D60A0"/>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kumimoji="0" lang="zh-TW" altLang="en-US" sz="1800">
                <a:solidFill>
                  <a:srgbClr val="000000"/>
                </a:solidFill>
              </a:rPr>
              <a:t>可依第二階段報名單位、校系科組學程、報名序號或考生姓名條件查詢</a:t>
            </a:r>
            <a:endParaRPr kumimoji="0" lang="en-US" altLang="zh-TW" sz="1800">
              <a:solidFill>
                <a:srgbClr val="000000"/>
              </a:solidFill>
            </a:endParaRPr>
          </a:p>
        </p:txBody>
      </p:sp>
      <p:sp>
        <p:nvSpPr>
          <p:cNvPr id="8" name="矩形 7"/>
          <p:cNvSpPr/>
          <p:nvPr/>
        </p:nvSpPr>
        <p:spPr>
          <a:xfrm>
            <a:off x="6049144" y="4288841"/>
            <a:ext cx="2195264" cy="90741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1087568" y="4293096"/>
            <a:ext cx="100056" cy="9786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4608513" y="4288841"/>
            <a:ext cx="827583" cy="90741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5652120" y="4294185"/>
            <a:ext cx="275306" cy="90741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2444626" y="4293096"/>
            <a:ext cx="227117" cy="9786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304193" y="1010198"/>
            <a:ext cx="9752381" cy="3685714"/>
            <a:chOff x="-304193" y="1010198"/>
            <a:chExt cx="9752381" cy="3685714"/>
          </a:xfrm>
        </p:grpSpPr>
        <p:pic>
          <p:nvPicPr>
            <p:cNvPr id="8" name="圖片 7"/>
            <p:cNvPicPr>
              <a:picLocks noChangeAspect="1"/>
            </p:cNvPicPr>
            <p:nvPr/>
          </p:nvPicPr>
          <p:blipFill>
            <a:blip r:embed="rId2"/>
            <a:stretch>
              <a:fillRect/>
            </a:stretch>
          </p:blipFill>
          <p:spPr>
            <a:xfrm>
              <a:off x="-304193" y="1010198"/>
              <a:ext cx="9752381" cy="3685714"/>
            </a:xfrm>
            <a:prstGeom prst="rect">
              <a:avLst/>
            </a:prstGeom>
          </p:spPr>
        </p:pic>
        <p:pic>
          <p:nvPicPr>
            <p:cNvPr id="9218" name="Picture 2" descr="C:\Users\aurora\AppData\Local\LINE\Cache\tmp\15561037882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125" y="1547408"/>
              <a:ext cx="3514725" cy="228600"/>
            </a:xfrm>
            <a:prstGeom prst="rect">
              <a:avLst/>
            </a:prstGeom>
            <a:noFill/>
            <a:extLst>
              <a:ext uri="{909E8E84-426E-40DD-AFC4-6F175D3DCCD1}">
                <a14:hiddenFill xmlns:a14="http://schemas.microsoft.com/office/drawing/2010/main">
                  <a:solidFill>
                    <a:srgbClr val="FFFFFF"/>
                  </a:solidFill>
                </a14:hiddenFill>
              </a:ext>
            </a:extLst>
          </p:spPr>
        </p:pic>
      </p:grpSp>
      <p:sp>
        <p:nvSpPr>
          <p:cNvPr id="38917" name="Rectangle 3"/>
          <p:cNvSpPr txBox="1">
            <a:spLocks noChangeArrowheads="1"/>
          </p:cNvSpPr>
          <p:nvPr/>
        </p:nvSpPr>
        <p:spPr bwMode="auto">
          <a:xfrm>
            <a:off x="-36512" y="188640"/>
            <a:ext cx="91440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2600" b="1" dirty="0">
                <a:solidFill>
                  <a:srgbClr val="3333FF"/>
                </a:solidFill>
                <a:latin typeface="標楷體" panose="03000509000000000000" pitchFamily="65" charset="-120"/>
                <a:ea typeface="標楷體" panose="03000509000000000000" pitchFamily="65" charset="-120"/>
                <a:cs typeface="+mj-cs"/>
              </a:rPr>
              <a:t>基本資料</a:t>
            </a:r>
            <a:r>
              <a:rPr lang="en-US" altLang="zh-TW" sz="2600" b="1" dirty="0">
                <a:solidFill>
                  <a:srgbClr val="3333FF"/>
                </a:solidFill>
                <a:latin typeface="標楷體" panose="03000509000000000000" pitchFamily="65" charset="-120"/>
                <a:ea typeface="標楷體" panose="03000509000000000000" pitchFamily="65" charset="-120"/>
                <a:cs typeface="+mj-cs"/>
              </a:rPr>
              <a:t>-1.3</a:t>
            </a:r>
            <a:r>
              <a:rPr lang="zh-TW" altLang="en-US" sz="2600" b="1" dirty="0">
                <a:solidFill>
                  <a:srgbClr val="3333FF"/>
                </a:solidFill>
                <a:latin typeface="標楷體" panose="03000509000000000000" pitchFamily="65" charset="-120"/>
                <a:ea typeface="標楷體" panose="03000509000000000000" pitchFamily="65" charset="-120"/>
                <a:cs typeface="+mj-cs"/>
              </a:rPr>
              <a:t>證照</a:t>
            </a:r>
            <a:r>
              <a:rPr lang="en-US" altLang="zh-TW" sz="2600" b="1" dirty="0">
                <a:solidFill>
                  <a:srgbClr val="3333FF"/>
                </a:solidFill>
                <a:latin typeface="標楷體" panose="03000509000000000000" pitchFamily="65" charset="-120"/>
                <a:ea typeface="標楷體" panose="03000509000000000000" pitchFamily="65" charset="-120"/>
                <a:cs typeface="+mj-cs"/>
              </a:rPr>
              <a:t>/</a:t>
            </a:r>
            <a:r>
              <a:rPr lang="zh-TW" altLang="en-US" sz="2600" b="1" dirty="0">
                <a:solidFill>
                  <a:srgbClr val="3333FF"/>
                </a:solidFill>
                <a:latin typeface="標楷體" panose="03000509000000000000" pitchFamily="65" charset="-120"/>
                <a:ea typeface="標楷體" panose="03000509000000000000" pitchFamily="65" charset="-120"/>
                <a:cs typeface="+mj-cs"/>
              </a:rPr>
              <a:t>得獎加分審查作業</a:t>
            </a:r>
            <a:r>
              <a:rPr lang="en-US" altLang="zh-TW" sz="2600" b="1" dirty="0">
                <a:solidFill>
                  <a:srgbClr val="3333FF"/>
                </a:solidFill>
                <a:latin typeface="標楷體" panose="03000509000000000000" pitchFamily="65" charset="-120"/>
                <a:ea typeface="標楷體" panose="03000509000000000000" pitchFamily="65" charset="-120"/>
                <a:cs typeface="+mj-cs"/>
              </a:rPr>
              <a:t>-1-3-1.</a:t>
            </a:r>
            <a:r>
              <a:rPr lang="zh-TW" altLang="en-US" sz="2600" b="1" dirty="0">
                <a:solidFill>
                  <a:srgbClr val="3333FF"/>
                </a:solidFill>
                <a:latin typeface="標楷體" panose="03000509000000000000" pitchFamily="65" charset="-120"/>
                <a:ea typeface="標楷體" panose="03000509000000000000" pitchFamily="65" charset="-120"/>
                <a:cs typeface="+mj-cs"/>
              </a:rPr>
              <a:t>列印空白登記表</a:t>
            </a:r>
          </a:p>
        </p:txBody>
      </p:sp>
      <p:sp>
        <p:nvSpPr>
          <p:cNvPr id="2" name="矩形 1"/>
          <p:cNvSpPr/>
          <p:nvPr/>
        </p:nvSpPr>
        <p:spPr>
          <a:xfrm>
            <a:off x="467544" y="2941588"/>
            <a:ext cx="2519362" cy="10128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1600" dirty="0">
                <a:solidFill>
                  <a:srgbClr val="FF0000"/>
                </a:solidFill>
                <a:latin typeface="微軟正黑體" pitchFamily="34" charset="-120"/>
              </a:rPr>
              <a:t>僅顯示</a:t>
            </a:r>
            <a:endParaRPr lang="en-US" altLang="zh-TW" sz="1600" dirty="0">
              <a:solidFill>
                <a:srgbClr val="FF0000"/>
              </a:solidFill>
              <a:latin typeface="微軟正黑體" pitchFamily="34" charset="-120"/>
            </a:endParaRPr>
          </a:p>
          <a:p>
            <a:pPr>
              <a:defRPr/>
            </a:pPr>
            <a:r>
              <a:rPr lang="zh-TW" altLang="en-US" sz="1600" dirty="0">
                <a:solidFill>
                  <a:srgbClr val="FF0000"/>
                </a:solidFill>
                <a:latin typeface="微軟正黑體" pitchFamily="34" charset="-120"/>
              </a:rPr>
              <a:t>證照或得獎加分為「依加分標準」之校系科組學程</a:t>
            </a:r>
          </a:p>
        </p:txBody>
      </p:sp>
      <p:sp>
        <p:nvSpPr>
          <p:cNvPr id="5" name="圓角矩形 4"/>
          <p:cNvSpPr/>
          <p:nvPr/>
        </p:nvSpPr>
        <p:spPr>
          <a:xfrm>
            <a:off x="5426075" y="2806929"/>
            <a:ext cx="3509963" cy="323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solidFill>
                  <a:schemeClr val="tx1"/>
                </a:solidFill>
                <a:latin typeface="微軟正黑體" pitchFamily="34" charset="-120"/>
              </a:rPr>
              <a:t>依查詢條件，列印空白登記表</a:t>
            </a:r>
          </a:p>
        </p:txBody>
      </p:sp>
      <p:sp>
        <p:nvSpPr>
          <p:cNvPr id="4" name="向右箭號 3"/>
          <p:cNvSpPr/>
          <p:nvPr/>
        </p:nvSpPr>
        <p:spPr>
          <a:xfrm>
            <a:off x="5135563" y="2848204"/>
            <a:ext cx="215900" cy="241300"/>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向右箭號 12"/>
          <p:cNvSpPr/>
          <p:nvPr/>
        </p:nvSpPr>
        <p:spPr>
          <a:xfrm>
            <a:off x="5100638" y="3459391"/>
            <a:ext cx="215900" cy="241300"/>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p:cNvSpPr/>
          <p:nvPr/>
        </p:nvSpPr>
        <p:spPr>
          <a:xfrm>
            <a:off x="3615530" y="3822142"/>
            <a:ext cx="1912937" cy="241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矩形 13"/>
          <p:cNvSpPr/>
          <p:nvPr/>
        </p:nvSpPr>
        <p:spPr>
          <a:xfrm>
            <a:off x="1451855" y="4380912"/>
            <a:ext cx="3946218" cy="82828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TW" sz="2000" dirty="0" smtClean="0">
                <a:solidFill>
                  <a:schemeClr val="tx1"/>
                </a:solidFill>
              </a:rPr>
              <a:t>108</a:t>
            </a:r>
            <a:r>
              <a:rPr lang="zh-TW" altLang="zh-TW" sz="2000" dirty="0" smtClean="0">
                <a:solidFill>
                  <a:schemeClr val="tx1"/>
                </a:solidFill>
              </a:rPr>
              <a:t>學年</a:t>
            </a:r>
            <a:r>
              <a:rPr lang="zh-TW" altLang="zh-TW" sz="2000" dirty="0">
                <a:solidFill>
                  <a:schemeClr val="tx1"/>
                </a:solidFill>
              </a:rPr>
              <a:t>度競賽證照審查參考</a:t>
            </a:r>
            <a:r>
              <a:rPr lang="zh-TW" altLang="zh-TW" sz="2000" dirty="0" smtClean="0">
                <a:solidFill>
                  <a:schemeClr val="tx1"/>
                </a:solidFill>
              </a:rPr>
              <a:t>手冊</a:t>
            </a:r>
            <a:endParaRPr lang="en-US" altLang="zh-TW" sz="2000" dirty="0" smtClean="0">
              <a:solidFill>
                <a:schemeClr val="tx1"/>
              </a:solidFill>
            </a:endParaRPr>
          </a:p>
          <a:p>
            <a:pPr>
              <a:defRPr/>
            </a:pPr>
            <a:r>
              <a:rPr lang="zh-TW" altLang="en-US" sz="2000" dirty="0" smtClean="0">
                <a:solidFill>
                  <a:schemeClr val="tx1"/>
                </a:solidFill>
              </a:rPr>
              <a:t>已公告</a:t>
            </a:r>
            <a:r>
              <a:rPr lang="zh-TW" altLang="en-US" sz="2000" dirty="0">
                <a:solidFill>
                  <a:schemeClr val="tx1"/>
                </a:solidFill>
              </a:rPr>
              <a:t>於網頁「下載專區」</a:t>
            </a:r>
            <a:endParaRPr lang="zh-TW" altLang="en-US" sz="2000" dirty="0">
              <a:solidFill>
                <a:schemeClr val="tx1"/>
              </a:solidFill>
              <a:latin typeface="微軟正黑體" pitchFamily="34" charset="-120"/>
            </a:endParaRPr>
          </a:p>
        </p:txBody>
      </p:sp>
      <p:pic>
        <p:nvPicPr>
          <p:cNvPr id="12" name="圖片 11"/>
          <p:cNvPicPr>
            <a:picLocks noChangeAspect="1"/>
          </p:cNvPicPr>
          <p:nvPr/>
        </p:nvPicPr>
        <p:blipFill rotWithShape="1">
          <a:blip r:embed="rId4"/>
          <a:srcRect t="5961"/>
          <a:stretch/>
        </p:blipFill>
        <p:spPr>
          <a:xfrm>
            <a:off x="5731180" y="3448000"/>
            <a:ext cx="2914040" cy="3392170"/>
          </a:xfrm>
          <a:prstGeom prst="rect">
            <a:avLst/>
          </a:prstGeom>
        </p:spPr>
      </p:pic>
      <p:sp>
        <p:nvSpPr>
          <p:cNvPr id="11" name="圓角矩形 10"/>
          <p:cNvSpPr/>
          <p:nvPr/>
        </p:nvSpPr>
        <p:spPr>
          <a:xfrm>
            <a:off x="5329238" y="3383191"/>
            <a:ext cx="3717925" cy="323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solidFill>
                  <a:schemeClr val="tx1"/>
                </a:solidFill>
                <a:latin typeface="微軟正黑體" pitchFamily="34" charset="-120"/>
              </a:rPr>
              <a:t>依編排方式，列印全部空白登記表</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1809750" y="2982913"/>
            <a:ext cx="55563" cy="368300"/>
          </a:xfrm>
          <a:prstGeom prst="rect">
            <a:avLst/>
          </a:prstGeom>
          <a:solidFill>
            <a:schemeClr val="bg1">
              <a:lumMod val="85000"/>
            </a:schemeClr>
          </a:solidFill>
        </p:spPr>
        <p:txBody>
          <a:bodyPr>
            <a:spAutoFit/>
          </a:bodyPr>
          <a:lstStyle/>
          <a:p>
            <a:pPr>
              <a:defRPr/>
            </a:pPr>
            <a:endParaRPr lang="zh-TW" altLang="en-US" dirty="0">
              <a:latin typeface="Arial" charset="0"/>
            </a:endParaRPr>
          </a:p>
        </p:txBody>
      </p:sp>
      <p:sp>
        <p:nvSpPr>
          <p:cNvPr id="8" name="文字方塊 7"/>
          <p:cNvSpPr txBox="1"/>
          <p:nvPr/>
        </p:nvSpPr>
        <p:spPr>
          <a:xfrm>
            <a:off x="1457325" y="2982913"/>
            <a:ext cx="93663" cy="368300"/>
          </a:xfrm>
          <a:prstGeom prst="rect">
            <a:avLst/>
          </a:prstGeom>
          <a:solidFill>
            <a:schemeClr val="bg1">
              <a:lumMod val="85000"/>
            </a:schemeClr>
          </a:solidFill>
        </p:spPr>
        <p:txBody>
          <a:bodyPr>
            <a:spAutoFit/>
          </a:bodyPr>
          <a:lstStyle/>
          <a:p>
            <a:pPr>
              <a:defRPr/>
            </a:pPr>
            <a:endParaRPr lang="zh-TW" altLang="en-US" dirty="0">
              <a:latin typeface="Arial" charset="0"/>
            </a:endParaRPr>
          </a:p>
        </p:txBody>
      </p:sp>
      <p:graphicFrame>
        <p:nvGraphicFramePr>
          <p:cNvPr id="9" name="表格 8"/>
          <p:cNvGraphicFramePr>
            <a:graphicFrameLocks noGrp="1"/>
          </p:cNvGraphicFramePr>
          <p:nvPr/>
        </p:nvGraphicFramePr>
        <p:xfrm>
          <a:off x="107950" y="908050"/>
          <a:ext cx="4464050" cy="5219695"/>
        </p:xfrm>
        <a:graphic>
          <a:graphicData uri="http://schemas.openxmlformats.org/drawingml/2006/table">
            <a:tbl>
              <a:tblPr/>
              <a:tblGrid>
                <a:gridCol w="459445">
                  <a:extLst>
                    <a:ext uri="{9D8B030D-6E8A-4147-A177-3AD203B41FA5}">
                      <a16:colId xmlns="" xmlns:a16="http://schemas.microsoft.com/office/drawing/2014/main" val="20000"/>
                    </a:ext>
                  </a:extLst>
                </a:gridCol>
                <a:gridCol w="3125462">
                  <a:extLst>
                    <a:ext uri="{9D8B030D-6E8A-4147-A177-3AD203B41FA5}">
                      <a16:colId xmlns="" xmlns:a16="http://schemas.microsoft.com/office/drawing/2014/main" val="20001"/>
                    </a:ext>
                  </a:extLst>
                </a:gridCol>
                <a:gridCol w="879143">
                  <a:extLst>
                    <a:ext uri="{9D8B030D-6E8A-4147-A177-3AD203B41FA5}">
                      <a16:colId xmlns="" xmlns:a16="http://schemas.microsoft.com/office/drawing/2014/main" val="20002"/>
                    </a:ext>
                  </a:extLst>
                </a:gridCol>
              </a:tblGrid>
              <a:tr h="462911">
                <a:tc>
                  <a:txBody>
                    <a:bodyPr/>
                    <a:lstStyle/>
                    <a:p>
                      <a:pPr algn="ctr" fontAlgn="ctr"/>
                      <a:r>
                        <a:rPr lang="zh-TW" altLang="en-US" sz="1200" b="0" i="0" u="none" strike="noStrike" dirty="0">
                          <a:solidFill>
                            <a:srgbClr val="000000"/>
                          </a:solidFill>
                          <a:latin typeface="微軟正黑體" pitchFamily="34" charset="-120"/>
                          <a:ea typeface="微軟正黑體" pitchFamily="34" charset="-120"/>
                        </a:rPr>
                        <a:t>代碼</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zh-TW" altLang="en-US" sz="1200" b="0" i="0" u="none" strike="noStrike" dirty="0" smtClean="0">
                          <a:solidFill>
                            <a:srgbClr val="000000"/>
                          </a:solidFill>
                          <a:latin typeface="微軟正黑體" pitchFamily="34" charset="-120"/>
                          <a:ea typeface="微軟正黑體" pitchFamily="34" charset="-120"/>
                        </a:rPr>
                        <a:t>證照或得獎加</a:t>
                      </a:r>
                      <a:r>
                        <a:rPr lang="zh-TW" altLang="en-US" sz="1200" b="0" i="0" u="none" strike="noStrike" dirty="0">
                          <a:solidFill>
                            <a:srgbClr val="000000"/>
                          </a:solidFill>
                          <a:latin typeface="微軟正黑體" pitchFamily="34" charset="-120"/>
                          <a:ea typeface="微軟正黑體" pitchFamily="34" charset="-120"/>
                        </a:rPr>
                        <a:t>分種類</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zh-TW" altLang="en-US" sz="1200" b="0" i="0" u="none" strike="noStrike" dirty="0" smtClean="0">
                          <a:solidFill>
                            <a:srgbClr val="000000"/>
                          </a:solidFill>
                          <a:latin typeface="微軟正黑體" pitchFamily="34" charset="-120"/>
                          <a:ea typeface="微軟正黑體" pitchFamily="34" charset="-120"/>
                        </a:rPr>
                        <a:t>證照或得獎加</a:t>
                      </a:r>
                      <a:r>
                        <a:rPr lang="zh-TW" altLang="en-US" sz="1200" b="0" i="0" u="none" strike="noStrike" dirty="0">
                          <a:solidFill>
                            <a:srgbClr val="000000"/>
                          </a:solidFill>
                          <a:latin typeface="微軟正黑體" pitchFamily="34" charset="-120"/>
                          <a:ea typeface="微軟正黑體" pitchFamily="34" charset="-120"/>
                        </a:rPr>
                        <a:t>分比例</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 xmlns:a16="http://schemas.microsoft.com/office/drawing/2014/main" val="10000"/>
                  </a:ext>
                </a:extLst>
              </a:tr>
              <a:tr h="297299">
                <a:tc>
                  <a:txBody>
                    <a:bodyPr/>
                    <a:lstStyle/>
                    <a:p>
                      <a:pPr algn="ctr" fontAlgn="ctr"/>
                      <a:r>
                        <a:rPr lang="en-US" sz="1200" b="0" i="0" u="none" strike="noStrike">
                          <a:solidFill>
                            <a:srgbClr val="000000"/>
                          </a:solidFill>
                          <a:latin typeface="微軟正黑體" pitchFamily="34" charset="-120"/>
                          <a:ea typeface="微軟正黑體" pitchFamily="34" charset="-120"/>
                        </a:rPr>
                        <a:t>A1</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國際技能競賽第</a:t>
                      </a:r>
                      <a:r>
                        <a:rPr lang="en-US" altLang="zh-TW" sz="1200" b="0" i="0" u="none" strike="noStrike" dirty="0">
                          <a:solidFill>
                            <a:srgbClr val="000000"/>
                          </a:solidFill>
                          <a:latin typeface="微軟正黑體" pitchFamily="34" charset="-120"/>
                          <a:ea typeface="微軟正黑體" pitchFamily="34" charset="-120"/>
                        </a:rPr>
                        <a:t>1-3</a:t>
                      </a:r>
                      <a:r>
                        <a:rPr lang="zh-TW" altLang="en-US" sz="1200" b="0" i="0" u="none" strike="noStrike" dirty="0">
                          <a:solidFill>
                            <a:srgbClr val="000000"/>
                          </a:solidFill>
                          <a:latin typeface="微軟正黑體" pitchFamily="34" charset="-120"/>
                          <a:ea typeface="微軟正黑體" pitchFamily="34" charset="-120"/>
                        </a:rPr>
                        <a:t>名</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latin typeface="微軟正黑體" pitchFamily="34" charset="-120"/>
                          <a:ea typeface="微軟正黑體" pitchFamily="34" charset="-120"/>
                        </a:rPr>
                        <a:t>40%</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297299">
                <a:tc>
                  <a:txBody>
                    <a:bodyPr/>
                    <a:lstStyle/>
                    <a:p>
                      <a:pPr algn="ctr" fontAlgn="ctr"/>
                      <a:r>
                        <a:rPr lang="en-US" sz="1200" b="0" i="0" u="none" strike="noStrike">
                          <a:solidFill>
                            <a:srgbClr val="000000"/>
                          </a:solidFill>
                          <a:latin typeface="微軟正黑體" pitchFamily="34" charset="-120"/>
                          <a:ea typeface="微軟正黑體" pitchFamily="34" charset="-120"/>
                        </a:rPr>
                        <a:t>A2</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國際技能競賽優勝</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latin typeface="微軟正黑體" pitchFamily="34" charset="-120"/>
                          <a:ea typeface="微軟正黑體" pitchFamily="34" charset="-120"/>
                        </a:rPr>
                        <a:t>35%</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297299">
                <a:tc>
                  <a:txBody>
                    <a:bodyPr/>
                    <a:lstStyle/>
                    <a:p>
                      <a:pPr algn="ctr" fontAlgn="ctr"/>
                      <a:r>
                        <a:rPr lang="en-US" sz="1200" b="0" i="0" u="none" strike="noStrike" dirty="0">
                          <a:solidFill>
                            <a:srgbClr val="000000"/>
                          </a:solidFill>
                          <a:latin typeface="微軟正黑體" pitchFamily="34" charset="-120"/>
                          <a:ea typeface="微軟正黑體" pitchFamily="34" charset="-120"/>
                        </a:rPr>
                        <a:t>A3</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國際技能</a:t>
                      </a:r>
                      <a:r>
                        <a:rPr lang="zh-TW" altLang="en-US" sz="1200" b="0" i="0" u="none" strike="noStrike" dirty="0" smtClean="0">
                          <a:solidFill>
                            <a:srgbClr val="000000"/>
                          </a:solidFill>
                          <a:latin typeface="微軟正黑體" pitchFamily="34" charset="-120"/>
                          <a:ea typeface="微軟正黑體" pitchFamily="34" charset="-120"/>
                        </a:rPr>
                        <a:t>競賽正</a:t>
                      </a:r>
                      <a:r>
                        <a:rPr lang="en-US" altLang="zh-TW" sz="1200" b="0" i="0" u="none" strike="noStrike" dirty="0" smtClean="0">
                          <a:solidFill>
                            <a:srgbClr val="000000"/>
                          </a:solidFill>
                          <a:latin typeface="微軟正黑體" pitchFamily="34" charset="-120"/>
                          <a:ea typeface="微軟正黑體" pitchFamily="34" charset="-120"/>
                        </a:rPr>
                        <a:t>(</a:t>
                      </a:r>
                      <a:r>
                        <a:rPr lang="zh-TW" altLang="en-US" sz="1200" b="0" i="0" u="none" strike="noStrike" dirty="0" smtClean="0">
                          <a:solidFill>
                            <a:srgbClr val="000000"/>
                          </a:solidFill>
                          <a:latin typeface="微軟正黑體" pitchFamily="34" charset="-120"/>
                          <a:ea typeface="微軟正黑體" pitchFamily="34" charset="-120"/>
                        </a:rPr>
                        <a:t>備</a:t>
                      </a:r>
                      <a:r>
                        <a:rPr lang="en-US" altLang="zh-TW" sz="1200" b="0" i="0" u="none" strike="noStrike" dirty="0" smtClean="0">
                          <a:solidFill>
                            <a:srgbClr val="000000"/>
                          </a:solidFill>
                          <a:latin typeface="微軟正黑體" pitchFamily="34" charset="-120"/>
                          <a:ea typeface="微軟正黑體" pitchFamily="34" charset="-120"/>
                        </a:rPr>
                        <a:t>)</a:t>
                      </a:r>
                      <a:r>
                        <a:rPr lang="zh-TW" altLang="en-US" sz="1200" b="0" i="0" u="none" strike="noStrike" dirty="0" smtClean="0">
                          <a:solidFill>
                            <a:srgbClr val="000000"/>
                          </a:solidFill>
                          <a:latin typeface="微軟正黑體" pitchFamily="34" charset="-120"/>
                          <a:ea typeface="微軟正黑體" pitchFamily="34" charset="-120"/>
                        </a:rPr>
                        <a:t>取國手</a:t>
                      </a:r>
                      <a:endParaRPr lang="zh-TW" altLang="en-US" sz="1200" b="0" i="0" u="none" strike="noStrike" dirty="0">
                        <a:solidFill>
                          <a:srgbClr val="000000"/>
                        </a:solidFill>
                        <a:latin typeface="微軟正黑體" pitchFamily="34" charset="-120"/>
                        <a:ea typeface="微軟正黑體" pitchFamily="34" charset="-120"/>
                      </a:endParaRP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latin typeface="微軟正黑體" pitchFamily="34" charset="-120"/>
                          <a:ea typeface="微軟正黑體" pitchFamily="34" charset="-120"/>
                        </a:rPr>
                        <a:t>35%</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297299">
                <a:tc>
                  <a:txBody>
                    <a:bodyPr/>
                    <a:lstStyle/>
                    <a:p>
                      <a:pPr algn="ctr" fontAlgn="ctr"/>
                      <a:r>
                        <a:rPr lang="en-US" sz="1200" b="0" i="0" u="none" strike="noStrike" dirty="0">
                          <a:solidFill>
                            <a:srgbClr val="000000"/>
                          </a:solidFill>
                          <a:latin typeface="微軟正黑體" pitchFamily="34" charset="-120"/>
                          <a:ea typeface="微軟正黑體" pitchFamily="34" charset="-120"/>
                        </a:rPr>
                        <a:t>B1</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國際展能節職業技能競賽第</a:t>
                      </a:r>
                      <a:r>
                        <a:rPr lang="en-US" altLang="zh-TW" sz="1200" b="0" i="0" u="none" strike="noStrike" dirty="0">
                          <a:solidFill>
                            <a:srgbClr val="000000"/>
                          </a:solidFill>
                          <a:latin typeface="微軟正黑體" pitchFamily="34" charset="-120"/>
                          <a:ea typeface="微軟正黑體" pitchFamily="34" charset="-120"/>
                        </a:rPr>
                        <a:t>1-3</a:t>
                      </a:r>
                      <a:r>
                        <a:rPr lang="zh-TW" altLang="en-US" sz="1200" b="0" i="0" u="none" strike="noStrike" dirty="0">
                          <a:solidFill>
                            <a:srgbClr val="000000"/>
                          </a:solidFill>
                          <a:latin typeface="微軟正黑體" pitchFamily="34" charset="-120"/>
                          <a:ea typeface="微軟正黑體" pitchFamily="34" charset="-120"/>
                        </a:rPr>
                        <a:t>名</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latin typeface="微軟正黑體" pitchFamily="34" charset="-120"/>
                          <a:ea typeface="微軟正黑體" pitchFamily="34" charset="-120"/>
                        </a:rPr>
                        <a:t>40%</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297299">
                <a:tc>
                  <a:txBody>
                    <a:bodyPr/>
                    <a:lstStyle/>
                    <a:p>
                      <a:pPr algn="ctr" fontAlgn="ctr"/>
                      <a:r>
                        <a:rPr lang="en-US" sz="1200" b="0" i="0" u="none" strike="noStrike" dirty="0">
                          <a:solidFill>
                            <a:srgbClr val="000000"/>
                          </a:solidFill>
                          <a:latin typeface="微軟正黑體" pitchFamily="34" charset="-120"/>
                          <a:ea typeface="微軟正黑體" pitchFamily="34" charset="-120"/>
                        </a:rPr>
                        <a:t>B2</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國際展能節職業技能競賽優勝</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latin typeface="微軟正黑體" pitchFamily="34" charset="-120"/>
                          <a:ea typeface="微軟正黑體" pitchFamily="34" charset="-120"/>
                        </a:rPr>
                        <a:t>35%</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297299">
                <a:tc>
                  <a:txBody>
                    <a:bodyPr/>
                    <a:lstStyle/>
                    <a:p>
                      <a:pPr algn="ctr" fontAlgn="ctr"/>
                      <a:r>
                        <a:rPr lang="en-US" sz="1200" b="0" i="0" u="none" strike="noStrike" dirty="0">
                          <a:solidFill>
                            <a:srgbClr val="000000"/>
                          </a:solidFill>
                          <a:latin typeface="微軟正黑體" pitchFamily="34" charset="-120"/>
                          <a:ea typeface="微軟正黑體" pitchFamily="34" charset="-120"/>
                        </a:rPr>
                        <a:t>B3</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國際展能節職業技能</a:t>
                      </a:r>
                      <a:r>
                        <a:rPr lang="zh-TW" altLang="en-US" sz="1200" b="0" i="0" u="none" strike="noStrike" dirty="0" smtClean="0">
                          <a:solidFill>
                            <a:srgbClr val="000000"/>
                          </a:solidFill>
                          <a:latin typeface="微軟正黑體" pitchFamily="34" charset="-120"/>
                          <a:ea typeface="微軟正黑體" pitchFamily="34" charset="-120"/>
                        </a:rPr>
                        <a:t>競賽正</a:t>
                      </a:r>
                      <a:r>
                        <a:rPr lang="en-US" altLang="zh-TW" sz="1200" b="0" i="0" u="none" strike="noStrike" dirty="0" smtClean="0">
                          <a:solidFill>
                            <a:srgbClr val="000000"/>
                          </a:solidFill>
                          <a:latin typeface="微軟正黑體" pitchFamily="34" charset="-120"/>
                          <a:ea typeface="微軟正黑體" pitchFamily="34" charset="-120"/>
                        </a:rPr>
                        <a:t>(</a:t>
                      </a:r>
                      <a:r>
                        <a:rPr lang="zh-TW" altLang="en-US" sz="1200" b="0" i="0" u="none" strike="noStrike" dirty="0" smtClean="0">
                          <a:solidFill>
                            <a:srgbClr val="000000"/>
                          </a:solidFill>
                          <a:latin typeface="微軟正黑體" pitchFamily="34" charset="-120"/>
                          <a:ea typeface="微軟正黑體" pitchFamily="34" charset="-120"/>
                        </a:rPr>
                        <a:t>備</a:t>
                      </a:r>
                      <a:r>
                        <a:rPr lang="en-US" altLang="zh-TW" sz="1200" b="0" i="0" u="none" strike="noStrike" dirty="0" smtClean="0">
                          <a:solidFill>
                            <a:srgbClr val="000000"/>
                          </a:solidFill>
                          <a:latin typeface="微軟正黑體" pitchFamily="34" charset="-120"/>
                          <a:ea typeface="微軟正黑體" pitchFamily="34" charset="-120"/>
                        </a:rPr>
                        <a:t>)</a:t>
                      </a:r>
                      <a:r>
                        <a:rPr lang="zh-TW" altLang="en-US" sz="1200" b="0" i="0" u="none" strike="noStrike" dirty="0" smtClean="0">
                          <a:solidFill>
                            <a:srgbClr val="000000"/>
                          </a:solidFill>
                          <a:latin typeface="微軟正黑體" pitchFamily="34" charset="-120"/>
                          <a:ea typeface="微軟正黑體" pitchFamily="34" charset="-120"/>
                        </a:rPr>
                        <a:t>取國手</a:t>
                      </a:r>
                      <a:endParaRPr lang="zh-TW" altLang="en-US" sz="1200" b="0" i="0" u="none" strike="noStrike" dirty="0">
                        <a:solidFill>
                          <a:srgbClr val="000000"/>
                        </a:solidFill>
                        <a:latin typeface="微軟正黑體" pitchFamily="34" charset="-120"/>
                        <a:ea typeface="微軟正黑體" pitchFamily="34" charset="-120"/>
                      </a:endParaRP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latin typeface="微軟正黑體" pitchFamily="34" charset="-120"/>
                          <a:ea typeface="微軟正黑體" pitchFamily="34" charset="-120"/>
                        </a:rPr>
                        <a:t>35%</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r h="297299">
                <a:tc>
                  <a:txBody>
                    <a:bodyPr/>
                    <a:lstStyle/>
                    <a:p>
                      <a:pPr algn="ctr" fontAlgn="ctr"/>
                      <a:r>
                        <a:rPr lang="en-US" sz="1200" b="0" i="0" u="none" strike="noStrike" dirty="0">
                          <a:solidFill>
                            <a:srgbClr val="000000"/>
                          </a:solidFill>
                          <a:latin typeface="微軟正黑體" pitchFamily="34" charset="-120"/>
                          <a:ea typeface="微軟正黑體" pitchFamily="34" charset="-120"/>
                        </a:rPr>
                        <a:t>C1</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國際科技展覽第</a:t>
                      </a:r>
                      <a:r>
                        <a:rPr lang="en-US" altLang="zh-TW" sz="1200" b="0" i="0" u="none" strike="noStrike" dirty="0">
                          <a:solidFill>
                            <a:srgbClr val="000000"/>
                          </a:solidFill>
                          <a:latin typeface="微軟正黑體" pitchFamily="34" charset="-120"/>
                          <a:ea typeface="微軟正黑體" pitchFamily="34" charset="-120"/>
                        </a:rPr>
                        <a:t>1-3</a:t>
                      </a:r>
                      <a:r>
                        <a:rPr lang="zh-TW" altLang="en-US" sz="1200" b="0" i="0" u="none" strike="noStrike" dirty="0">
                          <a:solidFill>
                            <a:srgbClr val="000000"/>
                          </a:solidFill>
                          <a:latin typeface="微軟正黑體" pitchFamily="34" charset="-120"/>
                          <a:ea typeface="微軟正黑體" pitchFamily="34" charset="-120"/>
                        </a:rPr>
                        <a:t>名</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latin typeface="微軟正黑體" pitchFamily="34" charset="-120"/>
                          <a:ea typeface="微軟正黑體" pitchFamily="34" charset="-120"/>
                        </a:rPr>
                        <a:t>40%</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7"/>
                  </a:ext>
                </a:extLst>
              </a:tr>
              <a:tr h="297299">
                <a:tc>
                  <a:txBody>
                    <a:bodyPr/>
                    <a:lstStyle/>
                    <a:p>
                      <a:pPr algn="ctr" fontAlgn="ctr"/>
                      <a:r>
                        <a:rPr lang="en-US" sz="1200" b="0" i="0" u="none" strike="noStrike" dirty="0">
                          <a:solidFill>
                            <a:srgbClr val="000000"/>
                          </a:solidFill>
                          <a:latin typeface="微軟正黑體" pitchFamily="34" charset="-120"/>
                          <a:ea typeface="微軟正黑體" pitchFamily="34" charset="-120"/>
                        </a:rPr>
                        <a:t>C2</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國際科技展覽優勝</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latin typeface="微軟正黑體" pitchFamily="34" charset="-120"/>
                          <a:ea typeface="微軟正黑體" pitchFamily="34" charset="-120"/>
                        </a:rPr>
                        <a:t>35%</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8"/>
                  </a:ext>
                </a:extLst>
              </a:tr>
              <a:tr h="297299">
                <a:tc>
                  <a:txBody>
                    <a:bodyPr/>
                    <a:lstStyle/>
                    <a:p>
                      <a:pPr algn="ctr" fontAlgn="ctr"/>
                      <a:r>
                        <a:rPr lang="en-US" sz="1200" b="0" i="0" u="none" strike="noStrike" dirty="0">
                          <a:solidFill>
                            <a:srgbClr val="000000"/>
                          </a:solidFill>
                          <a:latin typeface="微軟正黑體" pitchFamily="34" charset="-120"/>
                          <a:ea typeface="微軟正黑體" pitchFamily="34" charset="-120"/>
                        </a:rPr>
                        <a:t>D1</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a:solidFill>
                            <a:srgbClr val="000000"/>
                          </a:solidFill>
                          <a:latin typeface="微軟正黑體" pitchFamily="34" charset="-120"/>
                          <a:ea typeface="微軟正黑體" pitchFamily="34" charset="-120"/>
                        </a:rPr>
                        <a:t>全國技能競賽第</a:t>
                      </a:r>
                      <a:r>
                        <a:rPr lang="en-US" altLang="zh-TW" sz="1200" b="0" i="0" u="none" strike="noStrike">
                          <a:solidFill>
                            <a:srgbClr val="000000"/>
                          </a:solidFill>
                          <a:latin typeface="微軟正黑體" pitchFamily="34" charset="-120"/>
                          <a:ea typeface="微軟正黑體" pitchFamily="34" charset="-120"/>
                        </a:rPr>
                        <a:t>1</a:t>
                      </a:r>
                      <a:r>
                        <a:rPr lang="zh-TW" altLang="en-US" sz="1200" b="0" i="0" u="none" strike="noStrike">
                          <a:solidFill>
                            <a:srgbClr val="000000"/>
                          </a:solidFill>
                          <a:latin typeface="微軟正黑體" pitchFamily="34" charset="-120"/>
                          <a:ea typeface="微軟正黑體" pitchFamily="34" charset="-120"/>
                        </a:rPr>
                        <a:t>名</a:t>
                      </a:r>
                      <a:r>
                        <a:rPr lang="en-US" altLang="zh-TW" sz="1200" b="0" i="0" u="none" strike="noStrike">
                          <a:solidFill>
                            <a:srgbClr val="000000"/>
                          </a:solidFill>
                          <a:latin typeface="微軟正黑體" pitchFamily="34" charset="-120"/>
                          <a:ea typeface="微軟正黑體" pitchFamily="34" charset="-120"/>
                        </a:rPr>
                        <a:t>(</a:t>
                      </a:r>
                      <a:r>
                        <a:rPr lang="zh-TW" altLang="en-US" sz="1200" b="0" i="0" u="none" strike="noStrike">
                          <a:solidFill>
                            <a:srgbClr val="000000"/>
                          </a:solidFill>
                          <a:latin typeface="微軟正黑體" pitchFamily="34" charset="-120"/>
                          <a:ea typeface="微軟正黑體" pitchFamily="34" charset="-120"/>
                        </a:rPr>
                        <a:t>金牌</a:t>
                      </a:r>
                      <a:r>
                        <a:rPr lang="en-US" altLang="zh-TW" sz="1200" b="0" i="0" u="none" strike="noStrike">
                          <a:solidFill>
                            <a:srgbClr val="000000"/>
                          </a:solidFill>
                          <a:latin typeface="微軟正黑體" pitchFamily="34" charset="-120"/>
                          <a:ea typeface="微軟正黑體" pitchFamily="34" charset="-120"/>
                        </a:rPr>
                        <a:t>)</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latin typeface="微軟正黑體" pitchFamily="34" charset="-120"/>
                          <a:ea typeface="微軟正黑體" pitchFamily="34" charset="-120"/>
                        </a:rPr>
                        <a:t>35%</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9"/>
                  </a:ext>
                </a:extLst>
              </a:tr>
              <a:tr h="297299">
                <a:tc>
                  <a:txBody>
                    <a:bodyPr/>
                    <a:lstStyle/>
                    <a:p>
                      <a:pPr algn="ctr" fontAlgn="ctr"/>
                      <a:r>
                        <a:rPr lang="en-US" sz="1200" b="0" i="0" u="none" strike="noStrike" dirty="0">
                          <a:solidFill>
                            <a:srgbClr val="000000"/>
                          </a:solidFill>
                          <a:latin typeface="微軟正黑體" pitchFamily="34" charset="-120"/>
                          <a:ea typeface="微軟正黑體" pitchFamily="34" charset="-120"/>
                        </a:rPr>
                        <a:t>D2</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全國技能競賽第</a:t>
                      </a:r>
                      <a:r>
                        <a:rPr lang="en-US" altLang="zh-TW" sz="1200" b="0" i="0" u="none" strike="noStrike" dirty="0">
                          <a:solidFill>
                            <a:srgbClr val="000000"/>
                          </a:solidFill>
                          <a:latin typeface="微軟正黑體" pitchFamily="34" charset="-120"/>
                          <a:ea typeface="微軟正黑體" pitchFamily="34" charset="-120"/>
                        </a:rPr>
                        <a:t>2</a:t>
                      </a:r>
                      <a:r>
                        <a:rPr lang="zh-TW" altLang="en-US" sz="1200" b="0" i="0" u="none" strike="noStrike" dirty="0">
                          <a:solidFill>
                            <a:srgbClr val="000000"/>
                          </a:solidFill>
                          <a:latin typeface="微軟正黑體" pitchFamily="34" charset="-120"/>
                          <a:ea typeface="微軟正黑體" pitchFamily="34" charset="-120"/>
                        </a:rPr>
                        <a:t>名</a:t>
                      </a:r>
                      <a:r>
                        <a:rPr lang="en-US" altLang="zh-TW" sz="1200" b="0" i="0" u="none" strike="noStrike" dirty="0">
                          <a:solidFill>
                            <a:srgbClr val="000000"/>
                          </a:solidFill>
                          <a:latin typeface="微軟正黑體" pitchFamily="34" charset="-120"/>
                          <a:ea typeface="微軟正黑體" pitchFamily="34" charset="-120"/>
                        </a:rPr>
                        <a:t>(</a:t>
                      </a:r>
                      <a:r>
                        <a:rPr lang="zh-TW" altLang="en-US" sz="1200" b="0" i="0" u="none" strike="noStrike" dirty="0">
                          <a:solidFill>
                            <a:srgbClr val="000000"/>
                          </a:solidFill>
                          <a:latin typeface="微軟正黑體" pitchFamily="34" charset="-120"/>
                          <a:ea typeface="微軟正黑體" pitchFamily="34" charset="-120"/>
                        </a:rPr>
                        <a:t>銀牌</a:t>
                      </a:r>
                      <a:r>
                        <a:rPr lang="en-US" altLang="zh-TW" sz="1200" b="0" i="0" u="none" strike="noStrike" dirty="0">
                          <a:solidFill>
                            <a:srgbClr val="000000"/>
                          </a:solidFill>
                          <a:latin typeface="微軟正黑體" pitchFamily="34" charset="-120"/>
                          <a:ea typeface="微軟正黑體" pitchFamily="34" charset="-120"/>
                        </a:rPr>
                        <a:t>)</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latin typeface="微軟正黑體" pitchFamily="34" charset="-120"/>
                          <a:ea typeface="微軟正黑體" pitchFamily="34" charset="-120"/>
                        </a:rPr>
                        <a:t>30%</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0"/>
                  </a:ext>
                </a:extLst>
              </a:tr>
              <a:tr h="297299">
                <a:tc>
                  <a:txBody>
                    <a:bodyPr/>
                    <a:lstStyle/>
                    <a:p>
                      <a:pPr algn="ctr" fontAlgn="ctr"/>
                      <a:r>
                        <a:rPr lang="en-US" sz="1200" b="0" i="0" u="none" strike="noStrike" dirty="0">
                          <a:solidFill>
                            <a:srgbClr val="000000"/>
                          </a:solidFill>
                          <a:latin typeface="微軟正黑體" pitchFamily="34" charset="-120"/>
                          <a:ea typeface="微軟正黑體" pitchFamily="34" charset="-120"/>
                        </a:rPr>
                        <a:t>D3</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全國技能競賽第</a:t>
                      </a:r>
                      <a:r>
                        <a:rPr lang="en-US" altLang="zh-TW" sz="1200" b="0" i="0" u="none" strike="noStrike" dirty="0">
                          <a:solidFill>
                            <a:srgbClr val="000000"/>
                          </a:solidFill>
                          <a:latin typeface="微軟正黑體" pitchFamily="34" charset="-120"/>
                          <a:ea typeface="微軟正黑體" pitchFamily="34" charset="-120"/>
                        </a:rPr>
                        <a:t>3</a:t>
                      </a:r>
                      <a:r>
                        <a:rPr lang="zh-TW" altLang="en-US" sz="1200" b="0" i="0" u="none" strike="noStrike" dirty="0">
                          <a:solidFill>
                            <a:srgbClr val="000000"/>
                          </a:solidFill>
                          <a:latin typeface="微軟正黑體" pitchFamily="34" charset="-120"/>
                          <a:ea typeface="微軟正黑體" pitchFamily="34" charset="-120"/>
                        </a:rPr>
                        <a:t>名</a:t>
                      </a:r>
                      <a:r>
                        <a:rPr lang="en-US" altLang="zh-TW" sz="1200" b="0" i="0" u="none" strike="noStrike" dirty="0">
                          <a:solidFill>
                            <a:srgbClr val="000000"/>
                          </a:solidFill>
                          <a:latin typeface="微軟正黑體" pitchFamily="34" charset="-120"/>
                          <a:ea typeface="微軟正黑體" pitchFamily="34" charset="-120"/>
                        </a:rPr>
                        <a:t>(</a:t>
                      </a:r>
                      <a:r>
                        <a:rPr lang="zh-TW" altLang="en-US" sz="1200" b="0" i="0" u="none" strike="noStrike" dirty="0">
                          <a:solidFill>
                            <a:srgbClr val="000000"/>
                          </a:solidFill>
                          <a:latin typeface="微軟正黑體" pitchFamily="34" charset="-120"/>
                          <a:ea typeface="微軟正黑體" pitchFamily="34" charset="-120"/>
                        </a:rPr>
                        <a:t>銅牌</a:t>
                      </a:r>
                      <a:r>
                        <a:rPr lang="en-US" altLang="zh-TW" sz="1200" b="0" i="0" u="none" strike="noStrike" dirty="0">
                          <a:solidFill>
                            <a:srgbClr val="000000"/>
                          </a:solidFill>
                          <a:latin typeface="微軟正黑體" pitchFamily="34" charset="-120"/>
                          <a:ea typeface="微軟正黑體" pitchFamily="34" charset="-120"/>
                        </a:rPr>
                        <a:t>)</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latin typeface="微軟正黑體" pitchFamily="34" charset="-120"/>
                          <a:ea typeface="微軟正黑體" pitchFamily="34" charset="-120"/>
                        </a:rPr>
                        <a:t>25%</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1"/>
                  </a:ext>
                </a:extLst>
              </a:tr>
              <a:tr h="297299">
                <a:tc>
                  <a:txBody>
                    <a:bodyPr/>
                    <a:lstStyle/>
                    <a:p>
                      <a:pPr algn="ctr" fontAlgn="ctr"/>
                      <a:r>
                        <a:rPr lang="en-US" sz="1200" b="0" i="0" u="none" strike="noStrike" dirty="0">
                          <a:solidFill>
                            <a:srgbClr val="000000"/>
                          </a:solidFill>
                          <a:latin typeface="微軟正黑體" pitchFamily="34" charset="-120"/>
                          <a:ea typeface="微軟正黑體" pitchFamily="34" charset="-120"/>
                        </a:rPr>
                        <a:t>D4</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a:solidFill>
                            <a:srgbClr val="000000"/>
                          </a:solidFill>
                          <a:latin typeface="微軟正黑體" pitchFamily="34" charset="-120"/>
                          <a:ea typeface="微軟正黑體" pitchFamily="34" charset="-120"/>
                        </a:rPr>
                        <a:t>全國技能競賽第</a:t>
                      </a:r>
                      <a:r>
                        <a:rPr lang="en-US" altLang="zh-TW" sz="1200" b="0" i="0" u="none" strike="noStrike">
                          <a:solidFill>
                            <a:srgbClr val="000000"/>
                          </a:solidFill>
                          <a:latin typeface="微軟正黑體" pitchFamily="34" charset="-120"/>
                          <a:ea typeface="微軟正黑體" pitchFamily="34" charset="-120"/>
                        </a:rPr>
                        <a:t>4</a:t>
                      </a:r>
                      <a:r>
                        <a:rPr lang="zh-TW" altLang="en-US" sz="1200" b="0" i="0" u="none" strike="noStrike">
                          <a:solidFill>
                            <a:srgbClr val="000000"/>
                          </a:solidFill>
                          <a:latin typeface="微軟正黑體" pitchFamily="34" charset="-120"/>
                          <a:ea typeface="微軟正黑體" pitchFamily="34" charset="-120"/>
                        </a:rPr>
                        <a:t>、</a:t>
                      </a:r>
                      <a:r>
                        <a:rPr lang="en-US" altLang="zh-TW" sz="1200" b="0" i="0" u="none" strike="noStrike">
                          <a:solidFill>
                            <a:srgbClr val="000000"/>
                          </a:solidFill>
                          <a:latin typeface="微軟正黑體" pitchFamily="34" charset="-120"/>
                          <a:ea typeface="微軟正黑體" pitchFamily="34" charset="-120"/>
                        </a:rPr>
                        <a:t>5</a:t>
                      </a:r>
                      <a:r>
                        <a:rPr lang="zh-TW" altLang="en-US" sz="1200" b="0" i="0" u="none" strike="noStrike">
                          <a:solidFill>
                            <a:srgbClr val="000000"/>
                          </a:solidFill>
                          <a:latin typeface="微軟正黑體" pitchFamily="34" charset="-120"/>
                          <a:ea typeface="微軟正黑體" pitchFamily="34" charset="-120"/>
                        </a:rPr>
                        <a:t>名</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latin typeface="微軟正黑體" pitchFamily="34" charset="-120"/>
                          <a:ea typeface="微軟正黑體" pitchFamily="34" charset="-120"/>
                        </a:rPr>
                        <a:t>23%</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2"/>
                  </a:ext>
                </a:extLst>
              </a:tr>
              <a:tr h="297299">
                <a:tc>
                  <a:txBody>
                    <a:bodyPr/>
                    <a:lstStyle/>
                    <a:p>
                      <a:pPr algn="ctr" fontAlgn="ctr"/>
                      <a:r>
                        <a:rPr lang="en-US" sz="1200" b="0" i="0" u="none" strike="noStrike" dirty="0">
                          <a:solidFill>
                            <a:srgbClr val="000000"/>
                          </a:solidFill>
                          <a:latin typeface="微軟正黑體" pitchFamily="34" charset="-120"/>
                          <a:ea typeface="微軟正黑體" pitchFamily="34" charset="-120"/>
                        </a:rPr>
                        <a:t>E1</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全國身心障礙者技能競賽第</a:t>
                      </a:r>
                      <a:r>
                        <a:rPr lang="en-US" altLang="zh-TW" sz="1200" b="0" i="0" u="none" strike="noStrike" dirty="0">
                          <a:solidFill>
                            <a:srgbClr val="000000"/>
                          </a:solidFill>
                          <a:latin typeface="微軟正黑體" pitchFamily="34" charset="-120"/>
                          <a:ea typeface="微軟正黑體" pitchFamily="34" charset="-120"/>
                        </a:rPr>
                        <a:t>1</a:t>
                      </a:r>
                      <a:r>
                        <a:rPr lang="zh-TW" altLang="en-US" sz="1200" b="0" i="0" u="none" strike="noStrike" dirty="0">
                          <a:solidFill>
                            <a:srgbClr val="000000"/>
                          </a:solidFill>
                          <a:latin typeface="微軟正黑體" pitchFamily="34" charset="-120"/>
                          <a:ea typeface="微軟正黑體" pitchFamily="34" charset="-120"/>
                        </a:rPr>
                        <a:t>名</a:t>
                      </a:r>
                      <a:r>
                        <a:rPr lang="en-US" altLang="zh-TW" sz="1200" b="0" i="0" u="none" strike="noStrike" dirty="0">
                          <a:solidFill>
                            <a:srgbClr val="000000"/>
                          </a:solidFill>
                          <a:latin typeface="微軟正黑體" pitchFamily="34" charset="-120"/>
                          <a:ea typeface="微軟正黑體" pitchFamily="34" charset="-120"/>
                        </a:rPr>
                        <a:t>(</a:t>
                      </a:r>
                      <a:r>
                        <a:rPr lang="zh-TW" altLang="en-US" sz="1200" b="0" i="0" u="none" strike="noStrike" dirty="0">
                          <a:solidFill>
                            <a:srgbClr val="000000"/>
                          </a:solidFill>
                          <a:latin typeface="微軟正黑體" pitchFamily="34" charset="-120"/>
                          <a:ea typeface="微軟正黑體" pitchFamily="34" charset="-120"/>
                        </a:rPr>
                        <a:t>金牌</a:t>
                      </a:r>
                      <a:r>
                        <a:rPr lang="en-US" altLang="zh-TW" sz="1200" b="0" i="0" u="none" strike="noStrike" dirty="0">
                          <a:solidFill>
                            <a:srgbClr val="000000"/>
                          </a:solidFill>
                          <a:latin typeface="微軟正黑體" pitchFamily="34" charset="-120"/>
                          <a:ea typeface="微軟正黑體" pitchFamily="34" charset="-120"/>
                        </a:rPr>
                        <a:t>)</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latin typeface="微軟正黑體" pitchFamily="34" charset="-120"/>
                          <a:ea typeface="微軟正黑體" pitchFamily="34" charset="-120"/>
                        </a:rPr>
                        <a:t>35%</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3"/>
                  </a:ext>
                </a:extLst>
              </a:tr>
              <a:tr h="297299">
                <a:tc>
                  <a:txBody>
                    <a:bodyPr/>
                    <a:lstStyle/>
                    <a:p>
                      <a:pPr algn="ctr" fontAlgn="ctr"/>
                      <a:r>
                        <a:rPr lang="en-US" sz="1200" b="0" i="0" u="none" strike="noStrike" dirty="0">
                          <a:solidFill>
                            <a:srgbClr val="000000"/>
                          </a:solidFill>
                          <a:latin typeface="微軟正黑體" pitchFamily="34" charset="-120"/>
                          <a:ea typeface="微軟正黑體" pitchFamily="34" charset="-120"/>
                        </a:rPr>
                        <a:t>E2</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全國身心障礙者技能競賽第</a:t>
                      </a:r>
                      <a:r>
                        <a:rPr lang="en-US" altLang="zh-TW" sz="1200" b="0" i="0" u="none" strike="noStrike" dirty="0">
                          <a:solidFill>
                            <a:srgbClr val="000000"/>
                          </a:solidFill>
                          <a:latin typeface="微軟正黑體" pitchFamily="34" charset="-120"/>
                          <a:ea typeface="微軟正黑體" pitchFamily="34" charset="-120"/>
                        </a:rPr>
                        <a:t>2</a:t>
                      </a:r>
                      <a:r>
                        <a:rPr lang="zh-TW" altLang="en-US" sz="1200" b="0" i="0" u="none" strike="noStrike" dirty="0">
                          <a:solidFill>
                            <a:srgbClr val="000000"/>
                          </a:solidFill>
                          <a:latin typeface="微軟正黑體" pitchFamily="34" charset="-120"/>
                          <a:ea typeface="微軟正黑體" pitchFamily="34" charset="-120"/>
                        </a:rPr>
                        <a:t>名</a:t>
                      </a:r>
                      <a:r>
                        <a:rPr lang="en-US" altLang="zh-TW" sz="1200" b="0" i="0" u="none" strike="noStrike" dirty="0">
                          <a:solidFill>
                            <a:srgbClr val="000000"/>
                          </a:solidFill>
                          <a:latin typeface="微軟正黑體" pitchFamily="34" charset="-120"/>
                          <a:ea typeface="微軟正黑體" pitchFamily="34" charset="-120"/>
                        </a:rPr>
                        <a:t>(</a:t>
                      </a:r>
                      <a:r>
                        <a:rPr lang="zh-TW" altLang="en-US" sz="1200" b="0" i="0" u="none" strike="noStrike" dirty="0">
                          <a:solidFill>
                            <a:srgbClr val="000000"/>
                          </a:solidFill>
                          <a:latin typeface="微軟正黑體" pitchFamily="34" charset="-120"/>
                          <a:ea typeface="微軟正黑體" pitchFamily="34" charset="-120"/>
                        </a:rPr>
                        <a:t>銀牌</a:t>
                      </a:r>
                      <a:r>
                        <a:rPr lang="en-US" altLang="zh-TW" sz="1200" b="0" i="0" u="none" strike="noStrike" dirty="0">
                          <a:solidFill>
                            <a:srgbClr val="000000"/>
                          </a:solidFill>
                          <a:latin typeface="微軟正黑體" pitchFamily="34" charset="-120"/>
                          <a:ea typeface="微軟正黑體" pitchFamily="34" charset="-120"/>
                        </a:rPr>
                        <a:t>)</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latin typeface="微軟正黑體" pitchFamily="34" charset="-120"/>
                          <a:ea typeface="微軟正黑體" pitchFamily="34" charset="-120"/>
                        </a:rPr>
                        <a:t>30%</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4"/>
                  </a:ext>
                </a:extLst>
              </a:tr>
              <a:tr h="297299">
                <a:tc>
                  <a:txBody>
                    <a:bodyPr/>
                    <a:lstStyle/>
                    <a:p>
                      <a:pPr algn="ctr" fontAlgn="ctr"/>
                      <a:r>
                        <a:rPr lang="en-US" sz="1200" b="0" i="0" u="none" strike="noStrike" dirty="0">
                          <a:solidFill>
                            <a:srgbClr val="000000"/>
                          </a:solidFill>
                          <a:latin typeface="微軟正黑體" pitchFamily="34" charset="-120"/>
                          <a:ea typeface="微軟正黑體" pitchFamily="34" charset="-120"/>
                        </a:rPr>
                        <a:t>E3</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全國身心障礙者技能競賽第</a:t>
                      </a:r>
                      <a:r>
                        <a:rPr lang="en-US" altLang="zh-TW" sz="1200" b="0" i="0" u="none" strike="noStrike" dirty="0">
                          <a:solidFill>
                            <a:srgbClr val="000000"/>
                          </a:solidFill>
                          <a:latin typeface="微軟正黑體" pitchFamily="34" charset="-120"/>
                          <a:ea typeface="微軟正黑體" pitchFamily="34" charset="-120"/>
                        </a:rPr>
                        <a:t>3</a:t>
                      </a:r>
                      <a:r>
                        <a:rPr lang="zh-TW" altLang="en-US" sz="1200" b="0" i="0" u="none" strike="noStrike" dirty="0">
                          <a:solidFill>
                            <a:srgbClr val="000000"/>
                          </a:solidFill>
                          <a:latin typeface="微軟正黑體" pitchFamily="34" charset="-120"/>
                          <a:ea typeface="微軟正黑體" pitchFamily="34" charset="-120"/>
                        </a:rPr>
                        <a:t>名</a:t>
                      </a:r>
                      <a:r>
                        <a:rPr lang="en-US" altLang="zh-TW" sz="1200" b="0" i="0" u="none" strike="noStrike" dirty="0">
                          <a:solidFill>
                            <a:srgbClr val="000000"/>
                          </a:solidFill>
                          <a:latin typeface="微軟正黑體" pitchFamily="34" charset="-120"/>
                          <a:ea typeface="微軟正黑體" pitchFamily="34" charset="-120"/>
                        </a:rPr>
                        <a:t>(</a:t>
                      </a:r>
                      <a:r>
                        <a:rPr lang="zh-TW" altLang="en-US" sz="1200" b="0" i="0" u="none" strike="noStrike" dirty="0">
                          <a:solidFill>
                            <a:srgbClr val="000000"/>
                          </a:solidFill>
                          <a:latin typeface="微軟正黑體" pitchFamily="34" charset="-120"/>
                          <a:ea typeface="微軟正黑體" pitchFamily="34" charset="-120"/>
                        </a:rPr>
                        <a:t>銅牌</a:t>
                      </a:r>
                      <a:r>
                        <a:rPr lang="en-US" altLang="zh-TW" sz="1200" b="0" i="0" u="none" strike="noStrike" dirty="0">
                          <a:solidFill>
                            <a:srgbClr val="000000"/>
                          </a:solidFill>
                          <a:latin typeface="微軟正黑體" pitchFamily="34" charset="-120"/>
                          <a:ea typeface="微軟正黑體" pitchFamily="34" charset="-120"/>
                        </a:rPr>
                        <a:t>)</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latin typeface="微軟正黑體" pitchFamily="34" charset="-120"/>
                          <a:ea typeface="微軟正黑體" pitchFamily="34" charset="-120"/>
                        </a:rPr>
                        <a:t>25%</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5"/>
                  </a:ext>
                </a:extLst>
              </a:tr>
              <a:tr h="297299">
                <a:tc>
                  <a:txBody>
                    <a:bodyPr/>
                    <a:lstStyle/>
                    <a:p>
                      <a:pPr algn="ctr" fontAlgn="ctr"/>
                      <a:r>
                        <a:rPr lang="en-US" sz="1200" b="0" i="0" u="none" strike="noStrike" dirty="0">
                          <a:solidFill>
                            <a:srgbClr val="000000"/>
                          </a:solidFill>
                          <a:latin typeface="微軟正黑體" pitchFamily="34" charset="-120"/>
                          <a:ea typeface="微軟正黑體" pitchFamily="34" charset="-120"/>
                        </a:rPr>
                        <a:t>E4</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全國身心障礙者技能競賽第</a:t>
                      </a:r>
                      <a:r>
                        <a:rPr lang="en-US" altLang="zh-TW" sz="1200" b="0" i="0" u="none" strike="noStrike" dirty="0">
                          <a:solidFill>
                            <a:srgbClr val="000000"/>
                          </a:solidFill>
                          <a:latin typeface="微軟正黑體" pitchFamily="34" charset="-120"/>
                          <a:ea typeface="微軟正黑體" pitchFamily="34" charset="-120"/>
                        </a:rPr>
                        <a:t>4</a:t>
                      </a:r>
                      <a:r>
                        <a:rPr lang="zh-TW" altLang="en-US" sz="1200" b="0" i="0" u="none" strike="noStrike" dirty="0">
                          <a:solidFill>
                            <a:srgbClr val="000000"/>
                          </a:solidFill>
                          <a:latin typeface="微軟正黑體" pitchFamily="34" charset="-120"/>
                          <a:ea typeface="微軟正黑體" pitchFamily="34" charset="-120"/>
                        </a:rPr>
                        <a:t>、</a:t>
                      </a:r>
                      <a:r>
                        <a:rPr lang="en-US" altLang="zh-TW" sz="1200" b="0" i="0" u="none" strike="noStrike" dirty="0">
                          <a:solidFill>
                            <a:srgbClr val="000000"/>
                          </a:solidFill>
                          <a:latin typeface="微軟正黑體" pitchFamily="34" charset="-120"/>
                          <a:ea typeface="微軟正黑體" pitchFamily="34" charset="-120"/>
                        </a:rPr>
                        <a:t>5</a:t>
                      </a:r>
                      <a:r>
                        <a:rPr lang="zh-TW" altLang="en-US" sz="1200" b="0" i="0" u="none" strike="noStrike" dirty="0">
                          <a:solidFill>
                            <a:srgbClr val="000000"/>
                          </a:solidFill>
                          <a:latin typeface="微軟正黑體" pitchFamily="34" charset="-120"/>
                          <a:ea typeface="微軟正黑體" pitchFamily="34" charset="-120"/>
                        </a:rPr>
                        <a:t>名</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latin typeface="微軟正黑體" pitchFamily="34" charset="-120"/>
                          <a:ea typeface="微軟正黑體" pitchFamily="34" charset="-120"/>
                        </a:rPr>
                        <a:t>23%</a:t>
                      </a:r>
                    </a:p>
                  </a:txBody>
                  <a:tcPr marL="5130" marR="5130" marT="51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6"/>
                  </a:ext>
                </a:extLst>
              </a:tr>
            </a:tbl>
          </a:graphicData>
        </a:graphic>
      </p:graphicFrame>
      <p:graphicFrame>
        <p:nvGraphicFramePr>
          <p:cNvPr id="10" name="表格 9"/>
          <p:cNvGraphicFramePr>
            <a:graphicFrameLocks noGrp="1"/>
          </p:cNvGraphicFramePr>
          <p:nvPr/>
        </p:nvGraphicFramePr>
        <p:xfrm>
          <a:off x="4643438" y="908050"/>
          <a:ext cx="4264025" cy="5329241"/>
        </p:xfrm>
        <a:graphic>
          <a:graphicData uri="http://schemas.openxmlformats.org/drawingml/2006/table">
            <a:tbl>
              <a:tblPr/>
              <a:tblGrid>
                <a:gridCol w="452326">
                  <a:extLst>
                    <a:ext uri="{9D8B030D-6E8A-4147-A177-3AD203B41FA5}">
                      <a16:colId xmlns="" xmlns:a16="http://schemas.microsoft.com/office/drawing/2014/main" val="20000"/>
                    </a:ext>
                  </a:extLst>
                </a:gridCol>
                <a:gridCol w="3007004">
                  <a:extLst>
                    <a:ext uri="{9D8B030D-6E8A-4147-A177-3AD203B41FA5}">
                      <a16:colId xmlns="" xmlns:a16="http://schemas.microsoft.com/office/drawing/2014/main" val="20001"/>
                    </a:ext>
                  </a:extLst>
                </a:gridCol>
                <a:gridCol w="804695">
                  <a:extLst>
                    <a:ext uri="{9D8B030D-6E8A-4147-A177-3AD203B41FA5}">
                      <a16:colId xmlns="" xmlns:a16="http://schemas.microsoft.com/office/drawing/2014/main" val="20002"/>
                    </a:ext>
                  </a:extLst>
                </a:gridCol>
              </a:tblGrid>
              <a:tr h="458721">
                <a:tc>
                  <a:txBody>
                    <a:bodyPr/>
                    <a:lstStyle/>
                    <a:p>
                      <a:pPr algn="ctr" fontAlgn="ctr"/>
                      <a:r>
                        <a:rPr lang="zh-TW" altLang="en-US" sz="1200" b="0" i="0" u="none" strike="noStrike" dirty="0">
                          <a:solidFill>
                            <a:srgbClr val="000000"/>
                          </a:solidFill>
                          <a:latin typeface="微軟正黑體" pitchFamily="34" charset="-120"/>
                          <a:ea typeface="微軟正黑體" pitchFamily="34" charset="-120"/>
                        </a:rPr>
                        <a:t>代碼</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zh-TW" altLang="en-US" sz="1200" b="0" i="0" u="none" strike="noStrike" dirty="0" smtClean="0">
                          <a:solidFill>
                            <a:srgbClr val="000000"/>
                          </a:solidFill>
                          <a:latin typeface="微軟正黑體" pitchFamily="34" charset="-120"/>
                          <a:ea typeface="微軟正黑體" pitchFamily="34" charset="-120"/>
                        </a:rPr>
                        <a:t>證照或得獎加</a:t>
                      </a:r>
                      <a:r>
                        <a:rPr lang="zh-TW" altLang="en-US" sz="1200" b="0" i="0" u="none" strike="noStrike" dirty="0">
                          <a:solidFill>
                            <a:srgbClr val="000000"/>
                          </a:solidFill>
                          <a:latin typeface="微軟正黑體" pitchFamily="34" charset="-120"/>
                          <a:ea typeface="微軟正黑體" pitchFamily="34" charset="-120"/>
                        </a:rPr>
                        <a:t>分種類</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zh-TW" altLang="en-US" sz="1200" b="0" i="0" u="none" strike="noStrike" dirty="0" smtClean="0">
                          <a:solidFill>
                            <a:srgbClr val="000000"/>
                          </a:solidFill>
                          <a:latin typeface="微軟正黑體" pitchFamily="34" charset="-120"/>
                          <a:ea typeface="微軟正黑體" pitchFamily="34" charset="-120"/>
                        </a:rPr>
                        <a:t>證照或得獎加</a:t>
                      </a:r>
                      <a:r>
                        <a:rPr lang="zh-TW" altLang="en-US" sz="1200" b="0" i="0" u="none" strike="noStrike" dirty="0">
                          <a:solidFill>
                            <a:srgbClr val="000000"/>
                          </a:solidFill>
                          <a:latin typeface="微軟正黑體" pitchFamily="34" charset="-120"/>
                          <a:ea typeface="微軟正黑體" pitchFamily="34" charset="-120"/>
                        </a:rPr>
                        <a:t>分比例</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 xmlns:a16="http://schemas.microsoft.com/office/drawing/2014/main" val="10000"/>
                  </a:ext>
                </a:extLst>
              </a:tr>
              <a:tr h="232534">
                <a:tc>
                  <a:txBody>
                    <a:bodyPr/>
                    <a:lstStyle/>
                    <a:p>
                      <a:pPr algn="ctr" fontAlgn="ctr"/>
                      <a:r>
                        <a:rPr lang="en-US" sz="1200" b="0" i="0" u="none" strike="noStrike" dirty="0">
                          <a:solidFill>
                            <a:srgbClr val="000000"/>
                          </a:solidFill>
                          <a:latin typeface="微軟正黑體" pitchFamily="34" charset="-120"/>
                          <a:ea typeface="微軟正黑體" pitchFamily="34" charset="-120"/>
                        </a:rPr>
                        <a:t>F1</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全國高級中等學校技藝競賽第</a:t>
                      </a:r>
                      <a:r>
                        <a:rPr lang="en-US" altLang="zh-TW" sz="1200" b="0" i="0" u="none" strike="noStrike" dirty="0">
                          <a:solidFill>
                            <a:srgbClr val="000000"/>
                          </a:solidFill>
                          <a:latin typeface="微軟正黑體" pitchFamily="34" charset="-120"/>
                          <a:ea typeface="微軟正黑體" pitchFamily="34" charset="-120"/>
                        </a:rPr>
                        <a:t>1-3</a:t>
                      </a:r>
                      <a:r>
                        <a:rPr lang="zh-TW" altLang="en-US" sz="1200" b="0" i="0" u="none" strike="noStrike" dirty="0">
                          <a:solidFill>
                            <a:srgbClr val="000000"/>
                          </a:solidFill>
                          <a:latin typeface="微軟正黑體" pitchFamily="34" charset="-120"/>
                          <a:ea typeface="微軟正黑體" pitchFamily="34" charset="-120"/>
                        </a:rPr>
                        <a:t>名</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a:solidFill>
                            <a:srgbClr val="000000"/>
                          </a:solidFill>
                          <a:latin typeface="微軟正黑體" pitchFamily="34" charset="-120"/>
                          <a:ea typeface="微軟正黑體" pitchFamily="34" charset="-120"/>
                        </a:rPr>
                        <a:t>25%</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232534">
                <a:tc>
                  <a:txBody>
                    <a:bodyPr/>
                    <a:lstStyle/>
                    <a:p>
                      <a:pPr algn="ctr" fontAlgn="ctr"/>
                      <a:r>
                        <a:rPr lang="en-US" sz="1200" b="0" i="0" u="none" strike="noStrike">
                          <a:solidFill>
                            <a:srgbClr val="000000"/>
                          </a:solidFill>
                          <a:latin typeface="微軟正黑體" pitchFamily="34" charset="-120"/>
                          <a:ea typeface="微軟正黑體" pitchFamily="34" charset="-120"/>
                        </a:rPr>
                        <a:t>F2</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全國高級中等學校技藝競賽第</a:t>
                      </a:r>
                      <a:r>
                        <a:rPr lang="en-US" altLang="zh-TW" sz="1200" b="0" i="0" u="none" strike="noStrike" dirty="0">
                          <a:solidFill>
                            <a:srgbClr val="000000"/>
                          </a:solidFill>
                          <a:latin typeface="微軟正黑體" pitchFamily="34" charset="-120"/>
                          <a:ea typeface="微軟正黑體" pitchFamily="34" charset="-120"/>
                        </a:rPr>
                        <a:t>4-8</a:t>
                      </a:r>
                      <a:r>
                        <a:rPr lang="zh-TW" altLang="en-US" sz="1200" b="0" i="0" u="none" strike="noStrike" dirty="0">
                          <a:solidFill>
                            <a:srgbClr val="000000"/>
                          </a:solidFill>
                          <a:latin typeface="微軟正黑體" pitchFamily="34" charset="-120"/>
                          <a:ea typeface="微軟正黑體" pitchFamily="34" charset="-120"/>
                        </a:rPr>
                        <a:t>名</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a:solidFill>
                            <a:srgbClr val="000000"/>
                          </a:solidFill>
                          <a:latin typeface="微軟正黑體" pitchFamily="34" charset="-120"/>
                          <a:ea typeface="微軟正黑體" pitchFamily="34" charset="-120"/>
                        </a:rPr>
                        <a:t>20%</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232534">
                <a:tc>
                  <a:txBody>
                    <a:bodyPr/>
                    <a:lstStyle/>
                    <a:p>
                      <a:pPr algn="ctr" fontAlgn="ctr"/>
                      <a:r>
                        <a:rPr lang="en-US" sz="1200" b="0" i="0" u="none" strike="noStrike" dirty="0">
                          <a:solidFill>
                            <a:srgbClr val="000000"/>
                          </a:solidFill>
                          <a:latin typeface="微軟正黑體" pitchFamily="34" charset="-120"/>
                          <a:ea typeface="微軟正黑體" pitchFamily="34" charset="-120"/>
                        </a:rPr>
                        <a:t>F3</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全國高級中等學校技藝競賽第</a:t>
                      </a:r>
                      <a:r>
                        <a:rPr lang="en-US" altLang="zh-TW" sz="1200" b="0" i="0" u="none" strike="noStrike" dirty="0">
                          <a:solidFill>
                            <a:srgbClr val="000000"/>
                          </a:solidFill>
                          <a:latin typeface="微軟正黑體" pitchFamily="34" charset="-120"/>
                          <a:ea typeface="微軟正黑體" pitchFamily="34" charset="-120"/>
                        </a:rPr>
                        <a:t>9-13</a:t>
                      </a:r>
                      <a:r>
                        <a:rPr lang="zh-TW" altLang="en-US" sz="1200" b="0" i="0" u="none" strike="noStrike" dirty="0">
                          <a:solidFill>
                            <a:srgbClr val="000000"/>
                          </a:solidFill>
                          <a:latin typeface="微軟正黑體" pitchFamily="34" charset="-120"/>
                          <a:ea typeface="微軟正黑體" pitchFamily="34" charset="-120"/>
                        </a:rPr>
                        <a:t>名</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a:solidFill>
                            <a:srgbClr val="000000"/>
                          </a:solidFill>
                          <a:latin typeface="微軟正黑體" pitchFamily="34" charset="-120"/>
                          <a:ea typeface="微軟正黑體" pitchFamily="34" charset="-120"/>
                        </a:rPr>
                        <a:t>15%</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232534">
                <a:tc>
                  <a:txBody>
                    <a:bodyPr/>
                    <a:lstStyle/>
                    <a:p>
                      <a:pPr algn="ctr" fontAlgn="ctr"/>
                      <a:r>
                        <a:rPr lang="en-US" sz="1200" b="0" i="0" u="none" strike="noStrike">
                          <a:solidFill>
                            <a:srgbClr val="000000"/>
                          </a:solidFill>
                          <a:latin typeface="微軟正黑體" pitchFamily="34" charset="-120"/>
                          <a:ea typeface="微軟正黑體" pitchFamily="34" charset="-120"/>
                        </a:rPr>
                        <a:t>F4</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全國高級中等學校技藝競賽第</a:t>
                      </a:r>
                      <a:r>
                        <a:rPr lang="en-US" altLang="zh-TW" sz="1200" b="0" i="0" u="none" strike="noStrike" dirty="0">
                          <a:solidFill>
                            <a:srgbClr val="000000"/>
                          </a:solidFill>
                          <a:latin typeface="微軟正黑體" pitchFamily="34" charset="-120"/>
                          <a:ea typeface="微軟正黑體" pitchFamily="34" charset="-120"/>
                        </a:rPr>
                        <a:t>14-23</a:t>
                      </a:r>
                      <a:r>
                        <a:rPr lang="zh-TW" altLang="en-US" sz="1200" b="0" i="0" u="none" strike="noStrike" dirty="0">
                          <a:solidFill>
                            <a:srgbClr val="000000"/>
                          </a:solidFill>
                          <a:latin typeface="微軟正黑體" pitchFamily="34" charset="-120"/>
                          <a:ea typeface="微軟正黑體" pitchFamily="34" charset="-120"/>
                        </a:rPr>
                        <a:t>名</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a:solidFill>
                            <a:srgbClr val="000000"/>
                          </a:solidFill>
                          <a:latin typeface="微軟正黑體" pitchFamily="34" charset="-120"/>
                          <a:ea typeface="微軟正黑體" pitchFamily="34" charset="-120"/>
                        </a:rPr>
                        <a:t>10%</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232534">
                <a:tc>
                  <a:txBody>
                    <a:bodyPr/>
                    <a:lstStyle/>
                    <a:p>
                      <a:pPr algn="ctr" fontAlgn="ctr"/>
                      <a:r>
                        <a:rPr lang="en-US" sz="1200" b="0" i="0" u="none" strike="noStrike" dirty="0">
                          <a:solidFill>
                            <a:srgbClr val="000000"/>
                          </a:solidFill>
                          <a:latin typeface="微軟正黑體" pitchFamily="34" charset="-120"/>
                          <a:ea typeface="微軟正黑體" pitchFamily="34" charset="-120"/>
                        </a:rPr>
                        <a:t>F5</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全國高級中等學校技藝競賽第</a:t>
                      </a:r>
                      <a:r>
                        <a:rPr lang="en-US" altLang="zh-TW" sz="1200" b="0" i="0" u="none" strike="noStrike" dirty="0">
                          <a:solidFill>
                            <a:srgbClr val="000000"/>
                          </a:solidFill>
                          <a:latin typeface="微軟正黑體" pitchFamily="34" charset="-120"/>
                          <a:ea typeface="微軟正黑體" pitchFamily="34" charset="-120"/>
                        </a:rPr>
                        <a:t>24-50</a:t>
                      </a:r>
                      <a:r>
                        <a:rPr lang="zh-TW" altLang="en-US" sz="1200" b="0" i="0" u="none" strike="noStrike" dirty="0">
                          <a:solidFill>
                            <a:srgbClr val="000000"/>
                          </a:solidFill>
                          <a:latin typeface="微軟正黑體" pitchFamily="34" charset="-120"/>
                          <a:ea typeface="微軟正黑體" pitchFamily="34" charset="-120"/>
                        </a:rPr>
                        <a:t>名</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a:solidFill>
                            <a:srgbClr val="000000"/>
                          </a:solidFill>
                          <a:latin typeface="微軟正黑體" pitchFamily="34" charset="-120"/>
                          <a:ea typeface="微軟正黑體" pitchFamily="34" charset="-120"/>
                        </a:rPr>
                        <a:t>5%</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232534">
                <a:tc>
                  <a:txBody>
                    <a:bodyPr/>
                    <a:lstStyle/>
                    <a:p>
                      <a:pPr algn="ctr" fontAlgn="ctr"/>
                      <a:r>
                        <a:rPr lang="en-US" sz="1200" b="0" i="0" u="none" strike="noStrike">
                          <a:solidFill>
                            <a:srgbClr val="000000"/>
                          </a:solidFill>
                          <a:latin typeface="微軟正黑體" pitchFamily="34" charset="-120"/>
                          <a:ea typeface="微軟正黑體" pitchFamily="34" charset="-120"/>
                        </a:rPr>
                        <a:t>F6</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全國高級中等學校技藝競賽第</a:t>
                      </a:r>
                      <a:r>
                        <a:rPr lang="en-US" altLang="zh-TW" sz="1200" b="0" i="0" u="none" strike="noStrike" dirty="0">
                          <a:solidFill>
                            <a:srgbClr val="000000"/>
                          </a:solidFill>
                          <a:latin typeface="微軟正黑體" pitchFamily="34" charset="-120"/>
                          <a:ea typeface="微軟正黑體" pitchFamily="34" charset="-120"/>
                        </a:rPr>
                        <a:t>51-76</a:t>
                      </a:r>
                      <a:r>
                        <a:rPr lang="zh-TW" altLang="en-US" sz="1200" b="0" i="0" u="none" strike="noStrike" dirty="0">
                          <a:solidFill>
                            <a:srgbClr val="000000"/>
                          </a:solidFill>
                          <a:latin typeface="微軟正黑體" pitchFamily="34" charset="-120"/>
                          <a:ea typeface="微軟正黑體" pitchFamily="34" charset="-120"/>
                        </a:rPr>
                        <a:t>名</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a:solidFill>
                            <a:srgbClr val="000000"/>
                          </a:solidFill>
                          <a:latin typeface="微軟正黑體" pitchFamily="34" charset="-120"/>
                          <a:ea typeface="微軟正黑體" pitchFamily="34" charset="-120"/>
                        </a:rPr>
                        <a:t>3%</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r h="232534">
                <a:tc>
                  <a:txBody>
                    <a:bodyPr/>
                    <a:lstStyle/>
                    <a:p>
                      <a:pPr algn="ctr" fontAlgn="ctr"/>
                      <a:r>
                        <a:rPr lang="en-US" sz="1200" b="0" i="0" u="none" strike="noStrike">
                          <a:solidFill>
                            <a:srgbClr val="000000"/>
                          </a:solidFill>
                          <a:latin typeface="微軟正黑體" pitchFamily="34" charset="-120"/>
                          <a:ea typeface="微軟正黑體" pitchFamily="34" charset="-120"/>
                        </a:rPr>
                        <a:t>G1</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全國中小學科學展覽第</a:t>
                      </a:r>
                      <a:r>
                        <a:rPr lang="en-US" altLang="zh-TW" sz="1200" b="0" i="0" u="none" strike="noStrike" dirty="0">
                          <a:solidFill>
                            <a:srgbClr val="000000"/>
                          </a:solidFill>
                          <a:latin typeface="微軟正黑體" pitchFamily="34" charset="-120"/>
                          <a:ea typeface="微軟正黑體" pitchFamily="34" charset="-120"/>
                        </a:rPr>
                        <a:t>1</a:t>
                      </a:r>
                      <a:r>
                        <a:rPr lang="zh-TW" altLang="en-US" sz="1200" b="0" i="0" u="none" strike="noStrike" dirty="0">
                          <a:solidFill>
                            <a:srgbClr val="000000"/>
                          </a:solidFill>
                          <a:latin typeface="微軟正黑體" pitchFamily="34" charset="-120"/>
                          <a:ea typeface="微軟正黑體" pitchFamily="34" charset="-120"/>
                        </a:rPr>
                        <a:t>名</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a:solidFill>
                            <a:srgbClr val="000000"/>
                          </a:solidFill>
                          <a:latin typeface="微軟正黑體" pitchFamily="34" charset="-120"/>
                          <a:ea typeface="微軟正黑體" pitchFamily="34" charset="-120"/>
                        </a:rPr>
                        <a:t>20%</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7"/>
                  </a:ext>
                </a:extLst>
              </a:tr>
              <a:tr h="232534">
                <a:tc>
                  <a:txBody>
                    <a:bodyPr/>
                    <a:lstStyle/>
                    <a:p>
                      <a:pPr algn="ctr" fontAlgn="ctr"/>
                      <a:r>
                        <a:rPr lang="en-US" sz="1200" b="0" i="0" u="none" strike="noStrike">
                          <a:solidFill>
                            <a:srgbClr val="000000"/>
                          </a:solidFill>
                          <a:latin typeface="微軟正黑體" pitchFamily="34" charset="-120"/>
                          <a:ea typeface="微軟正黑體" pitchFamily="34" charset="-120"/>
                        </a:rPr>
                        <a:t>G2</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全國中小學科學展覽第</a:t>
                      </a:r>
                      <a:r>
                        <a:rPr lang="en-US" altLang="zh-TW" sz="1200" b="0" i="0" u="none" strike="noStrike" dirty="0">
                          <a:solidFill>
                            <a:srgbClr val="000000"/>
                          </a:solidFill>
                          <a:latin typeface="微軟正黑體" pitchFamily="34" charset="-120"/>
                          <a:ea typeface="微軟正黑體" pitchFamily="34" charset="-120"/>
                        </a:rPr>
                        <a:t>2</a:t>
                      </a:r>
                      <a:r>
                        <a:rPr lang="zh-TW" altLang="en-US" sz="1200" b="0" i="0" u="none" strike="noStrike" dirty="0">
                          <a:solidFill>
                            <a:srgbClr val="000000"/>
                          </a:solidFill>
                          <a:latin typeface="微軟正黑體" pitchFamily="34" charset="-120"/>
                          <a:ea typeface="微軟正黑體" pitchFamily="34" charset="-120"/>
                        </a:rPr>
                        <a:t>名</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a:solidFill>
                            <a:srgbClr val="000000"/>
                          </a:solidFill>
                          <a:latin typeface="微軟正黑體" pitchFamily="34" charset="-120"/>
                          <a:ea typeface="微軟正黑體" pitchFamily="34" charset="-120"/>
                        </a:rPr>
                        <a:t>15%</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8"/>
                  </a:ext>
                </a:extLst>
              </a:tr>
              <a:tr h="232534">
                <a:tc>
                  <a:txBody>
                    <a:bodyPr/>
                    <a:lstStyle/>
                    <a:p>
                      <a:pPr algn="ctr" fontAlgn="ctr"/>
                      <a:r>
                        <a:rPr lang="en-US" sz="1200" b="0" i="0" u="none" strike="noStrike">
                          <a:solidFill>
                            <a:srgbClr val="000000"/>
                          </a:solidFill>
                          <a:latin typeface="微軟正黑體" pitchFamily="34" charset="-120"/>
                          <a:ea typeface="微軟正黑體" pitchFamily="34" charset="-120"/>
                        </a:rPr>
                        <a:t>G3</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全國中小學科學展覽第</a:t>
                      </a:r>
                      <a:r>
                        <a:rPr lang="en-US" altLang="zh-TW" sz="1200" b="0" i="0" u="none" strike="noStrike" dirty="0">
                          <a:solidFill>
                            <a:srgbClr val="000000"/>
                          </a:solidFill>
                          <a:latin typeface="微軟正黑體" pitchFamily="34" charset="-120"/>
                          <a:ea typeface="微軟正黑體" pitchFamily="34" charset="-120"/>
                        </a:rPr>
                        <a:t>3</a:t>
                      </a:r>
                      <a:r>
                        <a:rPr lang="zh-TW" altLang="en-US" sz="1200" b="0" i="0" u="none" strike="noStrike" dirty="0">
                          <a:solidFill>
                            <a:srgbClr val="000000"/>
                          </a:solidFill>
                          <a:latin typeface="微軟正黑體" pitchFamily="34" charset="-120"/>
                          <a:ea typeface="微軟正黑體" pitchFamily="34" charset="-120"/>
                        </a:rPr>
                        <a:t>名</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latin typeface="微軟正黑體" pitchFamily="34" charset="-120"/>
                          <a:ea typeface="微軟正黑體" pitchFamily="34" charset="-120"/>
                        </a:rPr>
                        <a:t>15%</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9"/>
                  </a:ext>
                </a:extLst>
              </a:tr>
              <a:tr h="232534">
                <a:tc>
                  <a:txBody>
                    <a:bodyPr/>
                    <a:lstStyle/>
                    <a:p>
                      <a:pPr algn="ctr" fontAlgn="ctr"/>
                      <a:r>
                        <a:rPr lang="en-US" sz="1200" b="0" i="0" u="none" strike="noStrike">
                          <a:solidFill>
                            <a:srgbClr val="000000"/>
                          </a:solidFill>
                          <a:latin typeface="微軟正黑體" pitchFamily="34" charset="-120"/>
                          <a:ea typeface="微軟正黑體" pitchFamily="34" charset="-120"/>
                        </a:rPr>
                        <a:t>G4</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全國中小學科學展覽佳作</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a:solidFill>
                            <a:srgbClr val="000000"/>
                          </a:solidFill>
                          <a:latin typeface="微軟正黑體" pitchFamily="34" charset="-120"/>
                          <a:ea typeface="微軟正黑體" pitchFamily="34" charset="-120"/>
                        </a:rPr>
                        <a:t>10%</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0"/>
                  </a:ext>
                </a:extLst>
              </a:tr>
              <a:tr h="232534">
                <a:tc>
                  <a:txBody>
                    <a:bodyPr/>
                    <a:lstStyle/>
                    <a:p>
                      <a:pPr algn="ctr" fontAlgn="ctr"/>
                      <a:r>
                        <a:rPr lang="en-US" sz="1200" b="0" i="0" u="none" strike="noStrike">
                          <a:solidFill>
                            <a:srgbClr val="000000"/>
                          </a:solidFill>
                          <a:latin typeface="微軟正黑體" pitchFamily="34" charset="-120"/>
                          <a:ea typeface="微軟正黑體" pitchFamily="34" charset="-120"/>
                        </a:rPr>
                        <a:t>H1</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臺灣國際科學展覽會第</a:t>
                      </a:r>
                      <a:r>
                        <a:rPr lang="en-US" altLang="zh-TW" sz="1200" b="0" i="0" u="none" strike="noStrike" dirty="0">
                          <a:solidFill>
                            <a:srgbClr val="000000"/>
                          </a:solidFill>
                          <a:latin typeface="微軟正黑體" pitchFamily="34" charset="-120"/>
                          <a:ea typeface="微軟正黑體" pitchFamily="34" charset="-120"/>
                        </a:rPr>
                        <a:t>1</a:t>
                      </a:r>
                      <a:r>
                        <a:rPr lang="zh-TW" altLang="en-US" sz="1200" b="0" i="0" u="none" strike="noStrike" dirty="0">
                          <a:solidFill>
                            <a:srgbClr val="000000"/>
                          </a:solidFill>
                          <a:latin typeface="微軟正黑體" pitchFamily="34" charset="-120"/>
                          <a:ea typeface="微軟正黑體" pitchFamily="34" charset="-120"/>
                        </a:rPr>
                        <a:t>名</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a:solidFill>
                            <a:srgbClr val="000000"/>
                          </a:solidFill>
                          <a:latin typeface="微軟正黑體" pitchFamily="34" charset="-120"/>
                          <a:ea typeface="微軟正黑體" pitchFamily="34" charset="-120"/>
                        </a:rPr>
                        <a:t>20%</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1"/>
                  </a:ext>
                </a:extLst>
              </a:tr>
              <a:tr h="232534">
                <a:tc>
                  <a:txBody>
                    <a:bodyPr/>
                    <a:lstStyle/>
                    <a:p>
                      <a:pPr algn="ctr" fontAlgn="ctr"/>
                      <a:r>
                        <a:rPr lang="en-US" sz="1200" b="0" i="0" u="none" strike="noStrike">
                          <a:solidFill>
                            <a:srgbClr val="000000"/>
                          </a:solidFill>
                          <a:latin typeface="微軟正黑體" pitchFamily="34" charset="-120"/>
                          <a:ea typeface="微軟正黑體" pitchFamily="34" charset="-120"/>
                        </a:rPr>
                        <a:t>H2</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臺灣國際科學展覽會第</a:t>
                      </a:r>
                      <a:r>
                        <a:rPr lang="en-US" altLang="zh-TW" sz="1200" b="0" i="0" u="none" strike="noStrike" dirty="0">
                          <a:solidFill>
                            <a:srgbClr val="000000"/>
                          </a:solidFill>
                          <a:latin typeface="微軟正黑體" pitchFamily="34" charset="-120"/>
                          <a:ea typeface="微軟正黑體" pitchFamily="34" charset="-120"/>
                        </a:rPr>
                        <a:t>2</a:t>
                      </a:r>
                      <a:r>
                        <a:rPr lang="zh-TW" altLang="en-US" sz="1200" b="0" i="0" u="none" strike="noStrike" dirty="0">
                          <a:solidFill>
                            <a:srgbClr val="000000"/>
                          </a:solidFill>
                          <a:latin typeface="微軟正黑體" pitchFamily="34" charset="-120"/>
                          <a:ea typeface="微軟正黑體" pitchFamily="34" charset="-120"/>
                        </a:rPr>
                        <a:t>名</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a:solidFill>
                            <a:srgbClr val="000000"/>
                          </a:solidFill>
                          <a:latin typeface="微軟正黑體" pitchFamily="34" charset="-120"/>
                          <a:ea typeface="微軟正黑體" pitchFamily="34" charset="-120"/>
                        </a:rPr>
                        <a:t>15%</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2"/>
                  </a:ext>
                </a:extLst>
              </a:tr>
              <a:tr h="232534">
                <a:tc>
                  <a:txBody>
                    <a:bodyPr/>
                    <a:lstStyle/>
                    <a:p>
                      <a:pPr algn="ctr" fontAlgn="ctr"/>
                      <a:r>
                        <a:rPr lang="en-US" sz="1200" b="0" i="0" u="none" strike="noStrike">
                          <a:solidFill>
                            <a:srgbClr val="000000"/>
                          </a:solidFill>
                          <a:latin typeface="微軟正黑體" pitchFamily="34" charset="-120"/>
                          <a:ea typeface="微軟正黑體" pitchFamily="34" charset="-120"/>
                        </a:rPr>
                        <a:t>H3</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臺灣國際科學展覽會第</a:t>
                      </a:r>
                      <a:r>
                        <a:rPr lang="en-US" altLang="zh-TW" sz="1200" b="0" i="0" u="none" strike="noStrike" dirty="0">
                          <a:solidFill>
                            <a:srgbClr val="000000"/>
                          </a:solidFill>
                          <a:latin typeface="微軟正黑體" pitchFamily="34" charset="-120"/>
                          <a:ea typeface="微軟正黑體" pitchFamily="34" charset="-120"/>
                        </a:rPr>
                        <a:t>3</a:t>
                      </a:r>
                      <a:r>
                        <a:rPr lang="zh-TW" altLang="en-US" sz="1200" b="0" i="0" u="none" strike="noStrike" dirty="0">
                          <a:solidFill>
                            <a:srgbClr val="000000"/>
                          </a:solidFill>
                          <a:latin typeface="微軟正黑體" pitchFamily="34" charset="-120"/>
                          <a:ea typeface="微軟正黑體" pitchFamily="34" charset="-120"/>
                        </a:rPr>
                        <a:t>名</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latin typeface="微軟正黑體" pitchFamily="34" charset="-120"/>
                          <a:ea typeface="微軟正黑體" pitchFamily="34" charset="-120"/>
                        </a:rPr>
                        <a:t>15%</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3"/>
                  </a:ext>
                </a:extLst>
              </a:tr>
              <a:tr h="232534">
                <a:tc>
                  <a:txBody>
                    <a:bodyPr/>
                    <a:lstStyle/>
                    <a:p>
                      <a:pPr algn="ctr" fontAlgn="ctr"/>
                      <a:r>
                        <a:rPr lang="en-US" sz="1200" b="0" i="0" u="none" strike="noStrike">
                          <a:solidFill>
                            <a:srgbClr val="000000"/>
                          </a:solidFill>
                          <a:latin typeface="微軟正黑體" pitchFamily="34" charset="-120"/>
                          <a:ea typeface="微軟正黑體" pitchFamily="34" charset="-120"/>
                        </a:rPr>
                        <a:t>H4</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臺灣國際科學展覽會佳作</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latin typeface="微軟正黑體" pitchFamily="34" charset="-120"/>
                          <a:ea typeface="微軟正黑體" pitchFamily="34" charset="-120"/>
                        </a:rPr>
                        <a:t>10%</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4"/>
                  </a:ext>
                </a:extLst>
              </a:tr>
              <a:tr h="458721">
                <a:tc>
                  <a:txBody>
                    <a:bodyPr/>
                    <a:lstStyle/>
                    <a:p>
                      <a:pPr algn="ctr" fontAlgn="ctr"/>
                      <a:r>
                        <a:rPr lang="en-US" sz="1200" b="0" i="0" u="none" strike="noStrike">
                          <a:solidFill>
                            <a:srgbClr val="000000"/>
                          </a:solidFill>
                          <a:latin typeface="微軟正黑體" pitchFamily="34" charset="-120"/>
                          <a:ea typeface="微軟正黑體" pitchFamily="34" charset="-120"/>
                        </a:rPr>
                        <a:t>I1</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中央各級機關及直轄市政府主辦</a:t>
                      </a:r>
                      <a:r>
                        <a:rPr lang="zh-TW" altLang="en-US" sz="1200" b="0" i="0" u="none" strike="noStrike" dirty="0" smtClean="0">
                          <a:solidFill>
                            <a:srgbClr val="000000"/>
                          </a:solidFill>
                          <a:latin typeface="微軟正黑體" pitchFamily="34" charset="-120"/>
                          <a:ea typeface="微軟正黑體" pitchFamily="34" charset="-120"/>
                        </a:rPr>
                        <a:t>之</a:t>
                      </a:r>
                      <a:endParaRPr lang="en-US" altLang="zh-TW" sz="1200" b="0" i="0" u="none" strike="noStrike" dirty="0" smtClean="0">
                        <a:solidFill>
                          <a:srgbClr val="000000"/>
                        </a:solidFill>
                        <a:latin typeface="微軟正黑體" pitchFamily="34" charset="-120"/>
                        <a:ea typeface="微軟正黑體" pitchFamily="34" charset="-120"/>
                      </a:endParaRPr>
                    </a:p>
                    <a:p>
                      <a:pPr algn="l" fontAlgn="ctr"/>
                      <a:r>
                        <a:rPr lang="zh-TW" altLang="en-US" sz="1200" b="0" i="0" u="none" strike="noStrike" dirty="0" smtClean="0">
                          <a:solidFill>
                            <a:srgbClr val="000000"/>
                          </a:solidFill>
                          <a:latin typeface="微軟正黑體" pitchFamily="34" charset="-120"/>
                          <a:ea typeface="微軟正黑體" pitchFamily="34" charset="-120"/>
                        </a:rPr>
                        <a:t>各項</a:t>
                      </a:r>
                      <a:r>
                        <a:rPr lang="zh-TW" altLang="en-US" sz="1200" b="0" i="0" u="none" strike="noStrike" dirty="0">
                          <a:solidFill>
                            <a:srgbClr val="000000"/>
                          </a:solidFill>
                          <a:latin typeface="微軟正黑體" pitchFamily="34" charset="-120"/>
                          <a:ea typeface="微軟正黑體" pitchFamily="34" charset="-120"/>
                        </a:rPr>
                        <a:t>技藝技能競賽第</a:t>
                      </a:r>
                      <a:r>
                        <a:rPr lang="en-US" altLang="zh-TW" sz="1200" b="0" i="0" u="none" strike="noStrike" dirty="0">
                          <a:solidFill>
                            <a:srgbClr val="000000"/>
                          </a:solidFill>
                          <a:latin typeface="微軟正黑體" pitchFamily="34" charset="-120"/>
                          <a:ea typeface="微軟正黑體" pitchFamily="34" charset="-120"/>
                        </a:rPr>
                        <a:t>1-3</a:t>
                      </a:r>
                      <a:r>
                        <a:rPr lang="zh-TW" altLang="en-US" sz="1200" b="0" i="0" u="none" strike="noStrike" dirty="0">
                          <a:solidFill>
                            <a:srgbClr val="000000"/>
                          </a:solidFill>
                          <a:latin typeface="微軟正黑體" pitchFamily="34" charset="-120"/>
                          <a:ea typeface="微軟正黑體" pitchFamily="34" charset="-120"/>
                        </a:rPr>
                        <a:t>名</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latin typeface="微軟正黑體" pitchFamily="34" charset="-120"/>
                          <a:ea typeface="微軟正黑體" pitchFamily="34" charset="-120"/>
                        </a:rPr>
                        <a:t>15%</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5"/>
                  </a:ext>
                </a:extLst>
              </a:tr>
              <a:tr h="458721">
                <a:tc>
                  <a:txBody>
                    <a:bodyPr/>
                    <a:lstStyle/>
                    <a:p>
                      <a:pPr algn="ctr" fontAlgn="ctr"/>
                      <a:r>
                        <a:rPr lang="en-US" sz="1200" b="0" i="0" u="none" strike="noStrike">
                          <a:solidFill>
                            <a:srgbClr val="000000"/>
                          </a:solidFill>
                          <a:latin typeface="微軟正黑體" pitchFamily="34" charset="-120"/>
                          <a:ea typeface="微軟正黑體" pitchFamily="34" charset="-120"/>
                        </a:rPr>
                        <a:t>I2</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中央各級機關及直轄市政府主辦</a:t>
                      </a:r>
                      <a:r>
                        <a:rPr lang="zh-TW" altLang="en-US" sz="1200" b="0" i="0" u="none" strike="noStrike" dirty="0" smtClean="0">
                          <a:solidFill>
                            <a:srgbClr val="000000"/>
                          </a:solidFill>
                          <a:latin typeface="微軟正黑體" pitchFamily="34" charset="-120"/>
                          <a:ea typeface="微軟正黑體" pitchFamily="34" charset="-120"/>
                        </a:rPr>
                        <a:t>之</a:t>
                      </a:r>
                      <a:endParaRPr lang="en-US" altLang="zh-TW" sz="1200" b="0" i="0" u="none" strike="noStrike" dirty="0" smtClean="0">
                        <a:solidFill>
                          <a:srgbClr val="000000"/>
                        </a:solidFill>
                        <a:latin typeface="微軟正黑體" pitchFamily="34" charset="-120"/>
                        <a:ea typeface="微軟正黑體" pitchFamily="34" charset="-120"/>
                      </a:endParaRPr>
                    </a:p>
                    <a:p>
                      <a:pPr algn="l" fontAlgn="ctr"/>
                      <a:r>
                        <a:rPr lang="zh-TW" altLang="en-US" sz="1200" b="0" i="0" u="none" strike="noStrike" dirty="0" smtClean="0">
                          <a:solidFill>
                            <a:srgbClr val="000000"/>
                          </a:solidFill>
                          <a:latin typeface="微軟正黑體" pitchFamily="34" charset="-120"/>
                          <a:ea typeface="微軟正黑體" pitchFamily="34" charset="-120"/>
                        </a:rPr>
                        <a:t>各項</a:t>
                      </a:r>
                      <a:r>
                        <a:rPr lang="zh-TW" altLang="en-US" sz="1200" b="0" i="0" u="none" strike="noStrike" dirty="0">
                          <a:solidFill>
                            <a:srgbClr val="000000"/>
                          </a:solidFill>
                          <a:latin typeface="微軟正黑體" pitchFamily="34" charset="-120"/>
                          <a:ea typeface="微軟正黑體" pitchFamily="34" charset="-120"/>
                        </a:rPr>
                        <a:t>技藝技能競賽</a:t>
                      </a:r>
                      <a:r>
                        <a:rPr lang="zh-TW" altLang="en-US" sz="1200" b="0" i="0" u="none" strike="noStrike" dirty="0" smtClean="0">
                          <a:solidFill>
                            <a:srgbClr val="000000"/>
                          </a:solidFill>
                          <a:latin typeface="微軟正黑體" pitchFamily="34" charset="-120"/>
                          <a:ea typeface="微軟正黑體" pitchFamily="34" charset="-120"/>
                        </a:rPr>
                        <a:t>佳作</a:t>
                      </a:r>
                      <a:r>
                        <a:rPr lang="en-US" altLang="zh-TW" sz="1200" b="0" i="0" u="none" strike="noStrike" dirty="0" smtClean="0">
                          <a:solidFill>
                            <a:srgbClr val="000000"/>
                          </a:solidFill>
                          <a:latin typeface="微軟正黑體" pitchFamily="34" charset="-120"/>
                          <a:ea typeface="微軟正黑體" pitchFamily="34" charset="-120"/>
                        </a:rPr>
                        <a:t>(</a:t>
                      </a:r>
                      <a:r>
                        <a:rPr lang="zh-TW" altLang="en-US" sz="1200" b="0" i="0" u="none" strike="noStrike" dirty="0" smtClean="0">
                          <a:solidFill>
                            <a:srgbClr val="000000"/>
                          </a:solidFill>
                          <a:latin typeface="微軟正黑體" pitchFamily="34" charset="-120"/>
                          <a:ea typeface="微軟正黑體" pitchFamily="34" charset="-120"/>
                        </a:rPr>
                        <a:t>第</a:t>
                      </a:r>
                      <a:r>
                        <a:rPr lang="en-US" altLang="zh-TW" sz="1200" b="0" i="0" u="none" strike="noStrike" dirty="0" smtClean="0">
                          <a:solidFill>
                            <a:srgbClr val="000000"/>
                          </a:solidFill>
                          <a:latin typeface="微軟正黑體" pitchFamily="34" charset="-120"/>
                          <a:ea typeface="微軟正黑體" pitchFamily="34" charset="-120"/>
                        </a:rPr>
                        <a:t>4</a:t>
                      </a:r>
                      <a:r>
                        <a:rPr lang="zh-TW" altLang="en-US" sz="1200" b="0" i="0" u="none" strike="noStrike" dirty="0" smtClean="0">
                          <a:solidFill>
                            <a:srgbClr val="000000"/>
                          </a:solidFill>
                          <a:latin typeface="微軟正黑體" pitchFamily="34" charset="-120"/>
                          <a:ea typeface="微軟正黑體" pitchFamily="34" charset="-120"/>
                        </a:rPr>
                        <a:t>、</a:t>
                      </a:r>
                      <a:r>
                        <a:rPr lang="en-US" altLang="zh-TW" sz="1200" b="0" i="0" u="none" strike="noStrike" dirty="0" smtClean="0">
                          <a:solidFill>
                            <a:srgbClr val="000000"/>
                          </a:solidFill>
                          <a:latin typeface="微軟正黑體" pitchFamily="34" charset="-120"/>
                          <a:ea typeface="微軟正黑體" pitchFamily="34" charset="-120"/>
                        </a:rPr>
                        <a:t>5</a:t>
                      </a:r>
                      <a:r>
                        <a:rPr lang="zh-TW" altLang="en-US" sz="1200" b="0" i="0" u="none" strike="noStrike" dirty="0" smtClean="0">
                          <a:solidFill>
                            <a:srgbClr val="000000"/>
                          </a:solidFill>
                          <a:latin typeface="微軟正黑體" pitchFamily="34" charset="-120"/>
                          <a:ea typeface="微軟正黑體" pitchFamily="34" charset="-120"/>
                        </a:rPr>
                        <a:t>名</a:t>
                      </a:r>
                      <a:r>
                        <a:rPr lang="en-US" altLang="zh-TW" sz="1200" b="0" i="0" u="none" strike="noStrike" dirty="0" smtClean="0">
                          <a:solidFill>
                            <a:srgbClr val="000000"/>
                          </a:solidFill>
                          <a:latin typeface="微軟正黑體" pitchFamily="34" charset="-120"/>
                          <a:ea typeface="微軟正黑體" pitchFamily="34" charset="-120"/>
                        </a:rPr>
                        <a:t>)</a:t>
                      </a:r>
                      <a:endParaRPr lang="zh-TW" altLang="en-US" sz="1200" b="0" i="0" u="none" strike="noStrike" dirty="0">
                        <a:solidFill>
                          <a:srgbClr val="000000"/>
                        </a:solidFill>
                        <a:latin typeface="微軟正黑體" pitchFamily="34" charset="-120"/>
                        <a:ea typeface="微軟正黑體" pitchFamily="34" charset="-120"/>
                      </a:endParaRP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latin typeface="微軟正黑體" pitchFamily="34" charset="-120"/>
                          <a:ea typeface="微軟正黑體" pitchFamily="34" charset="-120"/>
                        </a:rPr>
                        <a:t>10%</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6"/>
                  </a:ext>
                </a:extLst>
              </a:tr>
              <a:tr h="232534">
                <a:tc>
                  <a:txBody>
                    <a:bodyPr/>
                    <a:lstStyle/>
                    <a:p>
                      <a:pPr algn="ctr" fontAlgn="ctr"/>
                      <a:r>
                        <a:rPr lang="en-US" sz="1200" b="0" i="0" u="none" strike="noStrike">
                          <a:solidFill>
                            <a:srgbClr val="000000"/>
                          </a:solidFill>
                          <a:latin typeface="微軟正黑體" pitchFamily="34" charset="-120"/>
                          <a:ea typeface="微軟正黑體" pitchFamily="34" charset="-120"/>
                        </a:rPr>
                        <a:t>J1</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領有技術士證者甲級技術士證</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latin typeface="微軟正黑體" pitchFamily="34" charset="-120"/>
                          <a:ea typeface="微軟正黑體" pitchFamily="34" charset="-120"/>
                        </a:rPr>
                        <a:t>25%</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7"/>
                  </a:ext>
                </a:extLst>
              </a:tr>
              <a:tr h="232534">
                <a:tc>
                  <a:txBody>
                    <a:bodyPr/>
                    <a:lstStyle/>
                    <a:p>
                      <a:pPr algn="ctr" fontAlgn="ctr"/>
                      <a:r>
                        <a:rPr lang="en-US" sz="1200" b="0" i="0" u="none" strike="noStrike">
                          <a:solidFill>
                            <a:srgbClr val="000000"/>
                          </a:solidFill>
                          <a:latin typeface="微軟正黑體" pitchFamily="34" charset="-120"/>
                          <a:ea typeface="微軟正黑體" pitchFamily="34" charset="-120"/>
                        </a:rPr>
                        <a:t>J2</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領有技術士證者乙級技術士證</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latin typeface="微軟正黑體" pitchFamily="34" charset="-120"/>
                          <a:ea typeface="微軟正黑體" pitchFamily="34" charset="-120"/>
                        </a:rPr>
                        <a:t>15%</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8"/>
                  </a:ext>
                </a:extLst>
              </a:tr>
              <a:tr h="232534">
                <a:tc>
                  <a:txBody>
                    <a:bodyPr/>
                    <a:lstStyle/>
                    <a:p>
                      <a:pPr algn="ctr" fontAlgn="ctr"/>
                      <a:r>
                        <a:rPr lang="en-US" sz="1200" b="0" i="0" u="none" strike="noStrike">
                          <a:solidFill>
                            <a:srgbClr val="000000"/>
                          </a:solidFill>
                          <a:latin typeface="微軟正黑體" pitchFamily="34" charset="-120"/>
                          <a:ea typeface="微軟正黑體" pitchFamily="34" charset="-120"/>
                        </a:rPr>
                        <a:t>J3</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latin typeface="微軟正黑體" pitchFamily="34" charset="-120"/>
                          <a:ea typeface="微軟正黑體" pitchFamily="34" charset="-120"/>
                        </a:rPr>
                        <a:t>領有技術士證者丙級技術士證</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latin typeface="微軟正黑體" pitchFamily="34" charset="-120"/>
                          <a:ea typeface="微軟正黑體" pitchFamily="34" charset="-120"/>
                        </a:rPr>
                        <a:t>5%</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9"/>
                  </a:ext>
                </a:extLst>
              </a:tr>
            </a:tbl>
          </a:graphicData>
        </a:graphic>
      </p:graphicFrame>
      <p:sp>
        <p:nvSpPr>
          <p:cNvPr id="40101" name="矩形 2"/>
          <p:cNvSpPr>
            <a:spLocks noChangeArrowheads="1"/>
          </p:cNvSpPr>
          <p:nvPr/>
        </p:nvSpPr>
        <p:spPr bwMode="auto">
          <a:xfrm>
            <a:off x="241600" y="206381"/>
            <a:ext cx="88931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600" b="1" dirty="0">
                <a:solidFill>
                  <a:srgbClr val="3333FF"/>
                </a:solidFill>
                <a:latin typeface="標楷體" panose="03000509000000000000" pitchFamily="65" charset="-120"/>
                <a:ea typeface="標楷體" panose="03000509000000000000" pitchFamily="65" charset="-120"/>
                <a:cs typeface="+mj-cs"/>
              </a:rPr>
              <a:t>基本資料</a:t>
            </a:r>
            <a:r>
              <a:rPr lang="en-US" altLang="zh-TW" sz="2600" b="1" dirty="0">
                <a:solidFill>
                  <a:srgbClr val="3333FF"/>
                </a:solidFill>
                <a:latin typeface="標楷體" panose="03000509000000000000" pitchFamily="65" charset="-120"/>
                <a:ea typeface="標楷體" panose="03000509000000000000" pitchFamily="65" charset="-120"/>
                <a:cs typeface="+mj-cs"/>
              </a:rPr>
              <a:t>-</a:t>
            </a:r>
            <a:r>
              <a:rPr lang="zh-TW" altLang="en-US" sz="2600" b="1" dirty="0">
                <a:solidFill>
                  <a:srgbClr val="3333FF"/>
                </a:solidFill>
                <a:latin typeface="標楷體" panose="03000509000000000000" pitchFamily="65" charset="-120"/>
                <a:ea typeface="標楷體" panose="03000509000000000000" pitchFamily="65" charset="-120"/>
                <a:cs typeface="+mj-cs"/>
              </a:rPr>
              <a:t>證照</a:t>
            </a:r>
            <a:r>
              <a:rPr lang="en-US" altLang="zh-TW" sz="2600" b="1" dirty="0">
                <a:solidFill>
                  <a:srgbClr val="3333FF"/>
                </a:solidFill>
                <a:latin typeface="標楷體" panose="03000509000000000000" pitchFamily="65" charset="-120"/>
                <a:ea typeface="標楷體" panose="03000509000000000000" pitchFamily="65" charset="-120"/>
                <a:cs typeface="+mj-cs"/>
              </a:rPr>
              <a:t>/</a:t>
            </a:r>
            <a:r>
              <a:rPr lang="zh-TW" altLang="en-US" sz="2600" b="1" dirty="0">
                <a:solidFill>
                  <a:srgbClr val="3333FF"/>
                </a:solidFill>
                <a:latin typeface="標楷體" panose="03000509000000000000" pitchFamily="65" charset="-120"/>
                <a:ea typeface="標楷體" panose="03000509000000000000" pitchFamily="65" charset="-120"/>
                <a:cs typeface="+mj-cs"/>
              </a:rPr>
              <a:t>得獎加分審查作業</a:t>
            </a:r>
            <a:r>
              <a:rPr lang="en-US" altLang="zh-TW" sz="2600" b="1" dirty="0">
                <a:solidFill>
                  <a:srgbClr val="3333FF"/>
                </a:solidFill>
                <a:latin typeface="標楷體" panose="03000509000000000000" pitchFamily="65" charset="-120"/>
                <a:ea typeface="標楷體" panose="03000509000000000000" pitchFamily="65" charset="-120"/>
                <a:cs typeface="+mj-cs"/>
              </a:rPr>
              <a:t>-</a:t>
            </a:r>
            <a:r>
              <a:rPr lang="zh-TW" altLang="en-US" sz="2600" b="1" dirty="0">
                <a:solidFill>
                  <a:srgbClr val="3333FF"/>
                </a:solidFill>
                <a:latin typeface="標楷體" panose="03000509000000000000" pitchFamily="65" charset="-120"/>
                <a:ea typeface="標楷體" panose="03000509000000000000" pitchFamily="65" charset="-120"/>
                <a:cs typeface="+mj-cs"/>
              </a:rPr>
              <a:t>加分比例</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684213" y="855663"/>
          <a:ext cx="7078662" cy="5597535"/>
        </p:xfrm>
        <a:graphic>
          <a:graphicData uri="http://schemas.openxmlformats.org/drawingml/2006/table">
            <a:tbl>
              <a:tblPr/>
              <a:tblGrid>
                <a:gridCol w="575419">
                  <a:extLst>
                    <a:ext uri="{9D8B030D-6E8A-4147-A177-3AD203B41FA5}">
                      <a16:colId xmlns="" xmlns:a16="http://schemas.microsoft.com/office/drawing/2014/main" val="20000"/>
                    </a:ext>
                  </a:extLst>
                </a:gridCol>
                <a:gridCol w="5535142">
                  <a:extLst>
                    <a:ext uri="{9D8B030D-6E8A-4147-A177-3AD203B41FA5}">
                      <a16:colId xmlns="" xmlns:a16="http://schemas.microsoft.com/office/drawing/2014/main" val="20001"/>
                    </a:ext>
                  </a:extLst>
                </a:gridCol>
                <a:gridCol w="968101">
                  <a:extLst>
                    <a:ext uri="{9D8B030D-6E8A-4147-A177-3AD203B41FA5}">
                      <a16:colId xmlns="" xmlns:a16="http://schemas.microsoft.com/office/drawing/2014/main" val="20002"/>
                    </a:ext>
                  </a:extLst>
                </a:gridCol>
              </a:tblGrid>
              <a:tr h="470616">
                <a:tc>
                  <a:txBody>
                    <a:bodyPr/>
                    <a:lstStyle/>
                    <a:p>
                      <a:pPr algn="ctr" fontAlgn="ctr"/>
                      <a:r>
                        <a:rPr lang="zh-TW" altLang="en-US" sz="1200" b="0" i="0" u="none" strike="noStrike" dirty="0">
                          <a:solidFill>
                            <a:srgbClr val="000000"/>
                          </a:solidFill>
                          <a:latin typeface="+mn-ea"/>
                          <a:ea typeface="+mn-ea"/>
                        </a:rPr>
                        <a:t>代碼</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zh-TW" altLang="en-US" sz="1200" b="0" i="0" u="none" strike="noStrike" dirty="0" smtClean="0">
                          <a:solidFill>
                            <a:srgbClr val="000000"/>
                          </a:solidFill>
                          <a:latin typeface="+mn-ea"/>
                          <a:ea typeface="+mn-ea"/>
                        </a:rPr>
                        <a:t>證照或得獎加</a:t>
                      </a:r>
                      <a:r>
                        <a:rPr lang="zh-TW" altLang="en-US" sz="1200" b="0" i="0" u="none" strike="noStrike" dirty="0">
                          <a:solidFill>
                            <a:srgbClr val="000000"/>
                          </a:solidFill>
                          <a:latin typeface="+mn-ea"/>
                          <a:ea typeface="+mn-ea"/>
                        </a:rPr>
                        <a:t>分種類</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zh-TW" altLang="en-US" sz="1200" b="0" i="0" u="none" strike="noStrike" dirty="0" smtClean="0">
                          <a:solidFill>
                            <a:srgbClr val="000000"/>
                          </a:solidFill>
                          <a:latin typeface="+mn-ea"/>
                          <a:ea typeface="+mn-ea"/>
                        </a:rPr>
                        <a:t>證照或得獎加</a:t>
                      </a:r>
                      <a:r>
                        <a:rPr lang="zh-TW" altLang="en-US" sz="1200" b="0" i="0" u="none" strike="noStrike" dirty="0">
                          <a:solidFill>
                            <a:srgbClr val="000000"/>
                          </a:solidFill>
                          <a:latin typeface="+mn-ea"/>
                          <a:ea typeface="+mn-ea"/>
                        </a:rPr>
                        <a:t>分比例</a:t>
                      </a:r>
                    </a:p>
                  </a:txBody>
                  <a:tcPr marL="5130" marR="5130" marT="51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 xmlns:a16="http://schemas.microsoft.com/office/drawing/2014/main" val="10000"/>
                  </a:ext>
                </a:extLst>
              </a:tr>
              <a:tr h="244139">
                <a:tc>
                  <a:txBody>
                    <a:bodyPr/>
                    <a:lstStyle/>
                    <a:p>
                      <a:pPr algn="ctr" fontAlgn="ctr"/>
                      <a:r>
                        <a:rPr lang="en-US" sz="1200" b="0" i="0" u="none" strike="noStrike" dirty="0">
                          <a:solidFill>
                            <a:srgbClr val="000000"/>
                          </a:solidFill>
                          <a:effectLst/>
                          <a:latin typeface="+mn-ea"/>
                          <a:ea typeface="+mn-ea"/>
                        </a:rPr>
                        <a:t>K1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effectLst/>
                          <a:latin typeface="+mn-ea"/>
                          <a:ea typeface="+mn-ea"/>
                        </a:rPr>
                        <a:t>全民英檢（</a:t>
                      </a:r>
                      <a:r>
                        <a:rPr lang="en-US" altLang="zh-TW" sz="1200" b="0" i="0" u="none" strike="noStrike" dirty="0">
                          <a:solidFill>
                            <a:srgbClr val="000000"/>
                          </a:solidFill>
                          <a:effectLst/>
                          <a:latin typeface="+mn-ea"/>
                          <a:ea typeface="+mn-ea"/>
                        </a:rPr>
                        <a:t>GEPT</a:t>
                      </a:r>
                      <a:r>
                        <a:rPr lang="zh-TW" altLang="en-US" sz="1200" b="0" i="0" u="none" strike="noStrike" dirty="0">
                          <a:solidFill>
                            <a:srgbClr val="000000"/>
                          </a:solidFill>
                          <a:effectLst/>
                          <a:latin typeface="+mn-ea"/>
                          <a:ea typeface="+mn-ea"/>
                        </a:rPr>
                        <a:t>）高級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effectLst/>
                          <a:latin typeface="+mn-ea"/>
                          <a:ea typeface="+mn-ea"/>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244139">
                <a:tc>
                  <a:txBody>
                    <a:bodyPr/>
                    <a:lstStyle/>
                    <a:p>
                      <a:pPr algn="ctr" fontAlgn="ctr"/>
                      <a:r>
                        <a:rPr lang="en-US" sz="1200" b="0" i="0" u="none" strike="noStrike" dirty="0">
                          <a:solidFill>
                            <a:srgbClr val="000000"/>
                          </a:solidFill>
                          <a:effectLst/>
                          <a:latin typeface="+mn-ea"/>
                          <a:ea typeface="+mn-ea"/>
                        </a:rPr>
                        <a:t>K2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effectLst/>
                          <a:latin typeface="+mn-ea"/>
                          <a:ea typeface="+mn-ea"/>
                        </a:rPr>
                        <a:t>全民英檢（</a:t>
                      </a:r>
                      <a:r>
                        <a:rPr lang="en-US" altLang="zh-TW" sz="1200" b="0" i="0" u="none" strike="noStrike" dirty="0">
                          <a:solidFill>
                            <a:srgbClr val="000000"/>
                          </a:solidFill>
                          <a:effectLst/>
                          <a:latin typeface="+mn-ea"/>
                          <a:ea typeface="+mn-ea"/>
                        </a:rPr>
                        <a:t>GEPT</a:t>
                      </a:r>
                      <a:r>
                        <a:rPr lang="zh-TW" altLang="en-US" sz="1200" b="0" i="0" u="none" strike="noStrike" dirty="0">
                          <a:solidFill>
                            <a:srgbClr val="000000"/>
                          </a:solidFill>
                          <a:effectLst/>
                          <a:latin typeface="+mn-ea"/>
                          <a:ea typeface="+mn-ea"/>
                        </a:rPr>
                        <a:t>）中高級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effectLst/>
                          <a:latin typeface="+mn-ea"/>
                          <a:ea typeface="+mn-ea"/>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244139">
                <a:tc>
                  <a:txBody>
                    <a:bodyPr/>
                    <a:lstStyle/>
                    <a:p>
                      <a:pPr algn="ctr" fontAlgn="ctr"/>
                      <a:r>
                        <a:rPr lang="en-US" sz="1200" b="0" i="0" u="none" strike="noStrike" dirty="0">
                          <a:solidFill>
                            <a:srgbClr val="000000"/>
                          </a:solidFill>
                          <a:effectLst/>
                          <a:latin typeface="+mn-ea"/>
                          <a:ea typeface="+mn-ea"/>
                        </a:rPr>
                        <a:t>K3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effectLst/>
                          <a:latin typeface="+mn-ea"/>
                          <a:ea typeface="+mn-ea"/>
                        </a:rPr>
                        <a:t>全民英檢（</a:t>
                      </a:r>
                      <a:r>
                        <a:rPr lang="en-US" altLang="zh-TW" sz="1200" b="0" i="0" u="none" strike="noStrike" dirty="0">
                          <a:solidFill>
                            <a:srgbClr val="000000"/>
                          </a:solidFill>
                          <a:effectLst/>
                          <a:latin typeface="+mn-ea"/>
                          <a:ea typeface="+mn-ea"/>
                        </a:rPr>
                        <a:t>GEPT</a:t>
                      </a:r>
                      <a:r>
                        <a:rPr lang="zh-TW" altLang="en-US" sz="1200" b="0" i="0" u="none" strike="noStrike" dirty="0">
                          <a:solidFill>
                            <a:srgbClr val="000000"/>
                          </a:solidFill>
                          <a:effectLst/>
                          <a:latin typeface="+mn-ea"/>
                          <a:ea typeface="+mn-ea"/>
                        </a:rPr>
                        <a:t>）中級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a:solidFill>
                            <a:srgbClr val="000000"/>
                          </a:solidFill>
                          <a:effectLst/>
                          <a:latin typeface="+mn-ea"/>
                          <a:ea typeface="+mn-ea"/>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244139">
                <a:tc>
                  <a:txBody>
                    <a:bodyPr/>
                    <a:lstStyle/>
                    <a:p>
                      <a:pPr algn="ctr" fontAlgn="ctr"/>
                      <a:r>
                        <a:rPr lang="en-US" sz="1200" b="0" i="0" u="none" strike="noStrike" dirty="0">
                          <a:solidFill>
                            <a:srgbClr val="000000"/>
                          </a:solidFill>
                          <a:effectLst/>
                          <a:latin typeface="+mn-ea"/>
                          <a:ea typeface="+mn-ea"/>
                        </a:rPr>
                        <a:t>L1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effectLst/>
                          <a:latin typeface="+mn-ea"/>
                          <a:ea typeface="+mn-ea"/>
                        </a:rPr>
                        <a:t>多益（</a:t>
                      </a:r>
                      <a:r>
                        <a:rPr lang="en-US" altLang="zh-TW" sz="1200" b="0" i="0" u="none" strike="noStrike" dirty="0">
                          <a:solidFill>
                            <a:srgbClr val="000000"/>
                          </a:solidFill>
                          <a:effectLst/>
                          <a:latin typeface="+mn-ea"/>
                          <a:ea typeface="+mn-ea"/>
                        </a:rPr>
                        <a:t>TOEIC</a:t>
                      </a:r>
                      <a:r>
                        <a:rPr lang="zh-TW" altLang="en-US" sz="1200" b="0" i="0" u="none" strike="noStrike" dirty="0">
                          <a:solidFill>
                            <a:srgbClr val="000000"/>
                          </a:solidFill>
                          <a:effectLst/>
                          <a:latin typeface="+mn-ea"/>
                          <a:ea typeface="+mn-ea"/>
                        </a:rPr>
                        <a:t>）聽力及閱讀項目合計</a:t>
                      </a:r>
                      <a:r>
                        <a:rPr lang="en-US" altLang="zh-TW" sz="1200" b="0" i="0" u="none" strike="noStrike" dirty="0">
                          <a:solidFill>
                            <a:srgbClr val="000000"/>
                          </a:solidFill>
                          <a:effectLst/>
                          <a:latin typeface="+mn-ea"/>
                          <a:ea typeface="+mn-ea"/>
                        </a:rPr>
                        <a:t>945</a:t>
                      </a:r>
                      <a:r>
                        <a:rPr lang="zh-TW" altLang="en-US" sz="1200" b="0" i="0" u="none" strike="noStrike" dirty="0">
                          <a:solidFill>
                            <a:srgbClr val="000000"/>
                          </a:solidFill>
                          <a:effectLst/>
                          <a:latin typeface="+mn-ea"/>
                          <a:ea typeface="+mn-ea"/>
                        </a:rPr>
                        <a:t>分以上且口說及寫作項目分別均達</a:t>
                      </a:r>
                      <a:r>
                        <a:rPr lang="en-US" altLang="zh-TW" sz="1200" b="0" i="0" u="none" strike="noStrike" dirty="0">
                          <a:solidFill>
                            <a:srgbClr val="000000"/>
                          </a:solidFill>
                          <a:effectLst/>
                          <a:latin typeface="+mn-ea"/>
                          <a:ea typeface="+mn-ea"/>
                        </a:rPr>
                        <a:t>8</a:t>
                      </a:r>
                      <a:r>
                        <a:rPr lang="zh-TW" altLang="en-US" sz="1200" b="0" i="0" u="none" strike="noStrike" dirty="0">
                          <a:solidFill>
                            <a:srgbClr val="000000"/>
                          </a:solidFill>
                          <a:effectLst/>
                          <a:latin typeface="+mn-ea"/>
                          <a:ea typeface="+mn-ea"/>
                        </a:rPr>
                        <a:t>級以上</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effectLst/>
                          <a:latin typeface="+mn-ea"/>
                          <a:ea typeface="+mn-ea"/>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244139">
                <a:tc>
                  <a:txBody>
                    <a:bodyPr/>
                    <a:lstStyle/>
                    <a:p>
                      <a:pPr algn="ctr" fontAlgn="ctr"/>
                      <a:r>
                        <a:rPr lang="en-US" sz="1200" b="0" i="0" u="none" strike="noStrike" dirty="0">
                          <a:solidFill>
                            <a:srgbClr val="000000"/>
                          </a:solidFill>
                          <a:effectLst/>
                          <a:latin typeface="+mn-ea"/>
                          <a:ea typeface="+mn-ea"/>
                        </a:rPr>
                        <a:t>L2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effectLst/>
                          <a:latin typeface="+mn-ea"/>
                          <a:ea typeface="+mn-ea"/>
                        </a:rPr>
                        <a:t>多益（</a:t>
                      </a:r>
                      <a:r>
                        <a:rPr lang="en-US" altLang="zh-TW" sz="1200" b="0" i="0" u="none" strike="noStrike" dirty="0">
                          <a:solidFill>
                            <a:srgbClr val="000000"/>
                          </a:solidFill>
                          <a:effectLst/>
                          <a:latin typeface="+mn-ea"/>
                          <a:ea typeface="+mn-ea"/>
                        </a:rPr>
                        <a:t>TOEIC</a:t>
                      </a:r>
                      <a:r>
                        <a:rPr lang="zh-TW" altLang="en-US" sz="1200" b="0" i="0" u="none" strike="noStrike" dirty="0">
                          <a:solidFill>
                            <a:srgbClr val="000000"/>
                          </a:solidFill>
                          <a:effectLst/>
                          <a:latin typeface="+mn-ea"/>
                          <a:ea typeface="+mn-ea"/>
                        </a:rPr>
                        <a:t>）聽力及閱讀項目合計</a:t>
                      </a:r>
                      <a:r>
                        <a:rPr lang="en-US" altLang="zh-TW" sz="1200" b="0" i="0" u="none" strike="noStrike" dirty="0">
                          <a:solidFill>
                            <a:srgbClr val="000000"/>
                          </a:solidFill>
                          <a:effectLst/>
                          <a:latin typeface="+mn-ea"/>
                          <a:ea typeface="+mn-ea"/>
                        </a:rPr>
                        <a:t>785</a:t>
                      </a:r>
                      <a:r>
                        <a:rPr lang="zh-TW" altLang="en-US" sz="1200" b="0" i="0" u="none" strike="noStrike" dirty="0">
                          <a:solidFill>
                            <a:srgbClr val="000000"/>
                          </a:solidFill>
                          <a:effectLst/>
                          <a:latin typeface="+mn-ea"/>
                          <a:ea typeface="+mn-ea"/>
                        </a:rPr>
                        <a:t>分以上且口說及寫作項目分別均達</a:t>
                      </a:r>
                      <a:r>
                        <a:rPr lang="en-US" altLang="zh-TW" sz="1200" b="0" i="0" u="none" strike="noStrike" dirty="0">
                          <a:solidFill>
                            <a:srgbClr val="000000"/>
                          </a:solidFill>
                          <a:effectLst/>
                          <a:latin typeface="+mn-ea"/>
                          <a:ea typeface="+mn-ea"/>
                        </a:rPr>
                        <a:t>7</a:t>
                      </a:r>
                      <a:r>
                        <a:rPr lang="zh-TW" altLang="en-US" sz="1200" b="0" i="0" u="none" strike="noStrike" dirty="0">
                          <a:solidFill>
                            <a:srgbClr val="000000"/>
                          </a:solidFill>
                          <a:effectLst/>
                          <a:latin typeface="+mn-ea"/>
                          <a:ea typeface="+mn-ea"/>
                        </a:rPr>
                        <a:t>級以上</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effectLst/>
                          <a:latin typeface="+mn-ea"/>
                          <a:ea typeface="+mn-ea"/>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244139">
                <a:tc>
                  <a:txBody>
                    <a:bodyPr/>
                    <a:lstStyle/>
                    <a:p>
                      <a:pPr algn="ctr" fontAlgn="ctr"/>
                      <a:r>
                        <a:rPr lang="en-US" sz="1200" b="0" i="0" u="none" strike="noStrike" dirty="0">
                          <a:solidFill>
                            <a:srgbClr val="000000"/>
                          </a:solidFill>
                          <a:effectLst/>
                          <a:latin typeface="+mn-ea"/>
                          <a:ea typeface="+mn-ea"/>
                        </a:rPr>
                        <a:t>L3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effectLst/>
                          <a:latin typeface="+mn-ea"/>
                          <a:ea typeface="+mn-ea"/>
                        </a:rPr>
                        <a:t>多益（</a:t>
                      </a:r>
                      <a:r>
                        <a:rPr lang="en-US" altLang="zh-TW" sz="1200" b="0" i="0" u="none" strike="noStrike" dirty="0">
                          <a:solidFill>
                            <a:srgbClr val="000000"/>
                          </a:solidFill>
                          <a:effectLst/>
                          <a:latin typeface="+mn-ea"/>
                          <a:ea typeface="+mn-ea"/>
                        </a:rPr>
                        <a:t>TOEIC</a:t>
                      </a:r>
                      <a:r>
                        <a:rPr lang="zh-TW" altLang="en-US" sz="1200" b="0" i="0" u="none" strike="noStrike" dirty="0">
                          <a:solidFill>
                            <a:srgbClr val="000000"/>
                          </a:solidFill>
                          <a:effectLst/>
                          <a:latin typeface="+mn-ea"/>
                          <a:ea typeface="+mn-ea"/>
                        </a:rPr>
                        <a:t>）聽力及閱讀項目合計</a:t>
                      </a:r>
                      <a:r>
                        <a:rPr lang="en-US" altLang="zh-TW" sz="1200" b="0" i="0" u="none" strike="noStrike" dirty="0">
                          <a:solidFill>
                            <a:srgbClr val="000000"/>
                          </a:solidFill>
                          <a:effectLst/>
                          <a:latin typeface="+mn-ea"/>
                          <a:ea typeface="+mn-ea"/>
                        </a:rPr>
                        <a:t>550</a:t>
                      </a:r>
                      <a:r>
                        <a:rPr lang="zh-TW" altLang="en-US" sz="1200" b="0" i="0" u="none" strike="noStrike" dirty="0">
                          <a:solidFill>
                            <a:srgbClr val="000000"/>
                          </a:solidFill>
                          <a:effectLst/>
                          <a:latin typeface="+mn-ea"/>
                          <a:ea typeface="+mn-ea"/>
                        </a:rPr>
                        <a:t>分以上且口說及寫作項目分別均達</a:t>
                      </a:r>
                      <a:r>
                        <a:rPr lang="en-US" altLang="zh-TW" sz="1200" b="0" i="0" u="none" strike="noStrike" dirty="0">
                          <a:solidFill>
                            <a:srgbClr val="000000"/>
                          </a:solidFill>
                          <a:effectLst/>
                          <a:latin typeface="+mn-ea"/>
                          <a:ea typeface="+mn-ea"/>
                        </a:rPr>
                        <a:t>6</a:t>
                      </a:r>
                      <a:r>
                        <a:rPr lang="zh-TW" altLang="en-US" sz="1200" b="0" i="0" u="none" strike="noStrike" dirty="0">
                          <a:solidFill>
                            <a:srgbClr val="000000"/>
                          </a:solidFill>
                          <a:effectLst/>
                          <a:latin typeface="+mn-ea"/>
                          <a:ea typeface="+mn-ea"/>
                        </a:rPr>
                        <a:t>級以上</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effectLst/>
                          <a:latin typeface="+mn-ea"/>
                          <a:ea typeface="+mn-ea"/>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r h="244139">
                <a:tc>
                  <a:txBody>
                    <a:bodyPr/>
                    <a:lstStyle/>
                    <a:p>
                      <a:pPr algn="ctr" fontAlgn="ctr"/>
                      <a:r>
                        <a:rPr lang="en-US" sz="1200" b="0" i="0" u="none" strike="noStrike" dirty="0">
                          <a:solidFill>
                            <a:srgbClr val="000000"/>
                          </a:solidFill>
                          <a:effectLst/>
                          <a:latin typeface="+mn-ea"/>
                          <a:ea typeface="+mn-ea"/>
                        </a:rPr>
                        <a:t>M1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effectLst/>
                          <a:latin typeface="+mn-ea"/>
                          <a:ea typeface="+mn-ea"/>
                        </a:rPr>
                        <a:t>托福</a:t>
                      </a:r>
                      <a:r>
                        <a:rPr lang="en-US" altLang="zh-TW" sz="1200" b="0" i="0" u="none" strike="noStrike" dirty="0">
                          <a:solidFill>
                            <a:srgbClr val="000000"/>
                          </a:solidFill>
                          <a:effectLst/>
                          <a:latin typeface="+mn-ea"/>
                          <a:ea typeface="+mn-ea"/>
                        </a:rPr>
                        <a:t>(</a:t>
                      </a:r>
                      <a:r>
                        <a:rPr lang="en-US" sz="1200" b="0" i="0" u="none" strike="noStrike" dirty="0">
                          <a:solidFill>
                            <a:srgbClr val="000000"/>
                          </a:solidFill>
                          <a:effectLst/>
                          <a:latin typeface="+mn-ea"/>
                          <a:ea typeface="+mn-ea"/>
                        </a:rPr>
                        <a:t>TOEFL </a:t>
                      </a:r>
                      <a:r>
                        <a:rPr lang="en-US" sz="1200" b="0" i="0" u="none" strike="noStrike" dirty="0" err="1">
                          <a:solidFill>
                            <a:srgbClr val="000000"/>
                          </a:solidFill>
                          <a:effectLst/>
                          <a:latin typeface="+mn-ea"/>
                          <a:ea typeface="+mn-ea"/>
                        </a:rPr>
                        <a:t>iBT</a:t>
                      </a:r>
                      <a:r>
                        <a:rPr lang="en-US" sz="1200" b="0" i="0" u="none" strike="noStrike" dirty="0">
                          <a:solidFill>
                            <a:srgbClr val="000000"/>
                          </a:solidFill>
                          <a:effectLst/>
                          <a:latin typeface="+mn-ea"/>
                          <a:ea typeface="+mn-ea"/>
                        </a:rPr>
                        <a:t>)110</a:t>
                      </a:r>
                      <a:r>
                        <a:rPr lang="zh-TW" altLang="en-US" sz="1200" b="0" i="0" u="none" strike="noStrike" dirty="0">
                          <a:solidFill>
                            <a:srgbClr val="000000"/>
                          </a:solidFill>
                          <a:effectLst/>
                          <a:latin typeface="+mn-ea"/>
                          <a:ea typeface="+mn-ea"/>
                        </a:rPr>
                        <a:t>以上</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effectLst/>
                          <a:latin typeface="+mn-ea"/>
                          <a:ea typeface="+mn-ea"/>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7"/>
                  </a:ext>
                </a:extLst>
              </a:tr>
              <a:tr h="244139">
                <a:tc>
                  <a:txBody>
                    <a:bodyPr/>
                    <a:lstStyle/>
                    <a:p>
                      <a:pPr algn="ctr" fontAlgn="ctr"/>
                      <a:r>
                        <a:rPr lang="en-US" sz="1200" b="0" i="0" u="none" strike="noStrike">
                          <a:solidFill>
                            <a:srgbClr val="000000"/>
                          </a:solidFill>
                          <a:effectLst/>
                          <a:latin typeface="+mn-ea"/>
                          <a:ea typeface="+mn-ea"/>
                        </a:rPr>
                        <a:t>M2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effectLst/>
                          <a:latin typeface="+mn-ea"/>
                          <a:ea typeface="+mn-ea"/>
                        </a:rPr>
                        <a:t>托福</a:t>
                      </a:r>
                      <a:r>
                        <a:rPr lang="en-US" altLang="zh-TW" sz="1200" b="0" i="0" u="none" strike="noStrike" dirty="0">
                          <a:solidFill>
                            <a:srgbClr val="000000"/>
                          </a:solidFill>
                          <a:effectLst/>
                          <a:latin typeface="+mn-ea"/>
                          <a:ea typeface="+mn-ea"/>
                        </a:rPr>
                        <a:t>(</a:t>
                      </a:r>
                      <a:r>
                        <a:rPr lang="en-US" sz="1200" b="0" i="0" u="none" strike="noStrike" dirty="0">
                          <a:solidFill>
                            <a:srgbClr val="000000"/>
                          </a:solidFill>
                          <a:effectLst/>
                          <a:latin typeface="+mn-ea"/>
                          <a:ea typeface="+mn-ea"/>
                        </a:rPr>
                        <a:t>TOEFL </a:t>
                      </a:r>
                      <a:r>
                        <a:rPr lang="en-US" sz="1200" b="0" i="0" u="none" strike="noStrike" dirty="0" err="1">
                          <a:solidFill>
                            <a:srgbClr val="000000"/>
                          </a:solidFill>
                          <a:effectLst/>
                          <a:latin typeface="+mn-ea"/>
                          <a:ea typeface="+mn-ea"/>
                        </a:rPr>
                        <a:t>iBT</a:t>
                      </a:r>
                      <a:r>
                        <a:rPr lang="en-US" sz="1200" b="0" i="0" u="none" strike="noStrike" dirty="0">
                          <a:solidFill>
                            <a:srgbClr val="000000"/>
                          </a:solidFill>
                          <a:effectLst/>
                          <a:latin typeface="+mn-ea"/>
                          <a:ea typeface="+mn-ea"/>
                        </a:rPr>
                        <a:t>)87-109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effectLst/>
                          <a:latin typeface="+mn-ea"/>
                          <a:ea typeface="+mn-ea"/>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8"/>
                  </a:ext>
                </a:extLst>
              </a:tr>
              <a:tr h="244139">
                <a:tc>
                  <a:txBody>
                    <a:bodyPr/>
                    <a:lstStyle/>
                    <a:p>
                      <a:pPr algn="ctr" fontAlgn="ctr"/>
                      <a:r>
                        <a:rPr lang="en-US" sz="1200" b="0" i="0" u="none" strike="noStrike" dirty="0">
                          <a:solidFill>
                            <a:srgbClr val="000000"/>
                          </a:solidFill>
                          <a:effectLst/>
                          <a:latin typeface="+mn-ea"/>
                          <a:ea typeface="+mn-ea"/>
                        </a:rPr>
                        <a:t>M3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effectLst/>
                          <a:latin typeface="+mn-ea"/>
                          <a:ea typeface="+mn-ea"/>
                        </a:rPr>
                        <a:t>托福</a:t>
                      </a:r>
                      <a:r>
                        <a:rPr lang="en-US" altLang="zh-TW" sz="1200" b="0" i="0" u="none" strike="noStrike" dirty="0">
                          <a:solidFill>
                            <a:srgbClr val="000000"/>
                          </a:solidFill>
                          <a:effectLst/>
                          <a:latin typeface="+mn-ea"/>
                          <a:ea typeface="+mn-ea"/>
                        </a:rPr>
                        <a:t>(</a:t>
                      </a:r>
                      <a:r>
                        <a:rPr lang="en-US" sz="1200" b="0" i="0" u="none" strike="noStrike" dirty="0">
                          <a:solidFill>
                            <a:srgbClr val="000000"/>
                          </a:solidFill>
                          <a:effectLst/>
                          <a:latin typeface="+mn-ea"/>
                          <a:ea typeface="+mn-ea"/>
                        </a:rPr>
                        <a:t>TOEFL </a:t>
                      </a:r>
                      <a:r>
                        <a:rPr lang="en-US" sz="1200" b="0" i="0" u="none" strike="noStrike" dirty="0" err="1">
                          <a:solidFill>
                            <a:srgbClr val="000000"/>
                          </a:solidFill>
                          <a:effectLst/>
                          <a:latin typeface="+mn-ea"/>
                          <a:ea typeface="+mn-ea"/>
                        </a:rPr>
                        <a:t>iBT</a:t>
                      </a:r>
                      <a:r>
                        <a:rPr lang="en-US" sz="1200" b="0" i="0" u="none" strike="noStrike" dirty="0">
                          <a:solidFill>
                            <a:srgbClr val="000000"/>
                          </a:solidFill>
                          <a:effectLst/>
                          <a:latin typeface="+mn-ea"/>
                          <a:ea typeface="+mn-ea"/>
                        </a:rPr>
                        <a:t>)57-86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effectLst/>
                          <a:latin typeface="+mn-ea"/>
                          <a:ea typeface="+mn-ea"/>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9"/>
                  </a:ext>
                </a:extLst>
              </a:tr>
              <a:tr h="244139">
                <a:tc>
                  <a:txBody>
                    <a:bodyPr/>
                    <a:lstStyle/>
                    <a:p>
                      <a:pPr algn="ctr" fontAlgn="ctr"/>
                      <a:r>
                        <a:rPr lang="en-US" sz="1200" b="0" i="0" u="none" strike="noStrike">
                          <a:solidFill>
                            <a:srgbClr val="000000"/>
                          </a:solidFill>
                          <a:effectLst/>
                          <a:latin typeface="+mn-ea"/>
                          <a:ea typeface="+mn-ea"/>
                        </a:rPr>
                        <a:t>N1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effectLst/>
                          <a:latin typeface="+mn-ea"/>
                          <a:ea typeface="+mn-ea"/>
                        </a:rPr>
                        <a:t>雅思</a:t>
                      </a:r>
                      <a:r>
                        <a:rPr lang="en-US" altLang="zh-TW" sz="1200" b="0" i="0" u="none" strike="noStrike" dirty="0">
                          <a:solidFill>
                            <a:srgbClr val="000000"/>
                          </a:solidFill>
                          <a:effectLst/>
                          <a:latin typeface="+mn-ea"/>
                          <a:ea typeface="+mn-ea"/>
                        </a:rPr>
                        <a:t>(</a:t>
                      </a:r>
                      <a:r>
                        <a:rPr lang="en-US" sz="1200" b="0" i="0" u="none" strike="noStrike" dirty="0">
                          <a:solidFill>
                            <a:srgbClr val="000000"/>
                          </a:solidFill>
                          <a:effectLst/>
                          <a:latin typeface="+mn-ea"/>
                          <a:ea typeface="+mn-ea"/>
                        </a:rPr>
                        <a:t>IELTS)7</a:t>
                      </a:r>
                      <a:r>
                        <a:rPr lang="zh-TW" altLang="en-US" sz="1200" b="0" i="0" u="none" strike="noStrike" dirty="0">
                          <a:solidFill>
                            <a:srgbClr val="000000"/>
                          </a:solidFill>
                          <a:effectLst/>
                          <a:latin typeface="+mn-ea"/>
                          <a:ea typeface="+mn-ea"/>
                        </a:rPr>
                        <a:t>以上</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effectLst/>
                          <a:latin typeface="+mn-ea"/>
                          <a:ea typeface="+mn-ea"/>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0"/>
                  </a:ext>
                </a:extLst>
              </a:tr>
              <a:tr h="244139">
                <a:tc>
                  <a:txBody>
                    <a:bodyPr/>
                    <a:lstStyle/>
                    <a:p>
                      <a:pPr algn="ctr" fontAlgn="ctr"/>
                      <a:r>
                        <a:rPr lang="en-US" sz="1200" b="0" i="0" u="none" strike="noStrike" dirty="0">
                          <a:solidFill>
                            <a:srgbClr val="000000"/>
                          </a:solidFill>
                          <a:effectLst/>
                          <a:latin typeface="+mn-ea"/>
                          <a:ea typeface="+mn-ea"/>
                        </a:rPr>
                        <a:t>N2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effectLst/>
                          <a:latin typeface="+mn-ea"/>
                          <a:ea typeface="+mn-ea"/>
                        </a:rPr>
                        <a:t>雅思</a:t>
                      </a:r>
                      <a:r>
                        <a:rPr lang="en-US" altLang="zh-TW" sz="1200" b="0" i="0" u="none" strike="noStrike" dirty="0">
                          <a:solidFill>
                            <a:srgbClr val="000000"/>
                          </a:solidFill>
                          <a:effectLst/>
                          <a:latin typeface="+mn-ea"/>
                          <a:ea typeface="+mn-ea"/>
                        </a:rPr>
                        <a:t>(</a:t>
                      </a:r>
                      <a:r>
                        <a:rPr lang="en-US" sz="1200" b="0" i="0" u="none" strike="noStrike" dirty="0">
                          <a:solidFill>
                            <a:srgbClr val="000000"/>
                          </a:solidFill>
                          <a:effectLst/>
                          <a:latin typeface="+mn-ea"/>
                          <a:ea typeface="+mn-ea"/>
                        </a:rPr>
                        <a:t>IELTS)6</a:t>
                      </a:r>
                      <a:r>
                        <a:rPr lang="zh-TW" altLang="en-US" sz="1200" b="0" i="0" u="none" strike="noStrike" dirty="0">
                          <a:solidFill>
                            <a:srgbClr val="000000"/>
                          </a:solidFill>
                          <a:effectLst/>
                          <a:latin typeface="+mn-ea"/>
                          <a:ea typeface="+mn-ea"/>
                        </a:rPr>
                        <a:t>以上</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effectLst/>
                          <a:latin typeface="+mn-ea"/>
                          <a:ea typeface="+mn-ea"/>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1"/>
                  </a:ext>
                </a:extLst>
              </a:tr>
              <a:tr h="244139">
                <a:tc>
                  <a:txBody>
                    <a:bodyPr/>
                    <a:lstStyle/>
                    <a:p>
                      <a:pPr algn="ctr" fontAlgn="ctr"/>
                      <a:r>
                        <a:rPr lang="en-US" sz="1200" b="0" i="0" u="none" strike="noStrike" dirty="0">
                          <a:solidFill>
                            <a:srgbClr val="000000"/>
                          </a:solidFill>
                          <a:effectLst/>
                          <a:latin typeface="+mn-ea"/>
                          <a:ea typeface="+mn-ea"/>
                        </a:rPr>
                        <a:t>N3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effectLst/>
                          <a:latin typeface="+mn-ea"/>
                          <a:ea typeface="+mn-ea"/>
                        </a:rPr>
                        <a:t>雅思</a:t>
                      </a:r>
                      <a:r>
                        <a:rPr lang="en-US" altLang="zh-TW" sz="1200" b="0" i="0" u="none" strike="noStrike" dirty="0">
                          <a:solidFill>
                            <a:srgbClr val="000000"/>
                          </a:solidFill>
                          <a:effectLst/>
                          <a:latin typeface="+mn-ea"/>
                          <a:ea typeface="+mn-ea"/>
                        </a:rPr>
                        <a:t>(</a:t>
                      </a:r>
                      <a:r>
                        <a:rPr lang="en-US" sz="1200" b="0" i="0" u="none" strike="noStrike" dirty="0">
                          <a:solidFill>
                            <a:srgbClr val="000000"/>
                          </a:solidFill>
                          <a:effectLst/>
                          <a:latin typeface="+mn-ea"/>
                          <a:ea typeface="+mn-ea"/>
                        </a:rPr>
                        <a:t>IELTS)4.5</a:t>
                      </a:r>
                      <a:r>
                        <a:rPr lang="zh-TW" altLang="en-US" sz="1200" b="0" i="0" u="none" strike="noStrike" dirty="0">
                          <a:solidFill>
                            <a:srgbClr val="000000"/>
                          </a:solidFill>
                          <a:effectLst/>
                          <a:latin typeface="+mn-ea"/>
                          <a:ea typeface="+mn-ea"/>
                        </a:rPr>
                        <a:t>以上</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effectLst/>
                          <a:latin typeface="+mn-ea"/>
                          <a:ea typeface="+mn-ea"/>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2"/>
                  </a:ext>
                </a:extLst>
              </a:tr>
              <a:tr h="244139">
                <a:tc>
                  <a:txBody>
                    <a:bodyPr/>
                    <a:lstStyle/>
                    <a:p>
                      <a:pPr algn="ctr" fontAlgn="ctr"/>
                      <a:r>
                        <a:rPr lang="en-US" sz="1200" b="0" i="0" u="none" strike="noStrike" dirty="0">
                          <a:solidFill>
                            <a:srgbClr val="000000"/>
                          </a:solidFill>
                          <a:effectLst/>
                          <a:latin typeface="+mn-ea"/>
                          <a:ea typeface="+mn-ea"/>
                        </a:rPr>
                        <a:t>O1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effectLst/>
                          <a:latin typeface="+mn-ea"/>
                          <a:ea typeface="+mn-ea"/>
                        </a:rPr>
                        <a:t>劍橋國際英語認證</a:t>
                      </a:r>
                      <a:r>
                        <a:rPr lang="en-US" altLang="zh-TW" sz="1200" b="0" i="0" u="none" strike="noStrike" dirty="0">
                          <a:solidFill>
                            <a:srgbClr val="000000"/>
                          </a:solidFill>
                          <a:effectLst/>
                          <a:latin typeface="+mn-ea"/>
                          <a:ea typeface="+mn-ea"/>
                        </a:rPr>
                        <a:t>(</a:t>
                      </a:r>
                      <a:r>
                        <a:rPr lang="en-US" sz="1200" b="0" i="0" u="none" strike="noStrike" dirty="0">
                          <a:solidFill>
                            <a:srgbClr val="000000"/>
                          </a:solidFill>
                          <a:effectLst/>
                          <a:latin typeface="+mn-ea"/>
                          <a:ea typeface="+mn-ea"/>
                        </a:rPr>
                        <a:t>Cambridge ESOL Main Suite)CAE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effectLst/>
                          <a:latin typeface="+mn-ea"/>
                          <a:ea typeface="+mn-ea"/>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3"/>
                  </a:ext>
                </a:extLst>
              </a:tr>
              <a:tr h="244139">
                <a:tc>
                  <a:txBody>
                    <a:bodyPr/>
                    <a:lstStyle/>
                    <a:p>
                      <a:pPr algn="ctr" fontAlgn="ctr"/>
                      <a:r>
                        <a:rPr lang="en-US" sz="1200" b="0" i="0" u="none" strike="noStrike" dirty="0">
                          <a:solidFill>
                            <a:srgbClr val="000000"/>
                          </a:solidFill>
                          <a:effectLst/>
                          <a:latin typeface="+mn-ea"/>
                          <a:ea typeface="+mn-ea"/>
                        </a:rPr>
                        <a:t>O2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effectLst/>
                          <a:latin typeface="+mn-ea"/>
                          <a:ea typeface="+mn-ea"/>
                        </a:rPr>
                        <a:t>劍橋國際英語認證</a:t>
                      </a:r>
                      <a:r>
                        <a:rPr lang="en-US" altLang="zh-TW" sz="1200" b="0" i="0" u="none" strike="noStrike" dirty="0">
                          <a:solidFill>
                            <a:srgbClr val="000000"/>
                          </a:solidFill>
                          <a:effectLst/>
                          <a:latin typeface="+mn-ea"/>
                          <a:ea typeface="+mn-ea"/>
                        </a:rPr>
                        <a:t>(</a:t>
                      </a:r>
                      <a:r>
                        <a:rPr lang="en-US" sz="1200" b="0" i="0" u="none" strike="noStrike" dirty="0">
                          <a:solidFill>
                            <a:srgbClr val="000000"/>
                          </a:solidFill>
                          <a:effectLst/>
                          <a:latin typeface="+mn-ea"/>
                          <a:ea typeface="+mn-ea"/>
                        </a:rPr>
                        <a:t>Cambridge ESOL Main Suite)FCE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effectLst/>
                          <a:latin typeface="+mn-ea"/>
                          <a:ea typeface="+mn-ea"/>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4"/>
                  </a:ext>
                </a:extLst>
              </a:tr>
              <a:tr h="244139">
                <a:tc>
                  <a:txBody>
                    <a:bodyPr/>
                    <a:lstStyle/>
                    <a:p>
                      <a:pPr algn="ctr" fontAlgn="ctr"/>
                      <a:r>
                        <a:rPr lang="en-US" sz="1200" b="0" i="0" u="none" strike="noStrike" dirty="0">
                          <a:solidFill>
                            <a:srgbClr val="000000"/>
                          </a:solidFill>
                          <a:effectLst/>
                          <a:latin typeface="+mn-ea"/>
                          <a:ea typeface="+mn-ea"/>
                        </a:rPr>
                        <a:t>O3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effectLst/>
                          <a:latin typeface="+mn-ea"/>
                          <a:ea typeface="+mn-ea"/>
                        </a:rPr>
                        <a:t>劍橋國際英語認證</a:t>
                      </a:r>
                      <a:r>
                        <a:rPr lang="en-US" altLang="zh-TW" sz="1200" b="0" i="0" u="none" strike="noStrike" dirty="0">
                          <a:solidFill>
                            <a:srgbClr val="000000"/>
                          </a:solidFill>
                          <a:effectLst/>
                          <a:latin typeface="+mn-ea"/>
                          <a:ea typeface="+mn-ea"/>
                        </a:rPr>
                        <a:t>(</a:t>
                      </a:r>
                      <a:r>
                        <a:rPr lang="en-US" sz="1200" b="0" i="0" u="none" strike="noStrike" dirty="0">
                          <a:solidFill>
                            <a:srgbClr val="000000"/>
                          </a:solidFill>
                          <a:effectLst/>
                          <a:latin typeface="+mn-ea"/>
                          <a:ea typeface="+mn-ea"/>
                        </a:rPr>
                        <a:t>Cambridge ESOL Main Suite)PET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effectLst/>
                          <a:latin typeface="+mn-ea"/>
                          <a:ea typeface="+mn-ea"/>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5"/>
                  </a:ext>
                </a:extLst>
              </a:tr>
              <a:tr h="244139">
                <a:tc>
                  <a:txBody>
                    <a:bodyPr/>
                    <a:lstStyle/>
                    <a:p>
                      <a:pPr algn="ctr" fontAlgn="ctr"/>
                      <a:r>
                        <a:rPr lang="en-US" sz="1200" b="0" i="0" u="none" strike="noStrike" dirty="0">
                          <a:solidFill>
                            <a:srgbClr val="000000"/>
                          </a:solidFill>
                          <a:effectLst/>
                          <a:latin typeface="+mn-ea"/>
                          <a:ea typeface="+mn-ea"/>
                        </a:rPr>
                        <a:t>P1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effectLst/>
                          <a:latin typeface="+mn-ea"/>
                          <a:ea typeface="+mn-ea"/>
                        </a:rPr>
                        <a:t>劍橋博思職場英語檢測</a:t>
                      </a:r>
                      <a:r>
                        <a:rPr lang="en-US" altLang="zh-TW" sz="1200" b="0" i="0" u="none" strike="noStrike" dirty="0">
                          <a:solidFill>
                            <a:srgbClr val="000000"/>
                          </a:solidFill>
                          <a:effectLst/>
                          <a:latin typeface="+mn-ea"/>
                          <a:ea typeface="+mn-ea"/>
                        </a:rPr>
                        <a:t>(BULATS)ALTE Level 4(=)</a:t>
                      </a:r>
                      <a:r>
                        <a:rPr lang="zh-TW" altLang="en-US" sz="1200" b="0" i="0" u="none" strike="noStrike" dirty="0">
                          <a:solidFill>
                            <a:srgbClr val="000000"/>
                          </a:solidFill>
                          <a:effectLst/>
                          <a:latin typeface="+mn-ea"/>
                          <a:ea typeface="+mn-ea"/>
                        </a:rPr>
                        <a:t>、</a:t>
                      </a:r>
                      <a:r>
                        <a:rPr lang="en-US" altLang="zh-TW" sz="1200" b="0" i="0" u="none" strike="noStrike" dirty="0">
                          <a:solidFill>
                            <a:srgbClr val="000000"/>
                          </a:solidFill>
                          <a:effectLst/>
                          <a:latin typeface="+mn-ea"/>
                          <a:ea typeface="+mn-ea"/>
                        </a:rPr>
                        <a:t>(+)</a:t>
                      </a:r>
                      <a:r>
                        <a:rPr lang="zh-TW" altLang="en-US" sz="1200" b="0" i="0" u="none" strike="noStrike" dirty="0">
                          <a:solidFill>
                            <a:srgbClr val="000000"/>
                          </a:solidFill>
                          <a:effectLst/>
                          <a:latin typeface="+mn-ea"/>
                          <a:ea typeface="+mn-ea"/>
                        </a:rPr>
                        <a:t>包含聽說讀寫</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effectLst/>
                          <a:latin typeface="+mn-ea"/>
                          <a:ea typeface="+mn-ea"/>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6"/>
                  </a:ext>
                </a:extLst>
              </a:tr>
              <a:tr h="244139">
                <a:tc>
                  <a:txBody>
                    <a:bodyPr/>
                    <a:lstStyle/>
                    <a:p>
                      <a:pPr algn="ctr" fontAlgn="ctr"/>
                      <a:r>
                        <a:rPr lang="en-US" sz="1200" b="0" i="0" u="none" strike="noStrike" dirty="0">
                          <a:solidFill>
                            <a:srgbClr val="000000"/>
                          </a:solidFill>
                          <a:effectLst/>
                          <a:latin typeface="+mn-ea"/>
                          <a:ea typeface="+mn-ea"/>
                        </a:rPr>
                        <a:t>P2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effectLst/>
                          <a:latin typeface="+mn-ea"/>
                          <a:ea typeface="+mn-ea"/>
                        </a:rPr>
                        <a:t>劍橋博思職場英語檢測</a:t>
                      </a:r>
                      <a:r>
                        <a:rPr lang="en-US" altLang="zh-TW" sz="1200" b="0" i="0" u="none" strike="noStrike" dirty="0">
                          <a:solidFill>
                            <a:srgbClr val="000000"/>
                          </a:solidFill>
                          <a:effectLst/>
                          <a:latin typeface="+mn-ea"/>
                          <a:ea typeface="+mn-ea"/>
                        </a:rPr>
                        <a:t>(BULATS)ALTE Level 3(=)</a:t>
                      </a:r>
                      <a:r>
                        <a:rPr lang="zh-TW" altLang="en-US" sz="1200" b="0" i="0" u="none" strike="noStrike" dirty="0">
                          <a:solidFill>
                            <a:srgbClr val="000000"/>
                          </a:solidFill>
                          <a:effectLst/>
                          <a:latin typeface="+mn-ea"/>
                          <a:ea typeface="+mn-ea"/>
                        </a:rPr>
                        <a:t>、</a:t>
                      </a:r>
                      <a:r>
                        <a:rPr lang="en-US" altLang="zh-TW" sz="1200" b="0" i="0" u="none" strike="noStrike" dirty="0">
                          <a:solidFill>
                            <a:srgbClr val="000000"/>
                          </a:solidFill>
                          <a:effectLst/>
                          <a:latin typeface="+mn-ea"/>
                          <a:ea typeface="+mn-ea"/>
                        </a:rPr>
                        <a:t>(+)</a:t>
                      </a:r>
                      <a:r>
                        <a:rPr lang="zh-TW" altLang="en-US" sz="1200" b="0" i="0" u="none" strike="noStrike" dirty="0">
                          <a:solidFill>
                            <a:srgbClr val="000000"/>
                          </a:solidFill>
                          <a:effectLst/>
                          <a:latin typeface="+mn-ea"/>
                          <a:ea typeface="+mn-ea"/>
                        </a:rPr>
                        <a:t>包含聽說讀寫</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effectLst/>
                          <a:latin typeface="+mn-ea"/>
                          <a:ea typeface="+mn-ea"/>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7"/>
                  </a:ext>
                </a:extLst>
              </a:tr>
              <a:tr h="244139">
                <a:tc>
                  <a:txBody>
                    <a:bodyPr/>
                    <a:lstStyle/>
                    <a:p>
                      <a:pPr algn="ctr" fontAlgn="ctr"/>
                      <a:r>
                        <a:rPr lang="en-US" sz="1200" b="0" i="0" u="none" strike="noStrike" dirty="0">
                          <a:solidFill>
                            <a:srgbClr val="000000"/>
                          </a:solidFill>
                          <a:effectLst/>
                          <a:latin typeface="+mn-ea"/>
                          <a:ea typeface="+mn-ea"/>
                        </a:rPr>
                        <a:t>P3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effectLst/>
                          <a:latin typeface="+mn-ea"/>
                          <a:ea typeface="+mn-ea"/>
                        </a:rPr>
                        <a:t>劍橋博思職場英語檢測</a:t>
                      </a:r>
                      <a:r>
                        <a:rPr lang="en-US" altLang="zh-TW" sz="1200" b="0" i="0" u="none" strike="noStrike" dirty="0">
                          <a:solidFill>
                            <a:srgbClr val="000000"/>
                          </a:solidFill>
                          <a:effectLst/>
                          <a:latin typeface="+mn-ea"/>
                          <a:ea typeface="+mn-ea"/>
                        </a:rPr>
                        <a:t>(BULATS)ALTE Level 2(=)</a:t>
                      </a:r>
                      <a:r>
                        <a:rPr lang="zh-TW" altLang="en-US" sz="1200" b="0" i="0" u="none" strike="noStrike" dirty="0">
                          <a:solidFill>
                            <a:srgbClr val="000000"/>
                          </a:solidFill>
                          <a:effectLst/>
                          <a:latin typeface="+mn-ea"/>
                          <a:ea typeface="+mn-ea"/>
                        </a:rPr>
                        <a:t>、</a:t>
                      </a:r>
                      <a:r>
                        <a:rPr lang="en-US" altLang="zh-TW" sz="1200" b="0" i="0" u="none" strike="noStrike" dirty="0">
                          <a:solidFill>
                            <a:srgbClr val="000000"/>
                          </a:solidFill>
                          <a:effectLst/>
                          <a:latin typeface="+mn-ea"/>
                          <a:ea typeface="+mn-ea"/>
                        </a:rPr>
                        <a:t>(+)</a:t>
                      </a:r>
                      <a:r>
                        <a:rPr lang="zh-TW" altLang="en-US" sz="1200" b="0" i="0" u="none" strike="noStrike" dirty="0">
                          <a:solidFill>
                            <a:srgbClr val="000000"/>
                          </a:solidFill>
                          <a:effectLst/>
                          <a:latin typeface="+mn-ea"/>
                          <a:ea typeface="+mn-ea"/>
                        </a:rPr>
                        <a:t>包含聽說讀寫</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effectLst/>
                          <a:latin typeface="+mn-ea"/>
                          <a:ea typeface="+mn-ea"/>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8"/>
                  </a:ext>
                </a:extLst>
              </a:tr>
              <a:tr h="244139">
                <a:tc>
                  <a:txBody>
                    <a:bodyPr/>
                    <a:lstStyle/>
                    <a:p>
                      <a:pPr algn="ctr" fontAlgn="ctr"/>
                      <a:r>
                        <a:rPr lang="en-US" sz="1200" b="0" i="0" u="none" strike="noStrike" dirty="0">
                          <a:solidFill>
                            <a:srgbClr val="000000"/>
                          </a:solidFill>
                          <a:effectLst/>
                          <a:latin typeface="+mn-ea"/>
                          <a:ea typeface="+mn-ea"/>
                        </a:rPr>
                        <a:t>Q1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effectLst/>
                          <a:latin typeface="+mn-ea"/>
                          <a:ea typeface="+mn-ea"/>
                        </a:rPr>
                        <a:t>日本語能力試驗</a:t>
                      </a:r>
                      <a:r>
                        <a:rPr lang="en-US" altLang="zh-TW" sz="1200" b="0" i="0" u="none" strike="noStrike" dirty="0">
                          <a:solidFill>
                            <a:srgbClr val="000000"/>
                          </a:solidFill>
                          <a:effectLst/>
                          <a:latin typeface="+mn-ea"/>
                          <a:ea typeface="+mn-ea"/>
                        </a:rPr>
                        <a:t>(</a:t>
                      </a:r>
                      <a:r>
                        <a:rPr lang="en-US" sz="1200" b="0" i="0" u="none" strike="noStrike" dirty="0">
                          <a:solidFill>
                            <a:srgbClr val="000000"/>
                          </a:solidFill>
                          <a:effectLst/>
                          <a:latin typeface="+mn-ea"/>
                          <a:ea typeface="+mn-ea"/>
                        </a:rPr>
                        <a:t>JLPT)N1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effectLst/>
                          <a:latin typeface="+mn-ea"/>
                          <a:ea typeface="+mn-ea"/>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9"/>
                  </a:ext>
                </a:extLst>
              </a:tr>
              <a:tr h="244139">
                <a:tc>
                  <a:txBody>
                    <a:bodyPr/>
                    <a:lstStyle/>
                    <a:p>
                      <a:pPr algn="ctr" fontAlgn="ctr"/>
                      <a:r>
                        <a:rPr lang="en-US" sz="1200" b="0" i="0" u="none" strike="noStrike" dirty="0">
                          <a:solidFill>
                            <a:srgbClr val="000000"/>
                          </a:solidFill>
                          <a:effectLst/>
                          <a:latin typeface="+mn-ea"/>
                          <a:ea typeface="+mn-ea"/>
                        </a:rPr>
                        <a:t>Q2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a:solidFill>
                            <a:srgbClr val="000000"/>
                          </a:solidFill>
                          <a:effectLst/>
                          <a:latin typeface="+mn-ea"/>
                          <a:ea typeface="+mn-ea"/>
                        </a:rPr>
                        <a:t>日本語能力試驗</a:t>
                      </a:r>
                      <a:r>
                        <a:rPr lang="en-US" altLang="zh-TW" sz="1200" b="0" i="0" u="none" strike="noStrike">
                          <a:solidFill>
                            <a:srgbClr val="000000"/>
                          </a:solidFill>
                          <a:effectLst/>
                          <a:latin typeface="+mn-ea"/>
                          <a:ea typeface="+mn-ea"/>
                        </a:rPr>
                        <a:t>(</a:t>
                      </a:r>
                      <a:r>
                        <a:rPr lang="en-US" sz="1200" b="0" i="0" u="none" strike="noStrike">
                          <a:solidFill>
                            <a:srgbClr val="000000"/>
                          </a:solidFill>
                          <a:effectLst/>
                          <a:latin typeface="+mn-ea"/>
                          <a:ea typeface="+mn-ea"/>
                        </a:rPr>
                        <a:t>JLPT)N2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effectLst/>
                          <a:latin typeface="+mn-ea"/>
                          <a:ea typeface="+mn-ea"/>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20"/>
                  </a:ext>
                </a:extLst>
              </a:tr>
              <a:tr h="244139">
                <a:tc>
                  <a:txBody>
                    <a:bodyPr/>
                    <a:lstStyle/>
                    <a:p>
                      <a:pPr algn="ctr" fontAlgn="ctr"/>
                      <a:r>
                        <a:rPr lang="en-US" sz="1200" b="0" i="0" u="none" strike="noStrike" dirty="0">
                          <a:solidFill>
                            <a:srgbClr val="000000"/>
                          </a:solidFill>
                          <a:effectLst/>
                          <a:latin typeface="+mn-ea"/>
                          <a:ea typeface="+mn-ea"/>
                        </a:rPr>
                        <a:t>Q3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zh-TW" altLang="en-US" sz="1200" b="0" i="0" u="none" strike="noStrike" dirty="0">
                          <a:solidFill>
                            <a:srgbClr val="000000"/>
                          </a:solidFill>
                          <a:effectLst/>
                          <a:latin typeface="+mn-ea"/>
                          <a:ea typeface="+mn-ea"/>
                        </a:rPr>
                        <a:t>日本語能力試驗</a:t>
                      </a:r>
                      <a:r>
                        <a:rPr lang="en-US" altLang="zh-TW" sz="1200" b="0" i="0" u="none" strike="noStrike" dirty="0">
                          <a:solidFill>
                            <a:srgbClr val="000000"/>
                          </a:solidFill>
                          <a:effectLst/>
                          <a:latin typeface="+mn-ea"/>
                          <a:ea typeface="+mn-ea"/>
                        </a:rPr>
                        <a:t>(</a:t>
                      </a:r>
                      <a:r>
                        <a:rPr lang="en-US" sz="1200" b="0" i="0" u="none" strike="noStrike" dirty="0">
                          <a:solidFill>
                            <a:srgbClr val="000000"/>
                          </a:solidFill>
                          <a:effectLst/>
                          <a:latin typeface="+mn-ea"/>
                          <a:ea typeface="+mn-ea"/>
                        </a:rPr>
                        <a:t>JLPT)N3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zh-TW" sz="1200" b="0" i="0" u="none" strike="noStrike" dirty="0">
                          <a:solidFill>
                            <a:srgbClr val="000000"/>
                          </a:solidFill>
                          <a:effectLst/>
                          <a:latin typeface="+mn-ea"/>
                          <a:ea typeface="+mn-ea"/>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21"/>
                  </a:ext>
                </a:extLst>
              </a:tr>
            </a:tbl>
          </a:graphicData>
        </a:graphic>
      </p:graphicFrame>
      <p:sp>
        <p:nvSpPr>
          <p:cNvPr id="41057" name="矩形 2"/>
          <p:cNvSpPr>
            <a:spLocks noChangeArrowheads="1"/>
          </p:cNvSpPr>
          <p:nvPr/>
        </p:nvSpPr>
        <p:spPr bwMode="auto">
          <a:xfrm>
            <a:off x="250825" y="260648"/>
            <a:ext cx="88931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600" b="1" dirty="0">
                <a:solidFill>
                  <a:srgbClr val="3333FF"/>
                </a:solidFill>
                <a:latin typeface="標楷體" panose="03000509000000000000" pitchFamily="65" charset="-120"/>
                <a:ea typeface="標楷體" panose="03000509000000000000" pitchFamily="65" charset="-120"/>
                <a:cs typeface="+mj-cs"/>
              </a:rPr>
              <a:t>基本資料</a:t>
            </a:r>
            <a:r>
              <a:rPr lang="en-US" altLang="zh-TW" sz="2600" b="1" dirty="0">
                <a:solidFill>
                  <a:srgbClr val="3333FF"/>
                </a:solidFill>
                <a:latin typeface="標楷體" panose="03000509000000000000" pitchFamily="65" charset="-120"/>
                <a:ea typeface="標楷體" panose="03000509000000000000" pitchFamily="65" charset="-120"/>
                <a:cs typeface="+mj-cs"/>
              </a:rPr>
              <a:t>-</a:t>
            </a:r>
            <a:r>
              <a:rPr lang="zh-TW" altLang="en-US" sz="2600" b="1" dirty="0">
                <a:solidFill>
                  <a:srgbClr val="3333FF"/>
                </a:solidFill>
                <a:latin typeface="標楷體" panose="03000509000000000000" pitchFamily="65" charset="-120"/>
                <a:ea typeface="標楷體" panose="03000509000000000000" pitchFamily="65" charset="-120"/>
                <a:cs typeface="+mj-cs"/>
              </a:rPr>
              <a:t>證照</a:t>
            </a:r>
            <a:r>
              <a:rPr lang="en-US" altLang="zh-TW" sz="2600" b="1" dirty="0">
                <a:solidFill>
                  <a:srgbClr val="3333FF"/>
                </a:solidFill>
                <a:latin typeface="標楷體" panose="03000509000000000000" pitchFamily="65" charset="-120"/>
                <a:ea typeface="標楷體" panose="03000509000000000000" pitchFamily="65" charset="-120"/>
                <a:cs typeface="+mj-cs"/>
              </a:rPr>
              <a:t>/</a:t>
            </a:r>
            <a:r>
              <a:rPr lang="zh-TW" altLang="en-US" sz="2600" b="1" dirty="0">
                <a:solidFill>
                  <a:srgbClr val="3333FF"/>
                </a:solidFill>
                <a:latin typeface="標楷體" panose="03000509000000000000" pitchFamily="65" charset="-120"/>
                <a:ea typeface="標楷體" panose="03000509000000000000" pitchFamily="65" charset="-120"/>
                <a:cs typeface="+mj-cs"/>
              </a:rPr>
              <a:t>得獎加分審查作業</a:t>
            </a:r>
            <a:r>
              <a:rPr lang="en-US" altLang="zh-TW" sz="2600" b="1" dirty="0">
                <a:solidFill>
                  <a:srgbClr val="3333FF"/>
                </a:solidFill>
                <a:latin typeface="標楷體" panose="03000509000000000000" pitchFamily="65" charset="-120"/>
                <a:ea typeface="標楷體" panose="03000509000000000000" pitchFamily="65" charset="-120"/>
                <a:cs typeface="+mj-cs"/>
              </a:rPr>
              <a:t>-</a:t>
            </a:r>
            <a:r>
              <a:rPr lang="zh-TW" altLang="en-US" sz="2600" b="1" dirty="0">
                <a:solidFill>
                  <a:srgbClr val="3333FF"/>
                </a:solidFill>
                <a:latin typeface="標楷體" panose="03000509000000000000" pitchFamily="65" charset="-120"/>
                <a:ea typeface="標楷體" panose="03000509000000000000" pitchFamily="65" charset="-120"/>
                <a:cs typeface="+mj-cs"/>
              </a:rPr>
              <a:t>加分比例</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324544" y="980728"/>
            <a:ext cx="9695238" cy="4238095"/>
            <a:chOff x="-324544" y="980728"/>
            <a:chExt cx="9695238" cy="4238095"/>
          </a:xfrm>
        </p:grpSpPr>
        <p:pic>
          <p:nvPicPr>
            <p:cNvPr id="4" name="圖片 3"/>
            <p:cNvPicPr>
              <a:picLocks noChangeAspect="1"/>
            </p:cNvPicPr>
            <p:nvPr/>
          </p:nvPicPr>
          <p:blipFill>
            <a:blip r:embed="rId2"/>
            <a:stretch>
              <a:fillRect/>
            </a:stretch>
          </p:blipFill>
          <p:spPr>
            <a:xfrm>
              <a:off x="-324544" y="980728"/>
              <a:ext cx="9695238" cy="4238095"/>
            </a:xfrm>
            <a:prstGeom prst="rect">
              <a:avLst/>
            </a:prstGeom>
          </p:spPr>
        </p:pic>
        <p:pic>
          <p:nvPicPr>
            <p:cNvPr id="10242" name="Picture 2" descr="C:\Users\aurora\AppData\Local\LINE\Cache\tmp\15561038316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587" y="1484783"/>
              <a:ext cx="4060637" cy="251973"/>
            </a:xfrm>
            <a:prstGeom prst="rect">
              <a:avLst/>
            </a:prstGeom>
            <a:noFill/>
            <a:extLst>
              <a:ext uri="{909E8E84-426E-40DD-AFC4-6F175D3DCCD1}">
                <a14:hiddenFill xmlns:a14="http://schemas.microsoft.com/office/drawing/2010/main">
                  <a:solidFill>
                    <a:srgbClr val="FFFFFF"/>
                  </a:solidFill>
                </a14:hiddenFill>
              </a:ext>
            </a:extLst>
          </p:spPr>
        </p:pic>
      </p:grpSp>
      <p:sp>
        <p:nvSpPr>
          <p:cNvPr id="41988" name="矩形 2"/>
          <p:cNvSpPr>
            <a:spLocks noChangeArrowheads="1"/>
          </p:cNvSpPr>
          <p:nvPr/>
        </p:nvSpPr>
        <p:spPr bwMode="auto">
          <a:xfrm>
            <a:off x="179512" y="279480"/>
            <a:ext cx="88931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600" b="1" dirty="0">
                <a:solidFill>
                  <a:srgbClr val="3333FF"/>
                </a:solidFill>
                <a:latin typeface="標楷體" panose="03000509000000000000" pitchFamily="65" charset="-120"/>
                <a:ea typeface="標楷體" panose="03000509000000000000" pitchFamily="65" charset="-120"/>
                <a:cs typeface="+mj-cs"/>
              </a:rPr>
              <a:t>基本資料</a:t>
            </a:r>
            <a:r>
              <a:rPr lang="en-US" altLang="zh-TW" sz="2600" b="1" dirty="0">
                <a:solidFill>
                  <a:srgbClr val="3333FF"/>
                </a:solidFill>
                <a:latin typeface="標楷體" panose="03000509000000000000" pitchFamily="65" charset="-120"/>
                <a:ea typeface="標楷體" panose="03000509000000000000" pitchFamily="65" charset="-120"/>
                <a:cs typeface="+mj-cs"/>
              </a:rPr>
              <a:t>-</a:t>
            </a:r>
            <a:r>
              <a:rPr lang="zh-TW" altLang="en-US" sz="2600" b="1" dirty="0">
                <a:solidFill>
                  <a:srgbClr val="3333FF"/>
                </a:solidFill>
                <a:latin typeface="標楷體" panose="03000509000000000000" pitchFamily="65" charset="-120"/>
                <a:ea typeface="標楷體" panose="03000509000000000000" pitchFamily="65" charset="-120"/>
                <a:cs typeface="+mj-cs"/>
              </a:rPr>
              <a:t>證照</a:t>
            </a:r>
            <a:r>
              <a:rPr lang="en-US" altLang="zh-TW" sz="2600" b="1" dirty="0">
                <a:solidFill>
                  <a:srgbClr val="3333FF"/>
                </a:solidFill>
                <a:latin typeface="標楷體" panose="03000509000000000000" pitchFamily="65" charset="-120"/>
                <a:ea typeface="標楷體" panose="03000509000000000000" pitchFamily="65" charset="-120"/>
                <a:cs typeface="+mj-cs"/>
              </a:rPr>
              <a:t>/</a:t>
            </a:r>
            <a:r>
              <a:rPr lang="zh-TW" altLang="en-US" sz="2600" b="1" dirty="0">
                <a:solidFill>
                  <a:srgbClr val="3333FF"/>
                </a:solidFill>
                <a:latin typeface="標楷體" panose="03000509000000000000" pitchFamily="65" charset="-120"/>
                <a:ea typeface="標楷體" panose="03000509000000000000" pitchFamily="65" charset="-120"/>
                <a:cs typeface="+mj-cs"/>
              </a:rPr>
              <a:t>得獎加分審查作業</a:t>
            </a:r>
            <a:r>
              <a:rPr lang="en-US" altLang="zh-TW" sz="2600" b="1" dirty="0">
                <a:solidFill>
                  <a:srgbClr val="3333FF"/>
                </a:solidFill>
                <a:latin typeface="標楷體" panose="03000509000000000000" pitchFamily="65" charset="-120"/>
                <a:ea typeface="標楷體" panose="03000509000000000000" pitchFamily="65" charset="-120"/>
                <a:cs typeface="+mj-cs"/>
              </a:rPr>
              <a:t>-</a:t>
            </a:r>
            <a:r>
              <a:rPr lang="en-US" altLang="zh-TW" sz="1700" b="1" dirty="0" smtClean="0">
                <a:solidFill>
                  <a:srgbClr val="3333FF"/>
                </a:solidFill>
                <a:latin typeface="標楷體" panose="03000509000000000000" pitchFamily="65" charset="-120"/>
                <a:ea typeface="標楷體" panose="03000509000000000000" pitchFamily="65" charset="-120"/>
                <a:cs typeface="+mj-cs"/>
              </a:rPr>
              <a:t>1-3-2</a:t>
            </a:r>
            <a:r>
              <a:rPr lang="en-US" altLang="zh-TW" sz="1700" b="1" dirty="0">
                <a:solidFill>
                  <a:srgbClr val="3333FF"/>
                </a:solidFill>
                <a:latin typeface="標楷體" panose="03000509000000000000" pitchFamily="65" charset="-120"/>
                <a:ea typeface="標楷體" panose="03000509000000000000" pitchFamily="65" charset="-120"/>
                <a:cs typeface="+mj-cs"/>
              </a:rPr>
              <a:t>.</a:t>
            </a:r>
            <a:r>
              <a:rPr lang="zh-TW" altLang="en-US" sz="1700" b="1" dirty="0">
                <a:solidFill>
                  <a:srgbClr val="3333FF"/>
                </a:solidFill>
                <a:latin typeface="標楷體" panose="03000509000000000000" pitchFamily="65" charset="-120"/>
                <a:ea typeface="標楷體" panose="03000509000000000000" pitchFamily="65" charset="-120"/>
                <a:cs typeface="+mj-cs"/>
              </a:rPr>
              <a:t>匯入匯出加分種類</a:t>
            </a:r>
            <a:r>
              <a:rPr lang="en-US" altLang="zh-TW" sz="1700" b="1" dirty="0">
                <a:solidFill>
                  <a:srgbClr val="3333FF"/>
                </a:solidFill>
                <a:latin typeface="標楷體" panose="03000509000000000000" pitchFamily="65" charset="-120"/>
                <a:ea typeface="標楷體" panose="03000509000000000000" pitchFamily="65" charset="-120"/>
                <a:cs typeface="+mj-cs"/>
              </a:rPr>
              <a:t>(</a:t>
            </a:r>
            <a:r>
              <a:rPr lang="zh-TW" altLang="en-US" sz="1700" b="1" dirty="0">
                <a:solidFill>
                  <a:srgbClr val="3333FF"/>
                </a:solidFill>
                <a:latin typeface="標楷體" panose="03000509000000000000" pitchFamily="65" charset="-120"/>
                <a:ea typeface="標楷體" panose="03000509000000000000" pitchFamily="65" charset="-120"/>
                <a:cs typeface="+mj-cs"/>
              </a:rPr>
              <a:t>代碼</a:t>
            </a:r>
            <a:r>
              <a:rPr lang="en-US" altLang="zh-TW" sz="1700" b="1" dirty="0">
                <a:solidFill>
                  <a:srgbClr val="3333FF"/>
                </a:solidFill>
                <a:latin typeface="標楷體" panose="03000509000000000000" pitchFamily="65" charset="-120"/>
                <a:ea typeface="標楷體" panose="03000509000000000000" pitchFamily="65" charset="-120"/>
                <a:cs typeface="+mj-cs"/>
              </a:rPr>
              <a:t>)</a:t>
            </a:r>
            <a:r>
              <a:rPr lang="zh-TW" altLang="en-US" sz="1700" b="1" dirty="0">
                <a:solidFill>
                  <a:srgbClr val="3333FF"/>
                </a:solidFill>
                <a:latin typeface="標楷體" panose="03000509000000000000" pitchFamily="65" charset="-120"/>
                <a:ea typeface="標楷體" panose="03000509000000000000" pitchFamily="65" charset="-120"/>
                <a:cs typeface="+mj-cs"/>
              </a:rPr>
              <a:t>作業</a:t>
            </a:r>
          </a:p>
        </p:txBody>
      </p:sp>
      <p:sp>
        <p:nvSpPr>
          <p:cNvPr id="7" name="矩形 6"/>
          <p:cNvSpPr/>
          <p:nvPr/>
        </p:nvSpPr>
        <p:spPr>
          <a:xfrm>
            <a:off x="250825" y="3645024"/>
            <a:ext cx="863600" cy="2028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TW" altLang="en-US" sz="1600" dirty="0">
                <a:solidFill>
                  <a:srgbClr val="FF0000"/>
                </a:solidFill>
                <a:latin typeface="微軟正黑體" pitchFamily="34" charset="-120"/>
              </a:rPr>
              <a:t>僅顯示證照或得獎加分為「依加分標準」之校系科組學程</a:t>
            </a:r>
          </a:p>
        </p:txBody>
      </p:sp>
      <p:sp>
        <p:nvSpPr>
          <p:cNvPr id="41989" name="AutoShape 7"/>
          <p:cNvSpPr>
            <a:spLocks noChangeArrowheads="1"/>
          </p:cNvSpPr>
          <p:nvPr/>
        </p:nvSpPr>
        <p:spPr bwMode="auto">
          <a:xfrm>
            <a:off x="4139952" y="3861048"/>
            <a:ext cx="3527425" cy="1439863"/>
          </a:xfrm>
          <a:prstGeom prst="wedgeRectCallout">
            <a:avLst>
              <a:gd name="adj1" fmla="val 3532"/>
              <a:gd name="adj2" fmla="val -71375"/>
            </a:avLst>
          </a:prstGeom>
          <a:solidFill>
            <a:srgbClr val="CCFF66"/>
          </a:solidFill>
          <a:ln w="9525" algn="ctr">
            <a:solidFill>
              <a:srgbClr val="7D60A0"/>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1800" dirty="0">
                <a:solidFill>
                  <a:srgbClr val="000000"/>
                </a:solidFill>
              </a:rPr>
              <a:t>瀏覽選擇匯入檔案</a:t>
            </a:r>
          </a:p>
          <a:p>
            <a:pPr eaLnBrk="1" hangingPunct="1">
              <a:spcBef>
                <a:spcPct val="0"/>
              </a:spcBef>
              <a:buFontTx/>
              <a:buNone/>
            </a:pPr>
            <a:r>
              <a:rPr lang="zh-TW" altLang="en-US" sz="1800" b="1" dirty="0">
                <a:solidFill>
                  <a:srgbClr val="000000"/>
                </a:solidFill>
              </a:rPr>
              <a:t>編輯全部系科組學程</a:t>
            </a:r>
            <a:endParaRPr lang="en-US" altLang="zh-TW" sz="1800" b="1" dirty="0">
              <a:solidFill>
                <a:srgbClr val="000000"/>
              </a:solidFill>
            </a:endParaRPr>
          </a:p>
          <a:p>
            <a:pPr eaLnBrk="1" hangingPunct="1">
              <a:spcBef>
                <a:spcPct val="0"/>
              </a:spcBef>
              <a:buFontTx/>
              <a:buNone/>
            </a:pPr>
            <a:r>
              <a:rPr lang="zh-TW" altLang="en-US" sz="1800" dirty="0">
                <a:solidFill>
                  <a:srgbClr val="000000"/>
                </a:solidFill>
              </a:rPr>
              <a:t>檔名</a:t>
            </a:r>
            <a:r>
              <a:rPr lang="en-US" altLang="zh-TW" sz="1800" dirty="0">
                <a:solidFill>
                  <a:srgbClr val="000000"/>
                </a:solidFill>
              </a:rPr>
              <a:t>:(</a:t>
            </a:r>
            <a:r>
              <a:rPr lang="zh-TW" altLang="en-US" sz="1800" dirty="0">
                <a:solidFill>
                  <a:srgbClr val="000000"/>
                </a:solidFill>
              </a:rPr>
              <a:t>學校代碼</a:t>
            </a:r>
            <a:r>
              <a:rPr lang="en-US" altLang="zh-TW" sz="1800" dirty="0">
                <a:solidFill>
                  <a:srgbClr val="000000"/>
                </a:solidFill>
              </a:rPr>
              <a:t>)_ALL_CERT.xls</a:t>
            </a:r>
          </a:p>
          <a:p>
            <a:pPr eaLnBrk="1" hangingPunct="1">
              <a:spcBef>
                <a:spcPct val="0"/>
              </a:spcBef>
              <a:buFontTx/>
              <a:buNone/>
            </a:pPr>
            <a:r>
              <a:rPr lang="zh-TW" altLang="en-US" sz="1800" b="1" dirty="0">
                <a:solidFill>
                  <a:srgbClr val="000000"/>
                </a:solidFill>
              </a:rPr>
              <a:t>編輯單一系科組學程</a:t>
            </a:r>
            <a:endParaRPr lang="en-US" altLang="zh-TW" sz="1800" b="1" dirty="0">
              <a:solidFill>
                <a:srgbClr val="000000"/>
              </a:solidFill>
            </a:endParaRPr>
          </a:p>
          <a:p>
            <a:pPr eaLnBrk="1" hangingPunct="1">
              <a:spcBef>
                <a:spcPct val="0"/>
              </a:spcBef>
              <a:buFontTx/>
              <a:buNone/>
            </a:pPr>
            <a:r>
              <a:rPr lang="zh-TW" altLang="en-US" sz="1800" dirty="0">
                <a:solidFill>
                  <a:srgbClr val="000000"/>
                </a:solidFill>
              </a:rPr>
              <a:t>檔名</a:t>
            </a:r>
            <a:r>
              <a:rPr lang="en-US" altLang="zh-TW" sz="1800" dirty="0">
                <a:solidFill>
                  <a:srgbClr val="000000"/>
                </a:solidFill>
              </a:rPr>
              <a:t>:(</a:t>
            </a:r>
            <a:r>
              <a:rPr lang="zh-TW" altLang="en-US" sz="1800" dirty="0">
                <a:solidFill>
                  <a:srgbClr val="000000"/>
                </a:solidFill>
              </a:rPr>
              <a:t>校系科組學程代碼</a:t>
            </a:r>
            <a:r>
              <a:rPr lang="en-US" altLang="zh-TW" sz="1800" dirty="0">
                <a:solidFill>
                  <a:srgbClr val="000000"/>
                </a:solidFill>
              </a:rPr>
              <a:t>)CERT.xls</a:t>
            </a:r>
          </a:p>
          <a:p>
            <a:pPr eaLnBrk="1" hangingPunct="1">
              <a:spcBef>
                <a:spcPct val="0"/>
              </a:spcBef>
              <a:buFontTx/>
              <a:buNone/>
            </a:pPr>
            <a:endParaRPr lang="zh-TW" altLang="en-US" sz="1800" dirty="0">
              <a:solidFill>
                <a:srgbClr val="00000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矩形 2"/>
          <p:cNvSpPr>
            <a:spLocks noChangeArrowheads="1"/>
          </p:cNvSpPr>
          <p:nvPr/>
        </p:nvSpPr>
        <p:spPr bwMode="auto">
          <a:xfrm>
            <a:off x="306066" y="170027"/>
            <a:ext cx="92519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600" b="1" dirty="0">
                <a:solidFill>
                  <a:srgbClr val="3333FF"/>
                </a:solidFill>
                <a:latin typeface="標楷體" panose="03000509000000000000" pitchFamily="65" charset="-120"/>
                <a:ea typeface="標楷體" panose="03000509000000000000" pitchFamily="65" charset="-120"/>
                <a:cs typeface="+mj-cs"/>
              </a:rPr>
              <a:t>基本資料</a:t>
            </a:r>
            <a:r>
              <a:rPr lang="en-US" altLang="zh-TW" sz="2600" b="1" dirty="0">
                <a:solidFill>
                  <a:srgbClr val="3333FF"/>
                </a:solidFill>
                <a:latin typeface="標楷體" panose="03000509000000000000" pitchFamily="65" charset="-120"/>
                <a:ea typeface="標楷體" panose="03000509000000000000" pitchFamily="65" charset="-120"/>
                <a:cs typeface="+mj-cs"/>
              </a:rPr>
              <a:t>-</a:t>
            </a:r>
            <a:r>
              <a:rPr lang="zh-TW" altLang="en-US" sz="2600" b="1" dirty="0">
                <a:solidFill>
                  <a:srgbClr val="3333FF"/>
                </a:solidFill>
                <a:latin typeface="標楷體" panose="03000509000000000000" pitchFamily="65" charset="-120"/>
                <a:ea typeface="標楷體" panose="03000509000000000000" pitchFamily="65" charset="-120"/>
                <a:cs typeface="+mj-cs"/>
              </a:rPr>
              <a:t>證照</a:t>
            </a:r>
            <a:r>
              <a:rPr lang="en-US" altLang="zh-TW" sz="2600" b="1" dirty="0">
                <a:solidFill>
                  <a:srgbClr val="3333FF"/>
                </a:solidFill>
                <a:latin typeface="標楷體" panose="03000509000000000000" pitchFamily="65" charset="-120"/>
                <a:ea typeface="標楷體" panose="03000509000000000000" pitchFamily="65" charset="-120"/>
                <a:cs typeface="+mj-cs"/>
              </a:rPr>
              <a:t>/</a:t>
            </a:r>
            <a:r>
              <a:rPr lang="zh-TW" altLang="en-US" sz="2600" b="1" dirty="0">
                <a:solidFill>
                  <a:srgbClr val="3333FF"/>
                </a:solidFill>
                <a:latin typeface="標楷體" panose="03000509000000000000" pitchFamily="65" charset="-120"/>
                <a:ea typeface="標楷體" panose="03000509000000000000" pitchFamily="65" charset="-120"/>
                <a:cs typeface="+mj-cs"/>
              </a:rPr>
              <a:t>得獎加分審查作業</a:t>
            </a:r>
            <a:r>
              <a:rPr lang="en-US" altLang="zh-TW" sz="2600" b="1" dirty="0">
                <a:solidFill>
                  <a:srgbClr val="3333FF"/>
                </a:solidFill>
                <a:latin typeface="標楷體" panose="03000509000000000000" pitchFamily="65" charset="-120"/>
                <a:ea typeface="標楷體" panose="03000509000000000000" pitchFamily="65" charset="-120"/>
                <a:cs typeface="+mj-cs"/>
              </a:rPr>
              <a:t>-</a:t>
            </a:r>
            <a:r>
              <a:rPr lang="en-US" altLang="zh-TW" sz="1700" b="1" dirty="0" smtClean="0">
                <a:solidFill>
                  <a:srgbClr val="3333FF"/>
                </a:solidFill>
                <a:latin typeface="標楷體" panose="03000509000000000000" pitchFamily="65" charset="-120"/>
                <a:ea typeface="標楷體" panose="03000509000000000000" pitchFamily="65" charset="-120"/>
                <a:cs typeface="+mj-cs"/>
              </a:rPr>
              <a:t>1-3-2</a:t>
            </a:r>
            <a:r>
              <a:rPr lang="en-US" altLang="zh-TW" sz="1700" b="1" dirty="0">
                <a:solidFill>
                  <a:srgbClr val="3333FF"/>
                </a:solidFill>
                <a:latin typeface="標楷體" panose="03000509000000000000" pitchFamily="65" charset="-120"/>
                <a:ea typeface="標楷體" panose="03000509000000000000" pitchFamily="65" charset="-120"/>
                <a:cs typeface="+mj-cs"/>
              </a:rPr>
              <a:t>.</a:t>
            </a:r>
            <a:r>
              <a:rPr lang="zh-TW" altLang="en-US" sz="1700" b="1" dirty="0">
                <a:solidFill>
                  <a:srgbClr val="3333FF"/>
                </a:solidFill>
                <a:latin typeface="標楷體" panose="03000509000000000000" pitchFamily="65" charset="-120"/>
                <a:ea typeface="標楷體" panose="03000509000000000000" pitchFamily="65" charset="-120"/>
                <a:cs typeface="+mj-cs"/>
              </a:rPr>
              <a:t>匯入匯出加分種類</a:t>
            </a:r>
            <a:r>
              <a:rPr lang="en-US" altLang="zh-TW" sz="1700" b="1" dirty="0">
                <a:solidFill>
                  <a:srgbClr val="3333FF"/>
                </a:solidFill>
                <a:latin typeface="標楷體" panose="03000509000000000000" pitchFamily="65" charset="-120"/>
                <a:ea typeface="標楷體" panose="03000509000000000000" pitchFamily="65" charset="-120"/>
                <a:cs typeface="+mj-cs"/>
              </a:rPr>
              <a:t>(</a:t>
            </a:r>
            <a:r>
              <a:rPr lang="zh-TW" altLang="en-US" sz="1700" b="1" dirty="0">
                <a:solidFill>
                  <a:srgbClr val="3333FF"/>
                </a:solidFill>
                <a:latin typeface="標楷體" panose="03000509000000000000" pitchFamily="65" charset="-120"/>
                <a:ea typeface="標楷體" panose="03000509000000000000" pitchFamily="65" charset="-120"/>
                <a:cs typeface="+mj-cs"/>
              </a:rPr>
              <a:t>代碼</a:t>
            </a:r>
            <a:r>
              <a:rPr lang="en-US" altLang="zh-TW" sz="1700" b="1" dirty="0">
                <a:solidFill>
                  <a:srgbClr val="3333FF"/>
                </a:solidFill>
                <a:latin typeface="標楷體" panose="03000509000000000000" pitchFamily="65" charset="-120"/>
                <a:ea typeface="標楷體" panose="03000509000000000000" pitchFamily="65" charset="-120"/>
                <a:cs typeface="+mj-cs"/>
              </a:rPr>
              <a:t>)</a:t>
            </a:r>
            <a:r>
              <a:rPr lang="zh-TW" altLang="en-US" sz="1700" b="1" dirty="0">
                <a:solidFill>
                  <a:srgbClr val="3333FF"/>
                </a:solidFill>
                <a:latin typeface="標楷體" panose="03000509000000000000" pitchFamily="65" charset="-120"/>
                <a:ea typeface="標楷體" panose="03000509000000000000" pitchFamily="65" charset="-120"/>
                <a:cs typeface="+mj-cs"/>
              </a:rPr>
              <a:t>作業</a:t>
            </a: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661775"/>
            <a:ext cx="7833360" cy="5675376"/>
          </a:xfrm>
          <a:prstGeom prst="rect">
            <a:avLst/>
          </a:prstGeom>
        </p:spPr>
      </p:pic>
      <p:sp>
        <p:nvSpPr>
          <p:cNvPr id="43013" name="AutoShape 7"/>
          <p:cNvSpPr>
            <a:spLocks noChangeArrowheads="1"/>
          </p:cNvSpPr>
          <p:nvPr/>
        </p:nvSpPr>
        <p:spPr bwMode="auto">
          <a:xfrm>
            <a:off x="2267744" y="6304375"/>
            <a:ext cx="5703888" cy="473075"/>
          </a:xfrm>
          <a:prstGeom prst="wedgeRectCallout">
            <a:avLst>
              <a:gd name="adj1" fmla="val 43523"/>
              <a:gd name="adj2" fmla="val -185097"/>
            </a:avLst>
          </a:prstGeom>
          <a:solidFill>
            <a:srgbClr val="CCFF66"/>
          </a:solidFill>
          <a:ln w="9525" algn="ctr">
            <a:solidFill>
              <a:srgbClr val="7D60A0"/>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1800" dirty="0">
                <a:solidFill>
                  <a:srgbClr val="000000"/>
                </a:solidFill>
              </a:rPr>
              <a:t>輸入加分代碼，無證照者留白即可，輸入完畢後存檔</a:t>
            </a:r>
            <a:endParaRPr lang="en-US" altLang="zh-TW" sz="1800" b="1"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15441" y="1104979"/>
            <a:ext cx="9144000" cy="4861512"/>
            <a:chOff x="-15441" y="1104979"/>
            <a:chExt cx="9144000" cy="4861512"/>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41" y="1104979"/>
              <a:ext cx="9144000" cy="4861512"/>
            </a:xfrm>
            <a:prstGeom prst="rect">
              <a:avLst/>
            </a:prstGeom>
          </p:spPr>
        </p:pic>
        <p:pic>
          <p:nvPicPr>
            <p:cNvPr id="12" name="Picture 2" descr="C:\Users\aurora\AppData\Local\LINE\Cache\tmp\15561038848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7759" y="1578837"/>
              <a:ext cx="3657600" cy="228600"/>
            </a:xfrm>
            <a:prstGeom prst="rect">
              <a:avLst/>
            </a:prstGeom>
            <a:noFill/>
            <a:extLst>
              <a:ext uri="{909E8E84-426E-40DD-AFC4-6F175D3DCCD1}">
                <a14:hiddenFill xmlns:a14="http://schemas.microsoft.com/office/drawing/2010/main">
                  <a:solidFill>
                    <a:srgbClr val="FFFFFF"/>
                  </a:solidFill>
                </a14:hiddenFill>
              </a:ext>
            </a:extLst>
          </p:spPr>
        </p:pic>
      </p:grpSp>
      <p:sp>
        <p:nvSpPr>
          <p:cNvPr id="44036" name="AutoShape 7"/>
          <p:cNvSpPr>
            <a:spLocks noChangeArrowheads="1"/>
          </p:cNvSpPr>
          <p:nvPr/>
        </p:nvSpPr>
        <p:spPr bwMode="auto">
          <a:xfrm>
            <a:off x="4245686" y="3985294"/>
            <a:ext cx="1855076" cy="1152128"/>
          </a:xfrm>
          <a:prstGeom prst="wedgeRectCallout">
            <a:avLst>
              <a:gd name="adj1" fmla="val -42227"/>
              <a:gd name="adj2" fmla="val -89204"/>
            </a:avLst>
          </a:prstGeom>
          <a:solidFill>
            <a:srgbClr val="CCFF66"/>
          </a:solidFill>
          <a:ln w="9525" algn="ctr">
            <a:solidFill>
              <a:srgbClr val="7D60A0"/>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kumimoji="0" lang="zh-TW" altLang="en-US" sz="1800" dirty="0">
                <a:solidFill>
                  <a:srgbClr val="000000"/>
                </a:solidFill>
              </a:rPr>
              <a:t>下拉列表選擇證照或得獎種類，加分比例即顯示於欄位中</a:t>
            </a:r>
            <a:endParaRPr kumimoji="0" lang="en-US" altLang="zh-TW" sz="1800" dirty="0">
              <a:solidFill>
                <a:srgbClr val="000000"/>
              </a:solidFill>
            </a:endParaRPr>
          </a:p>
        </p:txBody>
      </p:sp>
      <p:sp>
        <p:nvSpPr>
          <p:cNvPr id="44037" name="AutoShape 7"/>
          <p:cNvSpPr>
            <a:spLocks noChangeArrowheads="1"/>
          </p:cNvSpPr>
          <p:nvPr/>
        </p:nvSpPr>
        <p:spPr bwMode="auto">
          <a:xfrm>
            <a:off x="5508104" y="2763838"/>
            <a:ext cx="2484438" cy="323850"/>
          </a:xfrm>
          <a:prstGeom prst="wedgeRectCallout">
            <a:avLst>
              <a:gd name="adj1" fmla="val -51389"/>
              <a:gd name="adj2" fmla="val 140768"/>
            </a:avLst>
          </a:prstGeom>
          <a:solidFill>
            <a:srgbClr val="CCFF66"/>
          </a:solidFill>
          <a:ln w="9525" algn="ctr">
            <a:solidFill>
              <a:srgbClr val="7D60A0"/>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kumimoji="0" lang="zh-TW" altLang="en-US" sz="1800" dirty="0">
                <a:solidFill>
                  <a:srgbClr val="000000"/>
                </a:solidFill>
              </a:rPr>
              <a:t>批次設定學生證照加分</a:t>
            </a:r>
            <a:endParaRPr kumimoji="0" lang="en-US" altLang="zh-TW" sz="1800" dirty="0">
              <a:solidFill>
                <a:srgbClr val="000000"/>
              </a:solidFill>
            </a:endParaRPr>
          </a:p>
        </p:txBody>
      </p:sp>
      <p:sp>
        <p:nvSpPr>
          <p:cNvPr id="44038" name="AutoShape 7"/>
          <p:cNvSpPr>
            <a:spLocks noChangeArrowheads="1"/>
          </p:cNvSpPr>
          <p:nvPr/>
        </p:nvSpPr>
        <p:spPr bwMode="auto">
          <a:xfrm>
            <a:off x="8460432" y="3717032"/>
            <a:ext cx="503238" cy="1944687"/>
          </a:xfrm>
          <a:prstGeom prst="wedgeRectCallout">
            <a:avLst>
              <a:gd name="adj1" fmla="val -117713"/>
              <a:gd name="adj2" fmla="val -18625"/>
            </a:avLst>
          </a:prstGeom>
          <a:solidFill>
            <a:srgbClr val="CCFF66"/>
          </a:solidFill>
          <a:ln w="9525" algn="ctr">
            <a:solidFill>
              <a:srgbClr val="7D60A0"/>
            </a:solidFill>
            <a:miter lim="800000"/>
            <a:headEnd/>
            <a:tailEnd/>
          </a:ln>
          <a:effectLst>
            <a:outerShdw dist="20000" dir="5400000" rotWithShape="0">
              <a:srgbClr val="000000">
                <a:alpha val="37999"/>
              </a:srgbClr>
            </a:outerShdw>
          </a:effectLst>
        </p:spPr>
        <p:txBody>
          <a:bodyPr vert="eaVert"/>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kumimoji="0" lang="zh-TW" altLang="en-US" sz="1800" dirty="0">
                <a:solidFill>
                  <a:srgbClr val="000000"/>
                </a:solidFill>
              </a:rPr>
              <a:t>個別儲存或重設</a:t>
            </a:r>
            <a:endParaRPr kumimoji="0" lang="en-US" altLang="zh-TW" sz="1800" dirty="0">
              <a:solidFill>
                <a:srgbClr val="000000"/>
              </a:solidFill>
            </a:endParaRPr>
          </a:p>
        </p:txBody>
      </p:sp>
      <p:sp>
        <p:nvSpPr>
          <p:cNvPr id="44039" name="矩形 2"/>
          <p:cNvSpPr>
            <a:spLocks noChangeArrowheads="1"/>
          </p:cNvSpPr>
          <p:nvPr/>
        </p:nvSpPr>
        <p:spPr bwMode="auto">
          <a:xfrm>
            <a:off x="269763" y="141394"/>
            <a:ext cx="88931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600" b="1" dirty="0">
                <a:solidFill>
                  <a:srgbClr val="3333FF"/>
                </a:solidFill>
                <a:latin typeface="標楷體" panose="03000509000000000000" pitchFamily="65" charset="-120"/>
                <a:ea typeface="標楷體" panose="03000509000000000000" pitchFamily="65" charset="-120"/>
                <a:cs typeface="+mj-cs"/>
              </a:rPr>
              <a:t>基本資料</a:t>
            </a:r>
            <a:r>
              <a:rPr lang="en-US" altLang="zh-TW" sz="2600" b="1" dirty="0">
                <a:solidFill>
                  <a:srgbClr val="3333FF"/>
                </a:solidFill>
                <a:latin typeface="標楷體" panose="03000509000000000000" pitchFamily="65" charset="-120"/>
                <a:ea typeface="標楷體" panose="03000509000000000000" pitchFamily="65" charset="-120"/>
                <a:cs typeface="+mj-cs"/>
              </a:rPr>
              <a:t>-</a:t>
            </a:r>
            <a:r>
              <a:rPr lang="zh-TW" altLang="en-US" sz="2600" b="1" dirty="0">
                <a:solidFill>
                  <a:srgbClr val="3333FF"/>
                </a:solidFill>
                <a:latin typeface="標楷體" panose="03000509000000000000" pitchFamily="65" charset="-120"/>
                <a:ea typeface="標楷體" panose="03000509000000000000" pitchFamily="65" charset="-120"/>
                <a:cs typeface="+mj-cs"/>
              </a:rPr>
              <a:t>證照</a:t>
            </a:r>
            <a:r>
              <a:rPr lang="en-US" altLang="zh-TW" sz="2600" b="1" dirty="0">
                <a:solidFill>
                  <a:srgbClr val="3333FF"/>
                </a:solidFill>
                <a:latin typeface="標楷體" panose="03000509000000000000" pitchFamily="65" charset="-120"/>
                <a:ea typeface="標楷體" panose="03000509000000000000" pitchFamily="65" charset="-120"/>
                <a:cs typeface="+mj-cs"/>
              </a:rPr>
              <a:t>/</a:t>
            </a:r>
            <a:r>
              <a:rPr lang="zh-TW" altLang="en-US" sz="2600" b="1" dirty="0">
                <a:solidFill>
                  <a:srgbClr val="3333FF"/>
                </a:solidFill>
                <a:latin typeface="標楷體" panose="03000509000000000000" pitchFamily="65" charset="-120"/>
                <a:ea typeface="標楷體" panose="03000509000000000000" pitchFamily="65" charset="-120"/>
                <a:cs typeface="+mj-cs"/>
              </a:rPr>
              <a:t>得獎加分審查作業</a:t>
            </a:r>
            <a:r>
              <a:rPr lang="en-US" altLang="zh-TW" sz="2600" b="1" dirty="0">
                <a:solidFill>
                  <a:srgbClr val="3333FF"/>
                </a:solidFill>
                <a:latin typeface="標楷體" panose="03000509000000000000" pitchFamily="65" charset="-120"/>
                <a:ea typeface="標楷體" panose="03000509000000000000" pitchFamily="65" charset="-120"/>
                <a:cs typeface="+mj-cs"/>
              </a:rPr>
              <a:t>-</a:t>
            </a:r>
            <a:r>
              <a:rPr lang="en-US" altLang="zh-TW" sz="1700" b="1" dirty="0" smtClean="0">
                <a:solidFill>
                  <a:srgbClr val="3333FF"/>
                </a:solidFill>
                <a:latin typeface="標楷體" panose="03000509000000000000" pitchFamily="65" charset="-120"/>
                <a:ea typeface="標楷體" panose="03000509000000000000" pitchFamily="65" charset="-120"/>
                <a:cs typeface="+mj-cs"/>
              </a:rPr>
              <a:t>1-3-3</a:t>
            </a:r>
            <a:r>
              <a:rPr lang="en-US" altLang="zh-TW" sz="1700" b="1" dirty="0">
                <a:solidFill>
                  <a:srgbClr val="3333FF"/>
                </a:solidFill>
                <a:latin typeface="標楷體" panose="03000509000000000000" pitchFamily="65" charset="-120"/>
                <a:ea typeface="標楷體" panose="03000509000000000000" pitchFamily="65" charset="-120"/>
                <a:cs typeface="+mj-cs"/>
              </a:rPr>
              <a:t>.</a:t>
            </a:r>
            <a:r>
              <a:rPr lang="zh-TW" altLang="en-US" sz="1700" b="1" dirty="0">
                <a:solidFill>
                  <a:srgbClr val="3333FF"/>
                </a:solidFill>
                <a:latin typeface="標楷體" panose="03000509000000000000" pitchFamily="65" charset="-120"/>
                <a:ea typeface="標楷體" panose="03000509000000000000" pitchFamily="65" charset="-120"/>
                <a:cs typeface="+mj-cs"/>
              </a:rPr>
              <a:t>輸入加分種類</a:t>
            </a:r>
            <a:r>
              <a:rPr lang="en-US" altLang="zh-TW" sz="1700" b="1" dirty="0">
                <a:solidFill>
                  <a:srgbClr val="3333FF"/>
                </a:solidFill>
                <a:latin typeface="標楷體" panose="03000509000000000000" pitchFamily="65" charset="-120"/>
                <a:ea typeface="標楷體" panose="03000509000000000000" pitchFamily="65" charset="-120"/>
                <a:cs typeface="+mj-cs"/>
              </a:rPr>
              <a:t>(</a:t>
            </a:r>
            <a:r>
              <a:rPr lang="zh-TW" altLang="en-US" sz="1700" b="1" dirty="0">
                <a:solidFill>
                  <a:srgbClr val="3333FF"/>
                </a:solidFill>
                <a:latin typeface="標楷體" panose="03000509000000000000" pitchFamily="65" charset="-120"/>
                <a:ea typeface="標楷體" panose="03000509000000000000" pitchFamily="65" charset="-120"/>
                <a:cs typeface="+mj-cs"/>
              </a:rPr>
              <a:t>代碼</a:t>
            </a:r>
            <a:r>
              <a:rPr lang="en-US" altLang="zh-TW" sz="1700" b="1" dirty="0">
                <a:solidFill>
                  <a:srgbClr val="3333FF"/>
                </a:solidFill>
                <a:latin typeface="標楷體" panose="03000509000000000000" pitchFamily="65" charset="-120"/>
                <a:ea typeface="標楷體" panose="03000509000000000000" pitchFamily="65" charset="-120"/>
                <a:cs typeface="+mj-cs"/>
              </a:rPr>
              <a:t>)</a:t>
            </a:r>
            <a:endParaRPr lang="zh-TW" altLang="en-US" sz="1700" b="1" dirty="0">
              <a:solidFill>
                <a:srgbClr val="3333FF"/>
              </a:solidFill>
              <a:latin typeface="標楷體" panose="03000509000000000000" pitchFamily="65" charset="-120"/>
              <a:ea typeface="標楷體" panose="03000509000000000000" pitchFamily="65" charset="-120"/>
              <a:cs typeface="+mj-cs"/>
            </a:endParaRPr>
          </a:p>
        </p:txBody>
      </p:sp>
      <p:sp>
        <p:nvSpPr>
          <p:cNvPr id="44040" name="AutoShape 7"/>
          <p:cNvSpPr>
            <a:spLocks noChangeArrowheads="1"/>
          </p:cNvSpPr>
          <p:nvPr/>
        </p:nvSpPr>
        <p:spPr bwMode="auto">
          <a:xfrm>
            <a:off x="539552" y="633837"/>
            <a:ext cx="2349624" cy="1245121"/>
          </a:xfrm>
          <a:prstGeom prst="wedgeRectCallout">
            <a:avLst>
              <a:gd name="adj1" fmla="val 7764"/>
              <a:gd name="adj2" fmla="val 64040"/>
            </a:avLst>
          </a:prstGeom>
          <a:solidFill>
            <a:srgbClr val="CCFF66"/>
          </a:solidFill>
          <a:ln w="9525" algn="ctr">
            <a:solidFill>
              <a:srgbClr val="7D60A0"/>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kumimoji="0" lang="zh-TW" altLang="en-US" sz="1800" dirty="0">
                <a:solidFill>
                  <a:srgbClr val="000000"/>
                </a:solidFill>
              </a:rPr>
              <a:t>可依第二階段報名單位、校系科組學程、報名序號或考生姓名條件查詢</a:t>
            </a:r>
            <a:endParaRPr kumimoji="0" lang="en-US" altLang="zh-TW" sz="1800" dirty="0">
              <a:solidFill>
                <a:srgbClr val="0000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群組 11"/>
          <p:cNvGrpSpPr/>
          <p:nvPr/>
        </p:nvGrpSpPr>
        <p:grpSpPr>
          <a:xfrm>
            <a:off x="-2394" y="1052736"/>
            <a:ext cx="8857488" cy="5266944"/>
            <a:chOff x="-2394" y="1052736"/>
            <a:chExt cx="8857488" cy="5266944"/>
          </a:xfrm>
        </p:grpSpPr>
        <p:pic>
          <p:nvPicPr>
            <p:cNvPr id="11" name="圖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4" y="1052736"/>
              <a:ext cx="8857488" cy="5266944"/>
            </a:xfrm>
            <a:prstGeom prst="rect">
              <a:avLst/>
            </a:prstGeom>
          </p:spPr>
        </p:pic>
        <p:pic>
          <p:nvPicPr>
            <p:cNvPr id="12290" name="Picture 2" descr="C:\Users\aurora\AppData\Local\LINE\Cache\tmp\15561039976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7635" y="1102615"/>
              <a:ext cx="3171825" cy="247650"/>
            </a:xfrm>
            <a:prstGeom prst="rect">
              <a:avLst/>
            </a:prstGeom>
            <a:noFill/>
            <a:extLst>
              <a:ext uri="{909E8E84-426E-40DD-AFC4-6F175D3DCCD1}">
                <a14:hiddenFill xmlns:a14="http://schemas.microsoft.com/office/drawing/2010/main">
                  <a:solidFill>
                    <a:srgbClr val="FFFFFF"/>
                  </a:solidFill>
                </a14:hiddenFill>
              </a:ext>
            </a:extLst>
          </p:spPr>
        </p:pic>
      </p:grpSp>
      <p:sp>
        <p:nvSpPr>
          <p:cNvPr id="37892" name="矩形 2"/>
          <p:cNvSpPr>
            <a:spLocks noChangeArrowheads="1"/>
          </p:cNvSpPr>
          <p:nvPr/>
        </p:nvSpPr>
        <p:spPr bwMode="auto">
          <a:xfrm>
            <a:off x="107504" y="378413"/>
            <a:ext cx="8978751" cy="430887"/>
          </a:xfrm>
          <a:prstGeom prst="rect">
            <a:avLst/>
          </a:prstGeom>
          <a:noFill/>
          <a:ln>
            <a:noFill/>
          </a:ln>
          <a:extLst/>
        </p:spPr>
        <p:txBody>
          <a:bodyPr wrap="square">
            <a:spAutoFit/>
          </a:bodyPr>
          <a:lstStyle/>
          <a:p>
            <a:pPr>
              <a:defRPr/>
            </a:pPr>
            <a:r>
              <a:rPr lang="zh-TW" altLang="en-US" sz="2200" b="1" dirty="0">
                <a:solidFill>
                  <a:srgbClr val="3333FF"/>
                </a:solidFill>
                <a:latin typeface="標楷體" panose="03000509000000000000" pitchFamily="65" charset="-120"/>
                <a:ea typeface="標楷體" panose="03000509000000000000" pitchFamily="65" charset="-120"/>
                <a:cs typeface="+mj-cs"/>
              </a:rPr>
              <a:t>基本資料</a:t>
            </a:r>
            <a:r>
              <a:rPr lang="en-US" altLang="zh-TW" sz="2200" b="1" dirty="0">
                <a:solidFill>
                  <a:srgbClr val="3333FF"/>
                </a:solidFill>
                <a:latin typeface="標楷體" panose="03000509000000000000" pitchFamily="65" charset="-120"/>
                <a:ea typeface="標楷體" panose="03000509000000000000" pitchFamily="65" charset="-120"/>
                <a:cs typeface="+mj-cs"/>
              </a:rPr>
              <a:t>-</a:t>
            </a:r>
            <a:r>
              <a:rPr lang="zh-TW" altLang="en-US" sz="2200" b="1" dirty="0">
                <a:solidFill>
                  <a:srgbClr val="3333FF"/>
                </a:solidFill>
                <a:latin typeface="標楷體" panose="03000509000000000000" pitchFamily="65" charset="-120"/>
                <a:ea typeface="標楷體" panose="03000509000000000000" pitchFamily="65" charset="-120"/>
                <a:cs typeface="+mj-cs"/>
              </a:rPr>
              <a:t>證照</a:t>
            </a:r>
            <a:r>
              <a:rPr lang="en-US" altLang="zh-TW" sz="2200" b="1" dirty="0">
                <a:solidFill>
                  <a:srgbClr val="3333FF"/>
                </a:solidFill>
                <a:latin typeface="標楷體" panose="03000509000000000000" pitchFamily="65" charset="-120"/>
                <a:ea typeface="標楷體" panose="03000509000000000000" pitchFamily="65" charset="-120"/>
                <a:cs typeface="+mj-cs"/>
              </a:rPr>
              <a:t>/</a:t>
            </a:r>
            <a:r>
              <a:rPr lang="zh-TW" altLang="en-US" sz="2200" b="1" dirty="0">
                <a:solidFill>
                  <a:srgbClr val="3333FF"/>
                </a:solidFill>
                <a:latin typeface="標楷體" panose="03000509000000000000" pitchFamily="65" charset="-120"/>
                <a:ea typeface="標楷體" panose="03000509000000000000" pitchFamily="65" charset="-120"/>
                <a:cs typeface="+mj-cs"/>
              </a:rPr>
              <a:t>得獎加分審查作業</a:t>
            </a:r>
            <a:r>
              <a:rPr lang="en-US" altLang="zh-TW" sz="2200" b="1" dirty="0">
                <a:solidFill>
                  <a:srgbClr val="3333FF"/>
                </a:solidFill>
                <a:latin typeface="標楷體" panose="03000509000000000000" pitchFamily="65" charset="-120"/>
                <a:ea typeface="標楷體" panose="03000509000000000000" pitchFamily="65" charset="-120"/>
                <a:cs typeface="+mj-cs"/>
              </a:rPr>
              <a:t>-</a:t>
            </a:r>
            <a:r>
              <a:rPr lang="en-US" altLang="zh-TW" sz="1700" b="1" dirty="0" smtClean="0">
                <a:solidFill>
                  <a:srgbClr val="3333FF"/>
                </a:solidFill>
                <a:latin typeface="標楷體" panose="03000509000000000000" pitchFamily="65" charset="-120"/>
                <a:ea typeface="標楷體" panose="03000509000000000000" pitchFamily="65" charset="-120"/>
                <a:cs typeface="+mj-cs"/>
              </a:rPr>
              <a:t>1-3-4</a:t>
            </a:r>
            <a:r>
              <a:rPr lang="en-US" altLang="zh-TW" sz="1700" b="1" dirty="0">
                <a:solidFill>
                  <a:srgbClr val="3333FF"/>
                </a:solidFill>
                <a:latin typeface="標楷體" panose="03000509000000000000" pitchFamily="65" charset="-120"/>
                <a:ea typeface="標楷體" panose="03000509000000000000" pitchFamily="65" charset="-120"/>
                <a:cs typeface="+mj-cs"/>
              </a:rPr>
              <a:t>. </a:t>
            </a:r>
            <a:r>
              <a:rPr lang="zh-TW" altLang="en-US" sz="1700" b="1" dirty="0">
                <a:solidFill>
                  <a:srgbClr val="3333FF"/>
                </a:solidFill>
                <a:latin typeface="標楷體" panose="03000509000000000000" pitchFamily="65" charset="-120"/>
                <a:ea typeface="標楷體" panose="03000509000000000000" pitchFamily="65" charset="-120"/>
                <a:cs typeface="+mj-cs"/>
              </a:rPr>
              <a:t>證照</a:t>
            </a:r>
            <a:r>
              <a:rPr lang="en-US" altLang="zh-TW" sz="1700" b="1" dirty="0">
                <a:solidFill>
                  <a:srgbClr val="3333FF"/>
                </a:solidFill>
                <a:latin typeface="標楷體" panose="03000509000000000000" pitchFamily="65" charset="-120"/>
                <a:ea typeface="標楷體" panose="03000509000000000000" pitchFamily="65" charset="-120"/>
                <a:cs typeface="+mj-cs"/>
              </a:rPr>
              <a:t>/</a:t>
            </a:r>
            <a:r>
              <a:rPr lang="zh-TW" altLang="en-US" sz="1700" b="1" dirty="0">
                <a:solidFill>
                  <a:srgbClr val="3333FF"/>
                </a:solidFill>
                <a:latin typeface="標楷體" panose="03000509000000000000" pitchFamily="65" charset="-120"/>
                <a:ea typeface="標楷體" panose="03000509000000000000" pitchFamily="65" charset="-120"/>
                <a:cs typeface="+mj-cs"/>
              </a:rPr>
              <a:t>得獎加分審查作業</a:t>
            </a:r>
            <a:r>
              <a:rPr lang="en-US" altLang="zh-TW" sz="1700" b="1" dirty="0">
                <a:solidFill>
                  <a:srgbClr val="3333FF"/>
                </a:solidFill>
                <a:latin typeface="標楷體" panose="03000509000000000000" pitchFamily="65" charset="-120"/>
                <a:ea typeface="標楷體" panose="03000509000000000000" pitchFamily="65" charset="-120"/>
                <a:cs typeface="+mj-cs"/>
              </a:rPr>
              <a:t>-</a:t>
            </a:r>
            <a:r>
              <a:rPr lang="zh-TW" altLang="en-US" sz="1700" b="1" dirty="0">
                <a:solidFill>
                  <a:srgbClr val="3333FF"/>
                </a:solidFill>
                <a:latin typeface="標楷體" panose="03000509000000000000" pitchFamily="65" charset="-120"/>
                <a:ea typeface="標楷體" panose="03000509000000000000" pitchFamily="65" charset="-120"/>
                <a:cs typeface="+mj-cs"/>
              </a:rPr>
              <a:t>匯出審查結果</a:t>
            </a:r>
          </a:p>
        </p:txBody>
      </p:sp>
      <p:grpSp>
        <p:nvGrpSpPr>
          <p:cNvPr id="7" name="群組 6"/>
          <p:cNvGrpSpPr/>
          <p:nvPr/>
        </p:nvGrpSpPr>
        <p:grpSpPr>
          <a:xfrm>
            <a:off x="750139" y="1759561"/>
            <a:ext cx="2736304" cy="720080"/>
            <a:chOff x="750139" y="1759561"/>
            <a:chExt cx="2736304" cy="720080"/>
          </a:xfrm>
        </p:grpSpPr>
        <p:sp>
          <p:nvSpPr>
            <p:cNvPr id="5" name="矩形圖說文字 4"/>
            <p:cNvSpPr/>
            <p:nvPr/>
          </p:nvSpPr>
          <p:spPr>
            <a:xfrm>
              <a:off x="750139" y="1759561"/>
              <a:ext cx="2736304" cy="720080"/>
            </a:xfrm>
            <a:prstGeom prst="wedgeRectCallout">
              <a:avLst>
                <a:gd name="adj1" fmla="val 67864"/>
                <a:gd name="adj2" fmla="val 3161"/>
              </a:avLst>
            </a:prstGeom>
            <a:solidFill>
              <a:srgbClr val="CCFF66"/>
            </a:solidFill>
            <a:ln>
              <a:solidFill>
                <a:srgbClr val="CC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839771" y="1815546"/>
              <a:ext cx="2592288" cy="584775"/>
            </a:xfrm>
            <a:prstGeom prst="rect">
              <a:avLst/>
            </a:prstGeom>
            <a:noFill/>
          </p:spPr>
          <p:txBody>
            <a:bodyPr wrap="square" rtlCol="0">
              <a:spAutoFit/>
            </a:bodyPr>
            <a:lstStyle/>
            <a:p>
              <a:r>
                <a:rPr lang="zh-TW" altLang="en-US" sz="1600" dirty="0">
                  <a:solidFill>
                    <a:srgbClr val="000000"/>
                  </a:solidFill>
                  <a:latin typeface="微軟正黑體" panose="020B0604030504040204" pitchFamily="34" charset="-120"/>
                  <a:ea typeface="微軟正黑體" panose="020B0604030504040204" pitchFamily="34" charset="-120"/>
                </a:rPr>
                <a:t>匯出有採計證照或得獎加分系科</a:t>
              </a:r>
              <a:r>
                <a:rPr lang="en-US" altLang="zh-TW" sz="1600" dirty="0">
                  <a:solidFill>
                    <a:srgbClr val="000000"/>
                  </a:solidFill>
                  <a:latin typeface="微軟正黑體" panose="020B0604030504040204" pitchFamily="34" charset="-120"/>
                  <a:ea typeface="微軟正黑體" panose="020B0604030504040204" pitchFamily="34" charset="-120"/>
                </a:rPr>
                <a:t>(</a:t>
              </a:r>
              <a:r>
                <a:rPr lang="zh-TW" altLang="en-US" sz="1600" dirty="0">
                  <a:solidFill>
                    <a:srgbClr val="000000"/>
                  </a:solidFill>
                  <a:latin typeface="微軟正黑體" panose="020B0604030504040204" pitchFamily="34" charset="-120"/>
                  <a:ea typeface="微軟正黑體" panose="020B0604030504040204" pitchFamily="34" charset="-120"/>
                </a:rPr>
                <a:t>組</a:t>
              </a:r>
              <a:r>
                <a:rPr lang="en-US" altLang="zh-TW" sz="1600" dirty="0">
                  <a:solidFill>
                    <a:srgbClr val="000000"/>
                  </a:solidFill>
                  <a:latin typeface="微軟正黑體" panose="020B0604030504040204" pitchFamily="34" charset="-120"/>
                  <a:ea typeface="微軟正黑體" panose="020B0604030504040204" pitchFamily="34" charset="-120"/>
                </a:rPr>
                <a:t>)</a:t>
              </a:r>
              <a:r>
                <a:rPr lang="zh-TW" altLang="en-US" sz="1600" dirty="0">
                  <a:solidFill>
                    <a:srgbClr val="000000"/>
                  </a:solidFill>
                  <a:latin typeface="微軟正黑體" panose="020B0604030504040204" pitchFamily="34" charset="-120"/>
                  <a:ea typeface="微軟正黑體" panose="020B0604030504040204" pitchFamily="34" charset="-120"/>
                </a:rPr>
                <a:t>、學程考生</a:t>
              </a:r>
              <a:r>
                <a:rPr lang="zh-TW" altLang="en-US" sz="1600" dirty="0" smtClean="0">
                  <a:solidFill>
                    <a:srgbClr val="000000"/>
                  </a:solidFill>
                  <a:latin typeface="微軟正黑體" panose="020B0604030504040204" pitchFamily="34" charset="-120"/>
                  <a:ea typeface="微軟正黑體" panose="020B0604030504040204" pitchFamily="34" charset="-120"/>
                </a:rPr>
                <a:t>名單</a:t>
              </a:r>
              <a:endParaRPr lang="zh-TW" altLang="en-US" dirty="0">
                <a:latin typeface="微軟正黑體" panose="020B0604030504040204" pitchFamily="34" charset="-120"/>
                <a:ea typeface="微軟正黑體" panose="020B0604030504040204" pitchFamily="34" charset="-120"/>
              </a:endParaRPr>
            </a:p>
          </p:txBody>
        </p:sp>
      </p:gr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1" y="613769"/>
            <a:ext cx="9144000" cy="3080385"/>
          </a:xfrm>
          <a:prstGeom prst="rect">
            <a:avLst/>
          </a:prstGeom>
        </p:spPr>
      </p:pic>
      <p:sp>
        <p:nvSpPr>
          <p:cNvPr id="46084" name="矩形 2"/>
          <p:cNvSpPr>
            <a:spLocks noChangeArrowheads="1"/>
          </p:cNvSpPr>
          <p:nvPr/>
        </p:nvSpPr>
        <p:spPr bwMode="auto">
          <a:xfrm>
            <a:off x="323528" y="115402"/>
            <a:ext cx="630713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600" b="1" dirty="0">
                <a:solidFill>
                  <a:srgbClr val="3333FF"/>
                </a:solidFill>
                <a:latin typeface="標楷體" panose="03000509000000000000" pitchFamily="65" charset="-120"/>
                <a:ea typeface="標楷體" panose="03000509000000000000" pitchFamily="65" charset="-120"/>
                <a:cs typeface="+mj-cs"/>
              </a:rPr>
              <a:t>基本資料</a:t>
            </a:r>
            <a:r>
              <a:rPr lang="en-US" altLang="zh-TW" sz="2600" b="1" dirty="0">
                <a:solidFill>
                  <a:srgbClr val="3333FF"/>
                </a:solidFill>
                <a:latin typeface="標楷體" panose="03000509000000000000" pitchFamily="65" charset="-120"/>
                <a:ea typeface="標楷體" panose="03000509000000000000" pitchFamily="65" charset="-120"/>
                <a:cs typeface="+mj-cs"/>
              </a:rPr>
              <a:t>-</a:t>
            </a:r>
            <a:r>
              <a:rPr lang="en-US" altLang="zh-TW" sz="2600" b="1" dirty="0" smtClean="0">
                <a:solidFill>
                  <a:srgbClr val="3333FF"/>
                </a:solidFill>
                <a:latin typeface="標楷體" panose="03000509000000000000" pitchFamily="65" charset="-120"/>
                <a:ea typeface="標楷體" panose="03000509000000000000" pitchFamily="65" charset="-120"/>
                <a:cs typeface="+mj-cs"/>
              </a:rPr>
              <a:t>1-4.</a:t>
            </a:r>
            <a:r>
              <a:rPr lang="zh-TW" altLang="en-US" sz="2600" b="1" dirty="0">
                <a:solidFill>
                  <a:srgbClr val="3333FF"/>
                </a:solidFill>
                <a:latin typeface="標楷體" panose="03000509000000000000" pitchFamily="65" charset="-120"/>
                <a:ea typeface="標楷體" panose="03000509000000000000" pitchFamily="65" charset="-120"/>
                <a:cs typeface="+mj-cs"/>
              </a:rPr>
              <a:t>在校學業成績維護</a:t>
            </a:r>
          </a:p>
        </p:txBody>
      </p:sp>
      <p:sp>
        <p:nvSpPr>
          <p:cNvPr id="46085" name="AutoShape 7"/>
          <p:cNvSpPr>
            <a:spLocks noChangeArrowheads="1"/>
          </p:cNvSpPr>
          <p:nvPr/>
        </p:nvSpPr>
        <p:spPr bwMode="auto">
          <a:xfrm>
            <a:off x="5653088" y="1035234"/>
            <a:ext cx="3417093" cy="1489075"/>
          </a:xfrm>
          <a:prstGeom prst="wedgeRectCallout">
            <a:avLst>
              <a:gd name="adj1" fmla="val -46880"/>
              <a:gd name="adj2" fmla="val 82393"/>
            </a:avLst>
          </a:prstGeom>
          <a:solidFill>
            <a:srgbClr val="CCFF66"/>
          </a:solidFill>
          <a:ln w="9525" algn="ctr">
            <a:solidFill>
              <a:srgbClr val="7D60A0"/>
            </a:solidFill>
            <a:miter lim="800000"/>
            <a:headEnd/>
            <a:tailEnd/>
          </a:ln>
          <a:effectLst>
            <a:outerShdw dist="20000" dir="5400000" rotWithShape="0">
              <a:srgbClr val="000000">
                <a:alpha val="37999"/>
              </a:srgbClr>
            </a:outerShdw>
          </a:effectLst>
        </p:spPr>
        <p:txBody>
          <a:bodyPr/>
          <a:lstStyle>
            <a:lvl1pPr marL="180975" indent="-180975"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en-US" altLang="zh-TW" sz="1800" dirty="0">
                <a:solidFill>
                  <a:srgbClr val="000000"/>
                </a:solidFill>
              </a:rPr>
              <a:t>1</a:t>
            </a:r>
            <a:r>
              <a:rPr lang="en-US" altLang="zh-TW" sz="1800" dirty="0" smtClean="0">
                <a:solidFill>
                  <a:srgbClr val="000000"/>
                </a:solidFill>
              </a:rPr>
              <a:t>.</a:t>
            </a:r>
            <a:r>
              <a:rPr lang="zh-TW" altLang="en-US" sz="1800" dirty="0" smtClean="0">
                <a:solidFill>
                  <a:srgbClr val="000000"/>
                </a:solidFill>
              </a:rPr>
              <a:t>編輯</a:t>
            </a:r>
            <a:r>
              <a:rPr lang="zh-TW" altLang="en-US" sz="1800" dirty="0">
                <a:solidFill>
                  <a:srgbClr val="000000"/>
                </a:solidFill>
              </a:rPr>
              <a:t>個別報名考生在校學業成績</a:t>
            </a:r>
            <a:endParaRPr lang="en-US" altLang="zh-TW" sz="1800" dirty="0">
              <a:solidFill>
                <a:srgbClr val="000000"/>
              </a:solidFill>
            </a:endParaRPr>
          </a:p>
          <a:p>
            <a:pPr eaLnBrk="1" hangingPunct="1">
              <a:spcBef>
                <a:spcPct val="0"/>
              </a:spcBef>
              <a:buFontTx/>
              <a:buNone/>
            </a:pPr>
            <a:r>
              <a:rPr lang="en-US" altLang="zh-TW" sz="1800" dirty="0">
                <a:solidFill>
                  <a:srgbClr val="000000"/>
                </a:solidFill>
              </a:rPr>
              <a:t>2.</a:t>
            </a:r>
            <a:r>
              <a:rPr lang="zh-TW" altLang="en-US" sz="1800" dirty="0">
                <a:solidFill>
                  <a:srgbClr val="000000"/>
                </a:solidFill>
              </a:rPr>
              <a:t>應屆畢業生在校學業</a:t>
            </a:r>
            <a:r>
              <a:rPr lang="zh-TW" altLang="en-US" sz="1800" dirty="0" smtClean="0">
                <a:solidFill>
                  <a:srgbClr val="000000"/>
                </a:solidFill>
              </a:rPr>
              <a:t>成績</a:t>
            </a:r>
            <a:endParaRPr lang="en-US" altLang="zh-TW" sz="1800" dirty="0" smtClean="0">
              <a:solidFill>
                <a:srgbClr val="000000"/>
              </a:solidFill>
            </a:endParaRPr>
          </a:p>
          <a:p>
            <a:pPr eaLnBrk="1" hangingPunct="1">
              <a:spcBef>
                <a:spcPct val="0"/>
              </a:spcBef>
              <a:buFontTx/>
              <a:buNone/>
            </a:pPr>
            <a:r>
              <a:rPr lang="en-US" altLang="zh-TW" sz="1800" dirty="0">
                <a:solidFill>
                  <a:srgbClr val="000000"/>
                </a:solidFill>
              </a:rPr>
              <a:t> </a:t>
            </a:r>
            <a:r>
              <a:rPr lang="en-US" altLang="zh-TW" sz="1800" dirty="0" smtClean="0">
                <a:solidFill>
                  <a:srgbClr val="000000"/>
                </a:solidFill>
              </a:rPr>
              <a:t>  </a:t>
            </a:r>
            <a:r>
              <a:rPr lang="zh-TW" altLang="en-US" sz="1800" dirty="0" smtClean="0">
                <a:solidFill>
                  <a:srgbClr val="000000"/>
                </a:solidFill>
              </a:rPr>
              <a:t>由就讀學校於</a:t>
            </a:r>
            <a:r>
              <a:rPr lang="zh-TW" altLang="en-US" sz="1800" dirty="0">
                <a:solidFill>
                  <a:srgbClr val="000000"/>
                </a:solidFill>
              </a:rPr>
              <a:t>第一階段報名前匯入系統</a:t>
            </a:r>
            <a:r>
              <a:rPr lang="en-US" altLang="zh-TW" sz="1800" dirty="0">
                <a:solidFill>
                  <a:srgbClr val="000000"/>
                </a:solidFill>
              </a:rPr>
              <a:t>(</a:t>
            </a:r>
            <a:r>
              <a:rPr lang="zh-TW" altLang="en-US" sz="1800" dirty="0">
                <a:solidFill>
                  <a:srgbClr val="000000"/>
                </a:solidFill>
              </a:rPr>
              <a:t>不開放修改</a:t>
            </a:r>
            <a:r>
              <a:rPr lang="en-US" altLang="zh-TW" sz="1800" dirty="0">
                <a:solidFill>
                  <a:srgbClr val="000000"/>
                </a:solidFill>
              </a:rPr>
              <a:t>)</a:t>
            </a:r>
            <a:endParaRPr lang="zh-TW" altLang="en-US" sz="1800" dirty="0">
              <a:solidFill>
                <a:srgbClr val="000000"/>
              </a:solidFill>
            </a:endParaRPr>
          </a:p>
        </p:txBody>
      </p:sp>
      <p:pic>
        <p:nvPicPr>
          <p:cNvPr id="8" name="圖片 7"/>
          <p:cNvPicPr>
            <a:picLocks noChangeAspect="1"/>
          </p:cNvPicPr>
          <p:nvPr/>
        </p:nvPicPr>
        <p:blipFill>
          <a:blip r:embed="rId3"/>
          <a:stretch>
            <a:fillRect/>
          </a:stretch>
        </p:blipFill>
        <p:spPr>
          <a:xfrm>
            <a:off x="2411760" y="4025325"/>
            <a:ext cx="3846028" cy="2736304"/>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idx="4294967295"/>
          </p:nvPr>
        </p:nvSpPr>
        <p:spPr>
          <a:xfrm>
            <a:off x="280306" y="48056"/>
            <a:ext cx="8280400" cy="649287"/>
          </a:xfrm>
        </p:spPr>
        <p:txBody>
          <a:bodyPr/>
          <a:lstStyle/>
          <a:p>
            <a:pPr eaLnBrk="1" hangingPunct="1"/>
            <a:r>
              <a:rPr lang="zh-TW" altLang="en-US" sz="2600" b="1" kern="1200" dirty="0">
                <a:solidFill>
                  <a:srgbClr val="3333FF"/>
                </a:solidFill>
                <a:latin typeface="標楷體" panose="03000509000000000000" pitchFamily="65" charset="-120"/>
                <a:ea typeface="標楷體" panose="03000509000000000000" pitchFamily="65" charset="-120"/>
              </a:rPr>
              <a:t>指定項目成績作業</a:t>
            </a:r>
            <a:r>
              <a:rPr lang="en-US" altLang="zh-TW" sz="2600" b="1" kern="1200" dirty="0">
                <a:solidFill>
                  <a:srgbClr val="3333FF"/>
                </a:solidFill>
                <a:latin typeface="標楷體" panose="03000509000000000000" pitchFamily="65" charset="-120"/>
                <a:ea typeface="標楷體" panose="03000509000000000000" pitchFamily="65" charset="-120"/>
              </a:rPr>
              <a:t>-2-1. </a:t>
            </a:r>
            <a:r>
              <a:rPr lang="zh-TW" altLang="en-US" sz="2600" b="1" kern="1200" dirty="0">
                <a:solidFill>
                  <a:srgbClr val="3333FF"/>
                </a:solidFill>
                <a:latin typeface="標楷體" panose="03000509000000000000" pitchFamily="65" charset="-120"/>
                <a:ea typeface="標楷體" panose="03000509000000000000" pitchFamily="65" charset="-120"/>
              </a:rPr>
              <a:t>列印空白登記表</a:t>
            </a:r>
          </a:p>
        </p:txBody>
      </p:sp>
      <p:pic>
        <p:nvPicPr>
          <p:cNvPr id="3" name="圖片 2"/>
          <p:cNvPicPr>
            <a:picLocks noChangeAspect="1"/>
          </p:cNvPicPr>
          <p:nvPr/>
        </p:nvPicPr>
        <p:blipFill>
          <a:blip r:embed="rId3"/>
          <a:stretch>
            <a:fillRect/>
          </a:stretch>
        </p:blipFill>
        <p:spPr>
          <a:xfrm>
            <a:off x="207529" y="695159"/>
            <a:ext cx="8353177" cy="5285714"/>
          </a:xfrm>
          <a:prstGeom prst="rect">
            <a:avLst/>
          </a:prstGeom>
        </p:spPr>
      </p:pic>
      <p:cxnSp>
        <p:nvCxnSpPr>
          <p:cNvPr id="4" name="直線單箭頭接點 3"/>
          <p:cNvCxnSpPr/>
          <p:nvPr/>
        </p:nvCxnSpPr>
        <p:spPr>
          <a:xfrm flipV="1">
            <a:off x="5004048" y="5229200"/>
            <a:ext cx="1512168" cy="5040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680931" y="1510358"/>
            <a:ext cx="3406371"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8403" y="3356127"/>
            <a:ext cx="2383536" cy="312724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4035" y="836712"/>
            <a:ext cx="8964488" cy="5000625"/>
          </a:xfrm>
        </p:spPr>
        <p:txBody>
          <a:bodyPr/>
          <a:lstStyle/>
          <a:p>
            <a:pPr marL="0" indent="0">
              <a:buNone/>
            </a:pPr>
            <a:r>
              <a:rPr lang="zh-TW" altLang="en-US" sz="2800" dirty="0" smtClean="0">
                <a:latin typeface="標楷體" panose="03000509000000000000" pitchFamily="65" charset="-120"/>
                <a:ea typeface="標楷體" panose="03000509000000000000" pitchFamily="65" charset="-120"/>
              </a:rPr>
              <a:t>「青年儲蓄帳戶組」及「一般組」採分組</a:t>
            </a:r>
            <a:r>
              <a:rPr lang="zh-TW" altLang="en-US" sz="2800" dirty="0">
                <a:latin typeface="標楷體" panose="03000509000000000000" pitchFamily="65" charset="-120"/>
                <a:ea typeface="標楷體" panose="03000509000000000000" pitchFamily="65" charset="-120"/>
              </a:rPr>
              <a:t>雙軌方式招生</a:t>
            </a:r>
          </a:p>
        </p:txBody>
      </p:sp>
      <p:sp>
        <p:nvSpPr>
          <p:cNvPr id="5" name="標題 1"/>
          <p:cNvSpPr txBox="1">
            <a:spLocks/>
          </p:cNvSpPr>
          <p:nvPr/>
        </p:nvSpPr>
        <p:spPr>
          <a:xfrm>
            <a:off x="127864" y="222785"/>
            <a:ext cx="8229600" cy="633413"/>
          </a:xfrm>
          <a:prstGeom prst="rect">
            <a:avLst/>
          </a:prstGeom>
          <a:noFill/>
        </p:spPr>
        <p:txBody>
          <a:bodyPr/>
          <a:lstStyle>
            <a:lvl1pPr algn="l" rtl="0" eaLnBrk="0" fontAlgn="base" hangingPunct="0">
              <a:spcBef>
                <a:spcPct val="0"/>
              </a:spcBef>
              <a:spcAft>
                <a:spcPct val="0"/>
              </a:spcAft>
              <a:defRPr kumimoji="1" sz="2800">
                <a:solidFill>
                  <a:schemeClr val="tx2"/>
                </a:solidFill>
                <a:latin typeface="標楷體" panose="03000509000000000000" pitchFamily="65" charset="-120"/>
                <a:ea typeface="標楷體" panose="03000509000000000000" pitchFamily="65" charset="-120"/>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r>
              <a:rPr lang="zh-TW" altLang="en-US" b="1" kern="0" dirty="0" smtClean="0">
                <a:solidFill>
                  <a:srgbClr val="3333FF"/>
                </a:solidFill>
              </a:rPr>
              <a:t>一、</a:t>
            </a:r>
            <a:r>
              <a:rPr lang="en-US" altLang="zh-TW" b="1" kern="0" dirty="0" smtClean="0">
                <a:solidFill>
                  <a:srgbClr val="3333FF"/>
                </a:solidFill>
              </a:rPr>
              <a:t>108</a:t>
            </a:r>
            <a:r>
              <a:rPr lang="zh-TW" altLang="en-US" b="1" kern="0" dirty="0" smtClean="0">
                <a:solidFill>
                  <a:srgbClr val="3333FF"/>
                </a:solidFill>
              </a:rPr>
              <a:t>學年度試務作業重要事項</a:t>
            </a:r>
            <a:endParaRPr lang="zh-TW" altLang="en-US" b="1" kern="0" dirty="0">
              <a:solidFill>
                <a:srgbClr val="3333FF"/>
              </a:solidFill>
            </a:endParaRPr>
          </a:p>
        </p:txBody>
      </p:sp>
      <p:graphicFrame>
        <p:nvGraphicFramePr>
          <p:cNvPr id="7" name="內容版面配置區 5"/>
          <p:cNvGraphicFramePr>
            <a:graphicFrameLocks/>
          </p:cNvGraphicFramePr>
          <p:nvPr>
            <p:extLst>
              <p:ext uri="{D42A27DB-BD31-4B8C-83A1-F6EECF244321}">
                <p14:modId xmlns:p14="http://schemas.microsoft.com/office/powerpoint/2010/main" val="2792907260"/>
              </p:ext>
            </p:extLst>
          </p:nvPr>
        </p:nvGraphicFramePr>
        <p:xfrm>
          <a:off x="208070" y="1556792"/>
          <a:ext cx="8756418" cy="4767260"/>
        </p:xfrm>
        <a:graphic>
          <a:graphicData uri="http://schemas.openxmlformats.org/drawingml/2006/table">
            <a:tbl>
              <a:tblPr firstCol="1">
                <a:tableStyleId>{6E25E649-3F16-4E02-A733-19D2CDBF48F0}</a:tableStyleId>
              </a:tblPr>
              <a:tblGrid>
                <a:gridCol w="1171997">
                  <a:extLst>
                    <a:ext uri="{9D8B030D-6E8A-4147-A177-3AD203B41FA5}">
                      <a16:colId xmlns="" xmlns:a16="http://schemas.microsoft.com/office/drawing/2014/main" val="20000"/>
                    </a:ext>
                  </a:extLst>
                </a:gridCol>
                <a:gridCol w="3352800">
                  <a:extLst>
                    <a:ext uri="{9D8B030D-6E8A-4147-A177-3AD203B41FA5}">
                      <a16:colId xmlns="" xmlns:a16="http://schemas.microsoft.com/office/drawing/2014/main" val="20001"/>
                    </a:ext>
                  </a:extLst>
                </a:gridCol>
                <a:gridCol w="4231621">
                  <a:extLst>
                    <a:ext uri="{9D8B030D-6E8A-4147-A177-3AD203B41FA5}">
                      <a16:colId xmlns="" xmlns:a16="http://schemas.microsoft.com/office/drawing/2014/main" val="20002"/>
                    </a:ext>
                  </a:extLst>
                </a:gridCol>
              </a:tblGrid>
              <a:tr h="481013">
                <a:tc>
                  <a:txBody>
                    <a:bodyPr/>
                    <a:lstStyle>
                      <a:lvl1pPr>
                        <a:spcBef>
                          <a:spcPct val="20000"/>
                        </a:spcBef>
                        <a:defRPr kumimoji="1" sz="2800">
                          <a:solidFill>
                            <a:schemeClr val="tx1"/>
                          </a:solidFill>
                          <a:latin typeface="標楷體" panose="03000509000000000000" pitchFamily="65" charset="-120"/>
                          <a:ea typeface="標楷體" panose="03000509000000000000" pitchFamily="65" charset="-120"/>
                        </a:defRPr>
                      </a:lvl1pPr>
                      <a:lvl2pPr marL="742950" indent="-285750">
                        <a:spcBef>
                          <a:spcPct val="20000"/>
                        </a:spcBef>
                        <a:defRPr kumimoji="1" sz="2400">
                          <a:solidFill>
                            <a:schemeClr val="tx1"/>
                          </a:solidFill>
                          <a:latin typeface="標楷體" panose="03000509000000000000" pitchFamily="65" charset="-120"/>
                          <a:ea typeface="標楷體" panose="03000509000000000000" pitchFamily="65" charset="-120"/>
                        </a:defRPr>
                      </a:lvl2pPr>
                      <a:lvl3pPr marL="1143000" indent="-228600">
                        <a:spcBef>
                          <a:spcPct val="20000"/>
                        </a:spcBef>
                        <a:defRPr kumimoji="1" sz="2000">
                          <a:solidFill>
                            <a:schemeClr val="tx1"/>
                          </a:solidFill>
                          <a:latin typeface="標楷體" panose="03000509000000000000" pitchFamily="65" charset="-120"/>
                          <a:ea typeface="標楷體" panose="03000509000000000000" pitchFamily="65" charset="-120"/>
                        </a:defRPr>
                      </a:lvl3pPr>
                      <a:lvl4pPr marL="1600200" indent="-228600">
                        <a:spcBef>
                          <a:spcPct val="20000"/>
                        </a:spcBef>
                        <a:defRPr kumimoji="1">
                          <a:solidFill>
                            <a:schemeClr val="tx1"/>
                          </a:solidFill>
                          <a:latin typeface="標楷體" panose="03000509000000000000" pitchFamily="65" charset="-120"/>
                          <a:ea typeface="標楷體" panose="03000509000000000000" pitchFamily="65" charset="-120"/>
                        </a:defRPr>
                      </a:lvl4pPr>
                      <a:lvl5pPr marL="2057400" indent="-228600">
                        <a:spcBef>
                          <a:spcPct val="20000"/>
                        </a:spcBef>
                        <a:defRPr kumimoji="1">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組別</a:t>
                      </a:r>
                      <a:endParaRPr kumimoji="0" lang="zh-TW" altLang="zh-TW" sz="2000" b="1"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77" marR="68577" marT="0" marB="0" anchor="ctr" horzOverflow="overflow">
                    <a:lnR w="12700" cap="flat" cmpd="sng" algn="ctr">
                      <a:solidFill>
                        <a:schemeClr val="accent6">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tcPr>
                </a:tc>
                <a:tc>
                  <a:txBody>
                    <a:bodyPr/>
                    <a:lstStyle>
                      <a:lvl1pPr>
                        <a:spcBef>
                          <a:spcPct val="20000"/>
                        </a:spcBef>
                        <a:defRPr kumimoji="1" sz="2800">
                          <a:solidFill>
                            <a:schemeClr val="tx1"/>
                          </a:solidFill>
                          <a:latin typeface="標楷體" panose="03000509000000000000" pitchFamily="65" charset="-120"/>
                          <a:ea typeface="標楷體" panose="03000509000000000000" pitchFamily="65" charset="-120"/>
                        </a:defRPr>
                      </a:lvl1pPr>
                      <a:lvl2pPr marL="742950" indent="-285750">
                        <a:spcBef>
                          <a:spcPct val="20000"/>
                        </a:spcBef>
                        <a:defRPr kumimoji="1" sz="2400">
                          <a:solidFill>
                            <a:schemeClr val="tx1"/>
                          </a:solidFill>
                          <a:latin typeface="標楷體" panose="03000509000000000000" pitchFamily="65" charset="-120"/>
                          <a:ea typeface="標楷體" panose="03000509000000000000" pitchFamily="65" charset="-120"/>
                        </a:defRPr>
                      </a:lvl2pPr>
                      <a:lvl3pPr marL="1143000" indent="-228600">
                        <a:spcBef>
                          <a:spcPct val="20000"/>
                        </a:spcBef>
                        <a:defRPr kumimoji="1" sz="2000">
                          <a:solidFill>
                            <a:schemeClr val="tx1"/>
                          </a:solidFill>
                          <a:latin typeface="標楷體" panose="03000509000000000000" pitchFamily="65" charset="-120"/>
                          <a:ea typeface="標楷體" panose="03000509000000000000" pitchFamily="65" charset="-120"/>
                        </a:defRPr>
                      </a:lvl3pPr>
                      <a:lvl4pPr marL="1600200" indent="-228600">
                        <a:spcBef>
                          <a:spcPct val="20000"/>
                        </a:spcBef>
                        <a:defRPr kumimoji="1">
                          <a:solidFill>
                            <a:schemeClr val="tx1"/>
                          </a:solidFill>
                          <a:latin typeface="標楷體" panose="03000509000000000000" pitchFamily="65" charset="-120"/>
                          <a:ea typeface="標楷體" panose="03000509000000000000" pitchFamily="65" charset="-120"/>
                        </a:defRPr>
                      </a:lvl4pPr>
                      <a:lvl5pPr marL="2057400" indent="-228600">
                        <a:spcBef>
                          <a:spcPct val="20000"/>
                        </a:spcBef>
                        <a:defRPr kumimoji="1">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青年儲蓄帳戶組</a:t>
                      </a:r>
                      <a:endParaRPr kumimoji="0" lang="zh-TW" altLang="zh-TW" sz="2000" b="1"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77" marR="68577" marT="0" marB="0" anchor="ctr" horzOverflow="overflow">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tcPr>
                </a:tc>
                <a:tc>
                  <a:txBody>
                    <a:bodyPr/>
                    <a:lstStyle>
                      <a:lvl1pPr>
                        <a:spcBef>
                          <a:spcPct val="20000"/>
                        </a:spcBef>
                        <a:defRPr kumimoji="1" sz="2800">
                          <a:solidFill>
                            <a:schemeClr val="tx1"/>
                          </a:solidFill>
                          <a:latin typeface="標楷體" panose="03000509000000000000" pitchFamily="65" charset="-120"/>
                          <a:ea typeface="標楷體" panose="03000509000000000000" pitchFamily="65" charset="-120"/>
                        </a:defRPr>
                      </a:lvl1pPr>
                      <a:lvl2pPr marL="742950" indent="-285750">
                        <a:spcBef>
                          <a:spcPct val="20000"/>
                        </a:spcBef>
                        <a:defRPr kumimoji="1" sz="2400">
                          <a:solidFill>
                            <a:schemeClr val="tx1"/>
                          </a:solidFill>
                          <a:latin typeface="標楷體" panose="03000509000000000000" pitchFamily="65" charset="-120"/>
                          <a:ea typeface="標楷體" panose="03000509000000000000" pitchFamily="65" charset="-120"/>
                        </a:defRPr>
                      </a:lvl2pPr>
                      <a:lvl3pPr marL="1143000" indent="-228600">
                        <a:spcBef>
                          <a:spcPct val="20000"/>
                        </a:spcBef>
                        <a:defRPr kumimoji="1" sz="2000">
                          <a:solidFill>
                            <a:schemeClr val="tx1"/>
                          </a:solidFill>
                          <a:latin typeface="標楷體" panose="03000509000000000000" pitchFamily="65" charset="-120"/>
                          <a:ea typeface="標楷體" panose="03000509000000000000" pitchFamily="65" charset="-120"/>
                        </a:defRPr>
                      </a:lvl3pPr>
                      <a:lvl4pPr marL="1600200" indent="-228600">
                        <a:spcBef>
                          <a:spcPct val="20000"/>
                        </a:spcBef>
                        <a:defRPr kumimoji="1">
                          <a:solidFill>
                            <a:schemeClr val="tx1"/>
                          </a:solidFill>
                          <a:latin typeface="標楷體" panose="03000509000000000000" pitchFamily="65" charset="-120"/>
                          <a:ea typeface="標楷體" panose="03000509000000000000" pitchFamily="65" charset="-120"/>
                        </a:defRPr>
                      </a:lvl4pPr>
                      <a:lvl5pPr marL="2057400" indent="-228600">
                        <a:spcBef>
                          <a:spcPct val="20000"/>
                        </a:spcBef>
                        <a:defRPr kumimoji="1">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一般組</a:t>
                      </a:r>
                      <a:r>
                        <a:rPr kumimoji="0" lang="en-US" altLang="zh-TW"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r>
                      <a:br>
                        <a:rPr kumimoji="0" lang="en-US" altLang="zh-TW"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br>
                      <a:r>
                        <a:rPr kumimoji="0" lang="en-US" altLang="zh-TW"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含一般生、低收或中低收入戶、</a:t>
                      </a:r>
                      <a:r>
                        <a:rPr kumimoji="0" lang="en-US" altLang="zh-TW"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r>
                      <a:br>
                        <a:rPr kumimoji="0" lang="en-US" altLang="zh-TW"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br>
                      <a:r>
                        <a:rPr kumimoji="0" lang="zh-TW" altLang="en-US"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及原住民、離島生</a:t>
                      </a:r>
                      <a:r>
                        <a:rPr kumimoji="0" lang="en-US" altLang="zh-TW"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sz="2000" b="1"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77" marR="68577" marT="0" marB="0" anchor="ctr" horzOverflow="overflow">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tcPr>
                </a:tc>
                <a:extLst>
                  <a:ext uri="{0D108BD9-81ED-4DB2-BD59-A6C34878D82A}">
                    <a16:rowId xmlns="" xmlns:a16="http://schemas.microsoft.com/office/drawing/2014/main" val="10000"/>
                  </a:ext>
                </a:extLst>
              </a:tr>
              <a:tr h="609600">
                <a:tc>
                  <a:txBody>
                    <a:bodyPr/>
                    <a:lstStyle>
                      <a:lvl1pPr>
                        <a:spcBef>
                          <a:spcPct val="20000"/>
                        </a:spcBef>
                        <a:defRPr kumimoji="1" sz="2800">
                          <a:solidFill>
                            <a:schemeClr val="tx1"/>
                          </a:solidFill>
                          <a:latin typeface="標楷體" panose="03000509000000000000" pitchFamily="65" charset="-120"/>
                          <a:ea typeface="標楷體" panose="03000509000000000000" pitchFamily="65" charset="-120"/>
                        </a:defRPr>
                      </a:lvl1pPr>
                      <a:lvl2pPr marL="742950" indent="-285750">
                        <a:spcBef>
                          <a:spcPct val="20000"/>
                        </a:spcBef>
                        <a:defRPr kumimoji="1" sz="2400">
                          <a:solidFill>
                            <a:schemeClr val="tx1"/>
                          </a:solidFill>
                          <a:latin typeface="標楷體" panose="03000509000000000000" pitchFamily="65" charset="-120"/>
                          <a:ea typeface="標楷體" panose="03000509000000000000" pitchFamily="65" charset="-120"/>
                        </a:defRPr>
                      </a:lvl2pPr>
                      <a:lvl3pPr marL="1143000" indent="-228600">
                        <a:spcBef>
                          <a:spcPct val="20000"/>
                        </a:spcBef>
                        <a:defRPr kumimoji="1" sz="2000">
                          <a:solidFill>
                            <a:schemeClr val="tx1"/>
                          </a:solidFill>
                          <a:latin typeface="標楷體" panose="03000509000000000000" pitchFamily="65" charset="-120"/>
                          <a:ea typeface="標楷體" panose="03000509000000000000" pitchFamily="65" charset="-120"/>
                        </a:defRPr>
                      </a:lvl3pPr>
                      <a:lvl4pPr marL="1600200" indent="-228600">
                        <a:spcBef>
                          <a:spcPct val="20000"/>
                        </a:spcBef>
                        <a:defRPr kumimoji="1">
                          <a:solidFill>
                            <a:schemeClr val="tx1"/>
                          </a:solidFill>
                          <a:latin typeface="標楷體" panose="03000509000000000000" pitchFamily="65" charset="-120"/>
                          <a:ea typeface="標楷體" panose="03000509000000000000" pitchFamily="65" charset="-120"/>
                        </a:defRPr>
                      </a:lvl4pPr>
                      <a:lvl5pPr marL="2057400" indent="-228600">
                        <a:spcBef>
                          <a:spcPct val="20000"/>
                        </a:spcBef>
                        <a:defRPr kumimoji="1">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招生學校</a:t>
                      </a:r>
                      <a:endParaRPr kumimoji="0" lang="zh-TW" altLang="zh-TW" sz="2000" b="1"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77" marR="68577" marT="0" marB="0" anchor="ctr" horzOverflow="overflow">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tcPr>
                </a:tc>
                <a:tc>
                  <a:txBody>
                    <a:bodyPr/>
                    <a:lstStyle>
                      <a:lvl1pPr>
                        <a:spcBef>
                          <a:spcPct val="20000"/>
                        </a:spcBef>
                        <a:defRPr kumimoji="1" sz="2800">
                          <a:solidFill>
                            <a:schemeClr val="tx1"/>
                          </a:solidFill>
                          <a:latin typeface="標楷體" panose="03000509000000000000" pitchFamily="65" charset="-120"/>
                          <a:ea typeface="標楷體" panose="03000509000000000000" pitchFamily="65" charset="-120"/>
                        </a:defRPr>
                      </a:lvl1pPr>
                      <a:lvl2pPr marL="742950" indent="-285750">
                        <a:spcBef>
                          <a:spcPct val="20000"/>
                        </a:spcBef>
                        <a:defRPr kumimoji="1" sz="2400">
                          <a:solidFill>
                            <a:schemeClr val="tx1"/>
                          </a:solidFill>
                          <a:latin typeface="標楷體" panose="03000509000000000000" pitchFamily="65" charset="-120"/>
                          <a:ea typeface="標楷體" panose="03000509000000000000" pitchFamily="65" charset="-120"/>
                        </a:defRPr>
                      </a:lvl2pPr>
                      <a:lvl3pPr marL="1143000" indent="-228600">
                        <a:spcBef>
                          <a:spcPct val="20000"/>
                        </a:spcBef>
                        <a:defRPr kumimoji="1" sz="2000">
                          <a:solidFill>
                            <a:schemeClr val="tx1"/>
                          </a:solidFill>
                          <a:latin typeface="標楷體" panose="03000509000000000000" pitchFamily="65" charset="-120"/>
                          <a:ea typeface="標楷體" panose="03000509000000000000" pitchFamily="65" charset="-120"/>
                        </a:defRPr>
                      </a:lvl3pPr>
                      <a:lvl4pPr marL="1600200" indent="-228600">
                        <a:spcBef>
                          <a:spcPct val="20000"/>
                        </a:spcBef>
                        <a:defRPr kumimoji="1">
                          <a:solidFill>
                            <a:schemeClr val="tx1"/>
                          </a:solidFill>
                          <a:latin typeface="標楷體" panose="03000509000000000000" pitchFamily="65" charset="-120"/>
                          <a:ea typeface="標楷體" panose="03000509000000000000" pitchFamily="65" charset="-120"/>
                        </a:defRPr>
                      </a:lvl4pPr>
                      <a:lvl5pPr marL="2057400" indent="-228600">
                        <a:spcBef>
                          <a:spcPct val="20000"/>
                        </a:spcBef>
                        <a:defRPr kumimoji="1">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000" u="none" strike="noStrike" kern="1200"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zh-TW" sz="2000" u="none" strike="noStrike" kern="1200"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技專校院</a:t>
                      </a:r>
                      <a:r>
                        <a:rPr kumimoji="0" lang="en-US" altLang="zh-TW" sz="2000" u="none" strike="noStrike" kern="1200"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zh-TW" sz="2000" b="1" i="0" u="none" strike="noStrike" kern="1200"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77" marR="68577" marT="0" marB="0" anchor="ctr" horzOverflow="overflow">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tcPr>
                </a:tc>
                <a:tc>
                  <a:txBody>
                    <a:bodyPr/>
                    <a:lstStyle>
                      <a:lvl1pPr>
                        <a:spcBef>
                          <a:spcPct val="20000"/>
                        </a:spcBef>
                        <a:defRPr kumimoji="1" sz="2800">
                          <a:solidFill>
                            <a:schemeClr val="tx1"/>
                          </a:solidFill>
                          <a:latin typeface="標楷體" panose="03000509000000000000" pitchFamily="65" charset="-120"/>
                          <a:ea typeface="標楷體" panose="03000509000000000000" pitchFamily="65" charset="-120"/>
                        </a:defRPr>
                      </a:lvl1pPr>
                      <a:lvl2pPr marL="742950" indent="-285750">
                        <a:spcBef>
                          <a:spcPct val="20000"/>
                        </a:spcBef>
                        <a:defRPr kumimoji="1" sz="2400">
                          <a:solidFill>
                            <a:schemeClr val="tx1"/>
                          </a:solidFill>
                          <a:latin typeface="標楷體" panose="03000509000000000000" pitchFamily="65" charset="-120"/>
                          <a:ea typeface="標楷體" panose="03000509000000000000" pitchFamily="65" charset="-120"/>
                        </a:defRPr>
                      </a:lvl2pPr>
                      <a:lvl3pPr marL="1143000" indent="-228600">
                        <a:spcBef>
                          <a:spcPct val="20000"/>
                        </a:spcBef>
                        <a:defRPr kumimoji="1" sz="2000">
                          <a:solidFill>
                            <a:schemeClr val="tx1"/>
                          </a:solidFill>
                          <a:latin typeface="標楷體" panose="03000509000000000000" pitchFamily="65" charset="-120"/>
                          <a:ea typeface="標楷體" panose="03000509000000000000" pitchFamily="65" charset="-120"/>
                        </a:defRPr>
                      </a:lvl3pPr>
                      <a:lvl4pPr marL="1600200" indent="-228600">
                        <a:spcBef>
                          <a:spcPct val="20000"/>
                        </a:spcBef>
                        <a:defRPr kumimoji="1">
                          <a:solidFill>
                            <a:schemeClr val="tx1"/>
                          </a:solidFill>
                          <a:latin typeface="標楷體" panose="03000509000000000000" pitchFamily="65" charset="-120"/>
                          <a:ea typeface="標楷體" panose="03000509000000000000" pitchFamily="65" charset="-120"/>
                        </a:defRPr>
                      </a:lvl4pPr>
                      <a:lvl5pPr marL="2057400" indent="-228600">
                        <a:spcBef>
                          <a:spcPct val="20000"/>
                        </a:spcBef>
                        <a:defRPr kumimoji="1">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000" u="none" strike="noStrike" kern="1200"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zh-TW" sz="2000" u="none" strike="noStrike" kern="1200"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技專校院</a:t>
                      </a:r>
                      <a:r>
                        <a:rPr kumimoji="0" lang="zh-TW" altLang="en-US" sz="2000" u="none" strike="noStrike" kern="1200"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zh-TW" sz="2000" u="none" strike="noStrike" kern="1200"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一般大學</a:t>
                      </a:r>
                      <a:r>
                        <a:rPr kumimoji="0" lang="en-US" altLang="zh-TW" sz="2000" u="none" strike="noStrike" kern="1200"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zh-TW" sz="2000" b="1" i="0" u="none" strike="noStrike" kern="1200"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77" marR="68577" marT="0" marB="0" anchor="ctr" horzOverflow="overflow">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tcPr>
                </a:tc>
                <a:extLst>
                  <a:ext uri="{0D108BD9-81ED-4DB2-BD59-A6C34878D82A}">
                    <a16:rowId xmlns="" xmlns:a16="http://schemas.microsoft.com/office/drawing/2014/main" val="10001"/>
                  </a:ext>
                </a:extLst>
              </a:tr>
              <a:tr h="110966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統一入學測驗</a:t>
                      </a:r>
                      <a:endParaRPr kumimoji="0" lang="zh-TW" altLang="zh-TW" sz="2000" b="1"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77" marR="68577" marT="0" marB="0" anchor="ctr" horzOverflow="overflow">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tcPr>
                </a:tc>
                <a:tc>
                  <a:txBody>
                    <a:bodyPr/>
                    <a:lstStyle/>
                    <a:p>
                      <a:pPr marL="0" marR="0" lvl="0" indent="0" algn="l" defTabSz="914400" rtl="0" eaLnBrk="1" fontAlgn="base" latinLnBrk="0" hangingPunct="1">
                        <a:lnSpc>
                          <a:spcPct val="120000"/>
                        </a:lnSpc>
                        <a:spcBef>
                          <a:spcPct val="0"/>
                        </a:spcBef>
                        <a:spcAft>
                          <a:spcPct val="0"/>
                        </a:spcAft>
                        <a:buClrTx/>
                        <a:buSzTx/>
                        <a:buFontTx/>
                        <a:buNone/>
                        <a:tabLst/>
                      </a:pPr>
                      <a:r>
                        <a:rPr kumimoji="0" lang="en-US" altLang="zh-TW"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106</a:t>
                      </a:r>
                      <a:r>
                        <a:rPr kumimoji="0" lang="zh-TW" altLang="en-US"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學年國文、英文、數學</a:t>
                      </a:r>
                      <a:endParaRPr kumimoji="0" lang="en-US" altLang="zh-TW"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1" fontAlgn="base" latinLnBrk="0" hangingPunct="1">
                        <a:lnSpc>
                          <a:spcPct val="120000"/>
                        </a:lnSpc>
                        <a:spcBef>
                          <a:spcPct val="0"/>
                        </a:spcBef>
                        <a:spcAft>
                          <a:spcPct val="0"/>
                        </a:spcAft>
                        <a:buClrTx/>
                        <a:buSzTx/>
                        <a:buFontTx/>
                        <a:buNone/>
                        <a:tabLst/>
                      </a:pPr>
                      <a:r>
                        <a:rPr kumimoji="0" lang="zh-TW" altLang="en-US"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統測科目原始級分</a:t>
                      </a:r>
                      <a:endParaRPr kumimoji="0" lang="zh-TW" altLang="zh-TW" sz="20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77" marR="68577" marT="144000" marB="0" horzOverflow="overflow">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tcPr>
                </a:tc>
                <a:tc>
                  <a:txBody>
                    <a:bodyPr/>
                    <a:lstStyle/>
                    <a:p>
                      <a:pPr marL="266700" marR="0" lvl="0" indent="-266700" algn="l" defTabSz="914400" rtl="0" eaLnBrk="1" fontAlgn="base" latinLnBrk="0" hangingPunct="1">
                        <a:lnSpc>
                          <a:spcPct val="120000"/>
                        </a:lnSpc>
                        <a:spcBef>
                          <a:spcPts val="1200"/>
                        </a:spcBef>
                        <a:spcAft>
                          <a:spcPct val="0"/>
                        </a:spcAft>
                        <a:buClrTx/>
                        <a:buSzTx/>
                        <a:buFontTx/>
                        <a:buNone/>
                        <a:tabLst/>
                      </a:pPr>
                      <a:r>
                        <a:rPr kumimoji="0" lang="en-US" altLang="zh-TW"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108</a:t>
                      </a:r>
                      <a:r>
                        <a:rPr kumimoji="0" lang="zh-TW" altLang="en-US"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學年統測各科目原始級分</a:t>
                      </a:r>
                      <a:endParaRPr kumimoji="0" lang="en-US" altLang="zh-TW"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266700" marR="0" lvl="0" indent="-266700" algn="l" defTabSz="914400" rtl="0" eaLnBrk="1" fontAlgn="base" latinLnBrk="0" hangingPunct="1">
                        <a:lnSpc>
                          <a:spcPct val="120000"/>
                        </a:lnSpc>
                        <a:spcBef>
                          <a:spcPts val="1200"/>
                        </a:spcBef>
                        <a:spcAft>
                          <a:spcPct val="0"/>
                        </a:spcAft>
                        <a:buClrTx/>
                        <a:buSzTx/>
                        <a:buFontTx/>
                        <a:buNone/>
                        <a:tabLst/>
                      </a:pPr>
                      <a:r>
                        <a:rPr kumimoji="0" lang="en-US" altLang="zh-TW"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科目（含）以上</a:t>
                      </a:r>
                      <a:r>
                        <a:rPr kumimoji="0" lang="en-US" altLang="zh-TW"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0</a:t>
                      </a:r>
                      <a:r>
                        <a:rPr kumimoji="0" lang="zh-TW" altLang="en-US"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級分不得參加</a:t>
                      </a:r>
                      <a:endParaRPr kumimoji="0" lang="zh-TW" altLang="zh-TW" sz="20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77" marR="68577" marT="144000" marB="0" horzOverflow="overflow">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tcPr>
                </a:tc>
                <a:extLst>
                  <a:ext uri="{0D108BD9-81ED-4DB2-BD59-A6C34878D82A}">
                    <a16:rowId xmlns="" xmlns:a16="http://schemas.microsoft.com/office/drawing/2014/main" val="10002"/>
                  </a:ext>
                </a:extLst>
              </a:tr>
              <a:tr h="2133599">
                <a:tc>
                  <a:txBody>
                    <a:bodyPr/>
                    <a:lstStyle>
                      <a:lvl1pPr>
                        <a:spcBef>
                          <a:spcPct val="20000"/>
                        </a:spcBef>
                        <a:defRPr kumimoji="1" sz="2800">
                          <a:solidFill>
                            <a:schemeClr val="tx1"/>
                          </a:solidFill>
                          <a:latin typeface="標楷體" panose="03000509000000000000" pitchFamily="65" charset="-120"/>
                          <a:ea typeface="標楷體" panose="03000509000000000000" pitchFamily="65" charset="-120"/>
                        </a:defRPr>
                      </a:lvl1pPr>
                      <a:lvl2pPr marL="742950" indent="-285750">
                        <a:spcBef>
                          <a:spcPct val="20000"/>
                        </a:spcBef>
                        <a:defRPr kumimoji="1" sz="2400">
                          <a:solidFill>
                            <a:schemeClr val="tx1"/>
                          </a:solidFill>
                          <a:latin typeface="標楷體" panose="03000509000000000000" pitchFamily="65" charset="-120"/>
                          <a:ea typeface="標楷體" panose="03000509000000000000" pitchFamily="65" charset="-120"/>
                        </a:defRPr>
                      </a:lvl2pPr>
                      <a:lvl3pPr marL="1143000" indent="-228600">
                        <a:spcBef>
                          <a:spcPct val="20000"/>
                        </a:spcBef>
                        <a:defRPr kumimoji="1" sz="2000">
                          <a:solidFill>
                            <a:schemeClr val="tx1"/>
                          </a:solidFill>
                          <a:latin typeface="標楷體" panose="03000509000000000000" pitchFamily="65" charset="-120"/>
                          <a:ea typeface="標楷體" panose="03000509000000000000" pitchFamily="65" charset="-120"/>
                        </a:defRPr>
                      </a:lvl3pPr>
                      <a:lvl4pPr marL="1600200" indent="-228600">
                        <a:spcBef>
                          <a:spcPct val="20000"/>
                        </a:spcBef>
                        <a:defRPr kumimoji="1">
                          <a:solidFill>
                            <a:schemeClr val="tx1"/>
                          </a:solidFill>
                          <a:latin typeface="標楷體" panose="03000509000000000000" pitchFamily="65" charset="-120"/>
                          <a:ea typeface="標楷體" panose="03000509000000000000" pitchFamily="65" charset="-120"/>
                        </a:defRPr>
                      </a:lvl4pPr>
                      <a:lvl5pPr marL="2057400" indent="-228600">
                        <a:spcBef>
                          <a:spcPct val="20000"/>
                        </a:spcBef>
                        <a:defRPr kumimoji="1">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報名資格</a:t>
                      </a:r>
                      <a:endParaRPr kumimoji="0" lang="zh-TW" altLang="zh-TW" sz="2000" b="1"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77" marR="68577" marT="0" marB="0" anchor="ctr" horzOverflow="overflow">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tcPr>
                </a:tc>
                <a:tc>
                  <a:txBody>
                    <a:bodyPr/>
                    <a:lstStyle>
                      <a:lvl1pPr>
                        <a:spcBef>
                          <a:spcPct val="20000"/>
                        </a:spcBef>
                        <a:defRPr kumimoji="1" sz="2800">
                          <a:solidFill>
                            <a:schemeClr val="tx1"/>
                          </a:solidFill>
                          <a:latin typeface="標楷體" panose="03000509000000000000" pitchFamily="65" charset="-120"/>
                          <a:ea typeface="標楷體" panose="03000509000000000000" pitchFamily="65" charset="-120"/>
                        </a:defRPr>
                      </a:lvl1pPr>
                      <a:lvl2pPr marL="742950" indent="-285750">
                        <a:spcBef>
                          <a:spcPct val="20000"/>
                        </a:spcBef>
                        <a:defRPr kumimoji="1" sz="2400">
                          <a:solidFill>
                            <a:schemeClr val="tx1"/>
                          </a:solidFill>
                          <a:latin typeface="標楷體" panose="03000509000000000000" pitchFamily="65" charset="-120"/>
                          <a:ea typeface="標楷體" panose="03000509000000000000" pitchFamily="65" charset="-120"/>
                        </a:defRPr>
                      </a:lvl2pPr>
                      <a:lvl3pPr marL="1143000" indent="-228600">
                        <a:spcBef>
                          <a:spcPct val="20000"/>
                        </a:spcBef>
                        <a:defRPr kumimoji="1" sz="2000">
                          <a:solidFill>
                            <a:schemeClr val="tx1"/>
                          </a:solidFill>
                          <a:latin typeface="標楷體" panose="03000509000000000000" pitchFamily="65" charset="-120"/>
                          <a:ea typeface="標楷體" panose="03000509000000000000" pitchFamily="65" charset="-120"/>
                        </a:defRPr>
                      </a:lvl3pPr>
                      <a:lvl4pPr marL="1600200" indent="-228600">
                        <a:spcBef>
                          <a:spcPct val="20000"/>
                        </a:spcBef>
                        <a:defRPr kumimoji="1">
                          <a:solidFill>
                            <a:schemeClr val="tx1"/>
                          </a:solidFill>
                          <a:latin typeface="標楷體" panose="03000509000000000000" pitchFamily="65" charset="-120"/>
                          <a:ea typeface="標楷體" panose="03000509000000000000" pitchFamily="65" charset="-120"/>
                        </a:defRPr>
                      </a:lvl4pPr>
                      <a:lvl5pPr marL="2057400" indent="-228600">
                        <a:spcBef>
                          <a:spcPct val="20000"/>
                        </a:spcBef>
                        <a:defRPr kumimoji="1">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9pPr>
                    </a:lstStyle>
                    <a:p>
                      <a:pPr marL="0" marR="0" lvl="0" indent="0" algn="l" defTabSz="914400" rtl="0" eaLnBrk="1" fontAlgn="base" latinLnBrk="0" hangingPunct="1">
                        <a:lnSpc>
                          <a:spcPct val="120000"/>
                        </a:lnSpc>
                        <a:spcBef>
                          <a:spcPct val="0"/>
                        </a:spcBef>
                        <a:spcAft>
                          <a:spcPct val="0"/>
                        </a:spcAft>
                        <a:buClrTx/>
                        <a:buSzTx/>
                        <a:buFontTx/>
                        <a:buNone/>
                        <a:tabLst/>
                      </a:pPr>
                      <a:r>
                        <a:rPr kumimoji="0" lang="zh-TW" altLang="en-US"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參與青年教育與就業儲蓄帳戶方案之「青年就業領航計畫」或「青年體驗學習計畫」學生，完成</a:t>
                      </a:r>
                      <a:r>
                        <a:rPr kumimoji="0" lang="en-US" altLang="zh-TW" sz="2000" u="sng"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2000" u="sng"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年或</a:t>
                      </a:r>
                      <a:r>
                        <a:rPr kumimoji="0" lang="en-US" altLang="zh-TW" sz="2000" u="sng"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en-US" sz="2000" u="sng"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年計畫者</a:t>
                      </a:r>
                      <a:endParaRPr kumimoji="0" lang="zh-TW" altLang="zh-TW" sz="20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77" marR="68577" marT="144000" marB="0" horzOverflow="overflow">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tcPr>
                </a:tc>
                <a:tc>
                  <a:txBody>
                    <a:bodyPr/>
                    <a:lstStyle>
                      <a:lvl1pPr marL="266700" indent="-266700">
                        <a:spcBef>
                          <a:spcPct val="20000"/>
                        </a:spcBef>
                        <a:defRPr kumimoji="1" sz="2800">
                          <a:solidFill>
                            <a:schemeClr val="tx1"/>
                          </a:solidFill>
                          <a:latin typeface="標楷體" panose="03000509000000000000" pitchFamily="65" charset="-120"/>
                          <a:ea typeface="標楷體" panose="03000509000000000000" pitchFamily="65" charset="-120"/>
                        </a:defRPr>
                      </a:lvl1pPr>
                      <a:lvl2pPr marL="742950" indent="-285750">
                        <a:spcBef>
                          <a:spcPct val="20000"/>
                        </a:spcBef>
                        <a:defRPr kumimoji="1" sz="2400">
                          <a:solidFill>
                            <a:schemeClr val="tx1"/>
                          </a:solidFill>
                          <a:latin typeface="標楷體" panose="03000509000000000000" pitchFamily="65" charset="-120"/>
                          <a:ea typeface="標楷體" panose="03000509000000000000" pitchFamily="65" charset="-120"/>
                        </a:defRPr>
                      </a:lvl2pPr>
                      <a:lvl3pPr marL="1143000" indent="-228600">
                        <a:spcBef>
                          <a:spcPct val="20000"/>
                        </a:spcBef>
                        <a:defRPr kumimoji="1" sz="2000">
                          <a:solidFill>
                            <a:schemeClr val="tx1"/>
                          </a:solidFill>
                          <a:latin typeface="標楷體" panose="03000509000000000000" pitchFamily="65" charset="-120"/>
                          <a:ea typeface="標楷體" panose="03000509000000000000" pitchFamily="65" charset="-120"/>
                        </a:defRPr>
                      </a:lvl3pPr>
                      <a:lvl4pPr marL="1600200" indent="-228600">
                        <a:spcBef>
                          <a:spcPct val="20000"/>
                        </a:spcBef>
                        <a:defRPr kumimoji="1">
                          <a:solidFill>
                            <a:schemeClr val="tx1"/>
                          </a:solidFill>
                          <a:latin typeface="標楷體" panose="03000509000000000000" pitchFamily="65" charset="-120"/>
                          <a:ea typeface="標楷體" panose="03000509000000000000" pitchFamily="65" charset="-120"/>
                        </a:defRPr>
                      </a:lvl4pPr>
                      <a:lvl5pPr marL="2057400" indent="-228600">
                        <a:spcBef>
                          <a:spcPct val="20000"/>
                        </a:spcBef>
                        <a:defRPr kumimoji="1">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spcBef>
                          <a:spcPct val="20000"/>
                        </a:spcBef>
                        <a:spcAft>
                          <a:spcPct val="0"/>
                        </a:spcAft>
                        <a:defRPr kumimoji="1">
                          <a:solidFill>
                            <a:schemeClr val="tx1"/>
                          </a:solidFill>
                          <a:latin typeface="標楷體" panose="03000509000000000000" pitchFamily="65" charset="-120"/>
                          <a:ea typeface="標楷體" panose="03000509000000000000" pitchFamily="65" charset="-120"/>
                        </a:defRPr>
                      </a:lvl9pPr>
                    </a:lstStyle>
                    <a:p>
                      <a:pPr marL="246063" marR="0" lvl="0" indent="-246063" algn="l" defTabSz="914400" rtl="0" eaLnBrk="1" fontAlgn="base" latinLnBrk="0" hangingPunct="1">
                        <a:lnSpc>
                          <a:spcPct val="120000"/>
                        </a:lnSpc>
                        <a:spcBef>
                          <a:spcPts val="0"/>
                        </a:spcBef>
                        <a:spcAft>
                          <a:spcPct val="0"/>
                        </a:spcAft>
                        <a:buClrTx/>
                        <a:buSzTx/>
                        <a:buFont typeface="+mj-lt"/>
                        <a:buAutoNum type="arabicPeriod"/>
                        <a:tabLst/>
                      </a:pPr>
                      <a:r>
                        <a:rPr kumimoji="0" lang="zh-TW" altLang="en-US"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技術型高中應屆畢業生或已畢業生</a:t>
                      </a:r>
                      <a:endParaRPr kumimoji="0" lang="en-US" altLang="zh-TW"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246063" marR="0" lvl="0" indent="-246063" algn="l" defTabSz="914400" rtl="0" eaLnBrk="1" fontAlgn="base" latinLnBrk="0" hangingPunct="1">
                        <a:lnSpc>
                          <a:spcPct val="120000"/>
                        </a:lnSpc>
                        <a:spcBef>
                          <a:spcPts val="0"/>
                        </a:spcBef>
                        <a:spcAft>
                          <a:spcPct val="0"/>
                        </a:spcAft>
                        <a:buClrTx/>
                        <a:buSzTx/>
                        <a:buFont typeface="+mj-lt"/>
                        <a:buAutoNum type="arabicPeriod"/>
                        <a:tabLst/>
                        <a:defRPr/>
                      </a:pPr>
                      <a:r>
                        <a:rPr kumimoji="0" lang="zh-TW" altLang="en-US"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綜合</a:t>
                      </a:r>
                      <a:r>
                        <a:rPr kumimoji="0" lang="zh-TW" altLang="en-US" sz="2000" u="none" strike="noStrike" kern="1200"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型</a:t>
                      </a:r>
                      <a:r>
                        <a:rPr kumimoji="0" lang="zh-TW" altLang="en-US"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高中</a:t>
                      </a:r>
                      <a:r>
                        <a:rPr kumimoji="0" lang="zh-TW" altLang="en-US" sz="2000" u="none" strike="noStrike" kern="1200"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應屆畢業生</a:t>
                      </a:r>
                      <a:r>
                        <a:rPr kumimoji="0" lang="zh-TW" altLang="en-US"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修畢專門學程</a:t>
                      </a:r>
                      <a:r>
                        <a:rPr kumimoji="0" lang="en-US" altLang="zh-TW"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25</a:t>
                      </a:r>
                      <a:r>
                        <a:rPr kumimoji="0" lang="zh-TW" altLang="en-US"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學分以上</a:t>
                      </a:r>
                      <a:r>
                        <a:rPr kumimoji="0" lang="zh-TW" altLang="en-US" sz="2000" u="none" strike="noStrike" kern="1200"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或已畢業生</a:t>
                      </a:r>
                      <a:endParaRPr kumimoji="0" lang="en-US" altLang="zh-TW" sz="2000" u="none" strike="noStrike" kern="1200"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246063" marR="0" lvl="0" indent="-246063" algn="l" defTabSz="914400" rtl="0" eaLnBrk="1" fontAlgn="base" latinLnBrk="0" hangingPunct="1">
                        <a:lnSpc>
                          <a:spcPct val="120000"/>
                        </a:lnSpc>
                        <a:spcBef>
                          <a:spcPts val="0"/>
                        </a:spcBef>
                        <a:spcAft>
                          <a:spcPct val="0"/>
                        </a:spcAft>
                        <a:buClrTx/>
                        <a:buSzTx/>
                        <a:buFont typeface="+mj-lt"/>
                        <a:buAutoNum type="arabicPeriod"/>
                        <a:tabLst/>
                        <a:defRPr/>
                      </a:pPr>
                      <a:r>
                        <a:rPr kumimoji="0" lang="zh-TW" altLang="en-US" sz="2000" u="none" strike="noStrike" kern="1200"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普通型高中已畢業生</a:t>
                      </a:r>
                      <a:endParaRPr kumimoji="0" lang="en-US" altLang="zh-TW" sz="2000" u="none" strike="noStrike" kern="1200"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246063" marR="0" lvl="0" indent="-246063" algn="l" defTabSz="914400" rtl="0" eaLnBrk="1" fontAlgn="base" latinLnBrk="0" hangingPunct="1">
                        <a:lnSpc>
                          <a:spcPct val="120000"/>
                        </a:lnSpc>
                        <a:spcBef>
                          <a:spcPts val="0"/>
                        </a:spcBef>
                        <a:spcAft>
                          <a:spcPct val="0"/>
                        </a:spcAft>
                        <a:buClrTx/>
                        <a:buSzTx/>
                        <a:buFont typeface="+mj-lt"/>
                        <a:buAutoNum type="arabicPeriod"/>
                        <a:tabLst/>
                      </a:pPr>
                      <a:r>
                        <a:rPr kumimoji="0" lang="zh-TW" altLang="en-US" sz="200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同等學力學生</a:t>
                      </a:r>
                      <a:endParaRPr kumimoji="0" lang="zh-TW" altLang="zh-TW" sz="20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77" marR="68577" marT="144000" marB="0" horzOverflow="overflow">
                    <a:lnL w="12700" cap="flat" cmpd="sng" algn="ctr">
                      <a:solidFill>
                        <a:schemeClr val="accent6">
                          <a:lumMod val="40000"/>
                          <a:lumOff val="60000"/>
                        </a:schemeClr>
                      </a:solidFill>
                      <a:prstDash val="solid"/>
                      <a:round/>
                      <a:headEnd type="none" w="med" len="med"/>
                      <a:tailEnd type="none" w="med" len="med"/>
                    </a:lnL>
                    <a:lnR w="12700" cap="flat" cmpd="sng" algn="ctr">
                      <a:solidFill>
                        <a:schemeClr val="accent6">
                          <a:lumMod val="40000"/>
                          <a:lumOff val="6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39341553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179512" y="936625"/>
            <a:ext cx="8856984" cy="4057143"/>
          </a:xfrm>
          <a:prstGeom prst="rect">
            <a:avLst/>
          </a:prstGeom>
        </p:spPr>
      </p:pic>
      <p:sp>
        <p:nvSpPr>
          <p:cNvPr id="48131" name="Rectangle 2"/>
          <p:cNvSpPr>
            <a:spLocks noGrp="1" noChangeArrowheads="1"/>
          </p:cNvSpPr>
          <p:nvPr>
            <p:ph type="title" idx="4294967295"/>
          </p:nvPr>
        </p:nvSpPr>
        <p:spPr>
          <a:xfrm>
            <a:off x="107504" y="153771"/>
            <a:ext cx="9144000" cy="649287"/>
          </a:xfrm>
        </p:spPr>
        <p:txBody>
          <a:bodyPr/>
          <a:lstStyle/>
          <a:p>
            <a:pPr eaLnBrk="1" hangingPunct="1"/>
            <a:r>
              <a:rPr lang="zh-TW" altLang="en-US" sz="2600" b="1" kern="1200" dirty="0">
                <a:solidFill>
                  <a:srgbClr val="3333FF"/>
                </a:solidFill>
                <a:latin typeface="標楷體" panose="03000509000000000000" pitchFamily="65" charset="-120"/>
                <a:ea typeface="標楷體" panose="03000509000000000000" pitchFamily="65" charset="-120"/>
              </a:rPr>
              <a:t>指定項目成績作業</a:t>
            </a:r>
            <a:r>
              <a:rPr lang="en-US" altLang="zh-TW" sz="2600" b="1" kern="1200" dirty="0">
                <a:solidFill>
                  <a:srgbClr val="3333FF"/>
                </a:solidFill>
                <a:latin typeface="標楷體" panose="03000509000000000000" pitchFamily="65" charset="-120"/>
                <a:ea typeface="標楷體" panose="03000509000000000000" pitchFamily="65" charset="-120"/>
              </a:rPr>
              <a:t>-2-2. </a:t>
            </a:r>
            <a:r>
              <a:rPr lang="zh-TW" altLang="en-US" sz="2600" b="1" kern="1200" dirty="0">
                <a:solidFill>
                  <a:srgbClr val="3333FF"/>
                </a:solidFill>
                <a:latin typeface="標楷體" panose="03000509000000000000" pitchFamily="65" charset="-120"/>
                <a:ea typeface="標楷體" panose="03000509000000000000" pitchFamily="65" charset="-120"/>
              </a:rPr>
              <a:t>指定項目成績匯入匯出作業</a:t>
            </a:r>
            <a:endParaRPr lang="en-US" altLang="zh-TW" sz="2600" b="1" kern="1200" dirty="0">
              <a:solidFill>
                <a:srgbClr val="3333FF"/>
              </a:solidFill>
              <a:latin typeface="標楷體" panose="03000509000000000000" pitchFamily="65" charset="-120"/>
              <a:ea typeface="標楷體" panose="03000509000000000000" pitchFamily="65" charset="-120"/>
            </a:endParaRPr>
          </a:p>
        </p:txBody>
      </p:sp>
      <p:sp>
        <p:nvSpPr>
          <p:cNvPr id="40966" name="AutoShape 4"/>
          <p:cNvSpPr>
            <a:spLocks noChangeArrowheads="1"/>
          </p:cNvSpPr>
          <p:nvPr/>
        </p:nvSpPr>
        <p:spPr bwMode="auto">
          <a:xfrm>
            <a:off x="251520" y="4955128"/>
            <a:ext cx="2089150" cy="1439863"/>
          </a:xfrm>
          <a:prstGeom prst="wedgeRectCallout">
            <a:avLst>
              <a:gd name="adj1" fmla="val -8245"/>
              <a:gd name="adj2" fmla="val -145106"/>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a:defRPr/>
            </a:pPr>
            <a:r>
              <a:rPr lang="zh-TW" altLang="en-US" dirty="0">
                <a:solidFill>
                  <a:srgbClr val="000000"/>
                </a:solidFill>
                <a:latin typeface="+mj-ea"/>
                <a:ea typeface="+mj-ea"/>
              </a:rPr>
              <a:t>選擇匯出全部系科組或單一系科組，若選擇全部系科組會壓縮成一個</a:t>
            </a:r>
            <a:r>
              <a:rPr lang="en-US" altLang="zh-TW" dirty="0">
                <a:solidFill>
                  <a:srgbClr val="000000"/>
                </a:solidFill>
                <a:latin typeface="+mj-ea"/>
                <a:ea typeface="+mj-ea"/>
              </a:rPr>
              <a:t>zip</a:t>
            </a:r>
            <a:r>
              <a:rPr lang="zh-TW" altLang="en-US" dirty="0">
                <a:solidFill>
                  <a:srgbClr val="000000"/>
                </a:solidFill>
                <a:latin typeface="+mj-ea"/>
                <a:ea typeface="+mj-ea"/>
              </a:rPr>
              <a:t>檔</a:t>
            </a:r>
          </a:p>
        </p:txBody>
      </p:sp>
      <p:pic>
        <p:nvPicPr>
          <p:cNvPr id="7170" name="Picture 2" descr="C:\Users\aurora\AppData\Local\LINE\Cache\tmp\15559979269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4849" y="4989530"/>
            <a:ext cx="1247775" cy="14097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aurora\AppData\Local\LINE\Cache\tmp\15559979528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6907" y="5345090"/>
            <a:ext cx="5245993" cy="59593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單箭頭接點 3"/>
          <p:cNvCxnSpPr/>
          <p:nvPr/>
        </p:nvCxnSpPr>
        <p:spPr>
          <a:xfrm>
            <a:off x="2627784" y="4221088"/>
            <a:ext cx="288032" cy="7340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933450"/>
            <a:ext cx="8099425" cy="5087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55" name="Rectangle 4"/>
          <p:cNvSpPr>
            <a:spLocks noGrp="1" noChangeArrowheads="1"/>
          </p:cNvSpPr>
          <p:nvPr>
            <p:ph type="title" idx="4294967295"/>
          </p:nvPr>
        </p:nvSpPr>
        <p:spPr>
          <a:xfrm>
            <a:off x="0" y="219869"/>
            <a:ext cx="9036050" cy="649287"/>
          </a:xfrm>
        </p:spPr>
        <p:txBody>
          <a:bodyPr/>
          <a:lstStyle/>
          <a:p>
            <a:pPr eaLnBrk="1" hangingPunct="1"/>
            <a:r>
              <a:rPr lang="zh-TW" altLang="en-US" sz="2600" b="1" kern="1200" dirty="0">
                <a:solidFill>
                  <a:srgbClr val="3333FF"/>
                </a:solidFill>
                <a:latin typeface="標楷體" panose="03000509000000000000" pitchFamily="65" charset="-120"/>
                <a:ea typeface="標楷體" panose="03000509000000000000" pitchFamily="65" charset="-120"/>
              </a:rPr>
              <a:t>指定項目成績作業</a:t>
            </a:r>
            <a:r>
              <a:rPr lang="en-US" altLang="zh-TW" sz="2600" b="1" kern="1200" dirty="0">
                <a:solidFill>
                  <a:srgbClr val="3333FF"/>
                </a:solidFill>
                <a:latin typeface="標楷體" panose="03000509000000000000" pitchFamily="65" charset="-120"/>
                <a:ea typeface="標楷體" panose="03000509000000000000" pitchFamily="65" charset="-120"/>
              </a:rPr>
              <a:t>-2-2. </a:t>
            </a:r>
            <a:r>
              <a:rPr lang="zh-TW" altLang="en-US" sz="2600" b="1" kern="1200" dirty="0">
                <a:solidFill>
                  <a:srgbClr val="3333FF"/>
                </a:solidFill>
                <a:latin typeface="標楷體" panose="03000509000000000000" pitchFamily="65" charset="-120"/>
                <a:ea typeface="標楷體" panose="03000509000000000000" pitchFamily="65" charset="-120"/>
              </a:rPr>
              <a:t>指定項目成績匯入匯出作業</a:t>
            </a:r>
            <a:endParaRPr lang="en-US" altLang="zh-TW" sz="2600" b="1" kern="1200" dirty="0">
              <a:solidFill>
                <a:srgbClr val="3333FF"/>
              </a:solidFill>
              <a:latin typeface="標楷體" panose="03000509000000000000" pitchFamily="65" charset="-120"/>
              <a:ea typeface="標楷體" panose="03000509000000000000" pitchFamily="65" charset="-120"/>
            </a:endParaRPr>
          </a:p>
        </p:txBody>
      </p:sp>
      <p:sp>
        <p:nvSpPr>
          <p:cNvPr id="49157" name="Rectangle 18"/>
          <p:cNvSpPr>
            <a:spLocks noChangeArrowheads="1"/>
          </p:cNvSpPr>
          <p:nvPr/>
        </p:nvSpPr>
        <p:spPr bwMode="auto">
          <a:xfrm>
            <a:off x="7778750" y="1520825"/>
            <a:ext cx="522288" cy="2159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latin typeface="Arial" panose="020B0604020202020204" pitchFamily="34" charset="0"/>
              <a:ea typeface="新細明體" panose="02020500000000000000" pitchFamily="18" charset="-120"/>
            </a:endParaRPr>
          </a:p>
        </p:txBody>
      </p:sp>
      <p:sp>
        <p:nvSpPr>
          <p:cNvPr id="49158" name="AutoShape 7"/>
          <p:cNvSpPr>
            <a:spLocks noChangeArrowheads="1"/>
          </p:cNvSpPr>
          <p:nvPr/>
        </p:nvSpPr>
        <p:spPr bwMode="auto">
          <a:xfrm>
            <a:off x="8470900" y="930275"/>
            <a:ext cx="431800" cy="2462213"/>
          </a:xfrm>
          <a:prstGeom prst="wedgeRectCallout">
            <a:avLst>
              <a:gd name="adj1" fmla="val -105014"/>
              <a:gd name="adj2" fmla="val -40255"/>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vert="eaVert"/>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000">
                <a:solidFill>
                  <a:srgbClr val="000000"/>
                </a:solidFill>
              </a:rPr>
              <a:t>顯示甄試的項目名稱</a:t>
            </a:r>
          </a:p>
        </p:txBody>
      </p:sp>
      <p:sp>
        <p:nvSpPr>
          <p:cNvPr id="49159" name="AutoShape 5"/>
          <p:cNvSpPr>
            <a:spLocks noChangeArrowheads="1"/>
          </p:cNvSpPr>
          <p:nvPr/>
        </p:nvSpPr>
        <p:spPr bwMode="auto">
          <a:xfrm>
            <a:off x="3725863" y="1736725"/>
            <a:ext cx="2519362" cy="720725"/>
          </a:xfrm>
          <a:prstGeom prst="wedgeRectCallout">
            <a:avLst>
              <a:gd name="adj1" fmla="val 110194"/>
              <a:gd name="adj2" fmla="val -56676"/>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000" dirty="0">
                <a:solidFill>
                  <a:srgbClr val="000000"/>
                </a:solidFill>
              </a:rPr>
              <a:t>輸入指定項目成績，若缺考請輸入</a:t>
            </a:r>
            <a:r>
              <a:rPr lang="en-US" altLang="zh-TW" sz="2000" dirty="0">
                <a:solidFill>
                  <a:srgbClr val="000000"/>
                </a:solidFill>
              </a:rPr>
              <a:t>-1</a:t>
            </a: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4982" t="11970" b="84501"/>
          <a:stretch/>
        </p:blipFill>
        <p:spPr bwMode="auto">
          <a:xfrm>
            <a:off x="7397750" y="3471863"/>
            <a:ext cx="406400" cy="179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8"/>
          <p:cNvSpPr>
            <a:spLocks noChangeArrowheads="1"/>
          </p:cNvSpPr>
          <p:nvPr/>
        </p:nvSpPr>
        <p:spPr bwMode="auto">
          <a:xfrm>
            <a:off x="7256462" y="3453668"/>
            <a:ext cx="522288" cy="2159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latin typeface="Arial" panose="020B0604020202020204" pitchFamily="34" charset="0"/>
              <a:ea typeface="新細明體" panose="02020500000000000000" pitchFamily="18" charset="-120"/>
            </a:endParaRPr>
          </a:p>
        </p:txBody>
      </p:sp>
      <p:sp>
        <p:nvSpPr>
          <p:cNvPr id="12" name="AutoShape 5"/>
          <p:cNvSpPr>
            <a:spLocks noChangeArrowheads="1"/>
          </p:cNvSpPr>
          <p:nvPr/>
        </p:nvSpPr>
        <p:spPr bwMode="auto">
          <a:xfrm>
            <a:off x="3059832" y="3676553"/>
            <a:ext cx="2519362" cy="720725"/>
          </a:xfrm>
          <a:prstGeom prst="wedgeRectCallout">
            <a:avLst>
              <a:gd name="adj1" fmla="val 110194"/>
              <a:gd name="adj2" fmla="val -56676"/>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en-US" altLang="zh-TW" sz="2000" dirty="0" smtClean="0">
                <a:solidFill>
                  <a:srgbClr val="000000"/>
                </a:solidFill>
              </a:rPr>
              <a:t>【</a:t>
            </a:r>
            <a:r>
              <a:rPr lang="zh-TW" altLang="en-US" sz="2000" dirty="0" smtClean="0">
                <a:solidFill>
                  <a:srgbClr val="000000"/>
                </a:solidFill>
              </a:rPr>
              <a:t>已上傳未確認</a:t>
            </a:r>
            <a:r>
              <a:rPr lang="en-US" altLang="zh-TW" sz="2000" dirty="0" smtClean="0">
                <a:solidFill>
                  <a:srgbClr val="000000"/>
                </a:solidFill>
              </a:rPr>
              <a:t>】</a:t>
            </a:r>
          </a:p>
          <a:p>
            <a:pPr eaLnBrk="1" hangingPunct="1">
              <a:spcBef>
                <a:spcPct val="0"/>
              </a:spcBef>
              <a:buFontTx/>
              <a:buNone/>
            </a:pPr>
            <a:r>
              <a:rPr lang="zh-TW" altLang="en-US" sz="2000" dirty="0" smtClean="0">
                <a:solidFill>
                  <a:srgbClr val="000000"/>
                </a:solidFill>
              </a:rPr>
              <a:t>若不採認，請</a:t>
            </a:r>
            <a:r>
              <a:rPr lang="zh-TW" altLang="en-US" sz="2000" dirty="0">
                <a:solidFill>
                  <a:srgbClr val="000000"/>
                </a:solidFill>
              </a:rPr>
              <a:t>輸入</a:t>
            </a:r>
            <a:r>
              <a:rPr lang="en-US" altLang="zh-TW" sz="2000" dirty="0">
                <a:solidFill>
                  <a:srgbClr val="000000"/>
                </a:solidFill>
              </a:rPr>
              <a:t>-1</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 y="856430"/>
            <a:ext cx="9070848" cy="5334000"/>
          </a:xfrm>
          <a:prstGeom prst="rect">
            <a:avLst/>
          </a:prstGeom>
        </p:spPr>
      </p:pic>
      <p:sp>
        <p:nvSpPr>
          <p:cNvPr id="50179" name="Rectangle 3"/>
          <p:cNvSpPr>
            <a:spLocks noGrp="1" noChangeArrowheads="1"/>
          </p:cNvSpPr>
          <p:nvPr>
            <p:ph type="title" idx="4294967295"/>
          </p:nvPr>
        </p:nvSpPr>
        <p:spPr>
          <a:xfrm>
            <a:off x="107950" y="207143"/>
            <a:ext cx="8928100" cy="649287"/>
          </a:xfrm>
        </p:spPr>
        <p:txBody>
          <a:bodyPr/>
          <a:lstStyle/>
          <a:p>
            <a:pPr eaLnBrk="1" hangingPunct="1"/>
            <a:r>
              <a:rPr lang="zh-TW" altLang="en-US" sz="2600" b="1" kern="1200" dirty="0">
                <a:solidFill>
                  <a:srgbClr val="3333FF"/>
                </a:solidFill>
                <a:latin typeface="標楷體" panose="03000509000000000000" pitchFamily="65" charset="-120"/>
                <a:ea typeface="標楷體" panose="03000509000000000000" pitchFamily="65" charset="-120"/>
              </a:rPr>
              <a:t>指定項目成績作業</a:t>
            </a:r>
            <a:r>
              <a:rPr lang="en-US" altLang="zh-TW" sz="2600" b="1" kern="1200" dirty="0">
                <a:solidFill>
                  <a:srgbClr val="3333FF"/>
                </a:solidFill>
                <a:latin typeface="標楷體" panose="03000509000000000000" pitchFamily="65" charset="-120"/>
                <a:ea typeface="標楷體" panose="03000509000000000000" pitchFamily="65" charset="-120"/>
              </a:rPr>
              <a:t>-</a:t>
            </a:r>
            <a:r>
              <a:rPr lang="zh-TW" altLang="en-US" sz="2600" b="1" kern="1200" dirty="0">
                <a:solidFill>
                  <a:srgbClr val="3333FF"/>
                </a:solidFill>
                <a:latin typeface="標楷體" panose="03000509000000000000" pitchFamily="65" charset="-120"/>
                <a:ea typeface="標楷體" panose="03000509000000000000" pitchFamily="65" charset="-120"/>
              </a:rPr>
              <a:t> </a:t>
            </a:r>
            <a:r>
              <a:rPr lang="en-US" altLang="zh-TW" sz="2600" b="1" kern="1200" dirty="0">
                <a:solidFill>
                  <a:srgbClr val="3333FF"/>
                </a:solidFill>
                <a:latin typeface="標楷體" panose="03000509000000000000" pitchFamily="65" charset="-120"/>
                <a:ea typeface="標楷體" panose="03000509000000000000" pitchFamily="65" charset="-120"/>
              </a:rPr>
              <a:t>2-3</a:t>
            </a:r>
            <a:r>
              <a:rPr lang="en-US" altLang="zh-TW" sz="2600" b="1" kern="1200" dirty="0" smtClean="0">
                <a:solidFill>
                  <a:srgbClr val="3333FF"/>
                </a:solidFill>
                <a:latin typeface="標楷體" panose="03000509000000000000" pitchFamily="65" charset="-120"/>
                <a:ea typeface="標楷體" panose="03000509000000000000" pitchFamily="65" charset="-120"/>
              </a:rPr>
              <a:t>.</a:t>
            </a:r>
            <a:r>
              <a:rPr lang="zh-TW" altLang="en-US" sz="2600" b="1" kern="1200" dirty="0" smtClean="0">
                <a:solidFill>
                  <a:srgbClr val="3333FF"/>
                </a:solidFill>
                <a:latin typeface="標楷體" panose="03000509000000000000" pitchFamily="65" charset="-120"/>
                <a:ea typeface="標楷體" panose="03000509000000000000" pitchFamily="65" charset="-120"/>
              </a:rPr>
              <a:t>輸入</a:t>
            </a:r>
            <a:r>
              <a:rPr lang="zh-TW" altLang="en-US" sz="2600" b="1" kern="1200" dirty="0">
                <a:solidFill>
                  <a:srgbClr val="3333FF"/>
                </a:solidFill>
                <a:latin typeface="標楷體" panose="03000509000000000000" pitchFamily="65" charset="-120"/>
                <a:ea typeface="標楷體" panose="03000509000000000000" pitchFamily="65" charset="-120"/>
              </a:rPr>
              <a:t>指定項目成績</a:t>
            </a:r>
          </a:p>
        </p:txBody>
      </p:sp>
      <p:sp>
        <p:nvSpPr>
          <p:cNvPr id="50181" name="AutoShape 4"/>
          <p:cNvSpPr>
            <a:spLocks noChangeArrowheads="1"/>
          </p:cNvSpPr>
          <p:nvPr/>
        </p:nvSpPr>
        <p:spPr bwMode="auto">
          <a:xfrm>
            <a:off x="5796136" y="1181867"/>
            <a:ext cx="3095625" cy="647700"/>
          </a:xfrm>
          <a:prstGeom prst="wedgeRectCallout">
            <a:avLst>
              <a:gd name="adj1" fmla="val 29389"/>
              <a:gd name="adj2" fmla="val 121759"/>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1800" dirty="0">
                <a:solidFill>
                  <a:srgbClr val="000000"/>
                </a:solidFill>
              </a:rPr>
              <a:t>此方格內顯示該系科組學程的成績採計方式</a:t>
            </a:r>
          </a:p>
        </p:txBody>
      </p:sp>
      <p:sp>
        <p:nvSpPr>
          <p:cNvPr id="50182" name="AutoShape 7"/>
          <p:cNvSpPr>
            <a:spLocks noChangeArrowheads="1"/>
          </p:cNvSpPr>
          <p:nvPr/>
        </p:nvSpPr>
        <p:spPr bwMode="auto">
          <a:xfrm>
            <a:off x="5711825" y="5985342"/>
            <a:ext cx="1908175" cy="717550"/>
          </a:xfrm>
          <a:prstGeom prst="wedgeRectCallout">
            <a:avLst>
              <a:gd name="adj1" fmla="val 61810"/>
              <a:gd name="adj2" fmla="val -53546"/>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000" dirty="0">
                <a:solidFill>
                  <a:srgbClr val="000000"/>
                </a:solidFill>
              </a:rPr>
              <a:t>未達最低得分以「</a:t>
            </a:r>
            <a:r>
              <a:rPr lang="en-US" altLang="zh-TW" sz="2000" dirty="0">
                <a:solidFill>
                  <a:srgbClr val="000000"/>
                </a:solidFill>
              </a:rPr>
              <a:t>V</a:t>
            </a:r>
            <a:r>
              <a:rPr lang="zh-TW" altLang="en-US" sz="2000" dirty="0">
                <a:solidFill>
                  <a:srgbClr val="000000"/>
                </a:solidFill>
              </a:rPr>
              <a:t>」顯示</a:t>
            </a:r>
          </a:p>
        </p:txBody>
      </p:sp>
      <p:sp>
        <p:nvSpPr>
          <p:cNvPr id="50184" name="AutoShape 6"/>
          <p:cNvSpPr>
            <a:spLocks noChangeArrowheads="1"/>
          </p:cNvSpPr>
          <p:nvPr/>
        </p:nvSpPr>
        <p:spPr bwMode="auto">
          <a:xfrm>
            <a:off x="6857168" y="3383686"/>
            <a:ext cx="2003425" cy="720725"/>
          </a:xfrm>
          <a:prstGeom prst="wedgeRectCallout">
            <a:avLst>
              <a:gd name="adj1" fmla="val 39632"/>
              <a:gd name="adj2" fmla="val 72749"/>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nchor="ct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1800" dirty="0">
                <a:solidFill>
                  <a:srgbClr val="000000"/>
                </a:solidFill>
              </a:rPr>
              <a:t>可針對個別考生編輯成績</a:t>
            </a:r>
          </a:p>
        </p:txBody>
      </p:sp>
      <p:sp>
        <p:nvSpPr>
          <p:cNvPr id="50185" name="Rectangle 18"/>
          <p:cNvSpPr>
            <a:spLocks noChangeArrowheads="1"/>
          </p:cNvSpPr>
          <p:nvPr/>
        </p:nvSpPr>
        <p:spPr bwMode="auto">
          <a:xfrm>
            <a:off x="179512" y="2348880"/>
            <a:ext cx="8784976" cy="9366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latin typeface="Arial" panose="020B0604020202020204" pitchFamily="34" charset="0"/>
              <a:ea typeface="新細明體" panose="02020500000000000000" pitchFamily="18" charset="-120"/>
            </a:endParaRPr>
          </a:p>
        </p:txBody>
      </p:sp>
      <p:sp>
        <p:nvSpPr>
          <p:cNvPr id="11" name="AutoShape 7"/>
          <p:cNvSpPr>
            <a:spLocks noChangeArrowheads="1"/>
          </p:cNvSpPr>
          <p:nvPr/>
        </p:nvSpPr>
        <p:spPr bwMode="auto">
          <a:xfrm>
            <a:off x="107950" y="5909658"/>
            <a:ext cx="1908175" cy="717550"/>
          </a:xfrm>
          <a:prstGeom prst="wedgeRectCallout">
            <a:avLst>
              <a:gd name="adj1" fmla="val 61810"/>
              <a:gd name="adj2" fmla="val -53546"/>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nchor="ct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1600" dirty="0" smtClean="0">
                <a:solidFill>
                  <a:srgbClr val="000000"/>
                </a:solidFill>
              </a:rPr>
              <a:t>已上傳未確認若不採計請輸入</a:t>
            </a:r>
            <a:r>
              <a:rPr lang="en-US" altLang="zh-TW" sz="1600" dirty="0" smtClean="0">
                <a:solidFill>
                  <a:srgbClr val="000000"/>
                </a:solidFill>
              </a:rPr>
              <a:t>-1</a:t>
            </a:r>
          </a:p>
        </p:txBody>
      </p:sp>
      <p:sp>
        <p:nvSpPr>
          <p:cNvPr id="5" name="矩形 4"/>
          <p:cNvSpPr/>
          <p:nvPr/>
        </p:nvSpPr>
        <p:spPr>
          <a:xfrm>
            <a:off x="5508104" y="3645024"/>
            <a:ext cx="115212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324544" y="1103979"/>
            <a:ext cx="9733333" cy="5133333"/>
          </a:xfrm>
          <a:prstGeom prst="rect">
            <a:avLst/>
          </a:prstGeom>
        </p:spPr>
      </p:pic>
      <p:sp>
        <p:nvSpPr>
          <p:cNvPr id="51203" name="Rectangle 3"/>
          <p:cNvSpPr>
            <a:spLocks noGrp="1" noChangeArrowheads="1"/>
          </p:cNvSpPr>
          <p:nvPr>
            <p:ph type="title" idx="4294967295"/>
          </p:nvPr>
        </p:nvSpPr>
        <p:spPr>
          <a:xfrm>
            <a:off x="107950" y="246747"/>
            <a:ext cx="8640763" cy="649287"/>
          </a:xfrm>
        </p:spPr>
        <p:txBody>
          <a:bodyPr/>
          <a:lstStyle/>
          <a:p>
            <a:r>
              <a:rPr lang="zh-TW" altLang="en-US" sz="2600" b="1" kern="1200" dirty="0">
                <a:solidFill>
                  <a:srgbClr val="3333FF"/>
                </a:solidFill>
                <a:latin typeface="標楷體" panose="03000509000000000000" pitchFamily="65" charset="-120"/>
                <a:ea typeface="標楷體" panose="03000509000000000000" pitchFamily="65" charset="-120"/>
              </a:rPr>
              <a:t>指定項目成績作業</a:t>
            </a:r>
            <a:r>
              <a:rPr lang="en-US" altLang="zh-TW" sz="2600" b="1" kern="1200" dirty="0">
                <a:solidFill>
                  <a:srgbClr val="3333FF"/>
                </a:solidFill>
                <a:latin typeface="標楷體" panose="03000509000000000000" pitchFamily="65" charset="-120"/>
                <a:ea typeface="標楷體" panose="03000509000000000000" pitchFamily="65" charset="-120"/>
              </a:rPr>
              <a:t>-</a:t>
            </a:r>
            <a:r>
              <a:rPr lang="zh-TW" altLang="en-US" sz="2600" b="1" kern="1200" dirty="0">
                <a:solidFill>
                  <a:srgbClr val="3333FF"/>
                </a:solidFill>
                <a:latin typeface="標楷體" panose="03000509000000000000" pitchFamily="65" charset="-120"/>
                <a:ea typeface="標楷體" panose="03000509000000000000" pitchFamily="65" charset="-120"/>
              </a:rPr>
              <a:t> </a:t>
            </a:r>
            <a:r>
              <a:rPr lang="en-US" altLang="zh-TW" sz="2600" b="1" kern="1200" dirty="0">
                <a:solidFill>
                  <a:srgbClr val="3333FF"/>
                </a:solidFill>
                <a:latin typeface="標楷體" panose="03000509000000000000" pitchFamily="65" charset="-120"/>
                <a:ea typeface="標楷體" panose="03000509000000000000" pitchFamily="65" charset="-120"/>
              </a:rPr>
              <a:t>2-4</a:t>
            </a:r>
            <a:r>
              <a:rPr lang="en-US" altLang="zh-TW" sz="2600" b="1" kern="1200" dirty="0" smtClean="0">
                <a:solidFill>
                  <a:srgbClr val="3333FF"/>
                </a:solidFill>
                <a:latin typeface="標楷體" panose="03000509000000000000" pitchFamily="65" charset="-120"/>
                <a:ea typeface="標楷體" panose="03000509000000000000" pitchFamily="65" charset="-120"/>
              </a:rPr>
              <a:t>. </a:t>
            </a:r>
            <a:r>
              <a:rPr lang="zh-TW" altLang="en-US" sz="2600" b="1" kern="1200" dirty="0" smtClean="0">
                <a:solidFill>
                  <a:srgbClr val="3333FF"/>
                </a:solidFill>
                <a:latin typeface="標楷體" panose="03000509000000000000" pitchFamily="65" charset="-120"/>
                <a:ea typeface="標楷體" panose="03000509000000000000" pitchFamily="65" charset="-120"/>
              </a:rPr>
              <a:t>確認</a:t>
            </a:r>
            <a:r>
              <a:rPr lang="zh-TW" altLang="en-US" sz="2600" b="1" kern="1200" dirty="0">
                <a:solidFill>
                  <a:srgbClr val="3333FF"/>
                </a:solidFill>
                <a:latin typeface="標楷體" panose="03000509000000000000" pitchFamily="65" charset="-120"/>
                <a:ea typeface="標楷體" panose="03000509000000000000" pitchFamily="65" charset="-120"/>
              </a:rPr>
              <a:t>指定項目成績</a:t>
            </a:r>
          </a:p>
        </p:txBody>
      </p:sp>
      <p:sp>
        <p:nvSpPr>
          <p:cNvPr id="51205" name="AutoShape 5"/>
          <p:cNvSpPr>
            <a:spLocks noChangeArrowheads="1"/>
          </p:cNvSpPr>
          <p:nvPr/>
        </p:nvSpPr>
        <p:spPr bwMode="auto">
          <a:xfrm>
            <a:off x="5770563" y="1823588"/>
            <a:ext cx="3265487" cy="719137"/>
          </a:xfrm>
          <a:prstGeom prst="wedgeRectCallout">
            <a:avLst>
              <a:gd name="adj1" fmla="val -60093"/>
              <a:gd name="adj2" fmla="val 17329"/>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000">
                <a:solidFill>
                  <a:srgbClr val="000000"/>
                </a:solidFill>
              </a:rPr>
              <a:t>確定不再修改指定項目成績，始可進行「</a:t>
            </a:r>
            <a:r>
              <a:rPr lang="en-US" altLang="zh-TW" sz="2000">
                <a:solidFill>
                  <a:srgbClr val="000000"/>
                </a:solidFill>
              </a:rPr>
              <a:t>3.</a:t>
            </a:r>
            <a:r>
              <a:rPr lang="zh-TW" altLang="en-US" sz="2000">
                <a:solidFill>
                  <a:srgbClr val="000000"/>
                </a:solidFill>
              </a:rPr>
              <a:t>分發作業」</a:t>
            </a:r>
          </a:p>
        </p:txBody>
      </p:sp>
      <p:sp>
        <p:nvSpPr>
          <p:cNvPr id="51206" name="AutoShape 6"/>
          <p:cNvSpPr>
            <a:spLocks noChangeArrowheads="1"/>
          </p:cNvSpPr>
          <p:nvPr/>
        </p:nvSpPr>
        <p:spPr bwMode="auto">
          <a:xfrm>
            <a:off x="5940426" y="4115294"/>
            <a:ext cx="2808287" cy="717550"/>
          </a:xfrm>
          <a:prstGeom prst="wedgeRectCallout">
            <a:avLst>
              <a:gd name="adj1" fmla="val -41181"/>
              <a:gd name="adj2" fmla="val -108185"/>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000">
                <a:solidFill>
                  <a:srgbClr val="000000"/>
                </a:solidFill>
              </a:rPr>
              <a:t>指定項目成績未輸入完畢無法執行確認作業</a:t>
            </a:r>
          </a:p>
        </p:txBody>
      </p:sp>
      <p:sp>
        <p:nvSpPr>
          <p:cNvPr id="2" name="矩形 1"/>
          <p:cNvSpPr/>
          <p:nvPr/>
        </p:nvSpPr>
        <p:spPr>
          <a:xfrm>
            <a:off x="5375032" y="3580279"/>
            <a:ext cx="720725" cy="2159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defRPr/>
            </a:pPr>
            <a:r>
              <a:rPr lang="zh-TW" altLang="en-US" sz="1100" b="1" dirty="0">
                <a:solidFill>
                  <a:srgbClr val="FF0000"/>
                </a:solidFill>
                <a:latin typeface="華康中特圓體" panose="020F0809000000000000" pitchFamily="49" charset="-120"/>
                <a:ea typeface="華康中特圓體" panose="020F0809000000000000" pitchFamily="49" charset="-120"/>
              </a:rPr>
              <a:t>未完成</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317177" y="1264661"/>
            <a:ext cx="9742857" cy="3457143"/>
          </a:xfrm>
          <a:prstGeom prst="rect">
            <a:avLst/>
          </a:prstGeom>
        </p:spPr>
      </p:pic>
      <p:sp>
        <p:nvSpPr>
          <p:cNvPr id="52227" name="Rectangle 3"/>
          <p:cNvSpPr>
            <a:spLocks noGrp="1" noChangeArrowheads="1"/>
          </p:cNvSpPr>
          <p:nvPr>
            <p:ph type="title" idx="4294967295"/>
          </p:nvPr>
        </p:nvSpPr>
        <p:spPr>
          <a:xfrm>
            <a:off x="302642" y="181276"/>
            <a:ext cx="8280400" cy="649287"/>
          </a:xfrm>
        </p:spPr>
        <p:txBody>
          <a:bodyPr/>
          <a:lstStyle/>
          <a:p>
            <a:r>
              <a:rPr lang="zh-TW" altLang="en-US" sz="2600" b="1" kern="1200" dirty="0">
                <a:solidFill>
                  <a:srgbClr val="3333FF"/>
                </a:solidFill>
                <a:latin typeface="標楷體" panose="03000509000000000000" pitchFamily="65" charset="-120"/>
                <a:ea typeface="標楷體" panose="03000509000000000000" pitchFamily="65" charset="-120"/>
              </a:rPr>
              <a:t>分發</a:t>
            </a:r>
            <a:r>
              <a:rPr lang="zh-TW" altLang="en-US" sz="2600" b="1" kern="1200" dirty="0" smtClean="0">
                <a:solidFill>
                  <a:srgbClr val="3333FF"/>
                </a:solidFill>
                <a:latin typeface="標楷體" panose="03000509000000000000" pitchFamily="65" charset="-120"/>
                <a:ea typeface="標楷體" panose="03000509000000000000" pitchFamily="65" charset="-120"/>
              </a:rPr>
              <a:t>作業</a:t>
            </a:r>
            <a:r>
              <a:rPr lang="en-US" altLang="zh-TW" sz="2600" b="1" kern="1200" dirty="0" smtClean="0">
                <a:solidFill>
                  <a:srgbClr val="3333FF"/>
                </a:solidFill>
                <a:latin typeface="標楷體" panose="03000509000000000000" pitchFamily="65" charset="-120"/>
                <a:ea typeface="標楷體" panose="03000509000000000000" pitchFamily="65" charset="-120"/>
              </a:rPr>
              <a:t>-3-1. </a:t>
            </a:r>
            <a:r>
              <a:rPr lang="zh-TW" altLang="en-US" sz="2600" b="1" kern="1200" dirty="0" smtClean="0">
                <a:solidFill>
                  <a:srgbClr val="3333FF"/>
                </a:solidFill>
                <a:latin typeface="標楷體" panose="03000509000000000000" pitchFamily="65" charset="-120"/>
                <a:ea typeface="標楷體" panose="03000509000000000000" pitchFamily="65" charset="-120"/>
              </a:rPr>
              <a:t>分發</a:t>
            </a:r>
            <a:r>
              <a:rPr lang="zh-TW" altLang="en-US" sz="2600" b="1" kern="1200" dirty="0">
                <a:solidFill>
                  <a:srgbClr val="3333FF"/>
                </a:solidFill>
                <a:latin typeface="標楷體" panose="03000509000000000000" pitchFamily="65" charset="-120"/>
                <a:ea typeface="標楷體" panose="03000509000000000000" pitchFamily="65" charset="-120"/>
              </a:rPr>
              <a:t>作業</a:t>
            </a:r>
          </a:p>
        </p:txBody>
      </p:sp>
      <p:sp>
        <p:nvSpPr>
          <p:cNvPr id="52230" name="AutoShape 5"/>
          <p:cNvSpPr>
            <a:spLocks noChangeArrowheads="1"/>
          </p:cNvSpPr>
          <p:nvPr/>
        </p:nvSpPr>
        <p:spPr bwMode="auto">
          <a:xfrm>
            <a:off x="107504" y="3356992"/>
            <a:ext cx="2303463" cy="719138"/>
          </a:xfrm>
          <a:prstGeom prst="wedgeRectCallout">
            <a:avLst>
              <a:gd name="adj1" fmla="val 26731"/>
              <a:gd name="adj2" fmla="val -97157"/>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000">
                <a:solidFill>
                  <a:srgbClr val="000000"/>
                </a:solidFill>
              </a:rPr>
              <a:t>可以選擇分發方式是否自訂錄取標準</a:t>
            </a:r>
          </a:p>
        </p:txBody>
      </p:sp>
      <p:sp>
        <p:nvSpPr>
          <p:cNvPr id="52231" name="AutoShape 6"/>
          <p:cNvSpPr>
            <a:spLocks noChangeArrowheads="1"/>
          </p:cNvSpPr>
          <p:nvPr/>
        </p:nvSpPr>
        <p:spPr bwMode="auto">
          <a:xfrm>
            <a:off x="4808841" y="2132856"/>
            <a:ext cx="2643481" cy="720725"/>
          </a:xfrm>
          <a:prstGeom prst="wedgeRectCallout">
            <a:avLst>
              <a:gd name="adj1" fmla="val -76875"/>
              <a:gd name="adj2" fmla="val 20111"/>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000">
                <a:solidFill>
                  <a:srgbClr val="000000"/>
                </a:solidFill>
              </a:rPr>
              <a:t>可只對單一系科組分發或全部系科組分發</a:t>
            </a:r>
          </a:p>
        </p:txBody>
      </p:sp>
      <p:pic>
        <p:nvPicPr>
          <p:cNvPr id="9" name="圖片 8"/>
          <p:cNvPicPr>
            <a:picLocks noChangeAspect="1"/>
          </p:cNvPicPr>
          <p:nvPr/>
        </p:nvPicPr>
        <p:blipFill rotWithShape="1">
          <a:blip r:embed="rId4"/>
          <a:srcRect l="23682" r="22982" b="71588"/>
          <a:stretch/>
        </p:blipFill>
        <p:spPr>
          <a:xfrm>
            <a:off x="2123730" y="4869384"/>
            <a:ext cx="5328592" cy="136922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向下箭號 2"/>
          <p:cNvSpPr/>
          <p:nvPr/>
        </p:nvSpPr>
        <p:spPr>
          <a:xfrm>
            <a:off x="4499992" y="3893265"/>
            <a:ext cx="108521" cy="951165"/>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3164495" y="3104907"/>
            <a:ext cx="1278347" cy="215444"/>
          </a:xfrm>
          <a:prstGeom prst="rect">
            <a:avLst/>
          </a:prstGeom>
          <a:noFill/>
        </p:spPr>
        <p:txBody>
          <a:bodyPr wrap="square" rtlCol="0">
            <a:spAutoFit/>
          </a:bodyPr>
          <a:lstStyle/>
          <a:p>
            <a:r>
              <a:rPr lang="zh-TW" altLang="en-US" sz="800" dirty="0" smtClean="0"/>
              <a:t>低（或中</a:t>
            </a:r>
            <a:r>
              <a:rPr lang="en-US" altLang="zh-TW" sz="800" dirty="0"/>
              <a:t>)</a:t>
            </a:r>
            <a:r>
              <a:rPr lang="zh-TW" altLang="en-US" sz="800" dirty="0" smtClean="0"/>
              <a:t>低收入戶</a:t>
            </a:r>
            <a:endParaRPr lang="zh-TW" altLang="en-US" sz="800" dirty="0"/>
          </a:p>
        </p:txBody>
      </p:sp>
      <p:pic>
        <p:nvPicPr>
          <p:cNvPr id="10" name="圖片 9"/>
          <p:cNvPicPr>
            <a:picLocks noChangeAspect="1"/>
          </p:cNvPicPr>
          <p:nvPr/>
        </p:nvPicPr>
        <p:blipFill rotWithShape="1">
          <a:blip r:embed="rId3"/>
          <a:srcRect l="58869" t="59115" r="34952" b="32730"/>
          <a:stretch/>
        </p:blipFill>
        <p:spPr>
          <a:xfrm>
            <a:off x="5554981" y="3246120"/>
            <a:ext cx="601980" cy="281940"/>
          </a:xfrm>
          <a:prstGeom prst="rect">
            <a:avLst/>
          </a:prstGeom>
        </p:spPr>
      </p:pic>
      <p:pic>
        <p:nvPicPr>
          <p:cNvPr id="11" name="圖片 10"/>
          <p:cNvPicPr>
            <a:picLocks noChangeAspect="1"/>
          </p:cNvPicPr>
          <p:nvPr/>
        </p:nvPicPr>
        <p:blipFill rotWithShape="1">
          <a:blip r:embed="rId3"/>
          <a:srcRect l="58869" t="59115" r="34952" b="32730"/>
          <a:stretch/>
        </p:blipFill>
        <p:spPr>
          <a:xfrm>
            <a:off x="4141852" y="3126087"/>
            <a:ext cx="601980" cy="198745"/>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7" y="2997864"/>
            <a:ext cx="9107424" cy="2468880"/>
          </a:xfrm>
          <a:prstGeom prst="rect">
            <a:avLst/>
          </a:prstGeom>
        </p:spPr>
      </p:pic>
      <p:sp>
        <p:nvSpPr>
          <p:cNvPr id="54275" name="Rectangle 3"/>
          <p:cNvSpPr>
            <a:spLocks noGrp="1" noChangeArrowheads="1"/>
          </p:cNvSpPr>
          <p:nvPr>
            <p:ph type="title" idx="4294967295"/>
          </p:nvPr>
        </p:nvSpPr>
        <p:spPr>
          <a:xfrm>
            <a:off x="182563" y="215074"/>
            <a:ext cx="8580438" cy="649287"/>
          </a:xfrm>
        </p:spPr>
        <p:txBody>
          <a:bodyPr/>
          <a:lstStyle/>
          <a:p>
            <a:r>
              <a:rPr lang="zh-TW" altLang="en-US" sz="2600" b="1" kern="1200" dirty="0">
                <a:solidFill>
                  <a:srgbClr val="3333FF"/>
                </a:solidFill>
                <a:latin typeface="標楷體" panose="03000509000000000000" pitchFamily="65" charset="-120"/>
                <a:ea typeface="標楷體" panose="03000509000000000000" pitchFamily="65" charset="-120"/>
              </a:rPr>
              <a:t>分發作業</a:t>
            </a:r>
            <a:r>
              <a:rPr lang="en-US" altLang="zh-TW" sz="2600" b="1" kern="1200" dirty="0">
                <a:solidFill>
                  <a:srgbClr val="3333FF"/>
                </a:solidFill>
                <a:latin typeface="標楷體" panose="03000509000000000000" pitchFamily="65" charset="-120"/>
                <a:ea typeface="標楷體" panose="03000509000000000000" pitchFamily="65" charset="-120"/>
              </a:rPr>
              <a:t>-3-2. </a:t>
            </a:r>
            <a:r>
              <a:rPr lang="zh-TW" altLang="en-US" sz="2600" b="1" kern="1200" dirty="0">
                <a:solidFill>
                  <a:srgbClr val="3333FF"/>
                </a:solidFill>
                <a:latin typeface="標楷體" panose="03000509000000000000" pitchFamily="65" charset="-120"/>
                <a:ea typeface="標楷體" panose="03000509000000000000" pitchFamily="65" charset="-120"/>
              </a:rPr>
              <a:t>分發結果查詢</a:t>
            </a:r>
          </a:p>
        </p:txBody>
      </p:sp>
      <p:pic>
        <p:nvPicPr>
          <p:cNvPr id="9" name="圖片 8"/>
          <p:cNvPicPr>
            <a:picLocks noChangeAspect="1"/>
          </p:cNvPicPr>
          <p:nvPr/>
        </p:nvPicPr>
        <p:blipFill rotWithShape="1">
          <a:blip r:embed="rId4">
            <a:extLst>
              <a:ext uri="{28A0092B-C50C-407E-A947-70E740481C1C}">
                <a14:useLocalDpi xmlns:a14="http://schemas.microsoft.com/office/drawing/2010/main" val="0"/>
              </a:ext>
            </a:extLst>
          </a:blip>
          <a:srcRect l="10156" t="25985" r="6939" b="58329"/>
          <a:stretch/>
        </p:blipFill>
        <p:spPr>
          <a:xfrm>
            <a:off x="88150" y="1028568"/>
            <a:ext cx="8640960" cy="1149092"/>
          </a:xfrm>
          <a:prstGeom prst="rect">
            <a:avLst/>
          </a:prstGeom>
        </p:spPr>
      </p:pic>
      <p:sp>
        <p:nvSpPr>
          <p:cNvPr id="54278" name="AutoShape 6"/>
          <p:cNvSpPr>
            <a:spLocks noChangeArrowheads="1"/>
          </p:cNvSpPr>
          <p:nvPr/>
        </p:nvSpPr>
        <p:spPr bwMode="auto">
          <a:xfrm>
            <a:off x="6588224" y="2341867"/>
            <a:ext cx="1742728" cy="431800"/>
          </a:xfrm>
          <a:prstGeom prst="wedgeRectCallout">
            <a:avLst>
              <a:gd name="adj1" fmla="val 70951"/>
              <a:gd name="adj2" fmla="val 149633"/>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000" dirty="0" smtClean="0">
                <a:solidFill>
                  <a:srgbClr val="000000"/>
                </a:solidFill>
              </a:rPr>
              <a:t>正備取生名單</a:t>
            </a:r>
            <a:endParaRPr lang="zh-TW" altLang="en-US" sz="2000" dirty="0">
              <a:solidFill>
                <a:srgbClr val="000000"/>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srcRect l="6600" r="6864"/>
          <a:stretch/>
        </p:blipFill>
        <p:spPr>
          <a:xfrm>
            <a:off x="467544" y="952150"/>
            <a:ext cx="8496944" cy="3552381"/>
          </a:xfrm>
          <a:prstGeom prst="rect">
            <a:avLst/>
          </a:prstGeom>
        </p:spPr>
      </p:pic>
      <p:sp>
        <p:nvSpPr>
          <p:cNvPr id="55299" name="Rectangle 3"/>
          <p:cNvSpPr>
            <a:spLocks noGrp="1" noChangeArrowheads="1"/>
          </p:cNvSpPr>
          <p:nvPr>
            <p:ph type="title" idx="4294967295"/>
          </p:nvPr>
        </p:nvSpPr>
        <p:spPr>
          <a:xfrm>
            <a:off x="332917" y="132556"/>
            <a:ext cx="8280400" cy="649287"/>
          </a:xfrm>
        </p:spPr>
        <p:txBody>
          <a:bodyPr/>
          <a:lstStyle/>
          <a:p>
            <a:r>
              <a:rPr lang="zh-TW" altLang="en-US" sz="2600" b="1" kern="1200" dirty="0">
                <a:solidFill>
                  <a:srgbClr val="3333FF"/>
                </a:solidFill>
                <a:latin typeface="標楷體" panose="03000509000000000000" pitchFamily="65" charset="-120"/>
                <a:ea typeface="標楷體" panose="03000509000000000000" pitchFamily="65" charset="-120"/>
              </a:rPr>
              <a:t>分發作業</a:t>
            </a:r>
            <a:r>
              <a:rPr lang="en-US" altLang="zh-TW" sz="2600" b="1" kern="1200" dirty="0">
                <a:solidFill>
                  <a:srgbClr val="3333FF"/>
                </a:solidFill>
                <a:latin typeface="標楷體" panose="03000509000000000000" pitchFamily="65" charset="-120"/>
                <a:ea typeface="標楷體" panose="03000509000000000000" pitchFamily="65" charset="-120"/>
              </a:rPr>
              <a:t>-3-3. </a:t>
            </a:r>
            <a:r>
              <a:rPr lang="zh-TW" altLang="en-US" sz="2600" b="1" kern="1200" dirty="0">
                <a:solidFill>
                  <a:srgbClr val="3333FF"/>
                </a:solidFill>
                <a:latin typeface="標楷體" panose="03000509000000000000" pitchFamily="65" charset="-120"/>
                <a:ea typeface="標楷體" panose="03000509000000000000" pitchFamily="65" charset="-120"/>
              </a:rPr>
              <a:t>匯出錄取名單</a:t>
            </a:r>
          </a:p>
        </p:txBody>
      </p:sp>
      <p:sp>
        <p:nvSpPr>
          <p:cNvPr id="55301" name="AutoShape 4"/>
          <p:cNvSpPr>
            <a:spLocks noChangeArrowheads="1"/>
          </p:cNvSpPr>
          <p:nvPr/>
        </p:nvSpPr>
        <p:spPr bwMode="auto">
          <a:xfrm>
            <a:off x="6034088" y="1717675"/>
            <a:ext cx="2663825" cy="758825"/>
          </a:xfrm>
          <a:prstGeom prst="wedgeRectCallout">
            <a:avLst>
              <a:gd name="adj1" fmla="val -73500"/>
              <a:gd name="adj2" fmla="val 57528"/>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000">
                <a:solidFill>
                  <a:srgbClr val="000000"/>
                </a:solidFill>
              </a:rPr>
              <a:t>可選擇單一或全部系科組學程匯出</a:t>
            </a:r>
          </a:p>
        </p:txBody>
      </p:sp>
      <p:sp>
        <p:nvSpPr>
          <p:cNvPr id="55302" name="AutoShape 6"/>
          <p:cNvSpPr>
            <a:spLocks noChangeArrowheads="1"/>
          </p:cNvSpPr>
          <p:nvPr/>
        </p:nvSpPr>
        <p:spPr bwMode="auto">
          <a:xfrm>
            <a:off x="6105525" y="2670175"/>
            <a:ext cx="2520950" cy="1655763"/>
          </a:xfrm>
          <a:prstGeom prst="wedgeRectCallout">
            <a:avLst>
              <a:gd name="adj1" fmla="val -100338"/>
              <a:gd name="adj2" fmla="val 6065"/>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000">
                <a:solidFill>
                  <a:srgbClr val="000000"/>
                </a:solidFill>
              </a:rPr>
              <a:t>匯出資料為</a:t>
            </a:r>
            <a:r>
              <a:rPr lang="en-US" altLang="zh-TW" sz="2000">
                <a:solidFill>
                  <a:srgbClr val="000000"/>
                </a:solidFill>
              </a:rPr>
              <a:t>Excel</a:t>
            </a:r>
            <a:r>
              <a:rPr lang="zh-TW" altLang="en-US" sz="2000">
                <a:solidFill>
                  <a:srgbClr val="000000"/>
                </a:solidFill>
              </a:rPr>
              <a:t>格式，此資料包含考生所有資訊，委員學校可以依此進行人工檢核的作業</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title" idx="4294967295"/>
          </p:nvPr>
        </p:nvSpPr>
        <p:spPr>
          <a:xfrm>
            <a:off x="468313" y="116632"/>
            <a:ext cx="8280400" cy="649287"/>
          </a:xfrm>
        </p:spPr>
        <p:txBody>
          <a:bodyPr/>
          <a:lstStyle/>
          <a:p>
            <a:pPr eaLnBrk="1" hangingPunct="1"/>
            <a:r>
              <a:rPr lang="zh-TW" altLang="en-US" sz="2600" b="1" kern="1200" dirty="0">
                <a:solidFill>
                  <a:srgbClr val="3333FF"/>
                </a:solidFill>
                <a:latin typeface="標楷體" panose="03000509000000000000" pitchFamily="65" charset="-120"/>
                <a:ea typeface="標楷體" panose="03000509000000000000" pitchFamily="65" charset="-120"/>
              </a:rPr>
              <a:t>分發作業</a:t>
            </a:r>
            <a:r>
              <a:rPr lang="en-US" altLang="zh-TW" sz="2600" b="1" kern="1200" dirty="0">
                <a:solidFill>
                  <a:srgbClr val="3333FF"/>
                </a:solidFill>
                <a:latin typeface="標楷體" panose="03000509000000000000" pitchFamily="65" charset="-120"/>
                <a:ea typeface="標楷體" panose="03000509000000000000" pitchFamily="65" charset="-120"/>
              </a:rPr>
              <a:t>-3-3. </a:t>
            </a:r>
            <a:r>
              <a:rPr lang="zh-TW" altLang="en-US" sz="2600" b="1" kern="1200" dirty="0">
                <a:solidFill>
                  <a:srgbClr val="3333FF"/>
                </a:solidFill>
                <a:latin typeface="標楷體" panose="03000509000000000000" pitchFamily="65" charset="-120"/>
                <a:ea typeface="標楷體" panose="03000509000000000000" pitchFamily="65" charset="-120"/>
              </a:rPr>
              <a:t>匯出錄取名單欄位說明</a:t>
            </a:r>
            <a:endParaRPr lang="en-US" altLang="zh-TW" sz="2600" b="1" kern="1200" dirty="0">
              <a:solidFill>
                <a:srgbClr val="3333FF"/>
              </a:solidFill>
              <a:latin typeface="標楷體" panose="03000509000000000000" pitchFamily="65" charset="-120"/>
              <a:ea typeface="標楷體" panose="03000509000000000000" pitchFamily="65"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1450048055"/>
              </p:ext>
            </p:extLst>
          </p:nvPr>
        </p:nvGraphicFramePr>
        <p:xfrm>
          <a:off x="468313" y="734602"/>
          <a:ext cx="8435975" cy="5785338"/>
        </p:xfrm>
        <a:graphic>
          <a:graphicData uri="http://schemas.openxmlformats.org/drawingml/2006/table">
            <a:tbl>
              <a:tblPr>
                <a:tableStyleId>{5C22544A-7EE6-4342-B048-85BDC9FD1C3A}</a:tableStyleId>
              </a:tblPr>
              <a:tblGrid>
                <a:gridCol w="482839">
                  <a:extLst>
                    <a:ext uri="{9D8B030D-6E8A-4147-A177-3AD203B41FA5}">
                      <a16:colId xmlns="" xmlns:a16="http://schemas.microsoft.com/office/drawing/2014/main" val="20000"/>
                    </a:ext>
                  </a:extLst>
                </a:gridCol>
                <a:gridCol w="1635841">
                  <a:extLst>
                    <a:ext uri="{9D8B030D-6E8A-4147-A177-3AD203B41FA5}">
                      <a16:colId xmlns="" xmlns:a16="http://schemas.microsoft.com/office/drawing/2014/main" val="20001"/>
                    </a:ext>
                  </a:extLst>
                </a:gridCol>
                <a:gridCol w="482839">
                  <a:extLst>
                    <a:ext uri="{9D8B030D-6E8A-4147-A177-3AD203B41FA5}">
                      <a16:colId xmlns="" xmlns:a16="http://schemas.microsoft.com/office/drawing/2014/main" val="20002"/>
                    </a:ext>
                  </a:extLst>
                </a:gridCol>
                <a:gridCol w="2610226">
                  <a:extLst>
                    <a:ext uri="{9D8B030D-6E8A-4147-A177-3AD203B41FA5}">
                      <a16:colId xmlns="" xmlns:a16="http://schemas.microsoft.com/office/drawing/2014/main" val="20003"/>
                    </a:ext>
                  </a:extLst>
                </a:gridCol>
                <a:gridCol w="482839">
                  <a:extLst>
                    <a:ext uri="{9D8B030D-6E8A-4147-A177-3AD203B41FA5}">
                      <a16:colId xmlns="" xmlns:a16="http://schemas.microsoft.com/office/drawing/2014/main" val="20004"/>
                    </a:ext>
                  </a:extLst>
                </a:gridCol>
                <a:gridCol w="2741391">
                  <a:extLst>
                    <a:ext uri="{9D8B030D-6E8A-4147-A177-3AD203B41FA5}">
                      <a16:colId xmlns="" xmlns:a16="http://schemas.microsoft.com/office/drawing/2014/main" val="20005"/>
                    </a:ext>
                  </a:extLst>
                </a:gridCol>
              </a:tblGrid>
              <a:tr h="178988">
                <a:tc>
                  <a:txBody>
                    <a:bodyPr/>
                    <a:lstStyle/>
                    <a:p>
                      <a:pPr marL="36000" marR="0" indent="0" algn="l" defTabSz="914400" rtl="0" eaLnBrk="1" fontAlgn="ctr" latinLnBrk="0" hangingPunct="1">
                        <a:lnSpc>
                          <a:spcPct val="90000"/>
                        </a:lnSpc>
                        <a:spcBef>
                          <a:spcPts val="0"/>
                        </a:spcBef>
                        <a:spcAft>
                          <a:spcPts val="0"/>
                        </a:spcAft>
                        <a:buClrTx/>
                        <a:buSzTx/>
                        <a:buFontTx/>
                        <a:buNone/>
                        <a:tabLst/>
                        <a:defRPr/>
                      </a:pPr>
                      <a:r>
                        <a:rPr lang="zh-TW" altLang="en-US" sz="1300" b="0" i="0" u="none" strike="noStrike" dirty="0" smtClean="0">
                          <a:latin typeface="微軟正黑體" pitchFamily="34" charset="-120"/>
                          <a:ea typeface="微軟正黑體" pitchFamily="34" charset="-120"/>
                        </a:rPr>
                        <a:t>序號</a:t>
                      </a:r>
                      <a:endParaRPr lang="zh-TW" altLang="en-US" sz="1300" b="0" i="0" u="none" strike="noStrike" dirty="0">
                        <a:latin typeface="微軟正黑體" pitchFamily="34" charset="-120"/>
                        <a:ea typeface="微軟正黑體" pitchFamily="34" charset="-120"/>
                      </a:endParaRPr>
                    </a:p>
                  </a:txBody>
                  <a:tcPr marL="696" marR="696" marT="696"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accent6">
                        <a:lumMod val="40000"/>
                        <a:lumOff val="60000"/>
                      </a:schemeClr>
                    </a:solidFill>
                  </a:tcPr>
                </a:tc>
                <a:tc>
                  <a:txBody>
                    <a:bodyPr/>
                    <a:lstStyle/>
                    <a:p>
                      <a:pPr marL="36000" algn="l" fontAlgn="ctr">
                        <a:lnSpc>
                          <a:spcPct val="90000"/>
                        </a:lnSpc>
                      </a:pPr>
                      <a:r>
                        <a:rPr lang="zh-TW" altLang="en-US" sz="1300" b="0" i="0" u="none" strike="noStrike" dirty="0" smtClean="0">
                          <a:latin typeface="微軟正黑體" pitchFamily="34" charset="-120"/>
                          <a:ea typeface="微軟正黑體" pitchFamily="34" charset="-120"/>
                        </a:rPr>
                        <a:t>欄位名稱</a:t>
                      </a:r>
                      <a:endParaRPr lang="zh-TW" altLang="en-US" sz="1300" b="0" i="0" u="none" strike="noStrike" dirty="0">
                        <a:latin typeface="微軟正黑體" pitchFamily="34" charset="-120"/>
                        <a:ea typeface="微軟正黑體" pitchFamily="34" charset="-120"/>
                      </a:endParaRPr>
                    </a:p>
                  </a:txBody>
                  <a:tcPr marL="696" marR="696" marT="696"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accent6">
                        <a:lumMod val="40000"/>
                        <a:lumOff val="60000"/>
                      </a:schemeClr>
                    </a:solidFill>
                  </a:tcPr>
                </a:tc>
                <a:tc>
                  <a:txBody>
                    <a:bodyPr/>
                    <a:lstStyle/>
                    <a:p>
                      <a:pPr marL="36000" marR="0" indent="0" algn="l" defTabSz="914400" rtl="0" eaLnBrk="1" fontAlgn="ctr" latinLnBrk="0" hangingPunct="1">
                        <a:lnSpc>
                          <a:spcPct val="90000"/>
                        </a:lnSpc>
                        <a:spcBef>
                          <a:spcPts val="0"/>
                        </a:spcBef>
                        <a:spcAft>
                          <a:spcPts val="0"/>
                        </a:spcAft>
                        <a:buClrTx/>
                        <a:buSzTx/>
                        <a:buFontTx/>
                        <a:buNone/>
                        <a:tabLst/>
                        <a:defRPr/>
                      </a:pPr>
                      <a:r>
                        <a:rPr lang="zh-TW" altLang="en-US" sz="1300" b="0" i="0" u="none" strike="noStrike" dirty="0" smtClean="0">
                          <a:latin typeface="微軟正黑體" pitchFamily="34" charset="-120"/>
                          <a:ea typeface="微軟正黑體" pitchFamily="34" charset="-120"/>
                        </a:rPr>
                        <a:t>序號</a:t>
                      </a:r>
                      <a:endParaRPr lang="zh-TW" altLang="en-US" sz="1300" b="0" i="0" u="none" strike="noStrike" dirty="0">
                        <a:latin typeface="微軟正黑體" pitchFamily="34" charset="-120"/>
                        <a:ea typeface="微軟正黑體" pitchFamily="34" charset="-120"/>
                      </a:endParaRPr>
                    </a:p>
                  </a:txBody>
                  <a:tcPr marL="696" marR="696" marT="696"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accent6">
                        <a:lumMod val="40000"/>
                        <a:lumOff val="60000"/>
                      </a:schemeClr>
                    </a:solidFill>
                  </a:tcPr>
                </a:tc>
                <a:tc>
                  <a:txBody>
                    <a:bodyPr/>
                    <a:lstStyle/>
                    <a:p>
                      <a:pPr marL="36000" algn="l" fontAlgn="ctr">
                        <a:lnSpc>
                          <a:spcPct val="90000"/>
                        </a:lnSpc>
                      </a:pPr>
                      <a:r>
                        <a:rPr lang="zh-TW" altLang="en-US" sz="1300" b="0" i="0" u="none" strike="noStrike" dirty="0" smtClean="0">
                          <a:latin typeface="微軟正黑體" pitchFamily="34" charset="-120"/>
                          <a:ea typeface="微軟正黑體" pitchFamily="34" charset="-120"/>
                        </a:rPr>
                        <a:t>欄位名稱</a:t>
                      </a:r>
                      <a:endParaRPr lang="zh-TW" altLang="en-US" sz="1300" b="0" i="0" u="none" strike="noStrike" dirty="0">
                        <a:latin typeface="微軟正黑體" pitchFamily="34" charset="-120"/>
                        <a:ea typeface="微軟正黑體" pitchFamily="34" charset="-120"/>
                      </a:endParaRPr>
                    </a:p>
                  </a:txBody>
                  <a:tcPr marL="696" marR="696" marT="696"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accent6">
                        <a:lumMod val="40000"/>
                        <a:lumOff val="60000"/>
                      </a:schemeClr>
                    </a:solidFill>
                  </a:tcPr>
                </a:tc>
                <a:tc>
                  <a:txBody>
                    <a:bodyPr/>
                    <a:lstStyle/>
                    <a:p>
                      <a:pPr marL="36000" marR="0" indent="0" algn="l" defTabSz="914400" rtl="0" eaLnBrk="1" fontAlgn="ctr" latinLnBrk="0" hangingPunct="1">
                        <a:lnSpc>
                          <a:spcPct val="90000"/>
                        </a:lnSpc>
                        <a:spcBef>
                          <a:spcPts val="0"/>
                        </a:spcBef>
                        <a:spcAft>
                          <a:spcPts val="0"/>
                        </a:spcAft>
                        <a:buClrTx/>
                        <a:buSzTx/>
                        <a:buFontTx/>
                        <a:buNone/>
                        <a:tabLst/>
                        <a:defRPr/>
                      </a:pPr>
                      <a:r>
                        <a:rPr lang="zh-TW" altLang="en-US" sz="1300" b="0" i="0" u="none" strike="noStrike" dirty="0" smtClean="0">
                          <a:latin typeface="微軟正黑體" pitchFamily="34" charset="-120"/>
                          <a:ea typeface="微軟正黑體" pitchFamily="34" charset="-120"/>
                        </a:rPr>
                        <a:t>序號</a:t>
                      </a:r>
                      <a:endParaRPr lang="zh-TW" altLang="en-US" sz="1300" b="0" i="0" u="none" strike="noStrike" dirty="0">
                        <a:latin typeface="微軟正黑體" pitchFamily="34" charset="-120"/>
                        <a:ea typeface="微軟正黑體" pitchFamily="34" charset="-120"/>
                      </a:endParaRPr>
                    </a:p>
                  </a:txBody>
                  <a:tcPr marL="696" marR="696" marT="696"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accent6">
                        <a:lumMod val="40000"/>
                        <a:lumOff val="60000"/>
                      </a:schemeClr>
                    </a:solidFill>
                  </a:tcPr>
                </a:tc>
                <a:tc>
                  <a:txBody>
                    <a:bodyPr/>
                    <a:lstStyle/>
                    <a:p>
                      <a:pPr marL="36000" algn="l" fontAlgn="ctr">
                        <a:lnSpc>
                          <a:spcPct val="90000"/>
                        </a:lnSpc>
                      </a:pPr>
                      <a:r>
                        <a:rPr lang="zh-TW" altLang="en-US" sz="1300" b="0" i="0" u="none" strike="noStrike" dirty="0" smtClean="0">
                          <a:latin typeface="微軟正黑體" pitchFamily="34" charset="-120"/>
                          <a:ea typeface="微軟正黑體" pitchFamily="34" charset="-120"/>
                        </a:rPr>
                        <a:t>欄位名稱</a:t>
                      </a:r>
                      <a:endParaRPr lang="zh-TW" altLang="en-US" sz="1300" b="0" i="0" u="none" strike="noStrike" dirty="0">
                        <a:latin typeface="微軟正黑體" pitchFamily="34" charset="-120"/>
                        <a:ea typeface="微軟正黑體" pitchFamily="34" charset="-120"/>
                      </a:endParaRPr>
                    </a:p>
                  </a:txBody>
                  <a:tcPr marL="696" marR="696" marT="696"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accent6">
                        <a:lumMod val="40000"/>
                        <a:lumOff val="60000"/>
                      </a:schemeClr>
                    </a:solidFill>
                  </a:tcPr>
                </a:tc>
                <a:extLst>
                  <a:ext uri="{0D108BD9-81ED-4DB2-BD59-A6C34878D82A}">
                    <a16:rowId xmlns="" xmlns:a16="http://schemas.microsoft.com/office/drawing/2014/main" val="10000"/>
                  </a:ext>
                </a:extLst>
              </a:tr>
              <a:tr h="207625">
                <a:tc>
                  <a:txBody>
                    <a:bodyPr/>
                    <a:lstStyle/>
                    <a:p>
                      <a:pPr algn="ctr" fontAlgn="b"/>
                      <a:r>
                        <a:rPr lang="en-US" altLang="zh-TW" sz="1300" b="0" i="0" u="none" strike="noStrike" dirty="0">
                          <a:effectLst/>
                          <a:latin typeface="Arial"/>
                        </a:rPr>
                        <a:t>1</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校系科組學程代碼</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28</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國文加權倍率</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55</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指定一佔總成績百分比</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207625">
                <a:tc>
                  <a:txBody>
                    <a:bodyPr/>
                    <a:lstStyle/>
                    <a:p>
                      <a:pPr algn="ctr" fontAlgn="b"/>
                      <a:r>
                        <a:rPr lang="en-US" altLang="zh-TW" sz="1300" b="0" i="0" u="none" strike="noStrike" dirty="0">
                          <a:effectLst/>
                          <a:latin typeface="Arial"/>
                        </a:rPr>
                        <a:t>2</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系科組學程名稱</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29</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英文原級分</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56</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指定一成績</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207625">
                <a:tc>
                  <a:txBody>
                    <a:bodyPr/>
                    <a:lstStyle/>
                    <a:p>
                      <a:pPr algn="ctr" fontAlgn="b"/>
                      <a:r>
                        <a:rPr lang="en-US" altLang="zh-TW" sz="1300" b="0" i="0" u="none" strike="noStrike" dirty="0">
                          <a:effectLst/>
                          <a:latin typeface="Arial"/>
                        </a:rPr>
                        <a:t>3</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甄選群</a:t>
                      </a:r>
                      <a:r>
                        <a:rPr lang="en-US" altLang="zh-TW" sz="1300" b="0" i="0" u="none" strike="noStrike">
                          <a:effectLst/>
                          <a:latin typeface="Arial"/>
                        </a:rPr>
                        <a:t>(</a:t>
                      </a:r>
                      <a:r>
                        <a:rPr lang="zh-TW" altLang="en-US" sz="1300" b="0" i="0" u="none" strike="noStrike">
                          <a:effectLst/>
                          <a:latin typeface="Arial"/>
                        </a:rPr>
                        <a:t>類</a:t>
                      </a:r>
                      <a:r>
                        <a:rPr lang="en-US" altLang="zh-TW" sz="1300" b="0" i="0" u="none" strike="noStrike">
                          <a:effectLst/>
                          <a:latin typeface="Arial"/>
                        </a:rPr>
                        <a:t>)</a:t>
                      </a:r>
                      <a:r>
                        <a:rPr lang="zh-TW" altLang="en-US" sz="1300" b="0" i="0" u="none" strike="noStrike">
                          <a:effectLst/>
                          <a:latin typeface="Arial"/>
                        </a:rPr>
                        <a:t>別代碼</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30</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英文加權倍率</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57</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指定二原得分</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207625">
                <a:tc>
                  <a:txBody>
                    <a:bodyPr/>
                    <a:lstStyle/>
                    <a:p>
                      <a:pPr algn="ctr" fontAlgn="b"/>
                      <a:r>
                        <a:rPr lang="en-US" altLang="zh-TW" sz="1300" b="0" i="0" u="none" strike="noStrike" dirty="0">
                          <a:effectLst/>
                          <a:latin typeface="Arial"/>
                        </a:rPr>
                        <a:t>4</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甄選群</a:t>
                      </a:r>
                      <a:r>
                        <a:rPr lang="en-US" altLang="zh-TW" sz="1300" b="0" i="0" u="none" strike="noStrike">
                          <a:effectLst/>
                          <a:latin typeface="Arial"/>
                        </a:rPr>
                        <a:t>(</a:t>
                      </a:r>
                      <a:r>
                        <a:rPr lang="zh-TW" altLang="en-US" sz="1300" b="0" i="0" u="none" strike="noStrike">
                          <a:effectLst/>
                          <a:latin typeface="Arial"/>
                        </a:rPr>
                        <a:t>類</a:t>
                      </a:r>
                      <a:r>
                        <a:rPr lang="en-US" altLang="zh-TW" sz="1300" b="0" i="0" u="none" strike="noStrike">
                          <a:effectLst/>
                          <a:latin typeface="Arial"/>
                        </a:rPr>
                        <a:t>)</a:t>
                      </a:r>
                      <a:r>
                        <a:rPr lang="zh-TW" altLang="en-US" sz="1300" b="0" i="0" u="none" strike="noStrike">
                          <a:effectLst/>
                          <a:latin typeface="Arial"/>
                        </a:rPr>
                        <a:t>別</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a:effectLst/>
                          <a:latin typeface="Arial"/>
                        </a:rPr>
                        <a:t>31</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數學原級分</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58</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指定二佔總成績百分比</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207625">
                <a:tc>
                  <a:txBody>
                    <a:bodyPr/>
                    <a:lstStyle/>
                    <a:p>
                      <a:pPr algn="ctr" fontAlgn="b"/>
                      <a:r>
                        <a:rPr lang="en-US" altLang="zh-TW" sz="1300" b="0" i="0" u="none" strike="noStrike" dirty="0">
                          <a:effectLst/>
                          <a:latin typeface="Arial"/>
                        </a:rPr>
                        <a:t>5</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報名身分</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32</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數學加權倍率</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59</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指定二成績</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207625">
                <a:tc>
                  <a:txBody>
                    <a:bodyPr/>
                    <a:lstStyle/>
                    <a:p>
                      <a:pPr algn="ctr" fontAlgn="b"/>
                      <a:r>
                        <a:rPr lang="en-US" altLang="zh-TW" sz="1300" b="0" i="0" u="none" strike="noStrike" dirty="0">
                          <a:effectLst/>
                          <a:latin typeface="Arial"/>
                        </a:rPr>
                        <a:t>6</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學制</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a:effectLst/>
                          <a:latin typeface="Arial"/>
                        </a:rPr>
                        <a:t>33</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專一原級分</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60</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指定三原得分</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r h="207625">
                <a:tc>
                  <a:txBody>
                    <a:bodyPr/>
                    <a:lstStyle/>
                    <a:p>
                      <a:pPr algn="ctr" fontAlgn="b"/>
                      <a:r>
                        <a:rPr lang="en-US" altLang="zh-TW" sz="1300" b="0" i="0" u="none" strike="noStrike" dirty="0">
                          <a:effectLst/>
                          <a:latin typeface="Arial"/>
                        </a:rPr>
                        <a:t>7</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一階篩選通過身分</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34</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專一加權倍率</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61</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指定三佔總成績百分比</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07"/>
                  </a:ext>
                </a:extLst>
              </a:tr>
              <a:tr h="207625">
                <a:tc>
                  <a:txBody>
                    <a:bodyPr/>
                    <a:lstStyle/>
                    <a:p>
                      <a:pPr algn="ctr" fontAlgn="b"/>
                      <a:r>
                        <a:rPr lang="en-US" altLang="zh-TW" sz="1300" b="0" i="0" u="none" strike="noStrike" dirty="0">
                          <a:effectLst/>
                          <a:latin typeface="Arial"/>
                        </a:rPr>
                        <a:t>8</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報名序號</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35</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專二原級分</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62</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指定三成績</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08"/>
                  </a:ext>
                </a:extLst>
              </a:tr>
              <a:tr h="207625">
                <a:tc>
                  <a:txBody>
                    <a:bodyPr/>
                    <a:lstStyle/>
                    <a:p>
                      <a:pPr algn="ctr" fontAlgn="b"/>
                      <a:r>
                        <a:rPr lang="en-US" altLang="zh-TW" sz="1300" b="0" i="0" u="none" strike="noStrike" dirty="0">
                          <a:effectLst/>
                          <a:latin typeface="Arial"/>
                        </a:rPr>
                        <a:t>9</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noFill/>
                  </a:tcPr>
                </a:tc>
                <a:tc>
                  <a:txBody>
                    <a:bodyPr/>
                    <a:lstStyle/>
                    <a:p>
                      <a:pPr algn="l" fontAlgn="ctr"/>
                      <a:r>
                        <a:rPr lang="zh-TW" altLang="en-US" sz="1300" b="0" i="0" u="none" strike="noStrike" dirty="0">
                          <a:effectLst/>
                          <a:latin typeface="Arial"/>
                        </a:rPr>
                        <a:t>統測准考證號碼</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noFill/>
                  </a:tcPr>
                </a:tc>
                <a:tc>
                  <a:txBody>
                    <a:bodyPr/>
                    <a:lstStyle/>
                    <a:p>
                      <a:pPr algn="ctr" fontAlgn="b"/>
                      <a:r>
                        <a:rPr lang="en-US" altLang="zh-TW" sz="1300" b="0" i="0" u="none" strike="noStrike" dirty="0">
                          <a:effectLst/>
                          <a:latin typeface="Arial"/>
                        </a:rPr>
                        <a:t>36</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專二加權倍率</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63</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指定四原得分</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09"/>
                  </a:ext>
                </a:extLst>
              </a:tr>
              <a:tr h="207625">
                <a:tc>
                  <a:txBody>
                    <a:bodyPr/>
                    <a:lstStyle/>
                    <a:p>
                      <a:pPr algn="ctr" fontAlgn="b"/>
                      <a:r>
                        <a:rPr lang="en-US" altLang="zh-TW" sz="1300" b="0" i="0" u="none" strike="noStrike" dirty="0">
                          <a:solidFill>
                            <a:srgbClr val="FF0000"/>
                          </a:solidFill>
                          <a:effectLst/>
                          <a:latin typeface="Arial"/>
                        </a:rPr>
                        <a:t>10</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smtClean="0">
                          <a:solidFill>
                            <a:srgbClr val="FF0000"/>
                          </a:solidFill>
                          <a:effectLst/>
                          <a:latin typeface="Arial"/>
                        </a:rPr>
                        <a:t>繳費身分註記</a:t>
                      </a:r>
                      <a:endParaRPr lang="zh-TW" altLang="en-US" sz="1300" b="0" i="0" u="none" strike="noStrike" dirty="0">
                        <a:solidFill>
                          <a:srgbClr val="FF0000"/>
                        </a:solidFill>
                        <a:effectLst/>
                        <a:latin typeface="Arial"/>
                      </a:endParaRP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37</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總級分</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a:effectLst/>
                          <a:latin typeface="Arial"/>
                        </a:rPr>
                        <a:t>64</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指定四佔總成績百分比</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10"/>
                  </a:ext>
                </a:extLst>
              </a:tr>
              <a:tr h="207625">
                <a:tc>
                  <a:txBody>
                    <a:bodyPr/>
                    <a:lstStyle/>
                    <a:p>
                      <a:pPr algn="ctr" fontAlgn="b"/>
                      <a:r>
                        <a:rPr lang="en-US" altLang="zh-TW" sz="1300" b="0" i="0" u="none" strike="noStrike">
                          <a:effectLst/>
                          <a:latin typeface="Arial"/>
                        </a:rPr>
                        <a:t>11</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性別</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a:effectLst/>
                          <a:latin typeface="Arial"/>
                        </a:rPr>
                        <a:t>38</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滿級分</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65</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指定四成績</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11"/>
                  </a:ext>
                </a:extLst>
              </a:tr>
              <a:tr h="207625">
                <a:tc>
                  <a:txBody>
                    <a:bodyPr/>
                    <a:lstStyle/>
                    <a:p>
                      <a:pPr algn="ctr" fontAlgn="b"/>
                      <a:r>
                        <a:rPr lang="en-US" altLang="zh-TW" sz="1300" b="0" i="0" u="none" strike="noStrike" dirty="0">
                          <a:effectLst/>
                          <a:latin typeface="Arial"/>
                        </a:rPr>
                        <a:t>12</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身分證統一編號</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a:effectLst/>
                          <a:latin typeface="Arial"/>
                        </a:rPr>
                        <a:t>39</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統一測驗成績佔總成績百分比</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66</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指定五原得分</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12"/>
                  </a:ext>
                </a:extLst>
              </a:tr>
              <a:tr h="207625">
                <a:tc>
                  <a:txBody>
                    <a:bodyPr/>
                    <a:lstStyle/>
                    <a:p>
                      <a:pPr algn="ctr" fontAlgn="b"/>
                      <a:r>
                        <a:rPr lang="en-US" altLang="zh-TW" sz="1300" b="0" i="0" u="none" strike="noStrike">
                          <a:effectLst/>
                          <a:latin typeface="Arial"/>
                        </a:rPr>
                        <a:t>13</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甄試費用</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40</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統一測驗成績</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a:effectLst/>
                          <a:latin typeface="Arial"/>
                        </a:rPr>
                        <a:t>67</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指定五佔總成績百分比</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13"/>
                  </a:ext>
                </a:extLst>
              </a:tr>
              <a:tr h="207625">
                <a:tc>
                  <a:txBody>
                    <a:bodyPr/>
                    <a:lstStyle/>
                    <a:p>
                      <a:pPr algn="ctr" fontAlgn="b"/>
                      <a:r>
                        <a:rPr lang="en-US" altLang="zh-TW" sz="1300" b="0" i="0" u="none" strike="noStrike" dirty="0">
                          <a:effectLst/>
                          <a:latin typeface="Arial"/>
                        </a:rPr>
                        <a:t>14</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生日</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a:effectLst/>
                          <a:latin typeface="Arial"/>
                        </a:rPr>
                        <a:t>41</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在校原始成績</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a:effectLst/>
                          <a:latin typeface="Arial"/>
                        </a:rPr>
                        <a:t>68</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指定五成績</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14"/>
                  </a:ext>
                </a:extLst>
              </a:tr>
              <a:tr h="207625">
                <a:tc>
                  <a:txBody>
                    <a:bodyPr/>
                    <a:lstStyle/>
                    <a:p>
                      <a:pPr algn="ctr" fontAlgn="b"/>
                      <a:r>
                        <a:rPr lang="en-US" altLang="zh-TW" sz="1300" b="0" i="0" u="none" strike="noStrike" dirty="0">
                          <a:effectLst/>
                          <a:latin typeface="Arial"/>
                        </a:rPr>
                        <a:t>15</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姓名</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42</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個人學業加權</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a:effectLst/>
                          <a:latin typeface="Arial"/>
                        </a:rPr>
                        <a:t>69</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證照加分代碼</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15"/>
                  </a:ext>
                </a:extLst>
              </a:tr>
              <a:tr h="207625">
                <a:tc>
                  <a:txBody>
                    <a:bodyPr/>
                    <a:lstStyle/>
                    <a:p>
                      <a:pPr algn="ctr" fontAlgn="b"/>
                      <a:r>
                        <a:rPr lang="en-US" altLang="zh-TW" sz="1300" b="0" i="0" u="none" strike="noStrike">
                          <a:effectLst/>
                          <a:latin typeface="Arial"/>
                        </a:rPr>
                        <a:t>16</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郵遞區號</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43</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學業成績佔總成績百分比</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a:effectLst/>
                          <a:latin typeface="Arial"/>
                        </a:rPr>
                        <a:t>70</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證照加分種類</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16"/>
                  </a:ext>
                </a:extLst>
              </a:tr>
              <a:tr h="207625">
                <a:tc>
                  <a:txBody>
                    <a:bodyPr/>
                    <a:lstStyle/>
                    <a:p>
                      <a:pPr algn="ctr" fontAlgn="b"/>
                      <a:r>
                        <a:rPr lang="en-US" altLang="zh-TW" sz="1300" b="0" i="0" u="none" strike="noStrike" dirty="0">
                          <a:effectLst/>
                          <a:latin typeface="Arial"/>
                        </a:rPr>
                        <a:t>17</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地址</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44</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學業成績</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a:effectLst/>
                          <a:latin typeface="Arial"/>
                        </a:rPr>
                        <a:t>71</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證照加分百分比</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17"/>
                  </a:ext>
                </a:extLst>
              </a:tr>
              <a:tr h="207625">
                <a:tc>
                  <a:txBody>
                    <a:bodyPr/>
                    <a:lstStyle/>
                    <a:p>
                      <a:pPr algn="ctr" fontAlgn="b"/>
                      <a:r>
                        <a:rPr lang="en-US" altLang="zh-TW" sz="1300" b="0" i="0" u="none" strike="noStrike" dirty="0">
                          <a:effectLst/>
                          <a:latin typeface="Arial"/>
                        </a:rPr>
                        <a:t>18</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電話</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45</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報名方式</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a:effectLst/>
                          <a:latin typeface="Arial"/>
                        </a:rPr>
                        <a:t>72</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甄選原始總分</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18"/>
                  </a:ext>
                </a:extLst>
              </a:tr>
              <a:tr h="207625">
                <a:tc>
                  <a:txBody>
                    <a:bodyPr/>
                    <a:lstStyle/>
                    <a:p>
                      <a:pPr algn="ctr" fontAlgn="b"/>
                      <a:r>
                        <a:rPr lang="en-US" altLang="zh-TW" sz="1300" b="0" i="0" u="none" strike="noStrike" dirty="0">
                          <a:effectLst/>
                          <a:latin typeface="Arial"/>
                        </a:rPr>
                        <a:t>19</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手機</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46</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報名資格</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a:effectLst/>
                          <a:latin typeface="Arial"/>
                        </a:rPr>
                        <a:t>73</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甄選總成績</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19"/>
                  </a:ext>
                </a:extLst>
              </a:tr>
              <a:tr h="207625">
                <a:tc>
                  <a:txBody>
                    <a:bodyPr/>
                    <a:lstStyle/>
                    <a:p>
                      <a:pPr algn="ctr" fontAlgn="b"/>
                      <a:r>
                        <a:rPr lang="en-US" altLang="zh-TW" sz="1300" b="0" i="0" u="none" strike="noStrike" dirty="0">
                          <a:effectLst/>
                          <a:latin typeface="Arial"/>
                        </a:rPr>
                        <a:t>20</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緊急聯絡人</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47</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smtClean="0">
                          <a:effectLst/>
                          <a:latin typeface="Arial"/>
                        </a:rPr>
                        <a:t>就讀學校學校</a:t>
                      </a:r>
                      <a:endParaRPr lang="zh-TW" altLang="en-US" sz="1300" b="0" i="0" u="none" strike="noStrike" dirty="0">
                        <a:effectLst/>
                        <a:latin typeface="Arial"/>
                      </a:endParaRP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a:effectLst/>
                          <a:latin typeface="Arial"/>
                        </a:rPr>
                        <a:t>74</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甄選總排名</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20"/>
                  </a:ext>
                </a:extLst>
              </a:tr>
              <a:tr h="207625">
                <a:tc>
                  <a:txBody>
                    <a:bodyPr/>
                    <a:lstStyle/>
                    <a:p>
                      <a:pPr algn="ctr" fontAlgn="b"/>
                      <a:r>
                        <a:rPr lang="en-US" altLang="zh-TW" sz="1300" b="0" i="0" u="none" strike="noStrike" dirty="0">
                          <a:effectLst/>
                          <a:latin typeface="Arial"/>
                        </a:rPr>
                        <a:t>21</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緊急聯絡人電話</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48</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smtClean="0">
                          <a:effectLst/>
                          <a:latin typeface="Arial"/>
                        </a:rPr>
                        <a:t>就讀學校學校</a:t>
                      </a:r>
                      <a:r>
                        <a:rPr lang="zh-TW" altLang="en-US" sz="1300" b="0" i="0" u="none" strike="noStrike" dirty="0">
                          <a:effectLst/>
                          <a:latin typeface="Arial"/>
                        </a:rPr>
                        <a:t>郵遞區號</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a:effectLst/>
                          <a:latin typeface="Arial"/>
                        </a:rPr>
                        <a:t>75</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一般生正備取</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21"/>
                  </a:ext>
                </a:extLst>
              </a:tr>
              <a:tr h="207625">
                <a:tc>
                  <a:txBody>
                    <a:bodyPr/>
                    <a:lstStyle/>
                    <a:p>
                      <a:pPr algn="ctr" fontAlgn="b"/>
                      <a:r>
                        <a:rPr lang="en-US" altLang="zh-TW" sz="1300" b="0" i="0" u="none" strike="noStrike" dirty="0">
                          <a:effectLst/>
                          <a:latin typeface="Arial"/>
                        </a:rPr>
                        <a:t>22</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國文原始分數</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49</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smtClean="0">
                          <a:effectLst/>
                          <a:latin typeface="Arial"/>
                        </a:rPr>
                        <a:t>就讀學校學校</a:t>
                      </a:r>
                      <a:r>
                        <a:rPr lang="zh-TW" altLang="en-US" sz="1300" b="0" i="0" u="none" strike="noStrike" dirty="0">
                          <a:effectLst/>
                          <a:latin typeface="Arial"/>
                        </a:rPr>
                        <a:t>地址</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a:effectLst/>
                          <a:latin typeface="Arial"/>
                        </a:rPr>
                        <a:t>76</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一般生排名</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22"/>
                  </a:ext>
                </a:extLst>
              </a:tr>
              <a:tr h="207625">
                <a:tc>
                  <a:txBody>
                    <a:bodyPr/>
                    <a:lstStyle/>
                    <a:p>
                      <a:pPr algn="ctr" fontAlgn="b"/>
                      <a:r>
                        <a:rPr lang="en-US" altLang="zh-TW" sz="1300" b="0" i="0" u="none" strike="noStrike" dirty="0">
                          <a:effectLst/>
                          <a:latin typeface="Arial"/>
                        </a:rPr>
                        <a:t>23</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英文原始分數</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50</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smtClean="0">
                          <a:effectLst/>
                          <a:latin typeface="Arial"/>
                        </a:rPr>
                        <a:t>就讀學校學校</a:t>
                      </a:r>
                      <a:r>
                        <a:rPr lang="zh-TW" altLang="en-US" sz="1300" b="0" i="0" u="none" strike="noStrike" dirty="0">
                          <a:effectLst/>
                          <a:latin typeface="Arial"/>
                        </a:rPr>
                        <a:t>承辦人</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a:effectLst/>
                          <a:latin typeface="Arial"/>
                        </a:rPr>
                        <a:t>77</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特種生身分</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23"/>
                  </a:ext>
                </a:extLst>
              </a:tr>
              <a:tr h="207625">
                <a:tc>
                  <a:txBody>
                    <a:bodyPr/>
                    <a:lstStyle/>
                    <a:p>
                      <a:pPr algn="ctr" fontAlgn="b"/>
                      <a:r>
                        <a:rPr lang="en-US" altLang="zh-TW" sz="1300" b="0" i="0" u="none" strike="noStrike" dirty="0">
                          <a:effectLst/>
                          <a:latin typeface="Arial"/>
                        </a:rPr>
                        <a:t>24</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數學原始分數</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51</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smtClean="0">
                          <a:effectLst/>
                          <a:latin typeface="Arial"/>
                        </a:rPr>
                        <a:t>就讀學校學校</a:t>
                      </a:r>
                      <a:r>
                        <a:rPr lang="zh-TW" altLang="en-US" sz="1300" b="0" i="0" u="none" strike="noStrike" dirty="0">
                          <a:effectLst/>
                          <a:latin typeface="Arial"/>
                        </a:rPr>
                        <a:t>承辦人職務</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a:effectLst/>
                          <a:latin typeface="Arial"/>
                        </a:rPr>
                        <a:t>78</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特種生正備取</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24"/>
                  </a:ext>
                </a:extLst>
              </a:tr>
              <a:tr h="207625">
                <a:tc>
                  <a:txBody>
                    <a:bodyPr/>
                    <a:lstStyle/>
                    <a:p>
                      <a:pPr algn="ctr" fontAlgn="b"/>
                      <a:r>
                        <a:rPr lang="en-US" altLang="zh-TW" sz="1300" b="0" i="0" u="none" strike="noStrike" dirty="0">
                          <a:effectLst/>
                          <a:latin typeface="Arial"/>
                        </a:rPr>
                        <a:t>25</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專一原始分數</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a:effectLst/>
                          <a:latin typeface="Arial"/>
                        </a:rPr>
                        <a:t>52</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smtClean="0">
                          <a:effectLst/>
                          <a:latin typeface="Arial"/>
                        </a:rPr>
                        <a:t>就讀學校學校</a:t>
                      </a:r>
                      <a:r>
                        <a:rPr lang="zh-TW" altLang="en-US" sz="1300" b="0" i="0" u="none" strike="noStrike" dirty="0">
                          <a:effectLst/>
                          <a:latin typeface="Arial"/>
                        </a:rPr>
                        <a:t>承辦人電話</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a:effectLst/>
                          <a:latin typeface="Arial"/>
                        </a:rPr>
                        <a:t>79</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特種生排名</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25"/>
                  </a:ext>
                </a:extLst>
              </a:tr>
              <a:tr h="207625">
                <a:tc>
                  <a:txBody>
                    <a:bodyPr/>
                    <a:lstStyle/>
                    <a:p>
                      <a:pPr algn="ctr" fontAlgn="b"/>
                      <a:r>
                        <a:rPr lang="en-US" altLang="zh-TW" sz="1300" b="0" i="0" u="none" strike="noStrike" dirty="0">
                          <a:effectLst/>
                          <a:latin typeface="Arial"/>
                        </a:rPr>
                        <a:t>26</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a:effectLst/>
                          <a:latin typeface="Arial"/>
                        </a:rPr>
                        <a:t>專二原始分數</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a:effectLst/>
                          <a:latin typeface="Arial"/>
                        </a:rPr>
                        <a:t>53</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smtClean="0">
                          <a:effectLst/>
                          <a:latin typeface="Arial"/>
                        </a:rPr>
                        <a:t>就讀學校學校</a:t>
                      </a:r>
                      <a:r>
                        <a:rPr lang="zh-TW" altLang="en-US" sz="1300" b="0" i="0" u="none" strike="noStrike" dirty="0">
                          <a:effectLst/>
                          <a:latin typeface="Arial"/>
                        </a:rPr>
                        <a:t>承辦人傳真</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smtClean="0">
                          <a:effectLst/>
                          <a:latin typeface="Arial"/>
                        </a:rPr>
                        <a:t>80</a:t>
                      </a:r>
                      <a:endParaRPr lang="en-US" altLang="zh-TW" sz="1300" b="0" i="0" u="none" strike="noStrike" dirty="0">
                        <a:effectLst/>
                        <a:latin typeface="Arial"/>
                      </a:endParaRP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smtClean="0">
                          <a:solidFill>
                            <a:srgbClr val="FF0000"/>
                          </a:solidFill>
                          <a:effectLst/>
                          <a:latin typeface="Arial"/>
                        </a:rPr>
                        <a:t>是否使用低</a:t>
                      </a:r>
                      <a:r>
                        <a:rPr lang="en-US" altLang="zh-TW" sz="1300" b="0" i="0" u="none" strike="noStrike" dirty="0" smtClean="0">
                          <a:solidFill>
                            <a:srgbClr val="FF0000"/>
                          </a:solidFill>
                          <a:effectLst/>
                          <a:latin typeface="Arial"/>
                        </a:rPr>
                        <a:t>(</a:t>
                      </a:r>
                      <a:r>
                        <a:rPr lang="zh-TW" altLang="en-US" sz="1300" b="0" i="0" u="none" strike="noStrike" dirty="0" smtClean="0">
                          <a:solidFill>
                            <a:srgbClr val="FF0000"/>
                          </a:solidFill>
                          <a:effectLst/>
                          <a:latin typeface="Arial"/>
                        </a:rPr>
                        <a:t>或中低</a:t>
                      </a:r>
                      <a:r>
                        <a:rPr lang="en-US" altLang="zh-TW" sz="1300" b="0" i="0" u="none" strike="noStrike" dirty="0" smtClean="0">
                          <a:solidFill>
                            <a:srgbClr val="FF0000"/>
                          </a:solidFill>
                          <a:effectLst/>
                          <a:latin typeface="Arial"/>
                        </a:rPr>
                        <a:t>)</a:t>
                      </a:r>
                      <a:r>
                        <a:rPr lang="zh-TW" altLang="en-US" sz="1300" b="0" i="0" u="none" strike="noStrike" dirty="0" smtClean="0">
                          <a:solidFill>
                            <a:srgbClr val="FF0000"/>
                          </a:solidFill>
                          <a:effectLst/>
                          <a:latin typeface="Arial"/>
                        </a:rPr>
                        <a:t>收入戶身分</a:t>
                      </a:r>
                      <a:endParaRPr lang="zh-TW" altLang="en-US" sz="1300" b="0" i="0" u="none" strike="noStrike" dirty="0">
                        <a:solidFill>
                          <a:srgbClr val="FF0000"/>
                        </a:solidFill>
                        <a:effectLst/>
                        <a:latin typeface="Arial"/>
                      </a:endParaRP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26"/>
                  </a:ext>
                </a:extLst>
              </a:tr>
              <a:tr h="207625">
                <a:tc>
                  <a:txBody>
                    <a:bodyPr/>
                    <a:lstStyle/>
                    <a:p>
                      <a:pPr algn="ctr" fontAlgn="b"/>
                      <a:r>
                        <a:rPr lang="en-US" altLang="zh-TW" sz="1300" b="0" i="0" u="none" strike="noStrike" dirty="0">
                          <a:effectLst/>
                          <a:latin typeface="Arial"/>
                        </a:rPr>
                        <a:t>27</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國文原級分</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altLang="zh-TW" sz="1300" b="0" i="0" u="none" strike="noStrike" dirty="0">
                          <a:effectLst/>
                          <a:latin typeface="Arial"/>
                        </a:rPr>
                        <a:t>54</a:t>
                      </a:r>
                    </a:p>
                  </a:txBody>
                  <a:tcPr marL="9525" marR="9525" marT="9522"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lang="zh-TW" altLang="en-US" sz="1300" b="0" i="0" u="none" strike="noStrike" dirty="0">
                          <a:effectLst/>
                          <a:latin typeface="Arial"/>
                        </a:rPr>
                        <a:t>指定一原得分</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en-US" altLang="zh-TW" sz="1300" b="0" i="0" u="none" strike="noStrike" dirty="0">
                        <a:effectLst/>
                        <a:latin typeface="微軟正黑體" pitchFamily="34" charset="-120"/>
                        <a:ea typeface="微軟正黑體" pitchFamily="34" charset="-120"/>
                      </a:endParaRPr>
                    </a:p>
                  </a:txBody>
                  <a:tcPr marL="4691" marR="4691" marT="4691"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endParaRPr lang="zh-TW" altLang="en-US" sz="1300" b="0" i="0" u="none" strike="noStrike" dirty="0">
                        <a:effectLst/>
                        <a:latin typeface="微軟正黑體" pitchFamily="34" charset="-120"/>
                        <a:ea typeface="微軟正黑體" pitchFamily="34" charset="-120"/>
                      </a:endParaRPr>
                    </a:p>
                  </a:txBody>
                  <a:tcPr marL="4691" marR="4691" marT="4691"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27"/>
                  </a:ext>
                </a:extLst>
              </a:tr>
            </a:tbl>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t="6004"/>
          <a:stretch>
            <a:fillRect/>
          </a:stretch>
        </p:blipFill>
        <p:spPr bwMode="auto">
          <a:xfrm>
            <a:off x="250825" y="908050"/>
            <a:ext cx="8713788" cy="5640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347" name="Rectangle 5"/>
          <p:cNvSpPr>
            <a:spLocks noGrp="1" noChangeArrowheads="1"/>
          </p:cNvSpPr>
          <p:nvPr>
            <p:ph type="title" idx="4294967295"/>
          </p:nvPr>
        </p:nvSpPr>
        <p:spPr>
          <a:xfrm>
            <a:off x="468313" y="287338"/>
            <a:ext cx="8280400" cy="649287"/>
          </a:xfrm>
        </p:spPr>
        <p:txBody>
          <a:bodyPr/>
          <a:lstStyle/>
          <a:p>
            <a:pPr eaLnBrk="1" hangingPunct="1"/>
            <a:r>
              <a:rPr lang="zh-TW" altLang="en-US" sz="2600" b="1" kern="1200" dirty="0">
                <a:solidFill>
                  <a:srgbClr val="3333FF"/>
                </a:solidFill>
                <a:latin typeface="標楷體" panose="03000509000000000000" pitchFamily="65" charset="-120"/>
                <a:ea typeface="標楷體" panose="03000509000000000000" pitchFamily="65" charset="-120"/>
              </a:rPr>
              <a:t>分發作業</a:t>
            </a:r>
            <a:r>
              <a:rPr lang="en-US" altLang="zh-TW" sz="2600" b="1" kern="1200" dirty="0">
                <a:solidFill>
                  <a:srgbClr val="3333FF"/>
                </a:solidFill>
                <a:latin typeface="標楷體" panose="03000509000000000000" pitchFamily="65" charset="-120"/>
                <a:ea typeface="標楷體" panose="03000509000000000000" pitchFamily="65" charset="-120"/>
              </a:rPr>
              <a:t>-3-4. </a:t>
            </a:r>
            <a:r>
              <a:rPr lang="zh-TW" altLang="en-US" sz="2600" b="1" kern="1200" dirty="0">
                <a:solidFill>
                  <a:srgbClr val="3333FF"/>
                </a:solidFill>
                <a:latin typeface="標楷體" panose="03000509000000000000" pitchFamily="65" charset="-120"/>
                <a:ea typeface="標楷體" panose="03000509000000000000" pitchFamily="65" charset="-120"/>
              </a:rPr>
              <a:t>確認錄取名單作業</a:t>
            </a:r>
          </a:p>
        </p:txBody>
      </p:sp>
      <p:sp>
        <p:nvSpPr>
          <p:cNvPr id="57349" name="AutoShape 9"/>
          <p:cNvSpPr>
            <a:spLocks noChangeArrowheads="1"/>
          </p:cNvSpPr>
          <p:nvPr/>
        </p:nvSpPr>
        <p:spPr bwMode="auto">
          <a:xfrm>
            <a:off x="5681663" y="1282700"/>
            <a:ext cx="2747962" cy="993775"/>
          </a:xfrm>
          <a:prstGeom prst="wedgeRectCallout">
            <a:avLst>
              <a:gd name="adj1" fmla="val -68727"/>
              <a:gd name="adj2" fmla="val 1204"/>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000" dirty="0">
                <a:solidFill>
                  <a:srgbClr val="000000"/>
                </a:solidFill>
              </a:rPr>
              <a:t>確認無誤後</a:t>
            </a:r>
            <a:r>
              <a:rPr lang="en-US" altLang="zh-TW" sz="2000" dirty="0">
                <a:solidFill>
                  <a:srgbClr val="000000"/>
                </a:solidFill>
              </a:rPr>
              <a:t>,</a:t>
            </a:r>
            <a:r>
              <a:rPr lang="zh-TW" altLang="en-US" sz="2000" dirty="0">
                <a:solidFill>
                  <a:srgbClr val="000000"/>
                </a:solidFill>
              </a:rPr>
              <a:t>執行確認動作</a:t>
            </a:r>
            <a:r>
              <a:rPr lang="en-US" altLang="zh-TW" sz="2000" dirty="0">
                <a:solidFill>
                  <a:srgbClr val="000000"/>
                </a:solidFill>
              </a:rPr>
              <a:t>,</a:t>
            </a:r>
            <a:r>
              <a:rPr lang="zh-TW" altLang="en-US" sz="2000" dirty="0">
                <a:solidFill>
                  <a:srgbClr val="000000"/>
                </a:solidFill>
              </a:rPr>
              <a:t>一旦確認，將無法對資料進行任何修改</a:t>
            </a:r>
          </a:p>
        </p:txBody>
      </p:sp>
      <p:sp>
        <p:nvSpPr>
          <p:cNvPr id="13" name="矩形 12"/>
          <p:cNvSpPr/>
          <p:nvPr/>
        </p:nvSpPr>
        <p:spPr>
          <a:xfrm>
            <a:off x="6445250" y="908050"/>
            <a:ext cx="1368425" cy="1444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p:cNvSpPr/>
          <p:nvPr/>
        </p:nvSpPr>
        <p:spPr>
          <a:xfrm>
            <a:off x="5748338" y="4437063"/>
            <a:ext cx="479425" cy="2159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defRPr/>
            </a:pPr>
            <a:r>
              <a:rPr lang="zh-TW" altLang="en-US" sz="1100" b="1" dirty="0">
                <a:solidFill>
                  <a:srgbClr val="FF0000"/>
                </a:solidFill>
                <a:latin typeface="華康中特圓體" panose="020F0809000000000000" pitchFamily="49" charset="-120"/>
                <a:ea typeface="華康中特圓體" panose="020F0809000000000000" pitchFamily="49" charset="-120"/>
              </a:rPr>
              <a:t>未完成</a:t>
            </a:r>
          </a:p>
        </p:txBody>
      </p:sp>
      <p:sp>
        <p:nvSpPr>
          <p:cNvPr id="57352" name="AutoShape 6"/>
          <p:cNvSpPr>
            <a:spLocks noChangeArrowheads="1"/>
          </p:cNvSpPr>
          <p:nvPr/>
        </p:nvSpPr>
        <p:spPr bwMode="auto">
          <a:xfrm>
            <a:off x="6954838" y="4413250"/>
            <a:ext cx="1793875" cy="1439863"/>
          </a:xfrm>
          <a:prstGeom prst="wedgeRectCallout">
            <a:avLst>
              <a:gd name="adj1" fmla="val -91329"/>
              <a:gd name="adj2" fmla="val -45486"/>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000" dirty="0">
                <a:solidFill>
                  <a:srgbClr val="000000"/>
                </a:solidFill>
              </a:rPr>
              <a:t>若有系科組尚未分發完成，無法執行確認放榜</a:t>
            </a:r>
          </a:p>
        </p:txBody>
      </p:sp>
      <p:sp>
        <p:nvSpPr>
          <p:cNvPr id="2" name="矩形 1"/>
          <p:cNvSpPr/>
          <p:nvPr/>
        </p:nvSpPr>
        <p:spPr>
          <a:xfrm>
            <a:off x="323528" y="1589600"/>
            <a:ext cx="2300626" cy="3509185"/>
          </a:xfrm>
          <a:prstGeom prst="rect">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marL="0" lvl="1" eaLnBrk="0" hangingPunct="0">
              <a:spcBef>
                <a:spcPct val="20000"/>
              </a:spcBef>
            </a:pPr>
            <a:r>
              <a:rPr lang="zh-TW" altLang="en-US" sz="2000" dirty="0">
                <a:latin typeface="微軟正黑體" panose="020B0604030504040204" pitchFamily="34" charset="-120"/>
                <a:ea typeface="微軟正黑體" panose="020B0604030504040204" pitchFamily="34" charset="-120"/>
              </a:rPr>
              <a:t>請確實核對正、備取名單</a:t>
            </a:r>
            <a:r>
              <a:rPr lang="zh-TW" altLang="en-US" sz="2000" dirty="0" smtClean="0">
                <a:latin typeface="微軟正黑體" panose="020B0604030504040204" pitchFamily="34" charset="-120"/>
                <a:ea typeface="微軟正黑體" panose="020B0604030504040204" pitchFamily="34" charset="-120"/>
              </a:rPr>
              <a:t>無誤，列印系統報表</a:t>
            </a:r>
            <a:r>
              <a:rPr lang="en-US" altLang="zh-TW" sz="2000" dirty="0" smtClean="0">
                <a:latin typeface="微軟正黑體" panose="020B0604030504040204" pitchFamily="34" charset="-120"/>
                <a:ea typeface="微軟正黑體" panose="020B0604030504040204" pitchFamily="34" charset="-120"/>
              </a:rPr>
              <a:t>D8-1-1</a:t>
            </a:r>
            <a:r>
              <a:rPr lang="zh-TW" altLang="en-US" sz="2000" dirty="0" smtClean="0">
                <a:latin typeface="微軟正黑體" panose="020B0604030504040204" pitchFamily="34" charset="-120"/>
                <a:ea typeface="微軟正黑體" panose="020B0604030504040204" pitchFamily="34" charset="-120"/>
              </a:rPr>
              <a:t>正</a:t>
            </a:r>
            <a:r>
              <a:rPr lang="zh-TW" altLang="en-US" sz="2000" dirty="0">
                <a:latin typeface="微軟正黑體" panose="020B0604030504040204" pitchFamily="34" charset="-120"/>
                <a:ea typeface="微軟正黑體" panose="020B0604030504040204" pitchFamily="34" charset="-120"/>
              </a:rPr>
              <a:t>、備取名單，</a:t>
            </a:r>
            <a:r>
              <a:rPr lang="zh-TW" altLang="en-US" sz="2000" dirty="0" smtClean="0">
                <a:latin typeface="微軟正黑體" panose="020B0604030504040204" pitchFamily="34" charset="-120"/>
                <a:ea typeface="微軟正黑體" panose="020B0604030504040204" pitchFamily="34" charset="-120"/>
              </a:rPr>
              <a:t>經校內「正備取生名單審查會議」完成核定，再至系統</a:t>
            </a:r>
            <a:r>
              <a:rPr lang="zh-TW" altLang="en-US" sz="2000" dirty="0">
                <a:latin typeface="微軟正黑體" panose="020B0604030504040204" pitchFamily="34" charset="-120"/>
                <a:ea typeface="微軟正黑體" panose="020B0604030504040204" pitchFamily="34" charset="-120"/>
              </a:rPr>
              <a:t>確定送出</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送出即不得更改</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，正備取名單冊留各校備查，確保名單之正確性</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t="10875"/>
          <a:stretch>
            <a:fillRect/>
          </a:stretch>
        </p:blipFill>
        <p:spPr bwMode="auto">
          <a:xfrm>
            <a:off x="89892" y="902345"/>
            <a:ext cx="8961437" cy="331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372" name="Rectangle 5"/>
          <p:cNvSpPr txBox="1">
            <a:spLocks noChangeArrowheads="1"/>
          </p:cNvSpPr>
          <p:nvPr/>
        </p:nvSpPr>
        <p:spPr bwMode="auto">
          <a:xfrm>
            <a:off x="468313" y="287338"/>
            <a:ext cx="82804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600" b="1" dirty="0">
                <a:solidFill>
                  <a:srgbClr val="3333FF"/>
                </a:solidFill>
                <a:latin typeface="標楷體" panose="03000509000000000000" pitchFamily="65" charset="-120"/>
                <a:ea typeface="標楷體" panose="03000509000000000000" pitchFamily="65" charset="-120"/>
                <a:cs typeface="+mj-cs"/>
              </a:rPr>
              <a:t>分發作業</a:t>
            </a:r>
            <a:r>
              <a:rPr lang="en-US" altLang="zh-TW" sz="2600" b="1" dirty="0">
                <a:solidFill>
                  <a:srgbClr val="3333FF"/>
                </a:solidFill>
                <a:latin typeface="標楷體" panose="03000509000000000000" pitchFamily="65" charset="-120"/>
                <a:ea typeface="標楷體" panose="03000509000000000000" pitchFamily="65" charset="-120"/>
                <a:cs typeface="+mj-cs"/>
              </a:rPr>
              <a:t>-3-4. </a:t>
            </a:r>
            <a:r>
              <a:rPr lang="zh-TW" altLang="en-US" sz="2600" b="1" dirty="0">
                <a:solidFill>
                  <a:srgbClr val="3333FF"/>
                </a:solidFill>
                <a:latin typeface="標楷體" panose="03000509000000000000" pitchFamily="65" charset="-120"/>
                <a:ea typeface="標楷體" panose="03000509000000000000" pitchFamily="65" charset="-120"/>
                <a:cs typeface="+mj-cs"/>
              </a:rPr>
              <a:t>確認錄取名單作業</a:t>
            </a:r>
          </a:p>
        </p:txBody>
      </p:sp>
      <p:sp>
        <p:nvSpPr>
          <p:cNvPr id="58373" name="AutoShape 9"/>
          <p:cNvSpPr>
            <a:spLocks noChangeArrowheads="1"/>
          </p:cNvSpPr>
          <p:nvPr/>
        </p:nvSpPr>
        <p:spPr bwMode="auto">
          <a:xfrm>
            <a:off x="6300192" y="2269826"/>
            <a:ext cx="2598737" cy="1055043"/>
          </a:xfrm>
          <a:prstGeom prst="wedgeRectCallout">
            <a:avLst>
              <a:gd name="adj1" fmla="val -68097"/>
              <a:gd name="adj2" fmla="val 13069"/>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000" dirty="0">
                <a:solidFill>
                  <a:srgbClr val="000000"/>
                </a:solidFill>
              </a:rPr>
              <a:t>依學校網頁編碼</a:t>
            </a:r>
            <a:r>
              <a:rPr lang="zh-TW" altLang="en-US" sz="2000" dirty="0" smtClean="0">
                <a:solidFill>
                  <a:srgbClr val="000000"/>
                </a:solidFill>
              </a:rPr>
              <a:t>方式擇一下載</a:t>
            </a:r>
            <a:r>
              <a:rPr lang="zh-TW" altLang="en-US" sz="2000" dirty="0">
                <a:solidFill>
                  <a:srgbClr val="000000"/>
                </a:solidFill>
              </a:rPr>
              <a:t>榜</a:t>
            </a:r>
            <a:r>
              <a:rPr lang="zh-TW" altLang="en-US" sz="2000" dirty="0" smtClean="0">
                <a:solidFill>
                  <a:srgbClr val="000000"/>
                </a:solidFill>
              </a:rPr>
              <a:t>單</a:t>
            </a:r>
            <a:endParaRPr lang="en-US" altLang="zh-TW" sz="2000" dirty="0" smtClean="0">
              <a:solidFill>
                <a:srgbClr val="000000"/>
              </a:solidFill>
            </a:endParaRPr>
          </a:p>
          <a:p>
            <a:pPr eaLnBrk="1" hangingPunct="1">
              <a:spcBef>
                <a:spcPct val="0"/>
              </a:spcBef>
              <a:buFontTx/>
              <a:buNone/>
            </a:pPr>
            <a:r>
              <a:rPr lang="en-US" altLang="zh-TW" sz="2000" dirty="0" smtClean="0">
                <a:solidFill>
                  <a:srgbClr val="000000"/>
                </a:solidFill>
              </a:rPr>
              <a:t>(</a:t>
            </a:r>
            <a:r>
              <a:rPr lang="zh-TW" altLang="en-US" sz="2000" dirty="0">
                <a:solidFill>
                  <a:srgbClr val="000000"/>
                </a:solidFill>
              </a:rPr>
              <a:t>包含造字考生圖片檔</a:t>
            </a:r>
            <a:r>
              <a:rPr lang="en-US" altLang="zh-TW" sz="2000" dirty="0" smtClean="0">
                <a:solidFill>
                  <a:srgbClr val="000000"/>
                </a:solidFill>
              </a:rPr>
              <a:t>)</a:t>
            </a:r>
            <a:endParaRPr lang="zh-TW" altLang="en-US" sz="2000" dirty="0">
              <a:solidFill>
                <a:srgbClr val="000000"/>
              </a:solidFill>
            </a:endParaRPr>
          </a:p>
        </p:txBody>
      </p:sp>
      <p:sp>
        <p:nvSpPr>
          <p:cNvPr id="13" name="矩形 12"/>
          <p:cNvSpPr/>
          <p:nvPr/>
        </p:nvSpPr>
        <p:spPr>
          <a:xfrm>
            <a:off x="6444208" y="950911"/>
            <a:ext cx="1368425" cy="1444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8" name="Picture 2" descr="C:\Documents and Settings\jctvuser\桌面\螢幕快照 2014-04-14 下午2.39.00.jpg"/>
          <p:cNvPicPr>
            <a:picLocks noChangeAspect="1" noChangeArrowheads="1"/>
          </p:cNvPicPr>
          <p:nvPr/>
        </p:nvPicPr>
        <p:blipFill rotWithShape="1">
          <a:blip r:embed="rId3">
            <a:extLst>
              <a:ext uri="{28A0092B-C50C-407E-A947-70E740481C1C}">
                <a14:useLocalDpi xmlns:a14="http://schemas.microsoft.com/office/drawing/2010/main" val="0"/>
              </a:ext>
            </a:extLst>
          </a:blip>
          <a:srcRect t="22589" b="42331"/>
          <a:stretch/>
        </p:blipFill>
        <p:spPr bwMode="auto">
          <a:xfrm>
            <a:off x="101004" y="4470485"/>
            <a:ext cx="8797925" cy="215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9"/>
          <p:cNvSpPr>
            <a:spLocks noChangeArrowheads="1"/>
          </p:cNvSpPr>
          <p:nvPr/>
        </p:nvSpPr>
        <p:spPr bwMode="auto">
          <a:xfrm>
            <a:off x="4714222" y="4911291"/>
            <a:ext cx="3085281" cy="791542"/>
          </a:xfrm>
          <a:prstGeom prst="roundRect">
            <a:avLst>
              <a:gd name="adj" fmla="val 16667"/>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2000" dirty="0" smtClean="0">
                <a:solidFill>
                  <a:srgbClr val="000000"/>
                </a:solidFill>
              </a:rPr>
              <a:t>系統於各校自訂時間</a:t>
            </a:r>
            <a:endParaRPr lang="en-US" altLang="zh-TW" sz="2000" dirty="0" smtClean="0">
              <a:solidFill>
                <a:srgbClr val="000000"/>
              </a:solidFill>
            </a:endParaRPr>
          </a:p>
          <a:p>
            <a:pPr algn="ctr" eaLnBrk="1" hangingPunct="1">
              <a:spcBef>
                <a:spcPct val="0"/>
              </a:spcBef>
              <a:buFontTx/>
              <a:buNone/>
            </a:pPr>
            <a:r>
              <a:rPr lang="zh-TW" altLang="en-US" sz="2000" dirty="0" smtClean="0">
                <a:solidFill>
                  <a:srgbClr val="000000"/>
                </a:solidFill>
              </a:rPr>
              <a:t>開放</a:t>
            </a:r>
            <a:r>
              <a:rPr lang="zh-TW" altLang="en-US" sz="2000" dirty="0">
                <a:solidFill>
                  <a:srgbClr val="000000"/>
                </a:solidFill>
              </a:rPr>
              <a:t>考生查詢</a:t>
            </a:r>
          </a:p>
        </p:txBody>
      </p:sp>
      <p:sp>
        <p:nvSpPr>
          <p:cNvPr id="2" name="矩形 1"/>
          <p:cNvSpPr/>
          <p:nvPr/>
        </p:nvSpPr>
        <p:spPr>
          <a:xfrm>
            <a:off x="1835696" y="4797152"/>
            <a:ext cx="1368152" cy="1826505"/>
          </a:xfrm>
          <a:prstGeom prst="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966238" y="4828877"/>
            <a:ext cx="216024" cy="1728192"/>
          </a:xfrm>
          <a:prstGeom prst="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bwMode="auto">
          <a:xfrm>
            <a:off x="70339" y="78023"/>
            <a:ext cx="8976946"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algn="ctr">
              <a:defRPr/>
            </a:pPr>
            <a:r>
              <a:rPr lang="zh-TW" altLang="en-US" sz="2000" dirty="0" smtClean="0">
                <a:solidFill>
                  <a:srgbClr val="3333FF"/>
                </a:solidFill>
                <a:latin typeface="標楷體" panose="03000509000000000000" pitchFamily="65" charset="-120"/>
                <a:ea typeface="標楷體" panose="03000509000000000000" pitchFamily="65" charset="-120"/>
              </a:rPr>
              <a:t>一般組</a:t>
            </a:r>
            <a:r>
              <a:rPr lang="zh-TW" altLang="en-US" sz="2000" dirty="0" smtClean="0">
                <a:latin typeface="標楷體" panose="03000509000000000000" pitchFamily="65" charset="-120"/>
                <a:ea typeface="標楷體" panose="03000509000000000000" pitchFamily="65" charset="-120"/>
              </a:rPr>
              <a:t>低</a:t>
            </a:r>
            <a:r>
              <a:rPr lang="zh-TW" altLang="en-US" sz="2000" dirty="0">
                <a:latin typeface="標楷體" panose="03000509000000000000" pitchFamily="65" charset="-120"/>
                <a:ea typeface="標楷體" panose="03000509000000000000" pitchFamily="65" charset="-120"/>
              </a:rPr>
              <a:t>收或中低收入戶生同時具有</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原住民或離島生</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身分</a:t>
            </a:r>
            <a:endParaRPr lang="en-US" altLang="zh-TW" sz="2000" dirty="0" smtClean="0">
              <a:latin typeface="標楷體" panose="03000509000000000000" pitchFamily="65" charset="-120"/>
              <a:ea typeface="標楷體" panose="03000509000000000000" pitchFamily="65" charset="-120"/>
            </a:endParaRPr>
          </a:p>
          <a:p>
            <a:pPr algn="ctr">
              <a:defRPr/>
            </a:pPr>
            <a:r>
              <a:rPr lang="en-US" altLang="zh-TW" sz="2000" dirty="0" smtClean="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一階篩選</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及</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二階正備取</a:t>
            </a:r>
            <a:r>
              <a:rPr lang="en-US" altLang="zh-TW" sz="2000" dirty="0">
                <a:latin typeface="標楷體" panose="03000509000000000000" pitchFamily="65" charset="-120"/>
                <a:ea typeface="標楷體" panose="03000509000000000000" pitchFamily="65" charset="-120"/>
              </a:rPr>
              <a:t>】</a:t>
            </a:r>
            <a:endParaRPr lang="zh-TW" altLang="en-US" sz="2000" dirty="0">
              <a:latin typeface="標楷體" panose="03000509000000000000" pitchFamily="65" charset="-120"/>
              <a:ea typeface="標楷體" panose="03000509000000000000" pitchFamily="65" charset="-120"/>
            </a:endParaRPr>
          </a:p>
        </p:txBody>
      </p:sp>
      <p:pic>
        <p:nvPicPr>
          <p:cNvPr id="12" name="圖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29" y="980728"/>
            <a:ext cx="8795765" cy="5760640"/>
          </a:xfrm>
          <a:prstGeom prst="rect">
            <a:avLst/>
          </a:prstGeom>
        </p:spPr>
      </p:pic>
    </p:spTree>
    <p:extLst>
      <p:ext uri="{BB962C8B-B14F-4D97-AF65-F5344CB8AC3E}">
        <p14:creationId xmlns:p14="http://schemas.microsoft.com/office/powerpoint/2010/main" val="27396186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b="80788"/>
          <a:stretch/>
        </p:blipFill>
        <p:spPr>
          <a:xfrm>
            <a:off x="252029" y="758976"/>
            <a:ext cx="8712968" cy="1080120"/>
          </a:xfrm>
          <a:prstGeom prst="rect">
            <a:avLst/>
          </a:prstGeom>
        </p:spPr>
      </p:pic>
      <p:sp>
        <p:nvSpPr>
          <p:cNvPr id="3" name="Rectangle 3"/>
          <p:cNvSpPr txBox="1">
            <a:spLocks noChangeArrowheads="1"/>
          </p:cNvSpPr>
          <p:nvPr/>
        </p:nvSpPr>
        <p:spPr bwMode="auto">
          <a:xfrm>
            <a:off x="468313" y="116632"/>
            <a:ext cx="8280400" cy="649287"/>
          </a:xfrm>
          <a:prstGeom prst="rect">
            <a:avLst/>
          </a:prstGeom>
          <a:noFill/>
          <a:ln w="9525">
            <a:noFill/>
            <a:miter lim="800000"/>
            <a:headEnd/>
            <a:tailEnd/>
          </a:ln>
        </p:spPr>
        <p:txBody>
          <a:bodyPr anchor="ctr"/>
          <a:lstStyle/>
          <a:p>
            <a:pPr>
              <a:defRPr/>
            </a:pPr>
            <a:r>
              <a:rPr lang="zh-TW" altLang="en-US" sz="2600" b="1" dirty="0">
                <a:solidFill>
                  <a:srgbClr val="3333FF"/>
                </a:solidFill>
                <a:latin typeface="標楷體" panose="03000509000000000000" pitchFamily="65" charset="-120"/>
                <a:ea typeface="標楷體" panose="03000509000000000000" pitchFamily="65" charset="-120"/>
                <a:cs typeface="+mj-cs"/>
              </a:rPr>
              <a:t>報到作業</a:t>
            </a:r>
            <a:r>
              <a:rPr lang="en-US" altLang="zh-TW" sz="2600" b="1" dirty="0">
                <a:solidFill>
                  <a:srgbClr val="3333FF"/>
                </a:solidFill>
                <a:latin typeface="標楷體" panose="03000509000000000000" pitchFamily="65" charset="-120"/>
                <a:ea typeface="標楷體" panose="03000509000000000000" pitchFamily="65" charset="-120"/>
                <a:cs typeface="+mj-cs"/>
              </a:rPr>
              <a:t>-4-1. </a:t>
            </a:r>
            <a:r>
              <a:rPr lang="zh-TW" altLang="en-US" sz="2600" b="1" dirty="0">
                <a:solidFill>
                  <a:srgbClr val="3333FF"/>
                </a:solidFill>
                <a:latin typeface="標楷體" panose="03000509000000000000" pitchFamily="65" charset="-120"/>
                <a:ea typeface="標楷體" panose="03000509000000000000" pitchFamily="65" charset="-120"/>
                <a:cs typeface="+mj-cs"/>
              </a:rPr>
              <a:t>下載就讀志願序分發錄取考生資料</a:t>
            </a:r>
          </a:p>
        </p:txBody>
      </p:sp>
      <p:sp>
        <p:nvSpPr>
          <p:cNvPr id="60421" name="AutoShape 9"/>
          <p:cNvSpPr>
            <a:spLocks noChangeArrowheads="1"/>
          </p:cNvSpPr>
          <p:nvPr/>
        </p:nvSpPr>
        <p:spPr bwMode="auto">
          <a:xfrm>
            <a:off x="899592" y="1436474"/>
            <a:ext cx="2879725" cy="431800"/>
          </a:xfrm>
          <a:prstGeom prst="wedgeRectCallout">
            <a:avLst>
              <a:gd name="adj1" fmla="val 59088"/>
              <a:gd name="adj2" fmla="val -25903"/>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000" dirty="0">
                <a:solidFill>
                  <a:srgbClr val="000000"/>
                </a:solidFill>
              </a:rPr>
              <a:t>下載分發錄取考生名冊</a:t>
            </a:r>
          </a:p>
        </p:txBody>
      </p:sp>
      <p:graphicFrame>
        <p:nvGraphicFramePr>
          <p:cNvPr id="6" name="表格 5"/>
          <p:cNvGraphicFramePr>
            <a:graphicFrameLocks noGrp="1"/>
          </p:cNvGraphicFramePr>
          <p:nvPr>
            <p:extLst>
              <p:ext uri="{D42A27DB-BD31-4B8C-83A1-F6EECF244321}">
                <p14:modId xmlns:p14="http://schemas.microsoft.com/office/powerpoint/2010/main" val="2033505257"/>
              </p:ext>
            </p:extLst>
          </p:nvPr>
        </p:nvGraphicFramePr>
        <p:xfrm>
          <a:off x="539552" y="1988840"/>
          <a:ext cx="7920371" cy="4583521"/>
        </p:xfrm>
        <a:graphic>
          <a:graphicData uri="http://schemas.openxmlformats.org/drawingml/2006/table">
            <a:tbl>
              <a:tblPr>
                <a:tableStyleId>{5C22544A-7EE6-4342-B048-85BDC9FD1C3A}</a:tableStyleId>
              </a:tblPr>
              <a:tblGrid>
                <a:gridCol w="595495">
                  <a:extLst>
                    <a:ext uri="{9D8B030D-6E8A-4147-A177-3AD203B41FA5}">
                      <a16:colId xmlns="" xmlns:a16="http://schemas.microsoft.com/office/drawing/2014/main" val="20000"/>
                    </a:ext>
                  </a:extLst>
                </a:gridCol>
                <a:gridCol w="1989920">
                  <a:extLst>
                    <a:ext uri="{9D8B030D-6E8A-4147-A177-3AD203B41FA5}">
                      <a16:colId xmlns="" xmlns:a16="http://schemas.microsoft.com/office/drawing/2014/main" val="20001"/>
                    </a:ext>
                  </a:extLst>
                </a:gridCol>
                <a:gridCol w="595495">
                  <a:extLst>
                    <a:ext uri="{9D8B030D-6E8A-4147-A177-3AD203B41FA5}">
                      <a16:colId xmlns="" xmlns:a16="http://schemas.microsoft.com/office/drawing/2014/main" val="20002"/>
                    </a:ext>
                  </a:extLst>
                </a:gridCol>
                <a:gridCol w="2020889">
                  <a:extLst>
                    <a:ext uri="{9D8B030D-6E8A-4147-A177-3AD203B41FA5}">
                      <a16:colId xmlns="" xmlns:a16="http://schemas.microsoft.com/office/drawing/2014/main" val="20003"/>
                    </a:ext>
                  </a:extLst>
                </a:gridCol>
                <a:gridCol w="595495">
                  <a:extLst>
                    <a:ext uri="{9D8B030D-6E8A-4147-A177-3AD203B41FA5}">
                      <a16:colId xmlns="" xmlns:a16="http://schemas.microsoft.com/office/drawing/2014/main" val="20004"/>
                    </a:ext>
                  </a:extLst>
                </a:gridCol>
                <a:gridCol w="2123077">
                  <a:extLst>
                    <a:ext uri="{9D8B030D-6E8A-4147-A177-3AD203B41FA5}">
                      <a16:colId xmlns="" xmlns:a16="http://schemas.microsoft.com/office/drawing/2014/main" val="20005"/>
                    </a:ext>
                  </a:extLst>
                </a:gridCol>
              </a:tblGrid>
              <a:tr h="118642">
                <a:tc>
                  <a:txBody>
                    <a:bodyPr/>
                    <a:lstStyle/>
                    <a:p>
                      <a:pPr marL="36000" marR="0" indent="0" algn="ctr" defTabSz="914400" rtl="0" eaLnBrk="1" fontAlgn="ctr" latinLnBrk="0" hangingPunct="1">
                        <a:lnSpc>
                          <a:spcPct val="100000"/>
                        </a:lnSpc>
                        <a:spcBef>
                          <a:spcPts val="0"/>
                        </a:spcBef>
                        <a:spcAft>
                          <a:spcPts val="0"/>
                        </a:spcAft>
                        <a:buClrTx/>
                        <a:buSzTx/>
                        <a:buFontTx/>
                        <a:buNone/>
                        <a:tabLst/>
                        <a:defRPr/>
                      </a:pPr>
                      <a:r>
                        <a:rPr lang="zh-TW" altLang="en-US" sz="1000" b="0" i="0" u="none" strike="noStrike" dirty="0" smtClean="0">
                          <a:latin typeface="+mn-ea"/>
                          <a:ea typeface="+mn-ea"/>
                        </a:rPr>
                        <a:t>序號</a:t>
                      </a:r>
                      <a:endParaRPr lang="zh-TW" altLang="en-US" sz="1000" b="0" i="0" u="none" strike="noStrike" dirty="0">
                        <a:latin typeface="+mn-ea"/>
                        <a:ea typeface="+mn-ea"/>
                      </a:endParaRPr>
                    </a:p>
                  </a:txBody>
                  <a:tcPr marL="696" marR="696" marT="696"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accent6">
                        <a:lumMod val="40000"/>
                        <a:lumOff val="60000"/>
                      </a:schemeClr>
                    </a:solidFill>
                  </a:tcPr>
                </a:tc>
                <a:tc>
                  <a:txBody>
                    <a:bodyPr/>
                    <a:lstStyle/>
                    <a:p>
                      <a:pPr marL="36000" algn="ctr" fontAlgn="ctr">
                        <a:lnSpc>
                          <a:spcPct val="100000"/>
                        </a:lnSpc>
                      </a:pPr>
                      <a:r>
                        <a:rPr lang="zh-TW" altLang="en-US" sz="1000" b="0" i="0" u="none" strike="noStrike" dirty="0" smtClean="0">
                          <a:latin typeface="+mn-ea"/>
                          <a:ea typeface="+mn-ea"/>
                        </a:rPr>
                        <a:t>欄位名稱</a:t>
                      </a:r>
                      <a:endParaRPr lang="zh-TW" altLang="en-US" sz="1000" b="0" i="0" u="none" strike="noStrike" dirty="0">
                        <a:latin typeface="+mn-ea"/>
                        <a:ea typeface="+mn-ea"/>
                      </a:endParaRPr>
                    </a:p>
                  </a:txBody>
                  <a:tcPr marL="696" marR="696" marT="696"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accent6">
                        <a:lumMod val="40000"/>
                        <a:lumOff val="60000"/>
                      </a:schemeClr>
                    </a:solidFill>
                  </a:tcPr>
                </a:tc>
                <a:tc>
                  <a:txBody>
                    <a:bodyPr/>
                    <a:lstStyle/>
                    <a:p>
                      <a:pPr marL="36000" marR="0" indent="0" algn="ctr" defTabSz="914400" rtl="0" eaLnBrk="1" fontAlgn="ctr" latinLnBrk="0" hangingPunct="1">
                        <a:lnSpc>
                          <a:spcPct val="100000"/>
                        </a:lnSpc>
                        <a:spcBef>
                          <a:spcPts val="0"/>
                        </a:spcBef>
                        <a:spcAft>
                          <a:spcPts val="0"/>
                        </a:spcAft>
                        <a:buClrTx/>
                        <a:buSzTx/>
                        <a:buFontTx/>
                        <a:buNone/>
                        <a:tabLst/>
                        <a:defRPr/>
                      </a:pPr>
                      <a:r>
                        <a:rPr lang="zh-TW" altLang="en-US" sz="1000" b="0" i="0" u="none" strike="noStrike" dirty="0" smtClean="0">
                          <a:latin typeface="+mn-ea"/>
                          <a:ea typeface="+mn-ea"/>
                        </a:rPr>
                        <a:t>序號</a:t>
                      </a:r>
                      <a:endParaRPr lang="zh-TW" altLang="en-US" sz="1000" b="0" i="0" u="none" strike="noStrike" dirty="0">
                        <a:latin typeface="+mn-ea"/>
                        <a:ea typeface="+mn-ea"/>
                      </a:endParaRPr>
                    </a:p>
                  </a:txBody>
                  <a:tcPr marL="696" marR="696" marT="696"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accent6">
                        <a:lumMod val="40000"/>
                        <a:lumOff val="60000"/>
                      </a:schemeClr>
                    </a:solidFill>
                  </a:tcPr>
                </a:tc>
                <a:tc>
                  <a:txBody>
                    <a:bodyPr/>
                    <a:lstStyle/>
                    <a:p>
                      <a:pPr marL="36000" algn="ctr" fontAlgn="ctr">
                        <a:lnSpc>
                          <a:spcPct val="100000"/>
                        </a:lnSpc>
                      </a:pPr>
                      <a:r>
                        <a:rPr lang="zh-TW" altLang="en-US" sz="1000" b="0" i="0" u="none" strike="noStrike" dirty="0" smtClean="0">
                          <a:latin typeface="+mn-ea"/>
                          <a:ea typeface="+mn-ea"/>
                        </a:rPr>
                        <a:t>欄位名稱</a:t>
                      </a:r>
                      <a:endParaRPr lang="zh-TW" altLang="en-US" sz="1000" b="0" i="0" u="none" strike="noStrike" dirty="0">
                        <a:latin typeface="+mn-ea"/>
                        <a:ea typeface="+mn-ea"/>
                      </a:endParaRPr>
                    </a:p>
                  </a:txBody>
                  <a:tcPr marL="696" marR="696" marT="696"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accent6">
                        <a:lumMod val="40000"/>
                        <a:lumOff val="60000"/>
                      </a:schemeClr>
                    </a:solidFill>
                  </a:tcPr>
                </a:tc>
                <a:tc>
                  <a:txBody>
                    <a:bodyPr/>
                    <a:lstStyle/>
                    <a:p>
                      <a:pPr marL="36000" marR="0" indent="0" algn="ctr" defTabSz="914400" rtl="0" eaLnBrk="1" fontAlgn="ctr" latinLnBrk="0" hangingPunct="1">
                        <a:lnSpc>
                          <a:spcPct val="100000"/>
                        </a:lnSpc>
                        <a:spcBef>
                          <a:spcPts val="0"/>
                        </a:spcBef>
                        <a:spcAft>
                          <a:spcPts val="0"/>
                        </a:spcAft>
                        <a:buClrTx/>
                        <a:buSzTx/>
                        <a:buFontTx/>
                        <a:buNone/>
                        <a:tabLst/>
                        <a:defRPr/>
                      </a:pPr>
                      <a:r>
                        <a:rPr lang="zh-TW" altLang="en-US" sz="1000" b="0" i="0" u="none" strike="noStrike" dirty="0" smtClean="0">
                          <a:latin typeface="+mn-ea"/>
                          <a:ea typeface="+mn-ea"/>
                        </a:rPr>
                        <a:t>序號</a:t>
                      </a:r>
                      <a:endParaRPr lang="zh-TW" altLang="en-US" sz="1000" b="0" i="0" u="none" strike="noStrike" dirty="0">
                        <a:latin typeface="+mn-ea"/>
                        <a:ea typeface="+mn-ea"/>
                      </a:endParaRPr>
                    </a:p>
                  </a:txBody>
                  <a:tcPr marL="696" marR="696" marT="696"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accent6">
                        <a:lumMod val="40000"/>
                        <a:lumOff val="60000"/>
                      </a:schemeClr>
                    </a:solidFill>
                  </a:tcPr>
                </a:tc>
                <a:tc>
                  <a:txBody>
                    <a:bodyPr/>
                    <a:lstStyle/>
                    <a:p>
                      <a:pPr marL="36000" algn="ctr" fontAlgn="ctr">
                        <a:lnSpc>
                          <a:spcPct val="100000"/>
                        </a:lnSpc>
                      </a:pPr>
                      <a:r>
                        <a:rPr lang="zh-TW" altLang="en-US" sz="1000" b="0" i="0" u="none" strike="noStrike" dirty="0" smtClean="0">
                          <a:latin typeface="+mn-ea"/>
                          <a:ea typeface="+mn-ea"/>
                        </a:rPr>
                        <a:t>欄位名稱</a:t>
                      </a:r>
                      <a:endParaRPr lang="zh-TW" altLang="en-US" sz="1000" b="0" i="0" u="none" strike="noStrike" dirty="0">
                        <a:latin typeface="+mn-ea"/>
                        <a:ea typeface="+mn-ea"/>
                      </a:endParaRPr>
                    </a:p>
                  </a:txBody>
                  <a:tcPr marL="696" marR="696" marT="696"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accent6">
                        <a:lumMod val="40000"/>
                        <a:lumOff val="60000"/>
                      </a:schemeClr>
                    </a:solidFill>
                  </a:tcPr>
                </a:tc>
                <a:extLst>
                  <a:ext uri="{0D108BD9-81ED-4DB2-BD59-A6C34878D82A}">
                    <a16:rowId xmlns="" xmlns:a16="http://schemas.microsoft.com/office/drawing/2014/main" val="10000"/>
                  </a:ext>
                </a:extLst>
              </a:tr>
              <a:tr h="121219">
                <a:tc>
                  <a:txBody>
                    <a:bodyPr/>
                    <a:lstStyle/>
                    <a:p>
                      <a:pPr algn="ctr" fontAlgn="b">
                        <a:lnSpc>
                          <a:spcPct val="100000"/>
                        </a:lnSpc>
                      </a:pPr>
                      <a:r>
                        <a:rPr lang="en-US" altLang="zh-TW" sz="1000" u="none" strike="noStrike" dirty="0">
                          <a:effectLst/>
                        </a:rPr>
                        <a:t>1</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校系科組學程代碼</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29</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英文原級分</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57</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a:effectLst/>
                        </a:rPr>
                        <a:t>指定二原得分</a:t>
                      </a:r>
                      <a:endParaRPr lang="zh-TW" altLang="en-US" sz="1000" b="0" i="0" u="none" strike="noStrike">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121219">
                <a:tc>
                  <a:txBody>
                    <a:bodyPr/>
                    <a:lstStyle/>
                    <a:p>
                      <a:pPr algn="ctr" fontAlgn="b">
                        <a:lnSpc>
                          <a:spcPct val="100000"/>
                        </a:lnSpc>
                      </a:pPr>
                      <a:r>
                        <a:rPr lang="en-US" altLang="zh-TW" sz="1000" u="none" strike="noStrike" dirty="0">
                          <a:effectLst/>
                        </a:rPr>
                        <a:t>2</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系科組學程名稱</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30</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英文加權倍率</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58</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指定二佔總成績百分比</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121219">
                <a:tc>
                  <a:txBody>
                    <a:bodyPr/>
                    <a:lstStyle/>
                    <a:p>
                      <a:pPr algn="ctr" fontAlgn="b">
                        <a:lnSpc>
                          <a:spcPct val="100000"/>
                        </a:lnSpc>
                      </a:pPr>
                      <a:r>
                        <a:rPr lang="en-US" altLang="zh-TW" sz="1000" u="none" strike="noStrike" dirty="0">
                          <a:effectLst/>
                        </a:rPr>
                        <a:t>3</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甄選群</a:t>
                      </a:r>
                      <a:r>
                        <a:rPr lang="en-US" altLang="zh-TW" sz="1000" u="none" strike="noStrike" dirty="0">
                          <a:effectLst/>
                        </a:rPr>
                        <a:t>(</a:t>
                      </a:r>
                      <a:r>
                        <a:rPr lang="zh-TW" altLang="en-US" sz="1000" u="none" strike="noStrike" dirty="0">
                          <a:effectLst/>
                        </a:rPr>
                        <a:t>類</a:t>
                      </a:r>
                      <a:r>
                        <a:rPr lang="en-US" altLang="zh-TW" sz="1000" u="none" strike="noStrike" dirty="0">
                          <a:effectLst/>
                        </a:rPr>
                        <a:t>)</a:t>
                      </a:r>
                      <a:r>
                        <a:rPr lang="zh-TW" altLang="en-US" sz="1000" u="none" strike="noStrike" dirty="0">
                          <a:effectLst/>
                        </a:rPr>
                        <a:t>別代碼</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31</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數學原級分</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59</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指定二成績</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121219">
                <a:tc>
                  <a:txBody>
                    <a:bodyPr/>
                    <a:lstStyle/>
                    <a:p>
                      <a:pPr algn="ctr" fontAlgn="b">
                        <a:lnSpc>
                          <a:spcPct val="100000"/>
                        </a:lnSpc>
                      </a:pPr>
                      <a:r>
                        <a:rPr lang="en-US" altLang="zh-TW" sz="1000" u="none" strike="noStrike">
                          <a:effectLst/>
                        </a:rPr>
                        <a:t>4</a:t>
                      </a:r>
                      <a:endParaRPr lang="en-US" altLang="zh-TW" sz="1000" b="0" i="0" u="none" strike="noStrike">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甄選群</a:t>
                      </a:r>
                      <a:r>
                        <a:rPr lang="en-US" altLang="zh-TW" sz="1000" u="none" strike="noStrike" dirty="0">
                          <a:effectLst/>
                        </a:rPr>
                        <a:t>(</a:t>
                      </a:r>
                      <a:r>
                        <a:rPr lang="zh-TW" altLang="en-US" sz="1000" u="none" strike="noStrike" dirty="0">
                          <a:effectLst/>
                        </a:rPr>
                        <a:t>類</a:t>
                      </a:r>
                      <a:r>
                        <a:rPr lang="en-US" altLang="zh-TW" sz="1000" u="none" strike="noStrike" dirty="0">
                          <a:effectLst/>
                        </a:rPr>
                        <a:t>)</a:t>
                      </a:r>
                      <a:r>
                        <a:rPr lang="zh-TW" altLang="en-US" sz="1000" u="none" strike="noStrike" dirty="0">
                          <a:effectLst/>
                        </a:rPr>
                        <a:t>別</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32</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數學加權倍率</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60</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指定三原得分</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121219">
                <a:tc>
                  <a:txBody>
                    <a:bodyPr/>
                    <a:lstStyle/>
                    <a:p>
                      <a:pPr algn="ctr" fontAlgn="b">
                        <a:lnSpc>
                          <a:spcPct val="100000"/>
                        </a:lnSpc>
                      </a:pPr>
                      <a:r>
                        <a:rPr lang="en-US" altLang="zh-TW" sz="1000" u="none" strike="noStrike" dirty="0">
                          <a:effectLst/>
                        </a:rPr>
                        <a:t>5</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報名身分</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33</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專一原級分</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61</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指定三佔總成績百分比</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121219">
                <a:tc>
                  <a:txBody>
                    <a:bodyPr/>
                    <a:lstStyle/>
                    <a:p>
                      <a:pPr algn="ctr" fontAlgn="b">
                        <a:lnSpc>
                          <a:spcPct val="100000"/>
                        </a:lnSpc>
                      </a:pPr>
                      <a:r>
                        <a:rPr lang="en-US" altLang="zh-TW" sz="1000" u="none" strike="noStrike">
                          <a:effectLst/>
                        </a:rPr>
                        <a:t>6</a:t>
                      </a:r>
                      <a:endParaRPr lang="en-US" altLang="zh-TW" sz="1000" b="0" i="0" u="none" strike="noStrike">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學制</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34</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專一加權倍率</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62</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指定三成績</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r h="121219">
                <a:tc>
                  <a:txBody>
                    <a:bodyPr/>
                    <a:lstStyle/>
                    <a:p>
                      <a:pPr algn="ctr" fontAlgn="b">
                        <a:lnSpc>
                          <a:spcPct val="100000"/>
                        </a:lnSpc>
                      </a:pPr>
                      <a:r>
                        <a:rPr lang="en-US" altLang="zh-TW" sz="1000" u="none" strike="noStrike" dirty="0">
                          <a:effectLst/>
                        </a:rPr>
                        <a:t>7</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一階篩選通過身分</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35</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專二原級分</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63</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指定四原得分</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07"/>
                  </a:ext>
                </a:extLst>
              </a:tr>
              <a:tr h="121219">
                <a:tc>
                  <a:txBody>
                    <a:bodyPr/>
                    <a:lstStyle/>
                    <a:p>
                      <a:pPr algn="ctr" fontAlgn="b">
                        <a:lnSpc>
                          <a:spcPct val="100000"/>
                        </a:lnSpc>
                      </a:pPr>
                      <a:r>
                        <a:rPr lang="en-US" altLang="zh-TW" sz="1000" u="none" strike="noStrike">
                          <a:effectLst/>
                        </a:rPr>
                        <a:t>8</a:t>
                      </a:r>
                      <a:endParaRPr lang="en-US" altLang="zh-TW" sz="1000" b="0" i="0" u="none" strike="noStrike">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報名序號</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36</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專二加權倍率</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64</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指定四佔總成績百分比</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08"/>
                  </a:ext>
                </a:extLst>
              </a:tr>
              <a:tr h="124346">
                <a:tc>
                  <a:txBody>
                    <a:bodyPr/>
                    <a:lstStyle/>
                    <a:p>
                      <a:pPr algn="ctr" fontAlgn="b">
                        <a:lnSpc>
                          <a:spcPct val="100000"/>
                        </a:lnSpc>
                      </a:pPr>
                      <a:r>
                        <a:rPr lang="en-US" altLang="zh-TW" sz="1000" u="none" strike="noStrike" dirty="0">
                          <a:effectLst/>
                        </a:rPr>
                        <a:t>9</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noFill/>
                  </a:tcPr>
                </a:tc>
                <a:tc>
                  <a:txBody>
                    <a:bodyPr/>
                    <a:lstStyle/>
                    <a:p>
                      <a:pPr marL="0" algn="l" defTabSz="914400" rtl="0" eaLnBrk="1" fontAlgn="ctr" latinLnBrk="0" hangingPunct="1">
                        <a:lnSpc>
                          <a:spcPct val="100000"/>
                        </a:lnSpc>
                      </a:pPr>
                      <a:r>
                        <a:rPr lang="zh-TW" altLang="en-US" sz="1000" u="none" strike="noStrike" kern="1200" dirty="0">
                          <a:solidFill>
                            <a:schemeClr val="dk1"/>
                          </a:solidFill>
                          <a:effectLst/>
                          <a:latin typeface="+mn-lt"/>
                          <a:ea typeface="+mn-ea"/>
                          <a:cs typeface="+mn-cs"/>
                        </a:rPr>
                        <a:t>統測准考證號碼</a:t>
                      </a: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noFill/>
                  </a:tcPr>
                </a:tc>
                <a:tc>
                  <a:txBody>
                    <a:bodyPr/>
                    <a:lstStyle/>
                    <a:p>
                      <a:pPr algn="ctr" fontAlgn="b">
                        <a:lnSpc>
                          <a:spcPct val="100000"/>
                        </a:lnSpc>
                      </a:pPr>
                      <a:r>
                        <a:rPr lang="en-US" altLang="zh-TW" sz="1000" b="0" i="0" u="none" strike="noStrike" dirty="0" smtClean="0">
                          <a:effectLst/>
                          <a:latin typeface="Arial"/>
                        </a:rPr>
                        <a:t>37</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總級分</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65</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指定四成績</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09"/>
                  </a:ext>
                </a:extLst>
              </a:tr>
              <a:tr h="124346">
                <a:tc>
                  <a:txBody>
                    <a:bodyPr/>
                    <a:lstStyle/>
                    <a:p>
                      <a:pPr algn="ctr" fontAlgn="b">
                        <a:lnSpc>
                          <a:spcPct val="100000"/>
                        </a:lnSpc>
                      </a:pPr>
                      <a:r>
                        <a:rPr lang="en-US" altLang="zh-TW" sz="1000" u="none" strike="noStrike" dirty="0">
                          <a:solidFill>
                            <a:schemeClr val="tx1"/>
                          </a:solidFill>
                          <a:effectLst/>
                        </a:rPr>
                        <a:t>10</a:t>
                      </a:r>
                      <a:endParaRPr lang="en-US" altLang="zh-TW" sz="1000" b="0" i="0" u="none" strike="noStrike" dirty="0">
                        <a:solidFill>
                          <a:schemeClr val="tx1"/>
                        </a:solidFill>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l" defTabSz="914400" rtl="0" eaLnBrk="1" fontAlgn="ctr" latinLnBrk="0" hangingPunct="1">
                        <a:lnSpc>
                          <a:spcPct val="100000"/>
                        </a:lnSpc>
                      </a:pPr>
                      <a:r>
                        <a:rPr lang="zh-TW" altLang="en-US" sz="1000" u="none" strike="noStrike" kern="1200" dirty="0" smtClean="0">
                          <a:solidFill>
                            <a:schemeClr val="tx1"/>
                          </a:solidFill>
                          <a:effectLst/>
                          <a:latin typeface="+mn-lt"/>
                          <a:ea typeface="+mn-ea"/>
                          <a:cs typeface="+mn-cs"/>
                        </a:rPr>
                        <a:t>繳費身分註記</a:t>
                      </a:r>
                      <a:endParaRPr lang="zh-TW" altLang="en-US" sz="1000" u="none" strike="noStrike" kern="1200" dirty="0">
                        <a:solidFill>
                          <a:schemeClr val="tx1"/>
                        </a:solidFill>
                        <a:effectLst/>
                        <a:latin typeface="+mn-lt"/>
                        <a:ea typeface="+mn-ea"/>
                        <a:cs typeface="+mn-cs"/>
                      </a:endParaRPr>
                    </a:p>
                  </a:txBody>
                  <a:tcPr marL="9525" marR="9525" marT="9522"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38</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滿級分</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66</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指定五原得分</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10"/>
                  </a:ext>
                </a:extLst>
              </a:tr>
              <a:tr h="121219">
                <a:tc>
                  <a:txBody>
                    <a:bodyPr/>
                    <a:lstStyle/>
                    <a:p>
                      <a:pPr marL="0" algn="ctr" defTabSz="914400" rtl="0" eaLnBrk="1" fontAlgn="b" latinLnBrk="0" hangingPunct="1">
                        <a:lnSpc>
                          <a:spcPct val="100000"/>
                        </a:lnSpc>
                      </a:pPr>
                      <a:r>
                        <a:rPr lang="en-US" altLang="zh-TW" sz="1000" u="none" strike="noStrike" kern="1200" dirty="0">
                          <a:solidFill>
                            <a:schemeClr val="dk1"/>
                          </a:solidFill>
                          <a:effectLst/>
                          <a:latin typeface="+mn-lt"/>
                          <a:ea typeface="+mn-ea"/>
                          <a:cs typeface="+mn-cs"/>
                        </a:rPr>
                        <a:t>11</a:t>
                      </a: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l" defTabSz="914400" rtl="0" eaLnBrk="1" fontAlgn="ctr" latinLnBrk="0" hangingPunct="1">
                        <a:lnSpc>
                          <a:spcPct val="100000"/>
                        </a:lnSpc>
                      </a:pPr>
                      <a:r>
                        <a:rPr lang="zh-TW" altLang="en-US" sz="1000" u="none" strike="noStrike" kern="1200" dirty="0">
                          <a:solidFill>
                            <a:schemeClr val="dk1"/>
                          </a:solidFill>
                          <a:effectLst/>
                          <a:latin typeface="+mn-lt"/>
                          <a:ea typeface="+mn-ea"/>
                          <a:cs typeface="+mn-cs"/>
                        </a:rPr>
                        <a:t>性別</a:t>
                      </a: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39</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統一測驗成績佔總成績百分比</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67</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指定五佔總成績百分比</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11"/>
                  </a:ext>
                </a:extLst>
              </a:tr>
              <a:tr h="121219">
                <a:tc>
                  <a:txBody>
                    <a:bodyPr/>
                    <a:lstStyle/>
                    <a:p>
                      <a:pPr marL="0" algn="ctr" defTabSz="914400" rtl="0" eaLnBrk="1" fontAlgn="b" latinLnBrk="0" hangingPunct="1">
                        <a:lnSpc>
                          <a:spcPct val="100000"/>
                        </a:lnSpc>
                      </a:pPr>
                      <a:r>
                        <a:rPr lang="en-US" altLang="zh-TW" sz="1000" u="none" strike="noStrike" kern="1200" dirty="0">
                          <a:solidFill>
                            <a:schemeClr val="dk1"/>
                          </a:solidFill>
                          <a:effectLst/>
                          <a:latin typeface="+mn-lt"/>
                          <a:ea typeface="+mn-ea"/>
                          <a:cs typeface="+mn-cs"/>
                        </a:rPr>
                        <a:t>12</a:t>
                      </a: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身分證統一編號</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40</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統一測驗成績</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68</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指定五成績</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12"/>
                  </a:ext>
                </a:extLst>
              </a:tr>
              <a:tr h="121219">
                <a:tc>
                  <a:txBody>
                    <a:bodyPr/>
                    <a:lstStyle/>
                    <a:p>
                      <a:pPr marL="0" algn="ctr" defTabSz="914400" rtl="0" eaLnBrk="1" fontAlgn="b" latinLnBrk="0" hangingPunct="1">
                        <a:lnSpc>
                          <a:spcPct val="100000"/>
                        </a:lnSpc>
                      </a:pPr>
                      <a:r>
                        <a:rPr lang="en-US" altLang="zh-TW" sz="1000" u="none" strike="noStrike" kern="1200" dirty="0">
                          <a:solidFill>
                            <a:schemeClr val="dk1"/>
                          </a:solidFill>
                          <a:effectLst/>
                          <a:latin typeface="+mn-lt"/>
                          <a:ea typeface="+mn-ea"/>
                          <a:cs typeface="+mn-cs"/>
                        </a:rPr>
                        <a:t>13</a:t>
                      </a: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甄試費用</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41</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在校原始成績</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69</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證照加分代碼</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13"/>
                  </a:ext>
                </a:extLst>
              </a:tr>
              <a:tr h="121219">
                <a:tc>
                  <a:txBody>
                    <a:bodyPr/>
                    <a:lstStyle/>
                    <a:p>
                      <a:pPr marL="0" algn="ctr" defTabSz="914400" rtl="0" eaLnBrk="1" fontAlgn="b" latinLnBrk="0" hangingPunct="1">
                        <a:lnSpc>
                          <a:spcPct val="100000"/>
                        </a:lnSpc>
                      </a:pPr>
                      <a:r>
                        <a:rPr lang="en-US" altLang="zh-TW" sz="1000" u="none" strike="noStrike" kern="1200" dirty="0">
                          <a:solidFill>
                            <a:schemeClr val="dk1"/>
                          </a:solidFill>
                          <a:effectLst/>
                          <a:latin typeface="+mn-lt"/>
                          <a:ea typeface="+mn-ea"/>
                          <a:cs typeface="+mn-cs"/>
                        </a:rPr>
                        <a:t>14</a:t>
                      </a: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生日</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42</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個人學業加權</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70</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證照加分種類</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14"/>
                  </a:ext>
                </a:extLst>
              </a:tr>
              <a:tr h="121219">
                <a:tc>
                  <a:txBody>
                    <a:bodyPr/>
                    <a:lstStyle/>
                    <a:p>
                      <a:pPr marL="0" algn="ctr" defTabSz="914400" rtl="0" eaLnBrk="1" fontAlgn="b" latinLnBrk="0" hangingPunct="1">
                        <a:lnSpc>
                          <a:spcPct val="100000"/>
                        </a:lnSpc>
                      </a:pPr>
                      <a:r>
                        <a:rPr lang="en-US" altLang="zh-TW" sz="1000" u="none" strike="noStrike" kern="1200">
                          <a:solidFill>
                            <a:schemeClr val="dk1"/>
                          </a:solidFill>
                          <a:effectLst/>
                          <a:latin typeface="+mn-lt"/>
                          <a:ea typeface="+mn-ea"/>
                          <a:cs typeface="+mn-cs"/>
                        </a:rPr>
                        <a:t>15</a:t>
                      </a: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姓名</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43</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學業成績佔總成績百分比</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71</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證照加分百分比</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15"/>
                  </a:ext>
                </a:extLst>
              </a:tr>
              <a:tr h="121219">
                <a:tc>
                  <a:txBody>
                    <a:bodyPr/>
                    <a:lstStyle/>
                    <a:p>
                      <a:pPr marL="0" algn="ctr" defTabSz="914400" rtl="0" eaLnBrk="1" fontAlgn="b" latinLnBrk="0" hangingPunct="1">
                        <a:lnSpc>
                          <a:spcPct val="100000"/>
                        </a:lnSpc>
                      </a:pPr>
                      <a:r>
                        <a:rPr lang="en-US" altLang="zh-TW" sz="1000" u="none" strike="noStrike" kern="1200" dirty="0">
                          <a:solidFill>
                            <a:schemeClr val="dk1"/>
                          </a:solidFill>
                          <a:effectLst/>
                          <a:latin typeface="+mn-lt"/>
                          <a:ea typeface="+mn-ea"/>
                          <a:cs typeface="+mn-cs"/>
                        </a:rPr>
                        <a:t>16</a:t>
                      </a: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郵遞區號</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44</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學業成績</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72</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甄選原始總分</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16"/>
                  </a:ext>
                </a:extLst>
              </a:tr>
              <a:tr h="121219">
                <a:tc>
                  <a:txBody>
                    <a:bodyPr/>
                    <a:lstStyle/>
                    <a:p>
                      <a:pPr marL="0" algn="ctr" defTabSz="914400" rtl="0" eaLnBrk="1" fontAlgn="b" latinLnBrk="0" hangingPunct="1">
                        <a:lnSpc>
                          <a:spcPct val="100000"/>
                        </a:lnSpc>
                      </a:pPr>
                      <a:r>
                        <a:rPr lang="en-US" altLang="zh-TW" sz="1000" u="none" strike="noStrike" kern="1200">
                          <a:solidFill>
                            <a:schemeClr val="dk1"/>
                          </a:solidFill>
                          <a:effectLst/>
                          <a:latin typeface="+mn-lt"/>
                          <a:ea typeface="+mn-ea"/>
                          <a:cs typeface="+mn-cs"/>
                        </a:rPr>
                        <a:t>17</a:t>
                      </a: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地址</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45</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報名方式</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73</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甄選總成績</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17"/>
                  </a:ext>
                </a:extLst>
              </a:tr>
              <a:tr h="121219">
                <a:tc>
                  <a:txBody>
                    <a:bodyPr/>
                    <a:lstStyle/>
                    <a:p>
                      <a:pPr marL="0" algn="ctr" defTabSz="914400" rtl="0" eaLnBrk="1" fontAlgn="b" latinLnBrk="0" hangingPunct="1">
                        <a:lnSpc>
                          <a:spcPct val="100000"/>
                        </a:lnSpc>
                      </a:pPr>
                      <a:r>
                        <a:rPr lang="en-US" altLang="zh-TW" sz="1000" u="none" strike="noStrike" kern="1200" dirty="0">
                          <a:solidFill>
                            <a:schemeClr val="dk1"/>
                          </a:solidFill>
                          <a:effectLst/>
                          <a:latin typeface="+mn-lt"/>
                          <a:ea typeface="+mn-ea"/>
                          <a:cs typeface="+mn-cs"/>
                        </a:rPr>
                        <a:t>18</a:t>
                      </a: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電話</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46</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報名資格</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US" altLang="zh-TW" sz="1000" u="none" strike="noStrike" kern="1200" dirty="0" smtClean="0">
                          <a:solidFill>
                            <a:schemeClr val="dk1"/>
                          </a:solidFill>
                          <a:effectLst/>
                          <a:latin typeface="+mn-lt"/>
                          <a:ea typeface="+mn-ea"/>
                          <a:cs typeface="+mn-cs"/>
                        </a:rPr>
                        <a:t>74</a:t>
                      </a:r>
                      <a:endParaRPr lang="en-US" altLang="zh-TW" sz="1000" u="none" strike="noStrike" kern="1200" dirty="0">
                        <a:solidFill>
                          <a:schemeClr val="dk1"/>
                        </a:solidFill>
                        <a:effectLst/>
                        <a:latin typeface="+mn-lt"/>
                        <a:ea typeface="+mn-ea"/>
                        <a:cs typeface="+mn-cs"/>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甄選總排名</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18"/>
                  </a:ext>
                </a:extLst>
              </a:tr>
              <a:tr h="121219">
                <a:tc>
                  <a:txBody>
                    <a:bodyPr/>
                    <a:lstStyle/>
                    <a:p>
                      <a:pPr marL="0" algn="ctr" defTabSz="914400" rtl="0" eaLnBrk="1" fontAlgn="b" latinLnBrk="0" hangingPunct="1">
                        <a:lnSpc>
                          <a:spcPct val="100000"/>
                        </a:lnSpc>
                      </a:pPr>
                      <a:r>
                        <a:rPr lang="en-US" altLang="zh-TW" sz="1000" u="none" strike="noStrike" kern="1200">
                          <a:solidFill>
                            <a:schemeClr val="dk1"/>
                          </a:solidFill>
                          <a:effectLst/>
                          <a:latin typeface="+mn-lt"/>
                          <a:ea typeface="+mn-ea"/>
                          <a:cs typeface="+mn-cs"/>
                        </a:rPr>
                        <a:t>19</a:t>
                      </a: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手機</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47</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smtClean="0">
                          <a:effectLst/>
                        </a:rPr>
                        <a:t>就讀學校學校</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US" altLang="zh-TW" sz="1000" u="none" strike="noStrike" kern="1200" dirty="0" smtClean="0">
                          <a:solidFill>
                            <a:schemeClr val="dk1"/>
                          </a:solidFill>
                          <a:effectLst/>
                          <a:latin typeface="+mn-lt"/>
                          <a:ea typeface="+mn-ea"/>
                          <a:cs typeface="+mn-cs"/>
                        </a:rPr>
                        <a:t>75</a:t>
                      </a:r>
                      <a:endParaRPr lang="en-US" altLang="zh-TW" sz="1000" u="none" strike="noStrike" kern="1200" dirty="0">
                        <a:solidFill>
                          <a:schemeClr val="dk1"/>
                        </a:solidFill>
                        <a:effectLst/>
                        <a:latin typeface="+mn-lt"/>
                        <a:ea typeface="+mn-ea"/>
                        <a:cs typeface="+mn-cs"/>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l" defTabSz="914400" rtl="0" eaLnBrk="1" fontAlgn="ctr" latinLnBrk="0" hangingPunct="1">
                        <a:lnSpc>
                          <a:spcPct val="100000"/>
                        </a:lnSpc>
                      </a:pPr>
                      <a:r>
                        <a:rPr lang="zh-TW" altLang="en-US" sz="1000" u="none" strike="noStrike" kern="1200" dirty="0">
                          <a:solidFill>
                            <a:schemeClr val="dk1"/>
                          </a:solidFill>
                          <a:effectLst/>
                          <a:latin typeface="+mn-lt"/>
                          <a:ea typeface="+mn-ea"/>
                          <a:cs typeface="+mn-cs"/>
                        </a:rPr>
                        <a:t>一般生正備取</a:t>
                      </a: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19"/>
                  </a:ext>
                </a:extLst>
              </a:tr>
              <a:tr h="165000">
                <a:tc>
                  <a:txBody>
                    <a:bodyPr/>
                    <a:lstStyle/>
                    <a:p>
                      <a:pPr marL="0" algn="ctr" defTabSz="914400" rtl="0" eaLnBrk="1" fontAlgn="b" latinLnBrk="0" hangingPunct="1">
                        <a:lnSpc>
                          <a:spcPct val="100000"/>
                        </a:lnSpc>
                      </a:pPr>
                      <a:r>
                        <a:rPr lang="en-US" altLang="zh-TW" sz="1000" u="none" strike="noStrike" kern="1200" dirty="0">
                          <a:solidFill>
                            <a:schemeClr val="dk1"/>
                          </a:solidFill>
                          <a:effectLst/>
                          <a:latin typeface="+mn-lt"/>
                          <a:ea typeface="+mn-ea"/>
                          <a:cs typeface="+mn-cs"/>
                        </a:rPr>
                        <a:t>20</a:t>
                      </a: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緊急聯絡人</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48</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smtClean="0">
                          <a:effectLst/>
                        </a:rPr>
                        <a:t>就讀學校學校</a:t>
                      </a:r>
                      <a:r>
                        <a:rPr lang="zh-TW" altLang="en-US" sz="1000" u="none" strike="noStrike" dirty="0">
                          <a:effectLst/>
                        </a:rPr>
                        <a:t>郵遞區號</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US" altLang="zh-TW" sz="1000" u="none" strike="noStrike" kern="1200" dirty="0" smtClean="0">
                          <a:solidFill>
                            <a:schemeClr val="dk1"/>
                          </a:solidFill>
                          <a:effectLst/>
                          <a:latin typeface="+mn-lt"/>
                          <a:ea typeface="+mn-ea"/>
                          <a:cs typeface="+mn-cs"/>
                        </a:rPr>
                        <a:t>76</a:t>
                      </a:r>
                      <a:endParaRPr lang="en-US" altLang="zh-TW" sz="1000" u="none" strike="noStrike" kern="1200" dirty="0">
                        <a:solidFill>
                          <a:schemeClr val="dk1"/>
                        </a:solidFill>
                        <a:effectLst/>
                        <a:latin typeface="+mn-lt"/>
                        <a:ea typeface="+mn-ea"/>
                        <a:cs typeface="+mn-cs"/>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l" defTabSz="914400" rtl="0" eaLnBrk="1" fontAlgn="ctr" latinLnBrk="0" hangingPunct="1">
                        <a:lnSpc>
                          <a:spcPct val="100000"/>
                        </a:lnSpc>
                      </a:pPr>
                      <a:r>
                        <a:rPr lang="zh-TW" altLang="en-US" sz="1000" u="none" strike="noStrike" kern="1200" dirty="0">
                          <a:solidFill>
                            <a:schemeClr val="dk1"/>
                          </a:solidFill>
                          <a:effectLst/>
                          <a:latin typeface="+mn-lt"/>
                          <a:ea typeface="+mn-ea"/>
                          <a:cs typeface="+mn-cs"/>
                        </a:rPr>
                        <a:t>一般生排名</a:t>
                      </a: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20"/>
                  </a:ext>
                </a:extLst>
              </a:tr>
              <a:tr h="121219">
                <a:tc>
                  <a:txBody>
                    <a:bodyPr/>
                    <a:lstStyle/>
                    <a:p>
                      <a:pPr marL="0" algn="ctr" defTabSz="914400" rtl="0" eaLnBrk="1" fontAlgn="b" latinLnBrk="0" hangingPunct="1">
                        <a:lnSpc>
                          <a:spcPct val="100000"/>
                        </a:lnSpc>
                      </a:pPr>
                      <a:r>
                        <a:rPr lang="en-US" altLang="zh-TW" sz="1000" u="none" strike="noStrike" kern="1200" dirty="0">
                          <a:solidFill>
                            <a:schemeClr val="dk1"/>
                          </a:solidFill>
                          <a:effectLst/>
                          <a:latin typeface="+mn-lt"/>
                          <a:ea typeface="+mn-ea"/>
                          <a:cs typeface="+mn-cs"/>
                        </a:rPr>
                        <a:t>21</a:t>
                      </a: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緊急聯絡人電話</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49</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smtClean="0">
                          <a:effectLst/>
                        </a:rPr>
                        <a:t>就讀學校學校</a:t>
                      </a:r>
                      <a:r>
                        <a:rPr lang="zh-TW" altLang="en-US" sz="1000" u="none" strike="noStrike" dirty="0">
                          <a:effectLst/>
                        </a:rPr>
                        <a:t>地址</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US" altLang="zh-TW" sz="1000" u="none" strike="noStrike" kern="1200" dirty="0" smtClean="0">
                          <a:solidFill>
                            <a:schemeClr val="dk1"/>
                          </a:solidFill>
                          <a:effectLst/>
                          <a:latin typeface="+mn-lt"/>
                          <a:ea typeface="+mn-ea"/>
                          <a:cs typeface="+mn-cs"/>
                        </a:rPr>
                        <a:t>77</a:t>
                      </a:r>
                      <a:endParaRPr lang="en-US" altLang="zh-TW" sz="1000" u="none" strike="noStrike" kern="1200" dirty="0">
                        <a:solidFill>
                          <a:schemeClr val="dk1"/>
                        </a:solidFill>
                        <a:effectLst/>
                        <a:latin typeface="+mn-lt"/>
                        <a:ea typeface="+mn-ea"/>
                        <a:cs typeface="+mn-cs"/>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l" defTabSz="914400" rtl="0" eaLnBrk="1" fontAlgn="ctr" latinLnBrk="0" hangingPunct="1">
                        <a:lnSpc>
                          <a:spcPct val="100000"/>
                        </a:lnSpc>
                      </a:pPr>
                      <a:r>
                        <a:rPr lang="zh-TW" altLang="en-US" sz="1000" u="none" strike="noStrike" kern="1200" dirty="0" smtClean="0">
                          <a:solidFill>
                            <a:schemeClr val="dk1"/>
                          </a:solidFill>
                          <a:effectLst/>
                          <a:latin typeface="+mn-lt"/>
                          <a:ea typeface="+mn-ea"/>
                          <a:cs typeface="+mn-cs"/>
                        </a:rPr>
                        <a:t>低收中低收正備取</a:t>
                      </a:r>
                      <a:endParaRPr lang="zh-TW" altLang="en-US" sz="1000" u="none" strike="noStrike" kern="1200" dirty="0">
                        <a:solidFill>
                          <a:schemeClr val="dk1"/>
                        </a:solidFill>
                        <a:effectLst/>
                        <a:latin typeface="+mn-lt"/>
                        <a:ea typeface="+mn-ea"/>
                        <a:cs typeface="+mn-cs"/>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21"/>
                  </a:ext>
                </a:extLst>
              </a:tr>
              <a:tr h="121219">
                <a:tc>
                  <a:txBody>
                    <a:bodyPr/>
                    <a:lstStyle/>
                    <a:p>
                      <a:pPr marL="0" algn="ctr" defTabSz="914400" rtl="0" eaLnBrk="1" fontAlgn="b" latinLnBrk="0" hangingPunct="1">
                        <a:lnSpc>
                          <a:spcPct val="100000"/>
                        </a:lnSpc>
                      </a:pPr>
                      <a:r>
                        <a:rPr lang="en-US" altLang="zh-TW" sz="1000" u="none" strike="noStrike" kern="1200" dirty="0">
                          <a:solidFill>
                            <a:schemeClr val="dk1"/>
                          </a:solidFill>
                          <a:effectLst/>
                          <a:latin typeface="+mn-lt"/>
                          <a:ea typeface="+mn-ea"/>
                          <a:cs typeface="+mn-cs"/>
                        </a:rPr>
                        <a:t>22</a:t>
                      </a: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國文原始分數</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50</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smtClean="0">
                          <a:effectLst/>
                        </a:rPr>
                        <a:t>就讀學校學校</a:t>
                      </a:r>
                      <a:r>
                        <a:rPr lang="zh-TW" altLang="en-US" sz="1000" u="none" strike="noStrike" dirty="0">
                          <a:effectLst/>
                        </a:rPr>
                        <a:t>承辦人</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US" altLang="zh-TW" sz="1000" u="none" strike="noStrike" kern="1200" dirty="0" smtClean="0">
                          <a:solidFill>
                            <a:schemeClr val="dk1"/>
                          </a:solidFill>
                          <a:effectLst/>
                          <a:latin typeface="+mn-lt"/>
                          <a:ea typeface="+mn-ea"/>
                          <a:cs typeface="+mn-cs"/>
                        </a:rPr>
                        <a:t>78</a:t>
                      </a:r>
                      <a:endParaRPr lang="en-US" altLang="zh-TW" sz="1000" u="none" strike="noStrike" kern="1200" dirty="0">
                        <a:solidFill>
                          <a:schemeClr val="dk1"/>
                        </a:solidFill>
                        <a:effectLst/>
                        <a:latin typeface="+mn-lt"/>
                        <a:ea typeface="+mn-ea"/>
                        <a:cs typeface="+mn-cs"/>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l" defTabSz="914400" rtl="0" eaLnBrk="1" fontAlgn="ctr" latinLnBrk="0" hangingPunct="1">
                        <a:lnSpc>
                          <a:spcPct val="100000"/>
                        </a:lnSpc>
                      </a:pPr>
                      <a:r>
                        <a:rPr lang="zh-TW" altLang="en-US" sz="1000" u="none" strike="noStrike" kern="1200" dirty="0" smtClean="0">
                          <a:solidFill>
                            <a:schemeClr val="dk1"/>
                          </a:solidFill>
                          <a:effectLst/>
                          <a:latin typeface="+mn-lt"/>
                          <a:ea typeface="+mn-ea"/>
                          <a:cs typeface="+mn-cs"/>
                        </a:rPr>
                        <a:t>低收中低收排名</a:t>
                      </a:r>
                      <a:endParaRPr lang="zh-TW" altLang="en-US" sz="1000" u="none" strike="noStrike" kern="1200" dirty="0">
                        <a:solidFill>
                          <a:schemeClr val="dk1"/>
                        </a:solidFill>
                        <a:effectLst/>
                        <a:latin typeface="+mn-lt"/>
                        <a:ea typeface="+mn-ea"/>
                        <a:cs typeface="+mn-cs"/>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22"/>
                  </a:ext>
                </a:extLst>
              </a:tr>
              <a:tr h="121219">
                <a:tc>
                  <a:txBody>
                    <a:bodyPr/>
                    <a:lstStyle/>
                    <a:p>
                      <a:pPr marL="0" algn="ctr" defTabSz="914400" rtl="0" eaLnBrk="1" fontAlgn="b" latinLnBrk="0" hangingPunct="1">
                        <a:lnSpc>
                          <a:spcPct val="100000"/>
                        </a:lnSpc>
                      </a:pPr>
                      <a:r>
                        <a:rPr lang="en-US" altLang="zh-TW" sz="1000" u="none" strike="noStrike" kern="1200" dirty="0">
                          <a:solidFill>
                            <a:schemeClr val="dk1"/>
                          </a:solidFill>
                          <a:effectLst/>
                          <a:latin typeface="+mn-lt"/>
                          <a:ea typeface="+mn-ea"/>
                          <a:cs typeface="+mn-cs"/>
                        </a:rPr>
                        <a:t>23</a:t>
                      </a: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英文原始分數</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51</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smtClean="0">
                          <a:effectLst/>
                        </a:rPr>
                        <a:t>就讀學校學校</a:t>
                      </a:r>
                      <a:r>
                        <a:rPr lang="zh-TW" altLang="en-US" sz="1000" u="none" strike="noStrike" dirty="0">
                          <a:effectLst/>
                        </a:rPr>
                        <a:t>承辦人職務</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US" altLang="zh-TW" sz="1000" u="none" strike="noStrike" kern="1200" dirty="0" smtClean="0">
                          <a:solidFill>
                            <a:schemeClr val="dk1"/>
                          </a:solidFill>
                          <a:effectLst/>
                          <a:latin typeface="+mn-lt"/>
                          <a:ea typeface="+mn-ea"/>
                          <a:cs typeface="+mn-cs"/>
                        </a:rPr>
                        <a:t>79</a:t>
                      </a:r>
                      <a:endParaRPr lang="en-US" altLang="zh-TW" sz="1000" u="none" strike="noStrike" kern="1200" dirty="0">
                        <a:solidFill>
                          <a:schemeClr val="dk1"/>
                        </a:solidFill>
                        <a:effectLst/>
                        <a:latin typeface="+mn-lt"/>
                        <a:ea typeface="+mn-ea"/>
                        <a:cs typeface="+mn-cs"/>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l" defTabSz="914400" rtl="0" eaLnBrk="1" fontAlgn="ctr" latinLnBrk="0" hangingPunct="1">
                        <a:lnSpc>
                          <a:spcPct val="100000"/>
                        </a:lnSpc>
                      </a:pPr>
                      <a:r>
                        <a:rPr lang="zh-TW" altLang="en-US" sz="1000" u="none" strike="noStrike" kern="1200" dirty="0" smtClean="0">
                          <a:solidFill>
                            <a:schemeClr val="dk1"/>
                          </a:solidFill>
                          <a:effectLst/>
                          <a:latin typeface="+mn-lt"/>
                          <a:ea typeface="+mn-ea"/>
                          <a:cs typeface="+mn-cs"/>
                        </a:rPr>
                        <a:t>特殊生身分</a:t>
                      </a:r>
                      <a:endParaRPr lang="zh-TW" altLang="en-US" sz="1000" u="none" strike="noStrike" kern="1200" dirty="0">
                        <a:solidFill>
                          <a:schemeClr val="dk1"/>
                        </a:solidFill>
                        <a:effectLst/>
                        <a:latin typeface="+mn-lt"/>
                        <a:ea typeface="+mn-ea"/>
                        <a:cs typeface="+mn-cs"/>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23"/>
                  </a:ext>
                </a:extLst>
              </a:tr>
              <a:tr h="121219">
                <a:tc>
                  <a:txBody>
                    <a:bodyPr/>
                    <a:lstStyle/>
                    <a:p>
                      <a:pPr marL="0" algn="ctr" defTabSz="914400" rtl="0" eaLnBrk="1" fontAlgn="b" latinLnBrk="0" hangingPunct="1">
                        <a:lnSpc>
                          <a:spcPct val="100000"/>
                        </a:lnSpc>
                      </a:pPr>
                      <a:r>
                        <a:rPr lang="en-US" altLang="zh-TW" sz="1000" u="none" strike="noStrike" kern="1200" dirty="0">
                          <a:solidFill>
                            <a:schemeClr val="dk1"/>
                          </a:solidFill>
                          <a:effectLst/>
                          <a:latin typeface="+mn-lt"/>
                          <a:ea typeface="+mn-ea"/>
                          <a:cs typeface="+mn-cs"/>
                        </a:rPr>
                        <a:t>24</a:t>
                      </a: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數學原始分數</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52</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smtClean="0">
                          <a:effectLst/>
                        </a:rPr>
                        <a:t>就讀學校學校</a:t>
                      </a:r>
                      <a:r>
                        <a:rPr lang="zh-TW" altLang="en-US" sz="1000" u="none" strike="noStrike" dirty="0">
                          <a:effectLst/>
                        </a:rPr>
                        <a:t>承辦人電話</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US" altLang="zh-TW" sz="1000" u="none" strike="noStrike" kern="1200" dirty="0" smtClean="0">
                          <a:solidFill>
                            <a:schemeClr val="dk1"/>
                          </a:solidFill>
                          <a:effectLst/>
                          <a:latin typeface="+mn-lt"/>
                          <a:ea typeface="+mn-ea"/>
                          <a:cs typeface="+mn-cs"/>
                        </a:rPr>
                        <a:t>80</a:t>
                      </a:r>
                      <a:endParaRPr lang="zh-TW" altLang="en-US" sz="1000" u="none" strike="noStrike" kern="1200" dirty="0">
                        <a:solidFill>
                          <a:schemeClr val="dk1"/>
                        </a:solidFill>
                        <a:effectLst/>
                        <a:latin typeface="+mn-lt"/>
                        <a:ea typeface="+mn-ea"/>
                        <a:cs typeface="+mn-cs"/>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TW" altLang="en-US" sz="1000" u="none" strike="noStrike" kern="1200" dirty="0" smtClean="0">
                          <a:solidFill>
                            <a:schemeClr val="dk1"/>
                          </a:solidFill>
                          <a:effectLst/>
                          <a:latin typeface="+mn-lt"/>
                          <a:ea typeface="+mn-ea"/>
                          <a:cs typeface="+mn-cs"/>
                        </a:rPr>
                        <a:t>特殊生正備取</a:t>
                      </a: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24"/>
                  </a:ext>
                </a:extLst>
              </a:tr>
              <a:tr h="124339">
                <a:tc>
                  <a:txBody>
                    <a:bodyPr/>
                    <a:lstStyle/>
                    <a:p>
                      <a:pPr marL="0" algn="ctr" defTabSz="914400" rtl="0" eaLnBrk="1" fontAlgn="b" latinLnBrk="0" hangingPunct="1">
                        <a:lnSpc>
                          <a:spcPct val="100000"/>
                        </a:lnSpc>
                      </a:pPr>
                      <a:r>
                        <a:rPr lang="en-US" altLang="zh-TW" sz="1000" u="none" strike="noStrike" kern="1200">
                          <a:solidFill>
                            <a:schemeClr val="dk1"/>
                          </a:solidFill>
                          <a:effectLst/>
                          <a:latin typeface="+mn-lt"/>
                          <a:ea typeface="+mn-ea"/>
                          <a:cs typeface="+mn-cs"/>
                        </a:rPr>
                        <a:t>25</a:t>
                      </a: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專一原始分數</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53</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smtClean="0">
                          <a:effectLst/>
                        </a:rPr>
                        <a:t>就讀學校學校</a:t>
                      </a:r>
                      <a:r>
                        <a:rPr lang="zh-TW" altLang="en-US" sz="1000" u="none" strike="noStrike" dirty="0">
                          <a:effectLst/>
                        </a:rPr>
                        <a:t>承辦人傳真</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ct val="100000"/>
                        </a:lnSpc>
                      </a:pPr>
                      <a:r>
                        <a:rPr lang="en-US" altLang="zh-TW" sz="1000" u="none" strike="noStrike" kern="1200" dirty="0" smtClean="0">
                          <a:solidFill>
                            <a:schemeClr val="dk1"/>
                          </a:solidFill>
                          <a:effectLst/>
                          <a:latin typeface="+mn-lt"/>
                          <a:ea typeface="+mn-ea"/>
                          <a:cs typeface="+mn-cs"/>
                        </a:rPr>
                        <a:t>81</a:t>
                      </a:r>
                      <a:endParaRPr lang="zh-TW" altLang="en-US" sz="1000" u="none" strike="noStrike" kern="1200" dirty="0">
                        <a:solidFill>
                          <a:schemeClr val="dk1"/>
                        </a:solidFill>
                        <a:effectLst/>
                        <a:latin typeface="+mn-lt"/>
                        <a:ea typeface="+mn-ea"/>
                        <a:cs typeface="+mn-cs"/>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TW" altLang="en-US" sz="1000" u="none" strike="noStrike" kern="1200" dirty="0" smtClean="0">
                          <a:solidFill>
                            <a:schemeClr val="dk1"/>
                          </a:solidFill>
                          <a:effectLst/>
                          <a:latin typeface="+mn-lt"/>
                          <a:ea typeface="+mn-ea"/>
                          <a:cs typeface="+mn-cs"/>
                        </a:rPr>
                        <a:t>特殊生排名</a:t>
                      </a:r>
                    </a:p>
                  </a:txBody>
                  <a:tcPr marL="9525" marR="9525" marT="9511"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25"/>
                  </a:ext>
                </a:extLst>
              </a:tr>
              <a:tr h="121219">
                <a:tc>
                  <a:txBody>
                    <a:bodyPr/>
                    <a:lstStyle/>
                    <a:p>
                      <a:pPr marL="0" algn="ctr" defTabSz="914400" rtl="0" eaLnBrk="1" fontAlgn="b" latinLnBrk="0" hangingPunct="1">
                        <a:lnSpc>
                          <a:spcPct val="100000"/>
                        </a:lnSpc>
                      </a:pPr>
                      <a:r>
                        <a:rPr lang="en-US" altLang="zh-TW" sz="1000" u="none" strike="noStrike" kern="1200" dirty="0">
                          <a:solidFill>
                            <a:schemeClr val="dk1"/>
                          </a:solidFill>
                          <a:effectLst/>
                          <a:latin typeface="+mn-lt"/>
                          <a:ea typeface="+mn-ea"/>
                          <a:cs typeface="+mn-cs"/>
                        </a:rPr>
                        <a:t>26</a:t>
                      </a: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專二原始分數</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000" dirty="0" smtClean="0"/>
                        <a:t>54</a:t>
                      </a:r>
                      <a:endParaRPr lang="zh-TW" altLang="en-US" sz="1000" dirty="0"/>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指定一原得分</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altLang="zh-TW" sz="1000" dirty="0" smtClean="0">
                          <a:solidFill>
                            <a:schemeClr val="tx1"/>
                          </a:solidFill>
                        </a:rPr>
                        <a:t>82</a:t>
                      </a:r>
                      <a:endParaRPr lang="zh-TW" altLang="en-US" sz="1000" dirty="0">
                        <a:solidFill>
                          <a:schemeClr val="tx1"/>
                        </a:solidFil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000" b="0" i="0" u="none" strike="noStrike" dirty="0" smtClean="0">
                          <a:solidFill>
                            <a:schemeClr val="tx1"/>
                          </a:solidFill>
                          <a:effectLst/>
                          <a:latin typeface="+mn-lt"/>
                        </a:rPr>
                        <a:t>錄取身分別</a:t>
                      </a: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26"/>
                  </a:ext>
                </a:extLst>
              </a:tr>
              <a:tr h="124339">
                <a:tc>
                  <a:txBody>
                    <a:bodyPr/>
                    <a:lstStyle/>
                    <a:p>
                      <a:pPr marL="0" algn="ctr" defTabSz="914400" rtl="0" eaLnBrk="1" fontAlgn="b" latinLnBrk="0" hangingPunct="1">
                        <a:lnSpc>
                          <a:spcPct val="100000"/>
                        </a:lnSpc>
                      </a:pPr>
                      <a:r>
                        <a:rPr lang="en-US" altLang="zh-TW" sz="1000" u="none" strike="noStrike" kern="1200" dirty="0">
                          <a:solidFill>
                            <a:schemeClr val="dk1"/>
                          </a:solidFill>
                          <a:effectLst/>
                          <a:latin typeface="+mn-lt"/>
                          <a:ea typeface="+mn-ea"/>
                          <a:cs typeface="+mn-cs"/>
                        </a:rPr>
                        <a:t>27</a:t>
                      </a: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國文原級分</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55</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000" u="none" strike="noStrike" dirty="0" smtClean="0">
                          <a:effectLst/>
                        </a:rPr>
                        <a:t>指定一佔總成績百分比</a:t>
                      </a:r>
                      <a:endParaRPr lang="zh-TW" altLang="en-US" sz="1000" dirty="0"/>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altLang="zh-TW" sz="1000" dirty="0" smtClean="0">
                          <a:solidFill>
                            <a:schemeClr val="tx1"/>
                          </a:solidFill>
                        </a:rPr>
                        <a:t>83</a:t>
                      </a:r>
                      <a:endParaRPr lang="zh-TW" altLang="en-US" sz="1000" dirty="0">
                        <a:solidFill>
                          <a:schemeClr val="tx1"/>
                        </a:solidFil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zh-TW" altLang="en-US" sz="1000" dirty="0" smtClean="0">
                          <a:solidFill>
                            <a:schemeClr val="tx1"/>
                          </a:solidFill>
                        </a:rPr>
                        <a:t>錄取志願序</a:t>
                      </a:r>
                      <a:endParaRPr lang="zh-TW" altLang="en-US" sz="1000" dirty="0">
                        <a:solidFill>
                          <a:schemeClr val="tx1"/>
                        </a:solidFill>
                      </a:endParaRPr>
                    </a:p>
                  </a:txBody>
                  <a:tcPr marL="9525" marR="9525" marT="9511"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27"/>
                  </a:ext>
                </a:extLst>
              </a:tr>
              <a:tr h="124339">
                <a:tc>
                  <a:txBody>
                    <a:bodyPr/>
                    <a:lstStyle/>
                    <a:p>
                      <a:pPr algn="ctr" fontAlgn="b">
                        <a:lnSpc>
                          <a:spcPct val="100000"/>
                        </a:lnSpc>
                      </a:pPr>
                      <a:r>
                        <a:rPr lang="en-US" altLang="zh-TW" sz="1000" b="0" i="0" u="none" strike="noStrike" dirty="0" smtClean="0">
                          <a:effectLst/>
                          <a:latin typeface="Arial"/>
                        </a:rPr>
                        <a:t>28</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000" u="none" strike="noStrike" dirty="0" smtClean="0">
                          <a:effectLst/>
                        </a:rPr>
                        <a:t>國文加權倍率</a:t>
                      </a:r>
                      <a:endParaRPr lang="zh-TW" altLang="en-US" sz="1000" dirty="0"/>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100000"/>
                        </a:lnSpc>
                      </a:pPr>
                      <a:r>
                        <a:rPr lang="en-US" altLang="zh-TW" sz="1000" b="0" i="0" u="none" strike="noStrike" dirty="0" smtClean="0">
                          <a:effectLst/>
                          <a:latin typeface="Arial"/>
                        </a:rPr>
                        <a:t>56</a:t>
                      </a:r>
                      <a:endParaRPr lang="en-US" altLang="zh-TW" sz="1000" b="0" i="0" u="none" strike="noStrike" dirty="0">
                        <a:effectLst/>
                        <a:latin typeface="Arial"/>
                      </a:endParaRPr>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lnSpc>
                          <a:spcPct val="100000"/>
                        </a:lnSpc>
                      </a:pPr>
                      <a:r>
                        <a:rPr lang="zh-TW" altLang="en-US" sz="1000" u="none" strike="noStrike" dirty="0">
                          <a:effectLst/>
                        </a:rPr>
                        <a:t>指定一成績</a:t>
                      </a:r>
                      <a:endParaRPr lang="zh-TW" altLang="en-US" sz="1000" b="0" i="0" u="none" strike="noStrike" dirty="0">
                        <a:effectLst/>
                        <a:latin typeface="Arial"/>
                      </a:endParaRPr>
                    </a:p>
                  </a:txBody>
                  <a:tcPr marL="4691" marR="4691" marT="4684"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altLang="zh-TW" sz="1000" dirty="0" smtClean="0"/>
                        <a:t>84</a:t>
                      </a:r>
                      <a:endParaRPr lang="zh-TW" altLang="en-US" sz="1000" dirty="0"/>
                    </a:p>
                  </a:txBody>
                  <a:tcPr marL="4691" marR="4691" marT="4684" marB="0" anchor="b">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zh-TW" altLang="en-US" sz="1000" dirty="0" smtClean="0"/>
                        <a:t>考生電子郵件</a:t>
                      </a:r>
                      <a:endParaRPr lang="zh-TW" altLang="en-US" sz="1000" dirty="0"/>
                    </a:p>
                  </a:txBody>
                  <a:tcPr marL="9525" marR="9525" marT="9511" marB="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28"/>
                  </a:ext>
                </a:extLst>
              </a:tr>
            </a:tbl>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68313" y="116632"/>
            <a:ext cx="8280400" cy="649287"/>
          </a:xfrm>
          <a:prstGeom prst="rect">
            <a:avLst/>
          </a:prstGeom>
          <a:noFill/>
          <a:ln w="9525">
            <a:noFill/>
            <a:miter lim="800000"/>
            <a:headEnd/>
            <a:tailEnd/>
          </a:ln>
        </p:spPr>
        <p:txBody>
          <a:bodyPr anchor="ctr"/>
          <a:lstStyle/>
          <a:p>
            <a:pPr>
              <a:defRPr/>
            </a:pPr>
            <a:r>
              <a:rPr lang="zh-TW" altLang="en-US" sz="2600" b="1" dirty="0">
                <a:solidFill>
                  <a:srgbClr val="3333FF"/>
                </a:solidFill>
                <a:latin typeface="標楷體" panose="03000509000000000000" pitchFamily="65" charset="-120"/>
                <a:ea typeface="標楷體" panose="03000509000000000000" pitchFamily="65" charset="-120"/>
                <a:cs typeface="+mj-cs"/>
              </a:rPr>
              <a:t>報到作業</a:t>
            </a:r>
            <a:r>
              <a:rPr lang="en-US" altLang="zh-TW" sz="2600" b="1" dirty="0">
                <a:solidFill>
                  <a:srgbClr val="3333FF"/>
                </a:solidFill>
                <a:latin typeface="標楷體" panose="03000509000000000000" pitchFamily="65" charset="-120"/>
                <a:ea typeface="標楷體" panose="03000509000000000000" pitchFamily="65" charset="-120"/>
                <a:cs typeface="+mj-cs"/>
              </a:rPr>
              <a:t>-</a:t>
            </a:r>
            <a:r>
              <a:rPr lang="en-US" altLang="zh-TW" sz="2600" b="1" dirty="0" smtClean="0">
                <a:solidFill>
                  <a:srgbClr val="3333FF"/>
                </a:solidFill>
                <a:latin typeface="標楷體" panose="03000509000000000000" pitchFamily="65" charset="-120"/>
                <a:ea typeface="標楷體" panose="03000509000000000000" pitchFamily="65" charset="-120"/>
                <a:cs typeface="+mj-cs"/>
              </a:rPr>
              <a:t>4-2. </a:t>
            </a:r>
            <a:r>
              <a:rPr lang="zh-TW" altLang="en-US" sz="2600" b="1" dirty="0" smtClean="0">
                <a:solidFill>
                  <a:srgbClr val="3333FF"/>
                </a:solidFill>
                <a:latin typeface="標楷體" panose="03000509000000000000" pitchFamily="65" charset="-120"/>
                <a:ea typeface="標楷體" panose="03000509000000000000" pitchFamily="65" charset="-120"/>
                <a:cs typeface="+mj-cs"/>
              </a:rPr>
              <a:t>甄選入學報到自訂訊息</a:t>
            </a:r>
            <a:endParaRPr lang="zh-TW" altLang="en-US" sz="2600" b="1" dirty="0">
              <a:solidFill>
                <a:srgbClr val="3333FF"/>
              </a:solidFill>
              <a:latin typeface="標楷體" panose="03000509000000000000" pitchFamily="65" charset="-120"/>
              <a:ea typeface="標楷體" panose="03000509000000000000" pitchFamily="65" charset="-120"/>
              <a:cs typeface="+mj-cs"/>
            </a:endParaRPr>
          </a:p>
        </p:txBody>
      </p:sp>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t="36146"/>
          <a:stretch/>
        </p:blipFill>
        <p:spPr>
          <a:xfrm>
            <a:off x="-108520" y="751256"/>
            <a:ext cx="9144000" cy="2924636"/>
          </a:xfrm>
          <a:prstGeom prst="rect">
            <a:avLst/>
          </a:prstGeom>
        </p:spPr>
      </p:pic>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2924944"/>
            <a:ext cx="5652120" cy="3738202"/>
          </a:xfrm>
          <a:prstGeom prst="rect">
            <a:avLst/>
          </a:prstGeom>
        </p:spPr>
      </p:pic>
      <p:sp>
        <p:nvSpPr>
          <p:cNvPr id="8" name="矩形 7"/>
          <p:cNvSpPr/>
          <p:nvPr/>
        </p:nvSpPr>
        <p:spPr>
          <a:xfrm>
            <a:off x="4194868" y="1432393"/>
            <a:ext cx="936104"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 name="直線單箭頭接點 9"/>
          <p:cNvCxnSpPr/>
          <p:nvPr/>
        </p:nvCxnSpPr>
        <p:spPr>
          <a:xfrm flipH="1">
            <a:off x="4614729" y="1734796"/>
            <a:ext cx="17092" cy="11964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9224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12154"/>
          <a:stretch/>
        </p:blipFill>
        <p:spPr>
          <a:xfrm>
            <a:off x="107504" y="906155"/>
            <a:ext cx="8600504" cy="3942857"/>
          </a:xfrm>
          <a:prstGeom prst="rect">
            <a:avLst/>
          </a:prstGeom>
        </p:spPr>
      </p:pic>
      <p:sp>
        <p:nvSpPr>
          <p:cNvPr id="3" name="Rectangle 3"/>
          <p:cNvSpPr txBox="1">
            <a:spLocks noChangeArrowheads="1"/>
          </p:cNvSpPr>
          <p:nvPr/>
        </p:nvSpPr>
        <p:spPr bwMode="auto">
          <a:xfrm>
            <a:off x="427608" y="162647"/>
            <a:ext cx="8280400" cy="649287"/>
          </a:xfrm>
          <a:prstGeom prst="rect">
            <a:avLst/>
          </a:prstGeom>
          <a:noFill/>
          <a:ln w="9525">
            <a:noFill/>
            <a:miter lim="800000"/>
            <a:headEnd/>
            <a:tailEnd/>
          </a:ln>
        </p:spPr>
        <p:txBody>
          <a:bodyPr anchor="ctr"/>
          <a:lstStyle/>
          <a:p>
            <a:pPr>
              <a:defRPr/>
            </a:pPr>
            <a:r>
              <a:rPr lang="zh-TW" altLang="en-US" sz="2600" b="1" dirty="0">
                <a:solidFill>
                  <a:srgbClr val="3333FF"/>
                </a:solidFill>
                <a:latin typeface="標楷體" panose="03000509000000000000" pitchFamily="65" charset="-120"/>
                <a:ea typeface="標楷體" panose="03000509000000000000" pitchFamily="65" charset="-120"/>
                <a:cs typeface="+mj-cs"/>
              </a:rPr>
              <a:t>報到作業</a:t>
            </a:r>
            <a:r>
              <a:rPr lang="en-US" altLang="zh-TW" sz="2600" b="1" dirty="0">
                <a:solidFill>
                  <a:srgbClr val="3333FF"/>
                </a:solidFill>
                <a:latin typeface="標楷體" panose="03000509000000000000" pitchFamily="65" charset="-120"/>
                <a:ea typeface="標楷體" panose="03000509000000000000" pitchFamily="65" charset="-120"/>
                <a:cs typeface="+mj-cs"/>
              </a:rPr>
              <a:t>-4-3</a:t>
            </a:r>
            <a:r>
              <a:rPr lang="en-US" altLang="zh-TW" sz="2600" b="1" dirty="0" smtClean="0">
                <a:solidFill>
                  <a:srgbClr val="3333FF"/>
                </a:solidFill>
                <a:latin typeface="標楷體" panose="03000509000000000000" pitchFamily="65" charset="-120"/>
                <a:ea typeface="標楷體" panose="03000509000000000000" pitchFamily="65" charset="-120"/>
                <a:cs typeface="+mj-cs"/>
              </a:rPr>
              <a:t>.</a:t>
            </a:r>
            <a:r>
              <a:rPr lang="zh-TW" altLang="en-US" sz="2600" b="1" dirty="0" smtClean="0">
                <a:solidFill>
                  <a:srgbClr val="3333FF"/>
                </a:solidFill>
                <a:latin typeface="標楷體" panose="03000509000000000000" pitchFamily="65" charset="-120"/>
                <a:ea typeface="標楷體" panose="03000509000000000000" pitchFamily="65" charset="-120"/>
                <a:cs typeface="+mj-cs"/>
              </a:rPr>
              <a:t>列印</a:t>
            </a:r>
            <a:r>
              <a:rPr lang="zh-TW" altLang="en-US" sz="2600" b="1" dirty="0">
                <a:solidFill>
                  <a:srgbClr val="3333FF"/>
                </a:solidFill>
                <a:latin typeface="標楷體" panose="03000509000000000000" pitchFamily="65" charset="-120"/>
                <a:ea typeface="標楷體" panose="03000509000000000000" pitchFamily="65" charset="-120"/>
                <a:cs typeface="+mj-cs"/>
              </a:rPr>
              <a:t>甄選入學報到通知單</a:t>
            </a:r>
          </a:p>
        </p:txBody>
      </p:sp>
      <p:pic>
        <p:nvPicPr>
          <p:cNvPr id="63494" name="圖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7046" y="3781425"/>
            <a:ext cx="218757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圖片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4487" y="1908463"/>
            <a:ext cx="2449513" cy="32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4707000" y="3784291"/>
            <a:ext cx="2032000" cy="369888"/>
          </a:xfrm>
          <a:prstGeom prst="rect">
            <a:avLst/>
          </a:prstGeom>
          <a:solidFill>
            <a:schemeClr val="accent1">
              <a:lumMod val="60000"/>
              <a:lumOff val="40000"/>
            </a:schemeClr>
          </a:solidFill>
        </p:spPr>
        <p:txBody>
          <a:bodyPr wrap="none">
            <a:spAutoFit/>
          </a:bodyPr>
          <a:lstStyle/>
          <a:p>
            <a:pPr>
              <a:defRPr/>
            </a:pPr>
            <a:r>
              <a:rPr lang="zh-TW" altLang="en-US" dirty="0">
                <a:solidFill>
                  <a:srgbClr val="000000"/>
                </a:solidFill>
                <a:latin typeface="+mn-ea"/>
                <a:ea typeface="+mn-ea"/>
              </a:rPr>
              <a:t>地址在通知單上方</a:t>
            </a:r>
            <a:endParaRPr lang="zh-TW" altLang="en-US" dirty="0">
              <a:latin typeface="+mn-ea"/>
              <a:ea typeface="+mn-ea"/>
            </a:endParaRPr>
          </a:p>
        </p:txBody>
      </p:sp>
      <p:sp>
        <p:nvSpPr>
          <p:cNvPr id="9" name="矩形 8"/>
          <p:cNvSpPr/>
          <p:nvPr/>
        </p:nvSpPr>
        <p:spPr>
          <a:xfrm>
            <a:off x="6904037" y="1538575"/>
            <a:ext cx="2030413" cy="369888"/>
          </a:xfrm>
          <a:prstGeom prst="rect">
            <a:avLst/>
          </a:prstGeom>
          <a:solidFill>
            <a:schemeClr val="accent1">
              <a:lumMod val="60000"/>
              <a:lumOff val="40000"/>
            </a:schemeClr>
          </a:solidFill>
        </p:spPr>
        <p:txBody>
          <a:bodyPr wrap="none">
            <a:spAutoFit/>
          </a:bodyPr>
          <a:lstStyle/>
          <a:p>
            <a:pPr>
              <a:defRPr/>
            </a:pPr>
            <a:r>
              <a:rPr lang="zh-TW" altLang="en-US" dirty="0">
                <a:solidFill>
                  <a:srgbClr val="000000"/>
                </a:solidFill>
                <a:latin typeface="+mn-ea"/>
                <a:ea typeface="+mn-ea"/>
              </a:rPr>
              <a:t>地址在通知單下方</a:t>
            </a:r>
            <a:endParaRPr lang="zh-TW" altLang="en-US" dirty="0">
              <a:latin typeface="+mn-ea"/>
              <a:ea typeface="+mn-ea"/>
            </a:endParaRPr>
          </a:p>
        </p:txBody>
      </p:sp>
      <p:pic>
        <p:nvPicPr>
          <p:cNvPr id="63498" name="圖片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4262438"/>
            <a:ext cx="3975100"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169863" y="3898900"/>
            <a:ext cx="2032000" cy="369888"/>
          </a:xfrm>
          <a:prstGeom prst="rect">
            <a:avLst/>
          </a:prstGeom>
          <a:solidFill>
            <a:schemeClr val="accent1">
              <a:lumMod val="60000"/>
              <a:lumOff val="40000"/>
            </a:schemeClr>
          </a:solidFill>
        </p:spPr>
        <p:txBody>
          <a:bodyPr wrap="none">
            <a:spAutoFit/>
          </a:bodyPr>
          <a:lstStyle/>
          <a:p>
            <a:pPr>
              <a:defRPr/>
            </a:pPr>
            <a:r>
              <a:rPr lang="zh-TW" altLang="en-US" dirty="0">
                <a:latin typeface="+mn-ea"/>
                <a:ea typeface="+mn-ea"/>
              </a:rPr>
              <a:t>大宗掛號郵遞清單</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332762" y="1100428"/>
            <a:ext cx="9809524" cy="4657143"/>
          </a:xfrm>
          <a:prstGeom prst="rect">
            <a:avLst/>
          </a:prstGeom>
        </p:spPr>
      </p:pic>
      <p:pic>
        <p:nvPicPr>
          <p:cNvPr id="645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0" y="3465513"/>
            <a:ext cx="8924925"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516" name="Rectangle 3"/>
          <p:cNvSpPr>
            <a:spLocks noGrp="1" noChangeArrowheads="1"/>
          </p:cNvSpPr>
          <p:nvPr>
            <p:ph type="title" idx="4294967295"/>
          </p:nvPr>
        </p:nvSpPr>
        <p:spPr>
          <a:xfrm>
            <a:off x="468313" y="287338"/>
            <a:ext cx="8280400" cy="649287"/>
          </a:xfrm>
        </p:spPr>
        <p:txBody>
          <a:bodyPr/>
          <a:lstStyle/>
          <a:p>
            <a:pPr eaLnBrk="1" hangingPunct="1"/>
            <a:r>
              <a:rPr lang="zh-TW" altLang="en-US" sz="2600" b="1" kern="1200" dirty="0">
                <a:solidFill>
                  <a:srgbClr val="3333FF"/>
                </a:solidFill>
                <a:latin typeface="標楷體" panose="03000509000000000000" pitchFamily="65" charset="-120"/>
                <a:ea typeface="標楷體" panose="03000509000000000000" pitchFamily="65" charset="-120"/>
              </a:rPr>
              <a:t>報到作業</a:t>
            </a:r>
            <a:r>
              <a:rPr lang="en-US" altLang="zh-TW" sz="2600" b="1" kern="1200" dirty="0">
                <a:solidFill>
                  <a:srgbClr val="3333FF"/>
                </a:solidFill>
                <a:latin typeface="標楷體" panose="03000509000000000000" pitchFamily="65" charset="-120"/>
                <a:ea typeface="標楷體" panose="03000509000000000000" pitchFamily="65" charset="-120"/>
              </a:rPr>
              <a:t>-4-4. </a:t>
            </a:r>
            <a:r>
              <a:rPr lang="zh-TW" altLang="en-US" sz="2600" b="1" kern="1200" dirty="0">
                <a:solidFill>
                  <a:srgbClr val="3333FF"/>
                </a:solidFill>
                <a:latin typeface="標楷體" panose="03000509000000000000" pitchFamily="65" charset="-120"/>
                <a:ea typeface="標楷體" panose="03000509000000000000" pitchFamily="65" charset="-120"/>
              </a:rPr>
              <a:t>勾選未報到名單</a:t>
            </a:r>
          </a:p>
        </p:txBody>
      </p:sp>
      <p:sp>
        <p:nvSpPr>
          <p:cNvPr id="64518" name="AutoShape 6"/>
          <p:cNvSpPr>
            <a:spLocks noChangeArrowheads="1"/>
          </p:cNvSpPr>
          <p:nvPr/>
        </p:nvSpPr>
        <p:spPr bwMode="auto">
          <a:xfrm>
            <a:off x="6477000" y="3429000"/>
            <a:ext cx="2533650" cy="390525"/>
          </a:xfrm>
          <a:prstGeom prst="wedgeRectCallout">
            <a:avLst>
              <a:gd name="adj1" fmla="val -70963"/>
              <a:gd name="adj2" fmla="val 152829"/>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000">
                <a:solidFill>
                  <a:srgbClr val="000000"/>
                </a:solidFill>
              </a:rPr>
              <a:t>勾選完後須按儲存</a:t>
            </a:r>
          </a:p>
        </p:txBody>
      </p:sp>
      <p:sp>
        <p:nvSpPr>
          <p:cNvPr id="64519" name="AutoShape 5"/>
          <p:cNvSpPr>
            <a:spLocks noChangeArrowheads="1"/>
          </p:cNvSpPr>
          <p:nvPr/>
        </p:nvSpPr>
        <p:spPr bwMode="auto">
          <a:xfrm>
            <a:off x="579438" y="3465513"/>
            <a:ext cx="1966912" cy="706437"/>
          </a:xfrm>
          <a:prstGeom prst="wedgeRectCallout">
            <a:avLst>
              <a:gd name="adj1" fmla="val 51130"/>
              <a:gd name="adj2" fmla="val 80671"/>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000" dirty="0">
                <a:solidFill>
                  <a:srgbClr val="000000"/>
                </a:solidFill>
              </a:rPr>
              <a:t>勾選</a:t>
            </a:r>
            <a:r>
              <a:rPr lang="zh-TW" altLang="en-US" sz="2000" dirty="0">
                <a:solidFill>
                  <a:srgbClr val="FF0000"/>
                </a:solidFill>
              </a:rPr>
              <a:t>未報到</a:t>
            </a:r>
            <a:r>
              <a:rPr lang="zh-TW" altLang="en-US" sz="2000" dirty="0">
                <a:solidFill>
                  <a:srgbClr val="000000"/>
                </a:solidFill>
              </a:rPr>
              <a:t>考生</a:t>
            </a:r>
            <a:endParaRPr lang="en-US" altLang="zh-TW" sz="2000" dirty="0">
              <a:solidFill>
                <a:srgbClr val="000000"/>
              </a:solidFill>
            </a:endParaRPr>
          </a:p>
          <a:p>
            <a:pPr eaLnBrk="1" hangingPunct="1">
              <a:spcBef>
                <a:spcPct val="0"/>
              </a:spcBef>
              <a:buFontTx/>
              <a:buNone/>
            </a:pPr>
            <a:r>
              <a:rPr lang="zh-TW" altLang="en-US" sz="2000" dirty="0">
                <a:solidFill>
                  <a:srgbClr val="000000"/>
                </a:solidFill>
              </a:rPr>
              <a:t>剔除考生</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t="6563"/>
          <a:stretch>
            <a:fillRect/>
          </a:stretch>
        </p:blipFill>
        <p:spPr bwMode="auto">
          <a:xfrm>
            <a:off x="468313" y="908050"/>
            <a:ext cx="7883525"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txBox="1">
            <a:spLocks noChangeArrowheads="1"/>
          </p:cNvSpPr>
          <p:nvPr/>
        </p:nvSpPr>
        <p:spPr bwMode="auto">
          <a:xfrm>
            <a:off x="468313" y="287338"/>
            <a:ext cx="8280400" cy="649287"/>
          </a:xfrm>
          <a:prstGeom prst="rect">
            <a:avLst/>
          </a:prstGeom>
          <a:noFill/>
          <a:ln w="9525">
            <a:noFill/>
            <a:miter lim="800000"/>
            <a:headEnd/>
            <a:tailEnd/>
          </a:ln>
        </p:spPr>
        <p:txBody>
          <a:bodyPr anchor="ctr"/>
          <a:lstStyle/>
          <a:p>
            <a:pPr>
              <a:defRPr/>
            </a:pPr>
            <a:r>
              <a:rPr lang="zh-TW" altLang="en-US" sz="2600" b="1" dirty="0">
                <a:solidFill>
                  <a:srgbClr val="3333FF"/>
                </a:solidFill>
                <a:latin typeface="標楷體" panose="03000509000000000000" pitchFamily="65" charset="-120"/>
                <a:ea typeface="標楷體" panose="03000509000000000000" pitchFamily="65" charset="-120"/>
                <a:cs typeface="+mj-cs"/>
              </a:rPr>
              <a:t>報到作業</a:t>
            </a:r>
            <a:r>
              <a:rPr lang="en-US" altLang="zh-TW" sz="2600" b="1" dirty="0">
                <a:solidFill>
                  <a:srgbClr val="3333FF"/>
                </a:solidFill>
                <a:latin typeface="標楷體" panose="03000509000000000000" pitchFamily="65" charset="-120"/>
                <a:ea typeface="標楷體" panose="03000509000000000000" pitchFamily="65" charset="-120"/>
                <a:cs typeface="+mj-cs"/>
              </a:rPr>
              <a:t>-4-5.</a:t>
            </a:r>
            <a:r>
              <a:rPr lang="zh-TW" altLang="en-US" sz="2600" b="1" dirty="0">
                <a:solidFill>
                  <a:srgbClr val="3333FF"/>
                </a:solidFill>
                <a:latin typeface="標楷體" panose="03000509000000000000" pitchFamily="65" charset="-120"/>
                <a:ea typeface="標楷體" panose="03000509000000000000" pitchFamily="65" charset="-120"/>
                <a:cs typeface="+mj-cs"/>
              </a:rPr>
              <a:t>查詢其它招生管道錄取考生</a:t>
            </a:r>
          </a:p>
        </p:txBody>
      </p:sp>
      <p:sp>
        <p:nvSpPr>
          <p:cNvPr id="65541" name="AutoShape 6"/>
          <p:cNvSpPr>
            <a:spLocks noChangeArrowheads="1"/>
          </p:cNvSpPr>
          <p:nvPr/>
        </p:nvSpPr>
        <p:spPr bwMode="auto">
          <a:xfrm>
            <a:off x="5148064" y="5229200"/>
            <a:ext cx="3095625" cy="935037"/>
          </a:xfrm>
          <a:prstGeom prst="wedgeRectCallout">
            <a:avLst>
              <a:gd name="adj1" fmla="val 35041"/>
              <a:gd name="adj2" fmla="val -70502"/>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en-US" altLang="zh-TW" sz="2000" dirty="0" smtClean="0">
                <a:solidFill>
                  <a:srgbClr val="000000"/>
                </a:solidFill>
              </a:rPr>
              <a:t>108.7.</a:t>
            </a:r>
            <a:r>
              <a:rPr lang="zh-TW" altLang="en-US" sz="2000" dirty="0" smtClean="0">
                <a:solidFill>
                  <a:srgbClr val="000000"/>
                </a:solidFill>
              </a:rPr>
              <a:t> </a:t>
            </a:r>
            <a:r>
              <a:rPr lang="en-US" altLang="zh-TW" sz="2000" dirty="0" smtClean="0">
                <a:solidFill>
                  <a:srgbClr val="000000"/>
                </a:solidFill>
              </a:rPr>
              <a:t>13 </a:t>
            </a:r>
            <a:r>
              <a:rPr lang="en-US" altLang="zh-TW" sz="2000" dirty="0">
                <a:solidFill>
                  <a:srgbClr val="000000"/>
                </a:solidFill>
              </a:rPr>
              <a:t>10:00</a:t>
            </a:r>
            <a:r>
              <a:rPr lang="zh-TW" altLang="en-US" sz="2000" dirty="0">
                <a:solidFill>
                  <a:srgbClr val="000000"/>
                </a:solidFill>
              </a:rPr>
              <a:t>開放</a:t>
            </a:r>
            <a:endParaRPr lang="en-US" altLang="zh-TW" sz="2000" dirty="0">
              <a:solidFill>
                <a:srgbClr val="000000"/>
              </a:solidFill>
            </a:endParaRPr>
          </a:p>
          <a:p>
            <a:pPr eaLnBrk="1" hangingPunct="1">
              <a:spcBef>
                <a:spcPct val="0"/>
              </a:spcBef>
              <a:buFontTx/>
              <a:buNone/>
            </a:pPr>
            <a:r>
              <a:rPr lang="zh-TW" altLang="en-US" sz="2000" dirty="0">
                <a:solidFill>
                  <a:srgbClr val="000000"/>
                </a:solidFill>
              </a:rPr>
              <a:t>甄選</a:t>
            </a:r>
            <a:r>
              <a:rPr lang="zh-TW" altLang="en-US" sz="2000" dirty="0" smtClean="0">
                <a:solidFill>
                  <a:srgbClr val="000000"/>
                </a:solidFill>
              </a:rPr>
              <a:t>入學考生</a:t>
            </a:r>
            <a:endParaRPr lang="en-US" altLang="zh-TW" sz="2000" dirty="0" smtClean="0">
              <a:solidFill>
                <a:srgbClr val="000000"/>
              </a:solidFill>
            </a:endParaRPr>
          </a:p>
          <a:p>
            <a:pPr eaLnBrk="1" hangingPunct="1">
              <a:spcBef>
                <a:spcPct val="0"/>
              </a:spcBef>
              <a:buFontTx/>
              <a:buNone/>
            </a:pPr>
            <a:r>
              <a:rPr lang="zh-TW" altLang="en-US" sz="2000" dirty="0" smtClean="0">
                <a:solidFill>
                  <a:srgbClr val="000000"/>
                </a:solidFill>
              </a:rPr>
              <a:t>於技</a:t>
            </a:r>
            <a:r>
              <a:rPr lang="zh-TW" altLang="en-US" sz="2000" dirty="0">
                <a:solidFill>
                  <a:srgbClr val="000000"/>
                </a:solidFill>
              </a:rPr>
              <a:t>優甄審</a:t>
            </a:r>
            <a:r>
              <a:rPr lang="zh-TW" altLang="en-US" sz="2000" dirty="0" smtClean="0">
                <a:solidFill>
                  <a:srgbClr val="000000"/>
                </a:solidFill>
              </a:rPr>
              <a:t>入學報到情形</a:t>
            </a:r>
            <a:endParaRPr lang="zh-TW" altLang="en-US" sz="2000" dirty="0">
              <a:solidFill>
                <a:srgbClr val="000000"/>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220059" y="826659"/>
            <a:ext cx="9657143" cy="5828571"/>
          </a:xfrm>
          <a:prstGeom prst="rect">
            <a:avLst/>
          </a:prstGeom>
        </p:spPr>
      </p:pic>
      <p:sp>
        <p:nvSpPr>
          <p:cNvPr id="66563" name="標題 1"/>
          <p:cNvSpPr>
            <a:spLocks noGrp="1"/>
          </p:cNvSpPr>
          <p:nvPr>
            <p:ph type="title" idx="4294967295"/>
          </p:nvPr>
        </p:nvSpPr>
        <p:spPr>
          <a:xfrm>
            <a:off x="468312" y="177372"/>
            <a:ext cx="8280400" cy="649287"/>
          </a:xfrm>
        </p:spPr>
        <p:txBody>
          <a:bodyPr/>
          <a:lstStyle/>
          <a:p>
            <a:r>
              <a:rPr lang="zh-TW" altLang="en-US" sz="2600" b="1" kern="1200" dirty="0">
                <a:solidFill>
                  <a:srgbClr val="3333FF"/>
                </a:solidFill>
                <a:latin typeface="標楷體" panose="03000509000000000000" pitchFamily="65" charset="-120"/>
                <a:ea typeface="標楷體" panose="03000509000000000000" pitchFamily="65" charset="-120"/>
              </a:rPr>
              <a:t>報到作業</a:t>
            </a:r>
            <a:r>
              <a:rPr lang="en-US" altLang="zh-TW" sz="2600" b="1" kern="1200" dirty="0">
                <a:solidFill>
                  <a:srgbClr val="3333FF"/>
                </a:solidFill>
                <a:latin typeface="標楷體" panose="03000509000000000000" pitchFamily="65" charset="-120"/>
                <a:ea typeface="標楷體" panose="03000509000000000000" pitchFamily="65" charset="-120"/>
              </a:rPr>
              <a:t>-4-6. </a:t>
            </a:r>
            <a:r>
              <a:rPr lang="zh-TW" altLang="en-US" sz="2600" b="1" kern="1200" dirty="0">
                <a:solidFill>
                  <a:srgbClr val="3333FF"/>
                </a:solidFill>
                <a:latin typeface="標楷體" panose="03000509000000000000" pitchFamily="65" charset="-120"/>
                <a:ea typeface="標楷體" panose="03000509000000000000" pitchFamily="65" charset="-120"/>
              </a:rPr>
              <a:t>確認完成報到</a:t>
            </a:r>
          </a:p>
        </p:txBody>
      </p:sp>
      <p:sp>
        <p:nvSpPr>
          <p:cNvPr id="3" name="矩形 2"/>
          <p:cNvSpPr/>
          <p:nvPr/>
        </p:nvSpPr>
        <p:spPr>
          <a:xfrm>
            <a:off x="3779912" y="3212976"/>
            <a:ext cx="144016" cy="35084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468313" y="287338"/>
            <a:ext cx="8280400" cy="649287"/>
          </a:xfrm>
          <a:prstGeom prst="rect">
            <a:avLst/>
          </a:prstGeom>
          <a:noFill/>
          <a:ln w="9525">
            <a:noFill/>
            <a:miter lim="800000"/>
            <a:headEnd/>
            <a:tailEnd/>
          </a:ln>
        </p:spPr>
        <p:txBody>
          <a:bodyPr anchor="ctr"/>
          <a:lstStyle/>
          <a:p>
            <a:pPr>
              <a:defRPr/>
            </a:pPr>
            <a:r>
              <a:rPr lang="zh-TW" altLang="en-US" sz="2600" b="1" dirty="0">
                <a:solidFill>
                  <a:srgbClr val="3333FF"/>
                </a:solidFill>
                <a:latin typeface="標楷體" panose="03000509000000000000" pitchFamily="65" charset="-120"/>
                <a:ea typeface="標楷體" panose="03000509000000000000" pitchFamily="65" charset="-120"/>
                <a:cs typeface="+mj-cs"/>
              </a:rPr>
              <a:t>報到作業</a:t>
            </a:r>
            <a:r>
              <a:rPr lang="en-US" altLang="zh-TW" sz="2600" b="1" dirty="0">
                <a:solidFill>
                  <a:srgbClr val="3333FF"/>
                </a:solidFill>
                <a:latin typeface="標楷體" panose="03000509000000000000" pitchFamily="65" charset="-120"/>
                <a:ea typeface="標楷體" panose="03000509000000000000" pitchFamily="65" charset="-120"/>
                <a:cs typeface="+mj-cs"/>
              </a:rPr>
              <a:t>-</a:t>
            </a:r>
            <a:r>
              <a:rPr lang="zh-TW" altLang="en-US" sz="2600" b="1" dirty="0">
                <a:solidFill>
                  <a:srgbClr val="3333FF"/>
                </a:solidFill>
                <a:latin typeface="標楷體" panose="03000509000000000000" pitchFamily="65" charset="-120"/>
                <a:ea typeface="標楷體" panose="03000509000000000000" pitchFamily="65" charset="-120"/>
                <a:cs typeface="+mj-cs"/>
              </a:rPr>
              <a:t>匯出已報到名單及未報到名單</a:t>
            </a:r>
          </a:p>
        </p:txBody>
      </p:sp>
      <p:pic>
        <p:nvPicPr>
          <p:cNvPr id="2" name="圖片 1"/>
          <p:cNvPicPr>
            <a:picLocks noChangeAspect="1"/>
          </p:cNvPicPr>
          <p:nvPr/>
        </p:nvPicPr>
        <p:blipFill rotWithShape="1">
          <a:blip r:embed="rId2"/>
          <a:srcRect l="14341" r="15097"/>
          <a:stretch/>
        </p:blipFill>
        <p:spPr>
          <a:xfrm>
            <a:off x="180021" y="1268760"/>
            <a:ext cx="8856984" cy="2520280"/>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a:spLocks noGrp="1" noChangeArrowheads="1"/>
          </p:cNvSpPr>
          <p:nvPr>
            <p:ph type="title" idx="4294967295"/>
          </p:nvPr>
        </p:nvSpPr>
        <p:spPr>
          <a:xfrm>
            <a:off x="107950" y="115888"/>
            <a:ext cx="7992442" cy="6240462"/>
          </a:xfrm>
        </p:spPr>
        <p:txBody>
          <a:bodyPr anchor="t"/>
          <a:lstStyle/>
          <a:p>
            <a:pPr eaLnBrk="1" hangingPunct="1"/>
            <a:r>
              <a:rPr lang="zh-TW" altLang="en-US" b="1" kern="1200" dirty="0">
                <a:solidFill>
                  <a:srgbClr val="3333FF"/>
                </a:solidFill>
                <a:latin typeface="標楷體" panose="03000509000000000000" pitchFamily="65" charset="-120"/>
                <a:ea typeface="標楷體" panose="03000509000000000000" pitchFamily="65" charset="-120"/>
              </a:rPr>
              <a:t>報表列印</a:t>
            </a:r>
            <a:r>
              <a:rPr lang="en-US" altLang="zh-TW" b="1" kern="1200" dirty="0">
                <a:solidFill>
                  <a:srgbClr val="3333FF"/>
                </a:solidFill>
                <a:latin typeface="標楷體" panose="03000509000000000000" pitchFamily="65" charset="-120"/>
                <a:ea typeface="標楷體" panose="03000509000000000000" pitchFamily="65" charset="-120"/>
              </a:rPr>
              <a:t>-5-1.  </a:t>
            </a:r>
            <a:r>
              <a:rPr lang="zh-TW" altLang="en-US" b="1" kern="1200" dirty="0">
                <a:solidFill>
                  <a:srgbClr val="3333FF"/>
                </a:solidFill>
                <a:latin typeface="標楷體" panose="03000509000000000000" pitchFamily="65" charset="-120"/>
                <a:ea typeface="標楷體" panose="03000509000000000000" pitchFamily="65" charset="-120"/>
              </a:rPr>
              <a:t>重要報表</a:t>
            </a:r>
          </a:p>
        </p:txBody>
      </p:sp>
      <p:pic>
        <p:nvPicPr>
          <p:cNvPr id="15362" name="Picture 2" descr="C:\Users\aurora\AppData\Local\LINE\Cache\tmp\15561858923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692696"/>
            <a:ext cx="6908515" cy="5999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idx="4294967295"/>
          </p:nvPr>
        </p:nvSpPr>
        <p:spPr>
          <a:xfrm>
            <a:off x="3589562" y="3364629"/>
            <a:ext cx="3615076" cy="1041827"/>
          </a:xfrm>
        </p:spPr>
        <p:txBody>
          <a:bodyPr/>
          <a:lstStyle/>
          <a:p>
            <a:pPr eaLnBrk="1" fontAlgn="auto" hangingPunct="1">
              <a:spcBef>
                <a:spcPts val="0"/>
              </a:spcBef>
              <a:spcAft>
                <a:spcPts val="0"/>
              </a:spcAft>
            </a:pPr>
            <a:r>
              <a:rPr kumimoji="0" lang="zh-TW" altLang="en-US" sz="4200" b="1" kern="1200" dirty="0" smtClean="0">
                <a:solidFill>
                  <a:prstClr val="black">
                    <a:lumMod val="65000"/>
                    <a:lumOff val="35000"/>
                    <a:alpha val="91000"/>
                  </a:prstClr>
                </a:solidFill>
                <a:latin typeface="微软雅黑" panose="020B0503020204020204" pitchFamily="34" charset="-122"/>
                <a:ea typeface="微软雅黑" panose="020B0503020204020204" pitchFamily="34" charset="-122"/>
                <a:cs typeface="方正豪体简体" panose="03000509000000000000" pitchFamily="65" charset="-122"/>
              </a:rPr>
              <a:t>系統</a:t>
            </a:r>
            <a:r>
              <a:rPr kumimoji="0" lang="zh-TW" altLang="en-US" sz="4200" b="1" kern="1200" dirty="0">
                <a:solidFill>
                  <a:prstClr val="black">
                    <a:lumMod val="65000"/>
                    <a:lumOff val="35000"/>
                    <a:alpha val="91000"/>
                  </a:prstClr>
                </a:solidFill>
                <a:latin typeface="微软雅黑" panose="020B0503020204020204" pitchFamily="34" charset="-122"/>
                <a:ea typeface="微软雅黑" panose="020B0503020204020204" pitchFamily="34" charset="-122"/>
                <a:cs typeface="方正豪体简体" panose="03000509000000000000" pitchFamily="65" charset="-122"/>
              </a:rPr>
              <a:t>操作說明</a:t>
            </a:r>
          </a:p>
        </p:txBody>
      </p:sp>
      <p:grpSp>
        <p:nvGrpSpPr>
          <p:cNvPr id="3" name="群組 2"/>
          <p:cNvGrpSpPr/>
          <p:nvPr/>
        </p:nvGrpSpPr>
        <p:grpSpPr>
          <a:xfrm>
            <a:off x="539552" y="1785030"/>
            <a:ext cx="6849926" cy="2508066"/>
            <a:chOff x="1867355" y="173643"/>
            <a:chExt cx="6849926" cy="2508066"/>
          </a:xfrm>
        </p:grpSpPr>
        <p:sp>
          <p:nvSpPr>
            <p:cNvPr id="26" name="等腰三角形 25"/>
            <p:cNvSpPr/>
            <p:nvPr/>
          </p:nvSpPr>
          <p:spPr>
            <a:xfrm>
              <a:off x="2195736" y="587609"/>
              <a:ext cx="2376264" cy="2025056"/>
            </a:xfrm>
            <a:prstGeom prst="triangle">
              <a:avLst/>
            </a:prstGeom>
            <a:solidFill>
              <a:sysClr val="windowText" lastClr="000000">
                <a:lumMod val="65000"/>
                <a:lumOff val="35000"/>
                <a:alpha val="14000"/>
              </a:sysClr>
            </a:solidFill>
            <a:ln w="10795" cap="flat" cmpd="sng" algn="ctr">
              <a:solidFill>
                <a:srgbClr val="E6325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27" name="TextBox 7"/>
            <p:cNvSpPr txBox="1"/>
            <p:nvPr/>
          </p:nvSpPr>
          <p:spPr>
            <a:xfrm>
              <a:off x="2672078" y="1050493"/>
              <a:ext cx="1467068" cy="1631216"/>
            </a:xfrm>
            <a:prstGeom prst="rect">
              <a:avLst/>
            </a:prstGeom>
            <a:noFill/>
          </p:spPr>
          <p:txBody>
            <a:bodyPr wrap="none" rtlCol="0">
              <a:spAutoFit/>
            </a:bodyPr>
            <a:lstStyle>
              <a:defPPr>
                <a:defRPr lang="zh-CN"/>
              </a:defPPr>
              <a:lvl1pPr>
                <a:defRPr sz="12000">
                  <a:solidFill>
                    <a:schemeClr val="accent2"/>
                  </a:solidFill>
                  <a:latin typeface="Impact" panose="020B0806030902050204" pitchFamily="34" charset="0"/>
                </a:defRPr>
              </a:lvl1pPr>
            </a:lstStyle>
            <a:p>
              <a:pPr fontAlgn="auto">
                <a:spcBef>
                  <a:spcPts val="0"/>
                </a:spcBef>
                <a:spcAft>
                  <a:spcPts val="0"/>
                </a:spcAft>
              </a:pPr>
              <a:r>
                <a:rPr kumimoji="0" lang="zh-TW" altLang="en-US" sz="10000" dirty="0">
                  <a:solidFill>
                    <a:srgbClr val="E6325C"/>
                  </a:solidFill>
                  <a:latin typeface="華康新特黑體" panose="02010609010101010101" pitchFamily="49" charset="-120"/>
                  <a:ea typeface="華康新特黑體" panose="02010609010101010101" pitchFamily="49" charset="-120"/>
                </a:rPr>
                <a:t>貳</a:t>
              </a:r>
              <a:endParaRPr kumimoji="0" lang="zh-CN" altLang="en-US" sz="10000" dirty="0">
                <a:solidFill>
                  <a:srgbClr val="E6325C"/>
                </a:solidFill>
                <a:latin typeface="華康新特黑體" panose="02010609010101010101" pitchFamily="49" charset="-120"/>
                <a:ea typeface="華康新特黑體" panose="02010609010101010101" pitchFamily="49" charset="-120"/>
              </a:endParaRPr>
            </a:p>
          </p:txBody>
        </p:sp>
        <p:sp>
          <p:nvSpPr>
            <p:cNvPr id="28" name="TextBox 8"/>
            <p:cNvSpPr txBox="1"/>
            <p:nvPr/>
          </p:nvSpPr>
          <p:spPr>
            <a:xfrm>
              <a:off x="4377631" y="828890"/>
              <a:ext cx="4339650" cy="923330"/>
            </a:xfrm>
            <a:prstGeom prst="rect">
              <a:avLst/>
            </a:prstGeom>
            <a:noFill/>
          </p:spPr>
          <p:txBody>
            <a:bodyPr wrap="none" rtlCol="0">
              <a:spAutoFit/>
            </a:bodyPr>
            <a:lstStyle/>
            <a:p>
              <a:pPr fontAlgn="auto">
                <a:spcBef>
                  <a:spcPts val="0"/>
                </a:spcBef>
                <a:spcAft>
                  <a:spcPts val="0"/>
                </a:spcAft>
              </a:pPr>
              <a:r>
                <a:rPr kumimoji="0" lang="zh-TW" altLang="en-US" sz="5400" b="1" dirty="0" smtClean="0">
                  <a:solidFill>
                    <a:prstClr val="black">
                      <a:lumMod val="65000"/>
                      <a:lumOff val="35000"/>
                      <a:alpha val="91000"/>
                    </a:prstClr>
                  </a:solidFill>
                  <a:latin typeface="微软雅黑" panose="020B0503020204020204" pitchFamily="34" charset="-122"/>
                  <a:ea typeface="微软雅黑" panose="020B0503020204020204" pitchFamily="34" charset="-122"/>
                  <a:cs typeface="方正豪体简体" panose="03000509000000000000" pitchFamily="65" charset="-122"/>
                </a:rPr>
                <a:t>技優甄審招生</a:t>
              </a:r>
              <a:endParaRPr kumimoji="0" lang="zh-CN" altLang="en-US" sz="5400" b="1" dirty="0">
                <a:solidFill>
                  <a:prstClr val="black">
                    <a:lumMod val="65000"/>
                    <a:lumOff val="35000"/>
                    <a:alpha val="91000"/>
                  </a:prstClr>
                </a:solidFill>
                <a:latin typeface="微软雅黑" panose="020B0503020204020204" pitchFamily="34" charset="-122"/>
                <a:ea typeface="微软雅黑" panose="020B0503020204020204" pitchFamily="34" charset="-122"/>
                <a:cs typeface="方正豪体简体" panose="03000509000000000000" pitchFamily="65" charset="-122"/>
              </a:endParaRPr>
            </a:p>
          </p:txBody>
        </p:sp>
        <p:cxnSp>
          <p:nvCxnSpPr>
            <p:cNvPr id="29" name="直接连接符 10"/>
            <p:cNvCxnSpPr/>
            <p:nvPr/>
          </p:nvCxnSpPr>
          <p:spPr>
            <a:xfrm>
              <a:off x="4318359" y="1742509"/>
              <a:ext cx="4214081" cy="9711"/>
            </a:xfrm>
            <a:prstGeom prst="line">
              <a:avLst/>
            </a:prstGeom>
            <a:noFill/>
            <a:ln w="9525" cap="flat" cmpd="sng" algn="ctr">
              <a:solidFill>
                <a:sysClr val="windowText" lastClr="000000">
                  <a:lumMod val="65000"/>
                  <a:lumOff val="35000"/>
                </a:sysClr>
              </a:solidFill>
              <a:prstDash val="dash"/>
            </a:ln>
            <a:effectLst/>
          </p:spPr>
        </p:cxnSp>
        <p:sp>
          <p:nvSpPr>
            <p:cNvPr id="42" name="等腰三角形 41"/>
            <p:cNvSpPr/>
            <p:nvPr/>
          </p:nvSpPr>
          <p:spPr>
            <a:xfrm rot="18035669">
              <a:off x="2548631" y="198473"/>
              <a:ext cx="360040" cy="310379"/>
            </a:xfrm>
            <a:prstGeom prst="triangle">
              <a:avLst/>
            </a:prstGeom>
            <a:solidFill>
              <a:srgbClr val="A3CD39"/>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43" name="等腰三角形 42"/>
            <p:cNvSpPr/>
            <p:nvPr/>
          </p:nvSpPr>
          <p:spPr>
            <a:xfrm rot="21283757">
              <a:off x="2134594" y="413672"/>
              <a:ext cx="191945" cy="165470"/>
            </a:xfrm>
            <a:prstGeom prst="triangle">
              <a:avLst/>
            </a:prstGeom>
            <a:solidFill>
              <a:srgbClr val="E4BE3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44" name="等腰三角形 43"/>
            <p:cNvSpPr/>
            <p:nvPr/>
          </p:nvSpPr>
          <p:spPr>
            <a:xfrm rot="15968008">
              <a:off x="1828856" y="804775"/>
              <a:ext cx="304349" cy="227352"/>
            </a:xfrm>
            <a:prstGeom prst="triangle">
              <a:avLst/>
            </a:prstGeom>
            <a:solidFill>
              <a:srgbClr val="4EC0A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3620762257"/>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nvPr>
        </p:nvGraphicFramePr>
        <p:xfrm>
          <a:off x="251520" y="512366"/>
          <a:ext cx="8616951" cy="5883295"/>
        </p:xfrm>
        <a:graphic>
          <a:graphicData uri="http://schemas.openxmlformats.org/drawingml/2006/table">
            <a:tbl>
              <a:tblPr firstRow="1">
                <a:tableStyleId>{5C22544A-7EE6-4342-B048-85BDC9FD1C3A}</a:tableStyleId>
              </a:tblPr>
              <a:tblGrid>
                <a:gridCol w="2808478"/>
                <a:gridCol w="2660641"/>
                <a:gridCol w="3147832"/>
              </a:tblGrid>
              <a:tr h="274375">
                <a:tc>
                  <a:txBody>
                    <a:bodyPr/>
                    <a:lstStyle/>
                    <a:p>
                      <a:pPr algn="ctr">
                        <a:spcAft>
                          <a:spcPts val="0"/>
                        </a:spcAft>
                      </a:pPr>
                      <a:r>
                        <a:rPr lang="zh-TW" sz="1800" b="0" kern="100" dirty="0">
                          <a:solidFill>
                            <a:schemeClr val="tx1"/>
                          </a:solidFill>
                          <a:effectLst/>
                          <a:latin typeface="+mn-ea"/>
                          <a:ea typeface="+mn-ea"/>
                        </a:rPr>
                        <a:t>競賽、證照名稱</a:t>
                      </a:r>
                      <a:endParaRPr lang="zh-TW" sz="1800" b="0" kern="100" dirty="0">
                        <a:solidFill>
                          <a:schemeClr val="tx1"/>
                        </a:solidFill>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800" b="0" kern="100" dirty="0">
                          <a:solidFill>
                            <a:schemeClr val="tx1"/>
                          </a:solidFill>
                          <a:effectLst/>
                          <a:latin typeface="+mn-ea"/>
                          <a:ea typeface="+mn-ea"/>
                        </a:rPr>
                        <a:t>競賽優勝</a:t>
                      </a:r>
                      <a:r>
                        <a:rPr lang="zh-TW" sz="1800" b="0" kern="100" dirty="0" smtClean="0">
                          <a:solidFill>
                            <a:schemeClr val="tx1"/>
                          </a:solidFill>
                          <a:effectLst/>
                          <a:latin typeface="+mn-ea"/>
                          <a:ea typeface="+mn-ea"/>
                        </a:rPr>
                        <a:t>名次或</a:t>
                      </a:r>
                      <a:r>
                        <a:rPr lang="zh-TW" sz="1800" b="0" kern="100" dirty="0">
                          <a:solidFill>
                            <a:schemeClr val="tx1"/>
                          </a:solidFill>
                          <a:effectLst/>
                          <a:latin typeface="+mn-ea"/>
                          <a:ea typeface="+mn-ea"/>
                        </a:rPr>
                        <a:t>證照等級</a:t>
                      </a:r>
                      <a:endParaRPr lang="zh-TW" sz="1800" b="0" kern="100" dirty="0">
                        <a:solidFill>
                          <a:schemeClr val="tx1"/>
                        </a:solidFill>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800" b="0" kern="100" dirty="0">
                          <a:solidFill>
                            <a:schemeClr val="tx1"/>
                          </a:solidFill>
                          <a:effectLst/>
                          <a:latin typeface="+mn-ea"/>
                          <a:ea typeface="+mn-ea"/>
                        </a:rPr>
                        <a:t>優待加分百分比</a:t>
                      </a:r>
                      <a:endParaRPr lang="zh-TW" sz="1800" b="0" kern="100" dirty="0">
                        <a:solidFill>
                          <a:schemeClr val="tx1"/>
                        </a:solidFill>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365740">
                <a:tc rowSpan="2">
                  <a:txBody>
                    <a:bodyPr/>
                    <a:lstStyle/>
                    <a:p>
                      <a:pPr algn="just">
                        <a:spcAft>
                          <a:spcPts val="0"/>
                        </a:spcAft>
                      </a:pPr>
                      <a:r>
                        <a:rPr lang="zh-TW" sz="1600" b="0" kern="100" dirty="0">
                          <a:effectLst/>
                          <a:latin typeface="+mn-ea"/>
                          <a:ea typeface="+mn-ea"/>
                        </a:rPr>
                        <a:t>國際技能競賽</a:t>
                      </a:r>
                    </a:p>
                    <a:p>
                      <a:pPr algn="just">
                        <a:spcAft>
                          <a:spcPts val="0"/>
                        </a:spcAft>
                      </a:pPr>
                      <a:r>
                        <a:rPr lang="zh-TW" sz="1600" b="0" kern="100" dirty="0">
                          <a:effectLst/>
                          <a:latin typeface="+mn-ea"/>
                          <a:ea typeface="+mn-ea"/>
                        </a:rPr>
                        <a:t>國際展能節職業技能競賽</a:t>
                      </a:r>
                    </a:p>
                    <a:p>
                      <a:pPr algn="just">
                        <a:spcAft>
                          <a:spcPts val="0"/>
                        </a:spcAft>
                      </a:pPr>
                      <a:r>
                        <a:rPr lang="zh-TW" sz="1600" b="0" kern="100" dirty="0">
                          <a:effectLst/>
                          <a:latin typeface="+mn-ea"/>
                          <a:ea typeface="+mn-ea"/>
                        </a:rPr>
                        <a:t>國際科技展覽</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spcAft>
                          <a:spcPts val="0"/>
                        </a:spcAft>
                      </a:pPr>
                      <a:r>
                        <a:rPr lang="zh-TW" sz="1600" b="0" kern="100">
                          <a:effectLst/>
                          <a:latin typeface="+mn-ea"/>
                          <a:ea typeface="+mn-ea"/>
                        </a:rPr>
                        <a:t>第</a:t>
                      </a:r>
                      <a:r>
                        <a:rPr lang="en-US" sz="1600" b="0" kern="100">
                          <a:effectLst/>
                          <a:latin typeface="+mn-ea"/>
                          <a:ea typeface="+mn-ea"/>
                        </a:rPr>
                        <a:t>1~3</a:t>
                      </a:r>
                      <a:r>
                        <a:rPr lang="zh-TW" sz="1600" b="0" kern="100">
                          <a:effectLst/>
                          <a:latin typeface="+mn-ea"/>
                          <a:ea typeface="+mn-ea"/>
                        </a:rPr>
                        <a:t>名</a:t>
                      </a:r>
                      <a:endParaRPr lang="zh-TW" sz="1600" b="0" kern="10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100" dirty="0">
                          <a:effectLst/>
                          <a:latin typeface="+mn-ea"/>
                          <a:ea typeface="+mn-ea"/>
                        </a:rPr>
                        <a:t>增加甄審實得總分</a:t>
                      </a:r>
                      <a:r>
                        <a:rPr lang="en-US" sz="1600" b="0" kern="100" dirty="0">
                          <a:effectLst/>
                          <a:latin typeface="+mn-ea"/>
                          <a:ea typeface="+mn-ea"/>
                        </a:rPr>
                        <a:t>55%</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365858">
                <a:tc vMerge="1">
                  <a:txBody>
                    <a:bodyPr/>
                    <a:lstStyle/>
                    <a:p>
                      <a:endParaRPr lang="zh-TW" altLang="en-US"/>
                    </a:p>
                  </a:txBody>
                  <a:tcPr/>
                </a:tc>
                <a:tc>
                  <a:txBody>
                    <a:bodyPr/>
                    <a:lstStyle/>
                    <a:p>
                      <a:pPr>
                        <a:spcAft>
                          <a:spcPts val="0"/>
                        </a:spcAft>
                      </a:pPr>
                      <a:r>
                        <a:rPr lang="zh-TW" sz="1600" b="0" kern="100" dirty="0">
                          <a:effectLst/>
                          <a:latin typeface="+mn-ea"/>
                          <a:ea typeface="+mn-ea"/>
                        </a:rPr>
                        <a:t>優勝</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100" dirty="0">
                          <a:effectLst/>
                          <a:latin typeface="+mn-ea"/>
                          <a:ea typeface="+mn-ea"/>
                        </a:rPr>
                        <a:t>增加甄審實得總分</a:t>
                      </a:r>
                      <a:r>
                        <a:rPr lang="en-US" sz="1600" b="0" kern="100" dirty="0">
                          <a:effectLst/>
                          <a:latin typeface="+mn-ea"/>
                          <a:ea typeface="+mn-ea"/>
                        </a:rPr>
                        <a:t>50%</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487733">
                <a:tc>
                  <a:txBody>
                    <a:bodyPr/>
                    <a:lstStyle/>
                    <a:p>
                      <a:pPr algn="just">
                        <a:spcAft>
                          <a:spcPts val="0"/>
                        </a:spcAft>
                      </a:pPr>
                      <a:r>
                        <a:rPr lang="zh-TW" sz="1600" b="0" kern="100" dirty="0">
                          <a:effectLst/>
                          <a:latin typeface="+mn-ea"/>
                          <a:ea typeface="+mn-ea"/>
                        </a:rPr>
                        <a:t>國際技能競賽</a:t>
                      </a:r>
                    </a:p>
                    <a:p>
                      <a:pPr algn="just">
                        <a:spcAft>
                          <a:spcPts val="0"/>
                        </a:spcAft>
                      </a:pPr>
                      <a:r>
                        <a:rPr lang="zh-TW" sz="1600" b="0" kern="100" dirty="0">
                          <a:effectLst/>
                          <a:latin typeface="+mn-ea"/>
                          <a:ea typeface="+mn-ea"/>
                        </a:rPr>
                        <a:t>國際展能節職業技能競賽</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40000"/>
                        <a:lumOff val="60000"/>
                      </a:schemeClr>
                    </a:solidFill>
                  </a:tcPr>
                </a:tc>
                <a:tc>
                  <a:txBody>
                    <a:bodyPr/>
                    <a:lstStyle/>
                    <a:p>
                      <a:pPr>
                        <a:spcAft>
                          <a:spcPts val="0"/>
                        </a:spcAft>
                      </a:pPr>
                      <a:r>
                        <a:rPr lang="zh-TW" sz="1600" b="0" kern="100" dirty="0">
                          <a:effectLst/>
                          <a:latin typeface="+mn-ea"/>
                          <a:ea typeface="+mn-ea"/>
                        </a:rPr>
                        <a:t>正</a:t>
                      </a:r>
                      <a:r>
                        <a:rPr lang="en-US" sz="1600" b="0" kern="100" dirty="0">
                          <a:effectLst/>
                          <a:latin typeface="+mn-ea"/>
                          <a:ea typeface="+mn-ea"/>
                        </a:rPr>
                        <a:t>(</a:t>
                      </a:r>
                      <a:r>
                        <a:rPr lang="zh-TW" sz="1600" b="0" kern="100" dirty="0">
                          <a:effectLst/>
                          <a:latin typeface="+mn-ea"/>
                          <a:ea typeface="+mn-ea"/>
                        </a:rPr>
                        <a:t>備</a:t>
                      </a:r>
                      <a:r>
                        <a:rPr lang="en-US" sz="1600" b="0" kern="100" dirty="0">
                          <a:effectLst/>
                          <a:latin typeface="+mn-ea"/>
                          <a:ea typeface="+mn-ea"/>
                        </a:rPr>
                        <a:t>)</a:t>
                      </a:r>
                      <a:r>
                        <a:rPr lang="zh-TW" sz="1600" b="0" kern="100" dirty="0">
                          <a:effectLst/>
                          <a:latin typeface="+mn-ea"/>
                          <a:ea typeface="+mn-ea"/>
                        </a:rPr>
                        <a:t>取國手</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zh-TW" sz="1600" b="0" kern="100" dirty="0">
                          <a:effectLst/>
                          <a:latin typeface="+mn-ea"/>
                          <a:ea typeface="+mn-ea"/>
                        </a:rPr>
                        <a:t>增加甄審實得總分</a:t>
                      </a:r>
                      <a:r>
                        <a:rPr lang="en-US" sz="1600" b="0" kern="100" dirty="0">
                          <a:effectLst/>
                          <a:latin typeface="+mn-ea"/>
                          <a:ea typeface="+mn-ea"/>
                        </a:rPr>
                        <a:t>45%</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40000"/>
                        <a:lumOff val="60000"/>
                      </a:schemeClr>
                    </a:solidFill>
                  </a:tcPr>
                </a:tc>
              </a:tr>
              <a:tr h="243866">
                <a:tc rowSpan="4">
                  <a:txBody>
                    <a:bodyPr/>
                    <a:lstStyle/>
                    <a:p>
                      <a:pPr algn="just">
                        <a:spcAft>
                          <a:spcPts val="0"/>
                        </a:spcAft>
                      </a:pPr>
                      <a:r>
                        <a:rPr lang="zh-TW" sz="1600" b="0" kern="100" dirty="0">
                          <a:effectLst/>
                          <a:latin typeface="+mn-ea"/>
                          <a:ea typeface="+mn-ea"/>
                        </a:rPr>
                        <a:t>全國技能競賽</a:t>
                      </a:r>
                    </a:p>
                    <a:p>
                      <a:pPr algn="just">
                        <a:spcAft>
                          <a:spcPts val="0"/>
                        </a:spcAft>
                      </a:pPr>
                      <a:r>
                        <a:rPr lang="zh-TW" sz="1600" b="0" kern="100" dirty="0">
                          <a:effectLst/>
                          <a:latin typeface="+mn-ea"/>
                          <a:ea typeface="+mn-ea"/>
                        </a:rPr>
                        <a:t>全國身心障礙者技能競賽</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spcAft>
                          <a:spcPts val="0"/>
                        </a:spcAft>
                      </a:pPr>
                      <a:r>
                        <a:rPr lang="zh-TW" sz="1600" b="0" kern="100" dirty="0">
                          <a:effectLst/>
                          <a:latin typeface="+mn-ea"/>
                          <a:ea typeface="+mn-ea"/>
                        </a:rPr>
                        <a:t>第</a:t>
                      </a:r>
                      <a:r>
                        <a:rPr lang="en-US" sz="1600" b="0" kern="100" dirty="0">
                          <a:effectLst/>
                          <a:latin typeface="+mn-ea"/>
                          <a:ea typeface="+mn-ea"/>
                        </a:rPr>
                        <a:t>1</a:t>
                      </a:r>
                      <a:r>
                        <a:rPr lang="zh-TW" sz="1600" b="0" kern="100" dirty="0">
                          <a:effectLst/>
                          <a:latin typeface="+mn-ea"/>
                          <a:ea typeface="+mn-ea"/>
                        </a:rPr>
                        <a:t>名（金牌）</a:t>
                      </a:r>
                      <a:endParaRPr lang="zh-TW" sz="1600" b="0" kern="100" dirty="0">
                        <a:effectLst/>
                        <a:latin typeface="+mn-ea"/>
                        <a:ea typeface="+mn-ea"/>
                        <a:cs typeface="Times New Roman"/>
                      </a:endParaRPr>
                    </a:p>
                  </a:txBody>
                  <a:tcPr marL="41367" marR="41367"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100" dirty="0">
                          <a:effectLst/>
                          <a:latin typeface="+mn-ea"/>
                          <a:ea typeface="+mn-ea"/>
                        </a:rPr>
                        <a:t>增加甄審實得總分</a:t>
                      </a:r>
                      <a:r>
                        <a:rPr lang="en-US" sz="1600" b="0" kern="100" dirty="0">
                          <a:effectLst/>
                          <a:latin typeface="+mn-ea"/>
                          <a:ea typeface="+mn-ea"/>
                        </a:rPr>
                        <a:t>40%</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43866">
                <a:tc vMerge="1">
                  <a:txBody>
                    <a:bodyPr/>
                    <a:lstStyle/>
                    <a:p>
                      <a:endParaRPr lang="zh-TW" altLang="en-US"/>
                    </a:p>
                  </a:txBody>
                  <a:tcPr/>
                </a:tc>
                <a:tc>
                  <a:txBody>
                    <a:bodyPr/>
                    <a:lstStyle/>
                    <a:p>
                      <a:pPr>
                        <a:spcAft>
                          <a:spcPts val="0"/>
                        </a:spcAft>
                      </a:pPr>
                      <a:r>
                        <a:rPr lang="zh-TW" sz="1600" b="0" kern="100">
                          <a:effectLst/>
                          <a:latin typeface="+mn-ea"/>
                          <a:ea typeface="+mn-ea"/>
                        </a:rPr>
                        <a:t>第</a:t>
                      </a:r>
                      <a:r>
                        <a:rPr lang="en-US" sz="1600" b="0" kern="100">
                          <a:effectLst/>
                          <a:latin typeface="+mn-ea"/>
                          <a:ea typeface="+mn-ea"/>
                        </a:rPr>
                        <a:t>2</a:t>
                      </a:r>
                      <a:r>
                        <a:rPr lang="zh-TW" sz="1600" b="0" kern="100">
                          <a:effectLst/>
                          <a:latin typeface="+mn-ea"/>
                          <a:ea typeface="+mn-ea"/>
                        </a:rPr>
                        <a:t>名（銀牌）</a:t>
                      </a:r>
                      <a:endParaRPr lang="zh-TW" sz="1600" b="0" kern="100">
                        <a:effectLst/>
                        <a:latin typeface="+mn-ea"/>
                        <a:ea typeface="+mn-ea"/>
                        <a:cs typeface="Times New Roman"/>
                      </a:endParaRPr>
                    </a:p>
                  </a:txBody>
                  <a:tcPr marL="41367" marR="41367"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100" dirty="0">
                          <a:effectLst/>
                          <a:latin typeface="+mn-ea"/>
                          <a:ea typeface="+mn-ea"/>
                        </a:rPr>
                        <a:t>增加甄審實得總分</a:t>
                      </a:r>
                      <a:r>
                        <a:rPr lang="en-US" sz="1600" b="0" kern="100" dirty="0">
                          <a:effectLst/>
                          <a:latin typeface="+mn-ea"/>
                          <a:ea typeface="+mn-ea"/>
                        </a:rPr>
                        <a:t>35%</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43866">
                <a:tc vMerge="1">
                  <a:txBody>
                    <a:bodyPr/>
                    <a:lstStyle/>
                    <a:p>
                      <a:endParaRPr lang="zh-TW" altLang="en-US"/>
                    </a:p>
                  </a:txBody>
                  <a:tcPr/>
                </a:tc>
                <a:tc>
                  <a:txBody>
                    <a:bodyPr/>
                    <a:lstStyle/>
                    <a:p>
                      <a:pPr>
                        <a:spcAft>
                          <a:spcPts val="0"/>
                        </a:spcAft>
                      </a:pPr>
                      <a:r>
                        <a:rPr lang="zh-TW" sz="1600" b="0" kern="100" dirty="0">
                          <a:effectLst/>
                          <a:latin typeface="+mn-ea"/>
                          <a:ea typeface="+mn-ea"/>
                        </a:rPr>
                        <a:t>第</a:t>
                      </a:r>
                      <a:r>
                        <a:rPr lang="en-US" sz="1600" b="0" kern="100" dirty="0">
                          <a:effectLst/>
                          <a:latin typeface="+mn-ea"/>
                          <a:ea typeface="+mn-ea"/>
                        </a:rPr>
                        <a:t>3</a:t>
                      </a:r>
                      <a:r>
                        <a:rPr lang="zh-TW" sz="1600" b="0" kern="100" dirty="0">
                          <a:effectLst/>
                          <a:latin typeface="+mn-ea"/>
                          <a:ea typeface="+mn-ea"/>
                        </a:rPr>
                        <a:t>名（銅牌）</a:t>
                      </a:r>
                      <a:endParaRPr lang="zh-TW" sz="1600" b="0" kern="100" dirty="0">
                        <a:effectLst/>
                        <a:latin typeface="+mn-ea"/>
                        <a:ea typeface="+mn-ea"/>
                        <a:cs typeface="Times New Roman"/>
                      </a:endParaRPr>
                    </a:p>
                  </a:txBody>
                  <a:tcPr marL="41367" marR="41367"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100" dirty="0">
                          <a:effectLst/>
                          <a:latin typeface="+mn-ea"/>
                          <a:ea typeface="+mn-ea"/>
                        </a:rPr>
                        <a:t>增加甄審實得總分</a:t>
                      </a:r>
                      <a:r>
                        <a:rPr lang="en-US" sz="1600" b="0" kern="100" dirty="0">
                          <a:effectLst/>
                          <a:latin typeface="+mn-ea"/>
                          <a:ea typeface="+mn-ea"/>
                        </a:rPr>
                        <a:t>30%</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43866">
                <a:tc vMerge="1">
                  <a:txBody>
                    <a:bodyPr/>
                    <a:lstStyle/>
                    <a:p>
                      <a:endParaRPr lang="zh-TW" altLang="en-US"/>
                    </a:p>
                  </a:txBody>
                  <a:tcPr/>
                </a:tc>
                <a:tc>
                  <a:txBody>
                    <a:bodyPr/>
                    <a:lstStyle/>
                    <a:p>
                      <a:pPr>
                        <a:spcAft>
                          <a:spcPts val="0"/>
                        </a:spcAft>
                      </a:pPr>
                      <a:r>
                        <a:rPr lang="zh-TW" sz="1600" b="0" kern="100">
                          <a:effectLst/>
                          <a:latin typeface="+mn-ea"/>
                          <a:ea typeface="+mn-ea"/>
                        </a:rPr>
                        <a:t>第</a:t>
                      </a:r>
                      <a:r>
                        <a:rPr lang="en-US" sz="1600" b="0" kern="100">
                          <a:effectLst/>
                          <a:latin typeface="+mn-ea"/>
                          <a:ea typeface="+mn-ea"/>
                        </a:rPr>
                        <a:t>4</a:t>
                      </a:r>
                      <a:r>
                        <a:rPr lang="zh-TW" sz="1600" b="0" kern="100">
                          <a:effectLst/>
                          <a:latin typeface="+mn-ea"/>
                          <a:ea typeface="+mn-ea"/>
                        </a:rPr>
                        <a:t>、</a:t>
                      </a:r>
                      <a:r>
                        <a:rPr lang="en-US" sz="1600" b="0" kern="100">
                          <a:effectLst/>
                          <a:latin typeface="+mn-ea"/>
                          <a:ea typeface="+mn-ea"/>
                        </a:rPr>
                        <a:t>5</a:t>
                      </a:r>
                      <a:r>
                        <a:rPr lang="zh-TW" sz="1600" b="0" kern="100">
                          <a:effectLst/>
                          <a:latin typeface="+mn-ea"/>
                          <a:ea typeface="+mn-ea"/>
                        </a:rPr>
                        <a:t>名</a:t>
                      </a:r>
                      <a:endParaRPr lang="zh-TW" sz="1600" b="0" kern="100">
                        <a:effectLst/>
                        <a:latin typeface="+mn-ea"/>
                        <a:ea typeface="+mn-ea"/>
                        <a:cs typeface="Times New Roman"/>
                      </a:endParaRPr>
                    </a:p>
                  </a:txBody>
                  <a:tcPr marL="41367" marR="41367"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100" dirty="0">
                          <a:effectLst/>
                          <a:latin typeface="+mn-ea"/>
                          <a:ea typeface="+mn-ea"/>
                        </a:rPr>
                        <a:t>增加甄審實得總分</a:t>
                      </a:r>
                      <a:r>
                        <a:rPr lang="en-US" sz="1600" b="0" kern="100" dirty="0">
                          <a:effectLst/>
                          <a:latin typeface="+mn-ea"/>
                          <a:ea typeface="+mn-ea"/>
                        </a:rPr>
                        <a:t>25%</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43866">
                <a:tc rowSpan="3">
                  <a:txBody>
                    <a:bodyPr/>
                    <a:lstStyle/>
                    <a:p>
                      <a:pPr algn="just">
                        <a:spcAft>
                          <a:spcPts val="0"/>
                        </a:spcAft>
                      </a:pPr>
                      <a:r>
                        <a:rPr lang="zh-TW" sz="1600" b="0" kern="100" dirty="0">
                          <a:effectLst/>
                          <a:latin typeface="+mn-ea"/>
                          <a:ea typeface="+mn-ea"/>
                        </a:rPr>
                        <a:t>全國中小學科學展覽會</a:t>
                      </a:r>
                    </a:p>
                    <a:p>
                      <a:pPr algn="just">
                        <a:spcAft>
                          <a:spcPts val="0"/>
                        </a:spcAft>
                      </a:pPr>
                      <a:r>
                        <a:rPr lang="zh-TW" sz="1600" b="0" kern="100" dirty="0">
                          <a:effectLst/>
                          <a:latin typeface="+mn-ea"/>
                          <a:ea typeface="+mn-ea"/>
                        </a:rPr>
                        <a:t>臺灣國際科學展覽會</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40000"/>
                        <a:lumOff val="60000"/>
                      </a:schemeClr>
                    </a:solidFill>
                  </a:tcPr>
                </a:tc>
                <a:tc>
                  <a:txBody>
                    <a:bodyPr/>
                    <a:lstStyle/>
                    <a:p>
                      <a:pPr>
                        <a:spcAft>
                          <a:spcPts val="0"/>
                        </a:spcAft>
                      </a:pPr>
                      <a:r>
                        <a:rPr lang="zh-TW" sz="1600" b="0" kern="100" dirty="0">
                          <a:effectLst/>
                          <a:latin typeface="+mn-ea"/>
                          <a:ea typeface="+mn-ea"/>
                        </a:rPr>
                        <a:t>第</a:t>
                      </a:r>
                      <a:r>
                        <a:rPr lang="en-US" sz="1600" b="0" kern="100" dirty="0">
                          <a:effectLst/>
                          <a:latin typeface="+mn-ea"/>
                          <a:ea typeface="+mn-ea"/>
                        </a:rPr>
                        <a:t>1</a:t>
                      </a:r>
                      <a:r>
                        <a:rPr lang="zh-TW" sz="1600" b="0" kern="100" dirty="0">
                          <a:effectLst/>
                          <a:latin typeface="+mn-ea"/>
                          <a:ea typeface="+mn-ea"/>
                        </a:rPr>
                        <a:t>名</a:t>
                      </a:r>
                      <a:endParaRPr lang="zh-TW" sz="1600" b="0" kern="100" dirty="0">
                        <a:effectLst/>
                        <a:latin typeface="+mn-ea"/>
                        <a:ea typeface="+mn-ea"/>
                        <a:cs typeface="Times New Roman"/>
                      </a:endParaRPr>
                    </a:p>
                  </a:txBody>
                  <a:tcPr marL="41367" marR="41367"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zh-TW" sz="1600" b="0" kern="100" dirty="0">
                          <a:effectLst/>
                          <a:latin typeface="+mn-ea"/>
                          <a:ea typeface="+mn-ea"/>
                        </a:rPr>
                        <a:t>增加甄審實得總分</a:t>
                      </a:r>
                      <a:r>
                        <a:rPr lang="en-US" sz="1600" b="0" kern="100" dirty="0">
                          <a:effectLst/>
                          <a:latin typeface="+mn-ea"/>
                          <a:ea typeface="+mn-ea"/>
                        </a:rPr>
                        <a:t>25%</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40000"/>
                        <a:lumOff val="60000"/>
                      </a:schemeClr>
                    </a:solidFill>
                  </a:tcPr>
                </a:tc>
              </a:tr>
              <a:tr h="243866">
                <a:tc vMerge="1">
                  <a:txBody>
                    <a:bodyPr/>
                    <a:lstStyle/>
                    <a:p>
                      <a:endParaRPr lang="zh-TW" altLang="en-US"/>
                    </a:p>
                  </a:txBody>
                  <a:tcPr/>
                </a:tc>
                <a:tc>
                  <a:txBody>
                    <a:bodyPr/>
                    <a:lstStyle/>
                    <a:p>
                      <a:pPr>
                        <a:spcAft>
                          <a:spcPts val="0"/>
                        </a:spcAft>
                      </a:pPr>
                      <a:r>
                        <a:rPr lang="zh-TW" sz="1600" b="0" kern="100">
                          <a:effectLst/>
                          <a:latin typeface="+mn-ea"/>
                          <a:ea typeface="+mn-ea"/>
                        </a:rPr>
                        <a:t>第</a:t>
                      </a:r>
                      <a:r>
                        <a:rPr lang="en-US" sz="1600" b="0" kern="100">
                          <a:effectLst/>
                          <a:latin typeface="+mn-ea"/>
                          <a:ea typeface="+mn-ea"/>
                        </a:rPr>
                        <a:t>2</a:t>
                      </a:r>
                      <a:r>
                        <a:rPr lang="zh-TW" sz="1600" b="0" kern="100">
                          <a:effectLst/>
                          <a:latin typeface="+mn-ea"/>
                          <a:ea typeface="+mn-ea"/>
                        </a:rPr>
                        <a:t>、</a:t>
                      </a:r>
                      <a:r>
                        <a:rPr lang="en-US" sz="1600" b="0" kern="100">
                          <a:effectLst/>
                          <a:latin typeface="+mn-ea"/>
                          <a:ea typeface="+mn-ea"/>
                        </a:rPr>
                        <a:t>3</a:t>
                      </a:r>
                      <a:r>
                        <a:rPr lang="zh-TW" sz="1600" b="0" kern="100">
                          <a:effectLst/>
                          <a:latin typeface="+mn-ea"/>
                          <a:ea typeface="+mn-ea"/>
                        </a:rPr>
                        <a:t>名</a:t>
                      </a:r>
                      <a:endParaRPr lang="zh-TW" sz="1600" b="0" kern="100">
                        <a:effectLst/>
                        <a:latin typeface="+mn-ea"/>
                        <a:ea typeface="+mn-ea"/>
                        <a:cs typeface="Times New Roman"/>
                      </a:endParaRPr>
                    </a:p>
                  </a:txBody>
                  <a:tcPr marL="41367" marR="41367"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zh-TW" sz="1600" b="0" kern="100" dirty="0">
                          <a:effectLst/>
                          <a:latin typeface="+mn-ea"/>
                          <a:ea typeface="+mn-ea"/>
                        </a:rPr>
                        <a:t>增加甄審實得總分</a:t>
                      </a:r>
                      <a:r>
                        <a:rPr lang="en-US" sz="1600" b="0" kern="100" dirty="0">
                          <a:effectLst/>
                          <a:latin typeface="+mn-ea"/>
                          <a:ea typeface="+mn-ea"/>
                        </a:rPr>
                        <a:t>20%</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40000"/>
                        <a:lumOff val="60000"/>
                      </a:schemeClr>
                    </a:solidFill>
                  </a:tcPr>
                </a:tc>
              </a:tr>
              <a:tr h="243866">
                <a:tc vMerge="1">
                  <a:txBody>
                    <a:bodyPr/>
                    <a:lstStyle/>
                    <a:p>
                      <a:endParaRPr lang="zh-TW" altLang="en-US"/>
                    </a:p>
                  </a:txBody>
                  <a:tcPr/>
                </a:tc>
                <a:tc>
                  <a:txBody>
                    <a:bodyPr/>
                    <a:lstStyle/>
                    <a:p>
                      <a:pPr>
                        <a:spcAft>
                          <a:spcPts val="0"/>
                        </a:spcAft>
                      </a:pPr>
                      <a:r>
                        <a:rPr lang="zh-TW" sz="1600" b="0" kern="100">
                          <a:effectLst/>
                          <a:latin typeface="+mn-ea"/>
                          <a:ea typeface="+mn-ea"/>
                        </a:rPr>
                        <a:t>佳作</a:t>
                      </a:r>
                      <a:endParaRPr lang="zh-TW" sz="1600" b="0" kern="100">
                        <a:effectLst/>
                        <a:latin typeface="+mn-ea"/>
                        <a:ea typeface="+mn-ea"/>
                        <a:cs typeface="Times New Roman"/>
                      </a:endParaRPr>
                    </a:p>
                  </a:txBody>
                  <a:tcPr marL="41367" marR="41367"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zh-TW" sz="1600" b="0" kern="100" dirty="0">
                          <a:effectLst/>
                          <a:latin typeface="+mn-ea"/>
                          <a:ea typeface="+mn-ea"/>
                        </a:rPr>
                        <a:t>增加甄審實得總分</a:t>
                      </a:r>
                      <a:r>
                        <a:rPr lang="en-US" sz="1600" b="0" kern="100" dirty="0">
                          <a:effectLst/>
                          <a:latin typeface="+mn-ea"/>
                          <a:ea typeface="+mn-ea"/>
                        </a:rPr>
                        <a:t>15%</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40000"/>
                        <a:lumOff val="60000"/>
                      </a:schemeClr>
                    </a:solidFill>
                  </a:tcPr>
                </a:tc>
              </a:tr>
              <a:tr h="243866">
                <a:tc rowSpan="5">
                  <a:txBody>
                    <a:bodyPr/>
                    <a:lstStyle/>
                    <a:p>
                      <a:pPr algn="just">
                        <a:spcAft>
                          <a:spcPts val="0"/>
                        </a:spcAft>
                      </a:pPr>
                      <a:r>
                        <a:rPr lang="zh-TW" sz="1600" b="0" kern="100" dirty="0">
                          <a:effectLst/>
                          <a:latin typeface="+mn-ea"/>
                          <a:ea typeface="+mn-ea"/>
                        </a:rPr>
                        <a:t>全國高級中等學校技藝競賽</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spcAft>
                          <a:spcPts val="0"/>
                        </a:spcAft>
                      </a:pPr>
                      <a:r>
                        <a:rPr lang="zh-TW" sz="1600" b="0" kern="100">
                          <a:effectLst/>
                          <a:latin typeface="+mn-ea"/>
                          <a:ea typeface="+mn-ea"/>
                        </a:rPr>
                        <a:t>第</a:t>
                      </a:r>
                      <a:r>
                        <a:rPr lang="en-US" sz="1600" b="0" kern="100">
                          <a:effectLst/>
                          <a:latin typeface="+mn-ea"/>
                          <a:ea typeface="+mn-ea"/>
                        </a:rPr>
                        <a:t>1~3</a:t>
                      </a:r>
                      <a:r>
                        <a:rPr lang="zh-TW" sz="1600" b="0" kern="100">
                          <a:effectLst/>
                          <a:latin typeface="+mn-ea"/>
                          <a:ea typeface="+mn-ea"/>
                        </a:rPr>
                        <a:t>名</a:t>
                      </a:r>
                      <a:endParaRPr lang="zh-TW" sz="1600" b="0" kern="10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100" dirty="0">
                          <a:effectLst/>
                          <a:latin typeface="+mn-ea"/>
                          <a:ea typeface="+mn-ea"/>
                        </a:rPr>
                        <a:t>增加甄審實得總分</a:t>
                      </a:r>
                      <a:r>
                        <a:rPr lang="en-US" sz="1600" b="0" kern="100" dirty="0">
                          <a:effectLst/>
                          <a:latin typeface="+mn-ea"/>
                          <a:ea typeface="+mn-ea"/>
                        </a:rPr>
                        <a:t>30%</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43866">
                <a:tc vMerge="1">
                  <a:txBody>
                    <a:bodyPr/>
                    <a:lstStyle/>
                    <a:p>
                      <a:endParaRPr lang="zh-TW" altLang="en-US"/>
                    </a:p>
                  </a:txBody>
                  <a:tcPr/>
                </a:tc>
                <a:tc>
                  <a:txBody>
                    <a:bodyPr/>
                    <a:lstStyle/>
                    <a:p>
                      <a:pPr>
                        <a:spcAft>
                          <a:spcPts val="0"/>
                        </a:spcAft>
                      </a:pPr>
                      <a:r>
                        <a:rPr lang="zh-TW" sz="1600" b="0" kern="100">
                          <a:effectLst/>
                          <a:latin typeface="+mn-ea"/>
                          <a:ea typeface="+mn-ea"/>
                        </a:rPr>
                        <a:t>第</a:t>
                      </a:r>
                      <a:r>
                        <a:rPr lang="en-US" sz="1600" b="0" kern="100">
                          <a:effectLst/>
                          <a:latin typeface="+mn-ea"/>
                          <a:ea typeface="+mn-ea"/>
                        </a:rPr>
                        <a:t>4~15</a:t>
                      </a:r>
                      <a:r>
                        <a:rPr lang="zh-TW" sz="1600" b="0" kern="100">
                          <a:effectLst/>
                          <a:latin typeface="+mn-ea"/>
                          <a:ea typeface="+mn-ea"/>
                        </a:rPr>
                        <a:t>名</a:t>
                      </a:r>
                      <a:endParaRPr lang="zh-TW" sz="1600" b="0" kern="10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100" dirty="0">
                          <a:effectLst/>
                          <a:latin typeface="+mn-ea"/>
                          <a:ea typeface="+mn-ea"/>
                        </a:rPr>
                        <a:t>增加甄審實得總分</a:t>
                      </a:r>
                      <a:r>
                        <a:rPr lang="en-US" sz="1600" b="0" kern="100" dirty="0">
                          <a:effectLst/>
                          <a:latin typeface="+mn-ea"/>
                          <a:ea typeface="+mn-ea"/>
                        </a:rPr>
                        <a:t>25%</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43866">
                <a:tc vMerge="1">
                  <a:txBody>
                    <a:bodyPr/>
                    <a:lstStyle/>
                    <a:p>
                      <a:endParaRPr lang="zh-TW" altLang="en-US"/>
                    </a:p>
                  </a:txBody>
                  <a:tcPr/>
                </a:tc>
                <a:tc>
                  <a:txBody>
                    <a:bodyPr/>
                    <a:lstStyle/>
                    <a:p>
                      <a:pPr>
                        <a:spcAft>
                          <a:spcPts val="0"/>
                        </a:spcAft>
                      </a:pPr>
                      <a:r>
                        <a:rPr lang="zh-TW" sz="1600" b="0" kern="100">
                          <a:effectLst/>
                          <a:latin typeface="+mn-ea"/>
                          <a:ea typeface="+mn-ea"/>
                        </a:rPr>
                        <a:t>第</a:t>
                      </a:r>
                      <a:r>
                        <a:rPr lang="en-US" sz="1600" b="0" kern="100">
                          <a:effectLst/>
                          <a:latin typeface="+mn-ea"/>
                          <a:ea typeface="+mn-ea"/>
                        </a:rPr>
                        <a:t>16~30</a:t>
                      </a:r>
                      <a:r>
                        <a:rPr lang="zh-TW" sz="1600" b="0" kern="100">
                          <a:effectLst/>
                          <a:latin typeface="+mn-ea"/>
                          <a:ea typeface="+mn-ea"/>
                        </a:rPr>
                        <a:t>名</a:t>
                      </a:r>
                      <a:endParaRPr lang="zh-TW" sz="1600" b="0" kern="10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100" dirty="0">
                          <a:effectLst/>
                          <a:latin typeface="+mn-ea"/>
                          <a:ea typeface="+mn-ea"/>
                        </a:rPr>
                        <a:t>增加甄審實得總分</a:t>
                      </a:r>
                      <a:r>
                        <a:rPr lang="en-US" sz="1600" b="0" kern="100" dirty="0">
                          <a:effectLst/>
                          <a:latin typeface="+mn-ea"/>
                          <a:ea typeface="+mn-ea"/>
                        </a:rPr>
                        <a:t>20%</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43866">
                <a:tc vMerge="1">
                  <a:txBody>
                    <a:bodyPr/>
                    <a:lstStyle/>
                    <a:p>
                      <a:endParaRPr lang="zh-TW" altLang="en-US"/>
                    </a:p>
                  </a:txBody>
                  <a:tcPr/>
                </a:tc>
                <a:tc>
                  <a:txBody>
                    <a:bodyPr/>
                    <a:lstStyle/>
                    <a:p>
                      <a:pPr>
                        <a:spcAft>
                          <a:spcPts val="0"/>
                        </a:spcAft>
                      </a:pPr>
                      <a:r>
                        <a:rPr lang="zh-TW" sz="1600" b="0" kern="100">
                          <a:effectLst/>
                          <a:latin typeface="+mn-ea"/>
                          <a:ea typeface="+mn-ea"/>
                        </a:rPr>
                        <a:t>第</a:t>
                      </a:r>
                      <a:r>
                        <a:rPr lang="en-US" sz="1600" b="0" kern="100">
                          <a:effectLst/>
                          <a:latin typeface="+mn-ea"/>
                          <a:ea typeface="+mn-ea"/>
                        </a:rPr>
                        <a:t>31~50</a:t>
                      </a:r>
                      <a:r>
                        <a:rPr lang="zh-TW" sz="1600" b="0" kern="100">
                          <a:effectLst/>
                          <a:latin typeface="+mn-ea"/>
                          <a:ea typeface="+mn-ea"/>
                        </a:rPr>
                        <a:t>名</a:t>
                      </a:r>
                      <a:endParaRPr lang="zh-TW" sz="1600" b="0" kern="10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100" dirty="0">
                          <a:effectLst/>
                          <a:latin typeface="+mn-ea"/>
                          <a:ea typeface="+mn-ea"/>
                        </a:rPr>
                        <a:t>增加甄審實得總分</a:t>
                      </a:r>
                      <a:r>
                        <a:rPr lang="en-US" sz="1600" b="0" kern="100" dirty="0">
                          <a:effectLst/>
                          <a:latin typeface="+mn-ea"/>
                          <a:ea typeface="+mn-ea"/>
                        </a:rPr>
                        <a:t>15%</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43866">
                <a:tc vMerge="1">
                  <a:txBody>
                    <a:bodyPr/>
                    <a:lstStyle/>
                    <a:p>
                      <a:endParaRPr lang="zh-TW" altLang="en-US"/>
                    </a:p>
                  </a:txBody>
                  <a:tcPr/>
                </a:tc>
                <a:tc>
                  <a:txBody>
                    <a:bodyPr/>
                    <a:lstStyle/>
                    <a:p>
                      <a:pPr>
                        <a:spcAft>
                          <a:spcPts val="0"/>
                        </a:spcAft>
                      </a:pPr>
                      <a:r>
                        <a:rPr lang="zh-TW" sz="1600" b="0" kern="100">
                          <a:effectLst/>
                          <a:latin typeface="+mn-ea"/>
                          <a:ea typeface="+mn-ea"/>
                        </a:rPr>
                        <a:t>第</a:t>
                      </a:r>
                      <a:r>
                        <a:rPr lang="en-US" sz="1600" b="0" kern="100">
                          <a:effectLst/>
                          <a:latin typeface="+mn-ea"/>
                          <a:ea typeface="+mn-ea"/>
                        </a:rPr>
                        <a:t>51~76</a:t>
                      </a:r>
                      <a:r>
                        <a:rPr lang="zh-TW" sz="1600" b="0" kern="100">
                          <a:effectLst/>
                          <a:latin typeface="+mn-ea"/>
                          <a:ea typeface="+mn-ea"/>
                        </a:rPr>
                        <a:t>名</a:t>
                      </a:r>
                      <a:endParaRPr lang="zh-TW" sz="1600" b="0" kern="10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100" dirty="0">
                          <a:effectLst/>
                          <a:latin typeface="+mn-ea"/>
                          <a:ea typeface="+mn-ea"/>
                        </a:rPr>
                        <a:t>增加甄審實得總分</a:t>
                      </a:r>
                      <a:r>
                        <a:rPr lang="en-US" sz="1600" b="0" kern="100" dirty="0">
                          <a:effectLst/>
                          <a:latin typeface="+mn-ea"/>
                          <a:ea typeface="+mn-ea"/>
                        </a:rPr>
                        <a:t>10%</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43866">
                <a:tc rowSpan="2">
                  <a:txBody>
                    <a:bodyPr/>
                    <a:lstStyle/>
                    <a:p>
                      <a:pPr algn="just">
                        <a:spcAft>
                          <a:spcPts val="0"/>
                        </a:spcAft>
                      </a:pPr>
                      <a:r>
                        <a:rPr lang="zh-TW" sz="1600" b="0" kern="100" dirty="0">
                          <a:effectLst/>
                          <a:latin typeface="+mn-ea"/>
                          <a:ea typeface="+mn-ea"/>
                        </a:rPr>
                        <a:t>中央各級機關及直轄市政府主辦之全國性各項技藝技能競賽</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40000"/>
                        <a:lumOff val="60000"/>
                      </a:schemeClr>
                    </a:solidFill>
                  </a:tcPr>
                </a:tc>
                <a:tc>
                  <a:txBody>
                    <a:bodyPr/>
                    <a:lstStyle/>
                    <a:p>
                      <a:pPr>
                        <a:spcAft>
                          <a:spcPts val="0"/>
                        </a:spcAft>
                      </a:pPr>
                      <a:r>
                        <a:rPr lang="zh-TW" sz="1600" b="0" kern="100" dirty="0">
                          <a:effectLst/>
                          <a:latin typeface="+mn-ea"/>
                          <a:ea typeface="+mn-ea"/>
                        </a:rPr>
                        <a:t>第</a:t>
                      </a:r>
                      <a:r>
                        <a:rPr lang="en-US" sz="1600" b="0" kern="100" dirty="0">
                          <a:effectLst/>
                          <a:latin typeface="+mn-ea"/>
                          <a:ea typeface="+mn-ea"/>
                        </a:rPr>
                        <a:t>1~3</a:t>
                      </a:r>
                      <a:r>
                        <a:rPr lang="zh-TW" sz="1600" b="0" kern="100" dirty="0">
                          <a:effectLst/>
                          <a:latin typeface="+mn-ea"/>
                          <a:ea typeface="+mn-ea"/>
                        </a:rPr>
                        <a:t>名</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zh-TW" sz="1600" b="0" kern="100" dirty="0">
                          <a:effectLst/>
                          <a:latin typeface="+mn-ea"/>
                          <a:ea typeface="+mn-ea"/>
                        </a:rPr>
                        <a:t>增加甄審實得總分</a:t>
                      </a:r>
                      <a:r>
                        <a:rPr lang="en-US" sz="1600" b="0" kern="100" dirty="0">
                          <a:effectLst/>
                          <a:latin typeface="+mn-ea"/>
                          <a:ea typeface="+mn-ea"/>
                        </a:rPr>
                        <a:t>20%</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40000"/>
                        <a:lumOff val="60000"/>
                      </a:schemeClr>
                    </a:solidFill>
                  </a:tcPr>
                </a:tc>
              </a:tr>
              <a:tr h="243866">
                <a:tc vMerge="1">
                  <a:txBody>
                    <a:bodyPr/>
                    <a:lstStyle/>
                    <a:p>
                      <a:endParaRPr lang="zh-TW" altLang="en-US"/>
                    </a:p>
                  </a:txBody>
                  <a:tcPr/>
                </a:tc>
                <a:tc>
                  <a:txBody>
                    <a:bodyPr/>
                    <a:lstStyle/>
                    <a:p>
                      <a:pPr>
                        <a:spcAft>
                          <a:spcPts val="0"/>
                        </a:spcAft>
                      </a:pPr>
                      <a:r>
                        <a:rPr lang="zh-TW" sz="1600" b="0" kern="100">
                          <a:effectLst/>
                          <a:latin typeface="+mn-ea"/>
                          <a:ea typeface="+mn-ea"/>
                        </a:rPr>
                        <a:t>其餘得獎者</a:t>
                      </a:r>
                      <a:endParaRPr lang="zh-TW" sz="1600" b="0" kern="10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zh-TW" sz="1600" b="0" kern="100" dirty="0">
                          <a:effectLst/>
                          <a:latin typeface="+mn-ea"/>
                          <a:ea typeface="+mn-ea"/>
                        </a:rPr>
                        <a:t>增加甄審實得總分</a:t>
                      </a:r>
                      <a:r>
                        <a:rPr lang="en-US" sz="1600" b="0" kern="100" dirty="0">
                          <a:effectLst/>
                          <a:latin typeface="+mn-ea"/>
                          <a:ea typeface="+mn-ea"/>
                        </a:rPr>
                        <a:t>15%</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40000"/>
                        <a:lumOff val="60000"/>
                      </a:schemeClr>
                    </a:solidFill>
                  </a:tcPr>
                </a:tc>
              </a:tr>
              <a:tr h="243866">
                <a:tc rowSpan="2">
                  <a:txBody>
                    <a:bodyPr/>
                    <a:lstStyle/>
                    <a:p>
                      <a:pPr algn="just">
                        <a:spcAft>
                          <a:spcPts val="0"/>
                        </a:spcAft>
                      </a:pPr>
                      <a:r>
                        <a:rPr lang="zh-TW" sz="1600" b="0" kern="100">
                          <a:effectLst/>
                          <a:latin typeface="+mn-ea"/>
                          <a:ea typeface="+mn-ea"/>
                        </a:rPr>
                        <a:t>領有技術士證者</a:t>
                      </a:r>
                      <a:endParaRPr lang="zh-TW" sz="1600" b="0" kern="10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spcAft>
                          <a:spcPts val="0"/>
                        </a:spcAft>
                      </a:pPr>
                      <a:r>
                        <a:rPr lang="zh-TW" sz="1600" b="0" kern="100" dirty="0">
                          <a:effectLst/>
                          <a:latin typeface="+mn-ea"/>
                          <a:ea typeface="+mn-ea"/>
                        </a:rPr>
                        <a:t>甲級技術士證</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100" dirty="0">
                          <a:effectLst/>
                          <a:latin typeface="+mn-ea"/>
                          <a:ea typeface="+mn-ea"/>
                        </a:rPr>
                        <a:t>增加甄審實得總分</a:t>
                      </a:r>
                      <a:r>
                        <a:rPr lang="en-US" sz="1600" b="0" kern="100" dirty="0">
                          <a:effectLst/>
                          <a:latin typeface="+mn-ea"/>
                          <a:ea typeface="+mn-ea"/>
                        </a:rPr>
                        <a:t>25%</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43866">
                <a:tc vMerge="1">
                  <a:txBody>
                    <a:bodyPr/>
                    <a:lstStyle/>
                    <a:p>
                      <a:endParaRPr lang="zh-TW" altLang="en-US"/>
                    </a:p>
                  </a:txBody>
                  <a:tcPr/>
                </a:tc>
                <a:tc>
                  <a:txBody>
                    <a:bodyPr/>
                    <a:lstStyle/>
                    <a:p>
                      <a:pPr>
                        <a:spcAft>
                          <a:spcPts val="0"/>
                        </a:spcAft>
                      </a:pPr>
                      <a:r>
                        <a:rPr lang="zh-TW" sz="1600" b="0" kern="100">
                          <a:effectLst/>
                          <a:latin typeface="+mn-ea"/>
                          <a:ea typeface="+mn-ea"/>
                        </a:rPr>
                        <a:t>乙級技術士證</a:t>
                      </a:r>
                      <a:endParaRPr lang="zh-TW" sz="1600" b="0" kern="10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100" dirty="0">
                          <a:effectLst/>
                          <a:latin typeface="+mn-ea"/>
                          <a:ea typeface="+mn-ea"/>
                        </a:rPr>
                        <a:t>增加甄審實得總分</a:t>
                      </a:r>
                      <a:r>
                        <a:rPr lang="en-US" sz="1600" b="0" kern="100" dirty="0">
                          <a:effectLst/>
                          <a:latin typeface="+mn-ea"/>
                          <a:ea typeface="+mn-ea"/>
                        </a:rPr>
                        <a:t>15%</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487733">
                <a:tc>
                  <a:txBody>
                    <a:bodyPr/>
                    <a:lstStyle/>
                    <a:p>
                      <a:pPr>
                        <a:spcAft>
                          <a:spcPts val="0"/>
                        </a:spcAft>
                      </a:pPr>
                      <a:r>
                        <a:rPr lang="zh-TW" sz="1600" b="0" kern="100" dirty="0">
                          <a:effectLst/>
                          <a:latin typeface="+mn-ea"/>
                          <a:ea typeface="+mn-ea"/>
                        </a:rPr>
                        <a:t>其他參加國際性特殊技藝技能競賽</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40000"/>
                        <a:lumOff val="60000"/>
                      </a:schemeClr>
                    </a:solidFill>
                  </a:tcPr>
                </a:tc>
                <a:tc>
                  <a:txBody>
                    <a:bodyPr/>
                    <a:lstStyle/>
                    <a:p>
                      <a:pPr>
                        <a:spcAft>
                          <a:spcPts val="0"/>
                        </a:spcAft>
                      </a:pPr>
                      <a:r>
                        <a:rPr lang="zh-TW" sz="1600" b="0" kern="100" dirty="0">
                          <a:effectLst/>
                          <a:latin typeface="+mn-ea"/>
                          <a:ea typeface="+mn-ea"/>
                        </a:rPr>
                        <a:t>獲相關</a:t>
                      </a:r>
                      <a:r>
                        <a:rPr lang="zh-TW" sz="1600" b="0" kern="100" dirty="0" smtClean="0">
                          <a:effectLst/>
                          <a:latin typeface="+mn-ea"/>
                          <a:ea typeface="+mn-ea"/>
                        </a:rPr>
                        <a:t>競賽優勝</a:t>
                      </a:r>
                      <a:r>
                        <a:rPr lang="zh-TW" sz="1600" b="0" kern="100" dirty="0">
                          <a:effectLst/>
                          <a:latin typeface="+mn-ea"/>
                          <a:ea typeface="+mn-ea"/>
                        </a:rPr>
                        <a:t>名次</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zh-TW" sz="1600" b="0" kern="100" dirty="0">
                          <a:effectLst/>
                          <a:latin typeface="+mn-ea"/>
                          <a:ea typeface="+mn-ea"/>
                        </a:rPr>
                        <a:t>增加甄審總分</a:t>
                      </a:r>
                      <a:r>
                        <a:rPr lang="en-US" sz="1600" b="0" kern="100" dirty="0">
                          <a:effectLst/>
                          <a:latin typeface="+mn-ea"/>
                          <a:ea typeface="+mn-ea"/>
                        </a:rPr>
                        <a:t>15%~50%</a:t>
                      </a:r>
                      <a:endParaRPr lang="zh-TW" sz="1600" b="0" kern="100" dirty="0">
                        <a:effectLst/>
                        <a:latin typeface="+mn-ea"/>
                        <a:ea typeface="+mn-ea"/>
                      </a:endParaRPr>
                    </a:p>
                    <a:p>
                      <a:pPr algn="ctr">
                        <a:spcAft>
                          <a:spcPts val="0"/>
                        </a:spcAft>
                      </a:pPr>
                      <a:r>
                        <a:rPr lang="zh-TW" sz="1600" b="0" kern="100" dirty="0">
                          <a:effectLst/>
                          <a:latin typeface="+mn-ea"/>
                          <a:ea typeface="+mn-ea"/>
                        </a:rPr>
                        <a:t>（由本委員會依相關資料認定）</a:t>
                      </a:r>
                      <a:endParaRPr lang="zh-TW" sz="1600" b="0" kern="100" dirty="0">
                        <a:effectLst/>
                        <a:latin typeface="+mn-ea"/>
                        <a:ea typeface="+mn-ea"/>
                        <a:cs typeface="Times New Roman"/>
                      </a:endParaRPr>
                    </a:p>
                  </a:txBody>
                  <a:tcPr marL="41367" marR="4136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40000"/>
                        <a:lumOff val="60000"/>
                      </a:schemeClr>
                    </a:solidFill>
                  </a:tcPr>
                </a:tc>
              </a:tr>
            </a:tbl>
          </a:graphicData>
        </a:graphic>
      </p:graphicFrame>
      <p:sp>
        <p:nvSpPr>
          <p:cNvPr id="4" name="Rectangle 2"/>
          <p:cNvSpPr txBox="1">
            <a:spLocks noChangeArrowheads="1"/>
          </p:cNvSpPr>
          <p:nvPr/>
        </p:nvSpPr>
        <p:spPr bwMode="auto">
          <a:xfrm>
            <a:off x="179213" y="-27384"/>
            <a:ext cx="7777163" cy="539750"/>
          </a:xfrm>
          <a:prstGeom prst="rect">
            <a:avLst/>
          </a:prstGeom>
          <a:noFill/>
          <a:ln w="9525">
            <a:noFill/>
            <a:miter lim="800000"/>
            <a:headEnd/>
            <a:tailEnd/>
          </a:ln>
          <a:effectLst/>
        </p:spPr>
        <p:txBody>
          <a:bodyPr lIns="0" rIns="0" bIns="0" anchor="b"/>
          <a:lstStyle/>
          <a:p>
            <a:pPr eaLnBrk="1" hangingPunct="1">
              <a:defRPr/>
            </a:pPr>
            <a:r>
              <a:rPr lang="zh-TW" altLang="en-US" sz="2800" kern="0" dirty="0" smtClean="0">
                <a:solidFill>
                  <a:srgbClr val="3333FF"/>
                </a:solidFill>
                <a:latin typeface="微軟正黑體" panose="020B0604030504040204" pitchFamily="34" charset="-120"/>
                <a:ea typeface="微軟正黑體" panose="020B0604030504040204" pitchFamily="34" charset="-120"/>
                <a:cs typeface="+mj-cs"/>
              </a:rPr>
              <a:t>一、技優甄審入學招生試務重要事項</a:t>
            </a:r>
            <a:endParaRPr lang="zh-TW" altLang="en-US" sz="2800" kern="0" dirty="0">
              <a:solidFill>
                <a:srgbClr val="3333FF"/>
              </a:solid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28915368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bwMode="auto">
          <a:xfrm>
            <a:off x="70339" y="78023"/>
            <a:ext cx="8976946"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algn="ctr">
              <a:defRPr/>
            </a:pPr>
            <a:r>
              <a:rPr lang="zh-TW" altLang="en-US" sz="2000" dirty="0" smtClean="0">
                <a:solidFill>
                  <a:srgbClr val="3333FF"/>
                </a:solidFill>
                <a:latin typeface="標楷體" panose="03000509000000000000" pitchFamily="65" charset="-120"/>
                <a:ea typeface="標楷體" panose="03000509000000000000" pitchFamily="65" charset="-120"/>
              </a:rPr>
              <a:t>青年儲蓄帳戶組</a:t>
            </a:r>
            <a:r>
              <a:rPr lang="en-US" altLang="zh-TW" sz="2000" dirty="0" smtClean="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一階篩選</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及</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二階正備取</a:t>
            </a:r>
            <a:r>
              <a:rPr lang="en-US" altLang="zh-TW" sz="2000" dirty="0">
                <a:latin typeface="標楷體" panose="03000509000000000000" pitchFamily="65" charset="-120"/>
                <a:ea typeface="標楷體" panose="03000509000000000000" pitchFamily="65" charset="-120"/>
              </a:rPr>
              <a:t>】</a:t>
            </a:r>
            <a:endParaRPr lang="zh-TW" altLang="en-US" sz="2000" dirty="0">
              <a:latin typeface="標楷體" panose="03000509000000000000" pitchFamily="65" charset="-120"/>
              <a:ea typeface="標楷體" panose="03000509000000000000" pitchFamily="65" charset="-120"/>
            </a:endParaRPr>
          </a:p>
        </p:txBody>
      </p:sp>
      <p:grpSp>
        <p:nvGrpSpPr>
          <p:cNvPr id="112" name="群組 111"/>
          <p:cNvGrpSpPr/>
          <p:nvPr/>
        </p:nvGrpSpPr>
        <p:grpSpPr>
          <a:xfrm>
            <a:off x="70339" y="736942"/>
            <a:ext cx="8900813" cy="5718121"/>
            <a:chOff x="128191" y="1113443"/>
            <a:chExt cx="8900813" cy="5718121"/>
          </a:xfrm>
        </p:grpSpPr>
        <p:grpSp>
          <p:nvGrpSpPr>
            <p:cNvPr id="89" name="群組 88"/>
            <p:cNvGrpSpPr/>
            <p:nvPr/>
          </p:nvGrpSpPr>
          <p:grpSpPr>
            <a:xfrm>
              <a:off x="7517292" y="1113443"/>
              <a:ext cx="1511712" cy="3312368"/>
              <a:chOff x="5788030" y="1120977"/>
              <a:chExt cx="1511712" cy="3312368"/>
            </a:xfrm>
          </p:grpSpPr>
          <p:sp>
            <p:nvSpPr>
              <p:cNvPr id="90" name="矩形 89"/>
              <p:cNvSpPr/>
              <p:nvPr/>
            </p:nvSpPr>
            <p:spPr>
              <a:xfrm>
                <a:off x="5788030" y="1120977"/>
                <a:ext cx="1511712" cy="331236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文字方塊 90"/>
              <p:cNvSpPr txBox="1"/>
              <p:nvPr/>
            </p:nvSpPr>
            <p:spPr>
              <a:xfrm>
                <a:off x="5887285" y="1170699"/>
                <a:ext cx="1279020" cy="646331"/>
              </a:xfrm>
              <a:prstGeom prst="rect">
                <a:avLst/>
              </a:prstGeom>
              <a:noFill/>
            </p:spPr>
            <p:txBody>
              <a:bodyPr wrap="square" rtlCol="0">
                <a:spAutoFit/>
              </a:bodyPr>
              <a:lstStyle/>
              <a:p>
                <a:pPr algn="ctr"/>
                <a:r>
                  <a:rPr lang="zh-TW" altLang="en-US" b="1" dirty="0" smtClean="0">
                    <a:solidFill>
                      <a:srgbClr val="00B0F0"/>
                    </a:solidFill>
                    <a:effectLst>
                      <a:glow rad="139700">
                        <a:schemeClr val="accent3">
                          <a:satMod val="175000"/>
                          <a:alpha val="40000"/>
                        </a:schemeClr>
                      </a:glow>
                    </a:effectLst>
                    <a:latin typeface="微軟正黑體" panose="020B0604030504040204" pitchFamily="34" charset="-120"/>
                    <a:ea typeface="微軟正黑體" panose="020B0604030504040204" pitchFamily="34" charset="-120"/>
                  </a:rPr>
                  <a:t>一階篩選通過身分</a:t>
                </a:r>
                <a:endParaRPr lang="zh-TW" altLang="en-US" b="1" dirty="0">
                  <a:solidFill>
                    <a:srgbClr val="00B0F0"/>
                  </a:solidFill>
                  <a:effectLst>
                    <a:glow rad="139700">
                      <a:schemeClr val="accent3">
                        <a:satMod val="175000"/>
                        <a:alpha val="40000"/>
                      </a:schemeClr>
                    </a:glow>
                  </a:effectLst>
                  <a:latin typeface="微軟正黑體" panose="020B0604030504040204" pitchFamily="34" charset="-120"/>
                  <a:ea typeface="微軟正黑體" panose="020B0604030504040204" pitchFamily="34" charset="-120"/>
                </a:endParaRPr>
              </a:p>
            </p:txBody>
          </p:sp>
        </p:grpSp>
        <p:sp>
          <p:nvSpPr>
            <p:cNvPr id="33" name="文字方塊 32"/>
            <p:cNvSpPr txBox="1"/>
            <p:nvPr/>
          </p:nvSpPr>
          <p:spPr>
            <a:xfrm>
              <a:off x="128191" y="1335819"/>
              <a:ext cx="537037" cy="3139321"/>
            </a:xfrm>
            <a:prstGeom prst="rect">
              <a:avLst/>
            </a:prstGeom>
            <a:solidFill>
              <a:schemeClr val="bg1"/>
            </a:solidFill>
            <a:ln>
              <a:solidFill>
                <a:schemeClr val="tx1"/>
              </a:solidFill>
            </a:ln>
          </p:spPr>
          <p:txBody>
            <a:bodyPr wrap="square" rtlCol="0" anchor="ctr">
              <a:spAutoFit/>
            </a:bodyPr>
            <a:lstStyle/>
            <a:p>
              <a:pPr algn="ctr"/>
              <a:r>
                <a:rPr lang="zh-TW" altLang="en-US" b="1" dirty="0" smtClean="0">
                  <a:latin typeface="微軟正黑體" panose="020B0604030504040204" pitchFamily="34" charset="-120"/>
                  <a:ea typeface="微軟正黑體" panose="020B0604030504040204" pitchFamily="34" charset="-120"/>
                </a:rPr>
                <a:t>青年儲蓄帳戶組</a:t>
              </a:r>
              <a:endParaRPr lang="en-US" altLang="zh-TW" b="1" dirty="0" smtClean="0">
                <a:latin typeface="微軟正黑體" panose="020B0604030504040204" pitchFamily="34" charset="-120"/>
                <a:ea typeface="微軟正黑體" panose="020B0604030504040204" pitchFamily="34" charset="-120"/>
              </a:endParaRPr>
            </a:p>
            <a:p>
              <a:pPr algn="ctr"/>
              <a:r>
                <a:rPr lang="zh-TW" altLang="en-US" b="1" dirty="0" smtClean="0">
                  <a:latin typeface="微軟正黑體" panose="020B0604030504040204" pitchFamily="34" charset="-120"/>
                  <a:ea typeface="微軟正黑體" panose="020B0604030504040204" pitchFamily="34" charset="-120"/>
                </a:rPr>
                <a:t>所有考生</a:t>
              </a:r>
              <a:endParaRPr lang="zh-TW" altLang="en-US" b="1" dirty="0">
                <a:latin typeface="微軟正黑體" panose="020B0604030504040204" pitchFamily="34" charset="-120"/>
                <a:ea typeface="微軟正黑體" panose="020B0604030504040204" pitchFamily="34" charset="-120"/>
              </a:endParaRPr>
            </a:p>
          </p:txBody>
        </p:sp>
        <p:cxnSp>
          <p:nvCxnSpPr>
            <p:cNvPr id="36" name="直線單箭頭接點 35"/>
            <p:cNvCxnSpPr/>
            <p:nvPr/>
          </p:nvCxnSpPr>
          <p:spPr>
            <a:xfrm flipV="1">
              <a:off x="683568" y="2905477"/>
              <a:ext cx="288032" cy="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文字方塊 39"/>
            <p:cNvSpPr txBox="1"/>
            <p:nvPr/>
          </p:nvSpPr>
          <p:spPr>
            <a:xfrm>
              <a:off x="1001143" y="2388783"/>
              <a:ext cx="1317612" cy="923330"/>
            </a:xfrm>
            <a:prstGeom prst="rect">
              <a:avLst/>
            </a:prstGeom>
            <a:solidFill>
              <a:schemeClr val="accent1">
                <a:lumMod val="40000"/>
                <a:lumOff val="60000"/>
              </a:schemeClr>
            </a:solidFill>
            <a:ln>
              <a:solidFill>
                <a:schemeClr val="tx1"/>
              </a:solidFill>
            </a:ln>
          </p:spPr>
          <p:txBody>
            <a:bodyPr vert="horz" wrap="square" rtlCol="0" anchor="ctr">
              <a:spAutoFit/>
            </a:bodyPr>
            <a:lstStyle/>
            <a:p>
              <a:pPr algn="ctr"/>
              <a:r>
                <a:rPr lang="zh-TW" altLang="en-US" b="1" dirty="0" smtClean="0">
                  <a:latin typeface="微軟正黑體" panose="020B0604030504040204" pitchFamily="34" charset="-120"/>
                  <a:ea typeface="微軟正黑體" panose="020B0604030504040204" pitchFamily="34" charset="-120"/>
                </a:rPr>
                <a:t>是否持有</a:t>
              </a:r>
              <a:r>
                <a:rPr lang="en-US" altLang="zh-TW" b="1" dirty="0" smtClean="0">
                  <a:latin typeface="微軟正黑體" panose="020B0604030504040204" pitchFamily="34" charset="-120"/>
                  <a:ea typeface="微軟正黑體" panose="020B0604030504040204" pitchFamily="34" charset="-120"/>
                </a:rPr>
                <a:t>108</a:t>
              </a:r>
              <a:r>
                <a:rPr lang="zh-TW" altLang="en-US" b="1" dirty="0" smtClean="0">
                  <a:latin typeface="微軟正黑體" panose="020B0604030504040204" pitchFamily="34" charset="-120"/>
                  <a:ea typeface="微軟正黑體" panose="020B0604030504040204" pitchFamily="34" charset="-120"/>
                </a:rPr>
                <a:t>學年度統測成績</a:t>
              </a:r>
              <a:endParaRPr lang="zh-TW" altLang="en-US" b="1" dirty="0">
                <a:latin typeface="微軟正黑體" panose="020B0604030504040204" pitchFamily="34" charset="-120"/>
                <a:ea typeface="微軟正黑體" panose="020B0604030504040204" pitchFamily="34" charset="-120"/>
              </a:endParaRPr>
            </a:p>
          </p:txBody>
        </p:sp>
        <p:cxnSp>
          <p:nvCxnSpPr>
            <p:cNvPr id="56" name="直線單箭頭接點 55"/>
            <p:cNvCxnSpPr/>
            <p:nvPr/>
          </p:nvCxnSpPr>
          <p:spPr>
            <a:xfrm>
              <a:off x="2333355" y="3079402"/>
              <a:ext cx="426818" cy="1710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8" name="文字方塊 57"/>
            <p:cNvSpPr txBox="1"/>
            <p:nvPr/>
          </p:nvSpPr>
          <p:spPr>
            <a:xfrm>
              <a:off x="2242319" y="2059414"/>
              <a:ext cx="720080" cy="369332"/>
            </a:xfrm>
            <a:prstGeom prst="rect">
              <a:avLst/>
            </a:prstGeom>
            <a:noFill/>
          </p:spPr>
          <p:txBody>
            <a:bodyPr wrap="square" rtlCol="0">
              <a:spAutoFit/>
            </a:bodyPr>
            <a:lstStyle/>
            <a:p>
              <a:pPr algn="ctr"/>
              <a:r>
                <a:rPr lang="en-US" altLang="zh-TW" dirty="0" smtClean="0">
                  <a:solidFill>
                    <a:srgbClr val="FF0000"/>
                  </a:solidFill>
                  <a:latin typeface="微軟正黑體" panose="020B0604030504040204" pitchFamily="34" charset="-120"/>
                  <a:ea typeface="微軟正黑體" panose="020B0604030504040204" pitchFamily="34" charset="-120"/>
                </a:rPr>
                <a:t>Yes</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
          <p:nvSpPr>
            <p:cNvPr id="59" name="文字方塊 58"/>
            <p:cNvSpPr txBox="1"/>
            <p:nvPr/>
          </p:nvSpPr>
          <p:spPr>
            <a:xfrm>
              <a:off x="2157042" y="3206732"/>
              <a:ext cx="720080" cy="369332"/>
            </a:xfrm>
            <a:prstGeom prst="rect">
              <a:avLst/>
            </a:prstGeom>
            <a:noFill/>
          </p:spPr>
          <p:txBody>
            <a:bodyPr wrap="square" rtlCol="0">
              <a:spAutoFit/>
            </a:bodyPr>
            <a:lstStyle/>
            <a:p>
              <a:pPr algn="ctr"/>
              <a:r>
                <a:rPr lang="en-US" altLang="zh-TW" dirty="0" smtClean="0">
                  <a:solidFill>
                    <a:srgbClr val="3333FF"/>
                  </a:solidFill>
                  <a:latin typeface="微軟正黑體" panose="020B0604030504040204" pitchFamily="34" charset="-120"/>
                  <a:ea typeface="微軟正黑體" panose="020B0604030504040204" pitchFamily="34" charset="-120"/>
                </a:rPr>
                <a:t>No</a:t>
              </a:r>
              <a:endParaRPr lang="zh-TW" altLang="en-US" dirty="0">
                <a:solidFill>
                  <a:srgbClr val="3333FF"/>
                </a:solidFill>
                <a:latin typeface="微軟正黑體" panose="020B0604030504040204" pitchFamily="34" charset="-120"/>
                <a:ea typeface="微軟正黑體" panose="020B0604030504040204" pitchFamily="34" charset="-120"/>
              </a:endParaRPr>
            </a:p>
          </p:txBody>
        </p:sp>
        <p:grpSp>
          <p:nvGrpSpPr>
            <p:cNvPr id="76" name="群組 75"/>
            <p:cNvGrpSpPr/>
            <p:nvPr/>
          </p:nvGrpSpPr>
          <p:grpSpPr>
            <a:xfrm>
              <a:off x="2839675" y="1135109"/>
              <a:ext cx="1405977" cy="3312368"/>
              <a:chOff x="4246143" y="1124744"/>
              <a:chExt cx="1405977" cy="3312368"/>
            </a:xfrm>
          </p:grpSpPr>
          <p:sp>
            <p:nvSpPr>
              <p:cNvPr id="60" name="矩形 59"/>
              <p:cNvSpPr/>
              <p:nvPr/>
            </p:nvSpPr>
            <p:spPr>
              <a:xfrm>
                <a:off x="4246143" y="1124744"/>
                <a:ext cx="1405977" cy="3312368"/>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文字方塊 60"/>
              <p:cNvSpPr txBox="1"/>
              <p:nvPr/>
            </p:nvSpPr>
            <p:spPr>
              <a:xfrm>
                <a:off x="4331058" y="1196728"/>
                <a:ext cx="1279020" cy="369332"/>
              </a:xfrm>
              <a:prstGeom prst="rect">
                <a:avLst/>
              </a:prstGeom>
              <a:noFill/>
            </p:spPr>
            <p:txBody>
              <a:bodyPr wrap="square" rtlCol="0">
                <a:spAutoFit/>
              </a:bodyPr>
              <a:lstStyle/>
              <a:p>
                <a:pPr algn="ctr"/>
                <a:r>
                  <a:rPr lang="zh-TW" altLang="en-US" b="1" dirty="0" smtClean="0">
                    <a:solidFill>
                      <a:srgbClr val="FF0000"/>
                    </a:solidFill>
                    <a:latin typeface="微軟正黑體" panose="020B0604030504040204" pitchFamily="34" charset="-120"/>
                    <a:ea typeface="微軟正黑體" panose="020B0604030504040204" pitchFamily="34" charset="-120"/>
                  </a:rPr>
                  <a:t>組別選擇</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sp>
            <p:nvSpPr>
              <p:cNvPr id="63" name="左大括弧 62"/>
              <p:cNvSpPr/>
              <p:nvPr/>
            </p:nvSpPr>
            <p:spPr>
              <a:xfrm>
                <a:off x="4262966" y="1639170"/>
                <a:ext cx="237026" cy="804644"/>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64" name="文字方塊 63"/>
              <p:cNvSpPr txBox="1"/>
              <p:nvPr/>
            </p:nvSpPr>
            <p:spPr>
              <a:xfrm>
                <a:off x="4381815" y="1565175"/>
                <a:ext cx="1093308" cy="369332"/>
              </a:xfrm>
              <a:prstGeom prst="rect">
                <a:avLst/>
              </a:prstGeom>
              <a:noFill/>
            </p:spPr>
            <p:txBody>
              <a:bodyPr wrap="square" rtlCol="0">
                <a:spAutoFit/>
              </a:bodyPr>
              <a:lstStyle/>
              <a:p>
                <a:pPr algn="ctr"/>
                <a:r>
                  <a:rPr lang="zh-TW" altLang="en-US" b="1" dirty="0" smtClean="0">
                    <a:latin typeface="微軟正黑體" panose="020B0604030504040204" pitchFamily="34" charset="-120"/>
                    <a:ea typeface="微軟正黑體" panose="020B0604030504040204" pitchFamily="34" charset="-120"/>
                  </a:rPr>
                  <a:t>一般組</a:t>
                </a:r>
                <a:endParaRPr lang="zh-TW" altLang="en-US" b="1" dirty="0">
                  <a:latin typeface="微軟正黑體" panose="020B0604030504040204" pitchFamily="34" charset="-120"/>
                  <a:ea typeface="微軟正黑體" panose="020B0604030504040204" pitchFamily="34" charset="-120"/>
                </a:endParaRPr>
              </a:p>
            </p:txBody>
          </p:sp>
          <p:sp>
            <p:nvSpPr>
              <p:cNvPr id="65" name="文字方塊 64"/>
              <p:cNvSpPr txBox="1"/>
              <p:nvPr/>
            </p:nvSpPr>
            <p:spPr>
              <a:xfrm>
                <a:off x="4440904" y="2137246"/>
                <a:ext cx="1211216" cy="646331"/>
              </a:xfrm>
              <a:prstGeom prst="rect">
                <a:avLst/>
              </a:prstGeom>
              <a:noFill/>
            </p:spPr>
            <p:txBody>
              <a:bodyPr wrap="square" rtlCol="0">
                <a:spAutoFit/>
              </a:bodyPr>
              <a:lstStyle/>
              <a:p>
                <a:pPr algn="ctr"/>
                <a:r>
                  <a:rPr lang="zh-TW" altLang="en-US" b="1" dirty="0" smtClean="0">
                    <a:latin typeface="微軟正黑體" panose="020B0604030504040204" pitchFamily="34" charset="-120"/>
                    <a:ea typeface="微軟正黑體" panose="020B0604030504040204" pitchFamily="34" charset="-120"/>
                  </a:rPr>
                  <a:t>青年儲蓄帳戶組</a:t>
                </a:r>
                <a:endParaRPr lang="zh-TW" altLang="en-US" b="1" dirty="0">
                  <a:latin typeface="微軟正黑體" panose="020B0604030504040204" pitchFamily="34" charset="-120"/>
                  <a:ea typeface="微軟正黑體" panose="020B0604030504040204" pitchFamily="34" charset="-120"/>
                </a:endParaRPr>
              </a:p>
            </p:txBody>
          </p:sp>
          <p:sp>
            <p:nvSpPr>
              <p:cNvPr id="66" name="文字方塊 65"/>
              <p:cNvSpPr txBox="1"/>
              <p:nvPr/>
            </p:nvSpPr>
            <p:spPr>
              <a:xfrm>
                <a:off x="4362247" y="3340882"/>
                <a:ext cx="1211216" cy="646331"/>
              </a:xfrm>
              <a:prstGeom prst="rect">
                <a:avLst/>
              </a:prstGeom>
              <a:noFill/>
            </p:spPr>
            <p:txBody>
              <a:bodyPr wrap="square" rtlCol="0">
                <a:spAutoFit/>
              </a:bodyPr>
              <a:lstStyle/>
              <a:p>
                <a:pPr algn="ctr"/>
                <a:r>
                  <a:rPr lang="zh-TW" altLang="en-US" b="1" dirty="0" smtClean="0">
                    <a:latin typeface="微軟正黑體" panose="020B0604030504040204" pitchFamily="34" charset="-120"/>
                    <a:ea typeface="微軟正黑體" panose="020B0604030504040204" pitchFamily="34" charset="-120"/>
                  </a:rPr>
                  <a:t>青年儲蓄帳戶組</a:t>
                </a:r>
                <a:endParaRPr lang="zh-TW" altLang="en-US" b="1" dirty="0">
                  <a:latin typeface="微軟正黑體" panose="020B0604030504040204" pitchFamily="34" charset="-120"/>
                  <a:ea typeface="微軟正黑體" panose="020B0604030504040204" pitchFamily="34" charset="-120"/>
                </a:endParaRPr>
              </a:p>
            </p:txBody>
          </p:sp>
          <p:cxnSp>
            <p:nvCxnSpPr>
              <p:cNvPr id="69" name="直線單箭頭接點 68"/>
              <p:cNvCxnSpPr/>
              <p:nvPr/>
            </p:nvCxnSpPr>
            <p:spPr>
              <a:xfrm flipH="1">
                <a:off x="4985605" y="2831733"/>
                <a:ext cx="4537" cy="4315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71" name="直線單箭頭接點 70"/>
            <p:cNvCxnSpPr/>
            <p:nvPr/>
          </p:nvCxnSpPr>
          <p:spPr>
            <a:xfrm>
              <a:off x="4237802" y="1742307"/>
              <a:ext cx="45721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81" name="群組 80"/>
            <p:cNvGrpSpPr/>
            <p:nvPr/>
          </p:nvGrpSpPr>
          <p:grpSpPr>
            <a:xfrm>
              <a:off x="4741943" y="1113443"/>
              <a:ext cx="1623220" cy="3952772"/>
              <a:chOff x="5779194" y="1120977"/>
              <a:chExt cx="1623220" cy="3952772"/>
            </a:xfrm>
          </p:grpSpPr>
          <p:sp>
            <p:nvSpPr>
              <p:cNvPr id="73" name="矩形 72"/>
              <p:cNvSpPr/>
              <p:nvPr/>
            </p:nvSpPr>
            <p:spPr>
              <a:xfrm>
                <a:off x="5788029" y="1120977"/>
                <a:ext cx="1614385" cy="395277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文字方塊 73"/>
              <p:cNvSpPr txBox="1"/>
              <p:nvPr/>
            </p:nvSpPr>
            <p:spPr>
              <a:xfrm>
                <a:off x="5887285" y="1170699"/>
                <a:ext cx="1279020" cy="369332"/>
              </a:xfrm>
              <a:prstGeom prst="rect">
                <a:avLst/>
              </a:prstGeom>
              <a:noFill/>
            </p:spPr>
            <p:txBody>
              <a:bodyPr wrap="square" rtlCol="0">
                <a:spAutoFit/>
              </a:bodyPr>
              <a:lstStyle/>
              <a:p>
                <a:pPr algn="ctr"/>
                <a:r>
                  <a:rPr lang="zh-TW" altLang="en-US" b="1" dirty="0" smtClean="0">
                    <a:solidFill>
                      <a:srgbClr val="3333FF"/>
                    </a:solidFill>
                    <a:effectLst>
                      <a:glow rad="139700">
                        <a:schemeClr val="accent3">
                          <a:satMod val="175000"/>
                          <a:alpha val="40000"/>
                        </a:schemeClr>
                      </a:glow>
                    </a:effectLst>
                    <a:latin typeface="微軟正黑體" panose="020B0604030504040204" pitchFamily="34" charset="-120"/>
                    <a:ea typeface="微軟正黑體" panose="020B0604030504040204" pitchFamily="34" charset="-120"/>
                  </a:rPr>
                  <a:t>一階報名</a:t>
                </a:r>
                <a:endParaRPr lang="zh-TW" altLang="en-US" b="1" dirty="0">
                  <a:solidFill>
                    <a:srgbClr val="3333FF"/>
                  </a:solidFill>
                  <a:effectLst>
                    <a:glow rad="139700">
                      <a:schemeClr val="accent3">
                        <a:satMod val="175000"/>
                        <a:alpha val="40000"/>
                      </a:schemeClr>
                    </a:glow>
                  </a:effectLst>
                  <a:latin typeface="微軟正黑體" panose="020B0604030504040204" pitchFamily="34" charset="-120"/>
                  <a:ea typeface="微軟正黑體" panose="020B0604030504040204" pitchFamily="34" charset="-120"/>
                </a:endParaRPr>
              </a:p>
            </p:txBody>
          </p:sp>
          <p:sp>
            <p:nvSpPr>
              <p:cNvPr id="75" name="文字方塊 74"/>
              <p:cNvSpPr txBox="1"/>
              <p:nvPr/>
            </p:nvSpPr>
            <p:spPr>
              <a:xfrm>
                <a:off x="5779194" y="1631957"/>
                <a:ext cx="1493026" cy="1200329"/>
              </a:xfrm>
              <a:prstGeom prst="rect">
                <a:avLst/>
              </a:prstGeom>
              <a:noFill/>
            </p:spPr>
            <p:txBody>
              <a:bodyPr wrap="square" rtlCol="0">
                <a:spAutoFit/>
              </a:bodyPr>
              <a:lstStyle/>
              <a:p>
                <a:pPr algn="ctr"/>
                <a:r>
                  <a:rPr lang="zh-TW" altLang="en-US" b="1" dirty="0" smtClean="0">
                    <a:latin typeface="微軟正黑體" panose="020B0604030504040204" pitchFamily="34" charset="-120"/>
                    <a:ea typeface="微軟正黑體" panose="020B0604030504040204" pitchFamily="34" charset="-120"/>
                  </a:rPr>
                  <a:t>參加一般組考生一同進行倍率篩選</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簡報第</a:t>
                </a:r>
                <a:r>
                  <a:rPr lang="en-US" altLang="zh-TW" b="1" dirty="0">
                    <a:latin typeface="微軟正黑體" panose="020B0604030504040204" pitchFamily="34" charset="-120"/>
                    <a:ea typeface="微軟正黑體" panose="020B0604030504040204" pitchFamily="34" charset="-120"/>
                  </a:rPr>
                  <a:t>7</a:t>
                </a:r>
                <a:r>
                  <a:rPr lang="zh-TW" altLang="en-US" b="1" dirty="0" smtClean="0">
                    <a:latin typeface="微軟正黑體" panose="020B0604030504040204" pitchFamily="34" charset="-120"/>
                    <a:ea typeface="微軟正黑體" panose="020B0604030504040204" pitchFamily="34" charset="-120"/>
                  </a:rPr>
                  <a:t>頁</a:t>
                </a:r>
                <a:r>
                  <a:rPr lang="en-US" altLang="zh-TW" b="1" dirty="0" smtClean="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sp>
            <p:nvSpPr>
              <p:cNvPr id="77" name="文字方塊 76"/>
              <p:cNvSpPr txBox="1"/>
              <p:nvPr/>
            </p:nvSpPr>
            <p:spPr>
              <a:xfrm>
                <a:off x="5893884" y="3246188"/>
                <a:ext cx="1391337" cy="1754326"/>
              </a:xfrm>
              <a:prstGeom prst="rect">
                <a:avLst/>
              </a:prstGeom>
              <a:solidFill>
                <a:srgbClr val="FFC000"/>
              </a:solidFill>
            </p:spPr>
            <p:txBody>
              <a:bodyPr wrap="square" rtlCol="0">
                <a:spAutoFit/>
              </a:bodyPr>
              <a:lstStyle/>
              <a:p>
                <a:pPr algn="ctr"/>
                <a:r>
                  <a:rPr lang="zh-TW" altLang="en-US" b="1" dirty="0" smtClean="0">
                    <a:solidFill>
                      <a:srgbClr val="FF0000"/>
                    </a:solidFill>
                    <a:latin typeface="微軟正黑體" panose="020B0604030504040204" pitchFamily="34" charset="-120"/>
                    <a:ea typeface="微軟正黑體" panose="020B0604030504040204" pitchFamily="34" charset="-120"/>
                  </a:rPr>
                  <a:t>原畢業學年度統測之國文、英文、數學各科目原始級分</a:t>
                </a:r>
                <a:endParaRPr lang="en-US" altLang="zh-TW" b="1" dirty="0" smtClean="0">
                  <a:solidFill>
                    <a:srgbClr val="FF0000"/>
                  </a:solidFill>
                  <a:latin typeface="微軟正黑體" panose="020B0604030504040204" pitchFamily="34" charset="-120"/>
                  <a:ea typeface="微軟正黑體" panose="020B0604030504040204" pitchFamily="34" charset="-120"/>
                </a:endParaRPr>
              </a:p>
              <a:p>
                <a:pPr algn="ctr"/>
                <a:r>
                  <a:rPr lang="zh-TW" altLang="en-US" b="1" dirty="0" smtClean="0">
                    <a:latin typeface="微軟正黑體" panose="020B0604030504040204" pitchFamily="34" charset="-120"/>
                    <a:ea typeface="微軟正黑體" panose="020B0604030504040204" pitchFamily="34" charset="-120"/>
                  </a:rPr>
                  <a:t>倍率篩選</a:t>
                </a:r>
                <a:endParaRPr lang="zh-TW" altLang="en-US" b="1" dirty="0">
                  <a:latin typeface="微軟正黑體" panose="020B0604030504040204" pitchFamily="34" charset="-120"/>
                  <a:ea typeface="微軟正黑體" panose="020B0604030504040204" pitchFamily="34" charset="-120"/>
                </a:endParaRPr>
              </a:p>
            </p:txBody>
          </p:sp>
        </p:grpSp>
        <p:cxnSp>
          <p:nvCxnSpPr>
            <p:cNvPr id="82" name="直線單箭頭接點 81"/>
            <p:cNvCxnSpPr/>
            <p:nvPr/>
          </p:nvCxnSpPr>
          <p:spPr>
            <a:xfrm>
              <a:off x="3727541" y="5779198"/>
              <a:ext cx="457215" cy="0"/>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84" name="直線單箭頭接點 83"/>
            <p:cNvCxnSpPr/>
            <p:nvPr/>
          </p:nvCxnSpPr>
          <p:spPr>
            <a:xfrm>
              <a:off x="6262491" y="3962201"/>
              <a:ext cx="1238976" cy="1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5" name="文字方塊 84"/>
            <p:cNvSpPr txBox="1"/>
            <p:nvPr/>
          </p:nvSpPr>
          <p:spPr>
            <a:xfrm>
              <a:off x="6448016" y="4329848"/>
              <a:ext cx="712859" cy="307777"/>
            </a:xfrm>
            <a:prstGeom prst="rect">
              <a:avLst/>
            </a:prstGeom>
            <a:noFill/>
          </p:spPr>
          <p:txBody>
            <a:bodyPr wrap="square" rtlCol="0">
              <a:spAutoFit/>
            </a:bodyPr>
            <a:lstStyle/>
            <a:p>
              <a:pPr algn="ctr"/>
              <a:r>
                <a:rPr lang="en-US" altLang="zh-TW" sz="1400" dirty="0" smtClean="0">
                  <a:latin typeface="微軟正黑體" panose="020B0604030504040204" pitchFamily="34" charset="-120"/>
                  <a:ea typeface="微軟正黑體" panose="020B0604030504040204" pitchFamily="34" charset="-120"/>
                </a:rPr>
                <a:t>Fail</a:t>
              </a:r>
              <a:endParaRPr lang="zh-TW" altLang="en-US" sz="1400" dirty="0">
                <a:latin typeface="微軟正黑體" panose="020B0604030504040204" pitchFamily="34" charset="-120"/>
                <a:ea typeface="微軟正黑體" panose="020B0604030504040204" pitchFamily="34" charset="-120"/>
              </a:endParaRPr>
            </a:p>
          </p:txBody>
        </p:sp>
        <p:sp>
          <p:nvSpPr>
            <p:cNvPr id="86" name="文字方塊 85"/>
            <p:cNvSpPr txBox="1"/>
            <p:nvPr/>
          </p:nvSpPr>
          <p:spPr>
            <a:xfrm>
              <a:off x="6505941" y="3638047"/>
              <a:ext cx="696368" cy="307777"/>
            </a:xfrm>
            <a:prstGeom prst="rect">
              <a:avLst/>
            </a:prstGeom>
            <a:noFill/>
          </p:spPr>
          <p:txBody>
            <a:bodyPr wrap="square" rtlCol="0">
              <a:spAutoFit/>
            </a:bodyPr>
            <a:lstStyle/>
            <a:p>
              <a:pPr algn="ctr"/>
              <a:r>
                <a:rPr lang="en-US" altLang="zh-TW" sz="1400" dirty="0">
                  <a:solidFill>
                    <a:srgbClr val="FF0000"/>
                  </a:solidFill>
                  <a:latin typeface="微軟正黑體" panose="020B0604030504040204" pitchFamily="34" charset="-120"/>
                  <a:ea typeface="微軟正黑體" panose="020B0604030504040204" pitchFamily="34" charset="-120"/>
                </a:rPr>
                <a:t>P</a:t>
              </a:r>
              <a:r>
                <a:rPr lang="en-US" altLang="zh-TW" sz="1400" dirty="0" smtClean="0">
                  <a:solidFill>
                    <a:srgbClr val="FF0000"/>
                  </a:solidFill>
                  <a:latin typeface="微軟正黑體" panose="020B0604030504040204" pitchFamily="34" charset="-120"/>
                  <a:ea typeface="微軟正黑體" panose="020B0604030504040204" pitchFamily="34" charset="-120"/>
                </a:rPr>
                <a:t>ass</a:t>
              </a:r>
              <a:endParaRPr lang="zh-TW" altLang="en-US" sz="1400" dirty="0">
                <a:solidFill>
                  <a:srgbClr val="FF0000"/>
                </a:solidFill>
                <a:latin typeface="微軟正黑體" panose="020B0604030504040204" pitchFamily="34" charset="-120"/>
                <a:ea typeface="微軟正黑體" panose="020B0604030504040204" pitchFamily="34" charset="-120"/>
              </a:endParaRPr>
            </a:p>
          </p:txBody>
        </p:sp>
        <p:sp>
          <p:nvSpPr>
            <p:cNvPr id="87" name="文字方塊 86"/>
            <p:cNvSpPr txBox="1"/>
            <p:nvPr/>
          </p:nvSpPr>
          <p:spPr>
            <a:xfrm>
              <a:off x="7547424" y="4600613"/>
              <a:ext cx="1435231" cy="369332"/>
            </a:xfrm>
            <a:prstGeom prst="rect">
              <a:avLst/>
            </a:prstGeom>
            <a:solidFill>
              <a:schemeClr val="bg1">
                <a:lumMod val="75000"/>
              </a:schemeClr>
            </a:solidFill>
            <a:ln>
              <a:solidFill>
                <a:schemeClr val="tx1"/>
              </a:solidFill>
            </a:ln>
          </p:spPr>
          <p:txBody>
            <a:bodyPr wrap="square" rtlCol="0">
              <a:spAutoFit/>
            </a:bodyPr>
            <a:lstStyle/>
            <a:p>
              <a:pPr algn="ctr"/>
              <a:r>
                <a:rPr lang="zh-TW" altLang="en-US" b="1" dirty="0" smtClean="0">
                  <a:latin typeface="微軟正黑體" panose="020B0604030504040204" pitchFamily="34" charset="-120"/>
                  <a:ea typeface="微軟正黑體" panose="020B0604030504040204" pitchFamily="34" charset="-120"/>
                </a:rPr>
                <a:t>未通過</a:t>
              </a:r>
              <a:endParaRPr lang="zh-TW" altLang="en-US" b="1" dirty="0">
                <a:latin typeface="微軟正黑體" panose="020B0604030504040204" pitchFamily="34" charset="-120"/>
                <a:ea typeface="微軟正黑體" panose="020B0604030504040204" pitchFamily="34" charset="-120"/>
              </a:endParaRPr>
            </a:p>
          </p:txBody>
        </p:sp>
        <p:sp>
          <p:nvSpPr>
            <p:cNvPr id="88" name="文字方塊 87"/>
            <p:cNvSpPr txBox="1"/>
            <p:nvPr/>
          </p:nvSpPr>
          <p:spPr>
            <a:xfrm>
              <a:off x="7596336" y="2277882"/>
              <a:ext cx="1386319" cy="923330"/>
            </a:xfrm>
            <a:prstGeom prst="rect">
              <a:avLst/>
            </a:prstGeom>
            <a:solidFill>
              <a:schemeClr val="bg1"/>
            </a:solidFill>
            <a:ln>
              <a:noFill/>
            </a:ln>
          </p:spPr>
          <p:txBody>
            <a:bodyPr wrap="square" rtlCol="0">
              <a:spAutoFit/>
            </a:bodyPr>
            <a:lstStyle/>
            <a:p>
              <a:pPr algn="ctr"/>
              <a:r>
                <a:rPr lang="zh-TW" altLang="en-US" b="1" dirty="0" smtClean="0">
                  <a:latin typeface="微軟正黑體" panose="020B0604030504040204" pitchFamily="34" charset="-120"/>
                  <a:ea typeface="微軟正黑體" panose="020B0604030504040204" pitchFamily="34" charset="-120"/>
                </a:rPr>
                <a:t>青年儲蓄帳戶組考生通過篩選</a:t>
              </a:r>
              <a:endParaRPr lang="zh-TW" altLang="en-US" b="1" dirty="0">
                <a:latin typeface="微軟正黑體" panose="020B0604030504040204" pitchFamily="34" charset="-120"/>
                <a:ea typeface="微軟正黑體" panose="020B0604030504040204" pitchFamily="34" charset="-120"/>
              </a:endParaRPr>
            </a:p>
          </p:txBody>
        </p:sp>
        <p:cxnSp>
          <p:nvCxnSpPr>
            <p:cNvPr id="99" name="直線單箭頭接點 98"/>
            <p:cNvCxnSpPr/>
            <p:nvPr/>
          </p:nvCxnSpPr>
          <p:spPr>
            <a:xfrm>
              <a:off x="515765" y="6199969"/>
              <a:ext cx="763504" cy="1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1" name="文字方塊 100"/>
            <p:cNvSpPr txBox="1"/>
            <p:nvPr/>
          </p:nvSpPr>
          <p:spPr>
            <a:xfrm>
              <a:off x="1332559" y="5714254"/>
              <a:ext cx="2394982" cy="861774"/>
            </a:xfrm>
            <a:prstGeom prst="rect">
              <a:avLst/>
            </a:prstGeom>
            <a:solidFill>
              <a:srgbClr val="33CCFF"/>
            </a:solidFill>
            <a:ln>
              <a:solidFill>
                <a:srgbClr val="33CCFF"/>
              </a:solidFill>
            </a:ln>
          </p:spPr>
          <p:txBody>
            <a:bodyPr vert="horz" wrap="square" rtlCol="0" anchor="ctr">
              <a:spAutoFit/>
            </a:bodyPr>
            <a:lstStyle/>
            <a:p>
              <a:pPr algn="ctr">
                <a:lnSpc>
                  <a:spcPts val="3000"/>
                </a:lnSpc>
              </a:pPr>
              <a:r>
                <a:rPr lang="zh-TW" altLang="en-US" b="1" dirty="0" smtClean="0">
                  <a:latin typeface="微軟正黑體" panose="020B0604030504040204" pitchFamily="34" charset="-120"/>
                  <a:ea typeface="微軟正黑體" panose="020B0604030504040204" pitchFamily="34" charset="-120"/>
                </a:rPr>
                <a:t>青年儲蓄帳戶組生二階甄選總成績排序</a:t>
              </a:r>
              <a:endParaRPr lang="en-US" altLang="zh-TW" b="1" dirty="0" smtClean="0">
                <a:latin typeface="微軟正黑體" panose="020B0604030504040204" pitchFamily="34" charset="-120"/>
                <a:ea typeface="微軟正黑體" panose="020B0604030504040204" pitchFamily="34" charset="-120"/>
              </a:endParaRPr>
            </a:p>
          </p:txBody>
        </p:sp>
        <p:cxnSp>
          <p:nvCxnSpPr>
            <p:cNvPr id="103" name="直線單箭頭接點 102"/>
            <p:cNvCxnSpPr/>
            <p:nvPr/>
          </p:nvCxnSpPr>
          <p:spPr>
            <a:xfrm>
              <a:off x="3727541" y="6139238"/>
              <a:ext cx="457215" cy="0"/>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04" name="直線單箭頭接點 103"/>
            <p:cNvCxnSpPr/>
            <p:nvPr/>
          </p:nvCxnSpPr>
          <p:spPr>
            <a:xfrm>
              <a:off x="3727541" y="6499278"/>
              <a:ext cx="45721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5" name="文字方塊 104"/>
            <p:cNvSpPr txBox="1"/>
            <p:nvPr/>
          </p:nvSpPr>
          <p:spPr>
            <a:xfrm>
              <a:off x="4274804" y="5565164"/>
              <a:ext cx="2190622" cy="369332"/>
            </a:xfrm>
            <a:prstGeom prst="rect">
              <a:avLst/>
            </a:prstGeom>
            <a:solidFill>
              <a:srgbClr val="FF0000"/>
            </a:solidFill>
            <a:ln>
              <a:solidFill>
                <a:srgbClr val="FF0000"/>
              </a:solidFill>
            </a:ln>
          </p:spPr>
          <p:txBody>
            <a:bodyPr vert="horz" wrap="square" rtlCol="0" anchor="ctr">
              <a:spAutoFit/>
            </a:bodyPr>
            <a:lstStyle/>
            <a:p>
              <a:pPr algn="ctr"/>
              <a:r>
                <a:rPr lang="zh-TW" altLang="en-US" b="1" dirty="0" smtClean="0">
                  <a:solidFill>
                    <a:schemeClr val="bg1"/>
                  </a:solidFill>
                  <a:latin typeface="微軟正黑體" panose="020B0604030504040204" pitchFamily="34" charset="-120"/>
                  <a:ea typeface="微軟正黑體" panose="020B0604030504040204" pitchFamily="34" charset="-120"/>
                </a:rPr>
                <a:t>青儲組生正取資格</a:t>
              </a:r>
              <a:endParaRPr lang="zh-TW" altLang="en-US" b="1" dirty="0">
                <a:solidFill>
                  <a:schemeClr val="bg1"/>
                </a:solidFill>
                <a:latin typeface="微軟正黑體" panose="020B0604030504040204" pitchFamily="34" charset="-120"/>
                <a:ea typeface="微軟正黑體" panose="020B0604030504040204" pitchFamily="34" charset="-120"/>
              </a:endParaRPr>
            </a:p>
          </p:txBody>
        </p:sp>
        <p:sp>
          <p:nvSpPr>
            <p:cNvPr id="106" name="文字方塊 105"/>
            <p:cNvSpPr txBox="1"/>
            <p:nvPr/>
          </p:nvSpPr>
          <p:spPr>
            <a:xfrm>
              <a:off x="4287463" y="6016893"/>
              <a:ext cx="2190622" cy="369332"/>
            </a:xfrm>
            <a:prstGeom prst="rect">
              <a:avLst/>
            </a:prstGeom>
            <a:solidFill>
              <a:schemeClr val="accent6">
                <a:lumMod val="40000"/>
                <a:lumOff val="60000"/>
              </a:schemeClr>
            </a:solidFill>
            <a:ln>
              <a:solidFill>
                <a:srgbClr val="FF0000"/>
              </a:solidFill>
            </a:ln>
          </p:spPr>
          <p:txBody>
            <a:bodyPr vert="horz" wrap="square" rtlCol="0" anchor="ctr">
              <a:spAutoFit/>
            </a:bodyPr>
            <a:lstStyle/>
            <a:p>
              <a:pPr algn="ctr"/>
              <a:r>
                <a:rPr lang="zh-TW" altLang="en-US" b="1" dirty="0" smtClean="0">
                  <a:solidFill>
                    <a:srgbClr val="FF0000"/>
                  </a:solidFill>
                  <a:latin typeface="微軟正黑體" panose="020B0604030504040204" pitchFamily="34" charset="-120"/>
                  <a:ea typeface="微軟正黑體" panose="020B0604030504040204" pitchFamily="34" charset="-120"/>
                </a:rPr>
                <a:t>青儲組生備取資格</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sp>
          <p:nvSpPr>
            <p:cNvPr id="107" name="文字方塊 106"/>
            <p:cNvSpPr txBox="1"/>
            <p:nvPr/>
          </p:nvSpPr>
          <p:spPr>
            <a:xfrm>
              <a:off x="4301692" y="6462232"/>
              <a:ext cx="1138143" cy="369332"/>
            </a:xfrm>
            <a:prstGeom prst="rect">
              <a:avLst/>
            </a:prstGeom>
            <a:solidFill>
              <a:schemeClr val="bg1">
                <a:lumMod val="75000"/>
              </a:schemeClr>
            </a:solidFill>
            <a:ln w="12700">
              <a:solidFill>
                <a:schemeClr val="tx1"/>
              </a:solidFill>
            </a:ln>
          </p:spPr>
          <p:txBody>
            <a:bodyPr wrap="square" rtlCol="0">
              <a:spAutoFit/>
            </a:bodyPr>
            <a:lstStyle/>
            <a:p>
              <a:pPr algn="ctr"/>
              <a:r>
                <a:rPr lang="zh-TW" altLang="en-US" b="1" dirty="0" smtClean="0">
                  <a:latin typeface="微軟正黑體" panose="020B0604030504040204" pitchFamily="34" charset="-120"/>
                  <a:ea typeface="微軟正黑體" panose="020B0604030504040204" pitchFamily="34" charset="-120"/>
                </a:rPr>
                <a:t>未錄取</a:t>
              </a:r>
              <a:endParaRPr lang="zh-TW" altLang="en-US" b="1" dirty="0">
                <a:latin typeface="微軟正黑體" panose="020B0604030504040204" pitchFamily="34" charset="-120"/>
                <a:ea typeface="微軟正黑體" panose="020B0604030504040204" pitchFamily="34" charset="-120"/>
              </a:endParaRPr>
            </a:p>
          </p:txBody>
        </p:sp>
        <p:cxnSp>
          <p:nvCxnSpPr>
            <p:cNvPr id="108" name="直線單箭頭接點 107"/>
            <p:cNvCxnSpPr/>
            <p:nvPr/>
          </p:nvCxnSpPr>
          <p:spPr>
            <a:xfrm flipV="1">
              <a:off x="2334548" y="2397267"/>
              <a:ext cx="374002" cy="2703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直線單箭頭接點 110"/>
            <p:cNvCxnSpPr/>
            <p:nvPr/>
          </p:nvCxnSpPr>
          <p:spPr>
            <a:xfrm>
              <a:off x="4245652" y="3674412"/>
              <a:ext cx="45721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35" name="Group 110"/>
          <p:cNvGrpSpPr>
            <a:grpSpLocks/>
          </p:cNvGrpSpPr>
          <p:nvPr/>
        </p:nvGrpSpPr>
        <p:grpSpPr bwMode="auto">
          <a:xfrm flipH="1">
            <a:off x="6855297" y="4753126"/>
            <a:ext cx="1732888" cy="2044788"/>
            <a:chOff x="6156325" y="1538288"/>
            <a:chExt cx="2298700" cy="3054350"/>
          </a:xfrm>
        </p:grpSpPr>
        <p:sp>
          <p:nvSpPr>
            <p:cNvPr id="136" name="Oval 1079"/>
            <p:cNvSpPr>
              <a:spLocks noChangeArrowheads="1"/>
            </p:cNvSpPr>
            <p:nvPr/>
          </p:nvSpPr>
          <p:spPr bwMode="auto">
            <a:xfrm>
              <a:off x="6873875" y="4089400"/>
              <a:ext cx="142875" cy="142875"/>
            </a:xfrm>
            <a:prstGeom prst="ellipse">
              <a:avLst/>
            </a:prstGeom>
            <a:solidFill>
              <a:srgbClr val="5B5C5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137" name="Freeform 1080"/>
            <p:cNvSpPr>
              <a:spLocks/>
            </p:cNvSpPr>
            <p:nvPr/>
          </p:nvSpPr>
          <p:spPr bwMode="auto">
            <a:xfrm>
              <a:off x="6515100" y="3527425"/>
              <a:ext cx="822325" cy="806450"/>
            </a:xfrm>
            <a:custGeom>
              <a:avLst/>
              <a:gdLst>
                <a:gd name="T0" fmla="*/ 727960 w 305"/>
                <a:gd name="T1" fmla="*/ 620967 h 300"/>
                <a:gd name="T2" fmla="*/ 719871 w 305"/>
                <a:gd name="T3" fmla="*/ 623655 h 300"/>
                <a:gd name="T4" fmla="*/ 547318 w 305"/>
                <a:gd name="T5" fmla="*/ 534945 h 300"/>
                <a:gd name="T6" fmla="*/ 547318 w 305"/>
                <a:gd name="T7" fmla="*/ 357526 h 300"/>
                <a:gd name="T8" fmla="*/ 509572 w 305"/>
                <a:gd name="T9" fmla="*/ 357526 h 300"/>
                <a:gd name="T10" fmla="*/ 509572 w 305"/>
                <a:gd name="T11" fmla="*/ 223118 h 300"/>
                <a:gd name="T12" fmla="*/ 547318 w 305"/>
                <a:gd name="T13" fmla="*/ 223118 h 300"/>
                <a:gd name="T14" fmla="*/ 547318 w 305"/>
                <a:gd name="T15" fmla="*/ 0 h 300"/>
                <a:gd name="T16" fmla="*/ 328930 w 305"/>
                <a:gd name="T17" fmla="*/ 0 h 300"/>
                <a:gd name="T18" fmla="*/ 328930 w 305"/>
                <a:gd name="T19" fmla="*/ 223118 h 300"/>
                <a:gd name="T20" fmla="*/ 374765 w 305"/>
                <a:gd name="T21" fmla="*/ 223118 h 300"/>
                <a:gd name="T22" fmla="*/ 374765 w 305"/>
                <a:gd name="T23" fmla="*/ 357526 h 300"/>
                <a:gd name="T24" fmla="*/ 328930 w 305"/>
                <a:gd name="T25" fmla="*/ 357526 h 300"/>
                <a:gd name="T26" fmla="*/ 328930 w 305"/>
                <a:gd name="T27" fmla="*/ 524192 h 300"/>
                <a:gd name="T28" fmla="*/ 107846 w 305"/>
                <a:gd name="T29" fmla="*/ 623655 h 300"/>
                <a:gd name="T30" fmla="*/ 94365 w 305"/>
                <a:gd name="T31" fmla="*/ 620967 h 300"/>
                <a:gd name="T32" fmla="*/ 0 w 305"/>
                <a:gd name="T33" fmla="*/ 715052 h 300"/>
                <a:gd name="T34" fmla="*/ 94365 w 305"/>
                <a:gd name="T35" fmla="*/ 806450 h 300"/>
                <a:gd name="T36" fmla="*/ 186034 w 305"/>
                <a:gd name="T37" fmla="*/ 715052 h 300"/>
                <a:gd name="T38" fmla="*/ 183338 w 305"/>
                <a:gd name="T39" fmla="*/ 706988 h 300"/>
                <a:gd name="T40" fmla="*/ 431384 w 305"/>
                <a:gd name="T41" fmla="*/ 596773 h 300"/>
                <a:gd name="T42" fmla="*/ 638987 w 305"/>
                <a:gd name="T43" fmla="*/ 701612 h 300"/>
                <a:gd name="T44" fmla="*/ 636291 w 305"/>
                <a:gd name="T45" fmla="*/ 715052 h 300"/>
                <a:gd name="T46" fmla="*/ 727960 w 305"/>
                <a:gd name="T47" fmla="*/ 806450 h 300"/>
                <a:gd name="T48" fmla="*/ 822325 w 305"/>
                <a:gd name="T49" fmla="*/ 715052 h 300"/>
                <a:gd name="T50" fmla="*/ 727960 w 305"/>
                <a:gd name="T51" fmla="*/ 620967 h 3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05" h="300">
                  <a:moveTo>
                    <a:pt x="270" y="231"/>
                  </a:moveTo>
                  <a:cubicBezTo>
                    <a:pt x="269" y="231"/>
                    <a:pt x="268" y="232"/>
                    <a:pt x="267" y="232"/>
                  </a:cubicBezTo>
                  <a:cubicBezTo>
                    <a:pt x="203" y="199"/>
                    <a:pt x="203" y="199"/>
                    <a:pt x="203" y="199"/>
                  </a:cubicBezTo>
                  <a:cubicBezTo>
                    <a:pt x="203" y="133"/>
                    <a:pt x="203" y="133"/>
                    <a:pt x="203" y="133"/>
                  </a:cubicBezTo>
                  <a:cubicBezTo>
                    <a:pt x="189" y="133"/>
                    <a:pt x="189" y="133"/>
                    <a:pt x="189" y="133"/>
                  </a:cubicBezTo>
                  <a:cubicBezTo>
                    <a:pt x="189" y="83"/>
                    <a:pt x="189" y="83"/>
                    <a:pt x="189" y="83"/>
                  </a:cubicBezTo>
                  <a:cubicBezTo>
                    <a:pt x="203" y="83"/>
                    <a:pt x="203" y="83"/>
                    <a:pt x="203" y="83"/>
                  </a:cubicBezTo>
                  <a:cubicBezTo>
                    <a:pt x="203" y="0"/>
                    <a:pt x="203" y="0"/>
                    <a:pt x="203" y="0"/>
                  </a:cubicBezTo>
                  <a:cubicBezTo>
                    <a:pt x="122" y="0"/>
                    <a:pt x="122" y="0"/>
                    <a:pt x="122" y="0"/>
                  </a:cubicBezTo>
                  <a:cubicBezTo>
                    <a:pt x="122" y="83"/>
                    <a:pt x="122" y="83"/>
                    <a:pt x="122" y="83"/>
                  </a:cubicBezTo>
                  <a:cubicBezTo>
                    <a:pt x="139" y="83"/>
                    <a:pt x="139" y="83"/>
                    <a:pt x="139" y="83"/>
                  </a:cubicBezTo>
                  <a:cubicBezTo>
                    <a:pt x="139" y="133"/>
                    <a:pt x="139" y="133"/>
                    <a:pt x="139" y="133"/>
                  </a:cubicBezTo>
                  <a:cubicBezTo>
                    <a:pt x="122" y="133"/>
                    <a:pt x="122" y="133"/>
                    <a:pt x="122" y="133"/>
                  </a:cubicBezTo>
                  <a:cubicBezTo>
                    <a:pt x="122" y="195"/>
                    <a:pt x="122" y="195"/>
                    <a:pt x="122" y="195"/>
                  </a:cubicBezTo>
                  <a:cubicBezTo>
                    <a:pt x="40" y="232"/>
                    <a:pt x="40" y="232"/>
                    <a:pt x="40" y="232"/>
                  </a:cubicBezTo>
                  <a:cubicBezTo>
                    <a:pt x="38" y="232"/>
                    <a:pt x="36" y="231"/>
                    <a:pt x="35" y="231"/>
                  </a:cubicBezTo>
                  <a:cubicBezTo>
                    <a:pt x="16" y="231"/>
                    <a:pt x="0" y="247"/>
                    <a:pt x="0" y="266"/>
                  </a:cubicBezTo>
                  <a:cubicBezTo>
                    <a:pt x="0" y="285"/>
                    <a:pt x="16" y="300"/>
                    <a:pt x="35" y="300"/>
                  </a:cubicBezTo>
                  <a:cubicBezTo>
                    <a:pt x="53" y="300"/>
                    <a:pt x="69" y="285"/>
                    <a:pt x="69" y="266"/>
                  </a:cubicBezTo>
                  <a:cubicBezTo>
                    <a:pt x="69" y="265"/>
                    <a:pt x="68" y="264"/>
                    <a:pt x="68" y="263"/>
                  </a:cubicBezTo>
                  <a:cubicBezTo>
                    <a:pt x="160" y="222"/>
                    <a:pt x="160" y="222"/>
                    <a:pt x="160" y="222"/>
                  </a:cubicBezTo>
                  <a:cubicBezTo>
                    <a:pt x="237" y="261"/>
                    <a:pt x="237" y="261"/>
                    <a:pt x="237" y="261"/>
                  </a:cubicBezTo>
                  <a:cubicBezTo>
                    <a:pt x="237" y="263"/>
                    <a:pt x="236" y="264"/>
                    <a:pt x="236" y="266"/>
                  </a:cubicBezTo>
                  <a:cubicBezTo>
                    <a:pt x="236" y="285"/>
                    <a:pt x="251" y="300"/>
                    <a:pt x="270" y="300"/>
                  </a:cubicBezTo>
                  <a:cubicBezTo>
                    <a:pt x="289" y="300"/>
                    <a:pt x="305" y="285"/>
                    <a:pt x="305" y="266"/>
                  </a:cubicBezTo>
                  <a:cubicBezTo>
                    <a:pt x="305" y="247"/>
                    <a:pt x="289" y="231"/>
                    <a:pt x="270" y="231"/>
                  </a:cubicBez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8" name="Freeform 1081"/>
            <p:cNvSpPr>
              <a:spLocks/>
            </p:cNvSpPr>
            <p:nvPr/>
          </p:nvSpPr>
          <p:spPr bwMode="auto">
            <a:xfrm>
              <a:off x="6507163" y="3713163"/>
              <a:ext cx="377825" cy="158750"/>
            </a:xfrm>
            <a:custGeom>
              <a:avLst/>
              <a:gdLst>
                <a:gd name="T0" fmla="*/ 377825 w 238"/>
                <a:gd name="T1" fmla="*/ 15875 h 100"/>
                <a:gd name="T2" fmla="*/ 355600 w 238"/>
                <a:gd name="T3" fmla="*/ 0 h 100"/>
                <a:gd name="T4" fmla="*/ 244475 w 238"/>
                <a:gd name="T5" fmla="*/ 120650 h 100"/>
                <a:gd name="T6" fmla="*/ 128588 w 238"/>
                <a:gd name="T7" fmla="*/ 120650 h 100"/>
                <a:gd name="T8" fmla="*/ 128588 w 238"/>
                <a:gd name="T9" fmla="*/ 104775 h 100"/>
                <a:gd name="T10" fmla="*/ 0 w 238"/>
                <a:gd name="T11" fmla="*/ 104775 h 100"/>
                <a:gd name="T12" fmla="*/ 0 w 238"/>
                <a:gd name="T13" fmla="*/ 158750 h 100"/>
                <a:gd name="T14" fmla="*/ 128588 w 238"/>
                <a:gd name="T15" fmla="*/ 158750 h 100"/>
                <a:gd name="T16" fmla="*/ 128588 w 238"/>
                <a:gd name="T17" fmla="*/ 147638 h 100"/>
                <a:gd name="T18" fmla="*/ 258763 w 238"/>
                <a:gd name="T19" fmla="*/ 147638 h 100"/>
                <a:gd name="T20" fmla="*/ 377825 w 238"/>
                <a:gd name="T21" fmla="*/ 15875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8" h="100">
                  <a:moveTo>
                    <a:pt x="238" y="10"/>
                  </a:moveTo>
                  <a:lnTo>
                    <a:pt x="224" y="0"/>
                  </a:lnTo>
                  <a:lnTo>
                    <a:pt x="154" y="76"/>
                  </a:lnTo>
                  <a:lnTo>
                    <a:pt x="81" y="76"/>
                  </a:lnTo>
                  <a:lnTo>
                    <a:pt x="81" y="66"/>
                  </a:lnTo>
                  <a:lnTo>
                    <a:pt x="0" y="66"/>
                  </a:lnTo>
                  <a:lnTo>
                    <a:pt x="0" y="100"/>
                  </a:lnTo>
                  <a:lnTo>
                    <a:pt x="81" y="100"/>
                  </a:lnTo>
                  <a:lnTo>
                    <a:pt x="81" y="93"/>
                  </a:lnTo>
                  <a:lnTo>
                    <a:pt x="163" y="93"/>
                  </a:lnTo>
                  <a:lnTo>
                    <a:pt x="238" y="10"/>
                  </a:lnTo>
                  <a:close/>
                </a:path>
              </a:pathLst>
            </a:custGeom>
            <a:solidFill>
              <a:srgbClr val="5B5C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9" name="Freeform 1082"/>
            <p:cNvSpPr>
              <a:spLocks/>
            </p:cNvSpPr>
            <p:nvPr/>
          </p:nvSpPr>
          <p:spPr bwMode="auto">
            <a:xfrm>
              <a:off x="6611938" y="3087688"/>
              <a:ext cx="749300" cy="377825"/>
            </a:xfrm>
            <a:custGeom>
              <a:avLst/>
              <a:gdLst>
                <a:gd name="T0" fmla="*/ 749300 w 472"/>
                <a:gd name="T1" fmla="*/ 377825 h 238"/>
                <a:gd name="T2" fmla="*/ 61913 w 472"/>
                <a:gd name="T3" fmla="*/ 377825 h 238"/>
                <a:gd name="T4" fmla="*/ 0 w 472"/>
                <a:gd name="T5" fmla="*/ 0 h 238"/>
                <a:gd name="T6" fmla="*/ 749300 w 472"/>
                <a:gd name="T7" fmla="*/ 0 h 238"/>
                <a:gd name="T8" fmla="*/ 749300 w 472"/>
                <a:gd name="T9" fmla="*/ 377825 h 2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2" h="238">
                  <a:moveTo>
                    <a:pt x="472" y="238"/>
                  </a:moveTo>
                  <a:lnTo>
                    <a:pt x="39" y="238"/>
                  </a:lnTo>
                  <a:lnTo>
                    <a:pt x="0" y="0"/>
                  </a:lnTo>
                  <a:lnTo>
                    <a:pt x="472" y="0"/>
                  </a:lnTo>
                  <a:lnTo>
                    <a:pt x="472" y="238"/>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0" name="Freeform 1083"/>
            <p:cNvSpPr>
              <a:spLocks/>
            </p:cNvSpPr>
            <p:nvPr/>
          </p:nvSpPr>
          <p:spPr bwMode="auto">
            <a:xfrm>
              <a:off x="7620000" y="4040188"/>
              <a:ext cx="374650" cy="231775"/>
            </a:xfrm>
            <a:custGeom>
              <a:avLst/>
              <a:gdLst>
                <a:gd name="T0" fmla="*/ 369259 w 139"/>
                <a:gd name="T1" fmla="*/ 148228 h 86"/>
                <a:gd name="T2" fmla="*/ 353087 w 139"/>
                <a:gd name="T3" fmla="*/ 177874 h 86"/>
                <a:gd name="T4" fmla="*/ 53906 w 139"/>
                <a:gd name="T5" fmla="*/ 229080 h 86"/>
                <a:gd name="T6" fmla="*/ 29649 w 139"/>
                <a:gd name="T7" fmla="*/ 210215 h 86"/>
                <a:gd name="T8" fmla="*/ 0 w 139"/>
                <a:gd name="T9" fmla="*/ 32341 h 86"/>
                <a:gd name="T10" fmla="*/ 177891 w 139"/>
                <a:gd name="T11" fmla="*/ 0 h 86"/>
                <a:gd name="T12" fmla="*/ 191368 w 139"/>
                <a:gd name="T13" fmla="*/ 72767 h 86"/>
                <a:gd name="T14" fmla="*/ 266837 w 139"/>
                <a:gd name="T15" fmla="*/ 75462 h 86"/>
                <a:gd name="T16" fmla="*/ 366564 w 139"/>
                <a:gd name="T17" fmla="*/ 140143 h 86"/>
                <a:gd name="T18" fmla="*/ 369259 w 139"/>
                <a:gd name="T19" fmla="*/ 148228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 h="86">
                  <a:moveTo>
                    <a:pt x="137" y="55"/>
                  </a:moveTo>
                  <a:cubicBezTo>
                    <a:pt x="139" y="60"/>
                    <a:pt x="136" y="65"/>
                    <a:pt x="131" y="66"/>
                  </a:cubicBezTo>
                  <a:cubicBezTo>
                    <a:pt x="20" y="85"/>
                    <a:pt x="20" y="85"/>
                    <a:pt x="20" y="85"/>
                  </a:cubicBezTo>
                  <a:cubicBezTo>
                    <a:pt x="16" y="86"/>
                    <a:pt x="12" y="83"/>
                    <a:pt x="11" y="78"/>
                  </a:cubicBezTo>
                  <a:cubicBezTo>
                    <a:pt x="0" y="12"/>
                    <a:pt x="0" y="12"/>
                    <a:pt x="0" y="12"/>
                  </a:cubicBezTo>
                  <a:cubicBezTo>
                    <a:pt x="66" y="0"/>
                    <a:pt x="66" y="0"/>
                    <a:pt x="66" y="0"/>
                  </a:cubicBezTo>
                  <a:cubicBezTo>
                    <a:pt x="71" y="27"/>
                    <a:pt x="71" y="27"/>
                    <a:pt x="71" y="27"/>
                  </a:cubicBezTo>
                  <a:cubicBezTo>
                    <a:pt x="99" y="28"/>
                    <a:pt x="99" y="28"/>
                    <a:pt x="99" y="28"/>
                  </a:cubicBezTo>
                  <a:cubicBezTo>
                    <a:pt x="115" y="29"/>
                    <a:pt x="129" y="38"/>
                    <a:pt x="136" y="52"/>
                  </a:cubicBezTo>
                  <a:cubicBezTo>
                    <a:pt x="136" y="53"/>
                    <a:pt x="137" y="54"/>
                    <a:pt x="137" y="55"/>
                  </a:cubicBezTo>
                  <a:close/>
                </a:path>
              </a:pathLst>
            </a:custGeom>
            <a:solidFill>
              <a:srgbClr val="896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1" name="Freeform 1084"/>
            <p:cNvSpPr>
              <a:spLocks/>
            </p:cNvSpPr>
            <p:nvPr/>
          </p:nvSpPr>
          <p:spPr bwMode="auto">
            <a:xfrm>
              <a:off x="7646988" y="4181475"/>
              <a:ext cx="347662" cy="90488"/>
            </a:xfrm>
            <a:custGeom>
              <a:avLst/>
              <a:gdLst>
                <a:gd name="T0" fmla="*/ 342272 w 129"/>
                <a:gd name="T1" fmla="*/ 7984 h 34"/>
                <a:gd name="T2" fmla="*/ 326102 w 129"/>
                <a:gd name="T3" fmla="*/ 37260 h 34"/>
                <a:gd name="T4" fmla="*/ 26951 w 129"/>
                <a:gd name="T5" fmla="*/ 87827 h 34"/>
                <a:gd name="T6" fmla="*/ 2695 w 129"/>
                <a:gd name="T7" fmla="*/ 69197 h 34"/>
                <a:gd name="T8" fmla="*/ 0 w 129"/>
                <a:gd name="T9" fmla="*/ 58551 h 34"/>
                <a:gd name="T10" fmla="*/ 339577 w 129"/>
                <a:gd name="T11" fmla="*/ 0 h 34"/>
                <a:gd name="T12" fmla="*/ 342272 w 129"/>
                <a:gd name="T13" fmla="*/ 7984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9" h="34">
                  <a:moveTo>
                    <a:pt x="127" y="3"/>
                  </a:moveTo>
                  <a:cubicBezTo>
                    <a:pt x="129" y="8"/>
                    <a:pt x="126" y="13"/>
                    <a:pt x="121" y="14"/>
                  </a:cubicBezTo>
                  <a:cubicBezTo>
                    <a:pt x="10" y="33"/>
                    <a:pt x="10" y="33"/>
                    <a:pt x="10" y="33"/>
                  </a:cubicBezTo>
                  <a:cubicBezTo>
                    <a:pt x="6" y="34"/>
                    <a:pt x="2" y="31"/>
                    <a:pt x="1" y="26"/>
                  </a:cubicBezTo>
                  <a:cubicBezTo>
                    <a:pt x="0" y="22"/>
                    <a:pt x="0" y="22"/>
                    <a:pt x="0" y="22"/>
                  </a:cubicBezTo>
                  <a:cubicBezTo>
                    <a:pt x="126" y="0"/>
                    <a:pt x="126" y="0"/>
                    <a:pt x="126" y="0"/>
                  </a:cubicBezTo>
                  <a:cubicBezTo>
                    <a:pt x="126" y="1"/>
                    <a:pt x="127" y="2"/>
                    <a:pt x="127" y="3"/>
                  </a:cubicBezTo>
                  <a:close/>
                </a:path>
              </a:pathLst>
            </a:custGeom>
            <a:solidFill>
              <a:srgbClr val="603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2" name="Freeform 1085"/>
            <p:cNvSpPr>
              <a:spLocks/>
            </p:cNvSpPr>
            <p:nvPr/>
          </p:nvSpPr>
          <p:spPr bwMode="auto">
            <a:xfrm>
              <a:off x="7523163" y="4078288"/>
              <a:ext cx="374650" cy="217488"/>
            </a:xfrm>
            <a:custGeom>
              <a:avLst/>
              <a:gdLst>
                <a:gd name="T0" fmla="*/ 371955 w 139"/>
                <a:gd name="T1" fmla="*/ 190638 h 81"/>
                <a:gd name="T2" fmla="*/ 350392 w 139"/>
                <a:gd name="T3" fmla="*/ 217488 h 81"/>
                <a:gd name="T4" fmla="*/ 21563 w 139"/>
                <a:gd name="T5" fmla="*/ 217488 h 81"/>
                <a:gd name="T6" fmla="*/ 0 w 139"/>
                <a:gd name="T7" fmla="*/ 196008 h 81"/>
                <a:gd name="T8" fmla="*/ 0 w 139"/>
                <a:gd name="T9" fmla="*/ 0 h 81"/>
                <a:gd name="T10" fmla="*/ 196759 w 139"/>
                <a:gd name="T11" fmla="*/ 0 h 81"/>
                <a:gd name="T12" fmla="*/ 196759 w 139"/>
                <a:gd name="T13" fmla="*/ 77866 h 81"/>
                <a:gd name="T14" fmla="*/ 277618 w 139"/>
                <a:gd name="T15" fmla="*/ 93976 h 81"/>
                <a:gd name="T16" fmla="*/ 369259 w 139"/>
                <a:gd name="T17" fmla="*/ 182583 h 81"/>
                <a:gd name="T18" fmla="*/ 371955 w 139"/>
                <a:gd name="T19" fmla="*/ 190638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 h="81">
                  <a:moveTo>
                    <a:pt x="138" y="71"/>
                  </a:moveTo>
                  <a:cubicBezTo>
                    <a:pt x="139" y="76"/>
                    <a:pt x="135" y="81"/>
                    <a:pt x="130" y="81"/>
                  </a:cubicBezTo>
                  <a:cubicBezTo>
                    <a:pt x="8" y="81"/>
                    <a:pt x="8" y="81"/>
                    <a:pt x="8" y="81"/>
                  </a:cubicBezTo>
                  <a:cubicBezTo>
                    <a:pt x="4" y="81"/>
                    <a:pt x="0" y="77"/>
                    <a:pt x="0" y="73"/>
                  </a:cubicBezTo>
                  <a:cubicBezTo>
                    <a:pt x="0" y="0"/>
                    <a:pt x="0" y="0"/>
                    <a:pt x="0" y="0"/>
                  </a:cubicBezTo>
                  <a:cubicBezTo>
                    <a:pt x="73" y="0"/>
                    <a:pt x="73" y="0"/>
                    <a:pt x="73" y="0"/>
                  </a:cubicBezTo>
                  <a:cubicBezTo>
                    <a:pt x="73" y="29"/>
                    <a:pt x="73" y="29"/>
                    <a:pt x="73" y="29"/>
                  </a:cubicBezTo>
                  <a:cubicBezTo>
                    <a:pt x="103" y="35"/>
                    <a:pt x="103" y="35"/>
                    <a:pt x="103" y="35"/>
                  </a:cubicBezTo>
                  <a:cubicBezTo>
                    <a:pt x="120" y="39"/>
                    <a:pt x="133" y="51"/>
                    <a:pt x="137" y="68"/>
                  </a:cubicBezTo>
                  <a:cubicBezTo>
                    <a:pt x="138" y="69"/>
                    <a:pt x="138" y="70"/>
                    <a:pt x="138" y="71"/>
                  </a:cubicBezTo>
                  <a:close/>
                </a:path>
              </a:pathLst>
            </a:custGeom>
            <a:solidFill>
              <a:srgbClr val="A97D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3" name="Freeform 1086"/>
            <p:cNvSpPr>
              <a:spLocks/>
            </p:cNvSpPr>
            <p:nvPr/>
          </p:nvSpPr>
          <p:spPr bwMode="auto">
            <a:xfrm>
              <a:off x="7523163" y="4260850"/>
              <a:ext cx="374650" cy="34925"/>
            </a:xfrm>
            <a:custGeom>
              <a:avLst/>
              <a:gdLst>
                <a:gd name="T0" fmla="*/ 371955 w 139"/>
                <a:gd name="T1" fmla="*/ 8060 h 13"/>
                <a:gd name="T2" fmla="*/ 350392 w 139"/>
                <a:gd name="T3" fmla="*/ 34925 h 13"/>
                <a:gd name="T4" fmla="*/ 21563 w 139"/>
                <a:gd name="T5" fmla="*/ 34925 h 13"/>
                <a:gd name="T6" fmla="*/ 0 w 139"/>
                <a:gd name="T7" fmla="*/ 13433 h 13"/>
                <a:gd name="T8" fmla="*/ 0 w 139"/>
                <a:gd name="T9" fmla="*/ 0 h 13"/>
                <a:gd name="T10" fmla="*/ 369259 w 139"/>
                <a:gd name="T11" fmla="*/ 0 h 13"/>
                <a:gd name="T12" fmla="*/ 371955 w 139"/>
                <a:gd name="T13" fmla="*/ 806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3">
                  <a:moveTo>
                    <a:pt x="138" y="3"/>
                  </a:moveTo>
                  <a:cubicBezTo>
                    <a:pt x="139" y="8"/>
                    <a:pt x="135" y="13"/>
                    <a:pt x="130" y="13"/>
                  </a:cubicBezTo>
                  <a:cubicBezTo>
                    <a:pt x="8" y="13"/>
                    <a:pt x="8" y="13"/>
                    <a:pt x="8" y="13"/>
                  </a:cubicBezTo>
                  <a:cubicBezTo>
                    <a:pt x="4" y="13"/>
                    <a:pt x="0" y="9"/>
                    <a:pt x="0" y="5"/>
                  </a:cubicBezTo>
                  <a:cubicBezTo>
                    <a:pt x="0" y="0"/>
                    <a:pt x="0" y="0"/>
                    <a:pt x="0" y="0"/>
                  </a:cubicBezTo>
                  <a:cubicBezTo>
                    <a:pt x="137" y="0"/>
                    <a:pt x="137" y="0"/>
                    <a:pt x="137" y="0"/>
                  </a:cubicBezTo>
                  <a:cubicBezTo>
                    <a:pt x="138" y="1"/>
                    <a:pt x="138" y="2"/>
                    <a:pt x="138" y="3"/>
                  </a:cubicBezTo>
                  <a:close/>
                </a:path>
              </a:pathLst>
            </a:custGeom>
            <a:solidFill>
              <a:srgbClr val="603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4" name="Freeform 1087"/>
            <p:cNvSpPr>
              <a:spLocks/>
            </p:cNvSpPr>
            <p:nvPr/>
          </p:nvSpPr>
          <p:spPr bwMode="auto">
            <a:xfrm>
              <a:off x="7024688" y="3098800"/>
              <a:ext cx="792162" cy="993775"/>
            </a:xfrm>
            <a:custGeom>
              <a:avLst/>
              <a:gdLst>
                <a:gd name="T0" fmla="*/ 571219 w 294"/>
                <a:gd name="T1" fmla="*/ 993775 h 369"/>
                <a:gd name="T2" fmla="*/ 474219 w 294"/>
                <a:gd name="T3" fmla="*/ 323179 h 369"/>
                <a:gd name="T4" fmla="*/ 355665 w 294"/>
                <a:gd name="T5" fmla="*/ 220839 h 369"/>
                <a:gd name="T6" fmla="*/ 0 w 294"/>
                <a:gd name="T7" fmla="*/ 220839 h 369"/>
                <a:gd name="T8" fmla="*/ 0 w 294"/>
                <a:gd name="T9" fmla="*/ 0 h 369"/>
                <a:gd name="T10" fmla="*/ 355665 w 294"/>
                <a:gd name="T11" fmla="*/ 0 h 369"/>
                <a:gd name="T12" fmla="*/ 692468 w 294"/>
                <a:gd name="T13" fmla="*/ 296247 h 369"/>
                <a:gd name="T14" fmla="*/ 792162 w 294"/>
                <a:gd name="T15" fmla="*/ 961457 h 369"/>
                <a:gd name="T16" fmla="*/ 571219 w 294"/>
                <a:gd name="T17" fmla="*/ 993775 h 3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4" h="369">
                  <a:moveTo>
                    <a:pt x="212" y="369"/>
                  </a:moveTo>
                  <a:cubicBezTo>
                    <a:pt x="176" y="120"/>
                    <a:pt x="176" y="120"/>
                    <a:pt x="176" y="120"/>
                  </a:cubicBezTo>
                  <a:cubicBezTo>
                    <a:pt x="173" y="98"/>
                    <a:pt x="154" y="82"/>
                    <a:pt x="132" y="82"/>
                  </a:cubicBezTo>
                  <a:cubicBezTo>
                    <a:pt x="0" y="82"/>
                    <a:pt x="0" y="82"/>
                    <a:pt x="0" y="82"/>
                  </a:cubicBezTo>
                  <a:cubicBezTo>
                    <a:pt x="0" y="0"/>
                    <a:pt x="0" y="0"/>
                    <a:pt x="0" y="0"/>
                  </a:cubicBezTo>
                  <a:cubicBezTo>
                    <a:pt x="132" y="0"/>
                    <a:pt x="132" y="0"/>
                    <a:pt x="132" y="0"/>
                  </a:cubicBezTo>
                  <a:cubicBezTo>
                    <a:pt x="195" y="0"/>
                    <a:pt x="249" y="47"/>
                    <a:pt x="257" y="110"/>
                  </a:cubicBezTo>
                  <a:cubicBezTo>
                    <a:pt x="294" y="357"/>
                    <a:pt x="294" y="357"/>
                    <a:pt x="294" y="357"/>
                  </a:cubicBezTo>
                  <a:lnTo>
                    <a:pt x="212" y="369"/>
                  </a:lnTo>
                  <a:close/>
                </a:path>
              </a:pathLst>
            </a:custGeom>
            <a:solidFill>
              <a:srgbClr val="2D39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5" name="Freeform 1088"/>
            <p:cNvSpPr>
              <a:spLocks/>
            </p:cNvSpPr>
            <p:nvPr/>
          </p:nvSpPr>
          <p:spPr bwMode="auto">
            <a:xfrm>
              <a:off x="6643688" y="1549400"/>
              <a:ext cx="447675" cy="650875"/>
            </a:xfrm>
            <a:custGeom>
              <a:avLst/>
              <a:gdLst>
                <a:gd name="T0" fmla="*/ 447675 w 166"/>
                <a:gd name="T1" fmla="*/ 16137 h 242"/>
                <a:gd name="T2" fmla="*/ 288562 w 166"/>
                <a:gd name="T3" fmla="*/ 8069 h 242"/>
                <a:gd name="T4" fmla="*/ 8091 w 166"/>
                <a:gd name="T5" fmla="*/ 258198 h 242"/>
                <a:gd name="T6" fmla="*/ 5394 w 166"/>
                <a:gd name="T7" fmla="*/ 295852 h 242"/>
                <a:gd name="T8" fmla="*/ 140236 w 166"/>
                <a:gd name="T9" fmla="*/ 602463 h 242"/>
                <a:gd name="T10" fmla="*/ 196869 w 166"/>
                <a:gd name="T11" fmla="*/ 650875 h 242"/>
                <a:gd name="T12" fmla="*/ 447675 w 166"/>
                <a:gd name="T13" fmla="*/ 16137 h 2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6" h="242">
                  <a:moveTo>
                    <a:pt x="166" y="6"/>
                  </a:moveTo>
                  <a:cubicBezTo>
                    <a:pt x="107" y="3"/>
                    <a:pt x="107" y="3"/>
                    <a:pt x="107" y="3"/>
                  </a:cubicBezTo>
                  <a:cubicBezTo>
                    <a:pt x="53" y="0"/>
                    <a:pt x="6" y="42"/>
                    <a:pt x="3" y="96"/>
                  </a:cubicBezTo>
                  <a:cubicBezTo>
                    <a:pt x="2" y="110"/>
                    <a:pt x="2" y="110"/>
                    <a:pt x="2" y="110"/>
                  </a:cubicBezTo>
                  <a:cubicBezTo>
                    <a:pt x="0" y="154"/>
                    <a:pt x="18" y="196"/>
                    <a:pt x="52" y="224"/>
                  </a:cubicBezTo>
                  <a:cubicBezTo>
                    <a:pt x="73" y="242"/>
                    <a:pt x="73" y="242"/>
                    <a:pt x="73" y="242"/>
                  </a:cubicBezTo>
                  <a:lnTo>
                    <a:pt x="166" y="6"/>
                  </a:lnTo>
                  <a:close/>
                </a:path>
              </a:pathLst>
            </a:custGeom>
            <a:solidFill>
              <a:srgbClr val="6845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6" name="Freeform 1089"/>
            <p:cNvSpPr>
              <a:spLocks/>
            </p:cNvSpPr>
            <p:nvPr/>
          </p:nvSpPr>
          <p:spPr bwMode="auto">
            <a:xfrm>
              <a:off x="6832600" y="1701800"/>
              <a:ext cx="404812" cy="479425"/>
            </a:xfrm>
            <a:custGeom>
              <a:avLst/>
              <a:gdLst>
                <a:gd name="T0" fmla="*/ 197009 w 150"/>
                <a:gd name="T1" fmla="*/ 474038 h 178"/>
                <a:gd name="T2" fmla="*/ 0 w 150"/>
                <a:gd name="T3" fmla="*/ 465958 h 178"/>
                <a:gd name="T4" fmla="*/ 24289 w 150"/>
                <a:gd name="T5" fmla="*/ 0 h 178"/>
                <a:gd name="T6" fmla="*/ 404812 w 150"/>
                <a:gd name="T7" fmla="*/ 18854 h 178"/>
                <a:gd name="T8" fmla="*/ 391318 w 150"/>
                <a:gd name="T9" fmla="*/ 301661 h 178"/>
                <a:gd name="T10" fmla="*/ 197009 w 150"/>
                <a:gd name="T11" fmla="*/ 474038 h 1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0" h="178">
                  <a:moveTo>
                    <a:pt x="73" y="176"/>
                  </a:moveTo>
                  <a:cubicBezTo>
                    <a:pt x="0" y="173"/>
                    <a:pt x="0" y="173"/>
                    <a:pt x="0" y="173"/>
                  </a:cubicBezTo>
                  <a:cubicBezTo>
                    <a:pt x="9" y="0"/>
                    <a:pt x="9" y="0"/>
                    <a:pt x="9" y="0"/>
                  </a:cubicBezTo>
                  <a:cubicBezTo>
                    <a:pt x="150" y="7"/>
                    <a:pt x="150" y="7"/>
                    <a:pt x="150" y="7"/>
                  </a:cubicBezTo>
                  <a:cubicBezTo>
                    <a:pt x="145" y="112"/>
                    <a:pt x="145" y="112"/>
                    <a:pt x="145" y="112"/>
                  </a:cubicBezTo>
                  <a:cubicBezTo>
                    <a:pt x="143" y="149"/>
                    <a:pt x="111" y="178"/>
                    <a:pt x="73" y="176"/>
                  </a:cubicBezTo>
                  <a:close/>
                </a:path>
              </a:pathLst>
            </a:custGeom>
            <a:solidFill>
              <a:srgbClr val="FCD1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7" name="Freeform 1090"/>
            <p:cNvSpPr>
              <a:spLocks/>
            </p:cNvSpPr>
            <p:nvPr/>
          </p:nvSpPr>
          <p:spPr bwMode="auto">
            <a:xfrm>
              <a:off x="6827838" y="2022475"/>
              <a:ext cx="153987" cy="285750"/>
            </a:xfrm>
            <a:custGeom>
              <a:avLst/>
              <a:gdLst>
                <a:gd name="T0" fmla="*/ 0 w 97"/>
                <a:gd name="T1" fmla="*/ 277813 h 180"/>
                <a:gd name="T2" fmla="*/ 136525 w 97"/>
                <a:gd name="T3" fmla="*/ 285750 h 180"/>
                <a:gd name="T4" fmla="*/ 153987 w 97"/>
                <a:gd name="T5" fmla="*/ 7938 h 180"/>
                <a:gd name="T6" fmla="*/ 12700 w 97"/>
                <a:gd name="T7" fmla="*/ 0 h 180"/>
                <a:gd name="T8" fmla="*/ 0 w 97"/>
                <a:gd name="T9" fmla="*/ 277813 h 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 h="180">
                  <a:moveTo>
                    <a:pt x="0" y="175"/>
                  </a:moveTo>
                  <a:lnTo>
                    <a:pt x="86" y="180"/>
                  </a:lnTo>
                  <a:lnTo>
                    <a:pt x="97" y="5"/>
                  </a:lnTo>
                  <a:lnTo>
                    <a:pt x="8" y="0"/>
                  </a:lnTo>
                  <a:lnTo>
                    <a:pt x="0" y="175"/>
                  </a:lnTo>
                  <a:close/>
                </a:path>
              </a:pathLst>
            </a:custGeom>
            <a:solidFill>
              <a:srgbClr val="FCD1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8" name="Freeform 1091"/>
            <p:cNvSpPr>
              <a:spLocks/>
            </p:cNvSpPr>
            <p:nvPr/>
          </p:nvSpPr>
          <p:spPr bwMode="auto">
            <a:xfrm>
              <a:off x="6677025" y="2224088"/>
              <a:ext cx="452437" cy="862013"/>
            </a:xfrm>
            <a:custGeom>
              <a:avLst/>
              <a:gdLst>
                <a:gd name="T0" fmla="*/ 452437 w 168"/>
                <a:gd name="T1" fmla="*/ 234360 h 320"/>
                <a:gd name="T2" fmla="*/ 452437 w 168"/>
                <a:gd name="T3" fmla="*/ 862013 h 320"/>
                <a:gd name="T4" fmla="*/ 0 w 168"/>
                <a:gd name="T5" fmla="*/ 862013 h 320"/>
                <a:gd name="T6" fmla="*/ 0 w 168"/>
                <a:gd name="T7" fmla="*/ 118527 h 320"/>
                <a:gd name="T8" fmla="*/ 118495 w 168"/>
                <a:gd name="T9" fmla="*/ 0 h 320"/>
                <a:gd name="T10" fmla="*/ 280080 w 168"/>
                <a:gd name="T11" fmla="*/ 0 h 320"/>
                <a:gd name="T12" fmla="*/ 452437 w 168"/>
                <a:gd name="T13" fmla="*/ 228972 h 320"/>
                <a:gd name="T14" fmla="*/ 452437 w 168"/>
                <a:gd name="T15" fmla="*/ 234360 h 3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8" h="320">
                  <a:moveTo>
                    <a:pt x="168" y="87"/>
                  </a:moveTo>
                  <a:cubicBezTo>
                    <a:pt x="168" y="320"/>
                    <a:pt x="168" y="320"/>
                    <a:pt x="168" y="320"/>
                  </a:cubicBezTo>
                  <a:cubicBezTo>
                    <a:pt x="0" y="320"/>
                    <a:pt x="0" y="320"/>
                    <a:pt x="0" y="320"/>
                  </a:cubicBezTo>
                  <a:cubicBezTo>
                    <a:pt x="0" y="44"/>
                    <a:pt x="0" y="44"/>
                    <a:pt x="0" y="44"/>
                  </a:cubicBezTo>
                  <a:cubicBezTo>
                    <a:pt x="0" y="20"/>
                    <a:pt x="20" y="0"/>
                    <a:pt x="44" y="0"/>
                  </a:cubicBezTo>
                  <a:cubicBezTo>
                    <a:pt x="104" y="0"/>
                    <a:pt x="104" y="0"/>
                    <a:pt x="104" y="0"/>
                  </a:cubicBezTo>
                  <a:cubicBezTo>
                    <a:pt x="151" y="0"/>
                    <a:pt x="167" y="38"/>
                    <a:pt x="168" y="85"/>
                  </a:cubicBezTo>
                  <a:cubicBezTo>
                    <a:pt x="168" y="86"/>
                    <a:pt x="168" y="86"/>
                    <a:pt x="168" y="87"/>
                  </a:cubicBezTo>
                  <a:close/>
                </a:path>
              </a:pathLst>
            </a:custGeom>
            <a:solidFill>
              <a:srgbClr val="01A7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9" name="Freeform 1092"/>
            <p:cNvSpPr>
              <a:spLocks/>
            </p:cNvSpPr>
            <p:nvPr/>
          </p:nvSpPr>
          <p:spPr bwMode="auto">
            <a:xfrm>
              <a:off x="6750050" y="1847850"/>
              <a:ext cx="152400" cy="155575"/>
            </a:xfrm>
            <a:custGeom>
              <a:avLst/>
              <a:gdLst>
                <a:gd name="T0" fmla="*/ 152400 w 57"/>
                <a:gd name="T1" fmla="*/ 80470 h 58"/>
                <a:gd name="T2" fmla="*/ 72189 w 57"/>
                <a:gd name="T3" fmla="*/ 152893 h 58"/>
                <a:gd name="T4" fmla="*/ 0 w 57"/>
                <a:gd name="T5" fmla="*/ 72423 h 58"/>
                <a:gd name="T6" fmla="*/ 80211 w 57"/>
                <a:gd name="T7" fmla="*/ 2682 h 58"/>
                <a:gd name="T8" fmla="*/ 152400 w 57"/>
                <a:gd name="T9" fmla="*/ 8047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58">
                  <a:moveTo>
                    <a:pt x="57" y="30"/>
                  </a:moveTo>
                  <a:cubicBezTo>
                    <a:pt x="56" y="46"/>
                    <a:pt x="43" y="58"/>
                    <a:pt x="27" y="57"/>
                  </a:cubicBezTo>
                  <a:cubicBezTo>
                    <a:pt x="12" y="56"/>
                    <a:pt x="0" y="43"/>
                    <a:pt x="0" y="27"/>
                  </a:cubicBezTo>
                  <a:cubicBezTo>
                    <a:pt x="1" y="12"/>
                    <a:pt x="14" y="0"/>
                    <a:pt x="30" y="1"/>
                  </a:cubicBezTo>
                  <a:cubicBezTo>
                    <a:pt x="45" y="2"/>
                    <a:pt x="57" y="15"/>
                    <a:pt x="57" y="30"/>
                  </a:cubicBezTo>
                  <a:close/>
                </a:path>
              </a:pathLst>
            </a:custGeom>
            <a:solidFill>
              <a:srgbClr val="FCD1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50" name="Freeform 1093"/>
            <p:cNvSpPr>
              <a:spLocks/>
            </p:cNvSpPr>
            <p:nvPr/>
          </p:nvSpPr>
          <p:spPr bwMode="auto">
            <a:xfrm>
              <a:off x="6832600" y="1538288"/>
              <a:ext cx="428625" cy="430213"/>
            </a:xfrm>
            <a:custGeom>
              <a:avLst/>
              <a:gdLst>
                <a:gd name="T0" fmla="*/ 428625 w 159"/>
                <a:gd name="T1" fmla="*/ 182841 h 160"/>
                <a:gd name="T2" fmla="*/ 107830 w 159"/>
                <a:gd name="T3" fmla="*/ 333415 h 160"/>
                <a:gd name="T4" fmla="*/ 102439 w 159"/>
                <a:gd name="T5" fmla="*/ 430213 h 160"/>
                <a:gd name="T6" fmla="*/ 0 w 159"/>
                <a:gd name="T7" fmla="*/ 311904 h 160"/>
                <a:gd name="T8" fmla="*/ 10783 w 159"/>
                <a:gd name="T9" fmla="*/ 110242 h 160"/>
                <a:gd name="T10" fmla="*/ 223748 w 159"/>
                <a:gd name="T11" fmla="*/ 29577 h 160"/>
                <a:gd name="T12" fmla="*/ 428625 w 159"/>
                <a:gd name="T13" fmla="*/ 182841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160">
                  <a:moveTo>
                    <a:pt x="159" y="68"/>
                  </a:moveTo>
                  <a:cubicBezTo>
                    <a:pt x="40" y="124"/>
                    <a:pt x="40" y="124"/>
                    <a:pt x="40" y="124"/>
                  </a:cubicBezTo>
                  <a:cubicBezTo>
                    <a:pt x="38" y="160"/>
                    <a:pt x="38" y="160"/>
                    <a:pt x="38" y="160"/>
                  </a:cubicBezTo>
                  <a:cubicBezTo>
                    <a:pt x="0" y="116"/>
                    <a:pt x="0" y="116"/>
                    <a:pt x="0" y="116"/>
                  </a:cubicBezTo>
                  <a:cubicBezTo>
                    <a:pt x="4" y="41"/>
                    <a:pt x="4" y="41"/>
                    <a:pt x="4" y="41"/>
                  </a:cubicBezTo>
                  <a:cubicBezTo>
                    <a:pt x="83" y="11"/>
                    <a:pt x="83" y="11"/>
                    <a:pt x="83" y="11"/>
                  </a:cubicBezTo>
                  <a:cubicBezTo>
                    <a:pt x="83" y="11"/>
                    <a:pt x="156" y="0"/>
                    <a:pt x="159" y="68"/>
                  </a:cubicBezTo>
                  <a:close/>
                </a:path>
              </a:pathLst>
            </a:custGeom>
            <a:solidFill>
              <a:srgbClr val="6845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51" name="Freeform 1094"/>
            <p:cNvSpPr>
              <a:spLocks/>
            </p:cNvSpPr>
            <p:nvPr/>
          </p:nvSpPr>
          <p:spPr bwMode="auto">
            <a:xfrm>
              <a:off x="6677025" y="3086100"/>
              <a:ext cx="452437" cy="284163"/>
            </a:xfrm>
            <a:custGeom>
              <a:avLst/>
              <a:gdLst>
                <a:gd name="T0" fmla="*/ 452437 w 168"/>
                <a:gd name="T1" fmla="*/ 0 h 106"/>
                <a:gd name="T2" fmla="*/ 0 w 168"/>
                <a:gd name="T3" fmla="*/ 0 h 106"/>
                <a:gd name="T4" fmla="*/ 0 w 168"/>
                <a:gd name="T5" fmla="*/ 53616 h 106"/>
                <a:gd name="T6" fmla="*/ 223525 w 168"/>
                <a:gd name="T7" fmla="*/ 284163 h 106"/>
                <a:gd name="T8" fmla="*/ 449744 w 168"/>
                <a:gd name="T9" fmla="*/ 284163 h 106"/>
                <a:gd name="T10" fmla="*/ 452437 w 168"/>
                <a:gd name="T11" fmla="*/ 0 h 1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8" h="106">
                  <a:moveTo>
                    <a:pt x="168" y="0"/>
                  </a:moveTo>
                  <a:cubicBezTo>
                    <a:pt x="0" y="0"/>
                    <a:pt x="0" y="0"/>
                    <a:pt x="0" y="0"/>
                  </a:cubicBezTo>
                  <a:cubicBezTo>
                    <a:pt x="0" y="20"/>
                    <a:pt x="0" y="20"/>
                    <a:pt x="0" y="20"/>
                  </a:cubicBezTo>
                  <a:cubicBezTo>
                    <a:pt x="0" y="68"/>
                    <a:pt x="37" y="106"/>
                    <a:pt x="83" y="106"/>
                  </a:cubicBezTo>
                  <a:cubicBezTo>
                    <a:pt x="167" y="106"/>
                    <a:pt x="167" y="106"/>
                    <a:pt x="167" y="106"/>
                  </a:cubicBezTo>
                  <a:lnTo>
                    <a:pt x="168" y="0"/>
                  </a:lnTo>
                  <a:close/>
                </a:path>
              </a:pathLst>
            </a:custGeom>
            <a:solidFill>
              <a:srgbClr val="3B48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52" name="Freeform 1095"/>
            <p:cNvSpPr>
              <a:spLocks/>
            </p:cNvSpPr>
            <p:nvPr/>
          </p:nvSpPr>
          <p:spPr bwMode="auto">
            <a:xfrm>
              <a:off x="6943725" y="3152775"/>
              <a:ext cx="792162" cy="990600"/>
            </a:xfrm>
            <a:custGeom>
              <a:avLst/>
              <a:gdLst>
                <a:gd name="T0" fmla="*/ 571219 w 294"/>
                <a:gd name="T1" fmla="*/ 990600 h 368"/>
                <a:gd name="T2" fmla="*/ 474219 w 294"/>
                <a:gd name="T3" fmla="*/ 323022 h 368"/>
                <a:gd name="T4" fmla="*/ 358359 w 294"/>
                <a:gd name="T5" fmla="*/ 220732 h 368"/>
                <a:gd name="T6" fmla="*/ 0 w 294"/>
                <a:gd name="T7" fmla="*/ 220732 h 368"/>
                <a:gd name="T8" fmla="*/ 0 w 294"/>
                <a:gd name="T9" fmla="*/ 0 h 368"/>
                <a:gd name="T10" fmla="*/ 358359 w 294"/>
                <a:gd name="T11" fmla="*/ 0 h 368"/>
                <a:gd name="T12" fmla="*/ 692468 w 294"/>
                <a:gd name="T13" fmla="*/ 293411 h 368"/>
                <a:gd name="T14" fmla="*/ 792162 w 294"/>
                <a:gd name="T15" fmla="*/ 958298 h 368"/>
                <a:gd name="T16" fmla="*/ 571219 w 294"/>
                <a:gd name="T17" fmla="*/ 990600 h 3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4" h="368">
                  <a:moveTo>
                    <a:pt x="212" y="368"/>
                  </a:moveTo>
                  <a:cubicBezTo>
                    <a:pt x="176" y="120"/>
                    <a:pt x="176" y="120"/>
                    <a:pt x="176" y="120"/>
                  </a:cubicBezTo>
                  <a:cubicBezTo>
                    <a:pt x="173" y="98"/>
                    <a:pt x="154" y="82"/>
                    <a:pt x="133" y="82"/>
                  </a:cubicBezTo>
                  <a:cubicBezTo>
                    <a:pt x="0" y="82"/>
                    <a:pt x="0" y="82"/>
                    <a:pt x="0" y="82"/>
                  </a:cubicBezTo>
                  <a:cubicBezTo>
                    <a:pt x="0" y="0"/>
                    <a:pt x="0" y="0"/>
                    <a:pt x="0" y="0"/>
                  </a:cubicBezTo>
                  <a:cubicBezTo>
                    <a:pt x="133" y="0"/>
                    <a:pt x="133" y="0"/>
                    <a:pt x="133" y="0"/>
                  </a:cubicBezTo>
                  <a:cubicBezTo>
                    <a:pt x="196" y="0"/>
                    <a:pt x="249" y="47"/>
                    <a:pt x="257" y="109"/>
                  </a:cubicBezTo>
                  <a:cubicBezTo>
                    <a:pt x="294" y="356"/>
                    <a:pt x="294" y="356"/>
                    <a:pt x="294" y="356"/>
                  </a:cubicBezTo>
                  <a:lnTo>
                    <a:pt x="212" y="368"/>
                  </a:lnTo>
                  <a:close/>
                </a:path>
              </a:pathLst>
            </a:custGeom>
            <a:solidFill>
              <a:srgbClr val="3B48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53" name="Freeform 1096"/>
            <p:cNvSpPr>
              <a:spLocks/>
            </p:cNvSpPr>
            <p:nvPr/>
          </p:nvSpPr>
          <p:spPr bwMode="auto">
            <a:xfrm>
              <a:off x="6673850" y="3465513"/>
              <a:ext cx="687387" cy="123825"/>
            </a:xfrm>
            <a:custGeom>
              <a:avLst/>
              <a:gdLst>
                <a:gd name="T0" fmla="*/ 687387 w 255"/>
                <a:gd name="T1" fmla="*/ 0 h 46"/>
                <a:gd name="T2" fmla="*/ 0 w 255"/>
                <a:gd name="T3" fmla="*/ 0 h 46"/>
                <a:gd name="T4" fmla="*/ 0 w 255"/>
                <a:gd name="T5" fmla="*/ 123825 h 46"/>
                <a:gd name="T6" fmla="*/ 563388 w 255"/>
                <a:gd name="T7" fmla="*/ 123825 h 46"/>
                <a:gd name="T8" fmla="*/ 687387 w 255"/>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5" h="46">
                  <a:moveTo>
                    <a:pt x="255" y="0"/>
                  </a:moveTo>
                  <a:cubicBezTo>
                    <a:pt x="0" y="0"/>
                    <a:pt x="0" y="0"/>
                    <a:pt x="0" y="0"/>
                  </a:cubicBezTo>
                  <a:cubicBezTo>
                    <a:pt x="0" y="46"/>
                    <a:pt x="0" y="46"/>
                    <a:pt x="0" y="46"/>
                  </a:cubicBezTo>
                  <a:cubicBezTo>
                    <a:pt x="209" y="46"/>
                    <a:pt x="209" y="46"/>
                    <a:pt x="209" y="46"/>
                  </a:cubicBezTo>
                  <a:cubicBezTo>
                    <a:pt x="234" y="46"/>
                    <a:pt x="255" y="26"/>
                    <a:pt x="255" y="0"/>
                  </a:cubicBezTo>
                  <a:close/>
                </a:path>
              </a:pathLst>
            </a:custGeom>
            <a:solidFill>
              <a:srgbClr val="6C6D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54" name="Freeform 1097"/>
            <p:cNvSpPr>
              <a:spLocks/>
            </p:cNvSpPr>
            <p:nvPr/>
          </p:nvSpPr>
          <p:spPr bwMode="auto">
            <a:xfrm>
              <a:off x="6396038" y="2447925"/>
              <a:ext cx="293687" cy="1141413"/>
            </a:xfrm>
            <a:custGeom>
              <a:avLst/>
              <a:gdLst>
                <a:gd name="T0" fmla="*/ 293687 w 109"/>
                <a:gd name="T1" fmla="*/ 1141413 h 424"/>
                <a:gd name="T2" fmla="*/ 293687 w 109"/>
                <a:gd name="T3" fmla="*/ 1141413 h 424"/>
                <a:gd name="T4" fmla="*/ 102386 w 109"/>
                <a:gd name="T5" fmla="*/ 971816 h 424"/>
                <a:gd name="T6" fmla="*/ 2694 w 109"/>
                <a:gd name="T7" fmla="*/ 72684 h 424"/>
                <a:gd name="T8" fmla="*/ 67359 w 109"/>
                <a:gd name="T9" fmla="*/ 0 h 424"/>
                <a:gd name="T10" fmla="*/ 180523 w 109"/>
                <a:gd name="T11" fmla="*/ 102296 h 424"/>
                <a:gd name="T12" fmla="*/ 293687 w 109"/>
                <a:gd name="T13" fmla="*/ 1141413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9" h="424">
                  <a:moveTo>
                    <a:pt x="109" y="424"/>
                  </a:moveTo>
                  <a:cubicBezTo>
                    <a:pt x="109" y="424"/>
                    <a:pt x="109" y="424"/>
                    <a:pt x="109" y="424"/>
                  </a:cubicBezTo>
                  <a:cubicBezTo>
                    <a:pt x="73" y="424"/>
                    <a:pt x="42" y="397"/>
                    <a:pt x="38" y="361"/>
                  </a:cubicBezTo>
                  <a:cubicBezTo>
                    <a:pt x="1" y="27"/>
                    <a:pt x="1" y="27"/>
                    <a:pt x="1" y="27"/>
                  </a:cubicBezTo>
                  <a:cubicBezTo>
                    <a:pt x="0" y="13"/>
                    <a:pt x="11" y="0"/>
                    <a:pt x="25" y="0"/>
                  </a:cubicBezTo>
                  <a:cubicBezTo>
                    <a:pt x="46" y="0"/>
                    <a:pt x="64" y="17"/>
                    <a:pt x="67" y="38"/>
                  </a:cubicBezTo>
                  <a:lnTo>
                    <a:pt x="109" y="424"/>
                  </a:lnTo>
                  <a:close/>
                </a:path>
              </a:pathLst>
            </a:custGeom>
            <a:solidFill>
              <a:srgbClr val="6C6D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55" name="Freeform 1098"/>
            <p:cNvSpPr>
              <a:spLocks/>
            </p:cNvSpPr>
            <p:nvPr/>
          </p:nvSpPr>
          <p:spPr bwMode="auto">
            <a:xfrm>
              <a:off x="6307138" y="1963738"/>
              <a:ext cx="258762" cy="414338"/>
            </a:xfrm>
            <a:custGeom>
              <a:avLst/>
              <a:gdLst>
                <a:gd name="T0" fmla="*/ 183290 w 96"/>
                <a:gd name="T1" fmla="*/ 400885 h 154"/>
                <a:gd name="T2" fmla="*/ 183290 w 96"/>
                <a:gd name="T3" fmla="*/ 400885 h 154"/>
                <a:gd name="T4" fmla="*/ 72777 w 96"/>
                <a:gd name="T5" fmla="*/ 336313 h 154"/>
                <a:gd name="T6" fmla="*/ 13477 w 96"/>
                <a:gd name="T7" fmla="*/ 123763 h 154"/>
                <a:gd name="T8" fmla="*/ 78168 w 96"/>
                <a:gd name="T9" fmla="*/ 13453 h 154"/>
                <a:gd name="T10" fmla="*/ 188681 w 96"/>
                <a:gd name="T11" fmla="*/ 75334 h 154"/>
                <a:gd name="T12" fmla="*/ 247980 w 96"/>
                <a:gd name="T13" fmla="*/ 287884 h 154"/>
                <a:gd name="T14" fmla="*/ 183290 w 96"/>
                <a:gd name="T15" fmla="*/ 400885 h 1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 h="154">
                  <a:moveTo>
                    <a:pt x="68" y="149"/>
                  </a:moveTo>
                  <a:cubicBezTo>
                    <a:pt x="68" y="149"/>
                    <a:pt x="68" y="149"/>
                    <a:pt x="68" y="149"/>
                  </a:cubicBezTo>
                  <a:cubicBezTo>
                    <a:pt x="50" y="154"/>
                    <a:pt x="32" y="143"/>
                    <a:pt x="27" y="125"/>
                  </a:cubicBezTo>
                  <a:cubicBezTo>
                    <a:pt x="5" y="46"/>
                    <a:pt x="5" y="46"/>
                    <a:pt x="5" y="46"/>
                  </a:cubicBezTo>
                  <a:cubicBezTo>
                    <a:pt x="0" y="28"/>
                    <a:pt x="11" y="9"/>
                    <a:pt x="29" y="5"/>
                  </a:cubicBezTo>
                  <a:cubicBezTo>
                    <a:pt x="46" y="0"/>
                    <a:pt x="65" y="10"/>
                    <a:pt x="70" y="28"/>
                  </a:cubicBezTo>
                  <a:cubicBezTo>
                    <a:pt x="92" y="107"/>
                    <a:pt x="92" y="107"/>
                    <a:pt x="92" y="107"/>
                  </a:cubicBezTo>
                  <a:cubicBezTo>
                    <a:pt x="96" y="125"/>
                    <a:pt x="86" y="144"/>
                    <a:pt x="68" y="149"/>
                  </a:cubicBezTo>
                  <a:close/>
                </a:path>
              </a:pathLst>
            </a:custGeom>
            <a:solidFill>
              <a:srgbClr val="6C6D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56" name="Freeform 1099"/>
            <p:cNvSpPr>
              <a:spLocks/>
            </p:cNvSpPr>
            <p:nvPr/>
          </p:nvSpPr>
          <p:spPr bwMode="auto">
            <a:xfrm>
              <a:off x="6156325" y="2170113"/>
              <a:ext cx="312737" cy="546100"/>
            </a:xfrm>
            <a:custGeom>
              <a:avLst/>
              <a:gdLst>
                <a:gd name="T0" fmla="*/ 266905 w 116"/>
                <a:gd name="T1" fmla="*/ 546100 h 203"/>
                <a:gd name="T2" fmla="*/ 218377 w 116"/>
                <a:gd name="T3" fmla="*/ 0 h 203"/>
                <a:gd name="T4" fmla="*/ 266905 w 116"/>
                <a:gd name="T5" fmla="*/ 40352 h 203"/>
                <a:gd name="T6" fmla="*/ 242641 w 116"/>
                <a:gd name="T7" fmla="*/ 21521 h 203"/>
                <a:gd name="T8" fmla="*/ 266905 w 116"/>
                <a:gd name="T9" fmla="*/ 40352 h 203"/>
                <a:gd name="T10" fmla="*/ 312737 w 116"/>
                <a:gd name="T11" fmla="*/ 503058 h 203"/>
                <a:gd name="T12" fmla="*/ 266905 w 116"/>
                <a:gd name="T13" fmla="*/ 546100 h 20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6" h="203">
                  <a:moveTo>
                    <a:pt x="99" y="203"/>
                  </a:moveTo>
                  <a:cubicBezTo>
                    <a:pt x="0" y="103"/>
                    <a:pt x="80" y="1"/>
                    <a:pt x="81" y="0"/>
                  </a:cubicBezTo>
                  <a:cubicBezTo>
                    <a:pt x="99" y="15"/>
                    <a:pt x="99" y="15"/>
                    <a:pt x="99" y="15"/>
                  </a:cubicBezTo>
                  <a:cubicBezTo>
                    <a:pt x="90" y="8"/>
                    <a:pt x="90" y="8"/>
                    <a:pt x="90" y="8"/>
                  </a:cubicBezTo>
                  <a:cubicBezTo>
                    <a:pt x="99" y="15"/>
                    <a:pt x="99" y="15"/>
                    <a:pt x="99" y="15"/>
                  </a:cubicBezTo>
                  <a:cubicBezTo>
                    <a:pt x="96" y="19"/>
                    <a:pt x="31" y="102"/>
                    <a:pt x="116" y="187"/>
                  </a:cubicBezTo>
                  <a:lnTo>
                    <a:pt x="99" y="203"/>
                  </a:lnTo>
                  <a:close/>
                </a:path>
              </a:pathLst>
            </a:custGeom>
            <a:solidFill>
              <a:srgbClr val="6C6D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57" name="Freeform 1100"/>
            <p:cNvSpPr>
              <a:spLocks/>
            </p:cNvSpPr>
            <p:nvPr/>
          </p:nvSpPr>
          <p:spPr bwMode="auto">
            <a:xfrm>
              <a:off x="7339013" y="1968500"/>
              <a:ext cx="1116012" cy="1458913"/>
            </a:xfrm>
            <a:custGeom>
              <a:avLst/>
              <a:gdLst>
                <a:gd name="T0" fmla="*/ 1116012 w 414"/>
                <a:gd name="T1" fmla="*/ 1458913 h 542"/>
                <a:gd name="T2" fmla="*/ 0 w 414"/>
                <a:gd name="T3" fmla="*/ 1458913 h 542"/>
                <a:gd name="T4" fmla="*/ 0 w 414"/>
                <a:gd name="T5" fmla="*/ 150736 h 542"/>
                <a:gd name="T6" fmla="*/ 150958 w 414"/>
                <a:gd name="T7" fmla="*/ 0 h 542"/>
                <a:gd name="T8" fmla="*/ 965054 w 414"/>
                <a:gd name="T9" fmla="*/ 0 h 542"/>
                <a:gd name="T10" fmla="*/ 1116012 w 414"/>
                <a:gd name="T11" fmla="*/ 150736 h 542"/>
                <a:gd name="T12" fmla="*/ 1116012 w 414"/>
                <a:gd name="T13" fmla="*/ 1458913 h 5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4" h="542">
                  <a:moveTo>
                    <a:pt x="414" y="542"/>
                  </a:moveTo>
                  <a:cubicBezTo>
                    <a:pt x="0" y="542"/>
                    <a:pt x="0" y="542"/>
                    <a:pt x="0" y="542"/>
                  </a:cubicBezTo>
                  <a:cubicBezTo>
                    <a:pt x="0" y="56"/>
                    <a:pt x="0" y="56"/>
                    <a:pt x="0" y="56"/>
                  </a:cubicBezTo>
                  <a:cubicBezTo>
                    <a:pt x="0" y="25"/>
                    <a:pt x="25" y="0"/>
                    <a:pt x="56" y="0"/>
                  </a:cubicBezTo>
                  <a:cubicBezTo>
                    <a:pt x="358" y="0"/>
                    <a:pt x="358" y="0"/>
                    <a:pt x="358" y="0"/>
                  </a:cubicBezTo>
                  <a:cubicBezTo>
                    <a:pt x="389" y="0"/>
                    <a:pt x="414" y="25"/>
                    <a:pt x="414" y="56"/>
                  </a:cubicBezTo>
                  <a:cubicBezTo>
                    <a:pt x="414" y="542"/>
                    <a:pt x="414" y="542"/>
                    <a:pt x="414" y="542"/>
                  </a:cubicBezTo>
                </a:path>
              </a:pathLst>
            </a:custGeom>
            <a:solidFill>
              <a:srgbClr val="6E6F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58" name="Freeform 1101"/>
            <p:cNvSpPr>
              <a:spLocks/>
            </p:cNvSpPr>
            <p:nvPr/>
          </p:nvSpPr>
          <p:spPr bwMode="auto">
            <a:xfrm>
              <a:off x="7339013" y="3427413"/>
              <a:ext cx="1116012" cy="1165225"/>
            </a:xfrm>
            <a:custGeom>
              <a:avLst/>
              <a:gdLst>
                <a:gd name="T0" fmla="*/ 0 w 414"/>
                <a:gd name="T1" fmla="*/ 0 h 433"/>
                <a:gd name="T2" fmla="*/ 0 w 414"/>
                <a:gd name="T3" fmla="*/ 0 h 433"/>
                <a:gd name="T4" fmla="*/ 159045 w 414"/>
                <a:gd name="T5" fmla="*/ 158772 h 433"/>
                <a:gd name="T6" fmla="*/ 951575 w 414"/>
                <a:gd name="T7" fmla="*/ 158772 h 433"/>
                <a:gd name="T8" fmla="*/ 536441 w 414"/>
                <a:gd name="T9" fmla="*/ 1001071 h 433"/>
                <a:gd name="T10" fmla="*/ 595746 w 414"/>
                <a:gd name="T11" fmla="*/ 1165225 h 433"/>
                <a:gd name="T12" fmla="*/ 765573 w 414"/>
                <a:gd name="T13" fmla="*/ 1165225 h 433"/>
                <a:gd name="T14" fmla="*/ 1116012 w 414"/>
                <a:gd name="T15" fmla="*/ 818079 h 433"/>
                <a:gd name="T16" fmla="*/ 1116012 w 414"/>
                <a:gd name="T17" fmla="*/ 158772 h 433"/>
                <a:gd name="T18" fmla="*/ 1116012 w 414"/>
                <a:gd name="T19" fmla="*/ 53821 h 433"/>
                <a:gd name="T20" fmla="*/ 1116012 w 414"/>
                <a:gd name="T21" fmla="*/ 0 h 433"/>
                <a:gd name="T22" fmla="*/ 0 w 414"/>
                <a:gd name="T23" fmla="*/ 0 h 4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4" h="433">
                  <a:moveTo>
                    <a:pt x="0" y="0"/>
                  </a:moveTo>
                  <a:cubicBezTo>
                    <a:pt x="0" y="0"/>
                    <a:pt x="0" y="0"/>
                    <a:pt x="0" y="0"/>
                  </a:cubicBezTo>
                  <a:cubicBezTo>
                    <a:pt x="0" y="33"/>
                    <a:pt x="27" y="59"/>
                    <a:pt x="59" y="59"/>
                  </a:cubicBezTo>
                  <a:cubicBezTo>
                    <a:pt x="353" y="59"/>
                    <a:pt x="353" y="59"/>
                    <a:pt x="353" y="59"/>
                  </a:cubicBezTo>
                  <a:cubicBezTo>
                    <a:pt x="348" y="165"/>
                    <a:pt x="313" y="279"/>
                    <a:pt x="199" y="372"/>
                  </a:cubicBezTo>
                  <a:cubicBezTo>
                    <a:pt x="173" y="392"/>
                    <a:pt x="188" y="433"/>
                    <a:pt x="221" y="433"/>
                  </a:cubicBezTo>
                  <a:cubicBezTo>
                    <a:pt x="284" y="433"/>
                    <a:pt x="284" y="433"/>
                    <a:pt x="284" y="433"/>
                  </a:cubicBezTo>
                  <a:cubicBezTo>
                    <a:pt x="356" y="433"/>
                    <a:pt x="414" y="375"/>
                    <a:pt x="414" y="304"/>
                  </a:cubicBezTo>
                  <a:cubicBezTo>
                    <a:pt x="414" y="59"/>
                    <a:pt x="414" y="59"/>
                    <a:pt x="414" y="59"/>
                  </a:cubicBezTo>
                  <a:cubicBezTo>
                    <a:pt x="414" y="20"/>
                    <a:pt x="414" y="20"/>
                    <a:pt x="414" y="20"/>
                  </a:cubicBezTo>
                  <a:cubicBezTo>
                    <a:pt x="414" y="0"/>
                    <a:pt x="414" y="0"/>
                    <a:pt x="414" y="0"/>
                  </a:cubicBezTo>
                  <a:lnTo>
                    <a:pt x="0" y="0"/>
                  </a:lnTo>
                  <a:close/>
                </a:path>
              </a:pathLst>
            </a:custGeom>
            <a:solidFill>
              <a:srgbClr val="363B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59" name="Freeform 1102"/>
            <p:cNvSpPr>
              <a:spLocks/>
            </p:cNvSpPr>
            <p:nvPr/>
          </p:nvSpPr>
          <p:spPr bwMode="auto">
            <a:xfrm>
              <a:off x="7983538" y="2219325"/>
              <a:ext cx="371475" cy="971550"/>
            </a:xfrm>
            <a:custGeom>
              <a:avLst/>
              <a:gdLst>
                <a:gd name="T0" fmla="*/ 53837 w 138"/>
                <a:gd name="T1" fmla="*/ 0 h 361"/>
                <a:gd name="T2" fmla="*/ 2692 w 138"/>
                <a:gd name="T3" fmla="*/ 61899 h 361"/>
                <a:gd name="T4" fmla="*/ 0 w 138"/>
                <a:gd name="T5" fmla="*/ 807382 h 361"/>
                <a:gd name="T6" fmla="*/ 129209 w 138"/>
                <a:gd name="T7" fmla="*/ 968859 h 361"/>
                <a:gd name="T8" fmla="*/ 317638 w 138"/>
                <a:gd name="T9" fmla="*/ 971550 h 361"/>
                <a:gd name="T10" fmla="*/ 317638 w 138"/>
                <a:gd name="T11" fmla="*/ 971550 h 361"/>
                <a:gd name="T12" fmla="*/ 368783 w 138"/>
                <a:gd name="T13" fmla="*/ 909651 h 361"/>
                <a:gd name="T14" fmla="*/ 371475 w 138"/>
                <a:gd name="T15" fmla="*/ 161476 h 361"/>
                <a:gd name="T16" fmla="*/ 242266 w 138"/>
                <a:gd name="T17" fmla="*/ 2691 h 361"/>
                <a:gd name="T18" fmla="*/ 53837 w 138"/>
                <a:gd name="T19" fmla="*/ 0 h 361"/>
                <a:gd name="T20" fmla="*/ 53837 w 138"/>
                <a:gd name="T21" fmla="*/ 0 h 3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8" h="361">
                  <a:moveTo>
                    <a:pt x="20" y="0"/>
                  </a:moveTo>
                  <a:cubicBezTo>
                    <a:pt x="8" y="0"/>
                    <a:pt x="1" y="9"/>
                    <a:pt x="1" y="23"/>
                  </a:cubicBezTo>
                  <a:cubicBezTo>
                    <a:pt x="0" y="300"/>
                    <a:pt x="0" y="300"/>
                    <a:pt x="0" y="300"/>
                  </a:cubicBezTo>
                  <a:cubicBezTo>
                    <a:pt x="0" y="327"/>
                    <a:pt x="26" y="359"/>
                    <a:pt x="48" y="360"/>
                  </a:cubicBezTo>
                  <a:cubicBezTo>
                    <a:pt x="118" y="361"/>
                    <a:pt x="118" y="361"/>
                    <a:pt x="118" y="361"/>
                  </a:cubicBezTo>
                  <a:cubicBezTo>
                    <a:pt x="118" y="361"/>
                    <a:pt x="118" y="361"/>
                    <a:pt x="118" y="361"/>
                  </a:cubicBezTo>
                  <a:cubicBezTo>
                    <a:pt x="130" y="361"/>
                    <a:pt x="137" y="352"/>
                    <a:pt x="137" y="338"/>
                  </a:cubicBezTo>
                  <a:cubicBezTo>
                    <a:pt x="138" y="60"/>
                    <a:pt x="138" y="60"/>
                    <a:pt x="138" y="60"/>
                  </a:cubicBezTo>
                  <a:cubicBezTo>
                    <a:pt x="138" y="33"/>
                    <a:pt x="112" y="2"/>
                    <a:pt x="90" y="1"/>
                  </a:cubicBezTo>
                  <a:cubicBezTo>
                    <a:pt x="20" y="0"/>
                    <a:pt x="20" y="0"/>
                    <a:pt x="20" y="0"/>
                  </a:cubicBezTo>
                  <a:cubicBezTo>
                    <a:pt x="20" y="0"/>
                    <a:pt x="20" y="0"/>
                    <a:pt x="20" y="0"/>
                  </a:cubicBezTo>
                </a:path>
              </a:pathLst>
            </a:custGeom>
            <a:solidFill>
              <a:srgbClr val="595C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60" name="Freeform 1103"/>
            <p:cNvSpPr>
              <a:spLocks/>
            </p:cNvSpPr>
            <p:nvPr/>
          </p:nvSpPr>
          <p:spPr bwMode="auto">
            <a:xfrm>
              <a:off x="8002588" y="1971675"/>
              <a:ext cx="417512" cy="1138238"/>
            </a:xfrm>
            <a:custGeom>
              <a:avLst/>
              <a:gdLst>
                <a:gd name="T0" fmla="*/ 358252 w 155"/>
                <a:gd name="T1" fmla="*/ 1001004 h 423"/>
                <a:gd name="T2" fmla="*/ 148149 w 155"/>
                <a:gd name="T3" fmla="*/ 1103257 h 423"/>
                <a:gd name="T4" fmla="*/ 0 w 155"/>
                <a:gd name="T5" fmla="*/ 1011767 h 423"/>
                <a:gd name="T6" fmla="*/ 0 w 155"/>
                <a:gd name="T7" fmla="*/ 228724 h 423"/>
                <a:gd name="T8" fmla="*/ 56566 w 155"/>
                <a:gd name="T9" fmla="*/ 137234 h 423"/>
                <a:gd name="T10" fmla="*/ 269363 w 155"/>
                <a:gd name="T11" fmla="*/ 34981 h 423"/>
                <a:gd name="T12" fmla="*/ 417512 w 155"/>
                <a:gd name="T13" fmla="*/ 126471 h 423"/>
                <a:gd name="T14" fmla="*/ 417512 w 155"/>
                <a:gd name="T15" fmla="*/ 909514 h 423"/>
                <a:gd name="T16" fmla="*/ 358252 w 155"/>
                <a:gd name="T17" fmla="*/ 1001004 h 4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5" h="423">
                  <a:moveTo>
                    <a:pt x="133" y="372"/>
                  </a:moveTo>
                  <a:cubicBezTo>
                    <a:pt x="55" y="410"/>
                    <a:pt x="55" y="410"/>
                    <a:pt x="55" y="410"/>
                  </a:cubicBezTo>
                  <a:cubicBezTo>
                    <a:pt x="29" y="423"/>
                    <a:pt x="0" y="404"/>
                    <a:pt x="0" y="376"/>
                  </a:cubicBezTo>
                  <a:cubicBezTo>
                    <a:pt x="0" y="85"/>
                    <a:pt x="0" y="85"/>
                    <a:pt x="0" y="85"/>
                  </a:cubicBezTo>
                  <a:cubicBezTo>
                    <a:pt x="0" y="71"/>
                    <a:pt x="8" y="57"/>
                    <a:pt x="21" y="51"/>
                  </a:cubicBezTo>
                  <a:cubicBezTo>
                    <a:pt x="100" y="13"/>
                    <a:pt x="100" y="13"/>
                    <a:pt x="100" y="13"/>
                  </a:cubicBezTo>
                  <a:cubicBezTo>
                    <a:pt x="126" y="0"/>
                    <a:pt x="155" y="19"/>
                    <a:pt x="155" y="47"/>
                  </a:cubicBezTo>
                  <a:cubicBezTo>
                    <a:pt x="155" y="338"/>
                    <a:pt x="155" y="338"/>
                    <a:pt x="155" y="338"/>
                  </a:cubicBezTo>
                  <a:cubicBezTo>
                    <a:pt x="155" y="352"/>
                    <a:pt x="147" y="366"/>
                    <a:pt x="133" y="372"/>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61" name="Freeform 1104"/>
            <p:cNvSpPr>
              <a:spLocks/>
            </p:cNvSpPr>
            <p:nvPr/>
          </p:nvSpPr>
          <p:spPr bwMode="auto">
            <a:xfrm>
              <a:off x="8026400" y="2041525"/>
              <a:ext cx="331787" cy="976313"/>
            </a:xfrm>
            <a:custGeom>
              <a:avLst/>
              <a:gdLst>
                <a:gd name="T0" fmla="*/ 64739 w 123"/>
                <a:gd name="T1" fmla="*/ 976313 h 363"/>
                <a:gd name="T2" fmla="*/ 0 w 123"/>
                <a:gd name="T3" fmla="*/ 911763 h 363"/>
                <a:gd name="T4" fmla="*/ 0 w 123"/>
                <a:gd name="T5" fmla="*/ 161374 h 363"/>
                <a:gd name="T6" fmla="*/ 35067 w 123"/>
                <a:gd name="T7" fmla="*/ 104893 h 363"/>
                <a:gd name="T8" fmla="*/ 240074 w 123"/>
                <a:gd name="T9" fmla="*/ 5379 h 363"/>
                <a:gd name="T10" fmla="*/ 267048 w 123"/>
                <a:gd name="T11" fmla="*/ 0 h 363"/>
                <a:gd name="T12" fmla="*/ 331787 w 123"/>
                <a:gd name="T13" fmla="*/ 64550 h 363"/>
                <a:gd name="T14" fmla="*/ 331787 w 123"/>
                <a:gd name="T15" fmla="*/ 814939 h 363"/>
                <a:gd name="T16" fmla="*/ 296720 w 123"/>
                <a:gd name="T17" fmla="*/ 871420 h 363"/>
                <a:gd name="T18" fmla="*/ 91713 w 123"/>
                <a:gd name="T19" fmla="*/ 970934 h 363"/>
                <a:gd name="T20" fmla="*/ 64739 w 123"/>
                <a:gd name="T21" fmla="*/ 976313 h 3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3" h="363">
                  <a:moveTo>
                    <a:pt x="24" y="363"/>
                  </a:moveTo>
                  <a:cubicBezTo>
                    <a:pt x="12" y="363"/>
                    <a:pt x="0" y="354"/>
                    <a:pt x="0" y="339"/>
                  </a:cubicBezTo>
                  <a:cubicBezTo>
                    <a:pt x="0" y="60"/>
                    <a:pt x="0" y="60"/>
                    <a:pt x="0" y="60"/>
                  </a:cubicBezTo>
                  <a:cubicBezTo>
                    <a:pt x="0" y="51"/>
                    <a:pt x="5" y="43"/>
                    <a:pt x="13" y="39"/>
                  </a:cubicBezTo>
                  <a:cubicBezTo>
                    <a:pt x="89" y="2"/>
                    <a:pt x="89" y="2"/>
                    <a:pt x="89" y="2"/>
                  </a:cubicBezTo>
                  <a:cubicBezTo>
                    <a:pt x="92" y="1"/>
                    <a:pt x="96" y="0"/>
                    <a:pt x="99" y="0"/>
                  </a:cubicBezTo>
                  <a:cubicBezTo>
                    <a:pt x="111" y="0"/>
                    <a:pt x="123" y="9"/>
                    <a:pt x="123" y="24"/>
                  </a:cubicBezTo>
                  <a:cubicBezTo>
                    <a:pt x="123" y="303"/>
                    <a:pt x="123" y="303"/>
                    <a:pt x="123" y="303"/>
                  </a:cubicBezTo>
                  <a:cubicBezTo>
                    <a:pt x="123" y="312"/>
                    <a:pt x="118" y="320"/>
                    <a:pt x="110" y="324"/>
                  </a:cubicBezTo>
                  <a:cubicBezTo>
                    <a:pt x="34" y="361"/>
                    <a:pt x="34" y="361"/>
                    <a:pt x="34" y="361"/>
                  </a:cubicBezTo>
                  <a:cubicBezTo>
                    <a:pt x="31" y="362"/>
                    <a:pt x="27" y="363"/>
                    <a:pt x="24" y="363"/>
                  </a:cubicBezTo>
                  <a:close/>
                </a:path>
              </a:pathLst>
            </a:custGeom>
            <a:solidFill>
              <a:srgbClr val="1A95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62" name="Freeform 1105"/>
            <p:cNvSpPr>
              <a:spLocks/>
            </p:cNvSpPr>
            <p:nvPr/>
          </p:nvSpPr>
          <p:spPr bwMode="auto">
            <a:xfrm>
              <a:off x="8026400" y="2008188"/>
              <a:ext cx="393700" cy="1087438"/>
            </a:xfrm>
            <a:custGeom>
              <a:avLst/>
              <a:gdLst>
                <a:gd name="T0" fmla="*/ 345162 w 146"/>
                <a:gd name="T1" fmla="*/ 0 h 404"/>
                <a:gd name="T2" fmla="*/ 369431 w 146"/>
                <a:gd name="T3" fmla="*/ 67292 h 404"/>
                <a:gd name="T4" fmla="*/ 369431 w 146"/>
                <a:gd name="T5" fmla="*/ 850570 h 404"/>
                <a:gd name="T6" fmla="*/ 310106 w 146"/>
                <a:gd name="T7" fmla="*/ 942087 h 404"/>
                <a:gd name="T8" fmla="*/ 97077 w 146"/>
                <a:gd name="T9" fmla="*/ 1044371 h 404"/>
                <a:gd name="T10" fmla="*/ 0 w 146"/>
                <a:gd name="T11" fmla="*/ 1038988 h 404"/>
                <a:gd name="T12" fmla="*/ 124042 w 146"/>
                <a:gd name="T13" fmla="*/ 1065905 h 404"/>
                <a:gd name="T14" fmla="*/ 334375 w 146"/>
                <a:gd name="T15" fmla="*/ 963621 h 404"/>
                <a:gd name="T16" fmla="*/ 393700 w 146"/>
                <a:gd name="T17" fmla="*/ 872104 h 404"/>
                <a:gd name="T18" fmla="*/ 393700 w 146"/>
                <a:gd name="T19" fmla="*/ 88825 h 404"/>
                <a:gd name="T20" fmla="*/ 345162 w 146"/>
                <a:gd name="T21" fmla="*/ 0 h 4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6" h="404">
                  <a:moveTo>
                    <a:pt x="128" y="0"/>
                  </a:moveTo>
                  <a:cubicBezTo>
                    <a:pt x="133" y="7"/>
                    <a:pt x="137" y="15"/>
                    <a:pt x="137" y="25"/>
                  </a:cubicBezTo>
                  <a:cubicBezTo>
                    <a:pt x="137" y="316"/>
                    <a:pt x="137" y="316"/>
                    <a:pt x="137" y="316"/>
                  </a:cubicBezTo>
                  <a:cubicBezTo>
                    <a:pt x="137" y="330"/>
                    <a:pt x="128" y="344"/>
                    <a:pt x="115" y="350"/>
                  </a:cubicBezTo>
                  <a:cubicBezTo>
                    <a:pt x="36" y="388"/>
                    <a:pt x="36" y="388"/>
                    <a:pt x="36" y="388"/>
                  </a:cubicBezTo>
                  <a:cubicBezTo>
                    <a:pt x="24" y="394"/>
                    <a:pt x="10" y="393"/>
                    <a:pt x="0" y="386"/>
                  </a:cubicBezTo>
                  <a:cubicBezTo>
                    <a:pt x="11" y="399"/>
                    <a:pt x="29" y="404"/>
                    <a:pt x="46" y="396"/>
                  </a:cubicBezTo>
                  <a:cubicBezTo>
                    <a:pt x="124" y="358"/>
                    <a:pt x="124" y="358"/>
                    <a:pt x="124" y="358"/>
                  </a:cubicBezTo>
                  <a:cubicBezTo>
                    <a:pt x="138" y="352"/>
                    <a:pt x="146" y="338"/>
                    <a:pt x="146" y="324"/>
                  </a:cubicBezTo>
                  <a:cubicBezTo>
                    <a:pt x="146" y="33"/>
                    <a:pt x="146" y="33"/>
                    <a:pt x="146" y="33"/>
                  </a:cubicBezTo>
                  <a:cubicBezTo>
                    <a:pt x="146" y="19"/>
                    <a:pt x="138" y="7"/>
                    <a:pt x="128" y="0"/>
                  </a:cubicBezTo>
                  <a:close/>
                </a:path>
              </a:pathLst>
            </a:custGeom>
            <a:solidFill>
              <a:srgbClr val="8E91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63" name="Freeform 1106"/>
            <p:cNvSpPr>
              <a:spLocks/>
            </p:cNvSpPr>
            <p:nvPr/>
          </p:nvSpPr>
          <p:spPr bwMode="auto">
            <a:xfrm>
              <a:off x="8277225" y="2520950"/>
              <a:ext cx="15875" cy="268288"/>
            </a:xfrm>
            <a:custGeom>
              <a:avLst/>
              <a:gdLst>
                <a:gd name="T0" fmla="*/ 0 w 10"/>
                <a:gd name="T1" fmla="*/ 268288 h 169"/>
                <a:gd name="T2" fmla="*/ 0 w 10"/>
                <a:gd name="T3" fmla="*/ 7938 h 169"/>
                <a:gd name="T4" fmla="*/ 15875 w 10"/>
                <a:gd name="T5" fmla="*/ 0 h 169"/>
                <a:gd name="T6" fmla="*/ 15875 w 10"/>
                <a:gd name="T7" fmla="*/ 260350 h 169"/>
                <a:gd name="T8" fmla="*/ 0 w 10"/>
                <a:gd name="T9" fmla="*/ 268288 h 1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69">
                  <a:moveTo>
                    <a:pt x="0" y="169"/>
                  </a:moveTo>
                  <a:lnTo>
                    <a:pt x="0" y="5"/>
                  </a:lnTo>
                  <a:lnTo>
                    <a:pt x="10" y="0"/>
                  </a:lnTo>
                  <a:lnTo>
                    <a:pt x="10" y="164"/>
                  </a:lnTo>
                  <a:lnTo>
                    <a:pt x="0" y="1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64" name="Freeform 1107"/>
            <p:cNvSpPr>
              <a:spLocks/>
            </p:cNvSpPr>
            <p:nvPr/>
          </p:nvSpPr>
          <p:spPr bwMode="auto">
            <a:xfrm>
              <a:off x="8239125" y="2538413"/>
              <a:ext cx="15875" cy="269875"/>
            </a:xfrm>
            <a:custGeom>
              <a:avLst/>
              <a:gdLst>
                <a:gd name="T0" fmla="*/ 0 w 10"/>
                <a:gd name="T1" fmla="*/ 269875 h 170"/>
                <a:gd name="T2" fmla="*/ 0 w 10"/>
                <a:gd name="T3" fmla="*/ 11113 h 170"/>
                <a:gd name="T4" fmla="*/ 15875 w 10"/>
                <a:gd name="T5" fmla="*/ 0 h 170"/>
                <a:gd name="T6" fmla="*/ 15875 w 10"/>
                <a:gd name="T7" fmla="*/ 261938 h 170"/>
                <a:gd name="T8" fmla="*/ 0 w 10"/>
                <a:gd name="T9" fmla="*/ 269875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70">
                  <a:moveTo>
                    <a:pt x="0" y="170"/>
                  </a:moveTo>
                  <a:lnTo>
                    <a:pt x="0" y="7"/>
                  </a:lnTo>
                  <a:lnTo>
                    <a:pt x="10" y="0"/>
                  </a:lnTo>
                  <a:lnTo>
                    <a:pt x="10" y="165"/>
                  </a:lnTo>
                  <a:lnTo>
                    <a:pt x="0" y="1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65" name="Freeform 1108"/>
            <p:cNvSpPr>
              <a:spLocks/>
            </p:cNvSpPr>
            <p:nvPr/>
          </p:nvSpPr>
          <p:spPr bwMode="auto">
            <a:xfrm>
              <a:off x="8201025" y="2560638"/>
              <a:ext cx="17462" cy="269875"/>
            </a:xfrm>
            <a:custGeom>
              <a:avLst/>
              <a:gdLst>
                <a:gd name="T0" fmla="*/ 0 w 11"/>
                <a:gd name="T1" fmla="*/ 269875 h 170"/>
                <a:gd name="T2" fmla="*/ 0 w 11"/>
                <a:gd name="T3" fmla="*/ 7938 h 170"/>
                <a:gd name="T4" fmla="*/ 17462 w 11"/>
                <a:gd name="T5" fmla="*/ 0 h 170"/>
                <a:gd name="T6" fmla="*/ 17462 w 11"/>
                <a:gd name="T7" fmla="*/ 260350 h 170"/>
                <a:gd name="T8" fmla="*/ 0 w 11"/>
                <a:gd name="T9" fmla="*/ 269875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70">
                  <a:moveTo>
                    <a:pt x="0" y="170"/>
                  </a:moveTo>
                  <a:lnTo>
                    <a:pt x="0" y="5"/>
                  </a:lnTo>
                  <a:lnTo>
                    <a:pt x="11" y="0"/>
                  </a:lnTo>
                  <a:lnTo>
                    <a:pt x="11" y="164"/>
                  </a:lnTo>
                  <a:lnTo>
                    <a:pt x="0" y="1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66" name="Freeform 1109"/>
            <p:cNvSpPr>
              <a:spLocks/>
            </p:cNvSpPr>
            <p:nvPr/>
          </p:nvSpPr>
          <p:spPr bwMode="auto">
            <a:xfrm>
              <a:off x="8164513" y="2579688"/>
              <a:ext cx="15875" cy="271463"/>
            </a:xfrm>
            <a:custGeom>
              <a:avLst/>
              <a:gdLst>
                <a:gd name="T0" fmla="*/ 0 w 10"/>
                <a:gd name="T1" fmla="*/ 271463 h 171"/>
                <a:gd name="T2" fmla="*/ 0 w 10"/>
                <a:gd name="T3" fmla="*/ 11113 h 171"/>
                <a:gd name="T4" fmla="*/ 15875 w 10"/>
                <a:gd name="T5" fmla="*/ 0 h 171"/>
                <a:gd name="T6" fmla="*/ 15875 w 10"/>
                <a:gd name="T7" fmla="*/ 260350 h 171"/>
                <a:gd name="T8" fmla="*/ 0 w 10"/>
                <a:gd name="T9" fmla="*/ 271463 h 1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71">
                  <a:moveTo>
                    <a:pt x="0" y="171"/>
                  </a:moveTo>
                  <a:lnTo>
                    <a:pt x="0" y="7"/>
                  </a:lnTo>
                  <a:lnTo>
                    <a:pt x="10" y="0"/>
                  </a:lnTo>
                  <a:lnTo>
                    <a:pt x="10" y="164"/>
                  </a:lnTo>
                  <a:lnTo>
                    <a:pt x="0" y="1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67" name="Freeform 1110"/>
            <p:cNvSpPr>
              <a:spLocks/>
            </p:cNvSpPr>
            <p:nvPr/>
          </p:nvSpPr>
          <p:spPr bwMode="auto">
            <a:xfrm>
              <a:off x="8126413" y="2600325"/>
              <a:ext cx="15875" cy="269875"/>
            </a:xfrm>
            <a:custGeom>
              <a:avLst/>
              <a:gdLst>
                <a:gd name="T0" fmla="*/ 0 w 10"/>
                <a:gd name="T1" fmla="*/ 269875 h 170"/>
                <a:gd name="T2" fmla="*/ 0 w 10"/>
                <a:gd name="T3" fmla="*/ 7938 h 170"/>
                <a:gd name="T4" fmla="*/ 15875 w 10"/>
                <a:gd name="T5" fmla="*/ 0 h 170"/>
                <a:gd name="T6" fmla="*/ 15875 w 10"/>
                <a:gd name="T7" fmla="*/ 261938 h 170"/>
                <a:gd name="T8" fmla="*/ 0 w 10"/>
                <a:gd name="T9" fmla="*/ 269875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70">
                  <a:moveTo>
                    <a:pt x="0" y="170"/>
                  </a:moveTo>
                  <a:lnTo>
                    <a:pt x="0" y="5"/>
                  </a:lnTo>
                  <a:lnTo>
                    <a:pt x="10" y="0"/>
                  </a:lnTo>
                  <a:lnTo>
                    <a:pt x="10" y="165"/>
                  </a:lnTo>
                  <a:lnTo>
                    <a:pt x="0" y="1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68" name="Freeform 1111"/>
            <p:cNvSpPr>
              <a:spLocks/>
            </p:cNvSpPr>
            <p:nvPr/>
          </p:nvSpPr>
          <p:spPr bwMode="auto">
            <a:xfrm>
              <a:off x="8088313" y="2622550"/>
              <a:ext cx="15875" cy="204788"/>
            </a:xfrm>
            <a:custGeom>
              <a:avLst/>
              <a:gdLst>
                <a:gd name="T0" fmla="*/ 0 w 10"/>
                <a:gd name="T1" fmla="*/ 204788 h 129"/>
                <a:gd name="T2" fmla="*/ 0 w 10"/>
                <a:gd name="T3" fmla="*/ 7938 h 129"/>
                <a:gd name="T4" fmla="*/ 15875 w 10"/>
                <a:gd name="T5" fmla="*/ 0 h 129"/>
                <a:gd name="T6" fmla="*/ 15875 w 10"/>
                <a:gd name="T7" fmla="*/ 196850 h 129"/>
                <a:gd name="T8" fmla="*/ 0 w 10"/>
                <a:gd name="T9" fmla="*/ 204788 h 1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9">
                  <a:moveTo>
                    <a:pt x="0" y="129"/>
                  </a:moveTo>
                  <a:lnTo>
                    <a:pt x="0" y="5"/>
                  </a:lnTo>
                  <a:lnTo>
                    <a:pt x="10" y="0"/>
                  </a:lnTo>
                  <a:lnTo>
                    <a:pt x="10" y="124"/>
                  </a:lnTo>
                  <a:lnTo>
                    <a:pt x="0"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69" name="Freeform 1112"/>
            <p:cNvSpPr>
              <a:spLocks noEditPoints="1"/>
            </p:cNvSpPr>
            <p:nvPr/>
          </p:nvSpPr>
          <p:spPr bwMode="auto">
            <a:xfrm>
              <a:off x="8067675" y="2220913"/>
              <a:ext cx="209550" cy="265113"/>
            </a:xfrm>
            <a:custGeom>
              <a:avLst/>
              <a:gdLst>
                <a:gd name="T0" fmla="*/ 104775 w 78"/>
                <a:gd name="T1" fmla="*/ 238061 h 98"/>
                <a:gd name="T2" fmla="*/ 75223 w 78"/>
                <a:gd name="T3" fmla="*/ 56810 h 98"/>
                <a:gd name="T4" fmla="*/ 75223 w 78"/>
                <a:gd name="T5" fmla="*/ 56810 h 98"/>
                <a:gd name="T6" fmla="*/ 104775 w 78"/>
                <a:gd name="T7" fmla="*/ 221829 h 98"/>
                <a:gd name="T8" fmla="*/ 72537 w 78"/>
                <a:gd name="T9" fmla="*/ 229945 h 98"/>
                <a:gd name="T10" fmla="*/ 45671 w 78"/>
                <a:gd name="T11" fmla="*/ 227240 h 98"/>
                <a:gd name="T12" fmla="*/ 34925 w 78"/>
                <a:gd name="T13" fmla="*/ 224534 h 98"/>
                <a:gd name="T14" fmla="*/ 18806 w 78"/>
                <a:gd name="T15" fmla="*/ 137967 h 98"/>
                <a:gd name="T16" fmla="*/ 18806 w 78"/>
                <a:gd name="T17" fmla="*/ 173135 h 98"/>
                <a:gd name="T18" fmla="*/ 29552 w 78"/>
                <a:gd name="T19" fmla="*/ 211008 h 98"/>
                <a:gd name="T20" fmla="*/ 34925 w 78"/>
                <a:gd name="T21" fmla="*/ 194777 h 98"/>
                <a:gd name="T22" fmla="*/ 45671 w 78"/>
                <a:gd name="T23" fmla="*/ 170430 h 98"/>
                <a:gd name="T24" fmla="*/ 59104 w 78"/>
                <a:gd name="T25" fmla="*/ 148788 h 98"/>
                <a:gd name="T26" fmla="*/ 40298 w 78"/>
                <a:gd name="T27" fmla="*/ 137967 h 98"/>
                <a:gd name="T28" fmla="*/ 26865 w 78"/>
                <a:gd name="T29" fmla="*/ 135262 h 98"/>
                <a:gd name="T30" fmla="*/ 21492 w 78"/>
                <a:gd name="T31" fmla="*/ 135262 h 98"/>
                <a:gd name="T32" fmla="*/ 21492 w 78"/>
                <a:gd name="T33" fmla="*/ 127146 h 98"/>
                <a:gd name="T34" fmla="*/ 32238 w 78"/>
                <a:gd name="T35" fmla="*/ 110915 h 98"/>
                <a:gd name="T36" fmla="*/ 42985 w 78"/>
                <a:gd name="T37" fmla="*/ 94683 h 98"/>
                <a:gd name="T38" fmla="*/ 53731 w 78"/>
                <a:gd name="T39" fmla="*/ 86568 h 98"/>
                <a:gd name="T40" fmla="*/ 67163 w 78"/>
                <a:gd name="T41" fmla="*/ 75747 h 98"/>
                <a:gd name="T42" fmla="*/ 69850 w 78"/>
                <a:gd name="T43" fmla="*/ 64926 h 98"/>
                <a:gd name="T44" fmla="*/ 51044 w 78"/>
                <a:gd name="T45" fmla="*/ 81157 h 98"/>
                <a:gd name="T46" fmla="*/ 80596 w 78"/>
                <a:gd name="T47" fmla="*/ 56810 h 98"/>
                <a:gd name="T48" fmla="*/ 88656 w 78"/>
                <a:gd name="T49" fmla="*/ 51399 h 98"/>
                <a:gd name="T50" fmla="*/ 85969 w 78"/>
                <a:gd name="T51" fmla="*/ 45989 h 98"/>
                <a:gd name="T52" fmla="*/ 102088 w 78"/>
                <a:gd name="T53" fmla="*/ 40579 h 98"/>
                <a:gd name="T54" fmla="*/ 91342 w 78"/>
                <a:gd name="T55" fmla="*/ 54105 h 98"/>
                <a:gd name="T56" fmla="*/ 120894 w 78"/>
                <a:gd name="T57" fmla="*/ 37873 h 98"/>
                <a:gd name="T58" fmla="*/ 158506 w 78"/>
                <a:gd name="T59" fmla="*/ 27052 h 98"/>
                <a:gd name="T60" fmla="*/ 145073 w 78"/>
                <a:gd name="T61" fmla="*/ 43284 h 98"/>
                <a:gd name="T62" fmla="*/ 158506 w 78"/>
                <a:gd name="T63" fmla="*/ 37873 h 98"/>
                <a:gd name="T64" fmla="*/ 158506 w 78"/>
                <a:gd name="T65" fmla="*/ 37873 h 98"/>
                <a:gd name="T66" fmla="*/ 150446 w 78"/>
                <a:gd name="T67" fmla="*/ 48694 h 98"/>
                <a:gd name="T68" fmla="*/ 137013 w 78"/>
                <a:gd name="T69" fmla="*/ 62220 h 98"/>
                <a:gd name="T70" fmla="*/ 145073 w 78"/>
                <a:gd name="T71" fmla="*/ 59515 h 98"/>
                <a:gd name="T72" fmla="*/ 155819 w 78"/>
                <a:gd name="T73" fmla="*/ 62220 h 98"/>
                <a:gd name="T74" fmla="*/ 155819 w 78"/>
                <a:gd name="T75" fmla="*/ 56810 h 98"/>
                <a:gd name="T76" fmla="*/ 166565 w 78"/>
                <a:gd name="T77" fmla="*/ 56810 h 98"/>
                <a:gd name="T78" fmla="*/ 174625 w 78"/>
                <a:gd name="T79" fmla="*/ 67631 h 98"/>
                <a:gd name="T80" fmla="*/ 153133 w 78"/>
                <a:gd name="T81" fmla="*/ 67631 h 98"/>
                <a:gd name="T82" fmla="*/ 134327 w 78"/>
                <a:gd name="T83" fmla="*/ 73041 h 98"/>
                <a:gd name="T84" fmla="*/ 118208 w 78"/>
                <a:gd name="T85" fmla="*/ 105504 h 98"/>
                <a:gd name="T86" fmla="*/ 145073 w 78"/>
                <a:gd name="T87" fmla="*/ 108209 h 98"/>
                <a:gd name="T88" fmla="*/ 147760 w 78"/>
                <a:gd name="T89" fmla="*/ 121736 h 98"/>
                <a:gd name="T90" fmla="*/ 145073 w 78"/>
                <a:gd name="T91" fmla="*/ 135262 h 98"/>
                <a:gd name="T92" fmla="*/ 150446 w 78"/>
                <a:gd name="T93" fmla="*/ 154198 h 98"/>
                <a:gd name="T94" fmla="*/ 166565 w 78"/>
                <a:gd name="T95" fmla="*/ 135262 h 98"/>
                <a:gd name="T96" fmla="*/ 177312 w 78"/>
                <a:gd name="T97" fmla="*/ 108209 h 98"/>
                <a:gd name="T98" fmla="*/ 182685 w 78"/>
                <a:gd name="T99" fmla="*/ 91978 h 98"/>
                <a:gd name="T100" fmla="*/ 177312 w 78"/>
                <a:gd name="T101" fmla="*/ 73041 h 98"/>
                <a:gd name="T102" fmla="*/ 190744 w 78"/>
                <a:gd name="T103" fmla="*/ 73041 h 98"/>
                <a:gd name="T104" fmla="*/ 196117 w 78"/>
                <a:gd name="T105" fmla="*/ 73041 h 98"/>
                <a:gd name="T106" fmla="*/ 110148 w 78"/>
                <a:gd name="T107" fmla="*/ 224534 h 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8" h="98">
                  <a:moveTo>
                    <a:pt x="39" y="10"/>
                  </a:moveTo>
                  <a:cubicBezTo>
                    <a:pt x="18" y="19"/>
                    <a:pt x="0" y="45"/>
                    <a:pt x="0" y="67"/>
                  </a:cubicBezTo>
                  <a:cubicBezTo>
                    <a:pt x="0" y="88"/>
                    <a:pt x="18" y="98"/>
                    <a:pt x="39" y="88"/>
                  </a:cubicBezTo>
                  <a:cubicBezTo>
                    <a:pt x="61" y="78"/>
                    <a:pt x="78" y="52"/>
                    <a:pt x="78" y="31"/>
                  </a:cubicBezTo>
                  <a:cubicBezTo>
                    <a:pt x="78" y="9"/>
                    <a:pt x="61" y="0"/>
                    <a:pt x="39" y="10"/>
                  </a:cubicBezTo>
                  <a:close/>
                  <a:moveTo>
                    <a:pt x="28" y="21"/>
                  </a:moveTo>
                  <a:cubicBezTo>
                    <a:pt x="28" y="21"/>
                    <a:pt x="28" y="21"/>
                    <a:pt x="28" y="21"/>
                  </a:cubicBezTo>
                  <a:cubicBezTo>
                    <a:pt x="29" y="20"/>
                    <a:pt x="29" y="20"/>
                    <a:pt x="29" y="20"/>
                  </a:cubicBezTo>
                  <a:cubicBezTo>
                    <a:pt x="29" y="20"/>
                    <a:pt x="28" y="20"/>
                    <a:pt x="28" y="21"/>
                  </a:cubicBezTo>
                  <a:close/>
                  <a:moveTo>
                    <a:pt x="41" y="83"/>
                  </a:moveTo>
                  <a:cubicBezTo>
                    <a:pt x="41" y="83"/>
                    <a:pt x="41" y="83"/>
                    <a:pt x="41" y="83"/>
                  </a:cubicBezTo>
                  <a:cubicBezTo>
                    <a:pt x="40" y="83"/>
                    <a:pt x="40" y="82"/>
                    <a:pt x="39" y="82"/>
                  </a:cubicBezTo>
                  <a:cubicBezTo>
                    <a:pt x="38" y="82"/>
                    <a:pt x="37" y="83"/>
                    <a:pt x="37" y="83"/>
                  </a:cubicBezTo>
                  <a:cubicBezTo>
                    <a:pt x="35" y="83"/>
                    <a:pt x="34" y="84"/>
                    <a:pt x="32" y="84"/>
                  </a:cubicBezTo>
                  <a:cubicBezTo>
                    <a:pt x="30" y="84"/>
                    <a:pt x="28" y="84"/>
                    <a:pt x="27" y="85"/>
                  </a:cubicBezTo>
                  <a:cubicBezTo>
                    <a:pt x="26" y="85"/>
                    <a:pt x="25" y="84"/>
                    <a:pt x="24" y="84"/>
                  </a:cubicBezTo>
                  <a:cubicBezTo>
                    <a:pt x="23" y="84"/>
                    <a:pt x="23" y="84"/>
                    <a:pt x="22" y="85"/>
                  </a:cubicBezTo>
                  <a:cubicBezTo>
                    <a:pt x="20" y="85"/>
                    <a:pt x="18" y="85"/>
                    <a:pt x="17" y="84"/>
                  </a:cubicBezTo>
                  <a:cubicBezTo>
                    <a:pt x="16" y="84"/>
                    <a:pt x="16" y="84"/>
                    <a:pt x="15" y="84"/>
                  </a:cubicBezTo>
                  <a:cubicBezTo>
                    <a:pt x="14" y="84"/>
                    <a:pt x="14" y="84"/>
                    <a:pt x="13" y="84"/>
                  </a:cubicBezTo>
                  <a:cubicBezTo>
                    <a:pt x="13" y="83"/>
                    <a:pt x="13" y="83"/>
                    <a:pt x="13" y="83"/>
                  </a:cubicBezTo>
                  <a:cubicBezTo>
                    <a:pt x="13" y="84"/>
                    <a:pt x="13" y="84"/>
                    <a:pt x="13" y="84"/>
                  </a:cubicBezTo>
                  <a:cubicBezTo>
                    <a:pt x="7" y="80"/>
                    <a:pt x="4" y="74"/>
                    <a:pt x="4" y="65"/>
                  </a:cubicBezTo>
                  <a:cubicBezTo>
                    <a:pt x="4" y="60"/>
                    <a:pt x="5" y="56"/>
                    <a:pt x="7" y="51"/>
                  </a:cubicBezTo>
                  <a:cubicBezTo>
                    <a:pt x="7" y="52"/>
                    <a:pt x="7" y="53"/>
                    <a:pt x="7" y="54"/>
                  </a:cubicBezTo>
                  <a:cubicBezTo>
                    <a:pt x="7" y="56"/>
                    <a:pt x="6" y="58"/>
                    <a:pt x="6" y="60"/>
                  </a:cubicBezTo>
                  <a:cubicBezTo>
                    <a:pt x="6" y="62"/>
                    <a:pt x="7" y="63"/>
                    <a:pt x="7" y="64"/>
                  </a:cubicBezTo>
                  <a:cubicBezTo>
                    <a:pt x="8" y="66"/>
                    <a:pt x="8" y="68"/>
                    <a:pt x="8" y="69"/>
                  </a:cubicBezTo>
                  <a:cubicBezTo>
                    <a:pt x="8" y="71"/>
                    <a:pt x="8" y="72"/>
                    <a:pt x="9" y="74"/>
                  </a:cubicBezTo>
                  <a:cubicBezTo>
                    <a:pt x="10" y="75"/>
                    <a:pt x="10" y="77"/>
                    <a:pt x="11" y="78"/>
                  </a:cubicBezTo>
                  <a:cubicBezTo>
                    <a:pt x="11" y="79"/>
                    <a:pt x="12" y="80"/>
                    <a:pt x="14" y="80"/>
                  </a:cubicBezTo>
                  <a:cubicBezTo>
                    <a:pt x="15" y="78"/>
                    <a:pt x="13" y="79"/>
                    <a:pt x="13" y="78"/>
                  </a:cubicBezTo>
                  <a:cubicBezTo>
                    <a:pt x="14" y="75"/>
                    <a:pt x="10" y="75"/>
                    <a:pt x="13" y="72"/>
                  </a:cubicBezTo>
                  <a:cubicBezTo>
                    <a:pt x="12" y="71"/>
                    <a:pt x="15" y="69"/>
                    <a:pt x="16" y="68"/>
                  </a:cubicBezTo>
                  <a:cubicBezTo>
                    <a:pt x="16" y="67"/>
                    <a:pt x="16" y="66"/>
                    <a:pt x="16" y="65"/>
                  </a:cubicBezTo>
                  <a:cubicBezTo>
                    <a:pt x="16" y="64"/>
                    <a:pt x="17" y="64"/>
                    <a:pt x="17" y="63"/>
                  </a:cubicBezTo>
                  <a:cubicBezTo>
                    <a:pt x="19" y="62"/>
                    <a:pt x="18" y="61"/>
                    <a:pt x="19" y="59"/>
                  </a:cubicBezTo>
                  <a:cubicBezTo>
                    <a:pt x="19" y="58"/>
                    <a:pt x="19" y="57"/>
                    <a:pt x="20" y="57"/>
                  </a:cubicBezTo>
                  <a:cubicBezTo>
                    <a:pt x="21" y="56"/>
                    <a:pt x="22" y="55"/>
                    <a:pt x="22" y="55"/>
                  </a:cubicBezTo>
                  <a:cubicBezTo>
                    <a:pt x="23" y="53"/>
                    <a:pt x="23" y="53"/>
                    <a:pt x="22" y="53"/>
                  </a:cubicBezTo>
                  <a:cubicBezTo>
                    <a:pt x="20" y="53"/>
                    <a:pt x="19" y="53"/>
                    <a:pt x="18" y="53"/>
                  </a:cubicBezTo>
                  <a:cubicBezTo>
                    <a:pt x="16" y="53"/>
                    <a:pt x="16" y="53"/>
                    <a:pt x="15" y="51"/>
                  </a:cubicBezTo>
                  <a:cubicBezTo>
                    <a:pt x="14" y="51"/>
                    <a:pt x="13" y="51"/>
                    <a:pt x="13" y="51"/>
                  </a:cubicBezTo>
                  <a:cubicBezTo>
                    <a:pt x="12" y="51"/>
                    <a:pt x="12" y="50"/>
                    <a:pt x="11" y="50"/>
                  </a:cubicBezTo>
                  <a:cubicBezTo>
                    <a:pt x="10" y="50"/>
                    <a:pt x="10" y="50"/>
                    <a:pt x="10" y="50"/>
                  </a:cubicBezTo>
                  <a:cubicBezTo>
                    <a:pt x="10" y="50"/>
                    <a:pt x="10" y="49"/>
                    <a:pt x="9" y="50"/>
                  </a:cubicBezTo>
                  <a:cubicBezTo>
                    <a:pt x="9" y="50"/>
                    <a:pt x="8" y="51"/>
                    <a:pt x="8" y="52"/>
                  </a:cubicBezTo>
                  <a:cubicBezTo>
                    <a:pt x="7" y="52"/>
                    <a:pt x="8" y="51"/>
                    <a:pt x="8" y="50"/>
                  </a:cubicBezTo>
                  <a:cubicBezTo>
                    <a:pt x="8" y="49"/>
                    <a:pt x="8" y="49"/>
                    <a:pt x="8" y="48"/>
                  </a:cubicBezTo>
                  <a:cubicBezTo>
                    <a:pt x="8" y="48"/>
                    <a:pt x="9" y="47"/>
                    <a:pt x="8" y="47"/>
                  </a:cubicBezTo>
                  <a:cubicBezTo>
                    <a:pt x="8" y="47"/>
                    <a:pt x="8" y="47"/>
                    <a:pt x="8" y="47"/>
                  </a:cubicBezTo>
                  <a:cubicBezTo>
                    <a:pt x="9" y="45"/>
                    <a:pt x="9" y="44"/>
                    <a:pt x="10" y="42"/>
                  </a:cubicBezTo>
                  <a:cubicBezTo>
                    <a:pt x="10" y="43"/>
                    <a:pt x="10" y="43"/>
                    <a:pt x="10" y="44"/>
                  </a:cubicBezTo>
                  <a:cubicBezTo>
                    <a:pt x="11" y="43"/>
                    <a:pt x="11" y="42"/>
                    <a:pt x="12" y="41"/>
                  </a:cubicBezTo>
                  <a:cubicBezTo>
                    <a:pt x="12" y="40"/>
                    <a:pt x="13" y="38"/>
                    <a:pt x="14" y="37"/>
                  </a:cubicBezTo>
                  <a:cubicBezTo>
                    <a:pt x="14" y="37"/>
                    <a:pt x="15" y="37"/>
                    <a:pt x="15" y="36"/>
                  </a:cubicBezTo>
                  <a:cubicBezTo>
                    <a:pt x="16" y="36"/>
                    <a:pt x="16" y="35"/>
                    <a:pt x="16" y="35"/>
                  </a:cubicBezTo>
                  <a:cubicBezTo>
                    <a:pt x="17" y="34"/>
                    <a:pt x="18" y="33"/>
                    <a:pt x="19" y="32"/>
                  </a:cubicBezTo>
                  <a:cubicBezTo>
                    <a:pt x="19" y="33"/>
                    <a:pt x="20" y="32"/>
                    <a:pt x="21" y="32"/>
                  </a:cubicBezTo>
                  <a:cubicBezTo>
                    <a:pt x="20" y="32"/>
                    <a:pt x="20" y="32"/>
                    <a:pt x="20" y="32"/>
                  </a:cubicBezTo>
                  <a:cubicBezTo>
                    <a:pt x="21" y="31"/>
                    <a:pt x="21" y="30"/>
                    <a:pt x="20" y="31"/>
                  </a:cubicBezTo>
                  <a:cubicBezTo>
                    <a:pt x="21" y="30"/>
                    <a:pt x="21" y="29"/>
                    <a:pt x="22" y="29"/>
                  </a:cubicBezTo>
                  <a:cubicBezTo>
                    <a:pt x="23" y="28"/>
                    <a:pt x="24" y="28"/>
                    <a:pt x="25" y="28"/>
                  </a:cubicBezTo>
                  <a:cubicBezTo>
                    <a:pt x="25" y="27"/>
                    <a:pt x="27" y="26"/>
                    <a:pt x="27" y="26"/>
                  </a:cubicBezTo>
                  <a:cubicBezTo>
                    <a:pt x="28" y="26"/>
                    <a:pt x="28" y="25"/>
                    <a:pt x="28" y="24"/>
                  </a:cubicBezTo>
                  <a:cubicBezTo>
                    <a:pt x="27" y="24"/>
                    <a:pt x="26" y="25"/>
                    <a:pt x="26" y="24"/>
                  </a:cubicBezTo>
                  <a:cubicBezTo>
                    <a:pt x="26" y="24"/>
                    <a:pt x="26" y="24"/>
                    <a:pt x="26" y="24"/>
                  </a:cubicBezTo>
                  <a:cubicBezTo>
                    <a:pt x="25" y="23"/>
                    <a:pt x="23" y="25"/>
                    <a:pt x="22" y="27"/>
                  </a:cubicBezTo>
                  <a:cubicBezTo>
                    <a:pt x="21" y="28"/>
                    <a:pt x="20" y="28"/>
                    <a:pt x="19" y="30"/>
                  </a:cubicBezTo>
                  <a:cubicBezTo>
                    <a:pt x="21" y="27"/>
                    <a:pt x="24" y="24"/>
                    <a:pt x="27" y="22"/>
                  </a:cubicBezTo>
                  <a:cubicBezTo>
                    <a:pt x="27" y="22"/>
                    <a:pt x="27" y="22"/>
                    <a:pt x="27" y="22"/>
                  </a:cubicBezTo>
                  <a:cubicBezTo>
                    <a:pt x="27" y="23"/>
                    <a:pt x="30" y="22"/>
                    <a:pt x="30" y="21"/>
                  </a:cubicBezTo>
                  <a:cubicBezTo>
                    <a:pt x="31" y="20"/>
                    <a:pt x="30" y="20"/>
                    <a:pt x="31" y="19"/>
                  </a:cubicBezTo>
                  <a:cubicBezTo>
                    <a:pt x="31" y="19"/>
                    <a:pt x="31" y="20"/>
                    <a:pt x="31" y="20"/>
                  </a:cubicBezTo>
                  <a:cubicBezTo>
                    <a:pt x="32" y="20"/>
                    <a:pt x="32" y="20"/>
                    <a:pt x="33" y="19"/>
                  </a:cubicBezTo>
                  <a:cubicBezTo>
                    <a:pt x="33" y="18"/>
                    <a:pt x="33" y="18"/>
                    <a:pt x="33" y="18"/>
                  </a:cubicBezTo>
                  <a:cubicBezTo>
                    <a:pt x="33" y="18"/>
                    <a:pt x="33" y="18"/>
                    <a:pt x="34" y="18"/>
                  </a:cubicBezTo>
                  <a:cubicBezTo>
                    <a:pt x="33" y="17"/>
                    <a:pt x="33" y="17"/>
                    <a:pt x="32" y="17"/>
                  </a:cubicBezTo>
                  <a:cubicBezTo>
                    <a:pt x="34" y="17"/>
                    <a:pt x="35" y="16"/>
                    <a:pt x="37" y="15"/>
                  </a:cubicBezTo>
                  <a:cubicBezTo>
                    <a:pt x="37" y="15"/>
                    <a:pt x="37" y="15"/>
                    <a:pt x="37" y="15"/>
                  </a:cubicBezTo>
                  <a:cubicBezTo>
                    <a:pt x="37" y="15"/>
                    <a:pt x="38" y="15"/>
                    <a:pt x="38" y="15"/>
                  </a:cubicBezTo>
                  <a:cubicBezTo>
                    <a:pt x="38" y="16"/>
                    <a:pt x="38" y="16"/>
                    <a:pt x="38" y="16"/>
                  </a:cubicBezTo>
                  <a:cubicBezTo>
                    <a:pt x="37" y="17"/>
                    <a:pt x="36" y="17"/>
                    <a:pt x="36" y="18"/>
                  </a:cubicBezTo>
                  <a:cubicBezTo>
                    <a:pt x="35" y="18"/>
                    <a:pt x="34" y="20"/>
                    <a:pt x="34" y="20"/>
                  </a:cubicBezTo>
                  <a:cubicBezTo>
                    <a:pt x="34" y="21"/>
                    <a:pt x="34" y="21"/>
                    <a:pt x="34" y="21"/>
                  </a:cubicBezTo>
                  <a:cubicBezTo>
                    <a:pt x="36" y="20"/>
                    <a:pt x="38" y="18"/>
                    <a:pt x="40" y="17"/>
                  </a:cubicBezTo>
                  <a:cubicBezTo>
                    <a:pt x="41" y="16"/>
                    <a:pt x="43" y="15"/>
                    <a:pt x="45" y="14"/>
                  </a:cubicBezTo>
                  <a:cubicBezTo>
                    <a:pt x="45" y="13"/>
                    <a:pt x="44" y="13"/>
                    <a:pt x="44" y="13"/>
                  </a:cubicBezTo>
                  <a:cubicBezTo>
                    <a:pt x="45" y="13"/>
                    <a:pt x="46" y="12"/>
                    <a:pt x="46" y="11"/>
                  </a:cubicBezTo>
                  <a:cubicBezTo>
                    <a:pt x="51" y="10"/>
                    <a:pt x="55" y="10"/>
                    <a:pt x="59" y="10"/>
                  </a:cubicBezTo>
                  <a:cubicBezTo>
                    <a:pt x="58" y="11"/>
                    <a:pt x="57" y="11"/>
                    <a:pt x="56" y="12"/>
                  </a:cubicBezTo>
                  <a:cubicBezTo>
                    <a:pt x="55" y="13"/>
                    <a:pt x="54" y="14"/>
                    <a:pt x="54" y="15"/>
                  </a:cubicBezTo>
                  <a:cubicBezTo>
                    <a:pt x="53" y="16"/>
                    <a:pt x="53" y="16"/>
                    <a:pt x="54" y="16"/>
                  </a:cubicBezTo>
                  <a:cubicBezTo>
                    <a:pt x="55" y="15"/>
                    <a:pt x="55" y="14"/>
                    <a:pt x="56" y="15"/>
                  </a:cubicBezTo>
                  <a:cubicBezTo>
                    <a:pt x="57" y="16"/>
                    <a:pt x="57" y="16"/>
                    <a:pt x="58" y="15"/>
                  </a:cubicBezTo>
                  <a:cubicBezTo>
                    <a:pt x="58" y="15"/>
                    <a:pt x="58" y="15"/>
                    <a:pt x="59" y="14"/>
                  </a:cubicBezTo>
                  <a:cubicBezTo>
                    <a:pt x="59" y="14"/>
                    <a:pt x="58" y="14"/>
                    <a:pt x="58" y="13"/>
                  </a:cubicBezTo>
                  <a:cubicBezTo>
                    <a:pt x="58" y="13"/>
                    <a:pt x="59" y="12"/>
                    <a:pt x="60" y="12"/>
                  </a:cubicBezTo>
                  <a:cubicBezTo>
                    <a:pt x="60" y="12"/>
                    <a:pt x="60" y="13"/>
                    <a:pt x="59" y="14"/>
                  </a:cubicBezTo>
                  <a:cubicBezTo>
                    <a:pt x="60" y="14"/>
                    <a:pt x="60" y="14"/>
                    <a:pt x="61" y="14"/>
                  </a:cubicBezTo>
                  <a:cubicBezTo>
                    <a:pt x="61" y="15"/>
                    <a:pt x="60" y="16"/>
                    <a:pt x="59" y="17"/>
                  </a:cubicBezTo>
                  <a:cubicBezTo>
                    <a:pt x="58" y="17"/>
                    <a:pt x="57" y="17"/>
                    <a:pt x="56" y="18"/>
                  </a:cubicBezTo>
                  <a:cubicBezTo>
                    <a:pt x="55" y="17"/>
                    <a:pt x="55" y="17"/>
                    <a:pt x="54" y="18"/>
                  </a:cubicBezTo>
                  <a:cubicBezTo>
                    <a:pt x="53" y="20"/>
                    <a:pt x="52" y="20"/>
                    <a:pt x="51" y="21"/>
                  </a:cubicBezTo>
                  <a:cubicBezTo>
                    <a:pt x="51" y="22"/>
                    <a:pt x="52" y="22"/>
                    <a:pt x="51" y="23"/>
                  </a:cubicBezTo>
                  <a:cubicBezTo>
                    <a:pt x="48" y="23"/>
                    <a:pt x="47" y="27"/>
                    <a:pt x="50" y="26"/>
                  </a:cubicBezTo>
                  <a:cubicBezTo>
                    <a:pt x="51" y="25"/>
                    <a:pt x="52" y="24"/>
                    <a:pt x="53" y="23"/>
                  </a:cubicBezTo>
                  <a:cubicBezTo>
                    <a:pt x="54" y="22"/>
                    <a:pt x="54" y="22"/>
                    <a:pt x="54" y="22"/>
                  </a:cubicBezTo>
                  <a:cubicBezTo>
                    <a:pt x="54" y="22"/>
                    <a:pt x="55" y="21"/>
                    <a:pt x="56" y="21"/>
                  </a:cubicBezTo>
                  <a:cubicBezTo>
                    <a:pt x="56" y="22"/>
                    <a:pt x="57" y="22"/>
                    <a:pt x="58" y="23"/>
                  </a:cubicBezTo>
                  <a:cubicBezTo>
                    <a:pt x="58" y="23"/>
                    <a:pt x="58" y="23"/>
                    <a:pt x="58" y="23"/>
                  </a:cubicBezTo>
                  <a:cubicBezTo>
                    <a:pt x="58" y="23"/>
                    <a:pt x="59" y="23"/>
                    <a:pt x="59" y="22"/>
                  </a:cubicBezTo>
                  <a:cubicBezTo>
                    <a:pt x="59" y="22"/>
                    <a:pt x="57" y="21"/>
                    <a:pt x="57" y="20"/>
                  </a:cubicBezTo>
                  <a:cubicBezTo>
                    <a:pt x="58" y="20"/>
                    <a:pt x="58" y="21"/>
                    <a:pt x="58" y="21"/>
                  </a:cubicBezTo>
                  <a:cubicBezTo>
                    <a:pt x="59" y="21"/>
                    <a:pt x="60" y="21"/>
                    <a:pt x="60" y="21"/>
                  </a:cubicBezTo>
                  <a:cubicBezTo>
                    <a:pt x="61" y="22"/>
                    <a:pt x="60" y="24"/>
                    <a:pt x="62" y="23"/>
                  </a:cubicBezTo>
                  <a:cubicBezTo>
                    <a:pt x="62" y="23"/>
                    <a:pt x="61" y="22"/>
                    <a:pt x="62" y="21"/>
                  </a:cubicBezTo>
                  <a:cubicBezTo>
                    <a:pt x="63" y="21"/>
                    <a:pt x="63" y="23"/>
                    <a:pt x="63" y="23"/>
                  </a:cubicBezTo>
                  <a:cubicBezTo>
                    <a:pt x="64" y="23"/>
                    <a:pt x="65" y="22"/>
                    <a:pt x="65" y="23"/>
                  </a:cubicBezTo>
                  <a:cubicBezTo>
                    <a:pt x="66" y="23"/>
                    <a:pt x="66" y="25"/>
                    <a:pt x="65" y="25"/>
                  </a:cubicBezTo>
                  <a:cubicBezTo>
                    <a:pt x="64" y="26"/>
                    <a:pt x="62" y="25"/>
                    <a:pt x="61" y="25"/>
                  </a:cubicBezTo>
                  <a:cubicBezTo>
                    <a:pt x="60" y="25"/>
                    <a:pt x="59" y="26"/>
                    <a:pt x="59" y="26"/>
                  </a:cubicBezTo>
                  <a:cubicBezTo>
                    <a:pt x="57" y="26"/>
                    <a:pt x="58" y="25"/>
                    <a:pt x="57" y="25"/>
                  </a:cubicBezTo>
                  <a:cubicBezTo>
                    <a:pt x="57" y="24"/>
                    <a:pt x="56" y="25"/>
                    <a:pt x="55" y="25"/>
                  </a:cubicBezTo>
                  <a:cubicBezTo>
                    <a:pt x="54" y="25"/>
                    <a:pt x="53" y="25"/>
                    <a:pt x="52" y="26"/>
                  </a:cubicBezTo>
                  <a:cubicBezTo>
                    <a:pt x="51" y="26"/>
                    <a:pt x="51" y="27"/>
                    <a:pt x="50" y="27"/>
                  </a:cubicBezTo>
                  <a:cubicBezTo>
                    <a:pt x="49" y="28"/>
                    <a:pt x="49" y="28"/>
                    <a:pt x="48" y="29"/>
                  </a:cubicBezTo>
                  <a:cubicBezTo>
                    <a:pt x="47" y="31"/>
                    <a:pt x="45" y="32"/>
                    <a:pt x="44" y="34"/>
                  </a:cubicBezTo>
                  <a:cubicBezTo>
                    <a:pt x="43" y="36"/>
                    <a:pt x="43" y="38"/>
                    <a:pt x="44" y="39"/>
                  </a:cubicBezTo>
                  <a:cubicBezTo>
                    <a:pt x="45" y="40"/>
                    <a:pt x="46" y="41"/>
                    <a:pt x="47" y="42"/>
                  </a:cubicBezTo>
                  <a:cubicBezTo>
                    <a:pt x="49" y="42"/>
                    <a:pt x="51" y="39"/>
                    <a:pt x="53" y="38"/>
                  </a:cubicBezTo>
                  <a:cubicBezTo>
                    <a:pt x="53" y="39"/>
                    <a:pt x="53" y="39"/>
                    <a:pt x="54" y="40"/>
                  </a:cubicBezTo>
                  <a:cubicBezTo>
                    <a:pt x="55" y="40"/>
                    <a:pt x="55" y="40"/>
                    <a:pt x="55" y="41"/>
                  </a:cubicBezTo>
                  <a:cubicBezTo>
                    <a:pt x="54" y="42"/>
                    <a:pt x="55" y="42"/>
                    <a:pt x="55" y="43"/>
                  </a:cubicBezTo>
                  <a:cubicBezTo>
                    <a:pt x="55" y="44"/>
                    <a:pt x="55" y="45"/>
                    <a:pt x="55" y="45"/>
                  </a:cubicBezTo>
                  <a:cubicBezTo>
                    <a:pt x="55" y="46"/>
                    <a:pt x="55" y="47"/>
                    <a:pt x="55" y="48"/>
                  </a:cubicBezTo>
                  <a:cubicBezTo>
                    <a:pt x="55" y="49"/>
                    <a:pt x="54" y="49"/>
                    <a:pt x="54" y="49"/>
                  </a:cubicBezTo>
                  <a:cubicBezTo>
                    <a:pt x="54" y="50"/>
                    <a:pt x="54" y="50"/>
                    <a:pt x="54" y="50"/>
                  </a:cubicBezTo>
                  <a:cubicBezTo>
                    <a:pt x="54" y="52"/>
                    <a:pt x="55" y="54"/>
                    <a:pt x="55" y="55"/>
                  </a:cubicBezTo>
                  <a:cubicBezTo>
                    <a:pt x="55" y="56"/>
                    <a:pt x="55" y="57"/>
                    <a:pt x="55" y="57"/>
                  </a:cubicBezTo>
                  <a:cubicBezTo>
                    <a:pt x="55" y="57"/>
                    <a:pt x="55" y="57"/>
                    <a:pt x="56" y="57"/>
                  </a:cubicBezTo>
                  <a:cubicBezTo>
                    <a:pt x="56" y="57"/>
                    <a:pt x="57" y="57"/>
                    <a:pt x="57" y="57"/>
                  </a:cubicBezTo>
                  <a:cubicBezTo>
                    <a:pt x="58" y="56"/>
                    <a:pt x="59" y="56"/>
                    <a:pt x="59" y="55"/>
                  </a:cubicBezTo>
                  <a:cubicBezTo>
                    <a:pt x="61" y="53"/>
                    <a:pt x="61" y="51"/>
                    <a:pt x="62" y="50"/>
                  </a:cubicBezTo>
                  <a:cubicBezTo>
                    <a:pt x="63" y="48"/>
                    <a:pt x="65" y="47"/>
                    <a:pt x="65" y="45"/>
                  </a:cubicBezTo>
                  <a:cubicBezTo>
                    <a:pt x="65" y="44"/>
                    <a:pt x="65" y="44"/>
                    <a:pt x="65" y="43"/>
                  </a:cubicBezTo>
                  <a:cubicBezTo>
                    <a:pt x="65" y="42"/>
                    <a:pt x="66" y="41"/>
                    <a:pt x="66" y="40"/>
                  </a:cubicBezTo>
                  <a:cubicBezTo>
                    <a:pt x="67" y="39"/>
                    <a:pt x="68" y="38"/>
                    <a:pt x="68" y="37"/>
                  </a:cubicBezTo>
                  <a:cubicBezTo>
                    <a:pt x="69" y="36"/>
                    <a:pt x="69" y="35"/>
                    <a:pt x="70" y="34"/>
                  </a:cubicBezTo>
                  <a:cubicBezTo>
                    <a:pt x="69" y="34"/>
                    <a:pt x="68" y="35"/>
                    <a:pt x="68" y="34"/>
                  </a:cubicBezTo>
                  <a:cubicBezTo>
                    <a:pt x="67" y="33"/>
                    <a:pt x="67" y="33"/>
                    <a:pt x="66" y="32"/>
                  </a:cubicBezTo>
                  <a:cubicBezTo>
                    <a:pt x="66" y="31"/>
                    <a:pt x="66" y="30"/>
                    <a:pt x="66" y="30"/>
                  </a:cubicBezTo>
                  <a:cubicBezTo>
                    <a:pt x="66" y="29"/>
                    <a:pt x="65" y="28"/>
                    <a:pt x="66" y="27"/>
                  </a:cubicBezTo>
                  <a:cubicBezTo>
                    <a:pt x="66" y="28"/>
                    <a:pt x="67" y="32"/>
                    <a:pt x="69" y="32"/>
                  </a:cubicBezTo>
                  <a:cubicBezTo>
                    <a:pt x="70" y="32"/>
                    <a:pt x="70" y="31"/>
                    <a:pt x="71" y="30"/>
                  </a:cubicBezTo>
                  <a:cubicBezTo>
                    <a:pt x="72" y="29"/>
                    <a:pt x="72" y="29"/>
                    <a:pt x="71" y="27"/>
                  </a:cubicBezTo>
                  <a:cubicBezTo>
                    <a:pt x="71" y="28"/>
                    <a:pt x="71" y="28"/>
                    <a:pt x="71" y="28"/>
                  </a:cubicBezTo>
                  <a:cubicBezTo>
                    <a:pt x="70" y="28"/>
                    <a:pt x="70" y="26"/>
                    <a:pt x="70" y="25"/>
                  </a:cubicBezTo>
                  <a:cubicBezTo>
                    <a:pt x="71" y="26"/>
                    <a:pt x="72" y="27"/>
                    <a:pt x="73" y="27"/>
                  </a:cubicBezTo>
                  <a:cubicBezTo>
                    <a:pt x="74" y="27"/>
                    <a:pt x="74" y="28"/>
                    <a:pt x="74" y="28"/>
                  </a:cubicBezTo>
                  <a:cubicBezTo>
                    <a:pt x="74" y="29"/>
                    <a:pt x="75" y="31"/>
                    <a:pt x="75" y="33"/>
                  </a:cubicBezTo>
                  <a:cubicBezTo>
                    <a:pt x="75" y="51"/>
                    <a:pt x="60" y="73"/>
                    <a:pt x="41" y="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0" name="Freeform 1113"/>
            <p:cNvSpPr>
              <a:spLocks/>
            </p:cNvSpPr>
            <p:nvPr/>
          </p:nvSpPr>
          <p:spPr bwMode="auto">
            <a:xfrm>
              <a:off x="8242300" y="2343150"/>
              <a:ext cx="11112" cy="15875"/>
            </a:xfrm>
            <a:custGeom>
              <a:avLst/>
              <a:gdLst>
                <a:gd name="T0" fmla="*/ 5556 w 4"/>
                <a:gd name="T1" fmla="*/ 0 h 6"/>
                <a:gd name="T2" fmla="*/ 0 w 4"/>
                <a:gd name="T3" fmla="*/ 7938 h 6"/>
                <a:gd name="T4" fmla="*/ 0 w 4"/>
                <a:gd name="T5" fmla="*/ 15875 h 6"/>
                <a:gd name="T6" fmla="*/ 8334 w 4"/>
                <a:gd name="T7" fmla="*/ 0 h 6"/>
                <a:gd name="T8" fmla="*/ 5556 w 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6">
                  <a:moveTo>
                    <a:pt x="2" y="0"/>
                  </a:moveTo>
                  <a:cubicBezTo>
                    <a:pt x="2" y="1"/>
                    <a:pt x="1" y="2"/>
                    <a:pt x="0" y="3"/>
                  </a:cubicBezTo>
                  <a:cubicBezTo>
                    <a:pt x="0" y="4"/>
                    <a:pt x="0" y="6"/>
                    <a:pt x="0" y="6"/>
                  </a:cubicBezTo>
                  <a:cubicBezTo>
                    <a:pt x="1" y="5"/>
                    <a:pt x="4" y="1"/>
                    <a:pt x="3" y="0"/>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1" name="Freeform 1114"/>
            <p:cNvSpPr>
              <a:spLocks/>
            </p:cNvSpPr>
            <p:nvPr/>
          </p:nvSpPr>
          <p:spPr bwMode="auto">
            <a:xfrm>
              <a:off x="8191500" y="2266950"/>
              <a:ext cx="15875" cy="11113"/>
            </a:xfrm>
            <a:custGeom>
              <a:avLst/>
              <a:gdLst>
                <a:gd name="T0" fmla="*/ 7938 w 6"/>
                <a:gd name="T1" fmla="*/ 5557 h 4"/>
                <a:gd name="T2" fmla="*/ 10583 w 6"/>
                <a:gd name="T3" fmla="*/ 8335 h 4"/>
                <a:gd name="T4" fmla="*/ 15875 w 6"/>
                <a:gd name="T5" fmla="*/ 5557 h 4"/>
                <a:gd name="T6" fmla="*/ 13229 w 6"/>
                <a:gd name="T7" fmla="*/ 2778 h 4"/>
                <a:gd name="T8" fmla="*/ 7938 w 6"/>
                <a:gd name="T9" fmla="*/ 0 h 4"/>
                <a:gd name="T10" fmla="*/ 7938 w 6"/>
                <a:gd name="T11" fmla="*/ 0 h 4"/>
                <a:gd name="T12" fmla="*/ 5292 w 6"/>
                <a:gd name="T13" fmla="*/ 2778 h 4"/>
                <a:gd name="T14" fmla="*/ 5292 w 6"/>
                <a:gd name="T15" fmla="*/ 5557 h 4"/>
                <a:gd name="T16" fmla="*/ 2646 w 6"/>
                <a:gd name="T17" fmla="*/ 8335 h 4"/>
                <a:gd name="T18" fmla="*/ 7938 w 6"/>
                <a:gd name="T19" fmla="*/ 5557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4">
                  <a:moveTo>
                    <a:pt x="3" y="2"/>
                  </a:moveTo>
                  <a:cubicBezTo>
                    <a:pt x="4" y="2"/>
                    <a:pt x="3" y="3"/>
                    <a:pt x="4" y="3"/>
                  </a:cubicBezTo>
                  <a:cubicBezTo>
                    <a:pt x="5" y="3"/>
                    <a:pt x="5" y="2"/>
                    <a:pt x="6" y="2"/>
                  </a:cubicBezTo>
                  <a:cubicBezTo>
                    <a:pt x="6" y="1"/>
                    <a:pt x="5" y="1"/>
                    <a:pt x="5" y="1"/>
                  </a:cubicBezTo>
                  <a:cubicBezTo>
                    <a:pt x="4" y="0"/>
                    <a:pt x="4" y="0"/>
                    <a:pt x="3" y="0"/>
                  </a:cubicBezTo>
                  <a:cubicBezTo>
                    <a:pt x="3" y="0"/>
                    <a:pt x="3" y="0"/>
                    <a:pt x="3" y="0"/>
                  </a:cubicBezTo>
                  <a:cubicBezTo>
                    <a:pt x="2" y="0"/>
                    <a:pt x="2" y="1"/>
                    <a:pt x="2" y="1"/>
                  </a:cubicBezTo>
                  <a:cubicBezTo>
                    <a:pt x="2" y="2"/>
                    <a:pt x="2" y="2"/>
                    <a:pt x="2" y="2"/>
                  </a:cubicBezTo>
                  <a:cubicBezTo>
                    <a:pt x="2" y="2"/>
                    <a:pt x="0" y="3"/>
                    <a:pt x="1" y="3"/>
                  </a:cubicBezTo>
                  <a:cubicBezTo>
                    <a:pt x="2" y="4"/>
                    <a:pt x="3" y="3"/>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2" name="Rectangle 1115"/>
            <p:cNvSpPr>
              <a:spLocks noChangeArrowheads="1"/>
            </p:cNvSpPr>
            <p:nvPr/>
          </p:nvSpPr>
          <p:spPr bwMode="auto">
            <a:xfrm>
              <a:off x="7627938" y="2309813"/>
              <a:ext cx="304800" cy="652463"/>
            </a:xfrm>
            <a:prstGeom prst="rect">
              <a:avLst/>
            </a:prstGeom>
            <a:solidFill>
              <a:srgbClr val="595C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173" name="Rectangle 1116"/>
            <p:cNvSpPr>
              <a:spLocks noChangeArrowheads="1"/>
            </p:cNvSpPr>
            <p:nvPr/>
          </p:nvSpPr>
          <p:spPr bwMode="auto">
            <a:xfrm>
              <a:off x="7627938" y="2309813"/>
              <a:ext cx="3048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174" name="Rectangle 1117"/>
            <p:cNvSpPr>
              <a:spLocks noChangeArrowheads="1"/>
            </p:cNvSpPr>
            <p:nvPr/>
          </p:nvSpPr>
          <p:spPr bwMode="auto">
            <a:xfrm>
              <a:off x="7613650" y="2317750"/>
              <a:ext cx="304800" cy="652463"/>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175" name="Rectangle 1118"/>
            <p:cNvSpPr>
              <a:spLocks noChangeArrowheads="1"/>
            </p:cNvSpPr>
            <p:nvPr/>
          </p:nvSpPr>
          <p:spPr bwMode="auto">
            <a:xfrm>
              <a:off x="7650163" y="2732088"/>
              <a:ext cx="34925" cy="25400"/>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176" name="Rectangle 1119"/>
            <p:cNvSpPr>
              <a:spLocks noChangeArrowheads="1"/>
            </p:cNvSpPr>
            <p:nvPr/>
          </p:nvSpPr>
          <p:spPr bwMode="auto">
            <a:xfrm>
              <a:off x="7853363" y="2732088"/>
              <a:ext cx="26987" cy="25400"/>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177" name="Rectangle 1120"/>
            <p:cNvSpPr>
              <a:spLocks noChangeArrowheads="1"/>
            </p:cNvSpPr>
            <p:nvPr/>
          </p:nvSpPr>
          <p:spPr bwMode="auto">
            <a:xfrm>
              <a:off x="7805738" y="2732088"/>
              <a:ext cx="31750" cy="25400"/>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178" name="Rectangle 1121"/>
            <p:cNvSpPr>
              <a:spLocks noChangeArrowheads="1"/>
            </p:cNvSpPr>
            <p:nvPr/>
          </p:nvSpPr>
          <p:spPr bwMode="auto">
            <a:xfrm>
              <a:off x="7754938" y="2732088"/>
              <a:ext cx="31750" cy="25400"/>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179" name="Rectangle 1122"/>
            <p:cNvSpPr>
              <a:spLocks noChangeArrowheads="1"/>
            </p:cNvSpPr>
            <p:nvPr/>
          </p:nvSpPr>
          <p:spPr bwMode="auto">
            <a:xfrm>
              <a:off x="7702550" y="2732088"/>
              <a:ext cx="33337" cy="25400"/>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180" name="Rectangle 1123"/>
            <p:cNvSpPr>
              <a:spLocks noChangeArrowheads="1"/>
            </p:cNvSpPr>
            <p:nvPr/>
          </p:nvSpPr>
          <p:spPr bwMode="auto">
            <a:xfrm>
              <a:off x="7702550" y="2679700"/>
              <a:ext cx="33337" cy="23813"/>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181" name="Rectangle 1124"/>
            <p:cNvSpPr>
              <a:spLocks noChangeArrowheads="1"/>
            </p:cNvSpPr>
            <p:nvPr/>
          </p:nvSpPr>
          <p:spPr bwMode="auto">
            <a:xfrm>
              <a:off x="7853363" y="2679700"/>
              <a:ext cx="26987" cy="23813"/>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182" name="Rectangle 1125"/>
            <p:cNvSpPr>
              <a:spLocks noChangeArrowheads="1"/>
            </p:cNvSpPr>
            <p:nvPr/>
          </p:nvSpPr>
          <p:spPr bwMode="auto">
            <a:xfrm>
              <a:off x="7805738" y="2679700"/>
              <a:ext cx="31750" cy="23813"/>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183" name="Rectangle 1126"/>
            <p:cNvSpPr>
              <a:spLocks noChangeArrowheads="1"/>
            </p:cNvSpPr>
            <p:nvPr/>
          </p:nvSpPr>
          <p:spPr bwMode="auto">
            <a:xfrm>
              <a:off x="7754938" y="2679700"/>
              <a:ext cx="31750" cy="23813"/>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184" name="Rectangle 1127"/>
            <p:cNvSpPr>
              <a:spLocks noChangeArrowheads="1"/>
            </p:cNvSpPr>
            <p:nvPr/>
          </p:nvSpPr>
          <p:spPr bwMode="auto">
            <a:xfrm>
              <a:off x="7650163" y="2679700"/>
              <a:ext cx="34925" cy="23813"/>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185" name="Rectangle 1128"/>
            <p:cNvSpPr>
              <a:spLocks noChangeArrowheads="1"/>
            </p:cNvSpPr>
            <p:nvPr/>
          </p:nvSpPr>
          <p:spPr bwMode="auto">
            <a:xfrm>
              <a:off x="7702550" y="2625725"/>
              <a:ext cx="33337" cy="26988"/>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186" name="Rectangle 1129"/>
            <p:cNvSpPr>
              <a:spLocks noChangeArrowheads="1"/>
            </p:cNvSpPr>
            <p:nvPr/>
          </p:nvSpPr>
          <p:spPr bwMode="auto">
            <a:xfrm>
              <a:off x="7853363" y="2625725"/>
              <a:ext cx="26987" cy="26988"/>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187" name="Rectangle 1130"/>
            <p:cNvSpPr>
              <a:spLocks noChangeArrowheads="1"/>
            </p:cNvSpPr>
            <p:nvPr/>
          </p:nvSpPr>
          <p:spPr bwMode="auto">
            <a:xfrm>
              <a:off x="7650163" y="2625725"/>
              <a:ext cx="34925" cy="26988"/>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188" name="Rectangle 1131"/>
            <p:cNvSpPr>
              <a:spLocks noChangeArrowheads="1"/>
            </p:cNvSpPr>
            <p:nvPr/>
          </p:nvSpPr>
          <p:spPr bwMode="auto">
            <a:xfrm>
              <a:off x="7754938" y="2625725"/>
              <a:ext cx="31750" cy="26988"/>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189" name="Rectangle 1132"/>
            <p:cNvSpPr>
              <a:spLocks noChangeArrowheads="1"/>
            </p:cNvSpPr>
            <p:nvPr/>
          </p:nvSpPr>
          <p:spPr bwMode="auto">
            <a:xfrm>
              <a:off x="7805738" y="2625725"/>
              <a:ext cx="31750" cy="26988"/>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190" name="Rectangle 1133"/>
            <p:cNvSpPr>
              <a:spLocks noChangeArrowheads="1"/>
            </p:cNvSpPr>
            <p:nvPr/>
          </p:nvSpPr>
          <p:spPr bwMode="auto">
            <a:xfrm>
              <a:off x="7805738" y="2784475"/>
              <a:ext cx="31750" cy="23813"/>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191" name="Rectangle 1134"/>
            <p:cNvSpPr>
              <a:spLocks noChangeArrowheads="1"/>
            </p:cNvSpPr>
            <p:nvPr/>
          </p:nvSpPr>
          <p:spPr bwMode="auto">
            <a:xfrm>
              <a:off x="7702550" y="2784475"/>
              <a:ext cx="33337" cy="23813"/>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192" name="Rectangle 1135"/>
            <p:cNvSpPr>
              <a:spLocks noChangeArrowheads="1"/>
            </p:cNvSpPr>
            <p:nvPr/>
          </p:nvSpPr>
          <p:spPr bwMode="auto">
            <a:xfrm>
              <a:off x="7650163" y="2784475"/>
              <a:ext cx="34925" cy="23813"/>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193" name="Rectangle 1136"/>
            <p:cNvSpPr>
              <a:spLocks noChangeArrowheads="1"/>
            </p:cNvSpPr>
            <p:nvPr/>
          </p:nvSpPr>
          <p:spPr bwMode="auto">
            <a:xfrm>
              <a:off x="7754938" y="2784475"/>
              <a:ext cx="31750" cy="23813"/>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194" name="Rectangle 1137"/>
            <p:cNvSpPr>
              <a:spLocks noChangeArrowheads="1"/>
            </p:cNvSpPr>
            <p:nvPr/>
          </p:nvSpPr>
          <p:spPr bwMode="auto">
            <a:xfrm>
              <a:off x="7853363" y="2784475"/>
              <a:ext cx="26987" cy="23813"/>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195" name="Rectangle 1138"/>
            <p:cNvSpPr>
              <a:spLocks noChangeArrowheads="1"/>
            </p:cNvSpPr>
            <p:nvPr/>
          </p:nvSpPr>
          <p:spPr bwMode="auto">
            <a:xfrm>
              <a:off x="7702550" y="2355850"/>
              <a:ext cx="33337" cy="30163"/>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196" name="Rectangle 1139"/>
            <p:cNvSpPr>
              <a:spLocks noChangeArrowheads="1"/>
            </p:cNvSpPr>
            <p:nvPr/>
          </p:nvSpPr>
          <p:spPr bwMode="auto">
            <a:xfrm>
              <a:off x="7754938" y="2355850"/>
              <a:ext cx="31750" cy="30163"/>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197" name="Rectangle 1140"/>
            <p:cNvSpPr>
              <a:spLocks noChangeArrowheads="1"/>
            </p:cNvSpPr>
            <p:nvPr/>
          </p:nvSpPr>
          <p:spPr bwMode="auto">
            <a:xfrm>
              <a:off x="7853363" y="2355850"/>
              <a:ext cx="26987" cy="30163"/>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198" name="Rectangle 1141"/>
            <p:cNvSpPr>
              <a:spLocks noChangeArrowheads="1"/>
            </p:cNvSpPr>
            <p:nvPr/>
          </p:nvSpPr>
          <p:spPr bwMode="auto">
            <a:xfrm>
              <a:off x="7650163" y="2355850"/>
              <a:ext cx="34925" cy="30163"/>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199" name="Rectangle 1142"/>
            <p:cNvSpPr>
              <a:spLocks noChangeArrowheads="1"/>
            </p:cNvSpPr>
            <p:nvPr/>
          </p:nvSpPr>
          <p:spPr bwMode="auto">
            <a:xfrm>
              <a:off x="7805738" y="2355850"/>
              <a:ext cx="31750" cy="30163"/>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00" name="Rectangle 1143"/>
            <p:cNvSpPr>
              <a:spLocks noChangeArrowheads="1"/>
            </p:cNvSpPr>
            <p:nvPr/>
          </p:nvSpPr>
          <p:spPr bwMode="auto">
            <a:xfrm>
              <a:off x="7650163" y="2838450"/>
              <a:ext cx="34925" cy="23813"/>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01" name="Rectangle 1144"/>
            <p:cNvSpPr>
              <a:spLocks noChangeArrowheads="1"/>
            </p:cNvSpPr>
            <p:nvPr/>
          </p:nvSpPr>
          <p:spPr bwMode="auto">
            <a:xfrm>
              <a:off x="7754938" y="2838450"/>
              <a:ext cx="31750" cy="23813"/>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02" name="Rectangle 1145"/>
            <p:cNvSpPr>
              <a:spLocks noChangeArrowheads="1"/>
            </p:cNvSpPr>
            <p:nvPr/>
          </p:nvSpPr>
          <p:spPr bwMode="auto">
            <a:xfrm>
              <a:off x="7805738" y="2838450"/>
              <a:ext cx="31750" cy="23813"/>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03" name="Rectangle 1146"/>
            <p:cNvSpPr>
              <a:spLocks noChangeArrowheads="1"/>
            </p:cNvSpPr>
            <p:nvPr/>
          </p:nvSpPr>
          <p:spPr bwMode="auto">
            <a:xfrm>
              <a:off x="7853363" y="2838450"/>
              <a:ext cx="26987" cy="23813"/>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04" name="Rectangle 1147"/>
            <p:cNvSpPr>
              <a:spLocks noChangeArrowheads="1"/>
            </p:cNvSpPr>
            <p:nvPr/>
          </p:nvSpPr>
          <p:spPr bwMode="auto">
            <a:xfrm>
              <a:off x="7702550" y="2838450"/>
              <a:ext cx="33337" cy="23813"/>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05" name="Rectangle 1148"/>
            <p:cNvSpPr>
              <a:spLocks noChangeArrowheads="1"/>
            </p:cNvSpPr>
            <p:nvPr/>
          </p:nvSpPr>
          <p:spPr bwMode="auto">
            <a:xfrm>
              <a:off x="7853363" y="2414588"/>
              <a:ext cx="26987" cy="25400"/>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06" name="Rectangle 1149"/>
            <p:cNvSpPr>
              <a:spLocks noChangeArrowheads="1"/>
            </p:cNvSpPr>
            <p:nvPr/>
          </p:nvSpPr>
          <p:spPr bwMode="auto">
            <a:xfrm>
              <a:off x="7805738" y="2414588"/>
              <a:ext cx="31750" cy="25400"/>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07" name="Rectangle 1150"/>
            <p:cNvSpPr>
              <a:spLocks noChangeArrowheads="1"/>
            </p:cNvSpPr>
            <p:nvPr/>
          </p:nvSpPr>
          <p:spPr bwMode="auto">
            <a:xfrm>
              <a:off x="7702550" y="2414588"/>
              <a:ext cx="33337" cy="25400"/>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08" name="Rectangle 1151"/>
            <p:cNvSpPr>
              <a:spLocks noChangeArrowheads="1"/>
            </p:cNvSpPr>
            <p:nvPr/>
          </p:nvSpPr>
          <p:spPr bwMode="auto">
            <a:xfrm>
              <a:off x="7650163" y="2414588"/>
              <a:ext cx="34925" cy="25400"/>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09" name="Rectangle 1152"/>
            <p:cNvSpPr>
              <a:spLocks noChangeArrowheads="1"/>
            </p:cNvSpPr>
            <p:nvPr/>
          </p:nvSpPr>
          <p:spPr bwMode="auto">
            <a:xfrm>
              <a:off x="7754938" y="2414588"/>
              <a:ext cx="31750" cy="25400"/>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10" name="Rectangle 1153"/>
            <p:cNvSpPr>
              <a:spLocks noChangeArrowheads="1"/>
            </p:cNvSpPr>
            <p:nvPr/>
          </p:nvSpPr>
          <p:spPr bwMode="auto">
            <a:xfrm>
              <a:off x="7853363" y="2889250"/>
              <a:ext cx="26987" cy="39688"/>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11" name="Rectangle 1154"/>
            <p:cNvSpPr>
              <a:spLocks noChangeArrowheads="1"/>
            </p:cNvSpPr>
            <p:nvPr/>
          </p:nvSpPr>
          <p:spPr bwMode="auto">
            <a:xfrm>
              <a:off x="7650163" y="2889250"/>
              <a:ext cx="34925" cy="39688"/>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12" name="Rectangle 1155"/>
            <p:cNvSpPr>
              <a:spLocks noChangeArrowheads="1"/>
            </p:cNvSpPr>
            <p:nvPr/>
          </p:nvSpPr>
          <p:spPr bwMode="auto">
            <a:xfrm>
              <a:off x="7702550" y="2889250"/>
              <a:ext cx="33337" cy="39688"/>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13" name="Rectangle 1156"/>
            <p:cNvSpPr>
              <a:spLocks noChangeArrowheads="1"/>
            </p:cNvSpPr>
            <p:nvPr/>
          </p:nvSpPr>
          <p:spPr bwMode="auto">
            <a:xfrm>
              <a:off x="7754938" y="2889250"/>
              <a:ext cx="31750" cy="39688"/>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14" name="Rectangle 1157"/>
            <p:cNvSpPr>
              <a:spLocks noChangeArrowheads="1"/>
            </p:cNvSpPr>
            <p:nvPr/>
          </p:nvSpPr>
          <p:spPr bwMode="auto">
            <a:xfrm>
              <a:off x="7805738" y="2889250"/>
              <a:ext cx="31750" cy="39688"/>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15" name="Rectangle 1158"/>
            <p:cNvSpPr>
              <a:spLocks noChangeArrowheads="1"/>
            </p:cNvSpPr>
            <p:nvPr/>
          </p:nvSpPr>
          <p:spPr bwMode="auto">
            <a:xfrm>
              <a:off x="7853363" y="2573338"/>
              <a:ext cx="26987" cy="25400"/>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16" name="Rectangle 1159"/>
            <p:cNvSpPr>
              <a:spLocks noChangeArrowheads="1"/>
            </p:cNvSpPr>
            <p:nvPr/>
          </p:nvSpPr>
          <p:spPr bwMode="auto">
            <a:xfrm>
              <a:off x="7754938" y="2573338"/>
              <a:ext cx="31750" cy="25400"/>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17" name="Rectangle 1160"/>
            <p:cNvSpPr>
              <a:spLocks noChangeArrowheads="1"/>
            </p:cNvSpPr>
            <p:nvPr/>
          </p:nvSpPr>
          <p:spPr bwMode="auto">
            <a:xfrm>
              <a:off x="7805738" y="2573338"/>
              <a:ext cx="31750" cy="25400"/>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18" name="Rectangle 1161"/>
            <p:cNvSpPr>
              <a:spLocks noChangeArrowheads="1"/>
            </p:cNvSpPr>
            <p:nvPr/>
          </p:nvSpPr>
          <p:spPr bwMode="auto">
            <a:xfrm>
              <a:off x="7650163" y="2573338"/>
              <a:ext cx="34925" cy="25400"/>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19" name="Rectangle 1162"/>
            <p:cNvSpPr>
              <a:spLocks noChangeArrowheads="1"/>
            </p:cNvSpPr>
            <p:nvPr/>
          </p:nvSpPr>
          <p:spPr bwMode="auto">
            <a:xfrm>
              <a:off x="7702550" y="2573338"/>
              <a:ext cx="33337" cy="25400"/>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20" name="Rectangle 1163"/>
            <p:cNvSpPr>
              <a:spLocks noChangeArrowheads="1"/>
            </p:cNvSpPr>
            <p:nvPr/>
          </p:nvSpPr>
          <p:spPr bwMode="auto">
            <a:xfrm>
              <a:off x="7702550" y="2520950"/>
              <a:ext cx="33337" cy="23813"/>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21" name="Rectangle 1164"/>
            <p:cNvSpPr>
              <a:spLocks noChangeArrowheads="1"/>
            </p:cNvSpPr>
            <p:nvPr/>
          </p:nvSpPr>
          <p:spPr bwMode="auto">
            <a:xfrm>
              <a:off x="7853363" y="2520950"/>
              <a:ext cx="26987" cy="23813"/>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22" name="Rectangle 1165"/>
            <p:cNvSpPr>
              <a:spLocks noChangeArrowheads="1"/>
            </p:cNvSpPr>
            <p:nvPr/>
          </p:nvSpPr>
          <p:spPr bwMode="auto">
            <a:xfrm>
              <a:off x="7650163" y="2520950"/>
              <a:ext cx="34925" cy="23813"/>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23" name="Rectangle 1166"/>
            <p:cNvSpPr>
              <a:spLocks noChangeArrowheads="1"/>
            </p:cNvSpPr>
            <p:nvPr/>
          </p:nvSpPr>
          <p:spPr bwMode="auto">
            <a:xfrm>
              <a:off x="7754938" y="2520950"/>
              <a:ext cx="31750" cy="23813"/>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24" name="Rectangle 1167"/>
            <p:cNvSpPr>
              <a:spLocks noChangeArrowheads="1"/>
            </p:cNvSpPr>
            <p:nvPr/>
          </p:nvSpPr>
          <p:spPr bwMode="auto">
            <a:xfrm>
              <a:off x="7805738" y="2520950"/>
              <a:ext cx="31750" cy="23813"/>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25" name="Rectangle 1168"/>
            <p:cNvSpPr>
              <a:spLocks noChangeArrowheads="1"/>
            </p:cNvSpPr>
            <p:nvPr/>
          </p:nvSpPr>
          <p:spPr bwMode="auto">
            <a:xfrm>
              <a:off x="7853363" y="2466975"/>
              <a:ext cx="26987" cy="26988"/>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26" name="Rectangle 1169"/>
            <p:cNvSpPr>
              <a:spLocks noChangeArrowheads="1"/>
            </p:cNvSpPr>
            <p:nvPr/>
          </p:nvSpPr>
          <p:spPr bwMode="auto">
            <a:xfrm>
              <a:off x="7702550" y="2466975"/>
              <a:ext cx="33337" cy="26988"/>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27" name="Rectangle 1170"/>
            <p:cNvSpPr>
              <a:spLocks noChangeArrowheads="1"/>
            </p:cNvSpPr>
            <p:nvPr/>
          </p:nvSpPr>
          <p:spPr bwMode="auto">
            <a:xfrm>
              <a:off x="7650163" y="2466975"/>
              <a:ext cx="34925" cy="26988"/>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28" name="Rectangle 1171"/>
            <p:cNvSpPr>
              <a:spLocks noChangeArrowheads="1"/>
            </p:cNvSpPr>
            <p:nvPr/>
          </p:nvSpPr>
          <p:spPr bwMode="auto">
            <a:xfrm>
              <a:off x="7754938" y="2466975"/>
              <a:ext cx="31750" cy="26988"/>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29" name="Rectangle 1172"/>
            <p:cNvSpPr>
              <a:spLocks noChangeArrowheads="1"/>
            </p:cNvSpPr>
            <p:nvPr/>
          </p:nvSpPr>
          <p:spPr bwMode="auto">
            <a:xfrm>
              <a:off x="7805738" y="2466975"/>
              <a:ext cx="31750" cy="26988"/>
            </a:xfrm>
            <a:prstGeom prst="rect">
              <a:avLst/>
            </a:prstGeom>
            <a:solidFill>
              <a:srgbClr val="B3B5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zh-TW" altLang="zh-TW"/>
            </a:p>
          </p:txBody>
        </p:sp>
        <p:sp>
          <p:nvSpPr>
            <p:cNvPr id="230" name="Freeform 1173"/>
            <p:cNvSpPr>
              <a:spLocks/>
            </p:cNvSpPr>
            <p:nvPr/>
          </p:nvSpPr>
          <p:spPr bwMode="auto">
            <a:xfrm>
              <a:off x="6813550" y="2347913"/>
              <a:ext cx="747712" cy="525463"/>
            </a:xfrm>
            <a:custGeom>
              <a:avLst/>
              <a:gdLst>
                <a:gd name="T0" fmla="*/ 674830 w 277"/>
                <a:gd name="T1" fmla="*/ 525463 h 195"/>
                <a:gd name="T2" fmla="*/ 672131 w 277"/>
                <a:gd name="T3" fmla="*/ 525463 h 195"/>
                <a:gd name="T4" fmla="*/ 321219 w 277"/>
                <a:gd name="T5" fmla="*/ 514684 h 195"/>
                <a:gd name="T6" fmla="*/ 94476 w 277"/>
                <a:gd name="T7" fmla="*/ 347614 h 195"/>
                <a:gd name="T8" fmla="*/ 13497 w 277"/>
                <a:gd name="T9" fmla="*/ 105093 h 195"/>
                <a:gd name="T10" fmla="*/ 59385 w 277"/>
                <a:gd name="T11" fmla="*/ 13473 h 195"/>
                <a:gd name="T12" fmla="*/ 151162 w 277"/>
                <a:gd name="T13" fmla="*/ 59283 h 195"/>
                <a:gd name="T14" fmla="*/ 232142 w 277"/>
                <a:gd name="T15" fmla="*/ 299110 h 195"/>
                <a:gd name="T16" fmla="*/ 326618 w 277"/>
                <a:gd name="T17" fmla="*/ 369171 h 195"/>
                <a:gd name="T18" fmla="*/ 674830 w 277"/>
                <a:gd name="T19" fmla="*/ 379950 h 195"/>
                <a:gd name="T20" fmla="*/ 747712 w 277"/>
                <a:gd name="T21" fmla="*/ 455401 h 195"/>
                <a:gd name="T22" fmla="*/ 674830 w 277"/>
                <a:gd name="T23" fmla="*/ 525463 h 1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7" h="195">
                  <a:moveTo>
                    <a:pt x="250" y="195"/>
                  </a:moveTo>
                  <a:cubicBezTo>
                    <a:pt x="249" y="195"/>
                    <a:pt x="249" y="195"/>
                    <a:pt x="249" y="195"/>
                  </a:cubicBezTo>
                  <a:cubicBezTo>
                    <a:pt x="119" y="191"/>
                    <a:pt x="119" y="191"/>
                    <a:pt x="119" y="191"/>
                  </a:cubicBezTo>
                  <a:cubicBezTo>
                    <a:pt x="81" y="190"/>
                    <a:pt x="47" y="165"/>
                    <a:pt x="35" y="129"/>
                  </a:cubicBezTo>
                  <a:cubicBezTo>
                    <a:pt x="5" y="39"/>
                    <a:pt x="5" y="39"/>
                    <a:pt x="5" y="39"/>
                  </a:cubicBezTo>
                  <a:cubicBezTo>
                    <a:pt x="0" y="25"/>
                    <a:pt x="8" y="10"/>
                    <a:pt x="22" y="5"/>
                  </a:cubicBezTo>
                  <a:cubicBezTo>
                    <a:pt x="36" y="0"/>
                    <a:pt x="51" y="8"/>
                    <a:pt x="56" y="22"/>
                  </a:cubicBezTo>
                  <a:cubicBezTo>
                    <a:pt x="86" y="111"/>
                    <a:pt x="86" y="111"/>
                    <a:pt x="86" y="111"/>
                  </a:cubicBezTo>
                  <a:cubicBezTo>
                    <a:pt x="91" y="126"/>
                    <a:pt x="105" y="136"/>
                    <a:pt x="121" y="137"/>
                  </a:cubicBezTo>
                  <a:cubicBezTo>
                    <a:pt x="250" y="141"/>
                    <a:pt x="250" y="141"/>
                    <a:pt x="250" y="141"/>
                  </a:cubicBezTo>
                  <a:cubicBezTo>
                    <a:pt x="265" y="141"/>
                    <a:pt x="277" y="154"/>
                    <a:pt x="277" y="169"/>
                  </a:cubicBezTo>
                  <a:cubicBezTo>
                    <a:pt x="276" y="183"/>
                    <a:pt x="264" y="195"/>
                    <a:pt x="250" y="195"/>
                  </a:cubicBezTo>
                  <a:close/>
                </a:path>
              </a:pathLst>
            </a:custGeom>
            <a:solidFill>
              <a:srgbClr val="FCD1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31" name="Freeform 1174"/>
            <p:cNvSpPr>
              <a:spLocks/>
            </p:cNvSpPr>
            <p:nvPr/>
          </p:nvSpPr>
          <p:spPr bwMode="auto">
            <a:xfrm>
              <a:off x="7129463" y="2452688"/>
              <a:ext cx="414337" cy="146050"/>
            </a:xfrm>
            <a:custGeom>
              <a:avLst/>
              <a:gdLst>
                <a:gd name="T0" fmla="*/ 414337 w 154"/>
                <a:gd name="T1" fmla="*/ 73025 h 54"/>
                <a:gd name="T2" fmla="*/ 341694 w 154"/>
                <a:gd name="T3" fmla="*/ 146050 h 54"/>
                <a:gd name="T4" fmla="*/ 0 w 154"/>
                <a:gd name="T5" fmla="*/ 146050 h 54"/>
                <a:gd name="T6" fmla="*/ 0 w 154"/>
                <a:gd name="T7" fmla="*/ 5409 h 54"/>
                <a:gd name="T8" fmla="*/ 0 w 154"/>
                <a:gd name="T9" fmla="*/ 0 h 54"/>
                <a:gd name="T10" fmla="*/ 341694 w 154"/>
                <a:gd name="T11" fmla="*/ 0 h 54"/>
                <a:gd name="T12" fmla="*/ 414337 w 154"/>
                <a:gd name="T13" fmla="*/ 73025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4" h="54">
                  <a:moveTo>
                    <a:pt x="154" y="27"/>
                  </a:moveTo>
                  <a:cubicBezTo>
                    <a:pt x="154" y="42"/>
                    <a:pt x="141" y="54"/>
                    <a:pt x="127" y="54"/>
                  </a:cubicBezTo>
                  <a:cubicBezTo>
                    <a:pt x="0" y="54"/>
                    <a:pt x="0" y="54"/>
                    <a:pt x="0" y="54"/>
                  </a:cubicBezTo>
                  <a:cubicBezTo>
                    <a:pt x="0" y="2"/>
                    <a:pt x="0" y="2"/>
                    <a:pt x="0" y="2"/>
                  </a:cubicBezTo>
                  <a:cubicBezTo>
                    <a:pt x="0" y="1"/>
                    <a:pt x="0" y="1"/>
                    <a:pt x="0" y="0"/>
                  </a:cubicBezTo>
                  <a:cubicBezTo>
                    <a:pt x="127" y="0"/>
                    <a:pt x="127" y="0"/>
                    <a:pt x="127" y="0"/>
                  </a:cubicBezTo>
                  <a:cubicBezTo>
                    <a:pt x="141" y="0"/>
                    <a:pt x="154" y="12"/>
                    <a:pt x="154" y="27"/>
                  </a:cubicBezTo>
                  <a:close/>
                </a:path>
              </a:pathLst>
            </a:custGeom>
            <a:solidFill>
              <a:srgbClr val="FCD1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cxnSp>
        <p:nvCxnSpPr>
          <p:cNvPr id="232" name="直線單箭頭接點 231"/>
          <p:cNvCxnSpPr/>
          <p:nvPr/>
        </p:nvCxnSpPr>
        <p:spPr>
          <a:xfrm>
            <a:off x="6226046" y="4375334"/>
            <a:ext cx="1238976" cy="1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9036316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nvPr>
        </p:nvGraphicFramePr>
        <p:xfrm>
          <a:off x="107504" y="910569"/>
          <a:ext cx="8767762" cy="5318763"/>
        </p:xfrm>
        <a:graphic>
          <a:graphicData uri="http://schemas.openxmlformats.org/drawingml/2006/table">
            <a:tbl>
              <a:tblPr firstRow="1">
                <a:tableStyleId>{5C22544A-7EE6-4342-B048-85BDC9FD1C3A}</a:tableStyleId>
              </a:tblPr>
              <a:tblGrid>
                <a:gridCol w="594419"/>
                <a:gridCol w="2862309"/>
                <a:gridCol w="1813741"/>
                <a:gridCol w="1835968"/>
                <a:gridCol w="1661325"/>
              </a:tblGrid>
              <a:tr h="542921">
                <a:tc>
                  <a:txBody>
                    <a:bodyPr/>
                    <a:lstStyle/>
                    <a:p>
                      <a:pPr algn="ctr">
                        <a:spcAft>
                          <a:spcPts val="0"/>
                        </a:spcAft>
                      </a:pPr>
                      <a:r>
                        <a:rPr lang="zh-TW" sz="1600" kern="100" dirty="0">
                          <a:solidFill>
                            <a:schemeClr val="tx1"/>
                          </a:solidFill>
                          <a:effectLst/>
                        </a:rPr>
                        <a:t>編號</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164465" indent="-164465" algn="ctr">
                        <a:spcAft>
                          <a:spcPts val="0"/>
                        </a:spcAft>
                      </a:pPr>
                      <a:r>
                        <a:rPr lang="zh-TW" sz="1600" kern="100" dirty="0">
                          <a:solidFill>
                            <a:schemeClr val="tx1"/>
                          </a:solidFill>
                          <a:effectLst/>
                        </a:rPr>
                        <a:t>競賽或證照名稱</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164465" indent="-164465" algn="ctr">
                        <a:spcAft>
                          <a:spcPts val="0"/>
                        </a:spcAft>
                      </a:pPr>
                      <a:r>
                        <a:rPr lang="zh-TW" sz="1600" kern="100" dirty="0">
                          <a:solidFill>
                            <a:schemeClr val="tx1"/>
                          </a:solidFill>
                          <a:effectLst/>
                        </a:rPr>
                        <a:t>競賽優勝名次</a:t>
                      </a:r>
                    </a:p>
                    <a:p>
                      <a:pPr marL="164465" indent="-164465" algn="ctr">
                        <a:spcAft>
                          <a:spcPts val="0"/>
                        </a:spcAft>
                      </a:pPr>
                      <a:r>
                        <a:rPr lang="zh-TW" sz="1600" kern="100" dirty="0">
                          <a:solidFill>
                            <a:schemeClr val="tx1"/>
                          </a:solidFill>
                          <a:effectLst/>
                        </a:rPr>
                        <a:t>及證照等級</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164465" indent="-164465" algn="ctr">
                        <a:spcAft>
                          <a:spcPts val="0"/>
                        </a:spcAft>
                      </a:pPr>
                      <a:r>
                        <a:rPr lang="zh-TW" sz="1600" kern="100">
                          <a:solidFill>
                            <a:schemeClr val="tx1"/>
                          </a:solidFill>
                          <a:effectLst/>
                        </a:rPr>
                        <a:t>優待加分標準</a:t>
                      </a:r>
                    </a:p>
                    <a:p>
                      <a:pPr marL="164465" indent="-164465" algn="ctr">
                        <a:spcAft>
                          <a:spcPts val="0"/>
                        </a:spcAft>
                      </a:pPr>
                      <a:r>
                        <a:rPr lang="zh-TW" sz="1600" kern="100">
                          <a:solidFill>
                            <a:schemeClr val="tx1"/>
                          </a:solidFill>
                          <a:effectLst/>
                        </a:rPr>
                        <a:t>（百分比）</a:t>
                      </a:r>
                      <a:endParaRPr lang="zh-TW" sz="1600" b="0" kern="10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164465" indent="-164465" algn="ctr">
                        <a:spcAft>
                          <a:spcPts val="0"/>
                        </a:spcAft>
                      </a:pPr>
                      <a:r>
                        <a:rPr lang="zh-TW" sz="1600" kern="100">
                          <a:solidFill>
                            <a:schemeClr val="tx1"/>
                          </a:solidFill>
                          <a:effectLst/>
                        </a:rPr>
                        <a:t>適用招生類別</a:t>
                      </a:r>
                      <a:endParaRPr lang="zh-TW" sz="1600" b="0" kern="10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71463">
                <a:tc rowSpan="2">
                  <a:txBody>
                    <a:bodyPr/>
                    <a:lstStyle/>
                    <a:p>
                      <a:pPr algn="ctr">
                        <a:spcAft>
                          <a:spcPts val="0"/>
                        </a:spcAft>
                      </a:pPr>
                      <a:r>
                        <a:rPr lang="en-US" sz="1600" kern="100">
                          <a:solidFill>
                            <a:schemeClr val="tx1"/>
                          </a:solidFill>
                          <a:effectLst/>
                        </a:rPr>
                        <a:t>1</a:t>
                      </a:r>
                      <a:endParaRPr lang="zh-TW" sz="1600" b="0" kern="10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rowSpan="2">
                  <a:txBody>
                    <a:bodyPr/>
                    <a:lstStyle/>
                    <a:p>
                      <a:pPr algn="just">
                        <a:spcAft>
                          <a:spcPts val="0"/>
                        </a:spcAft>
                      </a:pPr>
                      <a:r>
                        <a:rPr lang="zh-TW" sz="1600" kern="0" dirty="0">
                          <a:solidFill>
                            <a:schemeClr val="tx1"/>
                          </a:solidFill>
                          <a:effectLst/>
                        </a:rPr>
                        <a:t>全國高職</a:t>
                      </a:r>
                      <a:r>
                        <a:rPr lang="zh-TW" sz="1600" kern="0" dirty="0" smtClean="0">
                          <a:solidFill>
                            <a:schemeClr val="tx1"/>
                          </a:solidFill>
                          <a:effectLst/>
                        </a:rPr>
                        <a:t>學生</a:t>
                      </a:r>
                      <a:r>
                        <a:rPr lang="zh-TW" altLang="en-US" sz="1600" kern="0" dirty="0" smtClean="0">
                          <a:solidFill>
                            <a:schemeClr val="tx1"/>
                          </a:solidFill>
                          <a:effectLst/>
                        </a:rPr>
                        <a:t>團隊</a:t>
                      </a:r>
                      <a:r>
                        <a:rPr lang="zh-TW" sz="1600" kern="0" dirty="0" smtClean="0">
                          <a:solidFill>
                            <a:schemeClr val="tx1"/>
                          </a:solidFill>
                          <a:effectLst/>
                        </a:rPr>
                        <a:t>技術</a:t>
                      </a:r>
                      <a:r>
                        <a:rPr lang="zh-TW" sz="1600" kern="0" dirty="0">
                          <a:solidFill>
                            <a:schemeClr val="tx1"/>
                          </a:solidFill>
                          <a:effectLst/>
                        </a:rPr>
                        <a:t>創造力培訓與競賽活動</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kern="0">
                          <a:solidFill>
                            <a:schemeClr val="tx1"/>
                          </a:solidFill>
                          <a:effectLst/>
                        </a:rPr>
                        <a:t>第</a:t>
                      </a:r>
                      <a:r>
                        <a:rPr lang="en-US" sz="1600" kern="0">
                          <a:solidFill>
                            <a:schemeClr val="tx1"/>
                          </a:solidFill>
                          <a:effectLst/>
                        </a:rPr>
                        <a:t>1</a:t>
                      </a:r>
                      <a:r>
                        <a:rPr lang="zh-TW" sz="1600" kern="0">
                          <a:solidFill>
                            <a:schemeClr val="tx1"/>
                          </a:solidFill>
                          <a:effectLst/>
                        </a:rPr>
                        <a:t>名至第</a:t>
                      </a:r>
                      <a:r>
                        <a:rPr lang="en-US" sz="1600" kern="0">
                          <a:solidFill>
                            <a:schemeClr val="tx1"/>
                          </a:solidFill>
                          <a:effectLst/>
                        </a:rPr>
                        <a:t>3</a:t>
                      </a:r>
                      <a:r>
                        <a:rPr lang="zh-TW" sz="1600" kern="0">
                          <a:solidFill>
                            <a:schemeClr val="tx1"/>
                          </a:solidFill>
                          <a:effectLst/>
                        </a:rPr>
                        <a:t>名</a:t>
                      </a:r>
                      <a:endParaRPr lang="zh-TW" sz="1600" b="0" kern="10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kern="0">
                          <a:solidFill>
                            <a:schemeClr val="tx1"/>
                          </a:solidFill>
                          <a:effectLst/>
                        </a:rPr>
                        <a:t>增加甄審總分</a:t>
                      </a:r>
                      <a:r>
                        <a:rPr lang="en-US" sz="1600" kern="0">
                          <a:solidFill>
                            <a:schemeClr val="tx1"/>
                          </a:solidFill>
                          <a:effectLst/>
                        </a:rPr>
                        <a:t>20</a:t>
                      </a:r>
                      <a:r>
                        <a:rPr lang="zh-TW" sz="1600" kern="0">
                          <a:solidFill>
                            <a:schemeClr val="tx1"/>
                          </a:solidFill>
                          <a:effectLst/>
                        </a:rPr>
                        <a:t>％</a:t>
                      </a:r>
                      <a:endParaRPr lang="zh-TW" sz="1600" b="0" kern="10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rowSpan="2">
                  <a:txBody>
                    <a:bodyPr/>
                    <a:lstStyle/>
                    <a:p>
                      <a:pPr algn="ctr">
                        <a:spcAft>
                          <a:spcPts val="0"/>
                        </a:spcAft>
                      </a:pPr>
                      <a:r>
                        <a:rPr lang="zh-TW" sz="1600" kern="0" dirty="0">
                          <a:solidFill>
                            <a:schemeClr val="tx1"/>
                          </a:solidFill>
                          <a:effectLst/>
                        </a:rPr>
                        <a:t>依本委員會</a:t>
                      </a:r>
                      <a:endParaRPr lang="zh-TW" sz="1600" kern="100" dirty="0">
                        <a:solidFill>
                          <a:schemeClr val="tx1"/>
                        </a:solidFill>
                        <a:effectLst/>
                      </a:endParaRPr>
                    </a:p>
                    <a:p>
                      <a:pPr algn="ctr">
                        <a:spcAft>
                          <a:spcPts val="0"/>
                        </a:spcAft>
                      </a:pPr>
                      <a:r>
                        <a:rPr lang="zh-TW" sz="1600" kern="0" dirty="0">
                          <a:solidFill>
                            <a:schemeClr val="tx1"/>
                          </a:solidFill>
                          <a:effectLst/>
                        </a:rPr>
                        <a:t>簡章規定</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71463">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1600" kern="0">
                          <a:solidFill>
                            <a:schemeClr val="tx1"/>
                          </a:solidFill>
                          <a:effectLst/>
                        </a:rPr>
                        <a:t>其餘得獎者</a:t>
                      </a:r>
                      <a:endParaRPr lang="zh-TW" sz="1600" b="0" kern="10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kern="0">
                          <a:solidFill>
                            <a:schemeClr val="tx1"/>
                          </a:solidFill>
                          <a:effectLst/>
                        </a:rPr>
                        <a:t>增加甄審總分</a:t>
                      </a:r>
                      <a:r>
                        <a:rPr lang="en-US" sz="1600" kern="0">
                          <a:solidFill>
                            <a:schemeClr val="tx1"/>
                          </a:solidFill>
                          <a:effectLst/>
                        </a:rPr>
                        <a:t>15</a:t>
                      </a:r>
                      <a:r>
                        <a:rPr lang="zh-TW" sz="1600" kern="0">
                          <a:solidFill>
                            <a:schemeClr val="tx1"/>
                          </a:solidFill>
                          <a:effectLst/>
                        </a:rPr>
                        <a:t>％</a:t>
                      </a:r>
                      <a:endParaRPr lang="zh-TW" sz="1600" b="0" kern="10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vMerge="1">
                  <a:txBody>
                    <a:bodyPr/>
                    <a:lstStyle/>
                    <a:p>
                      <a:endParaRPr lang="zh-TW" altLang="en-US"/>
                    </a:p>
                  </a:txBody>
                  <a:tcPr/>
                </a:tc>
              </a:tr>
              <a:tr h="271463">
                <a:tc rowSpan="2">
                  <a:txBody>
                    <a:bodyPr/>
                    <a:lstStyle/>
                    <a:p>
                      <a:pPr algn="ctr">
                        <a:spcAft>
                          <a:spcPts val="0"/>
                        </a:spcAft>
                      </a:pPr>
                      <a:r>
                        <a:rPr lang="en-US" sz="1600" kern="100" dirty="0">
                          <a:solidFill>
                            <a:schemeClr val="tx1"/>
                          </a:solidFill>
                          <a:effectLst/>
                        </a:rPr>
                        <a:t>2</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rowSpan="2">
                  <a:txBody>
                    <a:bodyPr/>
                    <a:lstStyle/>
                    <a:p>
                      <a:pPr algn="just">
                        <a:spcAft>
                          <a:spcPts val="0"/>
                        </a:spcAft>
                      </a:pPr>
                      <a:r>
                        <a:rPr lang="zh-TW" sz="1600" kern="0" dirty="0">
                          <a:solidFill>
                            <a:schemeClr val="tx1"/>
                          </a:solidFill>
                          <a:effectLst/>
                        </a:rPr>
                        <a:t>全國高中職智慧鐵人創意競賽暨國際邀請賽決賽</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kern="0">
                          <a:solidFill>
                            <a:schemeClr val="tx1"/>
                          </a:solidFill>
                          <a:effectLst/>
                        </a:rPr>
                        <a:t>第</a:t>
                      </a:r>
                      <a:r>
                        <a:rPr lang="en-US" sz="1600" kern="0">
                          <a:solidFill>
                            <a:schemeClr val="tx1"/>
                          </a:solidFill>
                          <a:effectLst/>
                        </a:rPr>
                        <a:t>1</a:t>
                      </a:r>
                      <a:r>
                        <a:rPr lang="zh-TW" sz="1600" kern="0">
                          <a:solidFill>
                            <a:schemeClr val="tx1"/>
                          </a:solidFill>
                          <a:effectLst/>
                        </a:rPr>
                        <a:t>名至第</a:t>
                      </a:r>
                      <a:r>
                        <a:rPr lang="en-US" sz="1600" kern="0">
                          <a:solidFill>
                            <a:schemeClr val="tx1"/>
                          </a:solidFill>
                          <a:effectLst/>
                        </a:rPr>
                        <a:t>3</a:t>
                      </a:r>
                      <a:r>
                        <a:rPr lang="zh-TW" sz="1600" kern="0">
                          <a:solidFill>
                            <a:schemeClr val="tx1"/>
                          </a:solidFill>
                          <a:effectLst/>
                        </a:rPr>
                        <a:t>名</a:t>
                      </a:r>
                      <a:endParaRPr lang="zh-TW" sz="1600" b="0" kern="10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kern="0" dirty="0">
                          <a:solidFill>
                            <a:schemeClr val="tx1"/>
                          </a:solidFill>
                          <a:effectLst/>
                        </a:rPr>
                        <a:t>增加甄審總分</a:t>
                      </a:r>
                      <a:r>
                        <a:rPr lang="en-US" sz="1600" kern="0" dirty="0">
                          <a:solidFill>
                            <a:schemeClr val="tx1"/>
                          </a:solidFill>
                          <a:effectLst/>
                        </a:rPr>
                        <a:t>20</a:t>
                      </a:r>
                      <a:r>
                        <a:rPr lang="zh-TW" sz="1600" kern="0" dirty="0">
                          <a:solidFill>
                            <a:schemeClr val="tx1"/>
                          </a:solidFill>
                          <a:effectLst/>
                        </a:rPr>
                        <a:t>％</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rowSpan="2">
                  <a:txBody>
                    <a:bodyPr/>
                    <a:lstStyle/>
                    <a:p>
                      <a:pPr algn="ctr">
                        <a:spcAft>
                          <a:spcPts val="0"/>
                        </a:spcAft>
                      </a:pPr>
                      <a:r>
                        <a:rPr lang="zh-TW" sz="1600" kern="0" dirty="0">
                          <a:solidFill>
                            <a:schemeClr val="tx1"/>
                          </a:solidFill>
                          <a:effectLst/>
                        </a:rPr>
                        <a:t>依本委員會</a:t>
                      </a:r>
                      <a:endParaRPr lang="zh-TW" sz="1600" kern="100" dirty="0">
                        <a:solidFill>
                          <a:schemeClr val="tx1"/>
                        </a:solidFill>
                        <a:effectLst/>
                      </a:endParaRPr>
                    </a:p>
                    <a:p>
                      <a:pPr algn="ctr">
                        <a:spcAft>
                          <a:spcPts val="0"/>
                        </a:spcAft>
                      </a:pPr>
                      <a:r>
                        <a:rPr lang="zh-TW" sz="1600" kern="0" dirty="0">
                          <a:solidFill>
                            <a:schemeClr val="tx1"/>
                          </a:solidFill>
                          <a:effectLst/>
                        </a:rPr>
                        <a:t>簡章規定</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71463">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1600" kern="0">
                          <a:solidFill>
                            <a:schemeClr val="tx1"/>
                          </a:solidFill>
                          <a:effectLst/>
                        </a:rPr>
                        <a:t>其餘得獎者</a:t>
                      </a:r>
                      <a:endParaRPr lang="zh-TW" sz="1600" b="0" kern="10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kern="0">
                          <a:solidFill>
                            <a:schemeClr val="tx1"/>
                          </a:solidFill>
                          <a:effectLst/>
                        </a:rPr>
                        <a:t>增加甄審總分</a:t>
                      </a:r>
                      <a:r>
                        <a:rPr lang="en-US" sz="1600" kern="0">
                          <a:solidFill>
                            <a:schemeClr val="tx1"/>
                          </a:solidFill>
                          <a:effectLst/>
                        </a:rPr>
                        <a:t>15</a:t>
                      </a:r>
                      <a:r>
                        <a:rPr lang="zh-TW" sz="1600" kern="0">
                          <a:solidFill>
                            <a:schemeClr val="tx1"/>
                          </a:solidFill>
                          <a:effectLst/>
                        </a:rPr>
                        <a:t>％</a:t>
                      </a:r>
                      <a:endParaRPr lang="zh-TW" sz="1600" b="0" kern="10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vMerge="1">
                  <a:txBody>
                    <a:bodyPr/>
                    <a:lstStyle/>
                    <a:p>
                      <a:endParaRPr lang="zh-TW" altLang="en-US"/>
                    </a:p>
                  </a:txBody>
                  <a:tcPr/>
                </a:tc>
              </a:tr>
              <a:tr h="457610">
                <a:tc rowSpan="2">
                  <a:txBody>
                    <a:bodyPr/>
                    <a:lstStyle/>
                    <a:p>
                      <a:pPr algn="ctr">
                        <a:spcAft>
                          <a:spcPts val="0"/>
                        </a:spcAft>
                      </a:pPr>
                      <a:r>
                        <a:rPr lang="en-US" sz="1600" kern="100">
                          <a:solidFill>
                            <a:schemeClr val="tx1"/>
                          </a:solidFill>
                          <a:effectLst/>
                        </a:rPr>
                        <a:t>3</a:t>
                      </a:r>
                      <a:endParaRPr lang="zh-TW" sz="1600" b="0" kern="10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rowSpan="2">
                  <a:txBody>
                    <a:bodyPr/>
                    <a:lstStyle/>
                    <a:p>
                      <a:pPr algn="just">
                        <a:spcAft>
                          <a:spcPts val="0"/>
                        </a:spcAft>
                      </a:pPr>
                      <a:r>
                        <a:rPr lang="zh-TW" sz="1600" kern="0" dirty="0">
                          <a:solidFill>
                            <a:schemeClr val="tx1"/>
                          </a:solidFill>
                          <a:effectLst/>
                        </a:rPr>
                        <a:t>人工智慧單晶片電腦</a:t>
                      </a:r>
                      <a:r>
                        <a:rPr lang="zh-TW" sz="1600" kern="0" dirty="0" smtClean="0">
                          <a:solidFill>
                            <a:schemeClr val="tx1"/>
                          </a:solidFill>
                          <a:effectLst/>
                        </a:rPr>
                        <a:t>鼠暨</a:t>
                      </a:r>
                      <a:r>
                        <a:rPr lang="zh-TW" altLang="en-US" sz="1600" kern="0" dirty="0" smtClean="0">
                          <a:solidFill>
                            <a:schemeClr val="tx1"/>
                          </a:solidFill>
                          <a:effectLst/>
                        </a:rPr>
                        <a:t>機器人國內及</a:t>
                      </a:r>
                      <a:r>
                        <a:rPr lang="zh-TW" sz="1600" kern="0" dirty="0" smtClean="0">
                          <a:solidFill>
                            <a:schemeClr val="tx1"/>
                          </a:solidFill>
                          <a:effectLst/>
                        </a:rPr>
                        <a:t>國際</a:t>
                      </a:r>
                      <a:r>
                        <a:rPr lang="zh-TW" sz="1600" kern="0" dirty="0">
                          <a:solidFill>
                            <a:schemeClr val="tx1"/>
                          </a:solidFill>
                          <a:effectLst/>
                        </a:rPr>
                        <a:t>邀請賽</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kern="0">
                          <a:solidFill>
                            <a:schemeClr val="tx1"/>
                          </a:solidFill>
                          <a:effectLst/>
                        </a:rPr>
                        <a:t>第</a:t>
                      </a:r>
                      <a:r>
                        <a:rPr lang="en-US" sz="1600" kern="0">
                          <a:solidFill>
                            <a:schemeClr val="tx1"/>
                          </a:solidFill>
                          <a:effectLst/>
                        </a:rPr>
                        <a:t>1</a:t>
                      </a:r>
                      <a:r>
                        <a:rPr lang="zh-TW" sz="1600" kern="0">
                          <a:solidFill>
                            <a:schemeClr val="tx1"/>
                          </a:solidFill>
                          <a:effectLst/>
                        </a:rPr>
                        <a:t>名至第</a:t>
                      </a:r>
                      <a:r>
                        <a:rPr lang="en-US" sz="1600" kern="0">
                          <a:solidFill>
                            <a:schemeClr val="tx1"/>
                          </a:solidFill>
                          <a:effectLst/>
                        </a:rPr>
                        <a:t>3</a:t>
                      </a:r>
                      <a:r>
                        <a:rPr lang="zh-TW" sz="1600" kern="0">
                          <a:solidFill>
                            <a:schemeClr val="tx1"/>
                          </a:solidFill>
                          <a:effectLst/>
                        </a:rPr>
                        <a:t>名</a:t>
                      </a:r>
                      <a:endParaRPr lang="zh-TW" sz="1600" b="0" kern="10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kern="0">
                          <a:solidFill>
                            <a:schemeClr val="tx1"/>
                          </a:solidFill>
                          <a:effectLst/>
                        </a:rPr>
                        <a:t>增加甄審總分</a:t>
                      </a:r>
                      <a:r>
                        <a:rPr lang="en-US" sz="1600" kern="0">
                          <a:solidFill>
                            <a:schemeClr val="tx1"/>
                          </a:solidFill>
                          <a:effectLst/>
                        </a:rPr>
                        <a:t>20</a:t>
                      </a:r>
                      <a:r>
                        <a:rPr lang="zh-TW" sz="1600" kern="0">
                          <a:solidFill>
                            <a:schemeClr val="tx1"/>
                          </a:solidFill>
                          <a:effectLst/>
                        </a:rPr>
                        <a:t>％</a:t>
                      </a:r>
                      <a:endParaRPr lang="zh-TW" sz="1600" b="0" kern="10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rowSpan="2">
                  <a:txBody>
                    <a:bodyPr/>
                    <a:lstStyle/>
                    <a:p>
                      <a:pPr algn="l">
                        <a:spcAft>
                          <a:spcPts val="0"/>
                        </a:spcAft>
                      </a:pPr>
                      <a:r>
                        <a:rPr lang="en-US" sz="1600" kern="0" dirty="0" smtClean="0">
                          <a:solidFill>
                            <a:schemeClr val="tx1"/>
                          </a:solidFill>
                          <a:effectLst/>
                        </a:rPr>
                        <a:t>10</a:t>
                      </a:r>
                      <a:r>
                        <a:rPr lang="zh-TW" altLang="en-US" sz="1600" kern="0" dirty="0" smtClean="0">
                          <a:solidFill>
                            <a:schemeClr val="tx1"/>
                          </a:solidFill>
                          <a:effectLst/>
                        </a:rPr>
                        <a:t>機械、</a:t>
                      </a:r>
                      <a:r>
                        <a:rPr lang="en-US" sz="1600" kern="0" dirty="0" smtClean="0">
                          <a:solidFill>
                            <a:schemeClr val="tx1"/>
                          </a:solidFill>
                          <a:effectLst/>
                        </a:rPr>
                        <a:t>20</a:t>
                      </a:r>
                      <a:r>
                        <a:rPr lang="zh-TW" sz="1600" kern="0" dirty="0" smtClean="0">
                          <a:solidFill>
                            <a:schemeClr val="tx1"/>
                          </a:solidFill>
                          <a:effectLst/>
                        </a:rPr>
                        <a:t>電機</a:t>
                      </a:r>
                      <a:r>
                        <a:rPr lang="en-US" sz="1600" kern="0" dirty="0" smtClean="0">
                          <a:solidFill>
                            <a:schemeClr val="tx1"/>
                          </a:solidFill>
                          <a:effectLst/>
                        </a:rPr>
                        <a:t>21</a:t>
                      </a:r>
                      <a:r>
                        <a:rPr lang="zh-TW" sz="1600" kern="0" dirty="0" smtClean="0">
                          <a:solidFill>
                            <a:schemeClr val="tx1"/>
                          </a:solidFill>
                          <a:effectLst/>
                        </a:rPr>
                        <a:t>冷凍</a:t>
                      </a:r>
                      <a:r>
                        <a:rPr lang="zh-TW" altLang="en-US" sz="1600" kern="0" dirty="0" smtClean="0">
                          <a:solidFill>
                            <a:schemeClr val="tx1"/>
                          </a:solidFill>
                          <a:effectLst/>
                        </a:rPr>
                        <a:t>、</a:t>
                      </a:r>
                      <a:r>
                        <a:rPr lang="en-US" altLang="zh-TW" sz="1600" kern="0" dirty="0" smtClean="0">
                          <a:solidFill>
                            <a:schemeClr val="tx1"/>
                          </a:solidFill>
                          <a:effectLst/>
                        </a:rPr>
                        <a:t>25</a:t>
                      </a:r>
                      <a:r>
                        <a:rPr lang="zh-TW" altLang="en-US" sz="1600" kern="0" dirty="0" smtClean="0">
                          <a:solidFill>
                            <a:schemeClr val="tx1"/>
                          </a:solidFill>
                          <a:effectLst/>
                        </a:rPr>
                        <a:t>電子</a:t>
                      </a:r>
                      <a:r>
                        <a:rPr lang="en-US" sz="1600" kern="0" dirty="0" smtClean="0">
                          <a:solidFill>
                            <a:schemeClr val="tx1"/>
                          </a:solidFill>
                          <a:effectLst/>
                        </a:rPr>
                        <a:t>26</a:t>
                      </a:r>
                      <a:r>
                        <a:rPr lang="zh-TW" sz="1600" kern="0" dirty="0" smtClean="0">
                          <a:solidFill>
                            <a:schemeClr val="tx1"/>
                          </a:solidFill>
                          <a:effectLst/>
                        </a:rPr>
                        <a:t>電訊</a:t>
                      </a:r>
                      <a:r>
                        <a:rPr lang="zh-TW" altLang="en-US" sz="1600" kern="0" dirty="0" smtClean="0">
                          <a:solidFill>
                            <a:schemeClr val="tx1"/>
                          </a:solidFill>
                          <a:effectLst/>
                        </a:rPr>
                        <a:t>、</a:t>
                      </a:r>
                      <a:r>
                        <a:rPr lang="en-US" altLang="zh-TW" sz="1600" kern="0" dirty="0" smtClean="0">
                          <a:solidFill>
                            <a:schemeClr val="tx1"/>
                          </a:solidFill>
                          <a:effectLst/>
                        </a:rPr>
                        <a:t>55</a:t>
                      </a:r>
                      <a:r>
                        <a:rPr lang="zh-TW" altLang="en-US" sz="1600" kern="0" dirty="0" smtClean="0">
                          <a:solidFill>
                            <a:schemeClr val="tx1"/>
                          </a:solidFill>
                          <a:effectLst/>
                        </a:rPr>
                        <a:t>工程</a:t>
                      </a:r>
                      <a:endParaRPr lang="en-US" altLang="zh-TW" sz="1600" kern="0" dirty="0" smtClean="0">
                        <a:solidFill>
                          <a:schemeClr val="tx1"/>
                        </a:solidFill>
                        <a:effectLst/>
                      </a:endParaRPr>
                    </a:p>
                    <a:p>
                      <a:pPr algn="l">
                        <a:spcAft>
                          <a:spcPts val="0"/>
                        </a:spcAft>
                      </a:pPr>
                      <a:r>
                        <a:rPr lang="en-US" altLang="zh-TW" sz="1600" kern="0" dirty="0" smtClean="0">
                          <a:solidFill>
                            <a:schemeClr val="tx1"/>
                          </a:solidFill>
                          <a:effectLst/>
                        </a:rPr>
                        <a:t>80</a:t>
                      </a:r>
                      <a:r>
                        <a:rPr lang="zh-TW" altLang="zh-TW" sz="1600" kern="0" dirty="0" smtClean="0">
                          <a:solidFill>
                            <a:schemeClr val="tx1"/>
                          </a:solidFill>
                          <a:effectLst/>
                        </a:rPr>
                        <a:t>工設</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71463">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1600" kern="0">
                          <a:solidFill>
                            <a:schemeClr val="tx1"/>
                          </a:solidFill>
                          <a:effectLst/>
                        </a:rPr>
                        <a:t>其餘得獎者</a:t>
                      </a:r>
                      <a:endParaRPr lang="zh-TW" sz="1600" b="0" kern="10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kern="0">
                          <a:solidFill>
                            <a:schemeClr val="tx1"/>
                          </a:solidFill>
                          <a:effectLst/>
                        </a:rPr>
                        <a:t>增加甄審總分</a:t>
                      </a:r>
                      <a:r>
                        <a:rPr lang="en-US" sz="1600" kern="0">
                          <a:solidFill>
                            <a:schemeClr val="tx1"/>
                          </a:solidFill>
                          <a:effectLst/>
                        </a:rPr>
                        <a:t>15</a:t>
                      </a:r>
                      <a:r>
                        <a:rPr lang="zh-TW" sz="1600" kern="0">
                          <a:solidFill>
                            <a:schemeClr val="tx1"/>
                          </a:solidFill>
                          <a:effectLst/>
                        </a:rPr>
                        <a:t>％</a:t>
                      </a:r>
                      <a:endParaRPr lang="zh-TW" sz="1600" b="0" kern="10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vMerge="1">
                  <a:txBody>
                    <a:bodyPr/>
                    <a:lstStyle/>
                    <a:p>
                      <a:endParaRPr lang="zh-TW" altLang="en-US"/>
                    </a:p>
                  </a:txBody>
                  <a:tcPr/>
                </a:tc>
              </a:tr>
              <a:tr h="271463">
                <a:tc rowSpan="2">
                  <a:txBody>
                    <a:bodyPr/>
                    <a:lstStyle/>
                    <a:p>
                      <a:pPr algn="ctr">
                        <a:spcAft>
                          <a:spcPts val="0"/>
                        </a:spcAft>
                      </a:pPr>
                      <a:r>
                        <a:rPr lang="en-US" sz="1600" kern="100">
                          <a:solidFill>
                            <a:schemeClr val="tx1"/>
                          </a:solidFill>
                          <a:effectLst/>
                        </a:rPr>
                        <a:t>4</a:t>
                      </a:r>
                      <a:endParaRPr lang="zh-TW" sz="1600" b="0" kern="10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rowSpan="2">
                  <a:txBody>
                    <a:bodyPr/>
                    <a:lstStyle/>
                    <a:p>
                      <a:pPr algn="just">
                        <a:spcAft>
                          <a:spcPts val="0"/>
                        </a:spcAft>
                      </a:pPr>
                      <a:r>
                        <a:rPr lang="zh-TW" sz="1600" kern="0" dirty="0">
                          <a:solidFill>
                            <a:schemeClr val="tx1"/>
                          </a:solidFill>
                          <a:effectLst/>
                        </a:rPr>
                        <a:t>全國學生美術比賽</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kern="0">
                          <a:solidFill>
                            <a:schemeClr val="tx1"/>
                          </a:solidFill>
                          <a:effectLst/>
                        </a:rPr>
                        <a:t>特優、優等、甲等</a:t>
                      </a:r>
                      <a:endParaRPr lang="zh-TW" sz="1600" b="0" kern="10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kern="0">
                          <a:solidFill>
                            <a:schemeClr val="tx1"/>
                          </a:solidFill>
                          <a:effectLst/>
                        </a:rPr>
                        <a:t>增加甄審總分</a:t>
                      </a:r>
                      <a:r>
                        <a:rPr lang="en-US" sz="1600" kern="0">
                          <a:solidFill>
                            <a:schemeClr val="tx1"/>
                          </a:solidFill>
                          <a:effectLst/>
                        </a:rPr>
                        <a:t>20</a:t>
                      </a:r>
                      <a:r>
                        <a:rPr lang="zh-TW" sz="1600" kern="0">
                          <a:solidFill>
                            <a:schemeClr val="tx1"/>
                          </a:solidFill>
                          <a:effectLst/>
                        </a:rPr>
                        <a:t>％</a:t>
                      </a:r>
                      <a:endParaRPr lang="zh-TW" sz="1600" b="0" kern="10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rowSpan="2">
                  <a:txBody>
                    <a:bodyPr/>
                    <a:lstStyle/>
                    <a:p>
                      <a:pPr algn="ctr">
                        <a:spcAft>
                          <a:spcPts val="0"/>
                        </a:spcAft>
                      </a:pPr>
                      <a:r>
                        <a:rPr lang="en-US" sz="1600" kern="0" dirty="0">
                          <a:solidFill>
                            <a:schemeClr val="tx1"/>
                          </a:solidFill>
                          <a:effectLst/>
                        </a:rPr>
                        <a:t>80</a:t>
                      </a:r>
                      <a:r>
                        <a:rPr lang="zh-TW" sz="1600" kern="0" dirty="0">
                          <a:solidFill>
                            <a:schemeClr val="tx1"/>
                          </a:solidFill>
                          <a:effectLst/>
                        </a:rPr>
                        <a:t>工設、</a:t>
                      </a:r>
                      <a:r>
                        <a:rPr lang="en-US" sz="1600" kern="0" dirty="0">
                          <a:solidFill>
                            <a:schemeClr val="tx1"/>
                          </a:solidFill>
                          <a:effectLst/>
                        </a:rPr>
                        <a:t>85</a:t>
                      </a:r>
                      <a:r>
                        <a:rPr lang="zh-TW" sz="1600" kern="0" dirty="0">
                          <a:solidFill>
                            <a:schemeClr val="tx1"/>
                          </a:solidFill>
                          <a:effectLst/>
                        </a:rPr>
                        <a:t>商設</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71463">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1600" kern="0" dirty="0" smtClean="0">
                          <a:solidFill>
                            <a:schemeClr val="tx1"/>
                          </a:solidFill>
                          <a:effectLst/>
                        </a:rPr>
                        <a:t>入選</a:t>
                      </a:r>
                      <a:r>
                        <a:rPr lang="en-US" altLang="zh-TW" sz="1600" kern="0" dirty="0" smtClean="0">
                          <a:solidFill>
                            <a:schemeClr val="tx1"/>
                          </a:solidFill>
                          <a:effectLst/>
                        </a:rPr>
                        <a:t>(</a:t>
                      </a:r>
                      <a:r>
                        <a:rPr lang="zh-TW" altLang="en-US" sz="1600" kern="0" dirty="0" smtClean="0">
                          <a:solidFill>
                            <a:schemeClr val="tx1"/>
                          </a:solidFill>
                          <a:effectLst/>
                        </a:rPr>
                        <a:t>佳作</a:t>
                      </a:r>
                      <a:r>
                        <a:rPr lang="en-US" altLang="zh-TW" sz="1600" kern="0" dirty="0" smtClean="0">
                          <a:solidFill>
                            <a:schemeClr val="tx1"/>
                          </a:solidFill>
                          <a:effectLst/>
                        </a:rPr>
                        <a:t>)</a:t>
                      </a: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kern="0">
                          <a:solidFill>
                            <a:schemeClr val="tx1"/>
                          </a:solidFill>
                          <a:effectLst/>
                        </a:rPr>
                        <a:t>增加甄審總分</a:t>
                      </a:r>
                      <a:r>
                        <a:rPr lang="en-US" sz="1600" kern="0">
                          <a:solidFill>
                            <a:schemeClr val="tx1"/>
                          </a:solidFill>
                          <a:effectLst/>
                        </a:rPr>
                        <a:t>15</a:t>
                      </a:r>
                      <a:r>
                        <a:rPr lang="zh-TW" sz="1600" kern="0">
                          <a:solidFill>
                            <a:schemeClr val="tx1"/>
                          </a:solidFill>
                          <a:effectLst/>
                        </a:rPr>
                        <a:t>％</a:t>
                      </a:r>
                      <a:endParaRPr lang="zh-TW" sz="1600" b="0" kern="10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vMerge="1">
                  <a:txBody>
                    <a:bodyPr/>
                    <a:lstStyle/>
                    <a:p>
                      <a:endParaRPr lang="zh-TW" altLang="en-US"/>
                    </a:p>
                  </a:txBody>
                  <a:tcPr/>
                </a:tc>
              </a:tr>
              <a:tr h="271463">
                <a:tc rowSpan="2">
                  <a:txBody>
                    <a:bodyPr/>
                    <a:lstStyle/>
                    <a:p>
                      <a:pPr algn="ctr">
                        <a:spcAft>
                          <a:spcPts val="0"/>
                        </a:spcAft>
                      </a:pPr>
                      <a:r>
                        <a:rPr lang="en-US" sz="1600" kern="100">
                          <a:solidFill>
                            <a:schemeClr val="tx1"/>
                          </a:solidFill>
                          <a:effectLst/>
                        </a:rPr>
                        <a:t>5</a:t>
                      </a:r>
                      <a:endParaRPr lang="zh-TW" sz="1600" b="0" kern="10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rowSpan="2">
                  <a:txBody>
                    <a:bodyPr/>
                    <a:lstStyle/>
                    <a:p>
                      <a:pPr algn="just">
                        <a:spcAft>
                          <a:spcPts val="0"/>
                        </a:spcAft>
                      </a:pPr>
                      <a:r>
                        <a:rPr lang="zh-TW" sz="1600" kern="100" spc="-20" dirty="0">
                          <a:solidFill>
                            <a:schemeClr val="tx1"/>
                          </a:solidFill>
                          <a:effectLst/>
                        </a:rPr>
                        <a:t>全國技能競賽分區（北、中、南）技能競賽</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kern="0" dirty="0">
                          <a:solidFill>
                            <a:schemeClr val="tx1"/>
                          </a:solidFill>
                          <a:effectLst/>
                        </a:rPr>
                        <a:t>第</a:t>
                      </a:r>
                      <a:r>
                        <a:rPr lang="en-US" sz="1600" kern="0" dirty="0">
                          <a:solidFill>
                            <a:schemeClr val="tx1"/>
                          </a:solidFill>
                          <a:effectLst/>
                        </a:rPr>
                        <a:t>1</a:t>
                      </a:r>
                      <a:r>
                        <a:rPr lang="zh-TW" sz="1600" kern="0" dirty="0">
                          <a:solidFill>
                            <a:schemeClr val="tx1"/>
                          </a:solidFill>
                          <a:effectLst/>
                        </a:rPr>
                        <a:t>名至第</a:t>
                      </a:r>
                      <a:r>
                        <a:rPr lang="en-US" sz="1600" kern="0" dirty="0">
                          <a:solidFill>
                            <a:schemeClr val="tx1"/>
                          </a:solidFill>
                          <a:effectLst/>
                        </a:rPr>
                        <a:t>3</a:t>
                      </a:r>
                      <a:r>
                        <a:rPr lang="zh-TW" sz="1600" kern="0" dirty="0">
                          <a:solidFill>
                            <a:schemeClr val="tx1"/>
                          </a:solidFill>
                          <a:effectLst/>
                        </a:rPr>
                        <a:t>名</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kern="0">
                          <a:solidFill>
                            <a:schemeClr val="tx1"/>
                          </a:solidFill>
                          <a:effectLst/>
                        </a:rPr>
                        <a:t>增加甄審總分</a:t>
                      </a:r>
                      <a:r>
                        <a:rPr lang="en-US" sz="1600" kern="0">
                          <a:solidFill>
                            <a:schemeClr val="tx1"/>
                          </a:solidFill>
                          <a:effectLst/>
                        </a:rPr>
                        <a:t>20</a:t>
                      </a:r>
                      <a:r>
                        <a:rPr lang="zh-TW" sz="1600" kern="0">
                          <a:solidFill>
                            <a:schemeClr val="tx1"/>
                          </a:solidFill>
                          <a:effectLst/>
                        </a:rPr>
                        <a:t>％</a:t>
                      </a:r>
                      <a:endParaRPr lang="zh-TW" sz="1600" b="0" kern="10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rowSpan="2">
                  <a:txBody>
                    <a:bodyPr/>
                    <a:lstStyle/>
                    <a:p>
                      <a:pPr algn="ctr">
                        <a:spcAft>
                          <a:spcPts val="0"/>
                        </a:spcAft>
                      </a:pPr>
                      <a:r>
                        <a:rPr lang="zh-TW" sz="1600" kern="0">
                          <a:solidFill>
                            <a:schemeClr val="tx1"/>
                          </a:solidFill>
                          <a:effectLst/>
                        </a:rPr>
                        <a:t>依本委員會</a:t>
                      </a:r>
                      <a:endParaRPr lang="zh-TW" sz="1600" kern="100">
                        <a:solidFill>
                          <a:schemeClr val="tx1"/>
                        </a:solidFill>
                        <a:effectLst/>
                      </a:endParaRPr>
                    </a:p>
                    <a:p>
                      <a:pPr algn="ctr">
                        <a:spcAft>
                          <a:spcPts val="0"/>
                        </a:spcAft>
                      </a:pPr>
                      <a:r>
                        <a:rPr lang="zh-TW" sz="1600" kern="0">
                          <a:solidFill>
                            <a:schemeClr val="tx1"/>
                          </a:solidFill>
                          <a:effectLst/>
                        </a:rPr>
                        <a:t>簡章規定</a:t>
                      </a:r>
                      <a:endParaRPr lang="zh-TW" sz="1600" b="0" kern="10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71463">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1600" kern="0" dirty="0">
                          <a:solidFill>
                            <a:schemeClr val="tx1"/>
                          </a:solidFill>
                          <a:effectLst/>
                        </a:rPr>
                        <a:t>其餘得獎者</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kern="0">
                          <a:solidFill>
                            <a:schemeClr val="tx1"/>
                          </a:solidFill>
                          <a:effectLst/>
                        </a:rPr>
                        <a:t>增加甄審總分</a:t>
                      </a:r>
                      <a:r>
                        <a:rPr lang="en-US" sz="1600" kern="0">
                          <a:solidFill>
                            <a:schemeClr val="tx1"/>
                          </a:solidFill>
                          <a:effectLst/>
                        </a:rPr>
                        <a:t>15</a:t>
                      </a:r>
                      <a:r>
                        <a:rPr lang="zh-TW" sz="1600" kern="0">
                          <a:solidFill>
                            <a:schemeClr val="tx1"/>
                          </a:solidFill>
                          <a:effectLst/>
                        </a:rPr>
                        <a:t>％</a:t>
                      </a:r>
                      <a:endParaRPr lang="zh-TW" sz="1600" b="0" kern="10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vMerge="1">
                  <a:txBody>
                    <a:bodyPr/>
                    <a:lstStyle/>
                    <a:p>
                      <a:endParaRPr lang="zh-TW" altLang="en-US"/>
                    </a:p>
                  </a:txBody>
                  <a:tcPr/>
                </a:tc>
              </a:tr>
              <a:tr h="271463">
                <a:tc rowSpan="2">
                  <a:txBody>
                    <a:bodyPr/>
                    <a:lstStyle/>
                    <a:p>
                      <a:pPr algn="ctr">
                        <a:spcAft>
                          <a:spcPts val="0"/>
                        </a:spcAft>
                      </a:pPr>
                      <a:r>
                        <a:rPr lang="en-US" sz="1600" b="0" kern="100" dirty="0">
                          <a:solidFill>
                            <a:schemeClr val="tx1"/>
                          </a:solidFill>
                          <a:effectLst/>
                        </a:rPr>
                        <a:t>6</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rowSpan="2">
                  <a:txBody>
                    <a:bodyPr/>
                    <a:lstStyle/>
                    <a:p>
                      <a:pPr>
                        <a:spcAft>
                          <a:spcPts val="0"/>
                        </a:spcAft>
                      </a:pPr>
                      <a:r>
                        <a:rPr lang="zh-TW" altLang="en-US" sz="1600" b="0" kern="100" dirty="0" smtClean="0">
                          <a:solidFill>
                            <a:schemeClr val="tx1"/>
                          </a:solidFill>
                          <a:effectLst/>
                        </a:rPr>
                        <a:t>全國高級中等學校專業群科專題及創意製作競賽</a:t>
                      </a:r>
                      <a:r>
                        <a:rPr lang="zh-TW" altLang="en-US" sz="1600" b="1" kern="100" dirty="0" smtClean="0">
                          <a:solidFill>
                            <a:srgbClr val="FF0000"/>
                          </a:solidFill>
                          <a:effectLst/>
                        </a:rPr>
                        <a:t>決賽</a:t>
                      </a:r>
                      <a:endParaRPr lang="zh-TW" sz="1600" b="1" kern="100" dirty="0">
                        <a:solidFill>
                          <a:srgbClr val="FF0000"/>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0" dirty="0">
                          <a:solidFill>
                            <a:schemeClr val="tx1"/>
                          </a:solidFill>
                          <a:effectLst/>
                        </a:rPr>
                        <a:t>第</a:t>
                      </a:r>
                      <a:r>
                        <a:rPr lang="en-US" sz="1600" b="0" kern="0" dirty="0">
                          <a:solidFill>
                            <a:schemeClr val="tx1"/>
                          </a:solidFill>
                          <a:effectLst/>
                        </a:rPr>
                        <a:t>1</a:t>
                      </a:r>
                      <a:r>
                        <a:rPr lang="zh-TW" sz="1600" b="0" kern="0" dirty="0">
                          <a:solidFill>
                            <a:schemeClr val="tx1"/>
                          </a:solidFill>
                          <a:effectLst/>
                        </a:rPr>
                        <a:t>名至第</a:t>
                      </a:r>
                      <a:r>
                        <a:rPr lang="en-US" sz="1600" b="0" kern="0" dirty="0">
                          <a:solidFill>
                            <a:schemeClr val="tx1"/>
                          </a:solidFill>
                          <a:effectLst/>
                        </a:rPr>
                        <a:t>3</a:t>
                      </a:r>
                      <a:r>
                        <a:rPr lang="zh-TW" sz="1600" b="0" kern="0" dirty="0">
                          <a:solidFill>
                            <a:schemeClr val="tx1"/>
                          </a:solidFill>
                          <a:effectLst/>
                        </a:rPr>
                        <a:t>名</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0" dirty="0">
                          <a:solidFill>
                            <a:schemeClr val="tx1"/>
                          </a:solidFill>
                          <a:effectLst/>
                        </a:rPr>
                        <a:t>增加甄審總分</a:t>
                      </a:r>
                      <a:r>
                        <a:rPr lang="en-US" sz="1600" b="0" kern="0" dirty="0">
                          <a:solidFill>
                            <a:schemeClr val="tx1"/>
                          </a:solidFill>
                          <a:effectLst/>
                        </a:rPr>
                        <a:t>20</a:t>
                      </a:r>
                      <a:r>
                        <a:rPr lang="zh-TW" sz="1600" b="0" kern="0" dirty="0">
                          <a:solidFill>
                            <a:schemeClr val="tx1"/>
                          </a:solidFill>
                          <a:effectLst/>
                        </a:rPr>
                        <a:t>％</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rowSpan="2">
                  <a:txBody>
                    <a:bodyPr/>
                    <a:lstStyle/>
                    <a:p>
                      <a:pPr algn="ctr">
                        <a:spcAft>
                          <a:spcPts val="0"/>
                        </a:spcAft>
                      </a:pPr>
                      <a:r>
                        <a:rPr lang="zh-TW" sz="1600" b="0" kern="0">
                          <a:solidFill>
                            <a:schemeClr val="tx1"/>
                          </a:solidFill>
                          <a:effectLst/>
                        </a:rPr>
                        <a:t>依本委員會</a:t>
                      </a:r>
                      <a:endParaRPr lang="zh-TW" sz="1600" b="0" kern="100">
                        <a:solidFill>
                          <a:schemeClr val="tx1"/>
                        </a:solidFill>
                        <a:effectLst/>
                      </a:endParaRPr>
                    </a:p>
                    <a:p>
                      <a:pPr algn="ctr">
                        <a:spcAft>
                          <a:spcPts val="0"/>
                        </a:spcAft>
                      </a:pPr>
                      <a:r>
                        <a:rPr lang="zh-TW" sz="1600" b="0" kern="0">
                          <a:solidFill>
                            <a:schemeClr val="tx1"/>
                          </a:solidFill>
                          <a:effectLst/>
                        </a:rPr>
                        <a:t>簡章規定</a:t>
                      </a:r>
                      <a:endParaRPr lang="zh-TW" sz="1600" b="0" kern="10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71463">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1600" b="0" kern="0" dirty="0">
                          <a:solidFill>
                            <a:schemeClr val="tx1"/>
                          </a:solidFill>
                          <a:effectLst/>
                        </a:rPr>
                        <a:t>佳作</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0" dirty="0">
                          <a:solidFill>
                            <a:schemeClr val="tx1"/>
                          </a:solidFill>
                          <a:effectLst/>
                        </a:rPr>
                        <a:t>增加甄審總分</a:t>
                      </a:r>
                      <a:r>
                        <a:rPr lang="en-US" sz="1600" b="0" kern="0" dirty="0">
                          <a:solidFill>
                            <a:schemeClr val="tx1"/>
                          </a:solidFill>
                          <a:effectLst/>
                        </a:rPr>
                        <a:t>15</a:t>
                      </a:r>
                      <a:r>
                        <a:rPr lang="zh-TW" sz="1600" b="0" kern="0" dirty="0">
                          <a:solidFill>
                            <a:schemeClr val="tx1"/>
                          </a:solidFill>
                          <a:effectLst/>
                        </a:rPr>
                        <a:t>％</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vMerge="1">
                  <a:txBody>
                    <a:bodyPr/>
                    <a:lstStyle/>
                    <a:p>
                      <a:endParaRPr lang="zh-TW" altLang="en-US"/>
                    </a:p>
                  </a:txBody>
                  <a:tcPr/>
                </a:tc>
              </a:tr>
              <a:tr h="271463">
                <a:tc rowSpan="2">
                  <a:txBody>
                    <a:bodyPr/>
                    <a:lstStyle/>
                    <a:p>
                      <a:pPr algn="ctr">
                        <a:spcAft>
                          <a:spcPts val="0"/>
                        </a:spcAft>
                      </a:pPr>
                      <a:r>
                        <a:rPr lang="en-US" altLang="zh-TW" sz="1600" b="0" kern="100" dirty="0" smtClean="0">
                          <a:solidFill>
                            <a:schemeClr val="tx1"/>
                          </a:solidFill>
                          <a:effectLst/>
                          <a:latin typeface="+mn-lt"/>
                          <a:ea typeface="+mn-ea"/>
                          <a:cs typeface="+mn-cs"/>
                        </a:rPr>
                        <a:t>7</a:t>
                      </a:r>
                      <a:endParaRPr lang="zh-TW" sz="1600" b="0" kern="100" dirty="0">
                        <a:solidFill>
                          <a:schemeClr val="tx1"/>
                        </a:solidFill>
                        <a:effectLst/>
                        <a:latin typeface="+mn-lt"/>
                        <a:ea typeface="+mn-ea"/>
                        <a:cs typeface="+mn-cs"/>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rowSpan="2">
                  <a:txBody>
                    <a:bodyPr/>
                    <a:lstStyle/>
                    <a:p>
                      <a:pPr>
                        <a:spcAft>
                          <a:spcPts val="0"/>
                        </a:spcAft>
                      </a:pPr>
                      <a:r>
                        <a:rPr lang="zh-TW" altLang="en-US" sz="1600" b="0" kern="100" dirty="0" smtClean="0">
                          <a:solidFill>
                            <a:schemeClr val="tx1"/>
                          </a:solidFill>
                          <a:effectLst/>
                          <a:latin typeface="+mn-lt"/>
                          <a:ea typeface="+mn-ea"/>
                          <a:cs typeface="+mn-cs"/>
                        </a:rPr>
                        <a:t>全國學生舞蹈比賽</a:t>
                      </a:r>
                      <a:r>
                        <a:rPr lang="zh-TW" altLang="en-US" sz="1600" b="1" kern="100" dirty="0" smtClean="0">
                          <a:solidFill>
                            <a:srgbClr val="FF0000"/>
                          </a:solidFill>
                          <a:effectLst/>
                          <a:latin typeface="+mn-lt"/>
                          <a:ea typeface="+mn-ea"/>
                          <a:cs typeface="+mn-cs"/>
                        </a:rPr>
                        <a:t>個人賽決賽</a:t>
                      </a:r>
                      <a:endParaRPr lang="zh-TW" sz="1600" b="1" kern="100" dirty="0">
                        <a:solidFill>
                          <a:srgbClr val="FF0000"/>
                        </a:solidFill>
                        <a:effectLst/>
                        <a:latin typeface="+mn-lt"/>
                        <a:ea typeface="+mn-ea"/>
                        <a:cs typeface="+mn-cs"/>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0" dirty="0">
                          <a:solidFill>
                            <a:schemeClr val="tx1"/>
                          </a:solidFill>
                          <a:effectLst/>
                        </a:rPr>
                        <a:t>第</a:t>
                      </a:r>
                      <a:r>
                        <a:rPr lang="en-US" sz="1600" b="0" kern="0" dirty="0">
                          <a:solidFill>
                            <a:schemeClr val="tx1"/>
                          </a:solidFill>
                          <a:effectLst/>
                        </a:rPr>
                        <a:t>1</a:t>
                      </a:r>
                      <a:r>
                        <a:rPr lang="zh-TW" sz="1600" b="0" kern="0" dirty="0">
                          <a:solidFill>
                            <a:schemeClr val="tx1"/>
                          </a:solidFill>
                          <a:effectLst/>
                        </a:rPr>
                        <a:t>名至第</a:t>
                      </a:r>
                      <a:r>
                        <a:rPr lang="en-US" sz="1600" b="0" kern="0" dirty="0">
                          <a:solidFill>
                            <a:schemeClr val="tx1"/>
                          </a:solidFill>
                          <a:effectLst/>
                        </a:rPr>
                        <a:t>3</a:t>
                      </a:r>
                      <a:r>
                        <a:rPr lang="zh-TW" sz="1600" b="0" kern="0" dirty="0">
                          <a:solidFill>
                            <a:schemeClr val="tx1"/>
                          </a:solidFill>
                          <a:effectLst/>
                        </a:rPr>
                        <a:t>名</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0" dirty="0">
                          <a:solidFill>
                            <a:schemeClr val="tx1"/>
                          </a:solidFill>
                          <a:effectLst/>
                        </a:rPr>
                        <a:t>增加甄審總分</a:t>
                      </a:r>
                      <a:r>
                        <a:rPr lang="en-US" sz="1600" b="0" kern="0" dirty="0">
                          <a:solidFill>
                            <a:schemeClr val="tx1"/>
                          </a:solidFill>
                          <a:effectLst/>
                        </a:rPr>
                        <a:t>20</a:t>
                      </a:r>
                      <a:r>
                        <a:rPr lang="zh-TW" sz="1600" b="0" kern="0" dirty="0">
                          <a:solidFill>
                            <a:schemeClr val="tx1"/>
                          </a:solidFill>
                          <a:effectLst/>
                        </a:rPr>
                        <a:t>％</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rowSpan="2">
                  <a:txBody>
                    <a:bodyPr/>
                    <a:lstStyle/>
                    <a:p>
                      <a:pPr algn="ctr">
                        <a:spcAft>
                          <a:spcPts val="0"/>
                        </a:spcAft>
                      </a:pPr>
                      <a:r>
                        <a:rPr lang="en-US" altLang="zh-TW" sz="1100" b="0" kern="0" dirty="0" smtClean="0">
                          <a:solidFill>
                            <a:schemeClr val="tx1"/>
                          </a:solidFill>
                          <a:effectLst/>
                          <a:latin typeface="+mn-lt"/>
                          <a:ea typeface="+mn-ea"/>
                          <a:cs typeface="+mn-cs"/>
                        </a:rPr>
                        <a:t>77</a:t>
                      </a:r>
                      <a:r>
                        <a:rPr lang="zh-TW" altLang="en-US" sz="1100" b="0" kern="0" dirty="0" smtClean="0">
                          <a:solidFill>
                            <a:schemeClr val="tx1"/>
                          </a:solidFill>
                          <a:effectLst/>
                          <a:latin typeface="+mn-lt"/>
                          <a:ea typeface="+mn-ea"/>
                          <a:cs typeface="+mn-cs"/>
                        </a:rPr>
                        <a:t>服裝、</a:t>
                      </a:r>
                      <a:r>
                        <a:rPr lang="en-US" altLang="zh-TW" sz="1100" b="0" kern="0" dirty="0" smtClean="0">
                          <a:solidFill>
                            <a:schemeClr val="tx1"/>
                          </a:solidFill>
                          <a:effectLst/>
                          <a:latin typeface="+mn-lt"/>
                          <a:ea typeface="+mn-ea"/>
                          <a:cs typeface="+mn-cs"/>
                        </a:rPr>
                        <a:t>78</a:t>
                      </a:r>
                      <a:r>
                        <a:rPr lang="zh-TW" altLang="en-US" sz="1100" b="0" kern="0" dirty="0" smtClean="0">
                          <a:solidFill>
                            <a:schemeClr val="tx1"/>
                          </a:solidFill>
                          <a:effectLst/>
                          <a:latin typeface="+mn-lt"/>
                          <a:ea typeface="+mn-ea"/>
                          <a:cs typeface="+mn-cs"/>
                        </a:rPr>
                        <a:t>美容、</a:t>
                      </a:r>
                      <a:r>
                        <a:rPr lang="en-US" altLang="zh-TW" sz="1100" b="0" kern="0" dirty="0" smtClean="0">
                          <a:solidFill>
                            <a:schemeClr val="tx1"/>
                          </a:solidFill>
                          <a:effectLst/>
                          <a:latin typeface="+mn-lt"/>
                          <a:ea typeface="+mn-ea"/>
                          <a:cs typeface="+mn-cs"/>
                        </a:rPr>
                        <a:t>80</a:t>
                      </a:r>
                      <a:r>
                        <a:rPr lang="zh-TW" altLang="en-US" sz="1100" b="0" kern="0" dirty="0" smtClean="0">
                          <a:solidFill>
                            <a:schemeClr val="tx1"/>
                          </a:solidFill>
                          <a:effectLst/>
                          <a:latin typeface="+mn-lt"/>
                          <a:ea typeface="+mn-ea"/>
                          <a:cs typeface="+mn-cs"/>
                        </a:rPr>
                        <a:t>工設、</a:t>
                      </a:r>
                      <a:r>
                        <a:rPr lang="en-US" altLang="zh-TW" sz="1100" b="0" kern="0" dirty="0" smtClean="0">
                          <a:solidFill>
                            <a:schemeClr val="tx1"/>
                          </a:solidFill>
                          <a:effectLst/>
                          <a:latin typeface="+mn-lt"/>
                          <a:ea typeface="+mn-ea"/>
                          <a:cs typeface="+mn-cs"/>
                        </a:rPr>
                        <a:t>85</a:t>
                      </a:r>
                      <a:r>
                        <a:rPr lang="zh-TW" altLang="en-US" sz="1100" b="0" kern="0" dirty="0" smtClean="0">
                          <a:solidFill>
                            <a:schemeClr val="tx1"/>
                          </a:solidFill>
                          <a:effectLst/>
                          <a:latin typeface="+mn-lt"/>
                          <a:ea typeface="+mn-ea"/>
                          <a:cs typeface="+mn-cs"/>
                        </a:rPr>
                        <a:t>商設、</a:t>
                      </a:r>
                      <a:r>
                        <a:rPr lang="en-US" altLang="zh-TW" sz="1100" b="0" kern="0" dirty="0" smtClean="0">
                          <a:solidFill>
                            <a:schemeClr val="tx1"/>
                          </a:solidFill>
                          <a:effectLst/>
                          <a:latin typeface="+mn-lt"/>
                          <a:ea typeface="+mn-ea"/>
                          <a:cs typeface="+mn-cs"/>
                        </a:rPr>
                        <a:t>95</a:t>
                      </a:r>
                      <a:r>
                        <a:rPr lang="zh-TW" altLang="en-US" sz="1100" b="0" kern="0" dirty="0" smtClean="0">
                          <a:solidFill>
                            <a:schemeClr val="tx1"/>
                          </a:solidFill>
                          <a:effectLst/>
                          <a:latin typeface="+mn-lt"/>
                          <a:ea typeface="+mn-ea"/>
                          <a:cs typeface="+mn-cs"/>
                        </a:rPr>
                        <a:t>幼保</a:t>
                      </a:r>
                      <a:endParaRPr lang="zh-TW" sz="1100" b="0" kern="0" dirty="0">
                        <a:solidFill>
                          <a:schemeClr val="tx1"/>
                        </a:solidFill>
                        <a:effectLst/>
                        <a:latin typeface="+mn-lt"/>
                        <a:ea typeface="+mn-ea"/>
                        <a:cs typeface="+mn-cs"/>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71463">
                <a:tc vMerge="1">
                  <a:txBody>
                    <a:bodyPr/>
                    <a:lstStyle/>
                    <a:p>
                      <a:pPr algn="ctr">
                        <a:spcAft>
                          <a:spcPts val="0"/>
                        </a:spcAft>
                      </a:pPr>
                      <a:endParaRPr lang="zh-TW" sz="1600" b="0" kern="100" dirty="0">
                        <a:solidFill>
                          <a:schemeClr val="tx1"/>
                        </a:solidFill>
                        <a:effectLst/>
                        <a:latin typeface="+mn-lt"/>
                        <a:ea typeface="+mn-ea"/>
                        <a:cs typeface="+mn-cs"/>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vMerge="1">
                  <a:txBody>
                    <a:bodyPr/>
                    <a:lstStyle/>
                    <a:p>
                      <a:pPr>
                        <a:spcAft>
                          <a:spcPts val="0"/>
                        </a:spcAft>
                      </a:pPr>
                      <a:endParaRPr lang="zh-TW" sz="1600" b="0" kern="100" dirty="0">
                        <a:solidFill>
                          <a:schemeClr val="tx1"/>
                        </a:solidFill>
                        <a:effectLst/>
                        <a:latin typeface="+mn-lt"/>
                        <a:ea typeface="+mn-ea"/>
                        <a:cs typeface="+mn-cs"/>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0" dirty="0">
                          <a:solidFill>
                            <a:schemeClr val="tx1"/>
                          </a:solidFill>
                          <a:effectLst/>
                        </a:rPr>
                        <a:t>其餘得獎者</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0" dirty="0">
                          <a:solidFill>
                            <a:schemeClr val="tx1"/>
                          </a:solidFill>
                          <a:effectLst/>
                        </a:rPr>
                        <a:t>增加甄審總分</a:t>
                      </a:r>
                      <a:r>
                        <a:rPr lang="en-US" sz="1600" b="0" kern="0" dirty="0">
                          <a:solidFill>
                            <a:schemeClr val="tx1"/>
                          </a:solidFill>
                          <a:effectLst/>
                        </a:rPr>
                        <a:t>15</a:t>
                      </a:r>
                      <a:r>
                        <a:rPr lang="zh-TW" sz="1600" b="0" kern="0" dirty="0">
                          <a:solidFill>
                            <a:schemeClr val="tx1"/>
                          </a:solidFill>
                          <a:effectLst/>
                        </a:rPr>
                        <a:t>％</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vMerge="1">
                  <a:txBody>
                    <a:bodyPr/>
                    <a:lstStyle/>
                    <a:p>
                      <a:pPr algn="ctr">
                        <a:spcAft>
                          <a:spcPts val="0"/>
                        </a:spcAft>
                      </a:pPr>
                      <a:endParaRPr lang="zh-TW" sz="1600" b="1" kern="100" dirty="0">
                        <a:solidFill>
                          <a:schemeClr val="tx1"/>
                        </a:solidFill>
                        <a:effectLst/>
                        <a:latin typeface="Times New Roman"/>
                        <a:ea typeface="新細明體"/>
                        <a:cs typeface="Times New Roman"/>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71463">
                <a:tc rowSpan="2">
                  <a:txBody>
                    <a:bodyPr/>
                    <a:lstStyle/>
                    <a:p>
                      <a:pPr algn="ctr">
                        <a:spcAft>
                          <a:spcPts val="0"/>
                        </a:spcAft>
                      </a:pPr>
                      <a:r>
                        <a:rPr lang="en-US" altLang="zh-TW" sz="1600" b="0" kern="100" dirty="0" smtClean="0">
                          <a:solidFill>
                            <a:schemeClr val="tx1"/>
                          </a:solidFill>
                          <a:effectLst/>
                          <a:latin typeface="+mn-lt"/>
                          <a:ea typeface="+mn-ea"/>
                          <a:cs typeface="+mn-cs"/>
                        </a:rPr>
                        <a:t>8</a:t>
                      </a:r>
                      <a:endParaRPr lang="zh-TW" sz="1600" b="0" kern="100" dirty="0">
                        <a:solidFill>
                          <a:schemeClr val="tx1"/>
                        </a:solidFill>
                        <a:effectLst/>
                        <a:latin typeface="+mn-lt"/>
                        <a:ea typeface="+mn-ea"/>
                        <a:cs typeface="+mn-cs"/>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b="0" kern="100" dirty="0" smtClean="0">
                          <a:solidFill>
                            <a:schemeClr val="tx1"/>
                          </a:solidFill>
                          <a:effectLst/>
                          <a:latin typeface="+mn-lt"/>
                          <a:ea typeface="+mn-ea"/>
                          <a:cs typeface="+mn-cs"/>
                        </a:rPr>
                        <a:t>全國學生音樂比賽</a:t>
                      </a:r>
                      <a:r>
                        <a:rPr lang="zh-TW" altLang="en-US" sz="1600" b="1" kern="100" dirty="0" smtClean="0">
                          <a:solidFill>
                            <a:srgbClr val="FF0000"/>
                          </a:solidFill>
                          <a:effectLst/>
                          <a:latin typeface="+mn-lt"/>
                          <a:ea typeface="+mn-ea"/>
                          <a:cs typeface="+mn-cs"/>
                        </a:rPr>
                        <a:t>個人賽決賽</a:t>
                      </a:r>
                      <a:endParaRPr lang="zh-TW" altLang="zh-TW" sz="1600" b="1" kern="100" dirty="0" smtClean="0">
                        <a:solidFill>
                          <a:srgbClr val="FF0000"/>
                        </a:solidFill>
                        <a:effectLst/>
                        <a:latin typeface="+mn-lt"/>
                        <a:ea typeface="+mn-ea"/>
                        <a:cs typeface="+mn-cs"/>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0" dirty="0">
                          <a:solidFill>
                            <a:schemeClr val="tx1"/>
                          </a:solidFill>
                          <a:effectLst/>
                        </a:rPr>
                        <a:t>第</a:t>
                      </a:r>
                      <a:r>
                        <a:rPr lang="en-US" sz="1600" b="0" kern="0" dirty="0">
                          <a:solidFill>
                            <a:schemeClr val="tx1"/>
                          </a:solidFill>
                          <a:effectLst/>
                        </a:rPr>
                        <a:t>1</a:t>
                      </a:r>
                      <a:r>
                        <a:rPr lang="zh-TW" sz="1600" b="0" kern="0" dirty="0">
                          <a:solidFill>
                            <a:schemeClr val="tx1"/>
                          </a:solidFill>
                          <a:effectLst/>
                        </a:rPr>
                        <a:t>名至第</a:t>
                      </a:r>
                      <a:r>
                        <a:rPr lang="en-US" sz="1600" b="0" kern="0" dirty="0">
                          <a:solidFill>
                            <a:schemeClr val="tx1"/>
                          </a:solidFill>
                          <a:effectLst/>
                        </a:rPr>
                        <a:t>3</a:t>
                      </a:r>
                      <a:r>
                        <a:rPr lang="zh-TW" sz="1600" b="0" kern="0" dirty="0">
                          <a:solidFill>
                            <a:schemeClr val="tx1"/>
                          </a:solidFill>
                          <a:effectLst/>
                        </a:rPr>
                        <a:t>名</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0" dirty="0">
                          <a:solidFill>
                            <a:schemeClr val="tx1"/>
                          </a:solidFill>
                          <a:effectLst/>
                        </a:rPr>
                        <a:t>增加甄審總分</a:t>
                      </a:r>
                      <a:r>
                        <a:rPr lang="en-US" sz="1600" b="0" kern="0" dirty="0">
                          <a:solidFill>
                            <a:schemeClr val="tx1"/>
                          </a:solidFill>
                          <a:effectLst/>
                        </a:rPr>
                        <a:t>20</a:t>
                      </a:r>
                      <a:r>
                        <a:rPr lang="zh-TW" sz="1600" b="0" kern="0" dirty="0">
                          <a:solidFill>
                            <a:schemeClr val="tx1"/>
                          </a:solidFill>
                          <a:effectLst/>
                        </a:rPr>
                        <a:t>％</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100" b="0" kern="0" dirty="0" smtClean="0">
                          <a:solidFill>
                            <a:schemeClr val="tx1"/>
                          </a:solidFill>
                          <a:effectLst/>
                          <a:latin typeface="+mn-lt"/>
                          <a:ea typeface="+mn-ea"/>
                          <a:cs typeface="+mn-cs"/>
                        </a:rPr>
                        <a:t>77</a:t>
                      </a:r>
                      <a:r>
                        <a:rPr lang="zh-TW" altLang="en-US" sz="1100" b="0" kern="0" dirty="0" smtClean="0">
                          <a:solidFill>
                            <a:schemeClr val="tx1"/>
                          </a:solidFill>
                          <a:effectLst/>
                          <a:latin typeface="+mn-lt"/>
                          <a:ea typeface="+mn-ea"/>
                          <a:cs typeface="+mn-cs"/>
                        </a:rPr>
                        <a:t>服裝、</a:t>
                      </a:r>
                      <a:r>
                        <a:rPr lang="en-US" altLang="zh-TW" sz="1100" b="0" kern="0" dirty="0" smtClean="0">
                          <a:solidFill>
                            <a:schemeClr val="tx1"/>
                          </a:solidFill>
                          <a:effectLst/>
                          <a:latin typeface="+mn-lt"/>
                          <a:ea typeface="+mn-ea"/>
                          <a:cs typeface="+mn-cs"/>
                        </a:rPr>
                        <a:t>78</a:t>
                      </a:r>
                      <a:r>
                        <a:rPr lang="zh-TW" altLang="en-US" sz="1100" b="0" kern="0" dirty="0" smtClean="0">
                          <a:solidFill>
                            <a:schemeClr val="tx1"/>
                          </a:solidFill>
                          <a:effectLst/>
                          <a:latin typeface="+mn-lt"/>
                          <a:ea typeface="+mn-ea"/>
                          <a:cs typeface="+mn-cs"/>
                        </a:rPr>
                        <a:t>美容、</a:t>
                      </a:r>
                      <a:r>
                        <a:rPr lang="en-US" altLang="zh-TW" sz="1100" b="0" kern="0" dirty="0" smtClean="0">
                          <a:solidFill>
                            <a:schemeClr val="tx1"/>
                          </a:solidFill>
                          <a:effectLst/>
                          <a:latin typeface="+mn-lt"/>
                          <a:ea typeface="+mn-ea"/>
                          <a:cs typeface="+mn-cs"/>
                        </a:rPr>
                        <a:t>80</a:t>
                      </a:r>
                      <a:r>
                        <a:rPr lang="zh-TW" altLang="en-US" sz="1100" b="0" kern="0" dirty="0" smtClean="0">
                          <a:solidFill>
                            <a:schemeClr val="tx1"/>
                          </a:solidFill>
                          <a:effectLst/>
                          <a:latin typeface="+mn-lt"/>
                          <a:ea typeface="+mn-ea"/>
                          <a:cs typeface="+mn-cs"/>
                        </a:rPr>
                        <a:t>工設、</a:t>
                      </a:r>
                      <a:r>
                        <a:rPr lang="en-US" altLang="zh-TW" sz="1100" b="0" kern="0" dirty="0" smtClean="0">
                          <a:solidFill>
                            <a:schemeClr val="tx1"/>
                          </a:solidFill>
                          <a:effectLst/>
                          <a:latin typeface="+mn-lt"/>
                          <a:ea typeface="+mn-ea"/>
                          <a:cs typeface="+mn-cs"/>
                        </a:rPr>
                        <a:t>85</a:t>
                      </a:r>
                      <a:r>
                        <a:rPr lang="zh-TW" altLang="en-US" sz="1100" b="0" kern="0" dirty="0" smtClean="0">
                          <a:solidFill>
                            <a:schemeClr val="tx1"/>
                          </a:solidFill>
                          <a:effectLst/>
                          <a:latin typeface="+mn-lt"/>
                          <a:ea typeface="+mn-ea"/>
                          <a:cs typeface="+mn-cs"/>
                        </a:rPr>
                        <a:t>商設、</a:t>
                      </a:r>
                      <a:r>
                        <a:rPr lang="en-US" altLang="zh-TW" sz="1100" b="0" kern="0" dirty="0" smtClean="0">
                          <a:solidFill>
                            <a:schemeClr val="tx1"/>
                          </a:solidFill>
                          <a:effectLst/>
                          <a:latin typeface="+mn-lt"/>
                          <a:ea typeface="+mn-ea"/>
                          <a:cs typeface="+mn-cs"/>
                        </a:rPr>
                        <a:t>95</a:t>
                      </a:r>
                      <a:r>
                        <a:rPr lang="zh-TW" altLang="en-US" sz="1100" b="0" kern="0" dirty="0" smtClean="0">
                          <a:solidFill>
                            <a:schemeClr val="tx1"/>
                          </a:solidFill>
                          <a:effectLst/>
                          <a:latin typeface="+mn-lt"/>
                          <a:ea typeface="+mn-ea"/>
                          <a:cs typeface="+mn-cs"/>
                        </a:rPr>
                        <a:t>幼保</a:t>
                      </a:r>
                      <a:endParaRPr lang="zh-TW" sz="11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71463">
                <a:tc vMerge="1">
                  <a:txBody>
                    <a:bodyPr/>
                    <a:lstStyle/>
                    <a:p>
                      <a:pPr algn="ctr">
                        <a:spcAft>
                          <a:spcPts val="0"/>
                        </a:spcAft>
                      </a:pPr>
                      <a:endParaRPr lang="zh-TW" sz="1600" b="0" kern="100" dirty="0">
                        <a:solidFill>
                          <a:schemeClr val="tx1"/>
                        </a:solidFill>
                        <a:effectLst/>
                        <a:latin typeface="+mn-lt"/>
                        <a:ea typeface="+mn-ea"/>
                        <a:cs typeface="+mn-cs"/>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vMerge="1">
                  <a:txBody>
                    <a:bodyPr/>
                    <a:lstStyle/>
                    <a:p>
                      <a:pPr>
                        <a:spcAft>
                          <a:spcPts val="0"/>
                        </a:spcAft>
                      </a:pPr>
                      <a:endParaRPr lang="zh-TW" sz="1600" b="0" kern="100" dirty="0">
                        <a:solidFill>
                          <a:schemeClr val="tx1"/>
                        </a:solidFill>
                        <a:effectLst/>
                        <a:latin typeface="+mn-lt"/>
                        <a:ea typeface="+mn-ea"/>
                        <a:cs typeface="+mn-cs"/>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0" dirty="0">
                          <a:solidFill>
                            <a:schemeClr val="tx1"/>
                          </a:solidFill>
                          <a:effectLst/>
                        </a:rPr>
                        <a:t>其餘得獎者</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0" dirty="0">
                          <a:solidFill>
                            <a:schemeClr val="tx1"/>
                          </a:solidFill>
                          <a:effectLst/>
                        </a:rPr>
                        <a:t>增加甄審總分</a:t>
                      </a:r>
                      <a:r>
                        <a:rPr lang="en-US" sz="1600" b="0" kern="0" dirty="0">
                          <a:solidFill>
                            <a:schemeClr val="tx1"/>
                          </a:solidFill>
                          <a:effectLst/>
                        </a:rPr>
                        <a:t>15</a:t>
                      </a:r>
                      <a:r>
                        <a:rPr lang="zh-TW" sz="1600" b="0" kern="0" dirty="0">
                          <a:solidFill>
                            <a:schemeClr val="tx1"/>
                          </a:solidFill>
                          <a:effectLst/>
                        </a:rPr>
                        <a:t>％</a:t>
                      </a:r>
                      <a:endParaRPr lang="zh-TW" sz="1600" b="0" kern="100" dirty="0">
                        <a:solidFill>
                          <a:schemeClr val="tx1"/>
                        </a:solidFill>
                        <a:effectLst/>
                        <a:latin typeface="Times New Roman"/>
                        <a:ea typeface="新細明體"/>
                        <a:cs typeface="Times New Roman"/>
                      </a:endParaRPr>
                    </a:p>
                  </a:txBody>
                  <a:tcPr marL="68587" marR="68587"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vMerge="1">
                  <a:txBody>
                    <a:bodyPr/>
                    <a:lstStyle/>
                    <a:p>
                      <a:pPr algn="ctr">
                        <a:spcAft>
                          <a:spcPts val="0"/>
                        </a:spcAft>
                      </a:pPr>
                      <a:endParaRPr lang="zh-TW" sz="1600" b="1" kern="100" dirty="0">
                        <a:solidFill>
                          <a:schemeClr val="tx1"/>
                        </a:solidFill>
                        <a:effectLst/>
                        <a:latin typeface="Times New Roman"/>
                        <a:ea typeface="新細明體"/>
                        <a:cs typeface="Times New Roman"/>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sp>
        <p:nvSpPr>
          <p:cNvPr id="5" name="矩形 4"/>
          <p:cNvSpPr/>
          <p:nvPr/>
        </p:nvSpPr>
        <p:spPr>
          <a:xfrm>
            <a:off x="107504" y="579667"/>
            <a:ext cx="8753475" cy="369888"/>
          </a:xfrm>
          <a:prstGeom prst="rect">
            <a:avLst/>
          </a:prstGeom>
        </p:spPr>
        <p:txBody>
          <a:bodyPr>
            <a:spAutoFit/>
          </a:bodyPr>
          <a:lstStyle/>
          <a:p>
            <a:pPr eaLnBrk="1" hangingPunct="1">
              <a:defRPr/>
            </a:pPr>
            <a:r>
              <a:rPr lang="zh-TW" altLang="en-US" dirty="0">
                <a:latin typeface="+mn-ea"/>
                <a:ea typeface="+mn-ea"/>
              </a:rPr>
              <a:t>本入學招生</a:t>
            </a:r>
            <a:r>
              <a:rPr lang="zh-TW" altLang="zh-TW" dirty="0">
                <a:latin typeface="+mn-ea"/>
                <a:ea typeface="+mn-ea"/>
              </a:rPr>
              <a:t>認可之中央各級機關及直轄市政府主辦之全國性技（藝）能競賽</a:t>
            </a:r>
            <a:endParaRPr lang="zh-TW" altLang="en-US" dirty="0">
              <a:latin typeface="+mn-ea"/>
              <a:ea typeface="+mn-ea"/>
            </a:endParaRPr>
          </a:p>
        </p:txBody>
      </p:sp>
      <p:sp>
        <p:nvSpPr>
          <p:cNvPr id="9" name="矩形 8"/>
          <p:cNvSpPr/>
          <p:nvPr/>
        </p:nvSpPr>
        <p:spPr>
          <a:xfrm>
            <a:off x="107504" y="6273225"/>
            <a:ext cx="7269626" cy="584775"/>
          </a:xfrm>
          <a:prstGeom prst="rect">
            <a:avLst/>
          </a:prstGeom>
          <a:solidFill>
            <a:schemeClr val="accent6">
              <a:lumMod val="40000"/>
              <a:lumOff val="60000"/>
            </a:schemeClr>
          </a:solidFill>
        </p:spPr>
        <p:txBody>
          <a:bodyPr wrap="square">
            <a:spAutoFit/>
          </a:bodyPr>
          <a:lstStyle/>
          <a:p>
            <a:pPr>
              <a:defRPr/>
            </a:pPr>
            <a:r>
              <a:rPr lang="zh-TW" altLang="en-US" sz="1600" dirty="0">
                <a:solidFill>
                  <a:srgbClr val="FF0000"/>
                </a:solidFill>
                <a:latin typeface="華康中黑體" pitchFamily="49" charset="-120"/>
                <a:ea typeface="華康中黑體" pitchFamily="49" charset="-120"/>
              </a:rPr>
              <a:t>＊全國高職學生專題暨創意製作競賽決賽獲獎採計年度為</a:t>
            </a:r>
            <a:r>
              <a:rPr lang="en-US" altLang="zh-TW" sz="1600" dirty="0">
                <a:solidFill>
                  <a:srgbClr val="FF0000"/>
                </a:solidFill>
                <a:latin typeface="華康中黑體" pitchFamily="49" charset="-120"/>
                <a:ea typeface="華康中黑體" pitchFamily="49" charset="-120"/>
              </a:rPr>
              <a:t>103</a:t>
            </a:r>
            <a:r>
              <a:rPr lang="zh-TW" altLang="en-US" sz="1600" dirty="0">
                <a:solidFill>
                  <a:srgbClr val="FF0000"/>
                </a:solidFill>
                <a:latin typeface="華康中黑體" pitchFamily="49" charset="-120"/>
                <a:ea typeface="華康中黑體" pitchFamily="49" charset="-120"/>
              </a:rPr>
              <a:t>年（含）之後。</a:t>
            </a:r>
            <a:endParaRPr lang="en-US" altLang="zh-TW" sz="1600" dirty="0">
              <a:solidFill>
                <a:srgbClr val="FF0000"/>
              </a:solidFill>
              <a:latin typeface="華康中黑體" pitchFamily="49" charset="-120"/>
              <a:ea typeface="華康中黑體" pitchFamily="49" charset="-120"/>
            </a:endParaRPr>
          </a:p>
          <a:p>
            <a:pPr>
              <a:defRPr/>
            </a:pPr>
            <a:r>
              <a:rPr lang="zh-TW" altLang="en-US" sz="1600" dirty="0">
                <a:solidFill>
                  <a:srgbClr val="FF0000"/>
                </a:solidFill>
                <a:latin typeface="華康中黑體" pitchFamily="49" charset="-120"/>
                <a:ea typeface="華康中黑體" pitchFamily="49" charset="-120"/>
              </a:rPr>
              <a:t>＊全國學生舞蹈比賽與全國學生音樂比賽採計持有個人賽決賽獲獎名次證明者。</a:t>
            </a:r>
            <a:endParaRPr lang="zh-TW" altLang="en-US" sz="1600" dirty="0"/>
          </a:p>
        </p:txBody>
      </p:sp>
      <p:sp>
        <p:nvSpPr>
          <p:cNvPr id="6" name="Rectangle 2"/>
          <p:cNvSpPr txBox="1">
            <a:spLocks noChangeArrowheads="1"/>
          </p:cNvSpPr>
          <p:nvPr/>
        </p:nvSpPr>
        <p:spPr bwMode="auto">
          <a:xfrm>
            <a:off x="179388" y="53983"/>
            <a:ext cx="7777163" cy="539750"/>
          </a:xfrm>
          <a:prstGeom prst="rect">
            <a:avLst/>
          </a:prstGeom>
          <a:noFill/>
          <a:ln w="9525">
            <a:noFill/>
            <a:miter lim="800000"/>
            <a:headEnd/>
            <a:tailEnd/>
          </a:ln>
          <a:effectLst/>
        </p:spPr>
        <p:txBody>
          <a:bodyPr lIns="0" rIns="0" bIns="0" anchor="b"/>
          <a:lstStyle/>
          <a:p>
            <a:pPr eaLnBrk="1" hangingPunct="1">
              <a:defRPr/>
            </a:pPr>
            <a:r>
              <a:rPr lang="zh-TW" altLang="en-US" sz="2800" kern="0" dirty="0" smtClean="0">
                <a:solidFill>
                  <a:srgbClr val="3333FF"/>
                </a:solidFill>
                <a:latin typeface="微軟正黑體" panose="020B0604030504040204" pitchFamily="34" charset="-120"/>
                <a:ea typeface="微軟正黑體" panose="020B0604030504040204" pitchFamily="34" charset="-120"/>
                <a:cs typeface="+mj-cs"/>
              </a:rPr>
              <a:t>一、技優甄審入學招生試務重要事項</a:t>
            </a:r>
            <a:endParaRPr lang="zh-TW" altLang="en-US" sz="2800" kern="0" dirty="0">
              <a:solidFill>
                <a:srgbClr val="3333FF"/>
              </a:solid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301871690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4294967295"/>
          </p:nvPr>
        </p:nvSpPr>
        <p:spPr>
          <a:xfrm>
            <a:off x="107504" y="620688"/>
            <a:ext cx="8856663" cy="6192688"/>
          </a:xfrm>
        </p:spPr>
        <p:txBody>
          <a:bodyPr/>
          <a:lstStyle/>
          <a:p>
            <a:pPr marL="381000" indent="-381000" algn="just" eaLnBrk="1" hangingPunct="1">
              <a:spcBef>
                <a:spcPts val="600"/>
              </a:spcBef>
              <a:buClr>
                <a:schemeClr val="tx1"/>
              </a:buClr>
              <a:buFontTx/>
              <a:buNone/>
              <a:defRPr/>
            </a:pPr>
            <a:r>
              <a:rPr lang="en-US" altLang="zh-TW" sz="2400" dirty="0" smtClean="0">
                <a:solidFill>
                  <a:srgbClr val="00B050"/>
                </a:solidFill>
                <a:latin typeface="+mn-ea"/>
                <a:ea typeface="+mn-ea"/>
              </a:rPr>
              <a:t>(</a:t>
            </a:r>
            <a:r>
              <a:rPr lang="zh-TW" altLang="en-US" sz="2400" dirty="0" smtClean="0">
                <a:solidFill>
                  <a:srgbClr val="00B050"/>
                </a:solidFill>
                <a:latin typeface="+mn-ea"/>
                <a:ea typeface="+mn-ea"/>
              </a:rPr>
              <a:t>一</a:t>
            </a:r>
            <a:r>
              <a:rPr lang="en-US" altLang="zh-TW" sz="2400" dirty="0" smtClean="0">
                <a:solidFill>
                  <a:srgbClr val="00B050"/>
                </a:solidFill>
                <a:latin typeface="+mn-ea"/>
                <a:ea typeface="+mn-ea"/>
              </a:rPr>
              <a:t>) </a:t>
            </a:r>
            <a:r>
              <a:rPr lang="zh-TW" altLang="en-US" sz="2400" dirty="0" smtClean="0">
                <a:solidFill>
                  <a:srgbClr val="00B050"/>
                </a:solidFill>
                <a:latin typeface="+mn-ea"/>
                <a:ea typeface="+mn-ea"/>
              </a:rPr>
              <a:t>報名作業</a:t>
            </a:r>
          </a:p>
          <a:p>
            <a:pPr marL="781050" lvl="1" indent="-381000">
              <a:lnSpc>
                <a:spcPct val="120000"/>
              </a:lnSpc>
              <a:spcBef>
                <a:spcPts val="0"/>
              </a:spcBef>
              <a:buFontTx/>
              <a:buBlip>
                <a:blip r:embed="rId2"/>
              </a:buBlip>
              <a:defRPr/>
            </a:pPr>
            <a:r>
              <a:rPr lang="zh-TW" altLang="en-US" sz="1800" dirty="0">
                <a:latin typeface="+mn-ea"/>
                <a:ea typeface="+mn-ea"/>
              </a:rPr>
              <a:t>技優甄審入學招生</a:t>
            </a:r>
            <a:r>
              <a:rPr lang="zh-TW" altLang="en-US" sz="1800" dirty="0" smtClean="0">
                <a:latin typeface="+mn-ea"/>
                <a:ea typeface="+mn-ea"/>
              </a:rPr>
              <a:t>考生向甄審學校繳費</a:t>
            </a:r>
            <a:r>
              <a:rPr lang="zh-TW" altLang="en-US" sz="1800" dirty="0">
                <a:latin typeface="+mn-ea"/>
                <a:ea typeface="+mn-ea"/>
              </a:rPr>
              <a:t>及</a:t>
            </a:r>
            <a:r>
              <a:rPr lang="zh-TW" altLang="en-US" sz="1800" dirty="0">
                <a:solidFill>
                  <a:srgbClr val="C00000"/>
                </a:solidFill>
                <a:latin typeface="+mn-ea"/>
                <a:ea typeface="+mn-ea"/>
              </a:rPr>
              <a:t>郵寄</a:t>
            </a:r>
            <a:r>
              <a:rPr lang="zh-TW" altLang="en-US" sz="1800" dirty="0">
                <a:latin typeface="+mn-ea"/>
                <a:ea typeface="+mn-ea"/>
              </a:rPr>
              <a:t>報名資料時間為</a:t>
            </a:r>
            <a:r>
              <a:rPr lang="en-US" altLang="zh-TW" sz="1800" dirty="0" smtClean="0">
                <a:solidFill>
                  <a:srgbClr val="FF0000"/>
                </a:solidFill>
                <a:latin typeface="+mn-ea"/>
                <a:ea typeface="+mn-ea"/>
              </a:rPr>
              <a:t>108</a:t>
            </a:r>
            <a:r>
              <a:rPr lang="zh-TW" altLang="en-US" sz="1800" dirty="0" smtClean="0">
                <a:solidFill>
                  <a:srgbClr val="FF0000"/>
                </a:solidFill>
                <a:latin typeface="+mn-ea"/>
                <a:ea typeface="+mn-ea"/>
              </a:rPr>
              <a:t>年</a:t>
            </a:r>
            <a:r>
              <a:rPr lang="en-US" altLang="zh-TW" sz="1800" dirty="0" smtClean="0">
                <a:solidFill>
                  <a:srgbClr val="FF0000"/>
                </a:solidFill>
                <a:latin typeface="+mn-ea"/>
                <a:ea typeface="+mn-ea"/>
              </a:rPr>
              <a:t>5</a:t>
            </a:r>
            <a:r>
              <a:rPr lang="zh-TW" altLang="en-US" sz="1800" dirty="0" smtClean="0">
                <a:solidFill>
                  <a:srgbClr val="FF0000"/>
                </a:solidFill>
                <a:latin typeface="+mn-ea"/>
                <a:ea typeface="+mn-ea"/>
              </a:rPr>
              <a:t>月</a:t>
            </a:r>
            <a:r>
              <a:rPr lang="en-US" altLang="zh-TW" sz="1800" dirty="0" smtClean="0">
                <a:solidFill>
                  <a:srgbClr val="FF0000"/>
                </a:solidFill>
                <a:latin typeface="+mn-ea"/>
                <a:ea typeface="+mn-ea"/>
              </a:rPr>
              <a:t>23</a:t>
            </a:r>
            <a:r>
              <a:rPr lang="zh-TW" altLang="en-US" sz="1800" dirty="0" smtClean="0">
                <a:solidFill>
                  <a:srgbClr val="FF0000"/>
                </a:solidFill>
                <a:latin typeface="+mn-ea"/>
                <a:ea typeface="+mn-ea"/>
              </a:rPr>
              <a:t>日</a:t>
            </a:r>
            <a:r>
              <a:rPr lang="zh-TW" altLang="en-US" sz="1800" dirty="0" smtClean="0">
                <a:latin typeface="+mn-ea"/>
                <a:ea typeface="+mn-ea"/>
              </a:rPr>
              <a:t>至</a:t>
            </a:r>
            <a:r>
              <a:rPr lang="en-US" altLang="zh-TW" sz="1800" dirty="0" smtClean="0">
                <a:solidFill>
                  <a:srgbClr val="FF0000"/>
                </a:solidFill>
                <a:latin typeface="+mn-ea"/>
                <a:ea typeface="+mn-ea"/>
              </a:rPr>
              <a:t>108</a:t>
            </a:r>
            <a:r>
              <a:rPr lang="zh-TW" altLang="en-US" sz="1800" dirty="0" smtClean="0">
                <a:solidFill>
                  <a:srgbClr val="FF0000"/>
                </a:solidFill>
                <a:latin typeface="+mn-ea"/>
                <a:ea typeface="+mn-ea"/>
              </a:rPr>
              <a:t>年</a:t>
            </a:r>
            <a:r>
              <a:rPr lang="en-US" altLang="zh-TW" sz="1800" dirty="0">
                <a:solidFill>
                  <a:srgbClr val="FF0000"/>
                </a:solidFill>
                <a:latin typeface="+mn-ea"/>
                <a:ea typeface="+mn-ea"/>
              </a:rPr>
              <a:t>5</a:t>
            </a:r>
            <a:r>
              <a:rPr lang="zh-TW" altLang="en-US" sz="1800" dirty="0" smtClean="0">
                <a:solidFill>
                  <a:srgbClr val="FF0000"/>
                </a:solidFill>
                <a:latin typeface="+mn-ea"/>
                <a:ea typeface="+mn-ea"/>
              </a:rPr>
              <a:t>月</a:t>
            </a:r>
            <a:r>
              <a:rPr lang="en-US" altLang="zh-TW" sz="1800" dirty="0" smtClean="0">
                <a:solidFill>
                  <a:srgbClr val="FF0000"/>
                </a:solidFill>
                <a:latin typeface="+mn-ea"/>
                <a:ea typeface="+mn-ea"/>
              </a:rPr>
              <a:t>29</a:t>
            </a:r>
            <a:r>
              <a:rPr lang="zh-TW" altLang="en-US" sz="1800" dirty="0" smtClean="0">
                <a:solidFill>
                  <a:srgbClr val="FF0000"/>
                </a:solidFill>
                <a:latin typeface="+mn-ea"/>
                <a:ea typeface="+mn-ea"/>
              </a:rPr>
              <a:t>日</a:t>
            </a:r>
            <a:r>
              <a:rPr lang="zh-TW" altLang="en-US" sz="1800" dirty="0" smtClean="0">
                <a:latin typeface="+mn-ea"/>
                <a:ea typeface="+mn-ea"/>
              </a:rPr>
              <a:t>，各校收到考生甄審資料袋後，請於</a:t>
            </a:r>
            <a:r>
              <a:rPr lang="en-US" altLang="zh-TW" sz="1800" dirty="0" smtClean="0">
                <a:solidFill>
                  <a:srgbClr val="FF0000"/>
                </a:solidFill>
                <a:latin typeface="+mn-ea"/>
                <a:ea typeface="+mn-ea"/>
              </a:rPr>
              <a:t>108</a:t>
            </a:r>
            <a:r>
              <a:rPr lang="zh-TW" altLang="en-US" sz="1800" dirty="0" smtClean="0">
                <a:solidFill>
                  <a:srgbClr val="FF0000"/>
                </a:solidFill>
                <a:latin typeface="+mn-ea"/>
                <a:ea typeface="+mn-ea"/>
              </a:rPr>
              <a:t>年</a:t>
            </a:r>
            <a:r>
              <a:rPr lang="en-US" altLang="zh-TW" sz="1800" dirty="0" smtClean="0">
                <a:solidFill>
                  <a:srgbClr val="FF0000"/>
                </a:solidFill>
                <a:latin typeface="+mn-ea"/>
                <a:ea typeface="+mn-ea"/>
              </a:rPr>
              <a:t>5</a:t>
            </a:r>
            <a:r>
              <a:rPr lang="zh-TW" altLang="en-US" sz="1800" dirty="0" smtClean="0">
                <a:solidFill>
                  <a:srgbClr val="FF0000"/>
                </a:solidFill>
                <a:latin typeface="+mn-ea"/>
                <a:ea typeface="+mn-ea"/>
              </a:rPr>
              <a:t>月</a:t>
            </a:r>
            <a:r>
              <a:rPr lang="en-US" altLang="zh-TW" sz="1800" dirty="0" smtClean="0">
                <a:solidFill>
                  <a:srgbClr val="FF0000"/>
                </a:solidFill>
                <a:latin typeface="+mn-ea"/>
                <a:ea typeface="+mn-ea"/>
              </a:rPr>
              <a:t>29</a:t>
            </a:r>
            <a:r>
              <a:rPr lang="zh-TW" altLang="en-US" sz="1800" dirty="0" smtClean="0">
                <a:solidFill>
                  <a:srgbClr val="FF0000"/>
                </a:solidFill>
                <a:latin typeface="+mn-ea"/>
                <a:ea typeface="+mn-ea"/>
              </a:rPr>
              <a:t>日</a:t>
            </a:r>
            <a:r>
              <a:rPr lang="en-US" altLang="zh-TW" sz="1800" dirty="0" smtClean="0">
                <a:solidFill>
                  <a:srgbClr val="FF0000"/>
                </a:solidFill>
                <a:latin typeface="+mn-ea"/>
                <a:ea typeface="+mn-ea"/>
              </a:rPr>
              <a:t>10:00</a:t>
            </a:r>
            <a:r>
              <a:rPr lang="zh-TW" altLang="en-US" sz="1800" dirty="0" smtClean="0">
                <a:solidFill>
                  <a:srgbClr val="FF0000"/>
                </a:solidFill>
                <a:latin typeface="+mn-ea"/>
                <a:ea typeface="+mn-ea"/>
              </a:rPr>
              <a:t>起</a:t>
            </a:r>
            <a:r>
              <a:rPr lang="zh-TW" altLang="en-US" sz="1800" dirty="0" smtClean="0">
                <a:latin typeface="+mn-ea"/>
                <a:ea typeface="+mn-ea"/>
              </a:rPr>
              <a:t>上網登錄收件</a:t>
            </a:r>
            <a:r>
              <a:rPr lang="zh-TW" altLang="en-US" sz="1800" dirty="0">
                <a:latin typeface="+mn-ea"/>
                <a:ea typeface="+mn-ea"/>
              </a:rPr>
              <a:t>及</a:t>
            </a:r>
            <a:r>
              <a:rPr lang="zh-TW" altLang="en-US" sz="1800" dirty="0" smtClean="0">
                <a:latin typeface="+mn-ea"/>
                <a:ea typeface="+mn-ea"/>
              </a:rPr>
              <a:t>繳費狀態，方便考生查詢。</a:t>
            </a:r>
            <a:endParaRPr lang="en-US" altLang="zh-TW" sz="1800" dirty="0" smtClean="0">
              <a:latin typeface="+mn-ea"/>
              <a:ea typeface="+mn-ea"/>
            </a:endParaRPr>
          </a:p>
          <a:p>
            <a:pPr marL="781050" lvl="1" indent="-381000">
              <a:lnSpc>
                <a:spcPct val="120000"/>
              </a:lnSpc>
              <a:spcBef>
                <a:spcPts val="0"/>
              </a:spcBef>
              <a:buFontTx/>
              <a:buBlip>
                <a:blip r:embed="rId2"/>
              </a:buBlip>
              <a:defRPr/>
            </a:pPr>
            <a:r>
              <a:rPr lang="zh-TW" altLang="en-US" sz="1800" dirty="0" smtClean="0">
                <a:latin typeface="+mn-ea"/>
                <a:ea typeface="+mn-ea"/>
              </a:rPr>
              <a:t>各校於</a:t>
            </a:r>
            <a:r>
              <a:rPr lang="en-US" altLang="zh-TW" sz="1800" dirty="0" smtClean="0">
                <a:solidFill>
                  <a:srgbClr val="FF0000"/>
                </a:solidFill>
                <a:latin typeface="+mn-ea"/>
                <a:ea typeface="+mn-ea"/>
              </a:rPr>
              <a:t>108</a:t>
            </a:r>
            <a:r>
              <a:rPr lang="zh-TW" altLang="en-US" sz="1800" dirty="0" smtClean="0">
                <a:solidFill>
                  <a:srgbClr val="FF0000"/>
                </a:solidFill>
                <a:latin typeface="+mn-ea"/>
                <a:ea typeface="+mn-ea"/>
              </a:rPr>
              <a:t>年</a:t>
            </a:r>
            <a:r>
              <a:rPr lang="en-US" altLang="zh-TW" sz="1800" dirty="0">
                <a:solidFill>
                  <a:srgbClr val="FF0000"/>
                </a:solidFill>
                <a:latin typeface="+mn-ea"/>
                <a:ea typeface="+mn-ea"/>
              </a:rPr>
              <a:t>5</a:t>
            </a:r>
            <a:r>
              <a:rPr lang="zh-TW" altLang="en-US" sz="1800" dirty="0" smtClean="0">
                <a:solidFill>
                  <a:srgbClr val="FF0000"/>
                </a:solidFill>
                <a:latin typeface="+mn-ea"/>
                <a:ea typeface="+mn-ea"/>
              </a:rPr>
              <a:t>月</a:t>
            </a:r>
            <a:r>
              <a:rPr lang="en-US" altLang="zh-TW" sz="1800" dirty="0" smtClean="0">
                <a:solidFill>
                  <a:srgbClr val="FF0000"/>
                </a:solidFill>
                <a:latin typeface="+mn-ea"/>
                <a:ea typeface="+mn-ea"/>
              </a:rPr>
              <a:t>29</a:t>
            </a:r>
            <a:r>
              <a:rPr lang="zh-TW" altLang="en-US" sz="1800" dirty="0" smtClean="0">
                <a:solidFill>
                  <a:srgbClr val="FF0000"/>
                </a:solidFill>
                <a:latin typeface="+mn-ea"/>
                <a:ea typeface="+mn-ea"/>
              </a:rPr>
              <a:t>日</a:t>
            </a:r>
            <a:r>
              <a:rPr lang="en-US" altLang="zh-TW" sz="1800" dirty="0">
                <a:solidFill>
                  <a:srgbClr val="FF0000"/>
                </a:solidFill>
                <a:latin typeface="+mn-ea"/>
                <a:ea typeface="+mn-ea"/>
              </a:rPr>
              <a:t>10:00</a:t>
            </a:r>
            <a:r>
              <a:rPr lang="zh-TW" altLang="en-US" sz="1800" dirty="0">
                <a:solidFill>
                  <a:srgbClr val="FF0000"/>
                </a:solidFill>
                <a:latin typeface="+mn-ea"/>
                <a:ea typeface="+mn-ea"/>
              </a:rPr>
              <a:t>起</a:t>
            </a:r>
            <a:r>
              <a:rPr lang="zh-TW" altLang="en-US" sz="1800" dirty="0" smtClean="0">
                <a:latin typeface="+mn-ea"/>
                <a:ea typeface="+mn-ea"/>
              </a:rPr>
              <a:t>可至委員學校作業系統下載甄審報名名單</a:t>
            </a:r>
          </a:p>
          <a:p>
            <a:pPr marL="781050" lvl="1" indent="-381000" eaLnBrk="1" hangingPunct="1">
              <a:lnSpc>
                <a:spcPct val="120000"/>
              </a:lnSpc>
              <a:spcBef>
                <a:spcPts val="0"/>
              </a:spcBef>
              <a:buFontTx/>
              <a:buBlip>
                <a:blip r:embed="rId2"/>
              </a:buBlip>
              <a:defRPr/>
            </a:pPr>
            <a:r>
              <a:rPr lang="zh-TW" altLang="en-US" sz="1800" dirty="0" smtClean="0">
                <a:solidFill>
                  <a:srgbClr val="FF0000"/>
                </a:solidFill>
                <a:latin typeface="+mn-ea"/>
                <a:ea typeface="+mn-ea"/>
              </a:rPr>
              <a:t>本委員會於報名前已完成資格審查，考生報考資格及優待加分比例已輸入系統。</a:t>
            </a:r>
          </a:p>
          <a:p>
            <a:pPr marL="781050" lvl="1" indent="-381000" eaLnBrk="1" hangingPunct="1">
              <a:lnSpc>
                <a:spcPct val="120000"/>
              </a:lnSpc>
              <a:spcBef>
                <a:spcPts val="0"/>
              </a:spcBef>
              <a:buFontTx/>
              <a:buBlip>
                <a:blip r:embed="rId2"/>
              </a:buBlip>
              <a:defRPr/>
            </a:pPr>
            <a:r>
              <a:rPr lang="zh-TW" altLang="en-US" sz="1800" dirty="0" smtClean="0">
                <a:latin typeface="+mn-ea"/>
                <a:ea typeface="+mn-ea"/>
              </a:rPr>
              <a:t>僅繳費未寄資料之考生，務必請各校確認。</a:t>
            </a:r>
            <a:endParaRPr lang="en-US" altLang="zh-TW" sz="1800" dirty="0" smtClean="0">
              <a:latin typeface="+mn-ea"/>
              <a:ea typeface="+mn-ea"/>
            </a:endParaRPr>
          </a:p>
          <a:p>
            <a:pPr marL="781050" lvl="1" indent="-381000" eaLnBrk="1" hangingPunct="1">
              <a:lnSpc>
                <a:spcPct val="120000"/>
              </a:lnSpc>
              <a:spcBef>
                <a:spcPts val="0"/>
              </a:spcBef>
              <a:buFontTx/>
              <a:buBlip>
                <a:blip r:embed="rId2"/>
              </a:buBlip>
              <a:defRPr/>
            </a:pPr>
            <a:r>
              <a:rPr lang="zh-TW" altLang="en-US" sz="1800" dirty="0">
                <a:latin typeface="+mn-ea"/>
                <a:ea typeface="+mn-ea"/>
              </a:rPr>
              <a:t>考生甄審</a:t>
            </a:r>
            <a:r>
              <a:rPr lang="zh-TW" altLang="en-US" sz="1800" dirty="0" smtClean="0">
                <a:latin typeface="+mn-ea"/>
                <a:ea typeface="+mn-ea"/>
              </a:rPr>
              <a:t>資料袋收件</a:t>
            </a:r>
            <a:r>
              <a:rPr lang="zh-TW" altLang="en-US" sz="1800" dirty="0">
                <a:latin typeface="+mn-ea"/>
                <a:ea typeface="+mn-ea"/>
              </a:rPr>
              <a:t>及</a:t>
            </a:r>
            <a:r>
              <a:rPr lang="zh-TW" altLang="en-US" sz="1800" dirty="0" smtClean="0">
                <a:latin typeface="+mn-ea"/>
                <a:ea typeface="+mn-ea"/>
              </a:rPr>
              <a:t>繳費狀態，須於</a:t>
            </a:r>
            <a:r>
              <a:rPr lang="en-US" altLang="zh-TW" sz="1800" dirty="0" smtClean="0">
                <a:solidFill>
                  <a:srgbClr val="FF0000"/>
                </a:solidFill>
                <a:latin typeface="+mn-ea"/>
                <a:ea typeface="+mn-ea"/>
              </a:rPr>
              <a:t>108</a:t>
            </a:r>
            <a:r>
              <a:rPr lang="zh-TW" altLang="en-US" sz="1800" dirty="0" smtClean="0">
                <a:solidFill>
                  <a:srgbClr val="FF0000"/>
                </a:solidFill>
                <a:latin typeface="+mn-ea"/>
                <a:ea typeface="+mn-ea"/>
              </a:rPr>
              <a:t>年</a:t>
            </a:r>
            <a:r>
              <a:rPr lang="en-US" altLang="zh-TW" sz="1800" dirty="0">
                <a:solidFill>
                  <a:srgbClr val="FF0000"/>
                </a:solidFill>
                <a:latin typeface="+mn-ea"/>
                <a:ea typeface="+mn-ea"/>
              </a:rPr>
              <a:t>6</a:t>
            </a:r>
            <a:r>
              <a:rPr lang="zh-TW" altLang="en-US" sz="1800" dirty="0" smtClean="0">
                <a:solidFill>
                  <a:srgbClr val="FF0000"/>
                </a:solidFill>
                <a:latin typeface="+mn-ea"/>
                <a:ea typeface="+mn-ea"/>
              </a:rPr>
              <a:t>月</a:t>
            </a:r>
            <a:r>
              <a:rPr lang="en-US" altLang="zh-TW" sz="1800" dirty="0" smtClean="0">
                <a:solidFill>
                  <a:srgbClr val="FF0000"/>
                </a:solidFill>
                <a:latin typeface="+mn-ea"/>
                <a:ea typeface="+mn-ea"/>
              </a:rPr>
              <a:t>4</a:t>
            </a:r>
            <a:r>
              <a:rPr lang="zh-TW" altLang="en-US" sz="1800" dirty="0" smtClean="0">
                <a:solidFill>
                  <a:srgbClr val="FF0000"/>
                </a:solidFill>
                <a:latin typeface="+mn-ea"/>
                <a:ea typeface="+mn-ea"/>
              </a:rPr>
              <a:t>日前</a:t>
            </a:r>
            <a:r>
              <a:rPr lang="zh-TW" altLang="en-US" sz="1800" dirty="0">
                <a:latin typeface="+mn-ea"/>
                <a:ea typeface="+mn-ea"/>
              </a:rPr>
              <a:t>完成</a:t>
            </a:r>
            <a:r>
              <a:rPr lang="zh-TW" altLang="en-US" sz="1800" dirty="0" smtClean="0">
                <a:latin typeface="+mn-ea"/>
                <a:ea typeface="+mn-ea"/>
              </a:rPr>
              <a:t>登錄</a:t>
            </a:r>
            <a:endParaRPr lang="en-US" altLang="zh-TW" sz="1800" dirty="0" smtClean="0">
              <a:latin typeface="+mn-ea"/>
              <a:ea typeface="+mn-ea"/>
            </a:endParaRPr>
          </a:p>
          <a:p>
            <a:pPr marL="781050" lvl="1" indent="-381000" eaLnBrk="1" hangingPunct="1">
              <a:lnSpc>
                <a:spcPct val="120000"/>
              </a:lnSpc>
              <a:spcBef>
                <a:spcPts val="0"/>
              </a:spcBef>
              <a:buFontTx/>
              <a:buBlip>
                <a:blip r:embed="rId2"/>
              </a:buBlip>
              <a:defRPr/>
            </a:pPr>
            <a:r>
              <a:rPr lang="zh-TW" altLang="en-US" sz="1800" spc="-100" dirty="0" smtClean="0">
                <a:latin typeface="+mn-ea"/>
                <a:ea typeface="+mn-ea"/>
              </a:rPr>
              <a:t>為維護考生基本資料之正確性，考生基本資料修改，請至本委員會下載「勘誤表」。</a:t>
            </a:r>
            <a:endParaRPr lang="en-US" altLang="zh-TW" sz="1800" spc="-100" dirty="0">
              <a:latin typeface="+mn-ea"/>
              <a:ea typeface="+mn-ea"/>
            </a:endParaRPr>
          </a:p>
          <a:p>
            <a:pPr marL="381000" indent="-381000" algn="just" eaLnBrk="1" hangingPunct="1">
              <a:spcBef>
                <a:spcPts val="600"/>
              </a:spcBef>
              <a:buClr>
                <a:schemeClr val="tx1"/>
              </a:buClr>
              <a:buNone/>
              <a:defRPr/>
            </a:pPr>
            <a:r>
              <a:rPr lang="en-US" altLang="zh-TW" sz="2400" dirty="0">
                <a:solidFill>
                  <a:srgbClr val="00B050"/>
                </a:solidFill>
                <a:latin typeface="+mn-ea"/>
              </a:rPr>
              <a:t>(</a:t>
            </a:r>
            <a:r>
              <a:rPr lang="zh-TW" altLang="en-US" sz="2400" dirty="0">
                <a:solidFill>
                  <a:srgbClr val="00B050"/>
                </a:solidFill>
                <a:latin typeface="+mn-ea"/>
              </a:rPr>
              <a:t>二</a:t>
            </a:r>
            <a:r>
              <a:rPr lang="en-US" altLang="zh-TW" sz="2400" dirty="0">
                <a:solidFill>
                  <a:srgbClr val="00B050"/>
                </a:solidFill>
                <a:latin typeface="+mn-ea"/>
              </a:rPr>
              <a:t>) </a:t>
            </a:r>
            <a:r>
              <a:rPr lang="zh-TW" altLang="en-US" sz="2400" dirty="0">
                <a:solidFill>
                  <a:srgbClr val="00B050"/>
                </a:solidFill>
                <a:latin typeface="+mn-ea"/>
              </a:rPr>
              <a:t>指定項目甄審作業</a:t>
            </a:r>
          </a:p>
          <a:p>
            <a:pPr marL="781050" lvl="1" indent="-381000" eaLnBrk="1" hangingPunct="1">
              <a:spcBef>
                <a:spcPts val="600"/>
              </a:spcBef>
              <a:buFontTx/>
              <a:buBlip>
                <a:blip r:embed="rId2"/>
              </a:buBlip>
              <a:defRPr/>
            </a:pPr>
            <a:r>
              <a:rPr lang="zh-TW" altLang="en-US" sz="1750" dirty="0">
                <a:latin typeface="+mn-ea"/>
              </a:rPr>
              <a:t>指定項目甄審請依招生簡章規定時間及方式辦理</a:t>
            </a:r>
          </a:p>
          <a:p>
            <a:pPr marL="781050" lvl="1" indent="-381000">
              <a:spcBef>
                <a:spcPts val="600"/>
              </a:spcBef>
              <a:buFontTx/>
              <a:buBlip>
                <a:blip r:embed="rId2"/>
              </a:buBlip>
              <a:defRPr/>
            </a:pPr>
            <a:r>
              <a:rPr lang="zh-TW" altLang="en-US" sz="1750" dirty="0">
                <a:latin typeface="+mn-ea"/>
              </a:rPr>
              <a:t>須考生親自到場應試者，請於</a:t>
            </a:r>
            <a:r>
              <a:rPr lang="en-US" altLang="zh-TW" sz="1750" dirty="0">
                <a:latin typeface="+mn-ea"/>
              </a:rPr>
              <a:t>108</a:t>
            </a:r>
            <a:r>
              <a:rPr lang="zh-TW" altLang="en-US" sz="1750" dirty="0">
                <a:latin typeface="+mn-ea"/>
              </a:rPr>
              <a:t>年</a:t>
            </a:r>
            <a:r>
              <a:rPr lang="en-US" altLang="zh-TW" sz="1750" dirty="0">
                <a:latin typeface="+mn-ea"/>
              </a:rPr>
              <a:t>6</a:t>
            </a:r>
            <a:r>
              <a:rPr lang="zh-TW" altLang="en-US" sz="1750" dirty="0">
                <a:latin typeface="+mn-ea"/>
              </a:rPr>
              <a:t>月</a:t>
            </a:r>
            <a:r>
              <a:rPr lang="en-US" altLang="zh-TW" sz="1750" dirty="0">
                <a:latin typeface="+mn-ea"/>
              </a:rPr>
              <a:t>4</a:t>
            </a:r>
            <a:r>
              <a:rPr lang="zh-TW" altLang="en-US" sz="1750" dirty="0">
                <a:latin typeface="+mn-ea"/>
              </a:rPr>
              <a:t>日</a:t>
            </a:r>
            <a:r>
              <a:rPr lang="en-US" altLang="zh-TW" sz="1750" dirty="0">
                <a:latin typeface="+mn-ea"/>
              </a:rPr>
              <a:t>10:00</a:t>
            </a:r>
            <a:r>
              <a:rPr lang="zh-TW" altLang="en-US" sz="1750" dirty="0">
                <a:latin typeface="+mn-ea"/>
              </a:rPr>
              <a:t>起在各校網站公告指定項目甄審時間等相關資訊</a:t>
            </a:r>
          </a:p>
          <a:p>
            <a:pPr marL="781050" lvl="1" indent="-381000" eaLnBrk="1" hangingPunct="1">
              <a:spcBef>
                <a:spcPts val="600"/>
              </a:spcBef>
              <a:buFontTx/>
              <a:buBlip>
                <a:blip r:embed="rId2"/>
              </a:buBlip>
              <a:defRPr/>
            </a:pPr>
            <a:r>
              <a:rPr lang="zh-TW" altLang="en-US" sz="1750" dirty="0">
                <a:solidFill>
                  <a:srgbClr val="FF0000"/>
                </a:solidFill>
                <a:latin typeface="+mn-ea"/>
              </a:rPr>
              <a:t>考生若有</a:t>
            </a:r>
            <a:r>
              <a:rPr lang="en-US" altLang="zh-TW" sz="1750" dirty="0">
                <a:solidFill>
                  <a:srgbClr val="FF0000"/>
                </a:solidFill>
                <a:latin typeface="+mn-ea"/>
              </a:rPr>
              <a:t>1</a:t>
            </a:r>
            <a:r>
              <a:rPr lang="zh-TW" altLang="en-US" sz="1750" dirty="0">
                <a:solidFill>
                  <a:srgbClr val="FF0000"/>
                </a:solidFill>
                <a:latin typeface="+mn-ea"/>
              </a:rPr>
              <a:t>項指定項目甄審成績為</a:t>
            </a:r>
            <a:r>
              <a:rPr lang="en-US" altLang="zh-TW" sz="1750" dirty="0">
                <a:solidFill>
                  <a:srgbClr val="FF0000"/>
                </a:solidFill>
                <a:latin typeface="+mn-ea"/>
              </a:rPr>
              <a:t>0</a:t>
            </a:r>
            <a:r>
              <a:rPr lang="zh-TW" altLang="en-US" sz="1750" dirty="0">
                <a:solidFill>
                  <a:srgbClr val="FF0000"/>
                </a:solidFill>
                <a:latin typeface="+mn-ea"/>
              </a:rPr>
              <a:t>分或缺考者，則不予錄取</a:t>
            </a:r>
          </a:p>
          <a:p>
            <a:pPr marL="781050" lvl="1" indent="-381000">
              <a:spcBef>
                <a:spcPts val="600"/>
              </a:spcBef>
              <a:buFontTx/>
              <a:buBlip>
                <a:blip r:embed="rId2"/>
              </a:buBlip>
              <a:defRPr/>
            </a:pPr>
            <a:r>
              <a:rPr lang="zh-TW" altLang="en-US" sz="1750" dirty="0">
                <a:latin typeface="+mn-ea"/>
              </a:rPr>
              <a:t>各校須於</a:t>
            </a:r>
            <a:r>
              <a:rPr lang="en-US" altLang="zh-TW" sz="1750" dirty="0">
                <a:solidFill>
                  <a:srgbClr val="FF0000"/>
                </a:solidFill>
                <a:latin typeface="+mn-ea"/>
              </a:rPr>
              <a:t>108</a:t>
            </a:r>
            <a:r>
              <a:rPr lang="zh-TW" altLang="en-US" sz="1750" dirty="0">
                <a:solidFill>
                  <a:srgbClr val="FF0000"/>
                </a:solidFill>
                <a:latin typeface="+mn-ea"/>
              </a:rPr>
              <a:t>年</a:t>
            </a:r>
            <a:r>
              <a:rPr lang="en-US" altLang="zh-TW" sz="1750" dirty="0">
                <a:solidFill>
                  <a:srgbClr val="FF0000"/>
                </a:solidFill>
                <a:latin typeface="+mn-ea"/>
              </a:rPr>
              <a:t>6</a:t>
            </a:r>
            <a:r>
              <a:rPr lang="zh-TW" altLang="en-US" sz="1750" dirty="0">
                <a:solidFill>
                  <a:srgbClr val="FF0000"/>
                </a:solidFill>
                <a:latin typeface="+mn-ea"/>
              </a:rPr>
              <a:t>月</a:t>
            </a:r>
            <a:r>
              <a:rPr lang="en-US" altLang="zh-TW" sz="1750" dirty="0">
                <a:solidFill>
                  <a:srgbClr val="FF0000"/>
                </a:solidFill>
                <a:latin typeface="+mn-ea"/>
              </a:rPr>
              <a:t>17</a:t>
            </a:r>
            <a:r>
              <a:rPr lang="zh-TW" altLang="en-US" sz="1750" dirty="0">
                <a:solidFill>
                  <a:srgbClr val="FF0000"/>
                </a:solidFill>
                <a:latin typeface="+mn-ea"/>
              </a:rPr>
              <a:t>日</a:t>
            </a:r>
            <a:r>
              <a:rPr lang="en-US" altLang="zh-TW" sz="1750" dirty="0">
                <a:solidFill>
                  <a:srgbClr val="FF0000"/>
                </a:solidFill>
                <a:latin typeface="+mn-ea"/>
              </a:rPr>
              <a:t>17:00</a:t>
            </a:r>
            <a:r>
              <a:rPr lang="zh-TW" altLang="en-US" sz="1750" dirty="0">
                <a:solidFill>
                  <a:srgbClr val="FF0000"/>
                </a:solidFill>
                <a:latin typeface="+mn-ea"/>
              </a:rPr>
              <a:t>前</a:t>
            </a:r>
            <a:r>
              <a:rPr lang="zh-TW" altLang="en-US" sz="1750" dirty="0">
                <a:latin typeface="+mn-ea"/>
              </a:rPr>
              <a:t>完成成績確認</a:t>
            </a:r>
          </a:p>
          <a:p>
            <a:pPr marL="781050" lvl="1" indent="-381000">
              <a:spcBef>
                <a:spcPts val="600"/>
              </a:spcBef>
              <a:buFontTx/>
              <a:buBlip>
                <a:blip r:embed="rId2"/>
              </a:buBlip>
              <a:defRPr/>
            </a:pPr>
            <a:r>
              <a:rPr lang="zh-TW" altLang="en-US" sz="1750" dirty="0">
                <a:latin typeface="+mn-ea"/>
              </a:rPr>
              <a:t>各校須於</a:t>
            </a:r>
            <a:r>
              <a:rPr lang="en-US" altLang="zh-TW" sz="1750" dirty="0">
                <a:latin typeface="+mn-ea"/>
              </a:rPr>
              <a:t>108</a:t>
            </a:r>
            <a:r>
              <a:rPr lang="zh-TW" altLang="en-US" sz="1750" dirty="0">
                <a:latin typeface="+mn-ea"/>
              </a:rPr>
              <a:t>年</a:t>
            </a:r>
            <a:r>
              <a:rPr lang="en-US" altLang="zh-TW" sz="1750" dirty="0">
                <a:latin typeface="+mn-ea"/>
              </a:rPr>
              <a:t>6</a:t>
            </a:r>
            <a:r>
              <a:rPr lang="zh-TW" altLang="en-US" sz="1750" dirty="0">
                <a:latin typeface="+mn-ea"/>
              </a:rPr>
              <a:t>月</a:t>
            </a:r>
            <a:r>
              <a:rPr lang="en-US" altLang="zh-TW" sz="1750" dirty="0">
                <a:latin typeface="+mn-ea"/>
              </a:rPr>
              <a:t>18</a:t>
            </a:r>
            <a:r>
              <a:rPr lang="zh-TW" altLang="en-US" sz="1750" dirty="0">
                <a:latin typeface="+mn-ea"/>
              </a:rPr>
              <a:t>日</a:t>
            </a:r>
            <a:r>
              <a:rPr lang="en-US" altLang="zh-TW" sz="1750" dirty="0">
                <a:latin typeface="+mn-ea"/>
              </a:rPr>
              <a:t>(</a:t>
            </a:r>
            <a:r>
              <a:rPr lang="zh-TW" altLang="en-US" sz="1750" dirty="0">
                <a:latin typeface="+mn-ea"/>
              </a:rPr>
              <a:t>含</a:t>
            </a:r>
            <a:r>
              <a:rPr lang="en-US" altLang="zh-TW" sz="1750" dirty="0">
                <a:latin typeface="+mn-ea"/>
              </a:rPr>
              <a:t>)</a:t>
            </a:r>
            <a:r>
              <a:rPr lang="zh-TW" altLang="en-US" sz="1750" dirty="0">
                <a:latin typeface="+mn-ea"/>
              </a:rPr>
              <a:t>前將甄審總成績以限時專送方式郵寄考生</a:t>
            </a:r>
            <a:r>
              <a:rPr lang="en-US" altLang="zh-TW" sz="1750" dirty="0">
                <a:latin typeface="+mn-ea"/>
              </a:rPr>
              <a:t/>
            </a:r>
            <a:br>
              <a:rPr lang="en-US" altLang="zh-TW" sz="1750" dirty="0">
                <a:latin typeface="+mn-ea"/>
              </a:rPr>
            </a:br>
            <a:r>
              <a:rPr lang="en-US" altLang="zh-TW" sz="1750" dirty="0">
                <a:latin typeface="+mn-ea"/>
              </a:rPr>
              <a:t>(</a:t>
            </a:r>
            <a:r>
              <a:rPr lang="zh-TW" altLang="en-US" sz="1750" dirty="0">
                <a:latin typeface="+mn-ea"/>
              </a:rPr>
              <a:t>本委員會網站當日</a:t>
            </a:r>
            <a:r>
              <a:rPr lang="en-US" altLang="zh-TW" sz="1750" dirty="0">
                <a:latin typeface="+mn-ea"/>
              </a:rPr>
              <a:t>10:00</a:t>
            </a:r>
            <a:r>
              <a:rPr lang="zh-TW" altLang="en-US" sz="1750" dirty="0">
                <a:latin typeface="+mn-ea"/>
              </a:rPr>
              <a:t>起提供考生查詢）</a:t>
            </a:r>
            <a:endParaRPr lang="en-US" altLang="zh-TW" sz="1750" dirty="0">
              <a:latin typeface="+mn-ea"/>
            </a:endParaRPr>
          </a:p>
          <a:p>
            <a:pPr marL="400050" lvl="1" indent="0" eaLnBrk="1" hangingPunct="1">
              <a:lnSpc>
                <a:spcPct val="120000"/>
              </a:lnSpc>
              <a:spcBef>
                <a:spcPts val="0"/>
              </a:spcBef>
              <a:buNone/>
              <a:defRPr/>
            </a:pPr>
            <a:endParaRPr lang="en-US" altLang="zh-TW" sz="1800" dirty="0" smtClean="0">
              <a:latin typeface="+mn-ea"/>
              <a:ea typeface="+mn-ea"/>
            </a:endParaRPr>
          </a:p>
        </p:txBody>
      </p:sp>
      <p:sp>
        <p:nvSpPr>
          <p:cNvPr id="4" name="Rectangle 2"/>
          <p:cNvSpPr txBox="1">
            <a:spLocks noChangeArrowheads="1"/>
          </p:cNvSpPr>
          <p:nvPr/>
        </p:nvSpPr>
        <p:spPr bwMode="auto">
          <a:xfrm>
            <a:off x="251520" y="9540"/>
            <a:ext cx="7777163" cy="539750"/>
          </a:xfrm>
          <a:prstGeom prst="rect">
            <a:avLst/>
          </a:prstGeom>
          <a:noFill/>
          <a:ln w="9525">
            <a:noFill/>
            <a:miter lim="800000"/>
            <a:headEnd/>
            <a:tailEnd/>
          </a:ln>
          <a:effectLst/>
        </p:spPr>
        <p:txBody>
          <a:bodyPr lIns="0" rIns="0" bIns="0" anchor="b"/>
          <a:lstStyle/>
          <a:p>
            <a:pPr eaLnBrk="1" hangingPunct="1">
              <a:defRPr/>
            </a:pPr>
            <a:r>
              <a:rPr lang="zh-TW" altLang="en-US" sz="2800" kern="0" dirty="0" smtClean="0">
                <a:solidFill>
                  <a:srgbClr val="3333FF"/>
                </a:solidFill>
                <a:latin typeface="微軟正黑體" panose="020B0604030504040204" pitchFamily="34" charset="-120"/>
                <a:ea typeface="微軟正黑體" panose="020B0604030504040204" pitchFamily="34" charset="-120"/>
                <a:cs typeface="+mj-cs"/>
              </a:rPr>
              <a:t>一、技優甄審入學招生試務重要事項</a:t>
            </a:r>
            <a:endParaRPr lang="zh-TW" altLang="en-US" sz="2800" kern="0" dirty="0">
              <a:solidFill>
                <a:srgbClr val="3333FF"/>
              </a:solid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412796332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4294967295"/>
          </p:nvPr>
        </p:nvSpPr>
        <p:spPr>
          <a:xfrm>
            <a:off x="179512" y="656382"/>
            <a:ext cx="8405813" cy="6011863"/>
          </a:xfrm>
          <a:noFill/>
        </p:spPr>
        <p:txBody>
          <a:bodyPr/>
          <a:lstStyle/>
          <a:p>
            <a:pPr marL="381000" indent="-381000" algn="just" eaLnBrk="1" hangingPunct="1">
              <a:spcBef>
                <a:spcPts val="600"/>
              </a:spcBef>
              <a:buClr>
                <a:schemeClr val="tx1"/>
              </a:buClr>
              <a:buNone/>
              <a:defRPr/>
            </a:pPr>
            <a:r>
              <a:rPr lang="en-US" altLang="zh-TW" sz="2400" dirty="0" smtClean="0">
                <a:solidFill>
                  <a:srgbClr val="00B050"/>
                </a:solidFill>
                <a:latin typeface="+mn-ea"/>
                <a:ea typeface="+mn-ea"/>
              </a:rPr>
              <a:t>(</a:t>
            </a:r>
            <a:r>
              <a:rPr lang="zh-TW" altLang="en-US" sz="2400" dirty="0">
                <a:solidFill>
                  <a:srgbClr val="00B050"/>
                </a:solidFill>
                <a:latin typeface="+mn-ea"/>
                <a:ea typeface="+mn-ea"/>
              </a:rPr>
              <a:t>三</a:t>
            </a:r>
            <a:r>
              <a:rPr lang="en-US" altLang="zh-TW" sz="2400" dirty="0">
                <a:solidFill>
                  <a:srgbClr val="00B050"/>
                </a:solidFill>
                <a:latin typeface="+mn-ea"/>
                <a:ea typeface="+mn-ea"/>
              </a:rPr>
              <a:t>) </a:t>
            </a:r>
            <a:r>
              <a:rPr lang="zh-TW" altLang="en-US" sz="2400" dirty="0">
                <a:solidFill>
                  <a:srgbClr val="00B050"/>
                </a:solidFill>
                <a:latin typeface="+mn-ea"/>
                <a:ea typeface="+mn-ea"/>
              </a:rPr>
              <a:t>甄審結果公告作業</a:t>
            </a:r>
          </a:p>
          <a:p>
            <a:pPr marL="781050" lvl="1" indent="-381000">
              <a:spcBef>
                <a:spcPts val="600"/>
              </a:spcBef>
              <a:buFontTx/>
              <a:buBlip>
                <a:blip r:embed="rId2"/>
              </a:buBlip>
              <a:defRPr/>
            </a:pPr>
            <a:r>
              <a:rPr lang="zh-TW" altLang="en-US" sz="1750" dirty="0">
                <a:latin typeface="+mn-ea"/>
              </a:rPr>
              <a:t>各校須於</a:t>
            </a:r>
            <a:r>
              <a:rPr lang="en-US" altLang="zh-TW" sz="1750" dirty="0" smtClean="0">
                <a:solidFill>
                  <a:srgbClr val="FF0000"/>
                </a:solidFill>
                <a:latin typeface="+mn-ea"/>
              </a:rPr>
              <a:t>108</a:t>
            </a:r>
            <a:r>
              <a:rPr lang="zh-TW" altLang="en-US" sz="1750" dirty="0" smtClean="0">
                <a:solidFill>
                  <a:srgbClr val="FF0000"/>
                </a:solidFill>
                <a:latin typeface="+mn-ea"/>
              </a:rPr>
              <a:t>年</a:t>
            </a:r>
            <a:r>
              <a:rPr lang="en-US" altLang="zh-TW" sz="1750" dirty="0">
                <a:solidFill>
                  <a:srgbClr val="FF0000"/>
                </a:solidFill>
                <a:latin typeface="+mn-ea"/>
              </a:rPr>
              <a:t>6</a:t>
            </a:r>
            <a:r>
              <a:rPr lang="zh-TW" altLang="en-US" sz="1750" dirty="0" smtClean="0">
                <a:solidFill>
                  <a:srgbClr val="FF0000"/>
                </a:solidFill>
                <a:latin typeface="+mn-ea"/>
              </a:rPr>
              <a:t>月</a:t>
            </a:r>
            <a:r>
              <a:rPr lang="en-US" altLang="zh-TW" sz="1750" dirty="0" smtClean="0">
                <a:solidFill>
                  <a:srgbClr val="FF0000"/>
                </a:solidFill>
                <a:latin typeface="+mn-ea"/>
              </a:rPr>
              <a:t>21</a:t>
            </a:r>
            <a:r>
              <a:rPr lang="zh-TW" altLang="en-US" sz="1750" dirty="0" smtClean="0">
                <a:solidFill>
                  <a:srgbClr val="FF0000"/>
                </a:solidFill>
                <a:latin typeface="+mn-ea"/>
              </a:rPr>
              <a:t>日</a:t>
            </a:r>
            <a:r>
              <a:rPr lang="en-US" altLang="zh-TW" sz="1750" dirty="0">
                <a:solidFill>
                  <a:srgbClr val="FF0000"/>
                </a:solidFill>
                <a:latin typeface="+mn-ea"/>
              </a:rPr>
              <a:t>17:00</a:t>
            </a:r>
            <a:r>
              <a:rPr lang="zh-TW" altLang="en-US" sz="1750" dirty="0">
                <a:solidFill>
                  <a:srgbClr val="FF0000"/>
                </a:solidFill>
                <a:latin typeface="+mn-ea"/>
              </a:rPr>
              <a:t>前</a:t>
            </a:r>
            <a:r>
              <a:rPr lang="zh-TW" altLang="en-US" sz="1750" dirty="0" smtClean="0">
                <a:latin typeface="+mn-ea"/>
              </a:rPr>
              <a:t>完成甄審結果確認</a:t>
            </a:r>
            <a:endParaRPr lang="en-US" altLang="zh-TW" sz="1750" dirty="0" smtClean="0">
              <a:latin typeface="+mn-ea"/>
              <a:ea typeface="+mn-ea"/>
            </a:endParaRPr>
          </a:p>
          <a:p>
            <a:pPr marL="781050" lvl="1" indent="-381000">
              <a:spcBef>
                <a:spcPts val="600"/>
              </a:spcBef>
              <a:buFontTx/>
              <a:buBlip>
                <a:blip r:embed="rId2"/>
              </a:buBlip>
              <a:defRPr/>
            </a:pPr>
            <a:r>
              <a:rPr lang="zh-TW" altLang="en-US" sz="1750" dirty="0" smtClean="0">
                <a:latin typeface="+mn-ea"/>
                <a:ea typeface="+mn-ea"/>
              </a:rPr>
              <a:t>甄審結果</a:t>
            </a:r>
            <a:r>
              <a:rPr lang="en-US" altLang="zh-TW" sz="1750" dirty="0" smtClean="0">
                <a:latin typeface="+mn-ea"/>
                <a:ea typeface="+mn-ea"/>
              </a:rPr>
              <a:t>(</a:t>
            </a:r>
            <a:r>
              <a:rPr lang="zh-TW" altLang="en-US" sz="1750" dirty="0" smtClean="0">
                <a:latin typeface="+mn-ea"/>
                <a:ea typeface="+mn-ea"/>
              </a:rPr>
              <a:t>得列備取生</a:t>
            </a:r>
            <a:r>
              <a:rPr lang="en-US" altLang="zh-TW" sz="1750" dirty="0" smtClean="0">
                <a:latin typeface="+mn-ea"/>
                <a:ea typeface="+mn-ea"/>
              </a:rPr>
              <a:t>)</a:t>
            </a:r>
            <a:r>
              <a:rPr lang="zh-TW" altLang="en-US" sz="1750" dirty="0" smtClean="0">
                <a:latin typeface="+mn-ea"/>
                <a:ea typeface="+mn-ea"/>
              </a:rPr>
              <a:t>於</a:t>
            </a:r>
            <a:r>
              <a:rPr lang="en-US" altLang="zh-TW" sz="1750" dirty="0" smtClean="0">
                <a:latin typeface="+mn-ea"/>
                <a:ea typeface="+mn-ea"/>
              </a:rPr>
              <a:t>108</a:t>
            </a:r>
            <a:r>
              <a:rPr lang="zh-TW" altLang="en-US" sz="1750" dirty="0" smtClean="0">
                <a:latin typeface="+mn-ea"/>
                <a:ea typeface="+mn-ea"/>
              </a:rPr>
              <a:t>年</a:t>
            </a:r>
            <a:r>
              <a:rPr lang="en-US" altLang="zh-TW" sz="1750" dirty="0" smtClean="0">
                <a:latin typeface="+mn-ea"/>
                <a:ea typeface="+mn-ea"/>
              </a:rPr>
              <a:t>6</a:t>
            </a:r>
            <a:r>
              <a:rPr lang="zh-TW" altLang="en-US" sz="1750" dirty="0" smtClean="0">
                <a:latin typeface="+mn-ea"/>
                <a:ea typeface="+mn-ea"/>
              </a:rPr>
              <a:t>月</a:t>
            </a:r>
            <a:r>
              <a:rPr lang="en-US" altLang="zh-TW" sz="1750" dirty="0" smtClean="0">
                <a:latin typeface="+mn-ea"/>
                <a:ea typeface="+mn-ea"/>
              </a:rPr>
              <a:t>24</a:t>
            </a:r>
            <a:r>
              <a:rPr lang="zh-TW" altLang="en-US" sz="1750" dirty="0" smtClean="0">
                <a:latin typeface="+mn-ea"/>
                <a:ea typeface="+mn-ea"/>
              </a:rPr>
              <a:t>日</a:t>
            </a:r>
            <a:r>
              <a:rPr lang="en-US" altLang="zh-TW" sz="1750" dirty="0">
                <a:latin typeface="+mn-ea"/>
                <a:ea typeface="+mn-ea"/>
              </a:rPr>
              <a:t>10:00</a:t>
            </a:r>
            <a:r>
              <a:rPr lang="zh-TW" altLang="en-US" sz="1750" dirty="0" smtClean="0">
                <a:latin typeface="+mn-ea"/>
                <a:ea typeface="+mn-ea"/>
              </a:rPr>
              <a:t>於各校網站公告（不另寄書面通知），請勿提前或延後，以維招生時程之一致性</a:t>
            </a:r>
            <a:endParaRPr lang="en-US" altLang="zh-TW" sz="1750" dirty="0" smtClean="0">
              <a:latin typeface="+mn-ea"/>
              <a:ea typeface="+mn-ea"/>
            </a:endParaRPr>
          </a:p>
          <a:p>
            <a:pPr marL="781050" lvl="1" indent="-381000">
              <a:spcBef>
                <a:spcPts val="600"/>
              </a:spcBef>
              <a:buFontTx/>
              <a:buBlip>
                <a:blip r:embed="rId2"/>
              </a:buBlip>
              <a:defRPr/>
            </a:pPr>
            <a:r>
              <a:rPr lang="zh-TW" altLang="en-US" sz="1750" dirty="0" smtClean="0">
                <a:latin typeface="+mn-ea"/>
                <a:ea typeface="+mn-ea"/>
              </a:rPr>
              <a:t>錄取生無論正取或備取</a:t>
            </a:r>
            <a:r>
              <a:rPr lang="en-US" altLang="zh-TW" sz="1750" dirty="0" smtClean="0">
                <a:latin typeface="+mn-ea"/>
                <a:ea typeface="+mn-ea"/>
              </a:rPr>
              <a:t>1</a:t>
            </a:r>
            <a:r>
              <a:rPr lang="zh-TW" altLang="en-US" sz="1750" dirty="0" smtClean="0">
                <a:latin typeface="+mn-ea"/>
                <a:ea typeface="+mn-ea"/>
              </a:rPr>
              <a:t>個或</a:t>
            </a:r>
            <a:r>
              <a:rPr lang="en-US" altLang="zh-TW" sz="1750" dirty="0" smtClean="0">
                <a:latin typeface="+mn-ea"/>
                <a:ea typeface="+mn-ea"/>
              </a:rPr>
              <a:t>1</a:t>
            </a:r>
            <a:r>
              <a:rPr lang="zh-TW" altLang="en-US" sz="1750" dirty="0" smtClean="0">
                <a:latin typeface="+mn-ea"/>
                <a:ea typeface="+mn-ea"/>
              </a:rPr>
              <a:t>個以上校系科（組）、學程，均須於規定時間內完成就讀志願序登記，接受統一分發，經分發錄取後始可取得入學資格</a:t>
            </a:r>
          </a:p>
          <a:p>
            <a:pPr marL="781050" lvl="1" indent="-381000">
              <a:spcBef>
                <a:spcPts val="600"/>
              </a:spcBef>
              <a:buFontTx/>
              <a:buBlip>
                <a:blip r:embed="rId2"/>
              </a:buBlip>
              <a:defRPr/>
            </a:pPr>
            <a:r>
              <a:rPr lang="zh-TW" altLang="en-US" sz="1750" b="1" dirty="0" smtClean="0">
                <a:latin typeface="+mn-ea"/>
              </a:rPr>
              <a:t>依據</a:t>
            </a:r>
            <a:r>
              <a:rPr lang="en-US" altLang="zh-TW" sz="1750" b="1" dirty="0" smtClean="0">
                <a:latin typeface="+mn-ea"/>
              </a:rPr>
              <a:t>105</a:t>
            </a:r>
            <a:r>
              <a:rPr lang="zh-TW" altLang="en-US" sz="1750" b="1" dirty="0" smtClean="0">
                <a:latin typeface="+mn-ea"/>
              </a:rPr>
              <a:t>年</a:t>
            </a:r>
            <a:r>
              <a:rPr lang="en-US" altLang="zh-TW" sz="1750" b="1" dirty="0" smtClean="0">
                <a:latin typeface="+mn-ea"/>
              </a:rPr>
              <a:t>3</a:t>
            </a:r>
            <a:r>
              <a:rPr lang="zh-TW" altLang="en-US" sz="1750" b="1" dirty="0" smtClean="0">
                <a:latin typeface="+mn-ea"/>
              </a:rPr>
              <a:t>月</a:t>
            </a:r>
            <a:r>
              <a:rPr lang="en-US" altLang="zh-TW" sz="1750" b="1" dirty="0" smtClean="0">
                <a:latin typeface="+mn-ea"/>
              </a:rPr>
              <a:t>29</a:t>
            </a:r>
            <a:r>
              <a:rPr lang="zh-TW" altLang="en-US" sz="1750" b="1" dirty="0" smtClean="0">
                <a:latin typeface="+mn-ea"/>
              </a:rPr>
              <a:t>日</a:t>
            </a:r>
            <a:r>
              <a:rPr lang="zh-TW" altLang="zh-TW" sz="1750" b="1" dirty="0" smtClean="0">
                <a:latin typeface="+mn-ea"/>
              </a:rPr>
              <a:t>招生事務作業流程人工及電腦模擬檢測</a:t>
            </a:r>
            <a:r>
              <a:rPr lang="zh-TW" altLang="en-US" sz="1750" b="1" dirty="0" smtClean="0">
                <a:latin typeface="+mn-ea"/>
              </a:rPr>
              <a:t>委員意見，各招生委員學校於本會二階複試系統請確實核對正、備取名單無誤後，列印甄審正、備取名單，經由校內核定程序完成核定簽章，再於本會二階複試系統確定送出</a:t>
            </a:r>
            <a:r>
              <a:rPr lang="en-US" altLang="zh-TW" sz="1750" b="1" dirty="0" smtClean="0">
                <a:latin typeface="+mn-ea"/>
              </a:rPr>
              <a:t>(</a:t>
            </a:r>
            <a:r>
              <a:rPr lang="zh-TW" altLang="en-US" sz="1750" b="1" dirty="0" smtClean="0">
                <a:latin typeface="+mn-ea"/>
              </a:rPr>
              <a:t>送出即不得更改</a:t>
            </a:r>
            <a:r>
              <a:rPr lang="en-US" altLang="zh-TW" sz="1750" b="1" dirty="0" smtClean="0">
                <a:latin typeface="+mn-ea"/>
              </a:rPr>
              <a:t>)</a:t>
            </a:r>
            <a:r>
              <a:rPr lang="zh-TW" altLang="en-US" sz="1750" b="1" dirty="0" smtClean="0">
                <a:latin typeface="+mn-ea"/>
              </a:rPr>
              <a:t>，正備取名單冊留各校備查，確保名單之正確性</a:t>
            </a:r>
            <a:endParaRPr lang="en-US" altLang="zh-TW" sz="1750" b="1" dirty="0" smtClean="0">
              <a:latin typeface="+mn-ea"/>
            </a:endParaRPr>
          </a:p>
          <a:p>
            <a:pPr marL="781050" lvl="1" indent="-381000">
              <a:spcBef>
                <a:spcPts val="600"/>
              </a:spcBef>
              <a:buBlip>
                <a:blip r:embed="rId2"/>
              </a:buBlip>
              <a:defRPr/>
            </a:pPr>
            <a:r>
              <a:rPr lang="zh-TW" altLang="zh-TW" sz="1800" dirty="0">
                <a:solidFill>
                  <a:srgbClr val="FF0000"/>
                </a:solidFill>
              </a:rPr>
              <a:t>依教育部</a:t>
            </a:r>
            <a:r>
              <a:rPr lang="en-US" altLang="zh-TW" sz="1800" dirty="0">
                <a:solidFill>
                  <a:srgbClr val="FF0000"/>
                </a:solidFill>
              </a:rPr>
              <a:t>107</a:t>
            </a:r>
            <a:r>
              <a:rPr lang="zh-TW" altLang="zh-TW" sz="1800" dirty="0">
                <a:solidFill>
                  <a:srgbClr val="FF0000"/>
                </a:solidFill>
              </a:rPr>
              <a:t>年</a:t>
            </a:r>
            <a:r>
              <a:rPr lang="en-US" altLang="zh-TW" sz="1800" dirty="0">
                <a:solidFill>
                  <a:srgbClr val="FF0000"/>
                </a:solidFill>
              </a:rPr>
              <a:t>10</a:t>
            </a:r>
            <a:r>
              <a:rPr lang="zh-TW" altLang="zh-TW" sz="1800" dirty="0">
                <a:solidFill>
                  <a:srgbClr val="FF0000"/>
                </a:solidFill>
              </a:rPr>
              <a:t>月</a:t>
            </a:r>
            <a:r>
              <a:rPr lang="en-US" altLang="zh-TW" sz="1800" dirty="0">
                <a:solidFill>
                  <a:srgbClr val="FF0000"/>
                </a:solidFill>
              </a:rPr>
              <a:t>1</a:t>
            </a:r>
            <a:r>
              <a:rPr lang="zh-TW" altLang="zh-TW" sz="1800" dirty="0">
                <a:solidFill>
                  <a:srgbClr val="FF0000"/>
                </a:solidFill>
              </a:rPr>
              <a:t>日臺教技</a:t>
            </a:r>
            <a:r>
              <a:rPr lang="en-US" altLang="zh-TW" sz="1800" dirty="0">
                <a:solidFill>
                  <a:srgbClr val="FF0000"/>
                </a:solidFill>
              </a:rPr>
              <a:t>(</a:t>
            </a:r>
            <a:r>
              <a:rPr lang="zh-TW" altLang="zh-TW" sz="1800" dirty="0">
                <a:solidFill>
                  <a:srgbClr val="FF0000"/>
                </a:solidFill>
              </a:rPr>
              <a:t>一</a:t>
            </a:r>
            <a:r>
              <a:rPr lang="en-US" altLang="zh-TW" sz="1800" dirty="0">
                <a:solidFill>
                  <a:srgbClr val="FF0000"/>
                </a:solidFill>
              </a:rPr>
              <a:t>)</a:t>
            </a:r>
            <a:r>
              <a:rPr lang="zh-TW" altLang="zh-TW" sz="1800" dirty="0">
                <a:solidFill>
                  <a:srgbClr val="FF0000"/>
                </a:solidFill>
              </a:rPr>
              <a:t>字第</a:t>
            </a:r>
            <a:r>
              <a:rPr lang="en-US" altLang="zh-TW" sz="1800" dirty="0">
                <a:solidFill>
                  <a:srgbClr val="FF0000"/>
                </a:solidFill>
              </a:rPr>
              <a:t>1070165688</a:t>
            </a:r>
            <a:r>
              <a:rPr lang="zh-TW" altLang="zh-TW" sz="1800" dirty="0">
                <a:solidFill>
                  <a:srgbClr val="FF0000"/>
                </a:solidFill>
              </a:rPr>
              <a:t>號函核定及技專校院招生策略委員會</a:t>
            </a:r>
            <a:r>
              <a:rPr lang="en-US" altLang="zh-TW" sz="1800" dirty="0">
                <a:solidFill>
                  <a:srgbClr val="FF0000"/>
                </a:solidFill>
              </a:rPr>
              <a:t>107</a:t>
            </a:r>
            <a:r>
              <a:rPr lang="zh-TW" altLang="zh-TW" sz="1800" dirty="0">
                <a:solidFill>
                  <a:srgbClr val="FF0000"/>
                </a:solidFill>
              </a:rPr>
              <a:t>年</a:t>
            </a:r>
            <a:r>
              <a:rPr lang="en-US" altLang="zh-TW" sz="1800" dirty="0">
                <a:solidFill>
                  <a:srgbClr val="FF0000"/>
                </a:solidFill>
              </a:rPr>
              <a:t>10</a:t>
            </a:r>
            <a:r>
              <a:rPr lang="zh-TW" altLang="zh-TW" sz="1800" dirty="0">
                <a:solidFill>
                  <a:srgbClr val="FF0000"/>
                </a:solidFill>
              </a:rPr>
              <a:t>月</a:t>
            </a:r>
            <a:r>
              <a:rPr lang="en-US" altLang="zh-TW" sz="1800" dirty="0">
                <a:solidFill>
                  <a:srgbClr val="FF0000"/>
                </a:solidFill>
              </a:rPr>
              <a:t>5</a:t>
            </a:r>
            <a:r>
              <a:rPr lang="zh-TW" altLang="zh-TW" sz="1800" dirty="0">
                <a:solidFill>
                  <a:srgbClr val="FF0000"/>
                </a:solidFill>
              </a:rPr>
              <a:t>日技專校院招策字</a:t>
            </a:r>
            <a:r>
              <a:rPr lang="en-US" altLang="zh-TW" sz="1800" dirty="0">
                <a:solidFill>
                  <a:srgbClr val="FF0000"/>
                </a:solidFill>
              </a:rPr>
              <a:t>1070000453A</a:t>
            </a:r>
            <a:r>
              <a:rPr lang="zh-TW" altLang="zh-TW" sz="1800" dirty="0">
                <a:solidFill>
                  <a:srgbClr val="FF0000"/>
                </a:solidFill>
              </a:rPr>
              <a:t>號函，各校辦理四技二專</a:t>
            </a:r>
            <a:r>
              <a:rPr lang="zh-TW" altLang="zh-TW" sz="1800" b="1" dirty="0">
                <a:solidFill>
                  <a:srgbClr val="FF0000"/>
                </a:solidFill>
              </a:rPr>
              <a:t>技優甄審入學招生於</a:t>
            </a:r>
            <a:r>
              <a:rPr lang="zh-TW" altLang="zh-TW" sz="1800" b="1" u="sng" dirty="0">
                <a:solidFill>
                  <a:srgbClr val="FF0000"/>
                </a:solidFill>
              </a:rPr>
              <a:t>放榜作業時不得增額</a:t>
            </a:r>
            <a:r>
              <a:rPr lang="zh-TW" altLang="zh-TW" sz="1800" b="1" dirty="0">
                <a:solidFill>
                  <a:srgbClr val="FF0000"/>
                </a:solidFill>
              </a:rPr>
              <a:t>，</a:t>
            </a:r>
            <a:r>
              <a:rPr lang="zh-TW" altLang="zh-TW" sz="1800" dirty="0">
                <a:solidFill>
                  <a:srgbClr val="FF0000"/>
                </a:solidFill>
              </a:rPr>
              <a:t>即所公告甄審結果之正取生不得增額錄取，且備取生之遞補順序不得相同</a:t>
            </a:r>
            <a:r>
              <a:rPr lang="zh-TW" altLang="zh-TW" sz="1800" dirty="0" smtClean="0">
                <a:solidFill>
                  <a:srgbClr val="FF0000"/>
                </a:solidFill>
              </a:rPr>
              <a:t>。</a:t>
            </a:r>
            <a:endParaRPr lang="en-US" altLang="zh-TW" sz="1800" dirty="0" smtClean="0">
              <a:solidFill>
                <a:srgbClr val="FF0000"/>
              </a:solidFill>
            </a:endParaRPr>
          </a:p>
          <a:p>
            <a:pPr marL="400050" lvl="1" indent="0">
              <a:spcBef>
                <a:spcPts val="600"/>
              </a:spcBef>
              <a:buNone/>
              <a:defRPr/>
            </a:pPr>
            <a:endParaRPr lang="zh-TW" altLang="zh-TW" sz="1800" dirty="0">
              <a:solidFill>
                <a:srgbClr val="FF0000"/>
              </a:solidFill>
            </a:endParaRPr>
          </a:p>
          <a:p>
            <a:pPr marL="400050" lvl="1" indent="0">
              <a:spcBef>
                <a:spcPts val="600"/>
              </a:spcBef>
              <a:buNone/>
              <a:defRPr/>
            </a:pPr>
            <a:endParaRPr lang="en-US" altLang="zh-TW" sz="1750" b="1" dirty="0" smtClean="0">
              <a:solidFill>
                <a:srgbClr val="FF0000"/>
              </a:solidFill>
              <a:latin typeface="+mn-ea"/>
            </a:endParaRPr>
          </a:p>
        </p:txBody>
      </p:sp>
      <p:sp>
        <p:nvSpPr>
          <p:cNvPr id="4" name="Rectangle 2"/>
          <p:cNvSpPr txBox="1">
            <a:spLocks noChangeArrowheads="1"/>
          </p:cNvSpPr>
          <p:nvPr/>
        </p:nvSpPr>
        <p:spPr bwMode="auto">
          <a:xfrm>
            <a:off x="179512" y="44624"/>
            <a:ext cx="7777163" cy="539750"/>
          </a:xfrm>
          <a:prstGeom prst="rect">
            <a:avLst/>
          </a:prstGeom>
          <a:noFill/>
          <a:ln w="9525">
            <a:noFill/>
            <a:miter lim="800000"/>
            <a:headEnd/>
            <a:tailEnd/>
          </a:ln>
          <a:effectLst/>
        </p:spPr>
        <p:txBody>
          <a:bodyPr lIns="0" rIns="0" bIns="0" anchor="b"/>
          <a:lstStyle/>
          <a:p>
            <a:pPr eaLnBrk="1" hangingPunct="1">
              <a:defRPr/>
            </a:pPr>
            <a:r>
              <a:rPr lang="zh-TW" altLang="en-US" sz="2800" kern="0" dirty="0" smtClean="0">
                <a:solidFill>
                  <a:srgbClr val="3333FF"/>
                </a:solidFill>
                <a:latin typeface="微軟正黑體" panose="020B0604030504040204" pitchFamily="34" charset="-120"/>
                <a:ea typeface="微軟正黑體" panose="020B0604030504040204" pitchFamily="34" charset="-120"/>
                <a:cs typeface="+mj-cs"/>
              </a:rPr>
              <a:t>一、技優甄審入學招生試務重要事項</a:t>
            </a:r>
            <a:endParaRPr lang="zh-TW" altLang="en-US" sz="2800" kern="0" dirty="0">
              <a:solidFill>
                <a:srgbClr val="3333FF"/>
              </a:solid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332531493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4294967295"/>
          </p:nvPr>
        </p:nvSpPr>
        <p:spPr>
          <a:xfrm>
            <a:off x="251520" y="908720"/>
            <a:ext cx="8569325" cy="5073650"/>
          </a:xfrm>
        </p:spPr>
        <p:txBody>
          <a:bodyPr/>
          <a:lstStyle/>
          <a:p>
            <a:pPr marL="381000" indent="-381000" algn="just" eaLnBrk="1" hangingPunct="1">
              <a:spcBef>
                <a:spcPts val="600"/>
              </a:spcBef>
              <a:buClr>
                <a:schemeClr val="tx1"/>
              </a:buClr>
              <a:buNone/>
              <a:defRPr/>
            </a:pPr>
            <a:r>
              <a:rPr lang="en-US" altLang="zh-TW" sz="2400" dirty="0" smtClean="0">
                <a:solidFill>
                  <a:srgbClr val="00B050"/>
                </a:solidFill>
                <a:latin typeface="+mn-ea"/>
                <a:ea typeface="+mn-ea"/>
              </a:rPr>
              <a:t>(</a:t>
            </a:r>
            <a:r>
              <a:rPr lang="zh-TW" altLang="en-US" sz="2400" dirty="0">
                <a:solidFill>
                  <a:srgbClr val="00B050"/>
                </a:solidFill>
                <a:latin typeface="+mn-ea"/>
                <a:ea typeface="+mn-ea"/>
              </a:rPr>
              <a:t>四</a:t>
            </a:r>
            <a:r>
              <a:rPr lang="en-US" altLang="zh-TW" sz="2400" dirty="0">
                <a:solidFill>
                  <a:srgbClr val="00B050"/>
                </a:solidFill>
                <a:latin typeface="+mn-ea"/>
                <a:ea typeface="+mn-ea"/>
              </a:rPr>
              <a:t>) </a:t>
            </a:r>
            <a:r>
              <a:rPr lang="zh-TW" altLang="en-US" sz="2400" dirty="0">
                <a:solidFill>
                  <a:srgbClr val="00B050"/>
                </a:solidFill>
                <a:latin typeface="+mn-ea"/>
                <a:ea typeface="+mn-ea"/>
              </a:rPr>
              <a:t>統一分發錄取生報到作業</a:t>
            </a:r>
          </a:p>
          <a:p>
            <a:pPr marL="781050" lvl="1" indent="-381000">
              <a:spcBef>
                <a:spcPts val="600"/>
              </a:spcBef>
              <a:buFontTx/>
              <a:buBlip>
                <a:blip r:embed="rId2"/>
              </a:buBlip>
              <a:defRPr/>
            </a:pPr>
            <a:r>
              <a:rPr lang="zh-TW" altLang="en-US" sz="2000" dirty="0" smtClean="0">
                <a:latin typeface="+mn-ea"/>
                <a:ea typeface="+mn-ea"/>
              </a:rPr>
              <a:t>統一分發結果於</a:t>
            </a:r>
            <a:r>
              <a:rPr lang="en-US" altLang="zh-TW" sz="2000" dirty="0" smtClean="0">
                <a:solidFill>
                  <a:srgbClr val="FF0000"/>
                </a:solidFill>
                <a:latin typeface="+mn-ea"/>
                <a:ea typeface="+mn-ea"/>
              </a:rPr>
              <a:t>108</a:t>
            </a:r>
            <a:r>
              <a:rPr lang="zh-TW" altLang="en-US" sz="2000" dirty="0" smtClean="0">
                <a:solidFill>
                  <a:srgbClr val="FF0000"/>
                </a:solidFill>
                <a:latin typeface="+mn-ea"/>
                <a:ea typeface="+mn-ea"/>
              </a:rPr>
              <a:t>年</a:t>
            </a:r>
            <a:r>
              <a:rPr lang="en-US" altLang="zh-TW" sz="2000" dirty="0" smtClean="0">
                <a:solidFill>
                  <a:srgbClr val="FF0000"/>
                </a:solidFill>
                <a:latin typeface="+mn-ea"/>
                <a:ea typeface="+mn-ea"/>
              </a:rPr>
              <a:t>7</a:t>
            </a:r>
            <a:r>
              <a:rPr lang="zh-TW" altLang="en-US" sz="2000" dirty="0" smtClean="0">
                <a:solidFill>
                  <a:srgbClr val="FF0000"/>
                </a:solidFill>
                <a:latin typeface="+mn-ea"/>
                <a:ea typeface="+mn-ea"/>
              </a:rPr>
              <a:t>月</a:t>
            </a:r>
            <a:r>
              <a:rPr lang="en-US" altLang="zh-TW" sz="2000" dirty="0" smtClean="0">
                <a:solidFill>
                  <a:srgbClr val="FF0000"/>
                </a:solidFill>
                <a:latin typeface="+mn-ea"/>
                <a:ea typeface="+mn-ea"/>
              </a:rPr>
              <a:t>3</a:t>
            </a:r>
            <a:r>
              <a:rPr lang="zh-TW" altLang="en-US" sz="2000" dirty="0" smtClean="0">
                <a:solidFill>
                  <a:srgbClr val="FF0000"/>
                </a:solidFill>
                <a:latin typeface="+mn-ea"/>
                <a:ea typeface="+mn-ea"/>
              </a:rPr>
              <a:t>日</a:t>
            </a:r>
            <a:r>
              <a:rPr lang="en-US" altLang="zh-TW" sz="2000" dirty="0">
                <a:solidFill>
                  <a:srgbClr val="FF0000"/>
                </a:solidFill>
                <a:latin typeface="+mn-ea"/>
                <a:ea typeface="+mn-ea"/>
              </a:rPr>
              <a:t>10:00</a:t>
            </a:r>
            <a:r>
              <a:rPr lang="zh-TW" altLang="en-US" sz="2000" dirty="0" smtClean="0">
                <a:latin typeface="+mn-ea"/>
                <a:ea typeface="+mn-ea"/>
              </a:rPr>
              <a:t>在本委員會網站公告，各校可同時下載分發錄取生資料，並寄發統一分發錄取結果及報到通知</a:t>
            </a:r>
          </a:p>
          <a:p>
            <a:pPr marL="781050" lvl="1" indent="-381000" eaLnBrk="1" hangingPunct="1">
              <a:spcBef>
                <a:spcPts val="600"/>
              </a:spcBef>
              <a:buFontTx/>
              <a:buBlip>
                <a:blip r:embed="rId2"/>
              </a:buBlip>
              <a:defRPr/>
            </a:pPr>
            <a:r>
              <a:rPr lang="zh-TW" altLang="en-US" sz="2000" dirty="0" smtClean="0">
                <a:latin typeface="+mn-ea"/>
                <a:ea typeface="+mn-ea"/>
              </a:rPr>
              <a:t>考生報到時須查驗入學學歷（力）證件、身分證、獲獎證明或技術士證等正本，上述證件如有不實或不符合簡章規定者，取消錄取入學資格</a:t>
            </a:r>
            <a:endParaRPr lang="en-US" altLang="zh-TW" sz="2000" dirty="0" smtClean="0">
              <a:latin typeface="+mn-ea"/>
              <a:ea typeface="+mn-ea"/>
            </a:endParaRPr>
          </a:p>
          <a:p>
            <a:pPr marL="781050" lvl="1" indent="-381000" eaLnBrk="1" hangingPunct="1">
              <a:spcBef>
                <a:spcPts val="600"/>
              </a:spcBef>
              <a:buFontTx/>
              <a:buBlip>
                <a:blip r:embed="rId2"/>
              </a:buBlip>
              <a:defRPr/>
            </a:pPr>
            <a:r>
              <a:rPr lang="zh-TW" altLang="en-US" sz="2000" dirty="0" smtClean="0">
                <a:latin typeface="+mn-ea"/>
                <a:ea typeface="+mn-ea"/>
              </a:rPr>
              <a:t>各校得於系統「報到通知單訊息維護」自訂報到截止時間</a:t>
            </a:r>
            <a:r>
              <a:rPr lang="en-US" altLang="zh-TW" sz="2000" dirty="0" smtClean="0">
                <a:latin typeface="+mn-ea"/>
                <a:ea typeface="+mn-ea"/>
              </a:rPr>
              <a:t>【</a:t>
            </a:r>
            <a:r>
              <a:rPr lang="zh-TW" altLang="en-US" sz="2000" dirty="0" smtClean="0">
                <a:latin typeface="+mn-ea"/>
                <a:ea typeface="+mn-ea"/>
              </a:rPr>
              <a:t>限於</a:t>
            </a:r>
            <a:r>
              <a:rPr lang="en-US" altLang="zh-TW" sz="2000" dirty="0" smtClean="0">
                <a:solidFill>
                  <a:srgbClr val="FF0000"/>
                </a:solidFill>
                <a:latin typeface="+mn-ea"/>
                <a:ea typeface="+mn-ea"/>
              </a:rPr>
              <a:t>108</a:t>
            </a:r>
            <a:r>
              <a:rPr lang="zh-TW" altLang="en-US" sz="2000" dirty="0" smtClean="0">
                <a:solidFill>
                  <a:srgbClr val="FF0000"/>
                </a:solidFill>
                <a:latin typeface="+mn-ea"/>
                <a:ea typeface="+mn-ea"/>
              </a:rPr>
              <a:t>年</a:t>
            </a:r>
            <a:r>
              <a:rPr lang="en-US" altLang="zh-TW" sz="2000" dirty="0" smtClean="0">
                <a:solidFill>
                  <a:srgbClr val="FF0000"/>
                </a:solidFill>
                <a:latin typeface="+mn-ea"/>
                <a:ea typeface="+mn-ea"/>
              </a:rPr>
              <a:t>7</a:t>
            </a:r>
            <a:r>
              <a:rPr lang="zh-TW" altLang="en-US" sz="2000" dirty="0" smtClean="0">
                <a:solidFill>
                  <a:srgbClr val="FF0000"/>
                </a:solidFill>
                <a:latin typeface="+mn-ea"/>
                <a:ea typeface="+mn-ea"/>
              </a:rPr>
              <a:t>月</a:t>
            </a:r>
            <a:r>
              <a:rPr lang="en-US" altLang="zh-TW" sz="2000" dirty="0" smtClean="0">
                <a:solidFill>
                  <a:srgbClr val="FF0000"/>
                </a:solidFill>
                <a:latin typeface="+mn-ea"/>
                <a:ea typeface="+mn-ea"/>
              </a:rPr>
              <a:t>12</a:t>
            </a:r>
            <a:r>
              <a:rPr lang="zh-TW" altLang="en-US" sz="2000" dirty="0" smtClean="0">
                <a:solidFill>
                  <a:srgbClr val="FF0000"/>
                </a:solidFill>
                <a:latin typeface="+mn-ea"/>
                <a:ea typeface="+mn-ea"/>
              </a:rPr>
              <a:t>日</a:t>
            </a:r>
            <a:r>
              <a:rPr lang="en-US" altLang="zh-TW" sz="2000" dirty="0" smtClean="0">
                <a:solidFill>
                  <a:srgbClr val="FF0000"/>
                </a:solidFill>
                <a:latin typeface="+mn-ea"/>
                <a:ea typeface="+mn-ea"/>
              </a:rPr>
              <a:t> </a:t>
            </a:r>
            <a:r>
              <a:rPr lang="en-US" altLang="zh-TW" sz="2000" dirty="0">
                <a:solidFill>
                  <a:srgbClr val="FF0000"/>
                </a:solidFill>
                <a:latin typeface="+mn-ea"/>
                <a:ea typeface="+mn-ea"/>
              </a:rPr>
              <a:t>12:00</a:t>
            </a:r>
            <a:r>
              <a:rPr lang="zh-TW" altLang="en-US" sz="2000" dirty="0" smtClean="0">
                <a:solidFill>
                  <a:srgbClr val="FF0000"/>
                </a:solidFill>
                <a:latin typeface="+mn-ea"/>
                <a:ea typeface="+mn-ea"/>
              </a:rPr>
              <a:t>前</a:t>
            </a:r>
            <a:r>
              <a:rPr lang="en-US" altLang="zh-TW" sz="2000" dirty="0" smtClean="0">
                <a:latin typeface="+mn-ea"/>
                <a:ea typeface="+mn-ea"/>
              </a:rPr>
              <a:t>】</a:t>
            </a:r>
            <a:r>
              <a:rPr lang="zh-TW" altLang="en-US" sz="2000" dirty="0" smtClean="0">
                <a:latin typeface="+mn-ea"/>
                <a:ea typeface="+mn-ea"/>
              </a:rPr>
              <a:t>，報到方式不可採電話方式辦理報到</a:t>
            </a:r>
            <a:endParaRPr lang="en-US" altLang="zh-TW" sz="2000" dirty="0" smtClean="0">
              <a:latin typeface="+mn-ea"/>
              <a:ea typeface="+mn-ea"/>
            </a:endParaRPr>
          </a:p>
          <a:p>
            <a:pPr marL="781050" lvl="1" indent="-381000" eaLnBrk="1" hangingPunct="1">
              <a:spcBef>
                <a:spcPts val="600"/>
              </a:spcBef>
              <a:buFontTx/>
              <a:buBlip>
                <a:blip r:embed="rId2"/>
              </a:buBlip>
              <a:defRPr/>
            </a:pPr>
            <a:r>
              <a:rPr lang="zh-TW" altLang="en-US" sz="2000" dirty="0" smtClean="0">
                <a:latin typeface="+mn-ea"/>
                <a:ea typeface="+mn-ea"/>
              </a:rPr>
              <a:t>甄選入學及技優甄審入學同時錄取者僅能擇一報到</a:t>
            </a:r>
            <a:endParaRPr lang="en-US" altLang="zh-TW" sz="2000" dirty="0" smtClean="0">
              <a:latin typeface="+mn-ea"/>
              <a:ea typeface="+mn-ea"/>
            </a:endParaRPr>
          </a:p>
          <a:p>
            <a:pPr marL="781050" lvl="1" indent="-381000" eaLnBrk="1" hangingPunct="1">
              <a:spcBef>
                <a:spcPts val="600"/>
              </a:spcBef>
              <a:buFontTx/>
              <a:buBlip>
                <a:blip r:embed="rId2"/>
              </a:buBlip>
              <a:defRPr/>
            </a:pPr>
            <a:r>
              <a:rPr lang="zh-TW" altLang="en-US" sz="2000" dirty="0" smtClean="0">
                <a:latin typeface="+mn-ea"/>
                <a:ea typeface="+mn-ea"/>
              </a:rPr>
              <a:t>請各校於</a:t>
            </a:r>
            <a:r>
              <a:rPr lang="en-US" altLang="zh-TW" sz="2000" dirty="0" smtClean="0">
                <a:solidFill>
                  <a:srgbClr val="FF0000"/>
                </a:solidFill>
                <a:latin typeface="+mn-ea"/>
                <a:ea typeface="+mn-ea"/>
              </a:rPr>
              <a:t>108</a:t>
            </a:r>
            <a:r>
              <a:rPr lang="zh-TW" altLang="en-US" sz="2000" dirty="0" smtClean="0">
                <a:solidFill>
                  <a:srgbClr val="FF0000"/>
                </a:solidFill>
                <a:latin typeface="+mn-ea"/>
                <a:ea typeface="+mn-ea"/>
              </a:rPr>
              <a:t>年</a:t>
            </a:r>
            <a:r>
              <a:rPr lang="en-US" altLang="zh-TW" sz="2000" dirty="0" smtClean="0">
                <a:solidFill>
                  <a:srgbClr val="FF0000"/>
                </a:solidFill>
                <a:latin typeface="+mn-ea"/>
                <a:ea typeface="+mn-ea"/>
              </a:rPr>
              <a:t>7</a:t>
            </a:r>
            <a:r>
              <a:rPr lang="zh-TW" altLang="en-US" sz="2000" dirty="0" smtClean="0">
                <a:solidFill>
                  <a:srgbClr val="FF0000"/>
                </a:solidFill>
                <a:latin typeface="+mn-ea"/>
                <a:ea typeface="+mn-ea"/>
              </a:rPr>
              <a:t>月</a:t>
            </a:r>
            <a:r>
              <a:rPr lang="en-US" altLang="zh-TW" sz="2000" dirty="0" smtClean="0">
                <a:solidFill>
                  <a:srgbClr val="FF0000"/>
                </a:solidFill>
                <a:latin typeface="+mn-ea"/>
                <a:ea typeface="+mn-ea"/>
              </a:rPr>
              <a:t>12</a:t>
            </a:r>
            <a:r>
              <a:rPr lang="zh-TW" altLang="en-US" sz="2000" dirty="0" smtClean="0">
                <a:solidFill>
                  <a:srgbClr val="FF0000"/>
                </a:solidFill>
                <a:latin typeface="+mn-ea"/>
                <a:ea typeface="+mn-ea"/>
              </a:rPr>
              <a:t>日</a:t>
            </a:r>
            <a:r>
              <a:rPr lang="en-US" altLang="zh-TW" sz="2000" dirty="0" smtClean="0">
                <a:solidFill>
                  <a:srgbClr val="FF0000"/>
                </a:solidFill>
                <a:latin typeface="+mn-ea"/>
                <a:ea typeface="+mn-ea"/>
              </a:rPr>
              <a:t>17:00</a:t>
            </a:r>
            <a:r>
              <a:rPr lang="zh-TW" altLang="en-US" sz="2000" dirty="0" smtClean="0">
                <a:solidFill>
                  <a:srgbClr val="FF0000"/>
                </a:solidFill>
                <a:latin typeface="+mn-ea"/>
                <a:ea typeface="+mn-ea"/>
              </a:rPr>
              <a:t>前</a:t>
            </a:r>
            <a:r>
              <a:rPr lang="zh-TW" altLang="en-US" sz="2000" dirty="0" smtClean="0">
                <a:latin typeface="+mn-ea"/>
                <a:ea typeface="+mn-ea"/>
              </a:rPr>
              <a:t>郵寄分發錄取生報到及未報到名單至本委員會</a:t>
            </a:r>
            <a:endParaRPr lang="en-US" altLang="zh-TW" sz="2000" dirty="0" smtClean="0">
              <a:latin typeface="+mn-ea"/>
              <a:ea typeface="+mn-ea"/>
            </a:endParaRPr>
          </a:p>
        </p:txBody>
      </p:sp>
      <p:sp>
        <p:nvSpPr>
          <p:cNvPr id="4" name="Rectangle 2"/>
          <p:cNvSpPr txBox="1">
            <a:spLocks noChangeArrowheads="1"/>
          </p:cNvSpPr>
          <p:nvPr/>
        </p:nvSpPr>
        <p:spPr bwMode="auto">
          <a:xfrm>
            <a:off x="179512" y="188640"/>
            <a:ext cx="7777163" cy="539750"/>
          </a:xfrm>
          <a:prstGeom prst="rect">
            <a:avLst/>
          </a:prstGeom>
          <a:noFill/>
          <a:ln w="9525">
            <a:noFill/>
            <a:miter lim="800000"/>
            <a:headEnd/>
            <a:tailEnd/>
          </a:ln>
          <a:effectLst/>
        </p:spPr>
        <p:txBody>
          <a:bodyPr lIns="0" rIns="0" bIns="0" anchor="b"/>
          <a:lstStyle/>
          <a:p>
            <a:pPr eaLnBrk="1" hangingPunct="1">
              <a:defRPr/>
            </a:pPr>
            <a:r>
              <a:rPr lang="zh-TW" altLang="en-US" sz="2800" kern="0" dirty="0" smtClean="0">
                <a:solidFill>
                  <a:srgbClr val="3333FF"/>
                </a:solidFill>
                <a:latin typeface="微軟正黑體" panose="020B0604030504040204" pitchFamily="34" charset="-120"/>
                <a:ea typeface="微軟正黑體" panose="020B0604030504040204" pitchFamily="34" charset="-120"/>
                <a:cs typeface="+mj-cs"/>
              </a:rPr>
              <a:t>一、技優甄審入學招生試務重要事項</a:t>
            </a:r>
            <a:endParaRPr lang="zh-TW" altLang="en-US" sz="2800" kern="0" dirty="0">
              <a:solidFill>
                <a:srgbClr val="3333FF"/>
              </a:solid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375168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群組 30"/>
          <p:cNvGrpSpPr/>
          <p:nvPr/>
        </p:nvGrpSpPr>
        <p:grpSpPr>
          <a:xfrm>
            <a:off x="173162" y="764704"/>
            <a:ext cx="4510087" cy="5702996"/>
            <a:chOff x="173162" y="764704"/>
            <a:chExt cx="4510087" cy="5702996"/>
          </a:xfrm>
        </p:grpSpPr>
        <p:grpSp>
          <p:nvGrpSpPr>
            <p:cNvPr id="3" name="群組 2"/>
            <p:cNvGrpSpPr/>
            <p:nvPr/>
          </p:nvGrpSpPr>
          <p:grpSpPr>
            <a:xfrm>
              <a:off x="173162" y="764704"/>
              <a:ext cx="4510087" cy="5702996"/>
              <a:chOff x="239713" y="914696"/>
              <a:chExt cx="4510087" cy="5702996"/>
            </a:xfrm>
          </p:grpSpPr>
          <p:sp>
            <p:nvSpPr>
              <p:cNvPr id="4" name="Text Box 14"/>
              <p:cNvSpPr txBox="1">
                <a:spLocks noChangeArrowheads="1"/>
              </p:cNvSpPr>
              <p:nvPr/>
            </p:nvSpPr>
            <p:spPr bwMode="auto">
              <a:xfrm>
                <a:off x="239713" y="4626552"/>
                <a:ext cx="4510087" cy="396875"/>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sz="16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就讀志願序統一分發放榜</a:t>
                </a:r>
                <a:r>
                  <a:rPr lang="en-US" altLang="zh-TW" sz="16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本委員會網站公告</a:t>
                </a:r>
                <a:r>
                  <a:rPr lang="en-US" altLang="zh-TW" sz="16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Text Box 17"/>
              <p:cNvSpPr txBox="1">
                <a:spLocks noChangeArrowheads="1"/>
              </p:cNvSpPr>
              <p:nvPr/>
            </p:nvSpPr>
            <p:spPr bwMode="auto">
              <a:xfrm>
                <a:off x="239713" y="5159032"/>
                <a:ext cx="4510087" cy="396875"/>
              </a:xfrm>
              <a:prstGeom prst="rect">
                <a:avLst/>
              </a:prstGeom>
              <a:solidFill>
                <a:srgbClr val="FAE8DE"/>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寄發報到通知單</a:t>
                </a:r>
              </a:p>
            </p:txBody>
          </p:sp>
          <p:sp>
            <p:nvSpPr>
              <p:cNvPr id="6" name="Text Box 19"/>
              <p:cNvSpPr txBox="1">
                <a:spLocks noChangeArrowheads="1"/>
              </p:cNvSpPr>
              <p:nvPr/>
            </p:nvSpPr>
            <p:spPr bwMode="auto">
              <a:xfrm>
                <a:off x="239713" y="1970504"/>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辦理指定項目甄審</a:t>
                </a:r>
                <a:endParaRPr lang="zh-TW" altLang="en-US"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Text Box 20"/>
              <p:cNvSpPr txBox="1">
                <a:spLocks noChangeArrowheads="1"/>
              </p:cNvSpPr>
              <p:nvPr/>
            </p:nvSpPr>
            <p:spPr bwMode="auto">
              <a:xfrm>
                <a:off x="239713" y="2501396"/>
                <a:ext cx="4510087" cy="395287"/>
              </a:xfrm>
              <a:prstGeom prst="rect">
                <a:avLst/>
              </a:prstGeom>
              <a:solidFill>
                <a:srgbClr val="FAE8DE"/>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標楷體" panose="03000509000000000000" pitchFamily="65" charset="-120"/>
                    <a:ea typeface="標楷體" panose="03000509000000000000" pitchFamily="65" charset="-120"/>
                  </a:defRPr>
                </a:lvl1pPr>
              </a:lstStyle>
              <a:p>
                <a:r>
                  <a:rPr lang="zh-TW" altLang="en-US" sz="1600" dirty="0" smtClean="0">
                    <a:latin typeface="Times New Roman" panose="02020603050405020304" pitchFamily="18" charset="0"/>
                    <a:cs typeface="Times New Roman" panose="02020603050405020304" pitchFamily="18" charset="0"/>
                  </a:rPr>
                  <a:t>寄發甄審成績單</a:t>
                </a:r>
                <a:r>
                  <a:rPr lang="en-US" altLang="zh-TW" sz="1600" dirty="0" smtClean="0">
                    <a:latin typeface="Times New Roman" panose="02020603050405020304" pitchFamily="18" charset="0"/>
                    <a:cs typeface="Times New Roman" panose="02020603050405020304" pitchFamily="18" charset="0"/>
                  </a:rPr>
                  <a:t>【</a:t>
                </a:r>
                <a:r>
                  <a:rPr lang="zh-TW" altLang="en-US" sz="1600" dirty="0" smtClean="0">
                    <a:latin typeface="Times New Roman" panose="02020603050405020304" pitchFamily="18" charset="0"/>
                    <a:cs typeface="Times New Roman" panose="02020603050405020304" pitchFamily="18" charset="0"/>
                  </a:rPr>
                  <a:t>本委員會網站提供查詢</a:t>
                </a:r>
                <a:r>
                  <a:rPr lang="en-US" altLang="zh-TW" sz="1600" dirty="0" smtClean="0">
                    <a:latin typeface="Times New Roman" panose="02020603050405020304" pitchFamily="18" charset="0"/>
                    <a:cs typeface="Times New Roman" panose="02020603050405020304" pitchFamily="18" charset="0"/>
                  </a:rPr>
                  <a:t>】</a:t>
                </a:r>
                <a:endParaRPr lang="zh-TW" altLang="en-US" sz="1600" dirty="0">
                  <a:latin typeface="Times New Roman" panose="02020603050405020304" pitchFamily="18" charset="0"/>
                  <a:cs typeface="Times New Roman" panose="02020603050405020304" pitchFamily="18" charset="0"/>
                </a:endParaRPr>
              </a:p>
            </p:txBody>
          </p:sp>
          <p:sp>
            <p:nvSpPr>
              <p:cNvPr id="8" name="Text Box 24"/>
              <p:cNvSpPr txBox="1">
                <a:spLocks noChangeArrowheads="1"/>
              </p:cNvSpPr>
              <p:nvPr/>
            </p:nvSpPr>
            <p:spPr bwMode="auto">
              <a:xfrm>
                <a:off x="239713" y="3032288"/>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甄審成績複查</a:t>
                </a:r>
                <a:endParaRPr lang="zh-TW" altLang="en-US"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Text Box 25"/>
              <p:cNvSpPr txBox="1">
                <a:spLocks noChangeArrowheads="1"/>
              </p:cNvSpPr>
              <p:nvPr/>
            </p:nvSpPr>
            <p:spPr bwMode="auto">
              <a:xfrm>
                <a:off x="239713" y="3563180"/>
                <a:ext cx="4510087" cy="395287"/>
              </a:xfrm>
              <a:prstGeom prst="rect">
                <a:avLst/>
              </a:prstGeom>
              <a:solidFill>
                <a:srgbClr val="FAE8DE"/>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標楷體" panose="03000509000000000000" pitchFamily="65" charset="-120"/>
                    <a:ea typeface="標楷體" panose="03000509000000000000" pitchFamily="65" charset="-120"/>
                  </a:defRPr>
                </a:lvl1pPr>
              </a:lstStyle>
              <a:p>
                <a:r>
                  <a:rPr lang="zh-TW" altLang="en-US" sz="1700" dirty="0" smtClean="0">
                    <a:solidFill>
                      <a:srgbClr val="FF0000"/>
                    </a:solidFill>
                    <a:latin typeface="Times New Roman" panose="02020603050405020304" pitchFamily="18" charset="0"/>
                    <a:cs typeface="Times New Roman" panose="02020603050405020304" pitchFamily="18" charset="0"/>
                  </a:rPr>
                  <a:t>甄審結果放榜</a:t>
                </a:r>
                <a:r>
                  <a:rPr lang="en-US" altLang="zh-TW" sz="1700" dirty="0" smtClean="0">
                    <a:solidFill>
                      <a:srgbClr val="FF0000"/>
                    </a:solidFill>
                    <a:latin typeface="Times New Roman" panose="02020603050405020304" pitchFamily="18" charset="0"/>
                    <a:cs typeface="Times New Roman" panose="02020603050405020304" pitchFamily="18" charset="0"/>
                  </a:rPr>
                  <a:t>(</a:t>
                </a:r>
                <a:r>
                  <a:rPr lang="zh-TW" altLang="en-US" sz="1700" dirty="0" smtClean="0">
                    <a:solidFill>
                      <a:srgbClr val="FF0000"/>
                    </a:solidFill>
                    <a:latin typeface="Times New Roman" panose="02020603050405020304" pitchFamily="18" charset="0"/>
                    <a:cs typeface="Times New Roman" panose="02020603050405020304" pitchFamily="18" charset="0"/>
                  </a:rPr>
                  <a:t>各校網站公告</a:t>
                </a:r>
                <a:r>
                  <a:rPr lang="en-US" altLang="zh-TW" sz="1700" dirty="0" smtClean="0">
                    <a:solidFill>
                      <a:srgbClr val="FF0000"/>
                    </a:solidFill>
                    <a:latin typeface="Times New Roman" panose="02020603050405020304" pitchFamily="18" charset="0"/>
                    <a:cs typeface="Times New Roman" panose="02020603050405020304" pitchFamily="18" charset="0"/>
                  </a:rPr>
                  <a:t>)</a:t>
                </a:r>
                <a:endParaRPr lang="zh-TW" altLang="en-US" sz="1700" dirty="0">
                  <a:solidFill>
                    <a:srgbClr val="FF0000"/>
                  </a:solidFill>
                  <a:latin typeface="Times New Roman" panose="02020603050405020304" pitchFamily="18" charset="0"/>
                  <a:cs typeface="Times New Roman" panose="02020603050405020304" pitchFamily="18" charset="0"/>
                </a:endParaRPr>
              </a:p>
            </p:txBody>
          </p:sp>
          <p:sp>
            <p:nvSpPr>
              <p:cNvPr id="10" name="Text Box 28"/>
              <p:cNvSpPr txBox="1">
                <a:spLocks noChangeArrowheads="1"/>
              </p:cNvSpPr>
              <p:nvPr/>
            </p:nvSpPr>
            <p:spPr bwMode="auto">
              <a:xfrm>
                <a:off x="239713" y="4094072"/>
                <a:ext cx="4510087" cy="396875"/>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甄審結果複查</a:t>
                </a:r>
                <a:endPar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Text Box 30"/>
              <p:cNvSpPr txBox="1">
                <a:spLocks noChangeArrowheads="1"/>
              </p:cNvSpPr>
              <p:nvPr/>
            </p:nvSpPr>
            <p:spPr bwMode="auto">
              <a:xfrm>
                <a:off x="239713" y="5691512"/>
                <a:ext cx="4510087" cy="395288"/>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完成報到程序</a:t>
                </a:r>
                <a:endParaRPr lang="zh-TW" altLang="en-US"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14" name="肘形接點 13"/>
              <p:cNvCxnSpPr>
                <a:stCxn id="6" idx="2"/>
                <a:endCxn id="7" idx="0"/>
              </p:cNvCxnSpPr>
              <p:nvPr/>
            </p:nvCxnSpPr>
            <p:spPr>
              <a:xfrm rot="5400000">
                <a:off x="2426955" y="2433593"/>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肘形接點 14"/>
              <p:cNvCxnSpPr>
                <a:stCxn id="7" idx="2"/>
                <a:endCxn id="8" idx="0"/>
              </p:cNvCxnSpPr>
              <p:nvPr/>
            </p:nvCxnSpPr>
            <p:spPr>
              <a:xfrm rot="5400000">
                <a:off x="2426955" y="2964485"/>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肘形接點 15"/>
              <p:cNvCxnSpPr>
                <a:stCxn id="8" idx="2"/>
                <a:endCxn id="9" idx="0"/>
              </p:cNvCxnSpPr>
              <p:nvPr/>
            </p:nvCxnSpPr>
            <p:spPr>
              <a:xfrm rot="5400000">
                <a:off x="2426955" y="3495377"/>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肘形接點 16"/>
              <p:cNvCxnSpPr>
                <a:stCxn id="9" idx="2"/>
                <a:endCxn id="10" idx="0"/>
              </p:cNvCxnSpPr>
              <p:nvPr/>
            </p:nvCxnSpPr>
            <p:spPr>
              <a:xfrm rot="5400000">
                <a:off x="2426955" y="402626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肘形接點 17"/>
              <p:cNvCxnSpPr>
                <a:stCxn id="10" idx="2"/>
                <a:endCxn id="4" idx="0"/>
              </p:cNvCxnSpPr>
              <p:nvPr/>
            </p:nvCxnSpPr>
            <p:spPr>
              <a:xfrm rot="5400000">
                <a:off x="2426955" y="455874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肘形接點 18"/>
              <p:cNvCxnSpPr>
                <a:stCxn id="4" idx="2"/>
                <a:endCxn id="5" idx="0"/>
              </p:cNvCxnSpPr>
              <p:nvPr/>
            </p:nvCxnSpPr>
            <p:spPr>
              <a:xfrm rot="5400000">
                <a:off x="2426955" y="509122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肘形接點 19"/>
              <p:cNvCxnSpPr>
                <a:stCxn id="5" idx="2"/>
                <a:endCxn id="11" idx="0"/>
              </p:cNvCxnSpPr>
              <p:nvPr/>
            </p:nvCxnSpPr>
            <p:spPr>
              <a:xfrm rot="5400000">
                <a:off x="2426955" y="562370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 Box 30"/>
              <p:cNvSpPr txBox="1">
                <a:spLocks noChangeArrowheads="1"/>
              </p:cNvSpPr>
              <p:nvPr/>
            </p:nvSpPr>
            <p:spPr bwMode="auto">
              <a:xfrm>
                <a:off x="239713" y="6222404"/>
                <a:ext cx="4510087" cy="395288"/>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登錄未報到者</a:t>
                </a:r>
                <a:endParaRPr lang="zh-TW" altLang="en-US"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22" name="直線單箭頭接點 21"/>
              <p:cNvCxnSpPr>
                <a:stCxn id="11" idx="2"/>
                <a:endCxn id="21" idx="0"/>
              </p:cNvCxnSpPr>
              <p:nvPr/>
            </p:nvCxnSpPr>
            <p:spPr>
              <a:xfrm>
                <a:off x="2494757" y="6086800"/>
                <a:ext cx="0" cy="135604"/>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Text Box 32"/>
              <p:cNvSpPr txBox="1">
                <a:spLocks noChangeArrowheads="1"/>
              </p:cNvSpPr>
              <p:nvPr/>
            </p:nvSpPr>
            <p:spPr bwMode="auto">
              <a:xfrm>
                <a:off x="239713" y="1439612"/>
                <a:ext cx="4510087" cy="395287"/>
              </a:xfrm>
              <a:prstGeom prst="rect">
                <a:avLst/>
              </a:prstGeom>
              <a:solidFill>
                <a:srgbClr val="FAE8DE"/>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微軟正黑體" pitchFamily="34" charset="-120"/>
                    <a:ea typeface="微軟正黑體" pitchFamily="34" charset="-120"/>
                  </a:defRPr>
                </a:lvl1p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公告指定項目甄審時間</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24" name="直線單箭頭接點 23"/>
              <p:cNvCxnSpPr>
                <a:stCxn id="23" idx="2"/>
                <a:endCxn id="6" idx="0"/>
              </p:cNvCxnSpPr>
              <p:nvPr/>
            </p:nvCxnSpPr>
            <p:spPr>
              <a:xfrm>
                <a:off x="2494757" y="1834899"/>
                <a:ext cx="0" cy="135605"/>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Text Box 32"/>
              <p:cNvSpPr txBox="1">
                <a:spLocks noChangeArrowheads="1"/>
              </p:cNvSpPr>
              <p:nvPr/>
            </p:nvSpPr>
            <p:spPr bwMode="auto">
              <a:xfrm>
                <a:off x="239713" y="914696"/>
                <a:ext cx="4510087" cy="366704"/>
              </a:xfrm>
              <a:prstGeom prst="rect">
                <a:avLst/>
              </a:prstGeom>
              <a:solidFill>
                <a:srgbClr val="FAE8DE"/>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標楷體" panose="03000509000000000000" pitchFamily="65" charset="-120"/>
                    <a:ea typeface="標楷體" panose="03000509000000000000" pitchFamily="65" charset="-120"/>
                  </a:defRPr>
                </a:lvl1pPr>
              </a:lstStyle>
              <a:p>
                <a:r>
                  <a:rPr lang="zh-TW" altLang="en-US" dirty="0" smtClean="0">
                    <a:solidFill>
                      <a:schemeClr val="tx1"/>
                    </a:solidFill>
                    <a:latin typeface="Times New Roman" panose="02020603050405020304" pitchFamily="18" charset="0"/>
                    <a:cs typeface="Times New Roman" panose="02020603050405020304" pitchFamily="18" charset="0"/>
                  </a:rPr>
                  <a:t>收件作業</a:t>
                </a:r>
                <a:endParaRPr lang="zh-TW" altLang="en-US" dirty="0">
                  <a:solidFill>
                    <a:schemeClr val="tx1"/>
                  </a:solidFill>
                  <a:latin typeface="Times New Roman" panose="02020603050405020304" pitchFamily="18" charset="0"/>
                  <a:cs typeface="Times New Roman" panose="02020603050405020304" pitchFamily="18" charset="0"/>
                </a:endParaRPr>
              </a:p>
            </p:txBody>
          </p:sp>
        </p:grpSp>
        <p:cxnSp>
          <p:nvCxnSpPr>
            <p:cNvPr id="29" name="直線單箭頭接點 28"/>
            <p:cNvCxnSpPr/>
            <p:nvPr/>
          </p:nvCxnSpPr>
          <p:spPr>
            <a:xfrm>
              <a:off x="2421856" y="1154015"/>
              <a:ext cx="0" cy="135605"/>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30" name="Rectangle 2"/>
          <p:cNvSpPr txBox="1">
            <a:spLocks noChangeArrowheads="1"/>
          </p:cNvSpPr>
          <p:nvPr/>
        </p:nvSpPr>
        <p:spPr bwMode="auto">
          <a:xfrm>
            <a:off x="251520" y="70942"/>
            <a:ext cx="8136904" cy="539750"/>
          </a:xfrm>
          <a:prstGeom prst="rect">
            <a:avLst/>
          </a:prstGeom>
          <a:noFill/>
          <a:ln w="9525">
            <a:noFill/>
            <a:miter lim="800000"/>
            <a:headEnd/>
            <a:tailEnd/>
          </a:ln>
          <a:effectLst/>
        </p:spPr>
        <p:txBody>
          <a:bodyPr lIns="0" rIns="0" bIns="0" anchor="b"/>
          <a:lstStyle/>
          <a:p>
            <a:pPr eaLnBrk="1" hangingPunct="1">
              <a:defRPr/>
            </a:pPr>
            <a:r>
              <a:rPr lang="zh-TW" altLang="en-US" sz="3000" kern="0" dirty="0" smtClean="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二、</a:t>
            </a:r>
            <a:r>
              <a:rPr lang="zh-TW" altLang="en-US" sz="3000" kern="0"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技優甄</a:t>
            </a:r>
            <a:r>
              <a:rPr lang="zh-TW" altLang="en-US" sz="3000" kern="0" dirty="0" smtClean="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審入學招生各項</a:t>
            </a:r>
            <a:r>
              <a:rPr lang="zh-TW" altLang="en-US" sz="3000" kern="0"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作業時程及系統架構</a:t>
            </a:r>
          </a:p>
        </p:txBody>
      </p:sp>
      <p:sp>
        <p:nvSpPr>
          <p:cNvPr id="32" name="文字方塊 31"/>
          <p:cNvSpPr txBox="1"/>
          <p:nvPr/>
        </p:nvSpPr>
        <p:spPr>
          <a:xfrm>
            <a:off x="4857705" y="752712"/>
            <a:ext cx="2786340" cy="369332"/>
          </a:xfrm>
          <a:prstGeom prst="rect">
            <a:avLst/>
          </a:prstGeom>
          <a:noFill/>
        </p:spPr>
        <p:txBody>
          <a:bodyPr wrap="none" rtlCol="0">
            <a:spAutoFit/>
          </a:bodyPr>
          <a:lstStyle/>
          <a:p>
            <a:r>
              <a:rPr lang="en-US" altLang="zh-TW" dirty="0" smtClean="0">
                <a:latin typeface="+mj-ea"/>
                <a:ea typeface="+mj-ea"/>
                <a:cs typeface="Times New Roman" panose="02020603050405020304" pitchFamily="18" charset="0"/>
              </a:rPr>
              <a:t>108.5.29(</a:t>
            </a:r>
            <a:r>
              <a:rPr lang="zh-TW" altLang="en-US" dirty="0" smtClean="0">
                <a:latin typeface="+mj-ea"/>
                <a:ea typeface="+mj-ea"/>
                <a:cs typeface="Times New Roman" panose="02020603050405020304" pitchFamily="18" charset="0"/>
              </a:rPr>
              <a:t>三</a:t>
            </a:r>
            <a:r>
              <a:rPr lang="en-US" altLang="zh-TW" dirty="0" smtClean="0">
                <a:latin typeface="+mj-ea"/>
                <a:ea typeface="+mj-ea"/>
                <a:cs typeface="Times New Roman" panose="02020603050405020304" pitchFamily="18" charset="0"/>
              </a:rPr>
              <a:t>)~108.6.4(</a:t>
            </a:r>
            <a:r>
              <a:rPr lang="zh-TW" altLang="en-US" dirty="0" smtClean="0">
                <a:latin typeface="+mj-ea"/>
                <a:ea typeface="+mj-ea"/>
                <a:cs typeface="Times New Roman" panose="02020603050405020304" pitchFamily="18" charset="0"/>
              </a:rPr>
              <a:t>二</a:t>
            </a:r>
            <a:r>
              <a:rPr lang="en-US" altLang="zh-TW" dirty="0" smtClean="0">
                <a:latin typeface="+mj-ea"/>
                <a:ea typeface="+mj-ea"/>
                <a:cs typeface="Times New Roman" panose="02020603050405020304" pitchFamily="18" charset="0"/>
              </a:rPr>
              <a:t>)</a:t>
            </a:r>
            <a:endParaRPr lang="zh-TW" altLang="en-US" dirty="0">
              <a:latin typeface="+mj-ea"/>
              <a:ea typeface="+mj-ea"/>
              <a:cs typeface="Times New Roman" panose="02020603050405020304" pitchFamily="18" charset="0"/>
            </a:endParaRPr>
          </a:p>
        </p:txBody>
      </p:sp>
      <p:sp>
        <p:nvSpPr>
          <p:cNvPr id="33" name="文字方塊 32"/>
          <p:cNvSpPr txBox="1"/>
          <p:nvPr/>
        </p:nvSpPr>
        <p:spPr>
          <a:xfrm>
            <a:off x="4864177" y="1316910"/>
            <a:ext cx="2207656" cy="369332"/>
          </a:xfrm>
          <a:prstGeom prst="rect">
            <a:avLst/>
          </a:prstGeom>
          <a:noFill/>
        </p:spPr>
        <p:txBody>
          <a:bodyPr wrap="none" rtlCol="0">
            <a:spAutoFit/>
          </a:bodyPr>
          <a:lstStyle/>
          <a:p>
            <a:r>
              <a:rPr lang="en-US" altLang="zh-TW" dirty="0" smtClean="0">
                <a:latin typeface="+mj-ea"/>
                <a:ea typeface="+mj-ea"/>
                <a:cs typeface="Times New Roman" panose="02020603050405020304" pitchFamily="18" charset="0"/>
              </a:rPr>
              <a:t>108.6.4(</a:t>
            </a:r>
            <a:r>
              <a:rPr lang="zh-TW" altLang="en-US" dirty="0" smtClean="0">
                <a:latin typeface="+mj-ea"/>
                <a:ea typeface="+mj-ea"/>
                <a:cs typeface="Times New Roman" panose="02020603050405020304" pitchFamily="18" charset="0"/>
              </a:rPr>
              <a:t>二</a:t>
            </a:r>
            <a:r>
              <a:rPr lang="en-US" altLang="zh-TW" dirty="0" smtClean="0">
                <a:latin typeface="+mj-ea"/>
                <a:ea typeface="+mj-ea"/>
                <a:cs typeface="Times New Roman" panose="02020603050405020304" pitchFamily="18" charset="0"/>
              </a:rPr>
              <a:t>) 10:00</a:t>
            </a:r>
            <a:r>
              <a:rPr lang="zh-TW" altLang="en-US" dirty="0" smtClean="0">
                <a:latin typeface="+mj-ea"/>
                <a:ea typeface="+mj-ea"/>
                <a:cs typeface="Times New Roman" panose="02020603050405020304" pitchFamily="18" charset="0"/>
              </a:rPr>
              <a:t>起</a:t>
            </a:r>
            <a:endParaRPr lang="zh-TW" altLang="en-US" dirty="0">
              <a:latin typeface="+mj-ea"/>
              <a:ea typeface="+mj-ea"/>
              <a:cs typeface="Times New Roman" panose="02020603050405020304" pitchFamily="18" charset="0"/>
            </a:endParaRPr>
          </a:p>
        </p:txBody>
      </p:sp>
      <p:sp>
        <p:nvSpPr>
          <p:cNvPr id="34" name="文字方塊 33"/>
          <p:cNvSpPr txBox="1"/>
          <p:nvPr/>
        </p:nvSpPr>
        <p:spPr>
          <a:xfrm>
            <a:off x="4864177" y="1846467"/>
            <a:ext cx="2786340" cy="369332"/>
          </a:xfrm>
          <a:prstGeom prst="rect">
            <a:avLst/>
          </a:prstGeom>
          <a:noFill/>
        </p:spPr>
        <p:txBody>
          <a:bodyPr wrap="none" rtlCol="0">
            <a:spAutoFit/>
          </a:bodyPr>
          <a:lstStyle/>
          <a:p>
            <a:r>
              <a:rPr lang="en-US" altLang="zh-TW" dirty="0" smtClean="0">
                <a:latin typeface="+mj-ea"/>
                <a:ea typeface="+mj-ea"/>
                <a:cs typeface="Times New Roman" panose="02020603050405020304" pitchFamily="18" charset="0"/>
              </a:rPr>
              <a:t>108.6.5(</a:t>
            </a:r>
            <a:r>
              <a:rPr lang="zh-TW" altLang="en-US" dirty="0" smtClean="0">
                <a:latin typeface="+mj-ea"/>
                <a:ea typeface="+mj-ea"/>
                <a:cs typeface="Times New Roman" panose="02020603050405020304" pitchFamily="18" charset="0"/>
              </a:rPr>
              <a:t>三</a:t>
            </a:r>
            <a:r>
              <a:rPr lang="en-US" altLang="zh-TW" dirty="0" smtClean="0">
                <a:latin typeface="+mj-ea"/>
                <a:ea typeface="+mj-ea"/>
                <a:cs typeface="Times New Roman" panose="02020603050405020304" pitchFamily="18" charset="0"/>
              </a:rPr>
              <a:t>)~108.6.16(</a:t>
            </a:r>
            <a:r>
              <a:rPr lang="zh-TW" altLang="en-US" dirty="0" smtClean="0">
                <a:latin typeface="+mj-ea"/>
                <a:ea typeface="+mj-ea"/>
                <a:cs typeface="Times New Roman" panose="02020603050405020304" pitchFamily="18" charset="0"/>
              </a:rPr>
              <a:t>日</a:t>
            </a:r>
            <a:r>
              <a:rPr lang="en-US" altLang="zh-TW" dirty="0" smtClean="0">
                <a:latin typeface="+mj-ea"/>
                <a:ea typeface="+mj-ea"/>
                <a:cs typeface="Times New Roman" panose="02020603050405020304" pitchFamily="18" charset="0"/>
              </a:rPr>
              <a:t>)</a:t>
            </a:r>
            <a:endParaRPr lang="zh-TW" altLang="en-US" dirty="0">
              <a:latin typeface="+mj-ea"/>
              <a:ea typeface="+mj-ea"/>
              <a:cs typeface="Times New Roman" panose="02020603050405020304" pitchFamily="18" charset="0"/>
            </a:endParaRPr>
          </a:p>
        </p:txBody>
      </p:sp>
      <p:sp>
        <p:nvSpPr>
          <p:cNvPr id="35" name="文字方塊 34"/>
          <p:cNvSpPr txBox="1"/>
          <p:nvPr/>
        </p:nvSpPr>
        <p:spPr>
          <a:xfrm>
            <a:off x="4864177" y="2357754"/>
            <a:ext cx="1467068" cy="369332"/>
          </a:xfrm>
          <a:prstGeom prst="rect">
            <a:avLst/>
          </a:prstGeom>
          <a:noFill/>
        </p:spPr>
        <p:txBody>
          <a:bodyPr wrap="none" rtlCol="0">
            <a:spAutoFit/>
          </a:bodyPr>
          <a:lstStyle/>
          <a:p>
            <a:r>
              <a:rPr lang="en-US" altLang="zh-TW" dirty="0" smtClean="0">
                <a:latin typeface="+mj-ea"/>
                <a:ea typeface="+mj-ea"/>
                <a:cs typeface="Times New Roman" panose="02020603050405020304" pitchFamily="18" charset="0"/>
              </a:rPr>
              <a:t>108.6.18(</a:t>
            </a:r>
            <a:r>
              <a:rPr lang="zh-TW" altLang="en-US" dirty="0" smtClean="0">
                <a:latin typeface="+mj-ea"/>
                <a:ea typeface="+mj-ea"/>
                <a:cs typeface="Times New Roman" panose="02020603050405020304" pitchFamily="18" charset="0"/>
              </a:rPr>
              <a:t>二</a:t>
            </a:r>
            <a:r>
              <a:rPr lang="en-US" altLang="zh-TW" dirty="0" smtClean="0">
                <a:latin typeface="+mj-ea"/>
                <a:ea typeface="+mj-ea"/>
                <a:cs typeface="Times New Roman" panose="02020603050405020304" pitchFamily="18" charset="0"/>
              </a:rPr>
              <a:t>)</a:t>
            </a:r>
            <a:endParaRPr lang="zh-TW" altLang="en-US" dirty="0">
              <a:latin typeface="+mj-ea"/>
              <a:ea typeface="+mj-ea"/>
              <a:cs typeface="Times New Roman" panose="02020603050405020304" pitchFamily="18" charset="0"/>
            </a:endParaRPr>
          </a:p>
        </p:txBody>
      </p:sp>
      <p:sp>
        <p:nvSpPr>
          <p:cNvPr id="36" name="文字方塊 35"/>
          <p:cNvSpPr txBox="1"/>
          <p:nvPr/>
        </p:nvSpPr>
        <p:spPr>
          <a:xfrm>
            <a:off x="4864177" y="2888646"/>
            <a:ext cx="2340705" cy="369332"/>
          </a:xfrm>
          <a:prstGeom prst="rect">
            <a:avLst/>
          </a:prstGeom>
          <a:noFill/>
        </p:spPr>
        <p:txBody>
          <a:bodyPr wrap="none" rtlCol="0">
            <a:spAutoFit/>
          </a:bodyPr>
          <a:lstStyle/>
          <a:p>
            <a:r>
              <a:rPr lang="en-US" altLang="zh-TW" dirty="0" smtClean="0">
                <a:latin typeface="+mj-ea"/>
                <a:ea typeface="+mj-ea"/>
                <a:cs typeface="Times New Roman" panose="02020603050405020304" pitchFamily="18" charset="0"/>
              </a:rPr>
              <a:t>108.6.19(</a:t>
            </a:r>
            <a:r>
              <a:rPr lang="zh-TW" altLang="en-US" dirty="0">
                <a:latin typeface="+mj-ea"/>
                <a:ea typeface="+mj-ea"/>
                <a:cs typeface="Times New Roman" panose="02020603050405020304" pitchFamily="18" charset="0"/>
              </a:rPr>
              <a:t>三</a:t>
            </a:r>
            <a:r>
              <a:rPr lang="en-US" altLang="zh-TW" dirty="0" smtClean="0">
                <a:latin typeface="+mj-ea"/>
                <a:ea typeface="+mj-ea"/>
                <a:cs typeface="Times New Roman" panose="02020603050405020304" pitchFamily="18" charset="0"/>
              </a:rPr>
              <a:t>) 12:00</a:t>
            </a:r>
            <a:r>
              <a:rPr lang="zh-TW" altLang="en-US" dirty="0" smtClean="0">
                <a:latin typeface="+mj-ea"/>
                <a:ea typeface="+mj-ea"/>
                <a:cs typeface="Times New Roman" panose="02020603050405020304" pitchFamily="18" charset="0"/>
              </a:rPr>
              <a:t>前</a:t>
            </a:r>
            <a:endParaRPr lang="zh-TW" altLang="en-US" dirty="0">
              <a:latin typeface="+mj-ea"/>
              <a:ea typeface="+mj-ea"/>
              <a:cs typeface="Times New Roman" panose="02020603050405020304" pitchFamily="18" charset="0"/>
            </a:endParaRPr>
          </a:p>
        </p:txBody>
      </p:sp>
      <p:sp>
        <p:nvSpPr>
          <p:cNvPr id="37" name="文字方塊 36"/>
          <p:cNvSpPr txBox="1"/>
          <p:nvPr/>
        </p:nvSpPr>
        <p:spPr>
          <a:xfrm>
            <a:off x="4864177" y="3426165"/>
            <a:ext cx="2340705" cy="369332"/>
          </a:xfrm>
          <a:prstGeom prst="rect">
            <a:avLst/>
          </a:prstGeom>
          <a:noFill/>
        </p:spPr>
        <p:txBody>
          <a:bodyPr wrap="none" rtlCol="0">
            <a:spAutoFit/>
          </a:bodyPr>
          <a:lstStyle/>
          <a:p>
            <a:r>
              <a:rPr lang="en-US" altLang="zh-TW" dirty="0" smtClean="0">
                <a:latin typeface="+mj-ea"/>
                <a:ea typeface="+mj-ea"/>
                <a:cs typeface="Times New Roman" panose="02020603050405020304" pitchFamily="18" charset="0"/>
              </a:rPr>
              <a:t>108.6.24(</a:t>
            </a:r>
            <a:r>
              <a:rPr lang="zh-TW" altLang="en-US" dirty="0" smtClean="0">
                <a:latin typeface="+mj-ea"/>
                <a:ea typeface="+mj-ea"/>
                <a:cs typeface="Times New Roman" panose="02020603050405020304" pitchFamily="18" charset="0"/>
              </a:rPr>
              <a:t>一</a:t>
            </a:r>
            <a:r>
              <a:rPr lang="en-US" altLang="zh-TW" dirty="0" smtClean="0">
                <a:latin typeface="+mj-ea"/>
                <a:ea typeface="+mj-ea"/>
                <a:cs typeface="Times New Roman" panose="02020603050405020304" pitchFamily="18" charset="0"/>
              </a:rPr>
              <a:t>) 10:00</a:t>
            </a:r>
            <a:r>
              <a:rPr lang="zh-TW" altLang="en-US" dirty="0">
                <a:latin typeface="+mj-ea"/>
                <a:ea typeface="+mj-ea"/>
                <a:cs typeface="Times New Roman" panose="02020603050405020304" pitchFamily="18" charset="0"/>
              </a:rPr>
              <a:t>起</a:t>
            </a:r>
          </a:p>
        </p:txBody>
      </p:sp>
      <p:sp>
        <p:nvSpPr>
          <p:cNvPr id="38" name="文字方塊 37"/>
          <p:cNvSpPr txBox="1"/>
          <p:nvPr/>
        </p:nvSpPr>
        <p:spPr>
          <a:xfrm>
            <a:off x="4879574" y="3960181"/>
            <a:ext cx="2340705" cy="369332"/>
          </a:xfrm>
          <a:prstGeom prst="rect">
            <a:avLst/>
          </a:prstGeom>
          <a:noFill/>
        </p:spPr>
        <p:txBody>
          <a:bodyPr wrap="none" rtlCol="0">
            <a:spAutoFit/>
          </a:bodyPr>
          <a:lstStyle/>
          <a:p>
            <a:r>
              <a:rPr lang="en-US" altLang="zh-TW" dirty="0" smtClean="0">
                <a:latin typeface="+mj-ea"/>
                <a:ea typeface="+mj-ea"/>
                <a:cs typeface="Times New Roman" panose="02020603050405020304" pitchFamily="18" charset="0"/>
              </a:rPr>
              <a:t>108.6.25(</a:t>
            </a:r>
            <a:r>
              <a:rPr lang="zh-TW" altLang="en-US" dirty="0" smtClean="0">
                <a:latin typeface="+mj-ea"/>
                <a:ea typeface="+mj-ea"/>
                <a:cs typeface="Times New Roman" panose="02020603050405020304" pitchFamily="18" charset="0"/>
              </a:rPr>
              <a:t>二</a:t>
            </a:r>
            <a:r>
              <a:rPr lang="en-US" altLang="zh-TW" dirty="0" smtClean="0">
                <a:latin typeface="+mj-ea"/>
                <a:ea typeface="+mj-ea"/>
                <a:cs typeface="Times New Roman" panose="02020603050405020304" pitchFamily="18" charset="0"/>
              </a:rPr>
              <a:t>) 12:00</a:t>
            </a:r>
            <a:r>
              <a:rPr lang="zh-TW" altLang="en-US" dirty="0" smtClean="0">
                <a:latin typeface="+mj-ea"/>
                <a:ea typeface="+mj-ea"/>
                <a:cs typeface="Times New Roman" panose="02020603050405020304" pitchFamily="18" charset="0"/>
              </a:rPr>
              <a:t>前</a:t>
            </a:r>
            <a:endParaRPr lang="zh-TW" altLang="en-US" dirty="0">
              <a:latin typeface="+mj-ea"/>
              <a:ea typeface="+mj-ea"/>
              <a:cs typeface="Times New Roman" panose="02020603050405020304" pitchFamily="18" charset="0"/>
            </a:endParaRPr>
          </a:p>
        </p:txBody>
      </p:sp>
      <p:sp>
        <p:nvSpPr>
          <p:cNvPr id="39" name="文字方塊 38"/>
          <p:cNvSpPr txBox="1"/>
          <p:nvPr/>
        </p:nvSpPr>
        <p:spPr>
          <a:xfrm>
            <a:off x="4879574" y="4501796"/>
            <a:ext cx="2207656" cy="369332"/>
          </a:xfrm>
          <a:prstGeom prst="rect">
            <a:avLst/>
          </a:prstGeom>
          <a:noFill/>
        </p:spPr>
        <p:txBody>
          <a:bodyPr wrap="none" rtlCol="0">
            <a:spAutoFit/>
          </a:bodyPr>
          <a:lstStyle/>
          <a:p>
            <a:r>
              <a:rPr lang="en-US" altLang="zh-TW" dirty="0" smtClean="0">
                <a:latin typeface="+mj-ea"/>
                <a:ea typeface="+mj-ea"/>
                <a:cs typeface="Times New Roman" panose="02020603050405020304" pitchFamily="18" charset="0"/>
              </a:rPr>
              <a:t>108.7.3(</a:t>
            </a:r>
            <a:r>
              <a:rPr lang="zh-TW" altLang="en-US" dirty="0">
                <a:latin typeface="+mj-ea"/>
                <a:ea typeface="+mj-ea"/>
                <a:cs typeface="Times New Roman" panose="02020603050405020304" pitchFamily="18" charset="0"/>
              </a:rPr>
              <a:t>三</a:t>
            </a:r>
            <a:r>
              <a:rPr lang="en-US" altLang="zh-TW" dirty="0" smtClean="0">
                <a:latin typeface="+mj-ea"/>
                <a:ea typeface="+mj-ea"/>
                <a:cs typeface="Times New Roman" panose="02020603050405020304" pitchFamily="18" charset="0"/>
              </a:rPr>
              <a:t>) 10:00</a:t>
            </a:r>
            <a:r>
              <a:rPr lang="zh-TW" altLang="en-US" dirty="0">
                <a:latin typeface="+mj-ea"/>
                <a:ea typeface="+mj-ea"/>
                <a:cs typeface="Times New Roman" panose="02020603050405020304" pitchFamily="18" charset="0"/>
              </a:rPr>
              <a:t>起</a:t>
            </a:r>
          </a:p>
        </p:txBody>
      </p:sp>
      <p:sp>
        <p:nvSpPr>
          <p:cNvPr id="40" name="文字方塊 39"/>
          <p:cNvSpPr txBox="1"/>
          <p:nvPr/>
        </p:nvSpPr>
        <p:spPr>
          <a:xfrm>
            <a:off x="4879574" y="5016067"/>
            <a:ext cx="1334020" cy="369332"/>
          </a:xfrm>
          <a:prstGeom prst="rect">
            <a:avLst/>
          </a:prstGeom>
          <a:noFill/>
        </p:spPr>
        <p:txBody>
          <a:bodyPr wrap="none" rtlCol="0">
            <a:spAutoFit/>
          </a:bodyPr>
          <a:lstStyle/>
          <a:p>
            <a:r>
              <a:rPr lang="en-US" altLang="zh-TW" dirty="0" smtClean="0">
                <a:latin typeface="+mj-ea"/>
                <a:ea typeface="+mj-ea"/>
                <a:cs typeface="Times New Roman" panose="02020603050405020304" pitchFamily="18" charset="0"/>
              </a:rPr>
              <a:t>108.7.3(</a:t>
            </a:r>
            <a:r>
              <a:rPr lang="zh-TW" altLang="en-US" dirty="0">
                <a:latin typeface="+mj-ea"/>
                <a:ea typeface="+mj-ea"/>
                <a:cs typeface="Times New Roman" panose="02020603050405020304" pitchFamily="18" charset="0"/>
              </a:rPr>
              <a:t>三</a:t>
            </a:r>
            <a:r>
              <a:rPr lang="en-US" altLang="zh-TW" dirty="0" smtClean="0">
                <a:latin typeface="+mj-ea"/>
                <a:ea typeface="+mj-ea"/>
                <a:cs typeface="Times New Roman" panose="02020603050405020304" pitchFamily="18" charset="0"/>
              </a:rPr>
              <a:t>)</a:t>
            </a:r>
            <a:endParaRPr lang="zh-TW" altLang="en-US" dirty="0">
              <a:latin typeface="+mj-ea"/>
              <a:ea typeface="+mj-ea"/>
              <a:cs typeface="Times New Roman" panose="02020603050405020304" pitchFamily="18" charset="0"/>
            </a:endParaRPr>
          </a:p>
        </p:txBody>
      </p:sp>
      <p:sp>
        <p:nvSpPr>
          <p:cNvPr id="41" name="文字方塊 40"/>
          <p:cNvSpPr txBox="1"/>
          <p:nvPr/>
        </p:nvSpPr>
        <p:spPr>
          <a:xfrm>
            <a:off x="4915922" y="5567476"/>
            <a:ext cx="2398413" cy="369332"/>
          </a:xfrm>
          <a:prstGeom prst="rect">
            <a:avLst/>
          </a:prstGeom>
          <a:noFill/>
        </p:spPr>
        <p:txBody>
          <a:bodyPr wrap="none" rtlCol="0">
            <a:spAutoFit/>
          </a:bodyPr>
          <a:lstStyle/>
          <a:p>
            <a:r>
              <a:rPr lang="en-US" altLang="zh-TW" dirty="0" smtClean="0">
                <a:latin typeface="+mj-ea"/>
                <a:ea typeface="+mj-ea"/>
                <a:cs typeface="Times New Roman" panose="02020603050405020304" pitchFamily="18" charset="0"/>
              </a:rPr>
              <a:t>108.7.12(</a:t>
            </a:r>
            <a:r>
              <a:rPr lang="zh-TW" altLang="en-US" dirty="0" smtClean="0">
                <a:latin typeface="+mj-ea"/>
                <a:ea typeface="+mj-ea"/>
                <a:cs typeface="Times New Roman" panose="02020603050405020304" pitchFamily="18" charset="0"/>
              </a:rPr>
              <a:t>五</a:t>
            </a:r>
            <a:r>
              <a:rPr lang="en-US" altLang="zh-TW" dirty="0" smtClean="0">
                <a:latin typeface="+mj-ea"/>
                <a:ea typeface="+mj-ea"/>
                <a:cs typeface="Times New Roman" panose="02020603050405020304" pitchFamily="18" charset="0"/>
              </a:rPr>
              <a:t>)  12:00</a:t>
            </a:r>
            <a:r>
              <a:rPr lang="zh-TW" altLang="en-US" dirty="0" smtClean="0">
                <a:latin typeface="+mj-ea"/>
                <a:ea typeface="+mj-ea"/>
                <a:cs typeface="Times New Roman" panose="02020603050405020304" pitchFamily="18" charset="0"/>
              </a:rPr>
              <a:t>前</a:t>
            </a:r>
            <a:endParaRPr lang="zh-TW" altLang="en-US" dirty="0">
              <a:latin typeface="+mj-ea"/>
              <a:ea typeface="+mj-ea"/>
              <a:cs typeface="Times New Roman" panose="02020603050405020304" pitchFamily="18" charset="0"/>
            </a:endParaRPr>
          </a:p>
        </p:txBody>
      </p:sp>
      <p:sp>
        <p:nvSpPr>
          <p:cNvPr id="42" name="文字方塊 41"/>
          <p:cNvSpPr txBox="1"/>
          <p:nvPr/>
        </p:nvSpPr>
        <p:spPr>
          <a:xfrm>
            <a:off x="4921885" y="6072108"/>
            <a:ext cx="2398413" cy="369332"/>
          </a:xfrm>
          <a:prstGeom prst="rect">
            <a:avLst/>
          </a:prstGeom>
          <a:noFill/>
        </p:spPr>
        <p:txBody>
          <a:bodyPr wrap="none" rtlCol="0">
            <a:spAutoFit/>
          </a:bodyPr>
          <a:lstStyle/>
          <a:p>
            <a:r>
              <a:rPr lang="en-US" altLang="zh-TW" dirty="0" smtClean="0">
                <a:latin typeface="+mj-ea"/>
                <a:ea typeface="+mj-ea"/>
                <a:cs typeface="Times New Roman" panose="02020603050405020304" pitchFamily="18" charset="0"/>
              </a:rPr>
              <a:t>108.7.12(</a:t>
            </a:r>
            <a:r>
              <a:rPr lang="zh-TW" altLang="en-US" dirty="0" smtClean="0">
                <a:latin typeface="+mj-ea"/>
                <a:ea typeface="+mj-ea"/>
                <a:cs typeface="Times New Roman" panose="02020603050405020304" pitchFamily="18" charset="0"/>
              </a:rPr>
              <a:t>五</a:t>
            </a:r>
            <a:r>
              <a:rPr lang="en-US" altLang="zh-TW" dirty="0" smtClean="0">
                <a:latin typeface="+mj-ea"/>
                <a:ea typeface="+mj-ea"/>
                <a:cs typeface="Times New Roman" panose="02020603050405020304" pitchFamily="18" charset="0"/>
              </a:rPr>
              <a:t>)  17:00</a:t>
            </a:r>
            <a:r>
              <a:rPr lang="zh-TW" altLang="en-US" dirty="0" smtClean="0">
                <a:latin typeface="+mj-ea"/>
                <a:ea typeface="+mj-ea"/>
                <a:cs typeface="Times New Roman" panose="02020603050405020304" pitchFamily="18" charset="0"/>
              </a:rPr>
              <a:t>前</a:t>
            </a:r>
            <a:endParaRPr lang="zh-TW" altLang="en-US" dirty="0">
              <a:latin typeface="+mj-ea"/>
              <a:ea typeface="+mj-ea"/>
              <a:cs typeface="Times New Roman" panose="02020603050405020304" pitchFamily="18" charset="0"/>
            </a:endParaRPr>
          </a:p>
        </p:txBody>
      </p:sp>
    </p:spTree>
    <p:extLst>
      <p:ext uri="{BB962C8B-B14F-4D97-AF65-F5344CB8AC3E}">
        <p14:creationId xmlns:p14="http://schemas.microsoft.com/office/powerpoint/2010/main" val="16277515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398" y="1052736"/>
            <a:ext cx="89281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251520" y="188640"/>
            <a:ext cx="8064896" cy="539750"/>
          </a:xfrm>
          <a:prstGeom prst="rect">
            <a:avLst/>
          </a:prstGeom>
          <a:noFill/>
          <a:ln w="9525">
            <a:noFill/>
            <a:miter lim="800000"/>
            <a:headEnd/>
            <a:tailEnd/>
          </a:ln>
          <a:effectLst/>
        </p:spPr>
        <p:txBody>
          <a:bodyPr lIns="0" rIns="0" bIns="0" anchor="b"/>
          <a:lstStyle/>
          <a:p>
            <a:pPr eaLnBrk="1" hangingPunct="1">
              <a:defRPr/>
            </a:pPr>
            <a:r>
              <a:rPr lang="zh-TW" altLang="en-US" sz="3000" kern="0" dirty="0" smtClean="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二、</a:t>
            </a:r>
            <a:r>
              <a:rPr lang="zh-TW" altLang="en-US" sz="3000" kern="0"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技優甄</a:t>
            </a:r>
            <a:r>
              <a:rPr lang="zh-TW" altLang="en-US" sz="3000" kern="0" dirty="0" smtClean="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審入學招生各項</a:t>
            </a:r>
            <a:r>
              <a:rPr lang="zh-TW" altLang="en-US" sz="3000" kern="0"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作業時程及系統架構</a:t>
            </a:r>
          </a:p>
        </p:txBody>
      </p:sp>
    </p:spTree>
    <p:extLst>
      <p:ext uri="{BB962C8B-B14F-4D97-AF65-F5344CB8AC3E}">
        <p14:creationId xmlns:p14="http://schemas.microsoft.com/office/powerpoint/2010/main" val="44048542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t="20404" b="6126"/>
          <a:stretch>
            <a:fillRect/>
          </a:stretch>
        </p:blipFill>
        <p:spPr bwMode="auto">
          <a:xfrm>
            <a:off x="179512" y="1268760"/>
            <a:ext cx="8748606" cy="388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5"/>
          <p:cNvSpPr>
            <a:spLocks noChangeArrowheads="1"/>
          </p:cNvSpPr>
          <p:nvPr/>
        </p:nvSpPr>
        <p:spPr bwMode="auto">
          <a:xfrm>
            <a:off x="5724128" y="4199921"/>
            <a:ext cx="2736850" cy="990600"/>
          </a:xfrm>
          <a:prstGeom prst="wedgeRectCallout">
            <a:avLst>
              <a:gd name="adj1" fmla="val -78009"/>
              <a:gd name="adj2" fmla="val 36429"/>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lang="zh-TW" altLang="en-US" sz="2000" dirty="0">
                <a:solidFill>
                  <a:srgbClr val="000000"/>
                </a:solidFill>
                <a:latin typeface="標楷體" panose="03000509000000000000" pitchFamily="65" charset="-120"/>
                <a:ea typeface="標楷體" panose="03000509000000000000" pitchFamily="65" charset="-120"/>
              </a:rPr>
              <a:t>閱讀存取本會系統之電腦的資安防護建議，同意後，直接進入系統</a:t>
            </a:r>
          </a:p>
        </p:txBody>
      </p:sp>
      <p:sp>
        <p:nvSpPr>
          <p:cNvPr id="5" name="Rectangle 2"/>
          <p:cNvSpPr txBox="1">
            <a:spLocks noChangeArrowheads="1"/>
          </p:cNvSpPr>
          <p:nvPr/>
        </p:nvSpPr>
        <p:spPr bwMode="auto">
          <a:xfrm>
            <a:off x="342222" y="332656"/>
            <a:ext cx="8137450" cy="539750"/>
          </a:xfrm>
          <a:prstGeom prst="rect">
            <a:avLst/>
          </a:prstGeom>
          <a:noFill/>
          <a:ln w="9525">
            <a:noFill/>
            <a:miter lim="800000"/>
            <a:headEnd/>
            <a:tailEnd/>
          </a:ln>
          <a:effectLst/>
        </p:spPr>
        <p:txBody>
          <a:bodyPr lIns="0" rIns="0" bIns="0" anchor="b"/>
          <a:lstStyle/>
          <a:p>
            <a:pPr eaLnBrk="1" hangingPunct="1">
              <a:defRPr/>
            </a:pPr>
            <a:r>
              <a:rPr lang="zh-TW" altLang="en-US" sz="2800" kern="0" dirty="0" smtClean="0">
                <a:solidFill>
                  <a:srgbClr val="3333FF"/>
                </a:solidFill>
                <a:latin typeface="微軟正黑體" panose="020B0604030504040204" pitchFamily="34" charset="-120"/>
                <a:ea typeface="微軟正黑體" panose="020B0604030504040204" pitchFamily="34" charset="-120"/>
                <a:cs typeface="+mj-cs"/>
              </a:rPr>
              <a:t>三、技優甄審入學招生系統操作說明</a:t>
            </a:r>
            <a:r>
              <a:rPr lang="en-US" altLang="zh-TW" sz="2800" kern="0" dirty="0" smtClean="0">
                <a:solidFill>
                  <a:srgbClr val="3333FF"/>
                </a:solidFill>
                <a:latin typeface="微軟正黑體" panose="020B0604030504040204" pitchFamily="34" charset="-120"/>
                <a:ea typeface="微軟正黑體" panose="020B0604030504040204" pitchFamily="34" charset="-120"/>
                <a:cs typeface="+mj-cs"/>
              </a:rPr>
              <a:t>-</a:t>
            </a:r>
            <a:r>
              <a:rPr lang="zh-TW" altLang="en-US" sz="2800" kern="0" dirty="0" smtClean="0">
                <a:solidFill>
                  <a:srgbClr val="660066"/>
                </a:solidFill>
                <a:latin typeface="微軟正黑體" panose="020B0604030504040204" pitchFamily="34" charset="-120"/>
                <a:ea typeface="微軟正黑體" panose="020B0604030504040204" pitchFamily="34" charset="-120"/>
                <a:cs typeface="+mj-cs"/>
              </a:rPr>
              <a:t>資安防護建議</a:t>
            </a:r>
            <a:endParaRPr lang="zh-TW" altLang="en-US" sz="2800" kern="0" dirty="0">
              <a:solidFill>
                <a:srgbClr val="660066"/>
              </a:solid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380941584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6" name="Rectangle 4"/>
          <p:cNvSpPr>
            <a:spLocks noGrp="1" noChangeArrowheads="1"/>
          </p:cNvSpPr>
          <p:nvPr>
            <p:ph type="title" idx="4294967295"/>
          </p:nvPr>
        </p:nvSpPr>
        <p:spPr>
          <a:xfrm>
            <a:off x="109092" y="182988"/>
            <a:ext cx="9034908" cy="861748"/>
          </a:xfrm>
        </p:spPr>
        <p:txBody>
          <a:bodyPr>
            <a:normAutofit fontScale="90000"/>
          </a:bodyPr>
          <a:lstStyle/>
          <a:p>
            <a:pPr marL="982663" indent="-623888">
              <a:lnSpc>
                <a:spcPts val="3300"/>
              </a:lnSpc>
              <a:defRPr/>
            </a:pPr>
            <a:r>
              <a:rPr lang="zh-TW" altLang="en-US" dirty="0" smtClean="0">
                <a:solidFill>
                  <a:srgbClr val="3333FF"/>
                </a:solidFill>
              </a:rPr>
              <a:t>三、技優甄審入學招生系統操作說明</a:t>
            </a:r>
            <a:r>
              <a:rPr lang="en-US" altLang="zh-TW" dirty="0" smtClean="0">
                <a:solidFill>
                  <a:srgbClr val="3333FF"/>
                </a:solidFill>
              </a:rPr>
              <a:t>-</a:t>
            </a:r>
            <a:br>
              <a:rPr lang="en-US" altLang="zh-TW" dirty="0" smtClean="0">
                <a:solidFill>
                  <a:srgbClr val="3333FF"/>
                </a:solidFill>
              </a:rPr>
            </a:br>
            <a:r>
              <a:rPr lang="zh-TW" altLang="en-US" dirty="0" smtClean="0">
                <a:solidFill>
                  <a:srgbClr val="660066"/>
                </a:solidFill>
              </a:rPr>
              <a:t>基本資料</a:t>
            </a:r>
            <a:r>
              <a:rPr lang="en-US" altLang="zh-TW" dirty="0" smtClean="0">
                <a:solidFill>
                  <a:srgbClr val="660066"/>
                </a:solidFill>
              </a:rPr>
              <a:t>-1.1</a:t>
            </a:r>
            <a:r>
              <a:rPr lang="zh-TW" altLang="en-US" dirty="0" smtClean="0">
                <a:solidFill>
                  <a:srgbClr val="660066"/>
                </a:solidFill>
              </a:rPr>
              <a:t>考生基本資料查詢</a:t>
            </a:r>
            <a:endParaRPr lang="en-US" altLang="zh-TW" dirty="0">
              <a:solidFill>
                <a:srgbClr val="FF0000"/>
              </a:solidFill>
              <a:cs typeface="+mn-cs"/>
            </a:endParaRPr>
          </a:p>
        </p:txBody>
      </p:sp>
      <p:pic>
        <p:nvPicPr>
          <p:cNvPr id="2" name="圖片 1"/>
          <p:cNvPicPr>
            <a:picLocks noChangeAspect="1"/>
          </p:cNvPicPr>
          <p:nvPr/>
        </p:nvPicPr>
        <p:blipFill>
          <a:blip r:embed="rId3"/>
          <a:stretch>
            <a:fillRect/>
          </a:stretch>
        </p:blipFill>
        <p:spPr>
          <a:xfrm>
            <a:off x="272318" y="1858664"/>
            <a:ext cx="8493447" cy="3586559"/>
          </a:xfrm>
          <a:prstGeom prst="rect">
            <a:avLst/>
          </a:prstGeom>
        </p:spPr>
      </p:pic>
      <p:sp>
        <p:nvSpPr>
          <p:cNvPr id="9" name="AutoShape 7"/>
          <p:cNvSpPr>
            <a:spLocks noChangeArrowheads="1"/>
          </p:cNvSpPr>
          <p:nvPr/>
        </p:nvSpPr>
        <p:spPr bwMode="auto">
          <a:xfrm>
            <a:off x="697037" y="1245471"/>
            <a:ext cx="3571875" cy="412750"/>
          </a:xfrm>
          <a:prstGeom prst="accentBorderCallout2">
            <a:avLst>
              <a:gd name="adj1" fmla="val 22520"/>
              <a:gd name="adj2" fmla="val -3863"/>
              <a:gd name="adj3" fmla="val 24406"/>
              <a:gd name="adj4" fmla="val -3664"/>
              <a:gd name="adj5" fmla="val 319036"/>
              <a:gd name="adj6" fmla="val 14411"/>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可匯出</a:t>
            </a:r>
            <a:r>
              <a:rPr kumimoji="0" lang="zh-TW" altLang="en-US" sz="2000" dirty="0">
                <a:latin typeface="+mn-ea"/>
                <a:ea typeface="+mn-ea"/>
              </a:rPr>
              <a:t>考</a:t>
            </a:r>
            <a:r>
              <a:rPr kumimoji="0" lang="zh-TW" altLang="en-US" sz="2000" dirty="0">
                <a:solidFill>
                  <a:srgbClr val="000000"/>
                </a:solidFill>
                <a:latin typeface="+mn-ea"/>
                <a:ea typeface="+mn-ea"/>
              </a:rPr>
              <a:t>生基本資料</a:t>
            </a:r>
            <a:r>
              <a:rPr kumimoji="0" lang="en-US" altLang="zh-TW" sz="2000" dirty="0">
                <a:solidFill>
                  <a:srgbClr val="000000"/>
                </a:solidFill>
                <a:latin typeface="+mn-ea"/>
                <a:ea typeface="+mn-ea"/>
              </a:rPr>
              <a:t>Excel </a:t>
            </a:r>
            <a:r>
              <a:rPr kumimoji="0" lang="zh-TW" altLang="en-US" sz="2000" dirty="0">
                <a:solidFill>
                  <a:srgbClr val="000000"/>
                </a:solidFill>
                <a:latin typeface="+mn-ea"/>
                <a:ea typeface="+mn-ea"/>
              </a:rPr>
              <a:t>檔</a:t>
            </a:r>
          </a:p>
        </p:txBody>
      </p:sp>
      <p:sp>
        <p:nvSpPr>
          <p:cNvPr id="10" name="AutoShape 7"/>
          <p:cNvSpPr>
            <a:spLocks noChangeArrowheads="1"/>
          </p:cNvSpPr>
          <p:nvPr/>
        </p:nvSpPr>
        <p:spPr bwMode="auto">
          <a:xfrm>
            <a:off x="4919559" y="1245179"/>
            <a:ext cx="3816350" cy="460375"/>
          </a:xfrm>
          <a:prstGeom prst="accentBorderCallout1">
            <a:avLst>
              <a:gd name="adj1" fmla="val 51256"/>
              <a:gd name="adj2" fmla="val 100339"/>
              <a:gd name="adj3" fmla="val 292902"/>
              <a:gd name="adj4" fmla="val 64321"/>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可匯出報名系科</a:t>
            </a:r>
            <a:r>
              <a:rPr kumimoji="0" lang="en-US" altLang="zh-TW" sz="2000" dirty="0">
                <a:solidFill>
                  <a:srgbClr val="000000"/>
                </a:solidFill>
                <a:latin typeface="+mn-ea"/>
                <a:ea typeface="+mn-ea"/>
              </a:rPr>
              <a:t>(</a:t>
            </a:r>
            <a:r>
              <a:rPr kumimoji="0" lang="zh-TW" altLang="en-US" sz="2000" dirty="0">
                <a:solidFill>
                  <a:srgbClr val="000000"/>
                </a:solidFill>
                <a:latin typeface="+mn-ea"/>
                <a:ea typeface="+mn-ea"/>
              </a:rPr>
              <a:t>組</a:t>
            </a:r>
            <a:r>
              <a:rPr kumimoji="0" lang="en-US" altLang="zh-TW" sz="2000" dirty="0">
                <a:solidFill>
                  <a:srgbClr val="000000"/>
                </a:solidFill>
                <a:latin typeface="+mn-ea"/>
                <a:ea typeface="+mn-ea"/>
              </a:rPr>
              <a:t>)</a:t>
            </a:r>
            <a:r>
              <a:rPr kumimoji="0" lang="zh-TW" altLang="en-US" sz="2000" dirty="0">
                <a:solidFill>
                  <a:srgbClr val="000000"/>
                </a:solidFill>
                <a:latin typeface="+mn-ea"/>
                <a:ea typeface="+mn-ea"/>
              </a:rPr>
              <a:t>學程統計表</a:t>
            </a:r>
          </a:p>
        </p:txBody>
      </p:sp>
      <p:sp>
        <p:nvSpPr>
          <p:cNvPr id="11" name="矩形 13"/>
          <p:cNvSpPr>
            <a:spLocks noChangeArrowheads="1"/>
          </p:cNvSpPr>
          <p:nvPr/>
        </p:nvSpPr>
        <p:spPr bwMode="auto">
          <a:xfrm>
            <a:off x="611560" y="5541576"/>
            <a:ext cx="7644010" cy="741363"/>
          </a:xfrm>
          <a:prstGeom prst="rect">
            <a:avLst/>
          </a:prstGeom>
          <a:solidFill>
            <a:srgbClr val="FF0000"/>
          </a:solidFill>
          <a:ln w="25400" algn="ctr">
            <a:solidFill>
              <a:srgbClr val="FF0000"/>
            </a:solidFill>
            <a:miter lim="800000"/>
            <a:headEnd/>
            <a:tailEnd/>
          </a:ln>
        </p:spPr>
        <p:txBody>
          <a:bodyPr anchor="ctr"/>
          <a:lstStyle/>
          <a:p>
            <a:pPr eaLnBrk="1" hangingPunct="1">
              <a:defRPr/>
            </a:pPr>
            <a:r>
              <a:rPr kumimoji="0" lang="zh-TW" altLang="en-US" sz="2000" dirty="0">
                <a:solidFill>
                  <a:schemeClr val="bg1"/>
                </a:solidFill>
                <a:latin typeface="+mn-ea"/>
                <a:ea typeface="+mn-ea"/>
              </a:rPr>
              <a:t>甄審不提供修改考生基本資料</a:t>
            </a:r>
            <a:r>
              <a:rPr kumimoji="0" lang="zh-TW" altLang="en-US" sz="2000" dirty="0" smtClean="0">
                <a:solidFill>
                  <a:schemeClr val="bg1"/>
                </a:solidFill>
                <a:latin typeface="+mn-ea"/>
                <a:ea typeface="+mn-ea"/>
              </a:rPr>
              <a:t>，若</a:t>
            </a:r>
            <a:r>
              <a:rPr kumimoji="0" lang="zh-TW" altLang="en-US" sz="2000" dirty="0">
                <a:solidFill>
                  <a:schemeClr val="bg1"/>
                </a:solidFill>
                <a:latin typeface="+mn-ea"/>
                <a:ea typeface="+mn-ea"/>
              </a:rPr>
              <a:t>有修正請填寫「考生資料勘誤表」</a:t>
            </a:r>
          </a:p>
        </p:txBody>
      </p:sp>
      <p:sp>
        <p:nvSpPr>
          <p:cNvPr id="12" name="AutoShape 7"/>
          <p:cNvSpPr>
            <a:spLocks noChangeArrowheads="1"/>
          </p:cNvSpPr>
          <p:nvPr/>
        </p:nvSpPr>
        <p:spPr bwMode="auto">
          <a:xfrm>
            <a:off x="4956071" y="3632171"/>
            <a:ext cx="1871663" cy="360363"/>
          </a:xfrm>
          <a:prstGeom prst="accentBorderCallout1">
            <a:avLst>
              <a:gd name="adj1" fmla="val 101925"/>
              <a:gd name="adj2" fmla="val 98"/>
              <a:gd name="adj3" fmla="val 50795"/>
              <a:gd name="adj4" fmla="val -12333"/>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algn="ctr" eaLnBrk="1" hangingPunct="1">
              <a:defRPr/>
            </a:pPr>
            <a:r>
              <a:rPr lang="zh-TW" altLang="en-US" sz="2000" dirty="0">
                <a:solidFill>
                  <a:srgbClr val="000000"/>
                </a:solidFill>
                <a:latin typeface="+mn-ea"/>
                <a:ea typeface="+mn-ea"/>
              </a:rPr>
              <a:t>依條件查詢</a:t>
            </a:r>
            <a:endParaRPr kumimoji="0" lang="zh-TW" altLang="en-US" sz="2000" dirty="0">
              <a:solidFill>
                <a:srgbClr val="000000"/>
              </a:solidFill>
              <a:latin typeface="+mn-ea"/>
              <a:ea typeface="+mn-ea"/>
            </a:endParaRPr>
          </a:p>
        </p:txBody>
      </p:sp>
    </p:spTree>
    <p:extLst>
      <p:ext uri="{BB962C8B-B14F-4D97-AF65-F5344CB8AC3E}">
        <p14:creationId xmlns:p14="http://schemas.microsoft.com/office/powerpoint/2010/main" val="206301448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4"/>
          <p:cNvSpPr>
            <a:spLocks noGrp="1" noChangeArrowheads="1"/>
          </p:cNvSpPr>
          <p:nvPr>
            <p:ph type="title" idx="4294967295"/>
          </p:nvPr>
        </p:nvSpPr>
        <p:spPr>
          <a:xfrm>
            <a:off x="107504" y="237459"/>
            <a:ext cx="8229600" cy="769937"/>
          </a:xfrm>
        </p:spPr>
        <p:txBody>
          <a:bodyPr>
            <a:normAutofit fontScale="90000"/>
          </a:bodyPr>
          <a:lstStyle/>
          <a:p>
            <a:pPr indent="360000">
              <a:defRPr/>
            </a:pPr>
            <a:r>
              <a:rPr lang="zh-TW" altLang="en-US" dirty="0" smtClean="0">
                <a:solidFill>
                  <a:srgbClr val="3333FF"/>
                </a:solidFill>
              </a:rPr>
              <a:t>三、技優甄審入學招生系統操作說明</a:t>
            </a:r>
            <a:r>
              <a:rPr lang="en-US" altLang="zh-TW" dirty="0" smtClean="0">
                <a:solidFill>
                  <a:srgbClr val="3333FF"/>
                </a:solidFill>
              </a:rPr>
              <a:t>-</a:t>
            </a:r>
            <a:br>
              <a:rPr lang="en-US" altLang="zh-TW" dirty="0" smtClean="0">
                <a:solidFill>
                  <a:srgbClr val="3333FF"/>
                </a:solidFill>
              </a:rPr>
            </a:br>
            <a:r>
              <a:rPr lang="zh-TW" altLang="en-US" dirty="0">
                <a:solidFill>
                  <a:srgbClr val="3333FF"/>
                </a:solidFill>
              </a:rPr>
              <a:t> </a:t>
            </a:r>
            <a:r>
              <a:rPr lang="zh-TW" altLang="en-US" dirty="0" smtClean="0">
                <a:solidFill>
                  <a:srgbClr val="3333FF"/>
                </a:solidFill>
              </a:rPr>
              <a:t>           </a:t>
            </a:r>
            <a:r>
              <a:rPr lang="zh-TW" altLang="en-US" dirty="0" smtClean="0">
                <a:solidFill>
                  <a:srgbClr val="660066"/>
                </a:solidFill>
                <a:cs typeface="+mn-cs"/>
              </a:rPr>
              <a:t>基本資料</a:t>
            </a:r>
            <a:r>
              <a:rPr lang="en-US" altLang="zh-TW" dirty="0">
                <a:solidFill>
                  <a:srgbClr val="660066"/>
                </a:solidFill>
                <a:cs typeface="+mn-cs"/>
              </a:rPr>
              <a:t>-1.2</a:t>
            </a:r>
            <a:r>
              <a:rPr lang="zh-TW" altLang="en-US" dirty="0">
                <a:solidFill>
                  <a:srgbClr val="660066"/>
                </a:solidFill>
                <a:cs typeface="+mn-cs"/>
              </a:rPr>
              <a:t>收件繳費狀態批次處理作業</a:t>
            </a:r>
            <a:endParaRPr lang="en-US" altLang="zh-TW" dirty="0">
              <a:solidFill>
                <a:srgbClr val="660066"/>
              </a:solidFill>
              <a:cs typeface="+mn-cs"/>
            </a:endParaRPr>
          </a:p>
        </p:txBody>
      </p:sp>
      <p:pic>
        <p:nvPicPr>
          <p:cNvPr id="2" name="圖片 1"/>
          <p:cNvPicPr>
            <a:picLocks noChangeAspect="1"/>
          </p:cNvPicPr>
          <p:nvPr/>
        </p:nvPicPr>
        <p:blipFill>
          <a:blip r:embed="rId3"/>
          <a:stretch>
            <a:fillRect/>
          </a:stretch>
        </p:blipFill>
        <p:spPr>
          <a:xfrm>
            <a:off x="323528" y="1313737"/>
            <a:ext cx="8424936" cy="3942493"/>
          </a:xfrm>
          <a:prstGeom prst="rect">
            <a:avLst/>
          </a:prstGeom>
        </p:spPr>
      </p:pic>
      <p:sp>
        <p:nvSpPr>
          <p:cNvPr id="7" name="AutoShape 6"/>
          <p:cNvSpPr>
            <a:spLocks noChangeArrowheads="1"/>
          </p:cNvSpPr>
          <p:nvPr/>
        </p:nvSpPr>
        <p:spPr bwMode="auto">
          <a:xfrm>
            <a:off x="4181475" y="5349179"/>
            <a:ext cx="4500562" cy="428625"/>
          </a:xfrm>
          <a:prstGeom prst="wedgeRectCallout">
            <a:avLst>
              <a:gd name="adj1" fmla="val 16139"/>
              <a:gd name="adj2" fmla="val -84444"/>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lang="zh-TW" altLang="en-US" sz="2000" dirty="0">
                <a:solidFill>
                  <a:srgbClr val="000000"/>
                </a:solidFill>
                <a:latin typeface="+mn-ea"/>
                <a:ea typeface="+mn-ea"/>
              </a:rPr>
              <a:t>將</a:t>
            </a:r>
            <a:r>
              <a:rPr lang="en-US" altLang="zh-TW" sz="2000" dirty="0">
                <a:solidFill>
                  <a:srgbClr val="000000"/>
                </a:solidFill>
                <a:latin typeface="+mn-ea"/>
                <a:ea typeface="+mn-ea"/>
              </a:rPr>
              <a:t>Excel</a:t>
            </a:r>
            <a:r>
              <a:rPr lang="zh-TW" altLang="en-US" sz="2000" dirty="0">
                <a:solidFill>
                  <a:srgbClr val="000000"/>
                </a:solidFill>
                <a:latin typeface="+mn-ea"/>
                <a:ea typeface="+mn-ea"/>
              </a:rPr>
              <a:t>檔存檔，存檔時請勿修改檔名</a:t>
            </a:r>
          </a:p>
        </p:txBody>
      </p:sp>
      <p:sp>
        <p:nvSpPr>
          <p:cNvPr id="9" name="AutoShape 5"/>
          <p:cNvSpPr>
            <a:spLocks noChangeArrowheads="1"/>
          </p:cNvSpPr>
          <p:nvPr/>
        </p:nvSpPr>
        <p:spPr bwMode="auto">
          <a:xfrm>
            <a:off x="323528" y="3501008"/>
            <a:ext cx="2881312" cy="647700"/>
          </a:xfrm>
          <a:prstGeom prst="wedgeRectCallout">
            <a:avLst>
              <a:gd name="adj1" fmla="val 43046"/>
              <a:gd name="adj2" fmla="val 92130"/>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lvl1pPr>
              <a:spcBef>
                <a:spcPct val="20000"/>
              </a:spcBef>
              <a:buChar char="•"/>
              <a:defRPr kumimoji="1"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Char char="–"/>
              <a:defRPr kumimoji="1"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Char char="•"/>
              <a:defRPr kumimoji="1"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Char char="»"/>
              <a:defRPr kumimoji="1"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000">
                <a:solidFill>
                  <a:srgbClr val="000000"/>
                </a:solidFill>
              </a:rPr>
              <a:t>點選按鈕「匯出檔案」考生名單</a:t>
            </a:r>
            <a:r>
              <a:rPr lang="en-US" altLang="zh-TW" sz="2000">
                <a:solidFill>
                  <a:srgbClr val="000000"/>
                </a:solidFill>
              </a:rPr>
              <a:t>Excel</a:t>
            </a:r>
            <a:r>
              <a:rPr lang="zh-TW" altLang="en-US" sz="2000">
                <a:solidFill>
                  <a:srgbClr val="000000"/>
                </a:solidFill>
              </a:rPr>
              <a:t>檔</a:t>
            </a:r>
          </a:p>
        </p:txBody>
      </p:sp>
    </p:spTree>
    <p:extLst>
      <p:ext uri="{BB962C8B-B14F-4D97-AF65-F5344CB8AC3E}">
        <p14:creationId xmlns:p14="http://schemas.microsoft.com/office/powerpoint/2010/main" val="238061704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636838"/>
            <a:ext cx="4487862"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4"/>
          <p:cNvSpPr>
            <a:spLocks noGrp="1" noChangeArrowheads="1"/>
          </p:cNvSpPr>
          <p:nvPr>
            <p:ph type="title" idx="4294967295"/>
          </p:nvPr>
        </p:nvSpPr>
        <p:spPr>
          <a:xfrm>
            <a:off x="0" y="242888"/>
            <a:ext cx="8229600" cy="771525"/>
          </a:xfrm>
        </p:spPr>
        <p:txBody>
          <a:bodyPr>
            <a:normAutofit fontScale="90000"/>
          </a:bodyPr>
          <a:lstStyle/>
          <a:p>
            <a:pPr indent="360000">
              <a:defRPr/>
            </a:pPr>
            <a:r>
              <a:rPr lang="zh-TW" altLang="en-US" dirty="0" smtClean="0">
                <a:solidFill>
                  <a:srgbClr val="3333FF"/>
                </a:solidFill>
              </a:rPr>
              <a:t>三、技優甄審入學招生系統操作說明</a:t>
            </a:r>
            <a:r>
              <a:rPr lang="en-US" altLang="zh-TW" dirty="0" smtClean="0">
                <a:solidFill>
                  <a:srgbClr val="3333FF"/>
                </a:solidFill>
              </a:rPr>
              <a:t>-</a:t>
            </a:r>
            <a:br>
              <a:rPr lang="en-US" altLang="zh-TW" dirty="0" smtClean="0">
                <a:solidFill>
                  <a:srgbClr val="3333FF"/>
                </a:solidFill>
              </a:rPr>
            </a:br>
            <a:r>
              <a:rPr lang="zh-TW" altLang="en-US" dirty="0">
                <a:solidFill>
                  <a:srgbClr val="3333FF"/>
                </a:solidFill>
              </a:rPr>
              <a:t> </a:t>
            </a:r>
            <a:r>
              <a:rPr lang="zh-TW" altLang="en-US" dirty="0" smtClean="0">
                <a:solidFill>
                  <a:srgbClr val="3333FF"/>
                </a:solidFill>
              </a:rPr>
              <a:t>            </a:t>
            </a:r>
            <a:r>
              <a:rPr lang="zh-TW" altLang="en-US" dirty="0" smtClean="0">
                <a:solidFill>
                  <a:srgbClr val="660066"/>
                </a:solidFill>
                <a:cs typeface="+mn-cs"/>
              </a:rPr>
              <a:t>基本資料</a:t>
            </a:r>
            <a:r>
              <a:rPr lang="en-US" altLang="zh-TW" dirty="0">
                <a:solidFill>
                  <a:srgbClr val="660066"/>
                </a:solidFill>
                <a:cs typeface="+mn-cs"/>
              </a:rPr>
              <a:t>-1.2</a:t>
            </a:r>
            <a:r>
              <a:rPr lang="zh-TW" altLang="en-US" dirty="0">
                <a:solidFill>
                  <a:srgbClr val="660066"/>
                </a:solidFill>
                <a:cs typeface="+mn-cs"/>
              </a:rPr>
              <a:t>收件繳費狀態批次處理作業</a:t>
            </a:r>
            <a:endParaRPr lang="en-US" altLang="zh-TW" dirty="0">
              <a:solidFill>
                <a:srgbClr val="660066"/>
              </a:solidFill>
              <a:cs typeface="+mn-cs"/>
            </a:endParaRPr>
          </a:p>
        </p:txBody>
      </p:sp>
      <p:sp>
        <p:nvSpPr>
          <p:cNvPr id="14" name="AutoShape 6"/>
          <p:cNvSpPr>
            <a:spLocks noChangeArrowheads="1"/>
          </p:cNvSpPr>
          <p:nvPr/>
        </p:nvSpPr>
        <p:spPr bwMode="auto">
          <a:xfrm>
            <a:off x="765175" y="3429000"/>
            <a:ext cx="4576763" cy="1050925"/>
          </a:xfrm>
          <a:prstGeom prst="wedgeRectCallout">
            <a:avLst>
              <a:gd name="adj1" fmla="val -23153"/>
              <a:gd name="adj2" fmla="val 127642"/>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lang="zh-TW" altLang="en-US" sz="2000" dirty="0">
                <a:solidFill>
                  <a:srgbClr val="000000"/>
                </a:solidFill>
                <a:latin typeface="+mn-ea"/>
                <a:ea typeface="+mn-ea"/>
              </a:rPr>
              <a:t>輸入完畢後另存新檔，檔案格式選</a:t>
            </a:r>
            <a:r>
              <a:rPr lang="en-US" altLang="zh-TW" sz="2000" dirty="0">
                <a:solidFill>
                  <a:srgbClr val="000000"/>
                </a:solidFill>
                <a:latin typeface="+mn-ea"/>
                <a:ea typeface="+mn-ea"/>
              </a:rPr>
              <a:t>CSV(</a:t>
            </a:r>
            <a:r>
              <a:rPr lang="zh-TW" altLang="en-US" sz="2000" dirty="0">
                <a:solidFill>
                  <a:srgbClr val="000000"/>
                </a:solidFill>
                <a:latin typeface="+mn-ea"/>
                <a:ea typeface="+mn-ea"/>
              </a:rPr>
              <a:t>逗號分隔</a:t>
            </a:r>
            <a:r>
              <a:rPr lang="en-US" altLang="zh-TW" sz="2000" dirty="0">
                <a:solidFill>
                  <a:srgbClr val="000000"/>
                </a:solidFill>
                <a:latin typeface="+mn-ea"/>
                <a:ea typeface="+mn-ea"/>
              </a:rPr>
              <a:t>)</a:t>
            </a:r>
            <a:r>
              <a:rPr lang="zh-TW" altLang="en-US" sz="2000" dirty="0">
                <a:solidFill>
                  <a:srgbClr val="000000"/>
                </a:solidFill>
                <a:latin typeface="+mn-ea"/>
                <a:ea typeface="+mn-ea"/>
              </a:rPr>
              <a:t>，檔名格式為「學校代碼</a:t>
            </a:r>
            <a:r>
              <a:rPr lang="en-US" altLang="zh-TW" sz="2000" dirty="0">
                <a:solidFill>
                  <a:srgbClr val="000000"/>
                </a:solidFill>
                <a:latin typeface="+mn-ea"/>
                <a:ea typeface="+mn-ea"/>
              </a:rPr>
              <a:t>+</a:t>
            </a:r>
            <a:r>
              <a:rPr lang="zh-TW" altLang="en-US" sz="2000" dirty="0">
                <a:solidFill>
                  <a:srgbClr val="000000"/>
                </a:solidFill>
                <a:latin typeface="+mn-ea"/>
                <a:ea typeface="+mn-ea"/>
              </a:rPr>
              <a:t>技優甄審報名收件狀態</a:t>
            </a:r>
            <a:r>
              <a:rPr lang="en-US" altLang="zh-TW" sz="2000" dirty="0">
                <a:solidFill>
                  <a:srgbClr val="000000"/>
                </a:solidFill>
                <a:latin typeface="+mn-ea"/>
                <a:ea typeface="+mn-ea"/>
              </a:rPr>
              <a:t>.</a:t>
            </a:r>
            <a:r>
              <a:rPr lang="en-US" altLang="zh-TW" sz="2000" dirty="0" err="1">
                <a:solidFill>
                  <a:srgbClr val="000000"/>
                </a:solidFill>
                <a:latin typeface="+mn-ea"/>
                <a:ea typeface="+mn-ea"/>
              </a:rPr>
              <a:t>csv</a:t>
            </a:r>
            <a:r>
              <a:rPr lang="zh-TW" altLang="en-US" sz="2000" dirty="0">
                <a:solidFill>
                  <a:srgbClr val="000000"/>
                </a:solidFill>
                <a:latin typeface="+mn-ea"/>
                <a:ea typeface="+mn-ea"/>
              </a:rPr>
              <a:t>」</a:t>
            </a:r>
            <a:endParaRPr lang="en-US" altLang="zh-TW" sz="2000" dirty="0">
              <a:solidFill>
                <a:srgbClr val="000000"/>
              </a:solidFill>
              <a:latin typeface="+mn-ea"/>
              <a:ea typeface="+mn-ea"/>
            </a:endParaRPr>
          </a:p>
        </p:txBody>
      </p:sp>
      <p:pic>
        <p:nvPicPr>
          <p:cNvPr id="2" name="圖片 1"/>
          <p:cNvPicPr>
            <a:picLocks noChangeAspect="1"/>
          </p:cNvPicPr>
          <p:nvPr/>
        </p:nvPicPr>
        <p:blipFill>
          <a:blip r:embed="rId3"/>
          <a:stretch>
            <a:fillRect/>
          </a:stretch>
        </p:blipFill>
        <p:spPr>
          <a:xfrm>
            <a:off x="467544" y="1149350"/>
            <a:ext cx="6552728" cy="942975"/>
          </a:xfrm>
          <a:prstGeom prst="rect">
            <a:avLst/>
          </a:prstGeom>
        </p:spPr>
      </p:pic>
      <p:sp>
        <p:nvSpPr>
          <p:cNvPr id="8" name="AutoShape 5"/>
          <p:cNvSpPr>
            <a:spLocks noChangeArrowheads="1"/>
          </p:cNvSpPr>
          <p:nvPr/>
        </p:nvSpPr>
        <p:spPr bwMode="auto">
          <a:xfrm>
            <a:off x="5500070" y="2907506"/>
            <a:ext cx="3170237" cy="3144837"/>
          </a:xfrm>
          <a:prstGeom prst="wedgeRectCallout">
            <a:avLst>
              <a:gd name="adj1" fmla="val -12706"/>
              <a:gd name="adj2" fmla="val -75756"/>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marL="261938" indent="-261938" eaLnBrk="1" hangingPunct="1">
              <a:defRPr/>
            </a:pPr>
            <a:r>
              <a:rPr lang="en-US" altLang="zh-TW" sz="2000" dirty="0">
                <a:solidFill>
                  <a:srgbClr val="000000"/>
                </a:solidFill>
                <a:latin typeface="+mn-ea"/>
                <a:ea typeface="+mn-ea"/>
              </a:rPr>
              <a:t>1.</a:t>
            </a:r>
            <a:r>
              <a:rPr lang="zh-TW" altLang="en-US" sz="2000" dirty="0">
                <a:solidFill>
                  <a:srgbClr val="000000"/>
                </a:solidFill>
                <a:latin typeface="+mn-ea"/>
                <a:ea typeface="+mn-ea"/>
              </a:rPr>
              <a:t>「未繳費」、「未繳件」資料預設值為</a:t>
            </a:r>
            <a:r>
              <a:rPr lang="zh-TW" altLang="en-US" sz="2000" dirty="0">
                <a:solidFill>
                  <a:srgbClr val="FF0000"/>
                </a:solidFill>
                <a:latin typeface="+mn-ea"/>
                <a:ea typeface="+mn-ea"/>
              </a:rPr>
              <a:t>大寫半型「</a:t>
            </a:r>
            <a:r>
              <a:rPr lang="en-US" altLang="zh-TW" sz="2000" dirty="0">
                <a:solidFill>
                  <a:srgbClr val="FF0000"/>
                </a:solidFill>
                <a:latin typeface="+mn-ea"/>
                <a:ea typeface="+mn-ea"/>
              </a:rPr>
              <a:t>V</a:t>
            </a:r>
            <a:r>
              <a:rPr lang="zh-TW" altLang="en-US" sz="2000" dirty="0">
                <a:solidFill>
                  <a:srgbClr val="FF0000"/>
                </a:solidFill>
                <a:latin typeface="+mn-ea"/>
                <a:ea typeface="+mn-ea"/>
              </a:rPr>
              <a:t>」</a:t>
            </a:r>
            <a:r>
              <a:rPr lang="zh-TW" altLang="en-US" sz="2000" dirty="0">
                <a:solidFill>
                  <a:srgbClr val="FF0000"/>
                </a:solidFill>
                <a:latin typeface="+mn-ea"/>
                <a:ea typeface="新細明體" charset="-120"/>
              </a:rPr>
              <a:t> </a:t>
            </a:r>
            <a:r>
              <a:rPr lang="zh-TW" altLang="en-US" sz="2000" dirty="0">
                <a:solidFill>
                  <a:srgbClr val="000000"/>
                </a:solidFill>
                <a:latin typeface="+mn-ea"/>
                <a:ea typeface="新細明體" charset="-120"/>
              </a:rPr>
              <a:t>，</a:t>
            </a:r>
            <a:r>
              <a:rPr lang="zh-TW" altLang="en-US" sz="2000" dirty="0">
                <a:solidFill>
                  <a:srgbClr val="000000"/>
                </a:solidFill>
                <a:latin typeface="+mn-ea"/>
                <a:ea typeface="+mn-ea"/>
              </a:rPr>
              <a:t>大寫半型「</a:t>
            </a:r>
            <a:r>
              <a:rPr lang="en-US" altLang="zh-TW" sz="2000" dirty="0">
                <a:solidFill>
                  <a:srgbClr val="000000"/>
                </a:solidFill>
                <a:latin typeface="+mn-ea"/>
                <a:ea typeface="+mn-ea"/>
              </a:rPr>
              <a:t>V</a:t>
            </a:r>
            <a:r>
              <a:rPr lang="zh-TW" altLang="en-US" sz="2000" dirty="0">
                <a:solidFill>
                  <a:srgbClr val="000000"/>
                </a:solidFill>
                <a:latin typeface="+mn-ea"/>
                <a:ea typeface="+mn-ea"/>
              </a:rPr>
              <a:t>」代表未繳費</a:t>
            </a:r>
            <a:r>
              <a:rPr lang="en-US" altLang="zh-TW" sz="2000" dirty="0">
                <a:solidFill>
                  <a:srgbClr val="000000"/>
                </a:solidFill>
                <a:latin typeface="+mn-ea"/>
                <a:ea typeface="+mn-ea"/>
              </a:rPr>
              <a:t>(</a:t>
            </a:r>
            <a:r>
              <a:rPr lang="zh-TW" altLang="en-US" sz="2000" dirty="0">
                <a:solidFill>
                  <a:srgbClr val="000000"/>
                </a:solidFill>
                <a:latin typeface="+mn-ea"/>
                <a:ea typeface="+mn-ea"/>
              </a:rPr>
              <a:t>件</a:t>
            </a:r>
            <a:r>
              <a:rPr lang="en-US" altLang="zh-TW" sz="2000" dirty="0">
                <a:solidFill>
                  <a:srgbClr val="000000"/>
                </a:solidFill>
                <a:latin typeface="+mn-ea"/>
                <a:ea typeface="+mn-ea"/>
              </a:rPr>
              <a:t>)</a:t>
            </a:r>
            <a:r>
              <a:rPr lang="zh-TW" altLang="en-US" sz="2000" dirty="0">
                <a:solidFill>
                  <a:srgbClr val="000000"/>
                </a:solidFill>
                <a:latin typeface="+mn-ea"/>
                <a:ea typeface="+mn-ea"/>
              </a:rPr>
              <a:t>，如已完成繳費</a:t>
            </a:r>
            <a:r>
              <a:rPr lang="en-US" altLang="zh-TW" sz="2000" dirty="0">
                <a:solidFill>
                  <a:srgbClr val="000000"/>
                </a:solidFill>
                <a:latin typeface="+mn-ea"/>
                <a:ea typeface="+mn-ea"/>
              </a:rPr>
              <a:t>(</a:t>
            </a:r>
            <a:r>
              <a:rPr lang="zh-TW" altLang="en-US" sz="2000" dirty="0">
                <a:solidFill>
                  <a:srgbClr val="000000"/>
                </a:solidFill>
                <a:latin typeface="+mn-ea"/>
                <a:ea typeface="+mn-ea"/>
              </a:rPr>
              <a:t>件</a:t>
            </a:r>
            <a:r>
              <a:rPr lang="en-US" altLang="zh-TW" sz="2000" dirty="0">
                <a:solidFill>
                  <a:srgbClr val="000000"/>
                </a:solidFill>
                <a:latin typeface="+mn-ea"/>
                <a:ea typeface="+mn-ea"/>
              </a:rPr>
              <a:t>)</a:t>
            </a:r>
            <a:r>
              <a:rPr lang="zh-TW" altLang="en-US" sz="2000" dirty="0">
                <a:solidFill>
                  <a:srgbClr val="000000"/>
                </a:solidFill>
                <a:latin typeface="+mn-ea"/>
                <a:ea typeface="+mn-ea"/>
              </a:rPr>
              <a:t>則該欄位值保持空白，其餘以此類推。</a:t>
            </a:r>
            <a:endParaRPr lang="en-US" altLang="zh-TW" sz="2000" dirty="0">
              <a:solidFill>
                <a:srgbClr val="000000"/>
              </a:solidFill>
              <a:latin typeface="+mn-ea"/>
              <a:ea typeface="+mn-ea"/>
            </a:endParaRPr>
          </a:p>
          <a:p>
            <a:pPr marL="261938" indent="-261938" eaLnBrk="1" hangingPunct="1">
              <a:defRPr/>
            </a:pPr>
            <a:r>
              <a:rPr lang="en-US" altLang="zh-TW" sz="2000" dirty="0">
                <a:solidFill>
                  <a:srgbClr val="000000"/>
                </a:solidFill>
                <a:latin typeface="+mn-ea"/>
                <a:ea typeface="+mn-ea"/>
              </a:rPr>
              <a:t>2.</a:t>
            </a:r>
            <a:r>
              <a:rPr lang="zh-TW" altLang="en-US" sz="2000" dirty="0">
                <a:solidFill>
                  <a:srgbClr val="000000"/>
                </a:solidFill>
                <a:latin typeface="+mn-ea"/>
                <a:ea typeface="+mn-ea"/>
              </a:rPr>
              <a:t>若收件繳費條件狀態勾選未繳費</a:t>
            </a:r>
            <a:r>
              <a:rPr lang="en-US" altLang="zh-TW" sz="2000" dirty="0">
                <a:solidFill>
                  <a:srgbClr val="000000"/>
                </a:solidFill>
                <a:latin typeface="+mn-ea"/>
                <a:ea typeface="+mn-ea"/>
              </a:rPr>
              <a:t>(</a:t>
            </a:r>
            <a:r>
              <a:rPr lang="zh-TW" altLang="en-US" sz="2000" dirty="0">
                <a:solidFill>
                  <a:srgbClr val="000000"/>
                </a:solidFill>
                <a:latin typeface="+mn-ea"/>
                <a:ea typeface="+mn-ea"/>
              </a:rPr>
              <a:t>件</a:t>
            </a:r>
            <a:r>
              <a:rPr lang="en-US" altLang="zh-TW" sz="2000" dirty="0">
                <a:solidFill>
                  <a:srgbClr val="000000"/>
                </a:solidFill>
                <a:latin typeface="+mn-ea"/>
                <a:ea typeface="+mn-ea"/>
              </a:rPr>
              <a:t>)</a:t>
            </a:r>
            <a:r>
              <a:rPr lang="zh-TW" altLang="en-US" sz="2000" dirty="0">
                <a:solidFill>
                  <a:srgbClr val="000000"/>
                </a:solidFill>
                <a:latin typeface="+mn-ea"/>
                <a:ea typeface="+mn-ea"/>
              </a:rPr>
              <a:t>之</a:t>
            </a:r>
            <a:r>
              <a:rPr lang="zh-TW" altLang="en-US" sz="2000" dirty="0">
                <a:latin typeface="+mn-ea"/>
                <a:ea typeface="+mn-ea"/>
              </a:rPr>
              <a:t>考</a:t>
            </a:r>
            <a:r>
              <a:rPr lang="zh-TW" altLang="en-US" sz="2000" dirty="0">
                <a:solidFill>
                  <a:srgbClr val="000000"/>
                </a:solidFill>
                <a:latin typeface="+mn-ea"/>
                <a:ea typeface="+mn-ea"/>
              </a:rPr>
              <a:t>生，即無法編輯該生指定項目甄審成績。</a:t>
            </a:r>
          </a:p>
        </p:txBody>
      </p:sp>
    </p:spTree>
    <p:extLst>
      <p:ext uri="{BB962C8B-B14F-4D97-AF65-F5344CB8AC3E}">
        <p14:creationId xmlns:p14="http://schemas.microsoft.com/office/powerpoint/2010/main" val="1013234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 Box 16"/>
          <p:cNvSpPr txBox="1">
            <a:spLocks noChangeArrowheads="1"/>
          </p:cNvSpPr>
          <p:nvPr/>
        </p:nvSpPr>
        <p:spPr bwMode="auto">
          <a:xfrm>
            <a:off x="4716016" y="889556"/>
            <a:ext cx="3604192" cy="523220"/>
          </a:xfrm>
          <a:prstGeom prst="rect">
            <a:avLst/>
          </a:prstGeom>
          <a:noFill/>
          <a:ln w="9525">
            <a:noFill/>
            <a:miter lim="800000"/>
            <a:headEnd/>
            <a:tailEnd/>
          </a:ln>
        </p:spPr>
        <p:txBody>
          <a:bodyPr wrap="none">
            <a:spAutoFit/>
          </a:bodyPr>
          <a:lstStyle/>
          <a:p>
            <a:pPr algn="dist"/>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108.4.24(</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)10:00</a:t>
            </a:r>
            <a:r>
              <a:rPr lang="zh-TW" altLang="en-US" sz="1400" dirty="0" smtClean="0">
                <a:latin typeface="標楷體" panose="03000509000000000000" pitchFamily="65" charset="-120"/>
                <a:ea typeface="標楷體" panose="03000509000000000000" pitchFamily="65" charset="-120"/>
                <a:cs typeface="華康楷書體W3" pitchFamily="65" charset="-120"/>
              </a:rPr>
              <a:t>起</a:t>
            </a:r>
            <a:r>
              <a:rPr lang="en-US" altLang="zh-TW" sz="1400" dirty="0" smtClean="0">
                <a:latin typeface="標楷體" panose="03000509000000000000" pitchFamily="65" charset="-120"/>
                <a:ea typeface="標楷體" panose="03000509000000000000" pitchFamily="65" charset="-120"/>
                <a:cs typeface="華康楷書體W3" pitchFamily="65" charset="-120"/>
              </a:rPr>
              <a:t>~</a:t>
            </a:r>
          </a:p>
          <a:p>
            <a:pPr indent="896938" algn="dist"/>
            <a:r>
              <a:rPr lang="en-US" altLang="zh-TW" sz="1400" dirty="0" smtClean="0">
                <a:latin typeface="標楷體" panose="03000509000000000000" pitchFamily="65" charset="-120"/>
                <a:ea typeface="標楷體" panose="03000509000000000000" pitchFamily="65" charset="-120"/>
                <a:cs typeface="華康楷書體W3" pitchFamily="65" charset="-120"/>
              </a:rPr>
              <a:t>108.5.8(</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)17:00</a:t>
            </a:r>
            <a:r>
              <a:rPr lang="zh-TW" altLang="en-US" sz="1400" dirty="0">
                <a:latin typeface="標楷體" panose="03000509000000000000" pitchFamily="65" charset="-120"/>
                <a:ea typeface="標楷體" panose="03000509000000000000" pitchFamily="65" charset="-120"/>
                <a:cs typeface="華康楷書體W3" pitchFamily="65" charset="-120"/>
              </a:rPr>
              <a:t>止</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zh-TW" altLang="en-US" sz="1400" dirty="0" smtClean="0">
                <a:latin typeface="標楷體" panose="03000509000000000000" pitchFamily="65" charset="-120"/>
                <a:ea typeface="標楷體" panose="03000509000000000000" pitchFamily="65" charset="-120"/>
                <a:cs typeface="華康楷書體W3" pitchFamily="65" charset="-120"/>
              </a:rPr>
              <a:t>郵戳</a:t>
            </a:r>
            <a:r>
              <a:rPr lang="zh-TW" altLang="en-US" sz="1400" dirty="0">
                <a:latin typeface="標楷體" panose="03000509000000000000" pitchFamily="65" charset="-120"/>
                <a:ea typeface="標楷體" panose="03000509000000000000" pitchFamily="65" charset="-120"/>
                <a:cs typeface="華康楷書體W3" pitchFamily="65" charset="-120"/>
              </a:rPr>
              <a:t>為</a:t>
            </a:r>
            <a:r>
              <a:rPr lang="zh-TW" altLang="en-US" sz="1400" dirty="0" smtClean="0">
                <a:latin typeface="標楷體" panose="03000509000000000000" pitchFamily="65" charset="-120"/>
                <a:ea typeface="標楷體" panose="03000509000000000000" pitchFamily="65" charset="-120"/>
                <a:cs typeface="華康楷書體W3" pitchFamily="65" charset="-120"/>
              </a:rPr>
              <a:t>憑</a:t>
            </a:r>
            <a:r>
              <a:rPr lang="en-US" altLang="zh-TW" sz="1400" dirty="0" smtClean="0">
                <a:latin typeface="標楷體" panose="03000509000000000000" pitchFamily="65" charset="-120"/>
                <a:ea typeface="標楷體" panose="03000509000000000000" pitchFamily="65" charset="-120"/>
                <a:cs typeface="華康楷書體W3" pitchFamily="65" charset="-120"/>
              </a:rPr>
              <a:t>)</a:t>
            </a:r>
            <a:endParaRPr lang="zh-TW" altLang="en-US" sz="1400" dirty="0">
              <a:latin typeface="標楷體" panose="03000509000000000000" pitchFamily="65" charset="-120"/>
              <a:ea typeface="標楷體" panose="03000509000000000000" pitchFamily="65" charset="-120"/>
              <a:cs typeface="華康楷書體W3" pitchFamily="65" charset="-120"/>
            </a:endParaRPr>
          </a:p>
        </p:txBody>
      </p:sp>
      <p:sp>
        <p:nvSpPr>
          <p:cNvPr id="62" name="Text Box 19"/>
          <p:cNvSpPr txBox="1">
            <a:spLocks noChangeArrowheads="1"/>
          </p:cNvSpPr>
          <p:nvPr/>
        </p:nvSpPr>
        <p:spPr bwMode="auto">
          <a:xfrm>
            <a:off x="4716016" y="2306559"/>
            <a:ext cx="3491661" cy="707886"/>
          </a:xfrm>
          <a:prstGeom prst="rect">
            <a:avLst/>
          </a:prstGeom>
          <a:noFill/>
          <a:ln w="9525">
            <a:noFill/>
            <a:miter lim="800000"/>
            <a:headEnd/>
            <a:tailEnd/>
          </a:ln>
        </p:spPr>
        <p:txBody>
          <a:bodyPr wrap="none">
            <a:spAutoFit/>
          </a:bodyPr>
          <a:lstStyle/>
          <a:p>
            <a:r>
              <a:rPr lang="zh-TW" altLang="en-US" sz="1000" dirty="0">
                <a:latin typeface="標楷體" panose="03000509000000000000" pitchFamily="65" charset="-120"/>
                <a:ea typeface="標楷體" panose="03000509000000000000" pitchFamily="65" charset="-120"/>
                <a:cs typeface="華康楷書體W3" pitchFamily="65" charset="-120"/>
              </a:rPr>
              <a:t>開放時間</a:t>
            </a:r>
            <a:r>
              <a:rPr lang="zh-TW" altLang="en-US" sz="1000" dirty="0" smtClean="0">
                <a:latin typeface="標楷體" panose="03000509000000000000" pitchFamily="65" charset="-120"/>
                <a:ea typeface="標楷體" panose="03000509000000000000" pitchFamily="65" charset="-120"/>
                <a:cs typeface="華康楷書體W3" pitchFamily="65" charset="-120"/>
              </a:rPr>
              <a:t>：</a:t>
            </a:r>
            <a:endParaRPr lang="en-US" altLang="zh-TW" sz="1000" dirty="0">
              <a:latin typeface="標楷體" panose="03000509000000000000" pitchFamily="65" charset="-120"/>
              <a:ea typeface="標楷體" panose="03000509000000000000" pitchFamily="65" charset="-120"/>
              <a:cs typeface="華康楷書體W3" pitchFamily="65" charset="-120"/>
            </a:endParaRPr>
          </a:p>
          <a:p>
            <a:r>
              <a:rPr lang="zh-TW" altLang="en-US" sz="1000" dirty="0" smtClean="0">
                <a:latin typeface="標楷體" panose="03000509000000000000" pitchFamily="65" charset="-120"/>
                <a:ea typeface="標楷體" panose="03000509000000000000" pitchFamily="65" charset="-120"/>
                <a:cs typeface="華康楷書體W3" pitchFamily="65" charset="-120"/>
              </a:rPr>
              <a:t>集體報名及繳費  </a:t>
            </a:r>
            <a:r>
              <a:rPr lang="en-US" altLang="zh-TW" sz="1000" dirty="0" smtClean="0">
                <a:latin typeface="標楷體" panose="03000509000000000000" pitchFamily="65" charset="-120"/>
                <a:ea typeface="標楷體" panose="03000509000000000000" pitchFamily="65" charset="-120"/>
                <a:cs typeface="華康楷書體W3" pitchFamily="65" charset="-120"/>
              </a:rPr>
              <a:t>108.5.24(</a:t>
            </a:r>
            <a:r>
              <a:rPr lang="zh-TW" altLang="en-US" sz="1000" dirty="0" smtClean="0">
                <a:latin typeface="標楷體" panose="03000509000000000000" pitchFamily="65" charset="-120"/>
                <a:ea typeface="標楷體" panose="03000509000000000000" pitchFamily="65" charset="-120"/>
                <a:cs typeface="華康楷書體W3" pitchFamily="65" charset="-120"/>
              </a:rPr>
              <a:t>五</a:t>
            </a:r>
            <a:r>
              <a:rPr lang="en-US" altLang="zh-TW" sz="1000" dirty="0" smtClean="0">
                <a:latin typeface="標楷體" panose="03000509000000000000" pitchFamily="65" charset="-120"/>
                <a:ea typeface="標楷體" panose="03000509000000000000" pitchFamily="65" charset="-120"/>
                <a:cs typeface="華康楷書體W3" pitchFamily="65" charset="-120"/>
              </a:rPr>
              <a:t>)10:00~108.5.30(</a:t>
            </a:r>
            <a:r>
              <a:rPr lang="zh-TW" altLang="en-US" sz="1000" dirty="0" smtClean="0">
                <a:latin typeface="標楷體" panose="03000509000000000000" pitchFamily="65" charset="-120"/>
                <a:ea typeface="標楷體" panose="03000509000000000000" pitchFamily="65" charset="-120"/>
                <a:cs typeface="華康楷書體W3" pitchFamily="65" charset="-120"/>
              </a:rPr>
              <a:t>四</a:t>
            </a:r>
            <a:r>
              <a:rPr lang="en-US" altLang="zh-TW" sz="1000" dirty="0" smtClean="0">
                <a:latin typeface="標楷體" panose="03000509000000000000" pitchFamily="65" charset="-120"/>
                <a:ea typeface="標楷體" panose="03000509000000000000" pitchFamily="65" charset="-120"/>
                <a:cs typeface="華康楷書體W3" pitchFamily="65" charset="-120"/>
              </a:rPr>
              <a:t>)17:00</a:t>
            </a:r>
          </a:p>
          <a:p>
            <a:r>
              <a:rPr lang="zh-TW" altLang="en-US" sz="1000" dirty="0" smtClean="0">
                <a:latin typeface="標楷體" panose="03000509000000000000" pitchFamily="65" charset="-120"/>
                <a:ea typeface="標楷體" panose="03000509000000000000" pitchFamily="65" charset="-120"/>
                <a:cs typeface="華康楷書體W3" pitchFamily="65" charset="-120"/>
              </a:rPr>
              <a:t>個人</a:t>
            </a:r>
            <a:r>
              <a:rPr lang="en-US" altLang="zh-TW" sz="1000" dirty="0" smtClean="0">
                <a:latin typeface="標楷體" panose="03000509000000000000" pitchFamily="65" charset="-120"/>
                <a:ea typeface="標楷體" panose="03000509000000000000" pitchFamily="65" charset="-120"/>
                <a:cs typeface="華康楷書體W3" pitchFamily="65" charset="-120"/>
              </a:rPr>
              <a:t>&amp;</a:t>
            </a:r>
            <a:r>
              <a:rPr lang="zh-TW" altLang="en-US" sz="1000" dirty="0" smtClean="0">
                <a:latin typeface="標楷體" panose="03000509000000000000" pitchFamily="65" charset="-120"/>
                <a:ea typeface="標楷體" panose="03000509000000000000" pitchFamily="65" charset="-120"/>
                <a:cs typeface="華康楷書體W3" pitchFamily="65" charset="-120"/>
              </a:rPr>
              <a:t>青儲組</a:t>
            </a:r>
            <a:r>
              <a:rPr lang="zh-TW" altLang="en-US" sz="1000" dirty="0" smtClean="0">
                <a:solidFill>
                  <a:srgbClr val="FF0000"/>
                </a:solidFill>
                <a:latin typeface="標楷體" panose="03000509000000000000" pitchFamily="65" charset="-120"/>
                <a:ea typeface="標楷體" panose="03000509000000000000" pitchFamily="65" charset="-120"/>
                <a:cs typeface="華康楷書體W3" pitchFamily="65" charset="-120"/>
              </a:rPr>
              <a:t>繳費</a:t>
            </a:r>
            <a:r>
              <a:rPr lang="zh-TW" altLang="en-US" sz="1000" dirty="0" smtClean="0">
                <a:latin typeface="標楷體" panose="03000509000000000000" pitchFamily="65" charset="-120"/>
                <a:ea typeface="標楷體" panose="03000509000000000000" pitchFamily="65" charset="-120"/>
                <a:cs typeface="華康楷書體W3" pitchFamily="65" charset="-120"/>
              </a:rPr>
              <a:t> </a:t>
            </a:r>
            <a:r>
              <a:rPr lang="en-US" altLang="zh-TW" sz="1000" dirty="0" smtClean="0">
                <a:latin typeface="標楷體" panose="03000509000000000000" pitchFamily="65" charset="-120"/>
                <a:ea typeface="標楷體" panose="03000509000000000000" pitchFamily="65" charset="-120"/>
                <a:cs typeface="華康楷書體W3" pitchFamily="65" charset="-120"/>
              </a:rPr>
              <a:t>108.5.24(</a:t>
            </a:r>
            <a:r>
              <a:rPr lang="zh-TW" altLang="en-US" sz="1000" dirty="0" smtClean="0">
                <a:latin typeface="標楷體" panose="03000509000000000000" pitchFamily="65" charset="-120"/>
                <a:ea typeface="標楷體" panose="03000509000000000000" pitchFamily="65" charset="-120"/>
                <a:cs typeface="華康楷書體W3" pitchFamily="65" charset="-120"/>
              </a:rPr>
              <a:t>五</a:t>
            </a:r>
            <a:r>
              <a:rPr lang="en-US" altLang="zh-TW" sz="1000" dirty="0" smtClean="0">
                <a:latin typeface="標楷體" panose="03000509000000000000" pitchFamily="65" charset="-120"/>
                <a:ea typeface="標楷體" panose="03000509000000000000" pitchFamily="65" charset="-120"/>
                <a:cs typeface="華康楷書體W3" pitchFamily="65" charset="-120"/>
              </a:rPr>
              <a:t>)10:00~</a:t>
            </a:r>
            <a:r>
              <a:rPr lang="en-US" altLang="zh-TW" sz="1000" dirty="0" smtClean="0">
                <a:solidFill>
                  <a:srgbClr val="FF0000"/>
                </a:solidFill>
                <a:latin typeface="標楷體" panose="03000509000000000000" pitchFamily="65" charset="-120"/>
                <a:ea typeface="標楷體" panose="03000509000000000000" pitchFamily="65" charset="-120"/>
                <a:cs typeface="華康楷書體W3" pitchFamily="65" charset="-120"/>
              </a:rPr>
              <a:t>108.5.30(</a:t>
            </a:r>
            <a:r>
              <a:rPr lang="zh-TW" altLang="en-US" sz="1000" dirty="0">
                <a:solidFill>
                  <a:srgbClr val="FF0000"/>
                </a:solidFill>
                <a:latin typeface="標楷體" panose="03000509000000000000" pitchFamily="65" charset="-120"/>
                <a:ea typeface="標楷體" panose="03000509000000000000" pitchFamily="65" charset="-120"/>
                <a:cs typeface="華康楷書體W3" pitchFamily="65" charset="-120"/>
              </a:rPr>
              <a:t>四</a:t>
            </a:r>
            <a:r>
              <a:rPr lang="en-US" altLang="zh-TW" sz="1000" dirty="0" smtClean="0">
                <a:solidFill>
                  <a:srgbClr val="FF0000"/>
                </a:solidFill>
                <a:latin typeface="標楷體" panose="03000509000000000000" pitchFamily="65" charset="-120"/>
                <a:ea typeface="標楷體" panose="03000509000000000000" pitchFamily="65" charset="-120"/>
                <a:cs typeface="華康楷書體W3" pitchFamily="65" charset="-120"/>
              </a:rPr>
              <a:t>)24:00</a:t>
            </a:r>
          </a:p>
          <a:p>
            <a:r>
              <a:rPr lang="zh-TW" altLang="en-US" sz="1000" dirty="0" smtClean="0">
                <a:latin typeface="標楷體" panose="03000509000000000000" pitchFamily="65" charset="-120"/>
                <a:ea typeface="標楷體" panose="03000509000000000000" pitchFamily="65" charset="-120"/>
                <a:cs typeface="華康楷書體W3" pitchFamily="65" charset="-120"/>
              </a:rPr>
              <a:t>個人</a:t>
            </a:r>
            <a:r>
              <a:rPr lang="en-US" altLang="zh-TW" sz="1000" dirty="0" smtClean="0">
                <a:latin typeface="標楷體" panose="03000509000000000000" pitchFamily="65" charset="-120"/>
                <a:ea typeface="標楷體" panose="03000509000000000000" pitchFamily="65" charset="-120"/>
                <a:cs typeface="華康楷書體W3" pitchFamily="65" charset="-120"/>
              </a:rPr>
              <a:t>&amp;</a:t>
            </a:r>
            <a:r>
              <a:rPr lang="zh-TW" altLang="en-US" sz="1000" dirty="0" smtClean="0">
                <a:latin typeface="標楷體" panose="03000509000000000000" pitchFamily="65" charset="-120"/>
                <a:ea typeface="標楷體" panose="03000509000000000000" pitchFamily="65" charset="-120"/>
                <a:cs typeface="華康楷書體W3" pitchFamily="65" charset="-120"/>
              </a:rPr>
              <a:t>青儲組</a:t>
            </a:r>
            <a:r>
              <a:rPr lang="zh-TW" altLang="en-US" sz="1000" dirty="0" smtClean="0">
                <a:solidFill>
                  <a:srgbClr val="3333FF"/>
                </a:solidFill>
                <a:latin typeface="標楷體" panose="03000509000000000000" pitchFamily="65" charset="-120"/>
                <a:ea typeface="標楷體" panose="03000509000000000000" pitchFamily="65" charset="-120"/>
                <a:cs typeface="華康楷書體W3" pitchFamily="65" charset="-120"/>
              </a:rPr>
              <a:t>報名</a:t>
            </a:r>
            <a:r>
              <a:rPr lang="zh-TW" altLang="en-US" sz="1000" dirty="0" smtClean="0">
                <a:latin typeface="標楷體" panose="03000509000000000000" pitchFamily="65" charset="-120"/>
                <a:ea typeface="標楷體" panose="03000509000000000000" pitchFamily="65" charset="-120"/>
                <a:cs typeface="華康楷書體W3" pitchFamily="65" charset="-120"/>
              </a:rPr>
              <a:t> </a:t>
            </a:r>
            <a:r>
              <a:rPr lang="en-US" altLang="zh-TW" sz="1000" dirty="0" smtClean="0">
                <a:latin typeface="標楷體" panose="03000509000000000000" pitchFamily="65" charset="-120"/>
                <a:ea typeface="標楷體" panose="03000509000000000000" pitchFamily="65" charset="-120"/>
                <a:cs typeface="華康楷書體W3" pitchFamily="65" charset="-120"/>
              </a:rPr>
              <a:t>108.5.24(</a:t>
            </a:r>
            <a:r>
              <a:rPr lang="zh-TW" altLang="en-US" sz="1000" dirty="0" smtClean="0">
                <a:latin typeface="標楷體" panose="03000509000000000000" pitchFamily="65" charset="-120"/>
                <a:ea typeface="標楷體" panose="03000509000000000000" pitchFamily="65" charset="-120"/>
                <a:cs typeface="華康楷書體W3" pitchFamily="65" charset="-120"/>
              </a:rPr>
              <a:t>五</a:t>
            </a:r>
            <a:r>
              <a:rPr lang="en-US" altLang="zh-TW" sz="1000" dirty="0" smtClean="0">
                <a:latin typeface="標楷體" panose="03000509000000000000" pitchFamily="65" charset="-120"/>
                <a:ea typeface="標楷體" panose="03000509000000000000" pitchFamily="65" charset="-120"/>
                <a:cs typeface="華康楷書體W3" pitchFamily="65" charset="-120"/>
              </a:rPr>
              <a:t>)10:00~</a:t>
            </a:r>
            <a:r>
              <a:rPr lang="en-US" altLang="zh-TW" sz="1000" dirty="0" smtClean="0">
                <a:solidFill>
                  <a:srgbClr val="3333FF"/>
                </a:solidFill>
                <a:latin typeface="標楷體" panose="03000509000000000000" pitchFamily="65" charset="-120"/>
                <a:ea typeface="標楷體" panose="03000509000000000000" pitchFamily="65" charset="-120"/>
                <a:cs typeface="華康楷書體W3" pitchFamily="65" charset="-120"/>
              </a:rPr>
              <a:t>108.5.31(</a:t>
            </a:r>
            <a:r>
              <a:rPr lang="zh-TW" altLang="en-US" sz="1000" dirty="0" smtClean="0">
                <a:solidFill>
                  <a:srgbClr val="3333FF"/>
                </a:solidFill>
                <a:latin typeface="標楷體" panose="03000509000000000000" pitchFamily="65" charset="-120"/>
                <a:ea typeface="標楷體" panose="03000509000000000000" pitchFamily="65" charset="-120"/>
                <a:cs typeface="華康楷書體W3" pitchFamily="65" charset="-120"/>
              </a:rPr>
              <a:t>五</a:t>
            </a:r>
            <a:r>
              <a:rPr lang="en-US" altLang="zh-TW" sz="1000" dirty="0" smtClean="0">
                <a:solidFill>
                  <a:srgbClr val="3333FF"/>
                </a:solidFill>
                <a:latin typeface="標楷體" panose="03000509000000000000" pitchFamily="65" charset="-120"/>
                <a:ea typeface="標楷體" panose="03000509000000000000" pitchFamily="65" charset="-120"/>
                <a:cs typeface="華康楷書體W3" pitchFamily="65" charset="-120"/>
              </a:rPr>
              <a:t>)17:00</a:t>
            </a:r>
            <a:endParaRPr lang="en-US" altLang="zh-TW" sz="1000" dirty="0">
              <a:solidFill>
                <a:srgbClr val="3333FF"/>
              </a:solidFill>
              <a:latin typeface="標楷體" panose="03000509000000000000" pitchFamily="65" charset="-120"/>
              <a:ea typeface="標楷體" panose="03000509000000000000" pitchFamily="65" charset="-120"/>
              <a:cs typeface="華康楷書體W3" pitchFamily="65" charset="-120"/>
            </a:endParaRPr>
          </a:p>
        </p:txBody>
      </p:sp>
      <p:sp>
        <p:nvSpPr>
          <p:cNvPr id="63" name="Text Box 20"/>
          <p:cNvSpPr txBox="1">
            <a:spLocks noChangeArrowheads="1"/>
          </p:cNvSpPr>
          <p:nvPr/>
        </p:nvSpPr>
        <p:spPr bwMode="auto">
          <a:xfrm>
            <a:off x="4716016" y="4044472"/>
            <a:ext cx="4349220" cy="523220"/>
          </a:xfrm>
          <a:prstGeom prst="rect">
            <a:avLst/>
          </a:prstGeom>
          <a:noFill/>
          <a:ln w="9525">
            <a:noFill/>
            <a:miter lim="800000"/>
            <a:headEnd/>
            <a:tailEnd/>
          </a:ln>
        </p:spPr>
        <p:txBody>
          <a:bodyPr wrap="square">
            <a:spAutoFit/>
          </a:bodyPr>
          <a:lstStyle>
            <a:defPPr>
              <a:defRPr lang="zh-TW"/>
            </a:defPPr>
            <a:lvl1pPr algn="dist">
              <a:defRPr sz="1400">
                <a:latin typeface="標楷體" panose="03000509000000000000" pitchFamily="65" charset="-120"/>
                <a:ea typeface="標楷體" panose="03000509000000000000" pitchFamily="65" charset="-120"/>
                <a:cs typeface="華康楷書體W3" pitchFamily="65" charset="-120"/>
              </a:defRPr>
            </a:lvl1pPr>
          </a:lstStyle>
          <a:p>
            <a:pPr algn="l"/>
            <a:r>
              <a:rPr lang="zh-TW" altLang="en-US" dirty="0"/>
              <a:t>開放時間</a:t>
            </a:r>
            <a:r>
              <a:rPr lang="zh-TW" altLang="en-US" dirty="0" smtClean="0"/>
              <a:t>：</a:t>
            </a:r>
            <a:r>
              <a:rPr lang="en-US" altLang="zh-TW" dirty="0" smtClean="0"/>
              <a:t>108.6.20(</a:t>
            </a:r>
            <a:r>
              <a:rPr lang="zh-TW" altLang="en-US" dirty="0" smtClean="0"/>
              <a:t>四</a:t>
            </a:r>
            <a:r>
              <a:rPr lang="en-US" altLang="zh-TW" dirty="0" smtClean="0"/>
              <a:t>)</a:t>
            </a:r>
            <a:r>
              <a:rPr lang="en-US" altLang="zh-TW" dirty="0" smtClean="0">
                <a:solidFill>
                  <a:srgbClr val="000000"/>
                </a:solidFill>
              </a:rPr>
              <a:t>10:00</a:t>
            </a:r>
            <a:r>
              <a:rPr lang="zh-TW" altLang="en-US" dirty="0" smtClean="0">
                <a:solidFill>
                  <a:srgbClr val="000000"/>
                </a:solidFill>
              </a:rPr>
              <a:t>起</a:t>
            </a:r>
            <a:r>
              <a:rPr lang="en-US" altLang="zh-TW" dirty="0" smtClean="0">
                <a:solidFill>
                  <a:srgbClr val="000000"/>
                </a:solidFill>
              </a:rPr>
              <a:t>-108.7.1(</a:t>
            </a:r>
            <a:r>
              <a:rPr lang="zh-TW" altLang="en-US" dirty="0" smtClean="0">
                <a:solidFill>
                  <a:srgbClr val="000000"/>
                </a:solidFill>
              </a:rPr>
              <a:t>一</a:t>
            </a:r>
            <a:r>
              <a:rPr lang="en-US" altLang="zh-TW" dirty="0" smtClean="0">
                <a:solidFill>
                  <a:srgbClr val="000000"/>
                </a:solidFill>
              </a:rPr>
              <a:t>)17:00</a:t>
            </a:r>
          </a:p>
          <a:p>
            <a:pPr algn="l"/>
            <a:r>
              <a:rPr lang="en-US" altLang="zh-TW" dirty="0" smtClean="0">
                <a:solidFill>
                  <a:srgbClr val="000000"/>
                </a:solidFill>
              </a:rPr>
              <a:t>(</a:t>
            </a:r>
            <a:r>
              <a:rPr lang="zh-TW" altLang="en-US" dirty="0" smtClean="0">
                <a:solidFill>
                  <a:srgbClr val="000000"/>
                </a:solidFill>
              </a:rPr>
              <a:t>依各校系科組學程所訂公告時間辦理</a:t>
            </a:r>
            <a:r>
              <a:rPr lang="en-US" altLang="zh-TW" dirty="0">
                <a:solidFill>
                  <a:srgbClr val="000000"/>
                </a:solidFill>
              </a:rPr>
              <a:t>)</a:t>
            </a:r>
            <a:endParaRPr lang="en-US" altLang="zh-TW" dirty="0"/>
          </a:p>
        </p:txBody>
      </p:sp>
      <p:sp>
        <p:nvSpPr>
          <p:cNvPr id="64" name="Text Box 21"/>
          <p:cNvSpPr txBox="1">
            <a:spLocks noChangeArrowheads="1"/>
          </p:cNvSpPr>
          <p:nvPr/>
        </p:nvSpPr>
        <p:spPr bwMode="auto">
          <a:xfrm>
            <a:off x="4716016" y="4561964"/>
            <a:ext cx="4349220" cy="523220"/>
          </a:xfrm>
          <a:prstGeom prst="rect">
            <a:avLst/>
          </a:prstGeom>
          <a:noFill/>
          <a:ln w="9525">
            <a:noFill/>
            <a:miter lim="800000"/>
            <a:headEnd/>
            <a:tailEnd/>
          </a:ln>
        </p:spPr>
        <p:txBody>
          <a:bodyPr wrap="square">
            <a:spAutoFit/>
          </a:bodyPr>
          <a:lstStyle>
            <a:defPPr>
              <a:defRPr lang="zh-TW"/>
            </a:defPPr>
            <a:lvl1pPr algn="dist">
              <a:defRPr sz="1400">
                <a:latin typeface="標楷體" panose="03000509000000000000" pitchFamily="65" charset="-120"/>
                <a:ea typeface="標楷體" panose="03000509000000000000" pitchFamily="65" charset="-120"/>
                <a:cs typeface="華康楷書體W3" pitchFamily="65" charset="-120"/>
              </a:defRPr>
            </a:lvl1pPr>
          </a:lstStyle>
          <a:p>
            <a:pPr algn="l"/>
            <a:r>
              <a:rPr lang="zh-TW" altLang="en-US" dirty="0"/>
              <a:t>開放時間</a:t>
            </a:r>
            <a:r>
              <a:rPr lang="zh-TW" altLang="en-US" dirty="0" smtClean="0"/>
              <a:t>：</a:t>
            </a:r>
            <a:r>
              <a:rPr lang="en-US" altLang="zh-TW" dirty="0" smtClean="0"/>
              <a:t>108.6.24(</a:t>
            </a:r>
            <a:r>
              <a:rPr lang="zh-TW" altLang="en-US" dirty="0" smtClean="0"/>
              <a:t>一</a:t>
            </a:r>
            <a:r>
              <a:rPr lang="en-US" altLang="zh-TW" dirty="0" smtClean="0"/>
              <a:t>)</a:t>
            </a:r>
            <a:r>
              <a:rPr lang="en-US" altLang="zh-TW" dirty="0" smtClean="0">
                <a:solidFill>
                  <a:srgbClr val="000000"/>
                </a:solidFill>
              </a:rPr>
              <a:t>10:00</a:t>
            </a:r>
            <a:r>
              <a:rPr lang="zh-TW" altLang="en-US" dirty="0" smtClean="0">
                <a:solidFill>
                  <a:srgbClr val="000000"/>
                </a:solidFill>
              </a:rPr>
              <a:t>起</a:t>
            </a:r>
            <a:r>
              <a:rPr lang="en-US" altLang="zh-TW" dirty="0" smtClean="0">
                <a:solidFill>
                  <a:srgbClr val="000000"/>
                </a:solidFill>
              </a:rPr>
              <a:t>-108.7.3(</a:t>
            </a:r>
            <a:r>
              <a:rPr lang="zh-TW" altLang="en-US" dirty="0" smtClean="0">
                <a:solidFill>
                  <a:srgbClr val="000000"/>
                </a:solidFill>
              </a:rPr>
              <a:t>三</a:t>
            </a:r>
            <a:r>
              <a:rPr lang="en-US" altLang="zh-TW" dirty="0" smtClean="0">
                <a:solidFill>
                  <a:srgbClr val="000000"/>
                </a:solidFill>
              </a:rPr>
              <a:t>)12:00</a:t>
            </a:r>
          </a:p>
          <a:p>
            <a:pPr algn="l"/>
            <a:r>
              <a:rPr lang="en-US" altLang="zh-TW" dirty="0">
                <a:solidFill>
                  <a:srgbClr val="000000"/>
                </a:solidFill>
              </a:rPr>
              <a:t>(</a:t>
            </a:r>
            <a:r>
              <a:rPr lang="zh-TW" altLang="en-US" dirty="0">
                <a:solidFill>
                  <a:srgbClr val="000000"/>
                </a:solidFill>
              </a:rPr>
              <a:t>依各校系科組學程</a:t>
            </a:r>
            <a:r>
              <a:rPr lang="zh-TW" altLang="en-US" dirty="0" smtClean="0">
                <a:solidFill>
                  <a:srgbClr val="000000"/>
                </a:solidFill>
              </a:rPr>
              <a:t>所</a:t>
            </a:r>
            <a:r>
              <a:rPr lang="zh-TW" altLang="en-US" dirty="0">
                <a:solidFill>
                  <a:srgbClr val="000000"/>
                </a:solidFill>
              </a:rPr>
              <a:t>訂公告時間</a:t>
            </a:r>
            <a:r>
              <a:rPr lang="zh-TW" altLang="en-US" dirty="0" smtClean="0">
                <a:solidFill>
                  <a:srgbClr val="000000"/>
                </a:solidFill>
              </a:rPr>
              <a:t>辦理</a:t>
            </a:r>
            <a:r>
              <a:rPr lang="en-US" altLang="zh-TW" dirty="0">
                <a:solidFill>
                  <a:srgbClr val="000000"/>
                </a:solidFill>
              </a:rPr>
              <a:t>)</a:t>
            </a:r>
            <a:endParaRPr lang="en-US" altLang="zh-TW" dirty="0"/>
          </a:p>
        </p:txBody>
      </p:sp>
      <p:sp>
        <p:nvSpPr>
          <p:cNvPr id="65" name="Text Box 21"/>
          <p:cNvSpPr txBox="1">
            <a:spLocks noChangeArrowheads="1"/>
          </p:cNvSpPr>
          <p:nvPr/>
        </p:nvSpPr>
        <p:spPr bwMode="auto">
          <a:xfrm>
            <a:off x="4716016" y="5233142"/>
            <a:ext cx="4028667"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108.7.3(</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)10:00~108.7.6(</a:t>
            </a:r>
            <a:r>
              <a:rPr lang="zh-TW" altLang="en-US" sz="1400" dirty="0" smtClean="0">
                <a:latin typeface="標楷體" panose="03000509000000000000" pitchFamily="65" charset="-120"/>
                <a:ea typeface="標楷體" panose="03000509000000000000" pitchFamily="65" charset="-120"/>
                <a:cs typeface="華康楷書體W3" pitchFamily="65" charset="-120"/>
              </a:rPr>
              <a:t>六</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a:latin typeface="標楷體" panose="03000509000000000000" pitchFamily="65" charset="-120"/>
                <a:ea typeface="標楷體" panose="03000509000000000000" pitchFamily="65" charset="-120"/>
                <a:cs typeface="華康楷書體W3" pitchFamily="65" charset="-120"/>
              </a:rPr>
              <a:t>17:00</a:t>
            </a:r>
          </a:p>
        </p:txBody>
      </p:sp>
      <p:sp>
        <p:nvSpPr>
          <p:cNvPr id="68" name="Text Box 19"/>
          <p:cNvSpPr txBox="1">
            <a:spLocks noChangeArrowheads="1"/>
          </p:cNvSpPr>
          <p:nvPr/>
        </p:nvSpPr>
        <p:spPr bwMode="auto">
          <a:xfrm>
            <a:off x="4716016" y="1997770"/>
            <a:ext cx="2608406"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公告時間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108.5.22(</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)10:00</a:t>
            </a:r>
            <a:endParaRPr lang="zh-TW" altLang="en-US" sz="1400" dirty="0">
              <a:latin typeface="標楷體" panose="03000509000000000000" pitchFamily="65" charset="-120"/>
              <a:ea typeface="標楷體" panose="03000509000000000000" pitchFamily="65" charset="-120"/>
              <a:cs typeface="華康楷書體W3" pitchFamily="65" charset="-120"/>
            </a:endParaRPr>
          </a:p>
        </p:txBody>
      </p:sp>
      <p:sp>
        <p:nvSpPr>
          <p:cNvPr id="83" name="Text Box 19"/>
          <p:cNvSpPr txBox="1">
            <a:spLocks noChangeArrowheads="1"/>
          </p:cNvSpPr>
          <p:nvPr/>
        </p:nvSpPr>
        <p:spPr bwMode="auto">
          <a:xfrm>
            <a:off x="4716016" y="3121223"/>
            <a:ext cx="2518638"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rPr>
              <a:t>開放時間</a:t>
            </a:r>
            <a:r>
              <a:rPr lang="zh-TW" altLang="en-US" sz="1400" dirty="0" smtClean="0">
                <a:latin typeface="標楷體" panose="03000509000000000000" pitchFamily="65" charset="-120"/>
                <a:ea typeface="標楷體" panose="03000509000000000000"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108.6.5(</a:t>
            </a:r>
            <a:r>
              <a:rPr lang="zh-TW" altLang="en-US" sz="1400" dirty="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rPr>
              <a:t>10:00</a:t>
            </a:r>
            <a:endParaRPr lang="en-US" altLang="zh-TW" sz="1400" dirty="0">
              <a:latin typeface="標楷體" panose="03000509000000000000" pitchFamily="65" charset="-120"/>
              <a:ea typeface="標楷體" panose="03000509000000000000" pitchFamily="65" charset="-120"/>
            </a:endParaRPr>
          </a:p>
        </p:txBody>
      </p:sp>
      <p:sp>
        <p:nvSpPr>
          <p:cNvPr id="84" name="Text Box 19"/>
          <p:cNvSpPr txBox="1">
            <a:spLocks noChangeArrowheads="1"/>
          </p:cNvSpPr>
          <p:nvPr/>
        </p:nvSpPr>
        <p:spPr bwMode="auto">
          <a:xfrm>
            <a:off x="4716016" y="3608673"/>
            <a:ext cx="4493538"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108.6.5(</a:t>
            </a:r>
            <a:r>
              <a:rPr lang="zh-TW" altLang="en-US" sz="1400" dirty="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)10:00</a:t>
            </a:r>
            <a:r>
              <a:rPr lang="zh-TW" altLang="en-US" sz="1400" dirty="0" smtClean="0">
                <a:latin typeface="標楷體" panose="03000509000000000000" pitchFamily="65" charset="-120"/>
                <a:ea typeface="標楷體" panose="03000509000000000000" pitchFamily="65" charset="-120"/>
                <a:cs typeface="華康楷書體W3" pitchFamily="65" charset="-120"/>
              </a:rPr>
              <a:t>起</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zh-TW" altLang="en-US" sz="1400" dirty="0" smtClean="0">
                <a:latin typeface="標楷體" panose="03000509000000000000" pitchFamily="65" charset="-120"/>
                <a:ea typeface="標楷體" panose="03000509000000000000" pitchFamily="65" charset="-120"/>
                <a:cs typeface="華康楷書體W3" pitchFamily="65" charset="-120"/>
              </a:rPr>
              <a:t>各校所訂截止日</a:t>
            </a:r>
            <a:r>
              <a:rPr lang="en-US" altLang="zh-TW" sz="1400" dirty="0" smtClean="0">
                <a:solidFill>
                  <a:srgbClr val="FF0000"/>
                </a:solidFill>
                <a:latin typeface="標楷體" panose="03000509000000000000" pitchFamily="65" charset="-120"/>
                <a:ea typeface="標楷體" panose="03000509000000000000" pitchFamily="65" charset="-120"/>
                <a:cs typeface="華康楷書體W3" pitchFamily="65" charset="-120"/>
              </a:rPr>
              <a:t>20:00</a:t>
            </a:r>
            <a:endParaRPr lang="en-US" altLang="zh-TW" sz="1400" dirty="0">
              <a:solidFill>
                <a:srgbClr val="FF0000"/>
              </a:solidFill>
              <a:latin typeface="標楷體" panose="03000509000000000000" pitchFamily="65" charset="-120"/>
              <a:ea typeface="標楷體" panose="03000509000000000000" pitchFamily="65" charset="-120"/>
              <a:cs typeface="華康楷書體W3" pitchFamily="65" charset="-120"/>
            </a:endParaRPr>
          </a:p>
        </p:txBody>
      </p:sp>
      <p:sp>
        <p:nvSpPr>
          <p:cNvPr id="85" name="Text Box 21"/>
          <p:cNvSpPr txBox="1">
            <a:spLocks noChangeArrowheads="1"/>
          </p:cNvSpPr>
          <p:nvPr/>
        </p:nvSpPr>
        <p:spPr bwMode="auto">
          <a:xfrm>
            <a:off x="4716016" y="5733256"/>
            <a:ext cx="2608406"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108.7.10(</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a:latin typeface="標楷體" panose="03000509000000000000" pitchFamily="65" charset="-120"/>
                <a:ea typeface="標楷體" panose="03000509000000000000" pitchFamily="65" charset="-120"/>
                <a:cs typeface="華康楷書體W3" pitchFamily="65" charset="-120"/>
              </a:rPr>
              <a:t>10:00</a:t>
            </a:r>
          </a:p>
        </p:txBody>
      </p:sp>
      <p:sp>
        <p:nvSpPr>
          <p:cNvPr id="88" name="Text Box 21"/>
          <p:cNvSpPr txBox="1">
            <a:spLocks noChangeArrowheads="1"/>
          </p:cNvSpPr>
          <p:nvPr/>
        </p:nvSpPr>
        <p:spPr bwMode="auto">
          <a:xfrm>
            <a:off x="4716016" y="6186632"/>
            <a:ext cx="3296095" cy="523220"/>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108.7.15(</a:t>
            </a:r>
            <a:r>
              <a:rPr lang="zh-TW" altLang="en-US" sz="1400" dirty="0">
                <a:latin typeface="標楷體" panose="03000509000000000000" pitchFamily="65" charset="-120"/>
                <a:ea typeface="標楷體" panose="03000509000000000000" pitchFamily="65" charset="-120"/>
                <a:cs typeface="華康楷書體W3" pitchFamily="65" charset="-120"/>
              </a:rPr>
              <a:t>一</a:t>
            </a:r>
            <a:r>
              <a:rPr lang="en-US" altLang="zh-TW" sz="1400" dirty="0" smtClean="0">
                <a:latin typeface="標楷體" panose="03000509000000000000" pitchFamily="65" charset="-120"/>
                <a:ea typeface="標楷體" panose="03000509000000000000" pitchFamily="65" charset="-120"/>
                <a:cs typeface="華康楷書體W3" pitchFamily="65" charset="-120"/>
              </a:rPr>
              <a:t>)17:00</a:t>
            </a:r>
            <a:r>
              <a:rPr lang="zh-TW" altLang="en-US" sz="1400" dirty="0" smtClean="0">
                <a:latin typeface="標楷體" panose="03000509000000000000" pitchFamily="65" charset="-120"/>
                <a:ea typeface="標楷體" panose="03000509000000000000" pitchFamily="65" charset="-120"/>
                <a:cs typeface="華康楷書體W3" pitchFamily="65" charset="-120"/>
              </a:rPr>
              <a:t>前</a:t>
            </a:r>
            <a:endParaRPr lang="en-US" altLang="zh-TW" sz="1400" dirty="0" smtClean="0">
              <a:latin typeface="標楷體" panose="03000509000000000000" pitchFamily="65" charset="-120"/>
              <a:ea typeface="標楷體" panose="03000509000000000000" pitchFamily="65" charset="-120"/>
              <a:cs typeface="華康楷書體W3" pitchFamily="65" charset="-120"/>
            </a:endParaRPr>
          </a:p>
          <a:p>
            <a:r>
              <a:rPr lang="en-US" altLang="zh-TW" sz="1400" dirty="0">
                <a:solidFill>
                  <a:srgbClr val="000000"/>
                </a:solidFill>
                <a:latin typeface="標楷體" panose="03000509000000000000" pitchFamily="65" charset="-120"/>
                <a:ea typeface="標楷體" panose="03000509000000000000" pitchFamily="65" charset="-120"/>
              </a:rPr>
              <a:t>(</a:t>
            </a:r>
            <a:r>
              <a:rPr lang="zh-TW" altLang="en-US" sz="1400" dirty="0">
                <a:solidFill>
                  <a:srgbClr val="000000"/>
                </a:solidFill>
                <a:latin typeface="標楷體" panose="03000509000000000000" pitchFamily="65" charset="-120"/>
                <a:ea typeface="標楷體" panose="03000509000000000000" pitchFamily="65" charset="-120"/>
              </a:rPr>
              <a:t>依各校系科組學程所訂公告時間辦理）</a:t>
            </a:r>
            <a:endParaRPr lang="en-US" altLang="zh-TW" sz="1400" dirty="0">
              <a:latin typeface="標楷體" panose="03000509000000000000" pitchFamily="65" charset="-120"/>
              <a:ea typeface="標楷體" panose="03000509000000000000" pitchFamily="65" charset="-120"/>
            </a:endParaRPr>
          </a:p>
        </p:txBody>
      </p:sp>
      <p:sp>
        <p:nvSpPr>
          <p:cNvPr id="92" name="Text Box 16"/>
          <p:cNvSpPr txBox="1">
            <a:spLocks noChangeArrowheads="1"/>
          </p:cNvSpPr>
          <p:nvPr/>
        </p:nvSpPr>
        <p:spPr bwMode="auto">
          <a:xfrm>
            <a:off x="4716016" y="1450688"/>
            <a:ext cx="4314001" cy="307777"/>
          </a:xfrm>
          <a:prstGeom prst="rect">
            <a:avLst/>
          </a:prstGeom>
          <a:noFill/>
          <a:ln w="9525">
            <a:noFill/>
            <a:miter lim="800000"/>
            <a:headEnd/>
            <a:tailEnd/>
          </a:ln>
        </p:spPr>
        <p:txBody>
          <a:bodyPr wrap="none">
            <a:spAutoFit/>
          </a:bodyPr>
          <a:lstStyle/>
          <a:p>
            <a:pPr algn="dist"/>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zh-TW" altLang="en-US"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cs typeface="華康楷書體W3" pitchFamily="65" charset="-120"/>
              </a:rPr>
              <a:t>108.5.9(</a:t>
            </a:r>
            <a:r>
              <a:rPr lang="zh-TW" altLang="en-US" sz="1400" dirty="0" smtClean="0">
                <a:latin typeface="標楷體" panose="03000509000000000000" pitchFamily="65" charset="-120"/>
                <a:ea typeface="標楷體" panose="03000509000000000000" pitchFamily="65" charset="-120"/>
                <a:cs typeface="華康楷書體W3" pitchFamily="65" charset="-120"/>
              </a:rPr>
              <a:t>四</a:t>
            </a:r>
            <a:r>
              <a:rPr lang="en-US" altLang="zh-TW" sz="1400" dirty="0" smtClean="0">
                <a:latin typeface="標楷體" panose="03000509000000000000" pitchFamily="65" charset="-120"/>
                <a:ea typeface="標楷體" panose="03000509000000000000" pitchFamily="65" charset="-120"/>
                <a:cs typeface="華康楷書體W3" pitchFamily="65" charset="-120"/>
              </a:rPr>
              <a:t>)10:00~108.5.16(</a:t>
            </a:r>
            <a:r>
              <a:rPr lang="zh-TW" altLang="en-US" sz="1400" dirty="0" smtClean="0">
                <a:latin typeface="標楷體" panose="03000509000000000000" pitchFamily="65" charset="-120"/>
                <a:ea typeface="標楷體" panose="03000509000000000000" pitchFamily="65" charset="-120"/>
                <a:cs typeface="華康楷書體W3" pitchFamily="65" charset="-120"/>
              </a:rPr>
              <a:t>四</a:t>
            </a:r>
            <a:r>
              <a:rPr lang="en-US" altLang="zh-TW" sz="1400" dirty="0" smtClean="0">
                <a:latin typeface="標楷體" panose="03000509000000000000" pitchFamily="65" charset="-120"/>
                <a:ea typeface="標楷體" panose="03000509000000000000" pitchFamily="65" charset="-120"/>
                <a:cs typeface="華康楷書體W3" pitchFamily="65" charset="-120"/>
              </a:rPr>
              <a:t>)17:00</a:t>
            </a:r>
            <a:r>
              <a:rPr lang="zh-TW" altLang="en-US" sz="1400" dirty="0" smtClean="0">
                <a:latin typeface="標楷體" panose="03000509000000000000" pitchFamily="65" charset="-120"/>
                <a:ea typeface="標楷體" panose="03000509000000000000" pitchFamily="65" charset="-120"/>
                <a:cs typeface="華康楷書體W3" pitchFamily="65" charset="-120"/>
              </a:rPr>
              <a:t>止</a:t>
            </a:r>
            <a:endParaRPr lang="zh-TW" altLang="en-US" sz="1400" dirty="0">
              <a:latin typeface="標楷體" panose="03000509000000000000" pitchFamily="65" charset="-120"/>
              <a:ea typeface="標楷體" panose="03000509000000000000" pitchFamily="65" charset="-120"/>
              <a:cs typeface="華康楷書體W3" pitchFamily="65" charset="-120"/>
            </a:endParaRPr>
          </a:p>
        </p:txBody>
      </p:sp>
      <p:grpSp>
        <p:nvGrpSpPr>
          <p:cNvPr id="2" name="群組 1"/>
          <p:cNvGrpSpPr/>
          <p:nvPr/>
        </p:nvGrpSpPr>
        <p:grpSpPr>
          <a:xfrm>
            <a:off x="195230" y="808041"/>
            <a:ext cx="4510087" cy="5847225"/>
            <a:chOff x="239713" y="770467"/>
            <a:chExt cx="4510087" cy="5847225"/>
          </a:xfrm>
        </p:grpSpPr>
        <p:sp>
          <p:nvSpPr>
            <p:cNvPr id="43" name="Text Box 14"/>
            <p:cNvSpPr txBox="1">
              <a:spLocks noChangeArrowheads="1"/>
            </p:cNvSpPr>
            <p:nvPr/>
          </p:nvSpPr>
          <p:spPr bwMode="auto">
            <a:xfrm>
              <a:off x="239713" y="4626552"/>
              <a:ext cx="4510087" cy="396875"/>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sz="1600" dirty="0">
                  <a:solidFill>
                    <a:srgbClr val="000000"/>
                  </a:solidFill>
                  <a:latin typeface="標楷體" panose="03000509000000000000" pitchFamily="65" charset="-120"/>
                  <a:ea typeface="標楷體" panose="03000509000000000000" pitchFamily="65" charset="-120"/>
                </a:rPr>
                <a:t>各甄選學校公告錄取正、備取生</a:t>
              </a:r>
              <a:r>
                <a:rPr lang="zh-TW" altLang="en-US" sz="1600" dirty="0" smtClean="0">
                  <a:solidFill>
                    <a:srgbClr val="000000"/>
                  </a:solidFill>
                  <a:latin typeface="標楷體" panose="03000509000000000000" pitchFamily="65" charset="-120"/>
                  <a:ea typeface="標楷體" panose="03000509000000000000" pitchFamily="65" charset="-120"/>
                </a:rPr>
                <a:t>名單</a:t>
              </a: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使用通行碼</a:t>
              </a:r>
              <a:r>
                <a:rPr lang="en-US" altLang="zh-TW" sz="1600" dirty="0">
                  <a:solidFill>
                    <a:srgbClr val="FF0000"/>
                  </a:solidFill>
                  <a:latin typeface="標楷體" panose="03000509000000000000" pitchFamily="65" charset="-120"/>
                  <a:ea typeface="標楷體" panose="03000509000000000000" pitchFamily="65" charset="-120"/>
                </a:rPr>
                <a:t>)</a:t>
              </a:r>
              <a:endParaRPr lang="zh-TW" altLang="en-US" sz="1600" dirty="0">
                <a:solidFill>
                  <a:srgbClr val="000000"/>
                </a:solidFill>
                <a:latin typeface="標楷體" panose="03000509000000000000" pitchFamily="65" charset="-120"/>
                <a:ea typeface="標楷體" panose="03000509000000000000" pitchFamily="65" charset="-120"/>
              </a:endParaRPr>
            </a:p>
          </p:txBody>
        </p:sp>
        <p:sp>
          <p:nvSpPr>
            <p:cNvPr id="44" name="Text Box 17"/>
            <p:cNvSpPr txBox="1">
              <a:spLocks noChangeArrowheads="1"/>
            </p:cNvSpPr>
            <p:nvPr/>
          </p:nvSpPr>
          <p:spPr bwMode="auto">
            <a:xfrm>
              <a:off x="239713" y="5159032"/>
              <a:ext cx="4510087" cy="396875"/>
            </a:xfrm>
            <a:prstGeom prst="rect">
              <a:avLst/>
            </a:prstGeom>
            <a:solidFill>
              <a:srgbClr val="FAE8DE"/>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sz="1300" dirty="0">
                  <a:solidFill>
                    <a:schemeClr val="tx1"/>
                  </a:solidFill>
                  <a:latin typeface="標楷體" panose="03000509000000000000" pitchFamily="65" charset="-120"/>
                  <a:ea typeface="標楷體" panose="03000509000000000000" pitchFamily="65" charset="-120"/>
                </a:rPr>
                <a:t>正取生及備取生至本委員會</a:t>
              </a:r>
              <a:r>
                <a:rPr lang="zh-TW" altLang="en-US" sz="1300" dirty="0" smtClean="0">
                  <a:solidFill>
                    <a:schemeClr val="tx1"/>
                  </a:solidFill>
                  <a:latin typeface="標楷體" panose="03000509000000000000" pitchFamily="65" charset="-120"/>
                  <a:ea typeface="標楷體" panose="03000509000000000000" pitchFamily="65" charset="-120"/>
                </a:rPr>
                <a:t>網路登記就讀</a:t>
              </a:r>
              <a:r>
                <a:rPr lang="zh-TW" altLang="en-US" sz="1300" dirty="0">
                  <a:solidFill>
                    <a:schemeClr val="tx1"/>
                  </a:solidFill>
                  <a:latin typeface="標楷體" panose="03000509000000000000" pitchFamily="65" charset="-120"/>
                  <a:ea typeface="標楷體" panose="03000509000000000000" pitchFamily="65" charset="-120"/>
                </a:rPr>
                <a:t>志願</a:t>
              </a:r>
              <a:r>
                <a:rPr lang="zh-TW" altLang="en-US" sz="1300" dirty="0" smtClean="0">
                  <a:solidFill>
                    <a:schemeClr val="tx1"/>
                  </a:solidFill>
                  <a:latin typeface="標楷體" panose="03000509000000000000" pitchFamily="65" charset="-120"/>
                  <a:ea typeface="標楷體" panose="03000509000000000000" pitchFamily="65" charset="-120"/>
                </a:rPr>
                <a:t>序</a:t>
              </a:r>
              <a:r>
                <a:rPr lang="en-US" altLang="zh-TW" sz="1300" dirty="0">
                  <a:solidFill>
                    <a:srgbClr val="FF0000"/>
                  </a:solidFill>
                  <a:latin typeface="標楷體" panose="03000509000000000000" pitchFamily="65" charset="-120"/>
                  <a:ea typeface="標楷體" panose="03000509000000000000" pitchFamily="65" charset="-120"/>
                </a:rPr>
                <a:t>(</a:t>
              </a:r>
              <a:r>
                <a:rPr lang="zh-TW" altLang="en-US" sz="1300" dirty="0">
                  <a:solidFill>
                    <a:srgbClr val="FF0000"/>
                  </a:solidFill>
                  <a:latin typeface="標楷體" panose="03000509000000000000" pitchFamily="65" charset="-120"/>
                  <a:ea typeface="標楷體" panose="03000509000000000000" pitchFamily="65" charset="-120"/>
                </a:rPr>
                <a:t>使用通行碼</a:t>
              </a:r>
              <a:r>
                <a:rPr lang="en-US" altLang="zh-TW" sz="1300" dirty="0">
                  <a:solidFill>
                    <a:srgbClr val="FF0000"/>
                  </a:solidFill>
                  <a:latin typeface="標楷體" panose="03000509000000000000" pitchFamily="65" charset="-120"/>
                  <a:ea typeface="標楷體" panose="03000509000000000000" pitchFamily="65" charset="-120"/>
                </a:rPr>
                <a:t>)</a:t>
              </a:r>
              <a:endParaRPr lang="zh-TW" altLang="en-US" sz="1300" dirty="0">
                <a:solidFill>
                  <a:srgbClr val="FF0000"/>
                </a:solidFill>
                <a:latin typeface="標楷體" panose="03000509000000000000" pitchFamily="65" charset="-120"/>
                <a:ea typeface="標楷體" panose="03000509000000000000" pitchFamily="65" charset="-120"/>
              </a:endParaRPr>
            </a:p>
          </p:txBody>
        </p:sp>
        <p:sp>
          <p:nvSpPr>
            <p:cNvPr id="47" name="Text Box 19"/>
            <p:cNvSpPr txBox="1">
              <a:spLocks noChangeArrowheads="1"/>
            </p:cNvSpPr>
            <p:nvPr/>
          </p:nvSpPr>
          <p:spPr bwMode="auto">
            <a:xfrm>
              <a:off x="239713" y="1970504"/>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標楷體" panose="03000509000000000000" pitchFamily="65" charset="-120"/>
                  <a:ea typeface="標楷體" panose="03000509000000000000" pitchFamily="65" charset="-120"/>
                </a:rPr>
                <a:t>本委員會網站</a:t>
              </a:r>
              <a:r>
                <a:rPr lang="zh-TW" altLang="en-US" dirty="0" smtClean="0">
                  <a:solidFill>
                    <a:srgbClr val="000000"/>
                  </a:solidFill>
                  <a:latin typeface="標楷體" panose="03000509000000000000" pitchFamily="65" charset="-120"/>
                  <a:ea typeface="標楷體" panose="03000509000000000000" pitchFamily="65" charset="-120"/>
                </a:rPr>
                <a:t>公告資格審查結果</a:t>
              </a:r>
              <a:endParaRPr lang="zh-TW" altLang="en-US" dirty="0">
                <a:solidFill>
                  <a:srgbClr val="000000"/>
                </a:solidFill>
                <a:latin typeface="標楷體" panose="03000509000000000000" pitchFamily="65" charset="-120"/>
                <a:ea typeface="標楷體" panose="03000509000000000000" pitchFamily="65" charset="-120"/>
              </a:endParaRPr>
            </a:p>
          </p:txBody>
        </p:sp>
        <p:sp>
          <p:nvSpPr>
            <p:cNvPr id="49" name="Text Box 20"/>
            <p:cNvSpPr txBox="1">
              <a:spLocks noChangeArrowheads="1"/>
            </p:cNvSpPr>
            <p:nvPr/>
          </p:nvSpPr>
          <p:spPr bwMode="auto">
            <a:xfrm>
              <a:off x="239713" y="2501396"/>
              <a:ext cx="4510087" cy="395287"/>
            </a:xfrm>
            <a:prstGeom prst="rect">
              <a:avLst/>
            </a:prstGeom>
            <a:solidFill>
              <a:srgbClr val="FAE8DE"/>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標楷體" panose="03000509000000000000" pitchFamily="65" charset="-120"/>
                  <a:ea typeface="標楷體" panose="03000509000000000000" pitchFamily="65" charset="-120"/>
                </a:defRPr>
              </a:lvl1pPr>
            </a:lstStyle>
            <a:p>
              <a:r>
                <a:rPr lang="zh-TW" altLang="en-US" sz="1600" dirty="0"/>
                <a:t>第一階段</a:t>
              </a:r>
              <a:r>
                <a:rPr lang="zh-TW" altLang="en-US" sz="1600" dirty="0" smtClean="0"/>
                <a:t>報名</a:t>
              </a:r>
              <a:r>
                <a:rPr lang="en-US" altLang="zh-TW" sz="1600" dirty="0" smtClean="0"/>
                <a:t>【</a:t>
              </a:r>
              <a:r>
                <a:rPr lang="zh-TW" altLang="en-US" sz="1600" dirty="0" smtClean="0"/>
                <a:t>集體報名、個別報名</a:t>
              </a:r>
              <a:r>
                <a:rPr lang="en-US" altLang="zh-TW" sz="1600" dirty="0" smtClean="0"/>
                <a:t>(</a:t>
              </a:r>
              <a:r>
                <a:rPr lang="zh-TW" altLang="en-US" sz="1600" dirty="0" smtClean="0"/>
                <a:t>含青儲組</a:t>
              </a:r>
              <a:r>
                <a:rPr lang="en-US" altLang="zh-TW" sz="1600" dirty="0" smtClean="0"/>
                <a:t>)</a:t>
              </a:r>
              <a:r>
                <a:rPr lang="en-US" altLang="zh-TW" sz="1600" dirty="0"/>
                <a:t>】</a:t>
              </a:r>
              <a:endParaRPr lang="zh-TW" altLang="en-US" sz="1600" dirty="0"/>
            </a:p>
          </p:txBody>
        </p:sp>
        <p:sp>
          <p:nvSpPr>
            <p:cNvPr id="53" name="Text Box 24"/>
            <p:cNvSpPr txBox="1">
              <a:spLocks noChangeArrowheads="1"/>
            </p:cNvSpPr>
            <p:nvPr/>
          </p:nvSpPr>
          <p:spPr bwMode="auto">
            <a:xfrm>
              <a:off x="239713" y="3032288"/>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標楷體" panose="03000509000000000000" pitchFamily="65" charset="-120"/>
                  <a:ea typeface="標楷體" panose="03000509000000000000" pitchFamily="65" charset="-120"/>
                </a:rPr>
                <a:t>本委員會網站公告第一階段篩選結果</a:t>
              </a:r>
            </a:p>
          </p:txBody>
        </p:sp>
        <p:sp>
          <p:nvSpPr>
            <p:cNvPr id="55" name="Text Box 25"/>
            <p:cNvSpPr txBox="1">
              <a:spLocks noChangeArrowheads="1"/>
            </p:cNvSpPr>
            <p:nvPr/>
          </p:nvSpPr>
          <p:spPr bwMode="auto">
            <a:xfrm>
              <a:off x="239713" y="3563180"/>
              <a:ext cx="4510087" cy="395287"/>
            </a:xfrm>
            <a:prstGeom prst="rect">
              <a:avLst/>
            </a:prstGeom>
            <a:solidFill>
              <a:srgbClr val="FF0000"/>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標楷體" panose="03000509000000000000" pitchFamily="65" charset="-120"/>
                  <a:ea typeface="標楷體" panose="03000509000000000000" pitchFamily="65" charset="-120"/>
                </a:defRPr>
              </a:lvl1pPr>
            </a:lstStyle>
            <a:p>
              <a:r>
                <a:rPr lang="zh-TW" altLang="en-US" sz="1700" dirty="0">
                  <a:solidFill>
                    <a:schemeClr val="bg1"/>
                  </a:solidFill>
                </a:rPr>
                <a:t>第二階段報名</a:t>
              </a:r>
              <a:r>
                <a:rPr lang="en-US" altLang="zh-TW" sz="1700" dirty="0">
                  <a:solidFill>
                    <a:schemeClr val="bg1"/>
                  </a:solidFill>
                </a:rPr>
                <a:t>(</a:t>
              </a:r>
              <a:r>
                <a:rPr lang="zh-TW" altLang="en-US" sz="1700" dirty="0">
                  <a:solidFill>
                    <a:schemeClr val="bg1"/>
                  </a:solidFill>
                </a:rPr>
                <a:t>含備審資料上傳</a:t>
              </a:r>
              <a:r>
                <a:rPr lang="en-US" altLang="zh-TW" sz="1700" dirty="0">
                  <a:solidFill>
                    <a:schemeClr val="bg1"/>
                  </a:solidFill>
                </a:rPr>
                <a:t>)(</a:t>
              </a:r>
              <a:r>
                <a:rPr lang="zh-TW" altLang="en-US" sz="1700" dirty="0">
                  <a:solidFill>
                    <a:schemeClr val="bg1"/>
                  </a:solidFill>
                </a:rPr>
                <a:t>使用通行碼</a:t>
              </a:r>
              <a:r>
                <a:rPr lang="en-US" altLang="zh-TW" sz="1700" dirty="0">
                  <a:solidFill>
                    <a:schemeClr val="bg1"/>
                  </a:solidFill>
                </a:rPr>
                <a:t>)</a:t>
              </a:r>
              <a:endParaRPr lang="zh-TW" altLang="en-US" sz="1700" dirty="0">
                <a:solidFill>
                  <a:schemeClr val="bg1"/>
                </a:solidFill>
              </a:endParaRPr>
            </a:p>
          </p:txBody>
        </p:sp>
        <p:sp>
          <p:nvSpPr>
            <p:cNvPr id="57" name="Text Box 28"/>
            <p:cNvSpPr txBox="1">
              <a:spLocks noChangeArrowheads="1"/>
            </p:cNvSpPr>
            <p:nvPr/>
          </p:nvSpPr>
          <p:spPr bwMode="auto">
            <a:xfrm>
              <a:off x="239713" y="4094072"/>
              <a:ext cx="4510087" cy="396875"/>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sz="1600" dirty="0" smtClean="0">
                  <a:solidFill>
                    <a:srgbClr val="000000"/>
                  </a:solidFill>
                  <a:latin typeface="標楷體" panose="03000509000000000000" pitchFamily="65" charset="-120"/>
                  <a:ea typeface="標楷體" panose="03000509000000000000" pitchFamily="65" charset="-120"/>
                </a:rPr>
                <a:t>本</a:t>
              </a:r>
              <a:r>
                <a:rPr lang="zh-TW" altLang="en-US" sz="1600" dirty="0">
                  <a:solidFill>
                    <a:srgbClr val="000000"/>
                  </a:solidFill>
                  <a:latin typeface="標楷體" panose="03000509000000000000" pitchFamily="65" charset="-120"/>
                  <a:ea typeface="標楷體" panose="03000509000000000000" pitchFamily="65" charset="-120"/>
                </a:rPr>
                <a:t>委員會網站</a:t>
              </a:r>
              <a:r>
                <a:rPr lang="zh-TW" altLang="en-US" sz="1600" dirty="0">
                  <a:solidFill>
                    <a:schemeClr val="tx1"/>
                  </a:solidFill>
                  <a:latin typeface="標楷體" panose="03000509000000000000" pitchFamily="65" charset="-120"/>
                  <a:ea typeface="標楷體" panose="03000509000000000000" pitchFamily="65" charset="-120"/>
                </a:rPr>
                <a:t>提供甄選總成績</a:t>
              </a:r>
              <a:r>
                <a:rPr lang="zh-TW" altLang="en-US" sz="1600" dirty="0" smtClean="0">
                  <a:solidFill>
                    <a:schemeClr val="tx1"/>
                  </a:solidFill>
                  <a:latin typeface="標楷體" panose="03000509000000000000" pitchFamily="65" charset="-120"/>
                  <a:ea typeface="標楷體" panose="03000509000000000000" pitchFamily="65" charset="-120"/>
                </a:rPr>
                <a:t>查詢</a:t>
              </a: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使用通行碼</a:t>
              </a:r>
              <a:r>
                <a:rPr lang="en-US" altLang="zh-TW" sz="1600" dirty="0" smtClean="0">
                  <a:solidFill>
                    <a:srgbClr val="FF0000"/>
                  </a:solidFill>
                  <a:latin typeface="標楷體" panose="03000509000000000000" pitchFamily="65" charset="-120"/>
                  <a:ea typeface="標楷體" panose="03000509000000000000" pitchFamily="65" charset="-120"/>
                </a:rPr>
                <a:t>)</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59" name="Text Box 30"/>
            <p:cNvSpPr txBox="1">
              <a:spLocks noChangeArrowheads="1"/>
            </p:cNvSpPr>
            <p:nvPr/>
          </p:nvSpPr>
          <p:spPr bwMode="auto">
            <a:xfrm>
              <a:off x="239713" y="5691512"/>
              <a:ext cx="4510087" cy="395288"/>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標楷體" panose="03000509000000000000" pitchFamily="65" charset="-120"/>
                  <a:ea typeface="標楷體" panose="03000509000000000000" pitchFamily="65" charset="-120"/>
                </a:rPr>
                <a:t>就讀志願序統一分發放榜</a:t>
              </a:r>
            </a:p>
          </p:txBody>
        </p:sp>
        <p:sp>
          <p:nvSpPr>
            <p:cNvPr id="60" name="Text Box 32"/>
            <p:cNvSpPr txBox="1">
              <a:spLocks noChangeArrowheads="1"/>
            </p:cNvSpPr>
            <p:nvPr/>
          </p:nvSpPr>
          <p:spPr bwMode="auto">
            <a:xfrm>
              <a:off x="239713" y="770467"/>
              <a:ext cx="4510087" cy="562648"/>
            </a:xfrm>
            <a:prstGeom prst="rect">
              <a:avLst/>
            </a:prstGeom>
            <a:solidFill>
              <a:srgbClr val="FAE8DE"/>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標楷體" panose="03000509000000000000" pitchFamily="65" charset="-120"/>
                  <a:ea typeface="標楷體" panose="03000509000000000000" pitchFamily="65" charset="-120"/>
                </a:defRPr>
              </a:lvl1pPr>
            </a:lstStyle>
            <a:p>
              <a:r>
                <a:rPr lang="zh-TW" altLang="en-US" dirty="0"/>
                <a:t>登錄基本資料及繳交報名資格</a:t>
              </a:r>
              <a:r>
                <a:rPr lang="zh-TW" altLang="en-US" dirty="0" smtClean="0"/>
                <a:t>文件</a:t>
              </a:r>
              <a:endParaRPr lang="en-US" altLang="zh-TW" dirty="0" smtClean="0"/>
            </a:p>
            <a:p>
              <a:r>
                <a:rPr lang="zh-TW" altLang="en-US" dirty="0" smtClean="0">
                  <a:solidFill>
                    <a:srgbClr val="FF0000"/>
                  </a:solidFill>
                </a:rPr>
                <a:t>高職學校上傳考生歷年成績單</a:t>
              </a:r>
              <a:r>
                <a:rPr lang="en-US" altLang="zh-TW" dirty="0" smtClean="0">
                  <a:solidFill>
                    <a:srgbClr val="FF0000"/>
                  </a:solidFill>
                </a:rPr>
                <a:t>PDF</a:t>
              </a:r>
              <a:r>
                <a:rPr lang="zh-TW" altLang="en-US" dirty="0" smtClean="0">
                  <a:solidFill>
                    <a:srgbClr val="FF0000"/>
                  </a:solidFill>
                </a:rPr>
                <a:t>檔</a:t>
              </a:r>
              <a:endParaRPr lang="zh-TW" altLang="en-US" dirty="0">
                <a:solidFill>
                  <a:srgbClr val="FF0000"/>
                </a:solidFill>
              </a:endParaRPr>
            </a:p>
          </p:txBody>
        </p:sp>
        <p:cxnSp>
          <p:nvCxnSpPr>
            <p:cNvPr id="75" name="肘形接點 74"/>
            <p:cNvCxnSpPr>
              <a:stCxn id="60" idx="2"/>
              <a:endCxn id="91" idx="0"/>
            </p:cNvCxnSpPr>
            <p:nvPr/>
          </p:nvCxnSpPr>
          <p:spPr>
            <a:xfrm rot="5400000">
              <a:off x="2441509" y="1386363"/>
              <a:ext cx="106497"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6" name="肘形接點 75"/>
            <p:cNvCxnSpPr>
              <a:stCxn id="47" idx="2"/>
              <a:endCxn id="49" idx="0"/>
            </p:cNvCxnSpPr>
            <p:nvPr/>
          </p:nvCxnSpPr>
          <p:spPr>
            <a:xfrm rot="5400000">
              <a:off x="2426955" y="2433593"/>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7" name="肘形接點 76"/>
            <p:cNvCxnSpPr>
              <a:stCxn id="49" idx="2"/>
              <a:endCxn id="53" idx="0"/>
            </p:cNvCxnSpPr>
            <p:nvPr/>
          </p:nvCxnSpPr>
          <p:spPr>
            <a:xfrm rot="5400000">
              <a:off x="2426955" y="2964485"/>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8" name="肘形接點 77"/>
            <p:cNvCxnSpPr>
              <a:stCxn id="53" idx="2"/>
              <a:endCxn id="55" idx="0"/>
            </p:cNvCxnSpPr>
            <p:nvPr/>
          </p:nvCxnSpPr>
          <p:spPr>
            <a:xfrm rot="5400000">
              <a:off x="2426955" y="3495377"/>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9" name="肘形接點 78"/>
            <p:cNvCxnSpPr>
              <a:stCxn id="55" idx="2"/>
              <a:endCxn id="57" idx="0"/>
            </p:cNvCxnSpPr>
            <p:nvPr/>
          </p:nvCxnSpPr>
          <p:spPr>
            <a:xfrm rot="5400000">
              <a:off x="2426955" y="402626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0" name="肘形接點 79"/>
            <p:cNvCxnSpPr>
              <a:stCxn id="57" idx="2"/>
              <a:endCxn id="43" idx="0"/>
            </p:cNvCxnSpPr>
            <p:nvPr/>
          </p:nvCxnSpPr>
          <p:spPr>
            <a:xfrm rot="5400000">
              <a:off x="2426955" y="455874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1" name="肘形接點 80"/>
            <p:cNvCxnSpPr>
              <a:stCxn id="43" idx="2"/>
              <a:endCxn id="44" idx="0"/>
            </p:cNvCxnSpPr>
            <p:nvPr/>
          </p:nvCxnSpPr>
          <p:spPr>
            <a:xfrm rot="5400000">
              <a:off x="2426955" y="509122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2" name="肘形接點 81"/>
            <p:cNvCxnSpPr>
              <a:stCxn id="44" idx="2"/>
              <a:endCxn id="59" idx="0"/>
            </p:cNvCxnSpPr>
            <p:nvPr/>
          </p:nvCxnSpPr>
          <p:spPr>
            <a:xfrm rot="5400000">
              <a:off x="2426955" y="562370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86" name="Text Box 30"/>
            <p:cNvSpPr txBox="1">
              <a:spLocks noChangeArrowheads="1"/>
            </p:cNvSpPr>
            <p:nvPr/>
          </p:nvSpPr>
          <p:spPr bwMode="auto">
            <a:xfrm>
              <a:off x="239713" y="6222404"/>
              <a:ext cx="4510087" cy="395288"/>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標楷體" panose="03000509000000000000" pitchFamily="65" charset="-120"/>
                  <a:ea typeface="標楷體" panose="03000509000000000000" pitchFamily="65" charset="-120"/>
                </a:rPr>
                <a:t>就讀志願序統一</a:t>
              </a:r>
              <a:r>
                <a:rPr lang="zh-TW" altLang="en-US" dirty="0" smtClean="0">
                  <a:solidFill>
                    <a:srgbClr val="000000"/>
                  </a:solidFill>
                  <a:latin typeface="標楷體" panose="03000509000000000000" pitchFamily="65" charset="-120"/>
                  <a:ea typeface="標楷體" panose="03000509000000000000" pitchFamily="65" charset="-120"/>
                </a:rPr>
                <a:t>分發報到</a:t>
              </a:r>
              <a:endParaRPr lang="zh-TW" altLang="en-US" dirty="0">
                <a:solidFill>
                  <a:srgbClr val="000000"/>
                </a:solidFill>
                <a:latin typeface="標楷體" panose="03000509000000000000" pitchFamily="65" charset="-120"/>
                <a:ea typeface="標楷體" panose="03000509000000000000" pitchFamily="65" charset="-120"/>
              </a:endParaRPr>
            </a:p>
          </p:txBody>
        </p:sp>
        <p:cxnSp>
          <p:nvCxnSpPr>
            <p:cNvPr id="89" name="直線單箭頭接點 88"/>
            <p:cNvCxnSpPr>
              <a:stCxn id="59" idx="2"/>
              <a:endCxn id="86" idx="0"/>
            </p:cNvCxnSpPr>
            <p:nvPr/>
          </p:nvCxnSpPr>
          <p:spPr>
            <a:xfrm>
              <a:off x="2494757" y="6086800"/>
              <a:ext cx="0" cy="135604"/>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1" name="Text Box 32"/>
            <p:cNvSpPr txBox="1">
              <a:spLocks noChangeArrowheads="1"/>
            </p:cNvSpPr>
            <p:nvPr/>
          </p:nvSpPr>
          <p:spPr bwMode="auto">
            <a:xfrm>
              <a:off x="239713" y="1439612"/>
              <a:ext cx="4510087" cy="395287"/>
            </a:xfrm>
            <a:prstGeom prst="rect">
              <a:avLst/>
            </a:prstGeom>
            <a:solidFill>
              <a:srgbClr val="FAE8DE"/>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微軟正黑體" pitchFamily="34" charset="-120"/>
                  <a:ea typeface="微軟正黑體" pitchFamily="34" charset="-120"/>
                </a:defRPr>
              </a:lvl1pPr>
            </a:lstStyle>
            <a:p>
              <a:r>
                <a:rPr lang="zh-TW" altLang="en-US" dirty="0" smtClean="0">
                  <a:latin typeface="標楷體" panose="03000509000000000000" pitchFamily="65" charset="-120"/>
                  <a:ea typeface="標楷體" panose="03000509000000000000" pitchFamily="65" charset="-120"/>
                </a:rPr>
                <a:t>應屆生確認在校學業成績證明文件</a:t>
              </a:r>
              <a:endParaRPr lang="zh-TW" altLang="en-US" dirty="0">
                <a:latin typeface="標楷體" panose="03000509000000000000" pitchFamily="65" charset="-120"/>
                <a:ea typeface="標楷體" panose="03000509000000000000" pitchFamily="65" charset="-120"/>
              </a:endParaRPr>
            </a:p>
          </p:txBody>
        </p:sp>
        <p:cxnSp>
          <p:nvCxnSpPr>
            <p:cNvPr id="93" name="直線單箭頭接點 92"/>
            <p:cNvCxnSpPr>
              <a:stCxn id="91" idx="2"/>
              <a:endCxn id="47" idx="0"/>
            </p:cNvCxnSpPr>
            <p:nvPr/>
          </p:nvCxnSpPr>
          <p:spPr>
            <a:xfrm>
              <a:off x="2494757" y="1834899"/>
              <a:ext cx="0" cy="135605"/>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35" name="標題 1"/>
          <p:cNvSpPr txBox="1">
            <a:spLocks/>
          </p:cNvSpPr>
          <p:nvPr/>
        </p:nvSpPr>
        <p:spPr>
          <a:xfrm>
            <a:off x="107504" y="174628"/>
            <a:ext cx="8568952" cy="633413"/>
          </a:xfrm>
          <a:prstGeom prst="rect">
            <a:avLst/>
          </a:prstGeom>
        </p:spPr>
        <p:txBody>
          <a:bodyPr/>
          <a:lstStyle>
            <a:lvl1pPr algn="l" rtl="0" eaLnBrk="0" fontAlgn="base" hangingPunct="0">
              <a:spcBef>
                <a:spcPct val="0"/>
              </a:spcBef>
              <a:spcAft>
                <a:spcPct val="0"/>
              </a:spcAft>
              <a:defRPr kumimoji="1" sz="2800">
                <a:solidFill>
                  <a:schemeClr val="tx2"/>
                </a:solidFill>
                <a:latin typeface="標楷體" panose="03000509000000000000" pitchFamily="65" charset="-120"/>
                <a:ea typeface="標楷體" panose="03000509000000000000" pitchFamily="65" charset="-120"/>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r>
              <a:rPr lang="zh-TW" altLang="en-US" b="1" kern="0" dirty="0">
                <a:solidFill>
                  <a:srgbClr val="3333FF"/>
                </a:solidFill>
              </a:rPr>
              <a:t>一</a:t>
            </a:r>
            <a:r>
              <a:rPr lang="zh-TW" altLang="en-US" b="1" kern="0" dirty="0" smtClean="0">
                <a:solidFill>
                  <a:srgbClr val="3333FF"/>
                </a:solidFill>
              </a:rPr>
              <a:t>、</a:t>
            </a:r>
            <a:r>
              <a:rPr lang="en-US" altLang="zh-TW" b="1" kern="0" dirty="0">
                <a:solidFill>
                  <a:srgbClr val="3333FF"/>
                </a:solidFill>
              </a:rPr>
              <a:t>108</a:t>
            </a:r>
            <a:r>
              <a:rPr lang="zh-TW" altLang="en-US" b="1" kern="0" dirty="0">
                <a:solidFill>
                  <a:srgbClr val="3333FF"/>
                </a:solidFill>
              </a:rPr>
              <a:t>學年度試務作業重要事項</a:t>
            </a:r>
            <a:r>
              <a:rPr lang="en-US" altLang="zh-TW" b="1" kern="0" dirty="0" smtClean="0">
                <a:solidFill>
                  <a:srgbClr val="3333FF"/>
                </a:solidFill>
              </a:rPr>
              <a:t>~</a:t>
            </a:r>
            <a:r>
              <a:rPr lang="zh-TW" altLang="en-US" b="1" kern="0" dirty="0" smtClean="0">
                <a:solidFill>
                  <a:srgbClr val="3333FF"/>
                </a:solidFill>
              </a:rPr>
              <a:t>作業流程</a:t>
            </a:r>
            <a:endParaRPr lang="zh-TW" altLang="en-US" b="1" kern="0" dirty="0">
              <a:solidFill>
                <a:srgbClr val="3333FF"/>
              </a:solidFill>
            </a:endParaRPr>
          </a:p>
        </p:txBody>
      </p:sp>
    </p:spTree>
    <p:extLst>
      <p:ext uri="{BB962C8B-B14F-4D97-AF65-F5344CB8AC3E}">
        <p14:creationId xmlns:p14="http://schemas.microsoft.com/office/powerpoint/2010/main" val="352233396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4" name="Rectangle 4"/>
          <p:cNvSpPr>
            <a:spLocks noGrp="1" noChangeArrowheads="1"/>
          </p:cNvSpPr>
          <p:nvPr>
            <p:ph type="title" idx="4294967295"/>
          </p:nvPr>
        </p:nvSpPr>
        <p:spPr>
          <a:xfrm>
            <a:off x="28575" y="255588"/>
            <a:ext cx="8229600" cy="769937"/>
          </a:xfrm>
        </p:spPr>
        <p:txBody>
          <a:bodyPr>
            <a:normAutofit fontScale="90000"/>
          </a:bodyPr>
          <a:lstStyle/>
          <a:p>
            <a:pPr indent="360000">
              <a:defRPr/>
            </a:pPr>
            <a:r>
              <a:rPr lang="zh-TW" altLang="en-US" dirty="0" smtClean="0">
                <a:solidFill>
                  <a:srgbClr val="3333FF"/>
                </a:solidFill>
                <a:latin typeface="+mj-ea"/>
                <a:ea typeface="+mj-ea"/>
              </a:rPr>
              <a:t>三、技優甄審入學招生系統操作說明</a:t>
            </a:r>
            <a:r>
              <a:rPr lang="en-US" altLang="zh-TW" dirty="0" smtClean="0">
                <a:solidFill>
                  <a:srgbClr val="3333FF"/>
                </a:solidFill>
                <a:latin typeface="+mj-ea"/>
                <a:ea typeface="+mj-ea"/>
              </a:rPr>
              <a:t>-</a:t>
            </a:r>
            <a:br>
              <a:rPr lang="en-US" altLang="zh-TW" dirty="0" smtClean="0">
                <a:solidFill>
                  <a:srgbClr val="3333FF"/>
                </a:solidFill>
                <a:latin typeface="+mj-ea"/>
                <a:ea typeface="+mj-ea"/>
              </a:rPr>
            </a:br>
            <a:r>
              <a:rPr lang="zh-TW" altLang="en-US" dirty="0">
                <a:solidFill>
                  <a:srgbClr val="3333FF"/>
                </a:solidFill>
                <a:latin typeface="+mj-ea"/>
                <a:ea typeface="+mj-ea"/>
              </a:rPr>
              <a:t> </a:t>
            </a:r>
            <a:r>
              <a:rPr lang="zh-TW" altLang="en-US" dirty="0" smtClean="0">
                <a:solidFill>
                  <a:srgbClr val="3333FF"/>
                </a:solidFill>
                <a:latin typeface="+mj-ea"/>
                <a:ea typeface="+mj-ea"/>
              </a:rPr>
              <a:t>           </a:t>
            </a:r>
            <a:r>
              <a:rPr lang="zh-TW" altLang="en-US" dirty="0" smtClean="0">
                <a:solidFill>
                  <a:srgbClr val="660066"/>
                </a:solidFill>
                <a:latin typeface="+mj-ea"/>
                <a:ea typeface="+mj-ea"/>
                <a:cs typeface="+mn-cs"/>
              </a:rPr>
              <a:t>基本資料</a:t>
            </a:r>
            <a:r>
              <a:rPr lang="en-US" altLang="zh-TW" dirty="0">
                <a:solidFill>
                  <a:srgbClr val="660066"/>
                </a:solidFill>
                <a:latin typeface="+mj-ea"/>
                <a:ea typeface="+mj-ea"/>
                <a:cs typeface="+mn-cs"/>
              </a:rPr>
              <a:t>-1.2</a:t>
            </a:r>
            <a:r>
              <a:rPr lang="zh-TW" altLang="en-US" dirty="0">
                <a:solidFill>
                  <a:srgbClr val="660066"/>
                </a:solidFill>
                <a:latin typeface="+mj-ea"/>
                <a:ea typeface="+mj-ea"/>
                <a:cs typeface="+mn-cs"/>
              </a:rPr>
              <a:t>收件繳費狀態批次處理作業</a:t>
            </a:r>
            <a:endParaRPr lang="en-US" altLang="zh-TW" dirty="0">
              <a:solidFill>
                <a:srgbClr val="660066"/>
              </a:solidFill>
              <a:latin typeface="+mj-ea"/>
              <a:ea typeface="+mj-ea"/>
              <a:cs typeface="+mn-cs"/>
            </a:endParaRPr>
          </a:p>
        </p:txBody>
      </p:sp>
      <p:pic>
        <p:nvPicPr>
          <p:cNvPr id="2" name="圖片 1"/>
          <p:cNvPicPr>
            <a:picLocks noChangeAspect="1"/>
          </p:cNvPicPr>
          <p:nvPr/>
        </p:nvPicPr>
        <p:blipFill>
          <a:blip r:embed="rId3"/>
          <a:stretch>
            <a:fillRect/>
          </a:stretch>
        </p:blipFill>
        <p:spPr>
          <a:xfrm>
            <a:off x="467544" y="1340768"/>
            <a:ext cx="8208912" cy="4517026"/>
          </a:xfrm>
          <a:prstGeom prst="rect">
            <a:avLst/>
          </a:prstGeom>
        </p:spPr>
      </p:pic>
      <p:sp>
        <p:nvSpPr>
          <p:cNvPr id="9" name="AutoShape 5"/>
          <p:cNvSpPr>
            <a:spLocks noChangeArrowheads="1"/>
          </p:cNvSpPr>
          <p:nvPr/>
        </p:nvSpPr>
        <p:spPr bwMode="auto">
          <a:xfrm>
            <a:off x="6753857" y="3854754"/>
            <a:ext cx="1922599" cy="428625"/>
          </a:xfrm>
          <a:prstGeom prst="wedgeRectCallout">
            <a:avLst>
              <a:gd name="adj1" fmla="val -19242"/>
              <a:gd name="adj2" fmla="val 102221"/>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en-US" altLang="zh-TW" sz="2000" dirty="0">
                <a:solidFill>
                  <a:srgbClr val="000000"/>
                </a:solidFill>
                <a:latin typeface="+mn-ea"/>
                <a:ea typeface="+mn-ea"/>
              </a:rPr>
              <a:t>2</a:t>
            </a:r>
            <a:r>
              <a:rPr kumimoji="0" lang="en-US" altLang="zh-TW" sz="2000" dirty="0" smtClean="0">
                <a:solidFill>
                  <a:srgbClr val="000000"/>
                </a:solidFill>
                <a:latin typeface="+mn-ea"/>
                <a:ea typeface="+mn-ea"/>
              </a:rPr>
              <a:t>.</a:t>
            </a:r>
            <a:r>
              <a:rPr kumimoji="0" lang="zh-TW" altLang="en-US" sz="2000" dirty="0" smtClean="0">
                <a:solidFill>
                  <a:srgbClr val="000000"/>
                </a:solidFill>
                <a:latin typeface="+mn-ea"/>
                <a:ea typeface="+mn-ea"/>
              </a:rPr>
              <a:t>點選匯入檔案</a:t>
            </a:r>
            <a:endParaRPr kumimoji="0" lang="zh-TW" altLang="en-US" sz="2000" dirty="0">
              <a:solidFill>
                <a:srgbClr val="000000"/>
              </a:solidFill>
              <a:latin typeface="+mn-ea"/>
              <a:ea typeface="+mn-ea"/>
            </a:endParaRPr>
          </a:p>
        </p:txBody>
      </p:sp>
      <p:sp>
        <p:nvSpPr>
          <p:cNvPr id="10" name="AutoShape 9"/>
          <p:cNvSpPr>
            <a:spLocks noChangeArrowheads="1"/>
          </p:cNvSpPr>
          <p:nvPr/>
        </p:nvSpPr>
        <p:spPr bwMode="auto">
          <a:xfrm>
            <a:off x="5292080" y="5093820"/>
            <a:ext cx="3240087" cy="722313"/>
          </a:xfrm>
          <a:prstGeom prst="wedgeRectCallout">
            <a:avLst>
              <a:gd name="adj1" fmla="val -63331"/>
              <a:gd name="adj2" fmla="val 27363"/>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若資料有誤將無法匯入，請修正後再整批匯入</a:t>
            </a:r>
          </a:p>
        </p:txBody>
      </p:sp>
      <p:sp>
        <p:nvSpPr>
          <p:cNvPr id="11" name="AutoShape 6"/>
          <p:cNvSpPr>
            <a:spLocks noChangeArrowheads="1"/>
          </p:cNvSpPr>
          <p:nvPr/>
        </p:nvSpPr>
        <p:spPr bwMode="auto">
          <a:xfrm>
            <a:off x="4716016" y="2887651"/>
            <a:ext cx="2557538" cy="752016"/>
          </a:xfrm>
          <a:prstGeom prst="wedgeRectCallout">
            <a:avLst>
              <a:gd name="adj1" fmla="val 3436"/>
              <a:gd name="adj2" fmla="val 176382"/>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a:defRPr/>
            </a:pPr>
            <a:r>
              <a:rPr kumimoji="0" lang="en-US" altLang="zh-TW" sz="2000" dirty="0">
                <a:solidFill>
                  <a:srgbClr val="000000"/>
                </a:solidFill>
                <a:latin typeface="+mn-ea"/>
                <a:ea typeface="+mn-ea"/>
              </a:rPr>
              <a:t>1.</a:t>
            </a:r>
            <a:r>
              <a:rPr kumimoji="0" lang="zh-TW" altLang="en-US" sz="2000" dirty="0">
                <a:solidFill>
                  <a:srgbClr val="000000"/>
                </a:solidFill>
                <a:latin typeface="+mn-ea"/>
                <a:ea typeface="+mn-ea"/>
              </a:rPr>
              <a:t>匯入時先點選</a:t>
            </a:r>
            <a:r>
              <a:rPr kumimoji="0" lang="zh-TW" altLang="en-US" sz="2000" dirty="0" smtClean="0">
                <a:solidFill>
                  <a:srgbClr val="000000"/>
                </a:solidFill>
                <a:latin typeface="+mn-ea"/>
                <a:ea typeface="+mn-ea"/>
              </a:rPr>
              <a:t>瀏覽，並</a:t>
            </a:r>
            <a:r>
              <a:rPr kumimoji="0" lang="zh-TW" altLang="en-US" sz="2000" dirty="0" smtClean="0">
                <a:solidFill>
                  <a:srgbClr val="000000"/>
                </a:solidFill>
                <a:latin typeface="+mn-ea"/>
              </a:rPr>
              <a:t>選擇</a:t>
            </a:r>
            <a:r>
              <a:rPr kumimoji="0" lang="zh-TW" altLang="en-US" sz="2000" dirty="0">
                <a:solidFill>
                  <a:srgbClr val="000000"/>
                </a:solidFill>
                <a:latin typeface="+mn-ea"/>
              </a:rPr>
              <a:t>儲存之</a:t>
            </a:r>
            <a:r>
              <a:rPr kumimoji="0" lang="en-US" altLang="zh-TW" sz="2000" dirty="0">
                <a:solidFill>
                  <a:srgbClr val="000000"/>
                </a:solidFill>
                <a:latin typeface="+mn-ea"/>
              </a:rPr>
              <a:t>.CSV</a:t>
            </a:r>
            <a:r>
              <a:rPr kumimoji="0" lang="zh-TW" altLang="en-US" sz="2000" dirty="0">
                <a:solidFill>
                  <a:srgbClr val="000000"/>
                </a:solidFill>
                <a:latin typeface="+mn-ea"/>
              </a:rPr>
              <a:t>檔</a:t>
            </a:r>
          </a:p>
          <a:p>
            <a:pPr eaLnBrk="1" hangingPunct="1">
              <a:defRPr/>
            </a:pPr>
            <a:endParaRPr kumimoji="0" lang="zh-TW" altLang="en-US" sz="2000" dirty="0">
              <a:solidFill>
                <a:srgbClr val="000000"/>
              </a:solidFill>
              <a:latin typeface="+mn-ea"/>
              <a:ea typeface="+mn-ea"/>
            </a:endParaRPr>
          </a:p>
        </p:txBody>
      </p:sp>
    </p:spTree>
    <p:extLst>
      <p:ext uri="{BB962C8B-B14F-4D97-AF65-F5344CB8AC3E}">
        <p14:creationId xmlns:p14="http://schemas.microsoft.com/office/powerpoint/2010/main" val="318438716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4"/>
          <p:cNvSpPr>
            <a:spLocks noGrp="1" noChangeArrowheads="1"/>
          </p:cNvSpPr>
          <p:nvPr>
            <p:ph type="title" idx="4294967295"/>
          </p:nvPr>
        </p:nvSpPr>
        <p:spPr>
          <a:xfrm>
            <a:off x="0" y="252413"/>
            <a:ext cx="8229600" cy="771525"/>
          </a:xfrm>
        </p:spPr>
        <p:txBody>
          <a:bodyPr>
            <a:normAutofit fontScale="90000"/>
          </a:bodyPr>
          <a:lstStyle/>
          <a:p>
            <a:pPr indent="360000">
              <a:defRPr/>
            </a:pPr>
            <a:r>
              <a:rPr lang="zh-TW" altLang="en-US" dirty="0" smtClean="0">
                <a:solidFill>
                  <a:srgbClr val="3333FF"/>
                </a:solidFill>
              </a:rPr>
              <a:t>三、技優甄審入學招生系統操作說明</a:t>
            </a:r>
            <a:r>
              <a:rPr lang="en-US" altLang="zh-TW" dirty="0" smtClean="0">
                <a:solidFill>
                  <a:srgbClr val="3333FF"/>
                </a:solidFill>
              </a:rPr>
              <a:t>-</a:t>
            </a:r>
            <a:br>
              <a:rPr lang="en-US" altLang="zh-TW" dirty="0" smtClean="0">
                <a:solidFill>
                  <a:srgbClr val="3333FF"/>
                </a:solidFill>
              </a:rPr>
            </a:br>
            <a:r>
              <a:rPr lang="zh-TW" altLang="en-US" dirty="0">
                <a:solidFill>
                  <a:srgbClr val="3333FF"/>
                </a:solidFill>
              </a:rPr>
              <a:t> </a:t>
            </a:r>
            <a:r>
              <a:rPr lang="zh-TW" altLang="en-US" dirty="0" smtClean="0">
                <a:solidFill>
                  <a:srgbClr val="3333FF"/>
                </a:solidFill>
              </a:rPr>
              <a:t>           </a:t>
            </a:r>
            <a:r>
              <a:rPr lang="zh-TW" altLang="en-US" dirty="0" smtClean="0">
                <a:solidFill>
                  <a:srgbClr val="660066"/>
                </a:solidFill>
                <a:cs typeface="+mn-cs"/>
              </a:rPr>
              <a:t>基本資料</a:t>
            </a:r>
            <a:r>
              <a:rPr lang="en-US" altLang="zh-TW" dirty="0">
                <a:solidFill>
                  <a:srgbClr val="660066"/>
                </a:solidFill>
                <a:cs typeface="+mn-cs"/>
              </a:rPr>
              <a:t>-1.2</a:t>
            </a:r>
            <a:r>
              <a:rPr lang="zh-TW" altLang="en-US" dirty="0">
                <a:solidFill>
                  <a:srgbClr val="660066"/>
                </a:solidFill>
                <a:cs typeface="+mn-cs"/>
              </a:rPr>
              <a:t>收件繳費狀態批次處理作業</a:t>
            </a:r>
            <a:endParaRPr lang="en-US" altLang="zh-TW" dirty="0">
              <a:solidFill>
                <a:srgbClr val="660066"/>
              </a:solidFill>
              <a:cs typeface="+mn-cs"/>
            </a:endParaRPr>
          </a:p>
        </p:txBody>
      </p:sp>
      <p:pic>
        <p:nvPicPr>
          <p:cNvPr id="2" name="圖片 1"/>
          <p:cNvPicPr>
            <a:picLocks noChangeAspect="1"/>
          </p:cNvPicPr>
          <p:nvPr/>
        </p:nvPicPr>
        <p:blipFill>
          <a:blip r:embed="rId2"/>
          <a:stretch>
            <a:fillRect/>
          </a:stretch>
        </p:blipFill>
        <p:spPr>
          <a:xfrm>
            <a:off x="467544" y="1268760"/>
            <a:ext cx="8020654" cy="4765302"/>
          </a:xfrm>
          <a:prstGeom prst="rect">
            <a:avLst/>
          </a:prstGeom>
        </p:spPr>
      </p:pic>
      <p:sp>
        <p:nvSpPr>
          <p:cNvPr id="6" name="AutoShape 4"/>
          <p:cNvSpPr>
            <a:spLocks noChangeArrowheads="1"/>
          </p:cNvSpPr>
          <p:nvPr/>
        </p:nvSpPr>
        <p:spPr bwMode="auto">
          <a:xfrm>
            <a:off x="5724128" y="3861048"/>
            <a:ext cx="1827213" cy="715963"/>
          </a:xfrm>
          <a:prstGeom prst="wedgeRectCallout">
            <a:avLst>
              <a:gd name="adj1" fmla="val -66528"/>
              <a:gd name="adj2" fmla="val 111102"/>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匯入成功下方</a:t>
            </a:r>
            <a:endParaRPr kumimoji="0" lang="en-US" altLang="zh-TW" sz="2000" dirty="0">
              <a:solidFill>
                <a:srgbClr val="000000"/>
              </a:solidFill>
              <a:latin typeface="+mn-ea"/>
              <a:ea typeface="+mn-ea"/>
            </a:endParaRPr>
          </a:p>
          <a:p>
            <a:pPr eaLnBrk="1" hangingPunct="1">
              <a:defRPr/>
            </a:pPr>
            <a:r>
              <a:rPr kumimoji="0" lang="zh-TW" altLang="en-US" sz="2000" dirty="0">
                <a:solidFill>
                  <a:srgbClr val="000000"/>
                </a:solidFill>
                <a:latin typeface="+mn-ea"/>
                <a:ea typeface="+mn-ea"/>
              </a:rPr>
              <a:t>顯示匯入資料</a:t>
            </a:r>
          </a:p>
        </p:txBody>
      </p:sp>
    </p:spTree>
    <p:extLst>
      <p:ext uri="{BB962C8B-B14F-4D97-AF65-F5344CB8AC3E}">
        <p14:creationId xmlns:p14="http://schemas.microsoft.com/office/powerpoint/2010/main" val="186840956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4" name="Rectangle 4"/>
          <p:cNvSpPr>
            <a:spLocks noGrp="1" noChangeArrowheads="1"/>
          </p:cNvSpPr>
          <p:nvPr>
            <p:ph type="title" idx="4294967295"/>
          </p:nvPr>
        </p:nvSpPr>
        <p:spPr>
          <a:xfrm>
            <a:off x="54940" y="328024"/>
            <a:ext cx="8229600" cy="769938"/>
          </a:xfrm>
        </p:spPr>
        <p:txBody>
          <a:bodyPr>
            <a:normAutofit fontScale="90000"/>
          </a:bodyPr>
          <a:lstStyle/>
          <a:p>
            <a:pPr indent="360000">
              <a:defRPr/>
            </a:pPr>
            <a:r>
              <a:rPr lang="zh-TW" altLang="en-US" dirty="0" smtClean="0">
                <a:solidFill>
                  <a:srgbClr val="3333FF"/>
                </a:solidFill>
              </a:rPr>
              <a:t>三、技優甄審入學招生系統操作說明</a:t>
            </a:r>
            <a:r>
              <a:rPr lang="en-US" altLang="zh-TW" dirty="0" smtClean="0">
                <a:solidFill>
                  <a:srgbClr val="3333FF"/>
                </a:solidFill>
              </a:rPr>
              <a:t>-</a:t>
            </a:r>
            <a:br>
              <a:rPr lang="en-US" altLang="zh-TW" dirty="0" smtClean="0">
                <a:solidFill>
                  <a:srgbClr val="3333FF"/>
                </a:solidFill>
              </a:rPr>
            </a:br>
            <a:r>
              <a:rPr lang="zh-TW" altLang="en-US" dirty="0">
                <a:solidFill>
                  <a:srgbClr val="3333FF"/>
                </a:solidFill>
              </a:rPr>
              <a:t> </a:t>
            </a:r>
            <a:r>
              <a:rPr lang="zh-TW" altLang="en-US" dirty="0" smtClean="0">
                <a:solidFill>
                  <a:srgbClr val="3333FF"/>
                </a:solidFill>
              </a:rPr>
              <a:t>           </a:t>
            </a:r>
            <a:r>
              <a:rPr lang="zh-TW" altLang="en-US" dirty="0" smtClean="0">
                <a:solidFill>
                  <a:srgbClr val="660066"/>
                </a:solidFill>
                <a:cs typeface="+mn-cs"/>
              </a:rPr>
              <a:t>基本資料</a:t>
            </a:r>
            <a:r>
              <a:rPr lang="en-US" altLang="zh-TW" dirty="0">
                <a:solidFill>
                  <a:srgbClr val="660066"/>
                </a:solidFill>
                <a:cs typeface="+mn-cs"/>
              </a:rPr>
              <a:t>-1.3</a:t>
            </a:r>
            <a:r>
              <a:rPr lang="zh-TW" altLang="en-US" dirty="0">
                <a:solidFill>
                  <a:srgbClr val="660066"/>
                </a:solidFill>
                <a:cs typeface="+mn-cs"/>
              </a:rPr>
              <a:t>收件繳費狀態單筆處理作業</a:t>
            </a:r>
            <a:endParaRPr lang="en-US" altLang="zh-TW" dirty="0">
              <a:solidFill>
                <a:srgbClr val="660066"/>
              </a:solidFill>
              <a:cs typeface="+mn-cs"/>
            </a:endParaRPr>
          </a:p>
        </p:txBody>
      </p:sp>
      <p:pic>
        <p:nvPicPr>
          <p:cNvPr id="3" name="圖片 2"/>
          <p:cNvPicPr>
            <a:picLocks noChangeAspect="1"/>
          </p:cNvPicPr>
          <p:nvPr/>
        </p:nvPicPr>
        <p:blipFill>
          <a:blip r:embed="rId2"/>
          <a:stretch>
            <a:fillRect/>
          </a:stretch>
        </p:blipFill>
        <p:spPr>
          <a:xfrm>
            <a:off x="251520" y="1772816"/>
            <a:ext cx="8667750" cy="3695700"/>
          </a:xfrm>
          <a:prstGeom prst="rect">
            <a:avLst/>
          </a:prstGeom>
        </p:spPr>
      </p:pic>
      <p:sp>
        <p:nvSpPr>
          <p:cNvPr id="9" name="AutoShape 4"/>
          <p:cNvSpPr>
            <a:spLocks noChangeArrowheads="1"/>
          </p:cNvSpPr>
          <p:nvPr/>
        </p:nvSpPr>
        <p:spPr bwMode="auto">
          <a:xfrm>
            <a:off x="1331640" y="1374156"/>
            <a:ext cx="6840537" cy="504825"/>
          </a:xfrm>
          <a:prstGeom prst="callout3">
            <a:avLst>
              <a:gd name="adj1" fmla="val 290709"/>
              <a:gd name="adj2" fmla="val 3119"/>
              <a:gd name="adj3" fmla="val 268873"/>
              <a:gd name="adj4" fmla="val -1189"/>
              <a:gd name="adj5" fmla="val 49354"/>
              <a:gd name="adj6" fmla="val -1084"/>
              <a:gd name="adj7" fmla="val 46835"/>
              <a:gd name="adj8" fmla="val -604"/>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可依系科</a:t>
            </a:r>
            <a:r>
              <a:rPr kumimoji="0" lang="en-US" altLang="zh-TW" sz="2000" dirty="0">
                <a:solidFill>
                  <a:srgbClr val="000000"/>
                </a:solidFill>
                <a:latin typeface="+mn-ea"/>
                <a:ea typeface="+mn-ea"/>
              </a:rPr>
              <a:t>(</a:t>
            </a:r>
            <a:r>
              <a:rPr kumimoji="0" lang="zh-TW" altLang="en-US" sz="2000" dirty="0">
                <a:solidFill>
                  <a:srgbClr val="000000"/>
                </a:solidFill>
                <a:latin typeface="+mn-ea"/>
                <a:ea typeface="+mn-ea"/>
              </a:rPr>
              <a:t>組</a:t>
            </a:r>
            <a:r>
              <a:rPr kumimoji="0" lang="en-US" altLang="zh-TW" sz="2000" dirty="0">
                <a:solidFill>
                  <a:srgbClr val="000000"/>
                </a:solidFill>
                <a:latin typeface="+mn-ea"/>
                <a:ea typeface="+mn-ea"/>
              </a:rPr>
              <a:t>)</a:t>
            </a:r>
            <a:r>
              <a:rPr kumimoji="0" lang="zh-TW" altLang="en-US" sz="2000" dirty="0">
                <a:solidFill>
                  <a:srgbClr val="000000"/>
                </a:solidFill>
                <a:latin typeface="+mn-ea"/>
                <a:ea typeface="+mn-ea"/>
              </a:rPr>
              <a:t>學程別查詢、身分證號或姓名關鍵字條件查詢</a:t>
            </a:r>
          </a:p>
          <a:p>
            <a:pPr eaLnBrk="1" hangingPunct="1">
              <a:defRPr/>
            </a:pPr>
            <a:endParaRPr kumimoji="0" lang="zh-TW" altLang="en-US" sz="2000" dirty="0">
              <a:solidFill>
                <a:srgbClr val="000000"/>
              </a:solidFill>
              <a:latin typeface="+mn-ea"/>
              <a:ea typeface="+mn-ea"/>
            </a:endParaRPr>
          </a:p>
        </p:txBody>
      </p:sp>
      <p:sp>
        <p:nvSpPr>
          <p:cNvPr id="14" name="AutoShape 6"/>
          <p:cNvSpPr>
            <a:spLocks noChangeArrowheads="1"/>
          </p:cNvSpPr>
          <p:nvPr/>
        </p:nvSpPr>
        <p:spPr bwMode="auto">
          <a:xfrm>
            <a:off x="5292080" y="5505562"/>
            <a:ext cx="2524125" cy="836613"/>
          </a:xfrm>
          <a:prstGeom prst="wedgeRectCallout">
            <a:avLst>
              <a:gd name="adj1" fmla="val 39746"/>
              <a:gd name="adj2" fmla="val -97947"/>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lang="zh-TW" altLang="en-US" sz="2000" dirty="0">
                <a:solidFill>
                  <a:srgbClr val="000000"/>
                </a:solidFill>
                <a:latin typeface="+mn-ea"/>
                <a:ea typeface="+mn-ea"/>
              </a:rPr>
              <a:t>未繳費或未繳件者即為條件不符合</a:t>
            </a:r>
          </a:p>
        </p:txBody>
      </p:sp>
      <p:sp>
        <p:nvSpPr>
          <p:cNvPr id="15" name="AutoShape 6"/>
          <p:cNvSpPr>
            <a:spLocks noChangeArrowheads="1"/>
          </p:cNvSpPr>
          <p:nvPr/>
        </p:nvSpPr>
        <p:spPr bwMode="auto">
          <a:xfrm>
            <a:off x="6291957" y="3202360"/>
            <a:ext cx="2627313" cy="836612"/>
          </a:xfrm>
          <a:prstGeom prst="wedgeRectCallout">
            <a:avLst>
              <a:gd name="adj1" fmla="val 19523"/>
              <a:gd name="adj2" fmla="val 77446"/>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lang="zh-TW" altLang="en-US" sz="2000" dirty="0">
                <a:solidFill>
                  <a:srgbClr val="000000"/>
                </a:solidFill>
                <a:latin typeface="+mn-ea"/>
                <a:ea typeface="+mn-ea"/>
              </a:rPr>
              <a:t>單筆資料編輯完畢後，點選「儲存」</a:t>
            </a:r>
          </a:p>
        </p:txBody>
      </p:sp>
      <p:sp>
        <p:nvSpPr>
          <p:cNvPr id="16" name="向右箭號 15"/>
          <p:cNvSpPr/>
          <p:nvPr/>
        </p:nvSpPr>
        <p:spPr>
          <a:xfrm>
            <a:off x="323528" y="4797152"/>
            <a:ext cx="428625" cy="21431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extLst>
      <p:ext uri="{BB962C8B-B14F-4D97-AF65-F5344CB8AC3E}">
        <p14:creationId xmlns:p14="http://schemas.microsoft.com/office/powerpoint/2010/main" val="253834058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title" idx="4294967295"/>
          </p:nvPr>
        </p:nvSpPr>
        <p:spPr>
          <a:xfrm>
            <a:off x="7938" y="200025"/>
            <a:ext cx="9144000" cy="836613"/>
          </a:xfrm>
        </p:spPr>
        <p:txBody>
          <a:bodyPr>
            <a:normAutofit fontScale="90000"/>
          </a:bodyPr>
          <a:lstStyle/>
          <a:p>
            <a:pPr indent="360000">
              <a:defRPr/>
            </a:pPr>
            <a:r>
              <a:rPr lang="zh-TW" altLang="en-US" dirty="0" smtClean="0">
                <a:solidFill>
                  <a:srgbClr val="3333FF"/>
                </a:solidFill>
              </a:rPr>
              <a:t>三、技優甄審入學招生系統操作說明</a:t>
            </a:r>
            <a:r>
              <a:rPr lang="en-US" altLang="zh-TW" dirty="0" smtClean="0">
                <a:solidFill>
                  <a:srgbClr val="3333FF"/>
                </a:solidFill>
              </a:rPr>
              <a:t>-</a:t>
            </a:r>
            <a:br>
              <a:rPr lang="en-US" altLang="zh-TW" dirty="0" smtClean="0">
                <a:solidFill>
                  <a:srgbClr val="3333FF"/>
                </a:solidFill>
              </a:rPr>
            </a:br>
            <a:r>
              <a:rPr lang="zh-TW" altLang="en-US" dirty="0">
                <a:solidFill>
                  <a:srgbClr val="3333FF"/>
                </a:solidFill>
              </a:rPr>
              <a:t> </a:t>
            </a:r>
            <a:r>
              <a:rPr lang="zh-TW" altLang="en-US" dirty="0" smtClean="0">
                <a:solidFill>
                  <a:srgbClr val="3333FF"/>
                </a:solidFill>
              </a:rPr>
              <a:t>           </a:t>
            </a:r>
            <a:r>
              <a:rPr lang="zh-TW" altLang="en-US" dirty="0" smtClean="0">
                <a:solidFill>
                  <a:srgbClr val="660066"/>
                </a:solidFill>
                <a:cs typeface="+mn-cs"/>
              </a:rPr>
              <a:t>指定</a:t>
            </a:r>
            <a:r>
              <a:rPr lang="zh-TW" altLang="en-US" dirty="0">
                <a:solidFill>
                  <a:srgbClr val="660066"/>
                </a:solidFill>
                <a:cs typeface="+mn-cs"/>
              </a:rPr>
              <a:t>項目甄審成績作業</a:t>
            </a:r>
            <a:r>
              <a:rPr lang="en-US" altLang="zh-TW" dirty="0">
                <a:solidFill>
                  <a:srgbClr val="660066"/>
                </a:solidFill>
                <a:cs typeface="+mn-cs"/>
              </a:rPr>
              <a:t>-2.1</a:t>
            </a:r>
            <a:r>
              <a:rPr lang="zh-TW" altLang="en-US" dirty="0">
                <a:solidFill>
                  <a:srgbClr val="660066"/>
                </a:solidFill>
                <a:cs typeface="+mn-cs"/>
              </a:rPr>
              <a:t>列印空白成績登記表</a:t>
            </a:r>
            <a:endParaRPr lang="en-US" altLang="zh-TW" dirty="0">
              <a:solidFill>
                <a:srgbClr val="660066"/>
              </a:solidFill>
              <a:cs typeface="+mn-cs"/>
            </a:endParaRPr>
          </a:p>
        </p:txBody>
      </p:sp>
      <p:pic>
        <p:nvPicPr>
          <p:cNvPr id="3" name="圖片 2"/>
          <p:cNvPicPr>
            <a:picLocks noChangeAspect="1"/>
          </p:cNvPicPr>
          <p:nvPr/>
        </p:nvPicPr>
        <p:blipFill>
          <a:blip r:embed="rId3"/>
          <a:stretch>
            <a:fillRect/>
          </a:stretch>
        </p:blipFill>
        <p:spPr>
          <a:xfrm>
            <a:off x="323528" y="1338452"/>
            <a:ext cx="8352928" cy="2981145"/>
          </a:xfrm>
          <a:prstGeom prst="rect">
            <a:avLst/>
          </a:prstGeom>
        </p:spPr>
      </p:pic>
      <p:sp>
        <p:nvSpPr>
          <p:cNvPr id="11" name="AutoShape 4"/>
          <p:cNvSpPr>
            <a:spLocks noChangeArrowheads="1"/>
          </p:cNvSpPr>
          <p:nvPr/>
        </p:nvSpPr>
        <p:spPr bwMode="auto">
          <a:xfrm>
            <a:off x="3635896" y="2708920"/>
            <a:ext cx="4570412" cy="400050"/>
          </a:xfrm>
          <a:prstGeom prst="accentBorderCallout1">
            <a:avLst>
              <a:gd name="adj1" fmla="val 48170"/>
              <a:gd name="adj2" fmla="val 149"/>
              <a:gd name="adj3" fmla="val 85168"/>
              <a:gd name="adj4" fmla="val -7131"/>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可</a:t>
            </a:r>
            <a:r>
              <a:rPr kumimoji="0" lang="zh-TW" altLang="en-US" sz="2000" dirty="0" smtClean="0">
                <a:solidFill>
                  <a:srgbClr val="000000"/>
                </a:solidFill>
                <a:latin typeface="+mn-ea"/>
                <a:ea typeface="+mn-ea"/>
              </a:rPr>
              <a:t>選擇單一校</a:t>
            </a:r>
            <a:r>
              <a:rPr kumimoji="0" lang="zh-TW" altLang="en-US" sz="2000" dirty="0">
                <a:solidFill>
                  <a:srgbClr val="000000"/>
                </a:solidFill>
                <a:latin typeface="+mn-ea"/>
                <a:ea typeface="+mn-ea"/>
              </a:rPr>
              <a:t>系</a:t>
            </a:r>
            <a:r>
              <a:rPr kumimoji="0" lang="zh-TW" altLang="en-US" sz="2000" dirty="0" smtClean="0">
                <a:solidFill>
                  <a:srgbClr val="000000"/>
                </a:solidFill>
                <a:latin typeface="+mn-ea"/>
                <a:ea typeface="+mn-ea"/>
              </a:rPr>
              <a:t>列印或列印</a:t>
            </a:r>
            <a:r>
              <a:rPr kumimoji="0" lang="zh-TW" altLang="en-US" sz="2000" dirty="0">
                <a:solidFill>
                  <a:srgbClr val="000000"/>
                </a:solidFill>
                <a:latin typeface="+mn-ea"/>
                <a:ea typeface="+mn-ea"/>
              </a:rPr>
              <a:t>全部學生</a:t>
            </a:r>
          </a:p>
        </p:txBody>
      </p:sp>
      <p:sp>
        <p:nvSpPr>
          <p:cNvPr id="12" name="AutoShape 4"/>
          <p:cNvSpPr>
            <a:spLocks noChangeArrowheads="1"/>
          </p:cNvSpPr>
          <p:nvPr/>
        </p:nvSpPr>
        <p:spPr bwMode="auto">
          <a:xfrm>
            <a:off x="5565950" y="3410784"/>
            <a:ext cx="3097212" cy="400050"/>
          </a:xfrm>
          <a:prstGeom prst="accentBorderCallout1">
            <a:avLst>
              <a:gd name="adj1" fmla="val 48170"/>
              <a:gd name="adj2" fmla="val 149"/>
              <a:gd name="adj3" fmla="val 120133"/>
              <a:gd name="adj4" fmla="val -13450"/>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可選擇</a:t>
            </a:r>
            <a:r>
              <a:rPr kumimoji="0" lang="en-US" altLang="zh-TW" sz="2000" dirty="0">
                <a:solidFill>
                  <a:srgbClr val="000000"/>
                </a:solidFill>
                <a:latin typeface="+mn-ea"/>
                <a:ea typeface="+mn-ea"/>
              </a:rPr>
              <a:t>PDF</a:t>
            </a:r>
            <a:r>
              <a:rPr kumimoji="0" lang="zh-TW" altLang="en-US" sz="2000" dirty="0">
                <a:solidFill>
                  <a:srgbClr val="000000"/>
                </a:solidFill>
                <a:latin typeface="+mn-ea"/>
                <a:ea typeface="+mn-ea"/>
              </a:rPr>
              <a:t>方式列印</a:t>
            </a:r>
          </a:p>
        </p:txBody>
      </p:sp>
    </p:spTree>
    <p:extLst>
      <p:ext uri="{BB962C8B-B14F-4D97-AF65-F5344CB8AC3E}">
        <p14:creationId xmlns:p14="http://schemas.microsoft.com/office/powerpoint/2010/main" val="424045898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title" idx="4294967295"/>
          </p:nvPr>
        </p:nvSpPr>
        <p:spPr>
          <a:xfrm>
            <a:off x="0" y="257175"/>
            <a:ext cx="9144000" cy="765175"/>
          </a:xfrm>
        </p:spPr>
        <p:txBody>
          <a:bodyPr>
            <a:normAutofit fontScale="90000"/>
          </a:bodyPr>
          <a:lstStyle/>
          <a:p>
            <a:pPr indent="360000">
              <a:defRPr/>
            </a:pPr>
            <a:r>
              <a:rPr lang="zh-TW" altLang="en-US" dirty="0" smtClean="0">
                <a:solidFill>
                  <a:srgbClr val="3333FF"/>
                </a:solidFill>
              </a:rPr>
              <a:t>三、技優甄審入學招生系統操作說明</a:t>
            </a:r>
            <a:r>
              <a:rPr lang="en-US" altLang="zh-TW" dirty="0" smtClean="0">
                <a:solidFill>
                  <a:srgbClr val="3333FF"/>
                </a:solidFill>
              </a:rPr>
              <a:t>-</a:t>
            </a:r>
            <a:br>
              <a:rPr lang="en-US" altLang="zh-TW" dirty="0" smtClean="0">
                <a:solidFill>
                  <a:srgbClr val="3333FF"/>
                </a:solidFill>
              </a:rPr>
            </a:br>
            <a:r>
              <a:rPr lang="zh-TW" altLang="en-US" dirty="0">
                <a:solidFill>
                  <a:srgbClr val="3333FF"/>
                </a:solidFill>
              </a:rPr>
              <a:t> </a:t>
            </a:r>
            <a:r>
              <a:rPr lang="zh-TW" altLang="en-US" dirty="0" smtClean="0">
                <a:solidFill>
                  <a:srgbClr val="3333FF"/>
                </a:solidFill>
              </a:rPr>
              <a:t>           </a:t>
            </a:r>
            <a:r>
              <a:rPr lang="zh-TW" altLang="en-US" dirty="0" smtClean="0">
                <a:solidFill>
                  <a:srgbClr val="660066"/>
                </a:solidFill>
                <a:cs typeface="+mn-cs"/>
              </a:rPr>
              <a:t>指定</a:t>
            </a:r>
            <a:r>
              <a:rPr lang="zh-TW" altLang="en-US" dirty="0">
                <a:solidFill>
                  <a:srgbClr val="660066"/>
                </a:solidFill>
                <a:cs typeface="+mn-cs"/>
              </a:rPr>
              <a:t>項目甄審成績作業</a:t>
            </a:r>
            <a:r>
              <a:rPr lang="en-US" altLang="zh-TW" dirty="0">
                <a:solidFill>
                  <a:srgbClr val="660066"/>
                </a:solidFill>
                <a:cs typeface="+mn-cs"/>
              </a:rPr>
              <a:t>- 2.2 </a:t>
            </a:r>
            <a:r>
              <a:rPr lang="zh-TW" altLang="en-US" dirty="0">
                <a:solidFill>
                  <a:srgbClr val="660066"/>
                </a:solidFill>
                <a:cs typeface="+mn-cs"/>
              </a:rPr>
              <a:t>成績批次處理作業</a:t>
            </a:r>
            <a:endParaRPr lang="en-US" altLang="zh-TW" dirty="0">
              <a:solidFill>
                <a:srgbClr val="660066"/>
              </a:solidFill>
              <a:cs typeface="+mn-cs"/>
            </a:endParaRPr>
          </a:p>
        </p:txBody>
      </p:sp>
      <p:sp>
        <p:nvSpPr>
          <p:cNvPr id="9" name="Rectangle 3"/>
          <p:cNvSpPr>
            <a:spLocks noGrp="1" noChangeArrowheads="1"/>
          </p:cNvSpPr>
          <p:nvPr>
            <p:ph type="title" idx="4294967295"/>
          </p:nvPr>
        </p:nvSpPr>
        <p:spPr>
          <a:xfrm>
            <a:off x="467544" y="1217178"/>
            <a:ext cx="4968875" cy="504825"/>
          </a:xfrm>
        </p:spPr>
        <p:txBody>
          <a:bodyPr>
            <a:normAutofit/>
          </a:bodyPr>
          <a:lstStyle/>
          <a:p>
            <a:pPr eaLnBrk="1" hangingPunct="1">
              <a:defRPr/>
            </a:pPr>
            <a:r>
              <a:rPr lang="en-US" altLang="zh-TW" sz="2400" kern="1200" dirty="0" smtClean="0">
                <a:solidFill>
                  <a:srgbClr val="0000FF"/>
                </a:solidFill>
                <a:latin typeface="+mn-ea"/>
                <a:ea typeface="+mn-ea"/>
                <a:cs typeface="+mn-cs"/>
              </a:rPr>
              <a:t>(1)</a:t>
            </a:r>
            <a:r>
              <a:rPr lang="zh-TW" altLang="en-US" sz="2400" kern="1200" dirty="0" smtClean="0">
                <a:solidFill>
                  <a:srgbClr val="0000FF"/>
                </a:solidFill>
                <a:latin typeface="+mn-ea"/>
                <a:ea typeface="+mn-ea"/>
                <a:cs typeface="+mn-cs"/>
              </a:rPr>
              <a:t>匯出空白成績登記檔</a:t>
            </a:r>
            <a:endParaRPr lang="en-US" altLang="zh-TW" sz="2400" kern="1200" dirty="0" smtClean="0">
              <a:solidFill>
                <a:srgbClr val="0000FF"/>
              </a:solidFill>
              <a:latin typeface="+mn-ea"/>
              <a:ea typeface="+mn-ea"/>
              <a:cs typeface="+mn-cs"/>
            </a:endParaRPr>
          </a:p>
        </p:txBody>
      </p:sp>
      <p:pic>
        <p:nvPicPr>
          <p:cNvPr id="2" name="圖片 1"/>
          <p:cNvPicPr>
            <a:picLocks noChangeAspect="1"/>
          </p:cNvPicPr>
          <p:nvPr/>
        </p:nvPicPr>
        <p:blipFill>
          <a:blip r:embed="rId3"/>
          <a:stretch>
            <a:fillRect/>
          </a:stretch>
        </p:blipFill>
        <p:spPr>
          <a:xfrm>
            <a:off x="539552" y="1916832"/>
            <a:ext cx="7884740" cy="3392601"/>
          </a:xfrm>
          <a:prstGeom prst="rect">
            <a:avLst/>
          </a:prstGeom>
        </p:spPr>
      </p:pic>
      <p:sp>
        <p:nvSpPr>
          <p:cNvPr id="7" name="AutoShape 5"/>
          <p:cNvSpPr>
            <a:spLocks noChangeArrowheads="1"/>
          </p:cNvSpPr>
          <p:nvPr/>
        </p:nvSpPr>
        <p:spPr bwMode="auto">
          <a:xfrm>
            <a:off x="1331640" y="5373216"/>
            <a:ext cx="2735262" cy="1143000"/>
          </a:xfrm>
          <a:prstGeom prst="wedgeRectCallout">
            <a:avLst>
              <a:gd name="adj1" fmla="val 8134"/>
              <a:gd name="adj2" fmla="val -79851"/>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點選按鈕匯出</a:t>
            </a:r>
            <a:r>
              <a:rPr kumimoji="0" lang="en-US" altLang="zh-TW" sz="2000" dirty="0">
                <a:solidFill>
                  <a:srgbClr val="000000"/>
                </a:solidFill>
                <a:latin typeface="+mn-ea"/>
                <a:ea typeface="+mn-ea"/>
              </a:rPr>
              <a:t>Excel</a:t>
            </a:r>
            <a:r>
              <a:rPr kumimoji="0" lang="zh-TW" altLang="en-US" sz="2000" dirty="0">
                <a:solidFill>
                  <a:srgbClr val="000000"/>
                </a:solidFill>
                <a:latin typeface="+mn-ea"/>
                <a:ea typeface="+mn-ea"/>
              </a:rPr>
              <a:t>檔，</a:t>
            </a:r>
            <a:r>
              <a:rPr kumimoji="0" lang="zh-TW" altLang="en-US" sz="2000" dirty="0">
                <a:solidFill>
                  <a:srgbClr val="000000"/>
                </a:solidFill>
                <a:latin typeface="+mn-ea"/>
              </a:rPr>
              <a:t>將</a:t>
            </a:r>
            <a:r>
              <a:rPr kumimoji="0" lang="en-US" altLang="zh-TW" sz="2000" dirty="0">
                <a:solidFill>
                  <a:srgbClr val="000000"/>
                </a:solidFill>
                <a:latin typeface="+mn-ea"/>
              </a:rPr>
              <a:t>Excel</a:t>
            </a:r>
            <a:r>
              <a:rPr kumimoji="0" lang="zh-TW" altLang="en-US" sz="2000" dirty="0">
                <a:solidFill>
                  <a:srgbClr val="000000"/>
                </a:solidFill>
                <a:latin typeface="+mn-ea"/>
              </a:rPr>
              <a:t>檔存檔，存檔時請勿修改檔案名稱。</a:t>
            </a:r>
          </a:p>
          <a:p>
            <a:pPr eaLnBrk="1" hangingPunct="1">
              <a:defRPr/>
            </a:pPr>
            <a:endParaRPr kumimoji="0" lang="zh-TW" altLang="en-US" sz="2000" dirty="0">
              <a:solidFill>
                <a:srgbClr val="000000"/>
              </a:solidFill>
              <a:latin typeface="+mn-ea"/>
              <a:ea typeface="+mn-ea"/>
            </a:endParaRPr>
          </a:p>
        </p:txBody>
      </p:sp>
    </p:spTree>
    <p:extLst>
      <p:ext uri="{BB962C8B-B14F-4D97-AF65-F5344CB8AC3E}">
        <p14:creationId xmlns:p14="http://schemas.microsoft.com/office/powerpoint/2010/main" val="83537235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9" name="Rectangle 3"/>
          <p:cNvSpPr>
            <a:spLocks noGrp="1" noChangeArrowheads="1"/>
          </p:cNvSpPr>
          <p:nvPr>
            <p:ph type="title" idx="4294967295"/>
          </p:nvPr>
        </p:nvSpPr>
        <p:spPr>
          <a:xfrm>
            <a:off x="0" y="238334"/>
            <a:ext cx="9144000" cy="739775"/>
          </a:xfrm>
        </p:spPr>
        <p:txBody>
          <a:bodyPr>
            <a:normAutofit fontScale="90000"/>
          </a:bodyPr>
          <a:lstStyle/>
          <a:p>
            <a:pPr indent="360000">
              <a:defRPr/>
            </a:pPr>
            <a:r>
              <a:rPr lang="zh-TW" altLang="en-US" dirty="0" smtClean="0">
                <a:solidFill>
                  <a:srgbClr val="3333FF"/>
                </a:solidFill>
              </a:rPr>
              <a:t>三、技優甄審入學招生系統操作說明</a:t>
            </a:r>
            <a:r>
              <a:rPr lang="en-US" altLang="zh-TW" dirty="0" smtClean="0">
                <a:solidFill>
                  <a:srgbClr val="3333FF"/>
                </a:solidFill>
              </a:rPr>
              <a:t>-</a:t>
            </a:r>
            <a:r>
              <a:rPr lang="en-US" altLang="zh-TW" dirty="0">
                <a:solidFill>
                  <a:srgbClr val="3333FF"/>
                </a:solidFill>
              </a:rPr>
              <a:t/>
            </a:r>
            <a:br>
              <a:rPr lang="en-US" altLang="zh-TW" dirty="0">
                <a:solidFill>
                  <a:srgbClr val="3333FF"/>
                </a:solidFill>
              </a:rPr>
            </a:br>
            <a:r>
              <a:rPr lang="zh-TW" altLang="en-US" dirty="0" smtClean="0">
                <a:solidFill>
                  <a:srgbClr val="3333FF"/>
                </a:solidFill>
                <a:latin typeface="標楷體" panose="03000509000000000000" pitchFamily="65" charset="-120"/>
                <a:ea typeface="標楷體" panose="03000509000000000000" pitchFamily="65" charset="-120"/>
              </a:rPr>
              <a:t>      </a:t>
            </a:r>
            <a:r>
              <a:rPr lang="zh-TW" altLang="en-US" dirty="0" smtClean="0">
                <a:solidFill>
                  <a:srgbClr val="660066"/>
                </a:solidFill>
                <a:latin typeface="+mn-ea"/>
                <a:ea typeface="+mn-ea"/>
                <a:cs typeface="+mn-cs"/>
              </a:rPr>
              <a:t>指定</a:t>
            </a:r>
            <a:r>
              <a:rPr lang="zh-TW" altLang="en-US" dirty="0">
                <a:solidFill>
                  <a:srgbClr val="660066"/>
                </a:solidFill>
                <a:latin typeface="+mn-ea"/>
                <a:ea typeface="+mn-ea"/>
                <a:cs typeface="+mn-cs"/>
              </a:rPr>
              <a:t>項目甄審成績作業</a:t>
            </a:r>
            <a:r>
              <a:rPr lang="en-US" altLang="zh-TW" dirty="0">
                <a:solidFill>
                  <a:srgbClr val="660066"/>
                </a:solidFill>
                <a:latin typeface="+mn-ea"/>
                <a:ea typeface="+mn-ea"/>
                <a:cs typeface="+mn-cs"/>
              </a:rPr>
              <a:t>- 2.2 </a:t>
            </a:r>
            <a:r>
              <a:rPr lang="zh-TW" altLang="en-US" dirty="0">
                <a:solidFill>
                  <a:srgbClr val="660066"/>
                </a:solidFill>
                <a:latin typeface="+mn-ea"/>
                <a:ea typeface="+mn-ea"/>
                <a:cs typeface="+mn-cs"/>
              </a:rPr>
              <a:t>成績批次處理作業</a:t>
            </a:r>
            <a:endParaRPr lang="en-US" altLang="zh-TW" dirty="0">
              <a:solidFill>
                <a:srgbClr val="660066"/>
              </a:solidFill>
              <a:latin typeface="+mn-ea"/>
              <a:ea typeface="+mn-ea"/>
              <a:cs typeface="+mn-cs"/>
            </a:endParaRPr>
          </a:p>
        </p:txBody>
      </p:sp>
      <p:sp>
        <p:nvSpPr>
          <p:cNvPr id="10" name="Rectangle 3"/>
          <p:cNvSpPr>
            <a:spLocks noGrp="1" noChangeArrowheads="1"/>
          </p:cNvSpPr>
          <p:nvPr>
            <p:ph type="title" idx="4294967295"/>
          </p:nvPr>
        </p:nvSpPr>
        <p:spPr>
          <a:xfrm>
            <a:off x="273712" y="1018445"/>
            <a:ext cx="4679950" cy="504825"/>
          </a:xfrm>
        </p:spPr>
        <p:txBody>
          <a:bodyPr>
            <a:normAutofit/>
          </a:bodyPr>
          <a:lstStyle/>
          <a:p>
            <a:pPr eaLnBrk="1" hangingPunct="1">
              <a:defRPr/>
            </a:pPr>
            <a:r>
              <a:rPr lang="en-US" altLang="zh-TW" sz="2400" kern="1200" dirty="0" smtClean="0">
                <a:solidFill>
                  <a:srgbClr val="0000FF"/>
                </a:solidFill>
                <a:latin typeface="+mn-ea"/>
                <a:ea typeface="+mn-ea"/>
                <a:cs typeface="+mn-cs"/>
              </a:rPr>
              <a:t>(2)</a:t>
            </a:r>
            <a:r>
              <a:rPr lang="zh-TW" altLang="en-US" sz="2400" kern="1200" dirty="0" smtClean="0">
                <a:solidFill>
                  <a:srgbClr val="0000FF"/>
                </a:solidFill>
                <a:latin typeface="+mn-ea"/>
                <a:ea typeface="+mn-ea"/>
                <a:cs typeface="+mn-cs"/>
              </a:rPr>
              <a:t>輸入指定項目甄審成績</a:t>
            </a:r>
            <a:endParaRPr lang="en-US" altLang="zh-TW" sz="2400" kern="1200" dirty="0" smtClean="0">
              <a:solidFill>
                <a:srgbClr val="0000FF"/>
              </a:solidFill>
              <a:latin typeface="+mn-ea"/>
              <a:ea typeface="+mn-ea"/>
              <a:cs typeface="+mn-cs"/>
            </a:endParaRPr>
          </a:p>
        </p:txBody>
      </p:sp>
      <p:pic>
        <p:nvPicPr>
          <p:cNvPr id="3584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3212976"/>
            <a:ext cx="396875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5"/>
          <p:cNvSpPr>
            <a:spLocks noChangeArrowheads="1"/>
          </p:cNvSpPr>
          <p:nvPr/>
        </p:nvSpPr>
        <p:spPr bwMode="auto">
          <a:xfrm>
            <a:off x="4987577" y="3689709"/>
            <a:ext cx="3889375" cy="1287463"/>
          </a:xfrm>
          <a:prstGeom prst="wedgeRectCallout">
            <a:avLst>
              <a:gd name="adj1" fmla="val -5496"/>
              <a:gd name="adj2" fmla="val 72483"/>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輸入完畢後另存新檔，檔案格式選</a:t>
            </a:r>
            <a:r>
              <a:rPr kumimoji="0" lang="en-US" altLang="zh-TW" sz="2000" dirty="0">
                <a:solidFill>
                  <a:srgbClr val="000000"/>
                </a:solidFill>
                <a:latin typeface="+mn-ea"/>
                <a:ea typeface="+mn-ea"/>
              </a:rPr>
              <a:t>CSV(</a:t>
            </a:r>
            <a:r>
              <a:rPr kumimoji="0" lang="zh-TW" altLang="en-US" sz="2000" dirty="0">
                <a:solidFill>
                  <a:srgbClr val="000000"/>
                </a:solidFill>
                <a:latin typeface="+mn-ea"/>
                <a:ea typeface="+mn-ea"/>
              </a:rPr>
              <a:t>逗號分隔</a:t>
            </a:r>
            <a:r>
              <a:rPr kumimoji="0" lang="en-US" altLang="zh-TW" sz="2000" dirty="0">
                <a:solidFill>
                  <a:srgbClr val="000000"/>
                </a:solidFill>
                <a:latin typeface="+mn-ea"/>
                <a:ea typeface="+mn-ea"/>
              </a:rPr>
              <a:t>)</a:t>
            </a:r>
            <a:r>
              <a:rPr kumimoji="0" lang="zh-TW" altLang="en-US" sz="2000" dirty="0">
                <a:solidFill>
                  <a:srgbClr val="000000"/>
                </a:solidFill>
                <a:latin typeface="+mn-ea"/>
                <a:ea typeface="+mn-ea"/>
              </a:rPr>
              <a:t>，檔名為「校系科組代碼</a:t>
            </a:r>
            <a:r>
              <a:rPr kumimoji="0" lang="en-US" altLang="zh-TW" sz="2000" dirty="0">
                <a:solidFill>
                  <a:srgbClr val="000000"/>
                </a:solidFill>
                <a:latin typeface="+mn-ea"/>
                <a:ea typeface="+mn-ea"/>
              </a:rPr>
              <a:t>+</a:t>
            </a:r>
            <a:r>
              <a:rPr kumimoji="0" lang="zh-TW" altLang="en-US" sz="2000" dirty="0">
                <a:solidFill>
                  <a:srgbClr val="000000"/>
                </a:solidFill>
                <a:latin typeface="+mn-ea"/>
                <a:ea typeface="+mn-ea"/>
              </a:rPr>
              <a:t>指定項目成績</a:t>
            </a:r>
            <a:r>
              <a:rPr kumimoji="0" lang="en-US" altLang="zh-TW" sz="2000" dirty="0">
                <a:solidFill>
                  <a:srgbClr val="000000"/>
                </a:solidFill>
                <a:latin typeface="+mn-ea"/>
                <a:ea typeface="+mn-ea"/>
              </a:rPr>
              <a:t>.</a:t>
            </a:r>
            <a:r>
              <a:rPr kumimoji="0" lang="en-US" altLang="zh-TW" sz="2000" dirty="0" err="1">
                <a:solidFill>
                  <a:srgbClr val="000000"/>
                </a:solidFill>
                <a:latin typeface="+mn-ea"/>
                <a:ea typeface="+mn-ea"/>
              </a:rPr>
              <a:t>csv</a:t>
            </a:r>
            <a:r>
              <a:rPr kumimoji="0" lang="zh-TW" altLang="en-US" sz="2000" dirty="0">
                <a:solidFill>
                  <a:srgbClr val="000000"/>
                </a:solidFill>
                <a:latin typeface="+mn-ea"/>
                <a:ea typeface="+mn-ea"/>
              </a:rPr>
              <a:t>」，請勿變更檔名及欄位名稱</a:t>
            </a:r>
            <a:endParaRPr kumimoji="0" lang="en-US" altLang="zh-TW" sz="2000" dirty="0">
              <a:solidFill>
                <a:srgbClr val="000000"/>
              </a:solidFill>
              <a:latin typeface="+mn-ea"/>
              <a:ea typeface="+mn-ea"/>
            </a:endParaRPr>
          </a:p>
        </p:txBody>
      </p:sp>
      <p:sp>
        <p:nvSpPr>
          <p:cNvPr id="13" name="向右箭號 12"/>
          <p:cNvSpPr/>
          <p:nvPr/>
        </p:nvSpPr>
        <p:spPr>
          <a:xfrm rot="5400000">
            <a:off x="6124922" y="2707133"/>
            <a:ext cx="509340" cy="21431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4" name="圖片 3"/>
          <p:cNvPicPr>
            <a:picLocks noChangeAspect="1"/>
          </p:cNvPicPr>
          <p:nvPr/>
        </p:nvPicPr>
        <p:blipFill>
          <a:blip r:embed="rId3"/>
          <a:stretch>
            <a:fillRect/>
          </a:stretch>
        </p:blipFill>
        <p:spPr>
          <a:xfrm>
            <a:off x="323528" y="1458421"/>
            <a:ext cx="8136904" cy="1083164"/>
          </a:xfrm>
          <a:prstGeom prst="rect">
            <a:avLst/>
          </a:prstGeom>
        </p:spPr>
      </p:pic>
      <p:sp>
        <p:nvSpPr>
          <p:cNvPr id="14" name="AutoShape 4"/>
          <p:cNvSpPr>
            <a:spLocks noChangeArrowheads="1"/>
          </p:cNvSpPr>
          <p:nvPr/>
        </p:nvSpPr>
        <p:spPr bwMode="auto">
          <a:xfrm>
            <a:off x="611560" y="3212976"/>
            <a:ext cx="2774950" cy="3528392"/>
          </a:xfrm>
          <a:prstGeom prst="wedgeRectCallout">
            <a:avLst>
              <a:gd name="adj1" fmla="val 53251"/>
              <a:gd name="adj2" fmla="val -69380"/>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en-US" altLang="zh-TW" sz="2000" dirty="0" smtClean="0">
                <a:solidFill>
                  <a:srgbClr val="000000"/>
                </a:solidFill>
                <a:latin typeface="+mn-ea"/>
                <a:ea typeface="+mn-ea"/>
              </a:rPr>
              <a:t>1.</a:t>
            </a:r>
            <a:r>
              <a:rPr kumimoji="0" lang="zh-TW" altLang="en-US" sz="2000" dirty="0" smtClean="0">
                <a:solidFill>
                  <a:srgbClr val="000000"/>
                </a:solidFill>
                <a:latin typeface="+mn-ea"/>
                <a:ea typeface="+mn-ea"/>
              </a:rPr>
              <a:t>指定</a:t>
            </a:r>
            <a:r>
              <a:rPr kumimoji="0" lang="zh-TW" altLang="en-US" sz="2000" dirty="0">
                <a:solidFill>
                  <a:srgbClr val="000000"/>
                </a:solidFill>
                <a:latin typeface="+mn-ea"/>
                <a:ea typeface="+mn-ea"/>
              </a:rPr>
              <a:t>甄審項目一「</a:t>
            </a:r>
            <a:r>
              <a:rPr kumimoji="0" lang="zh-TW" altLang="en-US" sz="2000" dirty="0" smtClean="0">
                <a:solidFill>
                  <a:srgbClr val="FF0000"/>
                </a:solidFill>
                <a:latin typeface="+mn-ea"/>
                <a:ea typeface="+mn-ea"/>
              </a:rPr>
              <a:t>備</a:t>
            </a:r>
            <a:endParaRPr kumimoji="0" lang="en-US" altLang="zh-TW" sz="2000" dirty="0" smtClean="0">
              <a:solidFill>
                <a:srgbClr val="FF0000"/>
              </a:solidFill>
              <a:latin typeface="+mn-ea"/>
              <a:ea typeface="+mn-ea"/>
            </a:endParaRPr>
          </a:p>
          <a:p>
            <a:pPr eaLnBrk="1" hangingPunct="1">
              <a:defRPr/>
            </a:pPr>
            <a:r>
              <a:rPr kumimoji="0" lang="zh-TW" altLang="en-US" sz="2000" dirty="0">
                <a:solidFill>
                  <a:srgbClr val="FF0000"/>
                </a:solidFill>
                <a:latin typeface="+mn-ea"/>
                <a:ea typeface="+mn-ea"/>
              </a:rPr>
              <a:t> </a:t>
            </a:r>
            <a:r>
              <a:rPr kumimoji="0" lang="zh-TW" altLang="en-US" sz="2000" dirty="0" smtClean="0">
                <a:solidFill>
                  <a:srgbClr val="FF0000"/>
                </a:solidFill>
                <a:latin typeface="+mn-ea"/>
                <a:ea typeface="+mn-ea"/>
              </a:rPr>
              <a:t>  審</a:t>
            </a:r>
            <a:r>
              <a:rPr kumimoji="0" lang="zh-TW" altLang="en-US" sz="2000" dirty="0">
                <a:solidFill>
                  <a:srgbClr val="FF0000"/>
                </a:solidFill>
                <a:latin typeface="+mn-ea"/>
                <a:ea typeface="+mn-ea"/>
              </a:rPr>
              <a:t>資料審查</a:t>
            </a:r>
            <a:r>
              <a:rPr kumimoji="0" lang="zh-TW" altLang="en-US" sz="2000" dirty="0">
                <a:solidFill>
                  <a:srgbClr val="000000"/>
                </a:solidFill>
                <a:latin typeface="+mn-ea"/>
                <a:ea typeface="+mn-ea"/>
              </a:rPr>
              <a:t>」</a:t>
            </a:r>
            <a:r>
              <a:rPr kumimoji="0" lang="zh-TW" altLang="en-US" sz="2000" dirty="0">
                <a:solidFill>
                  <a:srgbClr val="3333FF"/>
                </a:solidFill>
                <a:latin typeface="+mn-ea"/>
                <a:ea typeface="+mn-ea"/>
              </a:rPr>
              <a:t>僅需</a:t>
            </a:r>
            <a:r>
              <a:rPr kumimoji="0" lang="zh-TW" altLang="en-US" sz="2000" dirty="0" smtClean="0">
                <a:solidFill>
                  <a:srgbClr val="3333FF"/>
                </a:solidFill>
                <a:latin typeface="+mn-ea"/>
                <a:ea typeface="+mn-ea"/>
              </a:rPr>
              <a:t>輸 </a:t>
            </a:r>
            <a:endParaRPr kumimoji="0" lang="en-US" altLang="zh-TW" sz="2000" dirty="0" smtClean="0">
              <a:solidFill>
                <a:srgbClr val="3333FF"/>
              </a:solidFill>
              <a:latin typeface="+mn-ea"/>
              <a:ea typeface="+mn-ea"/>
            </a:endParaRPr>
          </a:p>
          <a:p>
            <a:pPr eaLnBrk="1" hangingPunct="1">
              <a:defRPr/>
            </a:pPr>
            <a:r>
              <a:rPr kumimoji="0" lang="zh-TW" altLang="en-US" sz="2000" dirty="0">
                <a:solidFill>
                  <a:srgbClr val="3333FF"/>
                </a:solidFill>
                <a:latin typeface="+mn-ea"/>
                <a:ea typeface="+mn-ea"/>
              </a:rPr>
              <a:t> </a:t>
            </a:r>
            <a:r>
              <a:rPr kumimoji="0" lang="zh-TW" altLang="en-US" sz="2000" dirty="0" smtClean="0">
                <a:solidFill>
                  <a:srgbClr val="3333FF"/>
                </a:solidFill>
                <a:latin typeface="+mn-ea"/>
                <a:ea typeface="+mn-ea"/>
              </a:rPr>
              <a:t>  入</a:t>
            </a:r>
            <a:r>
              <a:rPr kumimoji="0" lang="zh-TW" altLang="en-US" sz="2000" dirty="0">
                <a:solidFill>
                  <a:srgbClr val="3333FF"/>
                </a:solidFill>
                <a:latin typeface="+mn-ea"/>
                <a:ea typeface="+mn-ea"/>
              </a:rPr>
              <a:t>各評分項目原始</a:t>
            </a:r>
            <a:r>
              <a:rPr kumimoji="0" lang="zh-TW" altLang="en-US" sz="2000" dirty="0" smtClean="0">
                <a:solidFill>
                  <a:srgbClr val="3333FF"/>
                </a:solidFill>
                <a:latin typeface="+mn-ea"/>
                <a:ea typeface="+mn-ea"/>
              </a:rPr>
              <a:t>成</a:t>
            </a:r>
            <a:endParaRPr kumimoji="0" lang="en-US" altLang="zh-TW" sz="2000" dirty="0" smtClean="0">
              <a:solidFill>
                <a:srgbClr val="3333FF"/>
              </a:solidFill>
              <a:latin typeface="+mn-ea"/>
              <a:ea typeface="+mn-ea"/>
            </a:endParaRPr>
          </a:p>
          <a:p>
            <a:pPr eaLnBrk="1" hangingPunct="1">
              <a:defRPr/>
            </a:pPr>
            <a:r>
              <a:rPr kumimoji="0" lang="zh-TW" altLang="en-US" sz="2000" dirty="0">
                <a:solidFill>
                  <a:srgbClr val="3333FF"/>
                </a:solidFill>
                <a:latin typeface="+mn-ea"/>
                <a:ea typeface="+mn-ea"/>
              </a:rPr>
              <a:t> </a:t>
            </a:r>
            <a:r>
              <a:rPr kumimoji="0" lang="zh-TW" altLang="en-US" sz="2000" dirty="0" smtClean="0">
                <a:solidFill>
                  <a:srgbClr val="3333FF"/>
                </a:solidFill>
                <a:latin typeface="+mn-ea"/>
                <a:ea typeface="+mn-ea"/>
              </a:rPr>
              <a:t>  績</a:t>
            </a:r>
            <a:r>
              <a:rPr kumimoji="0" lang="en-US" altLang="zh-TW" sz="2000" dirty="0" smtClean="0">
                <a:solidFill>
                  <a:srgbClr val="3333FF"/>
                </a:solidFill>
                <a:latin typeface="+mn-ea"/>
                <a:ea typeface="+mn-ea"/>
              </a:rPr>
              <a:t>(</a:t>
            </a:r>
            <a:r>
              <a:rPr kumimoji="0" lang="zh-TW" altLang="en-US" sz="2000" dirty="0" smtClean="0">
                <a:solidFill>
                  <a:srgbClr val="3333FF"/>
                </a:solidFill>
                <a:latin typeface="+mn-ea"/>
                <a:ea typeface="+mn-ea"/>
              </a:rPr>
              <a:t>輸入</a:t>
            </a:r>
            <a:r>
              <a:rPr kumimoji="0" lang="en-US" altLang="zh-TW" sz="2000" dirty="0">
                <a:solidFill>
                  <a:srgbClr val="3333FF"/>
                </a:solidFill>
                <a:latin typeface="+mn-ea"/>
                <a:ea typeface="+mn-ea"/>
              </a:rPr>
              <a:t>0~100</a:t>
            </a:r>
            <a:r>
              <a:rPr kumimoji="0" lang="zh-TW" altLang="en-US" sz="2000" dirty="0">
                <a:solidFill>
                  <a:srgbClr val="3333FF"/>
                </a:solidFill>
                <a:latin typeface="+mn-ea"/>
                <a:ea typeface="+mn-ea"/>
              </a:rPr>
              <a:t>數值</a:t>
            </a:r>
            <a:r>
              <a:rPr kumimoji="0" lang="zh-TW" altLang="en-US" sz="2000" dirty="0" smtClean="0">
                <a:solidFill>
                  <a:srgbClr val="000000"/>
                </a:solidFill>
                <a:latin typeface="+mn-ea"/>
                <a:ea typeface="+mn-ea"/>
              </a:rPr>
              <a:t>，</a:t>
            </a:r>
            <a:endParaRPr kumimoji="0" lang="en-US" altLang="zh-TW" sz="2000" dirty="0" smtClean="0">
              <a:solidFill>
                <a:srgbClr val="000000"/>
              </a:solidFill>
              <a:latin typeface="+mn-ea"/>
              <a:ea typeface="+mn-ea"/>
            </a:endParaRPr>
          </a:p>
          <a:p>
            <a:pPr eaLnBrk="1" hangingPunct="1">
              <a:defRPr/>
            </a:pPr>
            <a:r>
              <a:rPr kumimoji="0" lang="zh-TW" altLang="en-US" sz="2000" dirty="0">
                <a:solidFill>
                  <a:srgbClr val="000000"/>
                </a:solidFill>
                <a:latin typeface="+mn-ea"/>
                <a:ea typeface="+mn-ea"/>
              </a:rPr>
              <a:t> </a:t>
            </a:r>
            <a:r>
              <a:rPr kumimoji="0" lang="zh-TW" altLang="en-US" sz="2000" dirty="0" smtClean="0">
                <a:solidFill>
                  <a:srgbClr val="000000"/>
                </a:solidFill>
                <a:latin typeface="+mn-ea"/>
                <a:ea typeface="+mn-ea"/>
              </a:rPr>
              <a:t>  </a:t>
            </a:r>
            <a:r>
              <a:rPr kumimoji="0" lang="zh-TW" altLang="en-US" sz="2000" dirty="0" smtClean="0">
                <a:solidFill>
                  <a:srgbClr val="3333FF"/>
                </a:solidFill>
                <a:latin typeface="+mn-ea"/>
                <a:ea typeface="+mn-ea"/>
              </a:rPr>
              <a:t>不得</a:t>
            </a:r>
            <a:r>
              <a:rPr kumimoji="0" lang="zh-TW" altLang="en-US" sz="2000" dirty="0">
                <a:solidFill>
                  <a:srgbClr val="3333FF"/>
                </a:solidFill>
                <a:latin typeface="+mn-ea"/>
                <a:ea typeface="+mn-ea"/>
              </a:rPr>
              <a:t>輸入</a:t>
            </a:r>
            <a:r>
              <a:rPr kumimoji="0" lang="en-US" altLang="zh-TW" sz="2000" dirty="0">
                <a:solidFill>
                  <a:srgbClr val="3333FF"/>
                </a:solidFill>
                <a:latin typeface="+mn-ea"/>
                <a:ea typeface="+mn-ea"/>
              </a:rPr>
              <a:t>-1)</a:t>
            </a:r>
            <a:r>
              <a:rPr kumimoji="0" lang="zh-TW" altLang="en-US" sz="2000" dirty="0">
                <a:solidFill>
                  <a:srgbClr val="000000"/>
                </a:solidFill>
                <a:latin typeface="+mn-ea"/>
                <a:ea typeface="+mn-ea"/>
              </a:rPr>
              <a:t>，本</a:t>
            </a:r>
            <a:r>
              <a:rPr kumimoji="0" lang="zh-TW" altLang="en-US" sz="2000" dirty="0" smtClean="0">
                <a:solidFill>
                  <a:srgbClr val="000000"/>
                </a:solidFill>
                <a:latin typeface="+mn-ea"/>
                <a:ea typeface="+mn-ea"/>
              </a:rPr>
              <a:t>系統</a:t>
            </a:r>
            <a:endParaRPr kumimoji="0" lang="en-US" altLang="zh-TW" sz="2000" dirty="0" smtClean="0">
              <a:solidFill>
                <a:srgbClr val="000000"/>
              </a:solidFill>
              <a:latin typeface="+mn-ea"/>
              <a:ea typeface="+mn-ea"/>
            </a:endParaRPr>
          </a:p>
          <a:p>
            <a:pPr eaLnBrk="1" hangingPunct="1">
              <a:defRPr/>
            </a:pPr>
            <a:r>
              <a:rPr kumimoji="0" lang="zh-TW" altLang="en-US" sz="2000" dirty="0">
                <a:solidFill>
                  <a:srgbClr val="000000"/>
                </a:solidFill>
                <a:latin typeface="+mn-ea"/>
                <a:ea typeface="+mn-ea"/>
              </a:rPr>
              <a:t> </a:t>
            </a:r>
            <a:r>
              <a:rPr kumimoji="0" lang="zh-TW" altLang="en-US" sz="2000" dirty="0" smtClean="0">
                <a:solidFill>
                  <a:srgbClr val="000000"/>
                </a:solidFill>
                <a:latin typeface="+mn-ea"/>
                <a:ea typeface="+mn-ea"/>
              </a:rPr>
              <a:t>  將</a:t>
            </a:r>
            <a:r>
              <a:rPr kumimoji="0" lang="zh-TW" altLang="en-US" sz="2000" dirty="0">
                <a:solidFill>
                  <a:srgbClr val="000000"/>
                </a:solidFill>
                <a:latin typeface="+mn-ea"/>
                <a:ea typeface="+mn-ea"/>
              </a:rPr>
              <a:t>依照各項所訂</a:t>
            </a:r>
            <a:r>
              <a:rPr kumimoji="0" lang="zh-TW" altLang="en-US" sz="2000" dirty="0" smtClean="0">
                <a:solidFill>
                  <a:srgbClr val="000000"/>
                </a:solidFill>
                <a:latin typeface="+mn-ea"/>
                <a:ea typeface="+mn-ea"/>
              </a:rPr>
              <a:t>比例</a:t>
            </a:r>
            <a:endParaRPr kumimoji="0" lang="en-US" altLang="zh-TW" sz="2000" dirty="0" smtClean="0">
              <a:solidFill>
                <a:srgbClr val="000000"/>
              </a:solidFill>
              <a:latin typeface="+mn-ea"/>
              <a:ea typeface="+mn-ea"/>
            </a:endParaRPr>
          </a:p>
          <a:p>
            <a:pPr eaLnBrk="1" hangingPunct="1">
              <a:defRPr/>
            </a:pPr>
            <a:r>
              <a:rPr kumimoji="0" lang="zh-TW" altLang="en-US" sz="2000" dirty="0">
                <a:solidFill>
                  <a:srgbClr val="000000"/>
                </a:solidFill>
                <a:latin typeface="+mn-ea"/>
                <a:ea typeface="+mn-ea"/>
              </a:rPr>
              <a:t> </a:t>
            </a:r>
            <a:r>
              <a:rPr kumimoji="0" lang="zh-TW" altLang="en-US" sz="2000" dirty="0" smtClean="0">
                <a:solidFill>
                  <a:srgbClr val="000000"/>
                </a:solidFill>
                <a:latin typeface="+mn-ea"/>
                <a:ea typeface="+mn-ea"/>
              </a:rPr>
              <a:t>  計算</a:t>
            </a:r>
            <a:r>
              <a:rPr kumimoji="0" lang="zh-TW" altLang="en-US" sz="2000" dirty="0">
                <a:solidFill>
                  <a:srgbClr val="000000"/>
                </a:solidFill>
                <a:latin typeface="+mn-ea"/>
                <a:ea typeface="+mn-ea"/>
              </a:rPr>
              <a:t>出指定甄審</a:t>
            </a:r>
            <a:r>
              <a:rPr kumimoji="0" lang="zh-TW" altLang="en-US" sz="2000" dirty="0" smtClean="0">
                <a:solidFill>
                  <a:srgbClr val="000000"/>
                </a:solidFill>
                <a:latin typeface="+mn-ea"/>
                <a:ea typeface="+mn-ea"/>
              </a:rPr>
              <a:t>項目</a:t>
            </a:r>
            <a:endParaRPr kumimoji="0" lang="en-US" altLang="zh-TW" sz="2000" dirty="0" smtClean="0">
              <a:solidFill>
                <a:srgbClr val="000000"/>
              </a:solidFill>
              <a:latin typeface="+mn-ea"/>
              <a:ea typeface="+mn-ea"/>
            </a:endParaRPr>
          </a:p>
          <a:p>
            <a:pPr eaLnBrk="1" hangingPunct="1">
              <a:defRPr/>
            </a:pPr>
            <a:r>
              <a:rPr kumimoji="0" lang="zh-TW" altLang="en-US" sz="2000" dirty="0">
                <a:solidFill>
                  <a:srgbClr val="000000"/>
                </a:solidFill>
                <a:latin typeface="+mn-ea"/>
                <a:ea typeface="+mn-ea"/>
              </a:rPr>
              <a:t> </a:t>
            </a:r>
            <a:r>
              <a:rPr kumimoji="0" lang="zh-TW" altLang="en-US" sz="2000" dirty="0" smtClean="0">
                <a:solidFill>
                  <a:srgbClr val="000000"/>
                </a:solidFill>
                <a:latin typeface="+mn-ea"/>
                <a:ea typeface="+mn-ea"/>
              </a:rPr>
              <a:t>  一</a:t>
            </a:r>
            <a:r>
              <a:rPr kumimoji="0" lang="zh-TW" altLang="en-US" sz="2000" dirty="0">
                <a:solidFill>
                  <a:srgbClr val="000000"/>
                </a:solidFill>
                <a:latin typeface="+mn-ea"/>
                <a:ea typeface="+mn-ea"/>
              </a:rPr>
              <a:t>「備審資料審查</a:t>
            </a:r>
            <a:r>
              <a:rPr kumimoji="0" lang="zh-TW" altLang="en-US" sz="2000" dirty="0" smtClean="0">
                <a:solidFill>
                  <a:srgbClr val="000000"/>
                </a:solidFill>
                <a:latin typeface="+mn-ea"/>
                <a:ea typeface="+mn-ea"/>
              </a:rPr>
              <a:t>」 </a:t>
            </a:r>
            <a:endParaRPr kumimoji="0" lang="en-US" altLang="zh-TW" sz="2000" dirty="0" smtClean="0">
              <a:solidFill>
                <a:srgbClr val="000000"/>
              </a:solidFill>
              <a:latin typeface="+mn-ea"/>
              <a:ea typeface="+mn-ea"/>
            </a:endParaRPr>
          </a:p>
          <a:p>
            <a:pPr eaLnBrk="1" hangingPunct="1">
              <a:defRPr/>
            </a:pPr>
            <a:r>
              <a:rPr kumimoji="0" lang="zh-TW" altLang="en-US" sz="2000" dirty="0">
                <a:solidFill>
                  <a:srgbClr val="000000"/>
                </a:solidFill>
                <a:latin typeface="+mn-ea"/>
                <a:ea typeface="+mn-ea"/>
              </a:rPr>
              <a:t> </a:t>
            </a:r>
            <a:r>
              <a:rPr kumimoji="0" lang="zh-TW" altLang="en-US" sz="2000" dirty="0" smtClean="0">
                <a:solidFill>
                  <a:srgbClr val="000000"/>
                </a:solidFill>
                <a:latin typeface="+mn-ea"/>
                <a:ea typeface="+mn-ea"/>
              </a:rPr>
              <a:t>  成績。</a:t>
            </a:r>
            <a:endParaRPr kumimoji="0" lang="en-US" altLang="zh-TW" sz="2000" dirty="0" smtClean="0">
              <a:solidFill>
                <a:srgbClr val="000000"/>
              </a:solidFill>
              <a:latin typeface="+mn-ea"/>
              <a:ea typeface="+mn-ea"/>
            </a:endParaRPr>
          </a:p>
          <a:p>
            <a:pPr eaLnBrk="1" hangingPunct="1">
              <a:defRPr/>
            </a:pPr>
            <a:r>
              <a:rPr kumimoji="0" lang="en-US" altLang="zh-TW" sz="2000" dirty="0" smtClean="0">
                <a:solidFill>
                  <a:srgbClr val="000000"/>
                </a:solidFill>
                <a:latin typeface="+mn-ea"/>
                <a:ea typeface="+mn-ea"/>
              </a:rPr>
              <a:t>2.</a:t>
            </a:r>
            <a:r>
              <a:rPr kumimoji="0" lang="zh-TW" altLang="en-US" sz="2000" dirty="0" smtClean="0">
                <a:solidFill>
                  <a:srgbClr val="000000"/>
                </a:solidFill>
                <a:latin typeface="+mn-ea"/>
                <a:ea typeface="+mn-ea"/>
              </a:rPr>
              <a:t>指定甄審項目二</a:t>
            </a:r>
            <a:r>
              <a:rPr kumimoji="0" lang="en-US" altLang="zh-TW" sz="2000" dirty="0" smtClean="0">
                <a:solidFill>
                  <a:srgbClr val="000000"/>
                </a:solidFill>
                <a:latin typeface="+mn-ea"/>
                <a:ea typeface="+mn-ea"/>
              </a:rPr>
              <a:t>~</a:t>
            </a:r>
            <a:r>
              <a:rPr kumimoji="0" lang="zh-TW" altLang="en-US" sz="2000" dirty="0">
                <a:solidFill>
                  <a:srgbClr val="000000"/>
                </a:solidFill>
                <a:latin typeface="+mn-ea"/>
                <a:ea typeface="+mn-ea"/>
              </a:rPr>
              <a:t>四</a:t>
            </a:r>
            <a:r>
              <a:rPr kumimoji="0" lang="zh-TW" altLang="en-US" sz="2000" dirty="0" smtClean="0">
                <a:solidFill>
                  <a:srgbClr val="000000"/>
                </a:solidFill>
                <a:latin typeface="+mn-ea"/>
                <a:ea typeface="+mn-ea"/>
              </a:rPr>
              <a:t>，</a:t>
            </a:r>
            <a:endParaRPr kumimoji="0" lang="en-US" altLang="zh-TW" sz="2000" dirty="0" smtClean="0">
              <a:solidFill>
                <a:srgbClr val="000000"/>
              </a:solidFill>
              <a:latin typeface="+mn-ea"/>
              <a:ea typeface="+mn-ea"/>
            </a:endParaRPr>
          </a:p>
          <a:p>
            <a:pPr eaLnBrk="1" hangingPunct="1">
              <a:defRPr/>
            </a:pPr>
            <a:r>
              <a:rPr kumimoji="0" lang="zh-TW" altLang="en-US" sz="2000" dirty="0">
                <a:solidFill>
                  <a:srgbClr val="000000"/>
                </a:solidFill>
                <a:latin typeface="+mn-ea"/>
                <a:ea typeface="+mn-ea"/>
              </a:rPr>
              <a:t> </a:t>
            </a:r>
            <a:r>
              <a:rPr kumimoji="0" lang="zh-TW" altLang="en-US" sz="2000" dirty="0" smtClean="0">
                <a:solidFill>
                  <a:srgbClr val="000000"/>
                </a:solidFill>
                <a:latin typeface="+mn-ea"/>
                <a:ea typeface="+mn-ea"/>
              </a:rPr>
              <a:t>  若</a:t>
            </a:r>
            <a:r>
              <a:rPr kumimoji="0" lang="zh-TW" altLang="en-US" sz="2000" dirty="0">
                <a:solidFill>
                  <a:srgbClr val="000000"/>
                </a:solidFill>
                <a:latin typeface="+mn-ea"/>
                <a:ea typeface="+mn-ea"/>
              </a:rPr>
              <a:t>缺考請輸入</a:t>
            </a:r>
            <a:r>
              <a:rPr kumimoji="0" lang="en-US" altLang="zh-TW" sz="2000" dirty="0">
                <a:solidFill>
                  <a:srgbClr val="000000"/>
                </a:solidFill>
                <a:latin typeface="+mn-ea"/>
                <a:ea typeface="+mn-ea"/>
              </a:rPr>
              <a:t>-</a:t>
            </a:r>
            <a:r>
              <a:rPr kumimoji="0" lang="en-US" altLang="zh-TW" sz="2000" dirty="0" smtClean="0">
                <a:solidFill>
                  <a:srgbClr val="000000"/>
                </a:solidFill>
                <a:latin typeface="+mn-ea"/>
                <a:ea typeface="+mn-ea"/>
              </a:rPr>
              <a:t>1</a:t>
            </a:r>
            <a:r>
              <a:rPr kumimoji="0" lang="zh-TW" altLang="en-US" sz="2000" dirty="0" smtClean="0">
                <a:solidFill>
                  <a:srgbClr val="000000"/>
                </a:solidFill>
                <a:latin typeface="+mn-ea"/>
                <a:ea typeface="+mn-ea"/>
              </a:rPr>
              <a:t>。</a:t>
            </a:r>
            <a:endParaRPr kumimoji="0" lang="en-US" altLang="zh-TW" sz="2000" dirty="0">
              <a:solidFill>
                <a:srgbClr val="000000"/>
              </a:solidFill>
              <a:latin typeface="+mn-ea"/>
              <a:ea typeface="+mn-ea"/>
            </a:endParaRPr>
          </a:p>
        </p:txBody>
      </p:sp>
    </p:spTree>
    <p:extLst>
      <p:ext uri="{BB962C8B-B14F-4D97-AF65-F5344CB8AC3E}">
        <p14:creationId xmlns:p14="http://schemas.microsoft.com/office/powerpoint/2010/main" val="313064339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Rectangle 3"/>
          <p:cNvSpPr>
            <a:spLocks noGrp="1" noChangeArrowheads="1"/>
          </p:cNvSpPr>
          <p:nvPr>
            <p:ph type="title" idx="4294967295"/>
          </p:nvPr>
        </p:nvSpPr>
        <p:spPr>
          <a:xfrm>
            <a:off x="-21120" y="169803"/>
            <a:ext cx="9144001" cy="765175"/>
          </a:xfrm>
        </p:spPr>
        <p:txBody>
          <a:bodyPr>
            <a:normAutofit fontScale="90000"/>
          </a:bodyPr>
          <a:lstStyle/>
          <a:p>
            <a:pPr indent="360000">
              <a:defRPr/>
            </a:pPr>
            <a:r>
              <a:rPr lang="zh-TW" altLang="en-US" dirty="0" smtClean="0">
                <a:solidFill>
                  <a:srgbClr val="3333FF"/>
                </a:solidFill>
              </a:rPr>
              <a:t>三、技優甄審入學招生系統操作說明</a:t>
            </a:r>
            <a:r>
              <a:rPr lang="en-US" altLang="zh-TW" dirty="0" smtClean="0">
                <a:solidFill>
                  <a:srgbClr val="3333FF"/>
                </a:solidFill>
              </a:rPr>
              <a:t>-</a:t>
            </a:r>
            <a:r>
              <a:rPr lang="en-US" altLang="zh-TW" dirty="0">
                <a:solidFill>
                  <a:srgbClr val="3333FF"/>
                </a:solidFill>
              </a:rPr>
              <a:t/>
            </a:r>
            <a:br>
              <a:rPr lang="en-US" altLang="zh-TW" dirty="0">
                <a:solidFill>
                  <a:srgbClr val="3333FF"/>
                </a:solidFill>
              </a:rPr>
            </a:br>
            <a:r>
              <a:rPr lang="zh-TW" altLang="en-US" dirty="0" smtClean="0">
                <a:solidFill>
                  <a:srgbClr val="3333FF"/>
                </a:solidFill>
              </a:rPr>
              <a:t>             </a:t>
            </a:r>
            <a:r>
              <a:rPr lang="zh-TW" altLang="en-US" dirty="0" smtClean="0">
                <a:solidFill>
                  <a:srgbClr val="660066"/>
                </a:solidFill>
                <a:latin typeface="+mn-ea"/>
                <a:ea typeface="+mn-ea"/>
                <a:cs typeface="+mn-cs"/>
              </a:rPr>
              <a:t>指定</a:t>
            </a:r>
            <a:r>
              <a:rPr lang="zh-TW" altLang="en-US" dirty="0">
                <a:solidFill>
                  <a:srgbClr val="660066"/>
                </a:solidFill>
                <a:latin typeface="+mn-ea"/>
                <a:ea typeface="+mn-ea"/>
                <a:cs typeface="+mn-cs"/>
              </a:rPr>
              <a:t>項目甄審成績作業</a:t>
            </a:r>
            <a:r>
              <a:rPr lang="en-US" altLang="zh-TW" dirty="0">
                <a:solidFill>
                  <a:srgbClr val="660066"/>
                </a:solidFill>
                <a:latin typeface="+mn-ea"/>
                <a:ea typeface="+mn-ea"/>
                <a:cs typeface="+mn-cs"/>
              </a:rPr>
              <a:t>- 2.2 </a:t>
            </a:r>
            <a:r>
              <a:rPr lang="zh-TW" altLang="en-US" dirty="0">
                <a:solidFill>
                  <a:srgbClr val="660066"/>
                </a:solidFill>
                <a:latin typeface="+mn-ea"/>
                <a:ea typeface="+mn-ea"/>
                <a:cs typeface="+mn-cs"/>
              </a:rPr>
              <a:t>成績批次處理作業</a:t>
            </a:r>
            <a:endParaRPr lang="en-US" altLang="zh-TW" dirty="0">
              <a:solidFill>
                <a:srgbClr val="660066"/>
              </a:solidFill>
              <a:latin typeface="+mn-ea"/>
              <a:ea typeface="+mn-ea"/>
              <a:cs typeface="+mn-cs"/>
            </a:endParaRPr>
          </a:p>
        </p:txBody>
      </p:sp>
      <p:sp>
        <p:nvSpPr>
          <p:cNvPr id="9" name="Rectangle 3"/>
          <p:cNvSpPr>
            <a:spLocks noGrp="1" noChangeArrowheads="1"/>
          </p:cNvSpPr>
          <p:nvPr>
            <p:ph type="title" idx="4294967295"/>
          </p:nvPr>
        </p:nvSpPr>
        <p:spPr>
          <a:xfrm>
            <a:off x="251520" y="1004876"/>
            <a:ext cx="5256213" cy="503238"/>
          </a:xfrm>
        </p:spPr>
        <p:txBody>
          <a:bodyPr>
            <a:noAutofit/>
          </a:bodyPr>
          <a:lstStyle/>
          <a:p>
            <a:pPr eaLnBrk="1" hangingPunct="1">
              <a:defRPr/>
            </a:pPr>
            <a:r>
              <a:rPr lang="en-US" altLang="zh-TW" sz="2400" kern="1200" dirty="0" smtClean="0">
                <a:solidFill>
                  <a:srgbClr val="0000FF"/>
                </a:solidFill>
                <a:latin typeface="+mn-ea"/>
                <a:ea typeface="+mn-ea"/>
                <a:cs typeface="+mn-cs"/>
              </a:rPr>
              <a:t>(3)</a:t>
            </a:r>
            <a:r>
              <a:rPr lang="zh-TW" altLang="en-US" sz="2400" kern="1200" dirty="0" smtClean="0">
                <a:solidFill>
                  <a:srgbClr val="0000FF"/>
                </a:solidFill>
                <a:latin typeface="+mn-ea"/>
                <a:ea typeface="+mn-ea"/>
                <a:cs typeface="+mn-cs"/>
              </a:rPr>
              <a:t>匯入指定項目甄審成績</a:t>
            </a:r>
            <a:endParaRPr lang="en-US" altLang="zh-TW" sz="2400" kern="1200" dirty="0" smtClean="0">
              <a:solidFill>
                <a:srgbClr val="0000FF"/>
              </a:solidFill>
              <a:latin typeface="+mn-ea"/>
              <a:ea typeface="+mn-ea"/>
              <a:cs typeface="+mn-cs"/>
            </a:endParaRPr>
          </a:p>
        </p:txBody>
      </p:sp>
      <p:pic>
        <p:nvPicPr>
          <p:cNvPr id="2" name="圖片 1"/>
          <p:cNvPicPr>
            <a:picLocks noChangeAspect="1"/>
          </p:cNvPicPr>
          <p:nvPr/>
        </p:nvPicPr>
        <p:blipFill>
          <a:blip r:embed="rId3"/>
          <a:stretch>
            <a:fillRect/>
          </a:stretch>
        </p:blipFill>
        <p:spPr>
          <a:xfrm>
            <a:off x="395536" y="1647910"/>
            <a:ext cx="7920880" cy="3725306"/>
          </a:xfrm>
          <a:prstGeom prst="rect">
            <a:avLst/>
          </a:prstGeom>
        </p:spPr>
      </p:pic>
      <p:sp>
        <p:nvSpPr>
          <p:cNvPr id="10" name="AutoShape 9"/>
          <p:cNvSpPr>
            <a:spLocks noChangeArrowheads="1"/>
          </p:cNvSpPr>
          <p:nvPr/>
        </p:nvSpPr>
        <p:spPr bwMode="auto">
          <a:xfrm>
            <a:off x="742184" y="5652809"/>
            <a:ext cx="3240088" cy="722313"/>
          </a:xfrm>
          <a:prstGeom prst="wedgeRectCallout">
            <a:avLst>
              <a:gd name="adj1" fmla="val 14128"/>
              <a:gd name="adj2" fmla="val -103352"/>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若資料有誤將無法匯入，請修正後再整批匯入</a:t>
            </a:r>
          </a:p>
        </p:txBody>
      </p:sp>
      <p:sp>
        <p:nvSpPr>
          <p:cNvPr id="12" name="AutoShape 4"/>
          <p:cNvSpPr>
            <a:spLocks noChangeArrowheads="1"/>
          </p:cNvSpPr>
          <p:nvPr/>
        </p:nvSpPr>
        <p:spPr bwMode="auto">
          <a:xfrm>
            <a:off x="6051975" y="3744748"/>
            <a:ext cx="2048417" cy="440292"/>
          </a:xfrm>
          <a:prstGeom prst="wedgeRectCallout">
            <a:avLst>
              <a:gd name="adj1" fmla="val -37234"/>
              <a:gd name="adj2" fmla="val 136763"/>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en-US" altLang="zh-TW" sz="2000" dirty="0" smtClean="0">
                <a:solidFill>
                  <a:srgbClr val="000000"/>
                </a:solidFill>
                <a:latin typeface="+mn-ea"/>
                <a:ea typeface="+mn-ea"/>
              </a:rPr>
              <a:t>2.</a:t>
            </a:r>
            <a:r>
              <a:rPr kumimoji="0" lang="zh-TW" altLang="en-US" sz="2000" dirty="0" smtClean="0">
                <a:solidFill>
                  <a:srgbClr val="000000"/>
                </a:solidFill>
                <a:latin typeface="+mn-ea"/>
              </a:rPr>
              <a:t>點選匯入檔案</a:t>
            </a:r>
            <a:endParaRPr kumimoji="0" lang="zh-TW" altLang="en-US" sz="2000" dirty="0">
              <a:solidFill>
                <a:srgbClr val="000000"/>
              </a:solidFill>
              <a:latin typeface="+mn-ea"/>
            </a:endParaRPr>
          </a:p>
        </p:txBody>
      </p:sp>
      <p:sp>
        <p:nvSpPr>
          <p:cNvPr id="7" name="AutoShape 6"/>
          <p:cNvSpPr>
            <a:spLocks noChangeArrowheads="1"/>
          </p:cNvSpPr>
          <p:nvPr/>
        </p:nvSpPr>
        <p:spPr bwMode="auto">
          <a:xfrm>
            <a:off x="3494437" y="2852936"/>
            <a:ext cx="2557538" cy="752016"/>
          </a:xfrm>
          <a:prstGeom prst="wedgeRectCallout">
            <a:avLst>
              <a:gd name="adj1" fmla="val 3436"/>
              <a:gd name="adj2" fmla="val 176382"/>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a:defRPr/>
            </a:pPr>
            <a:r>
              <a:rPr kumimoji="0" lang="en-US" altLang="zh-TW" sz="2000" dirty="0">
                <a:solidFill>
                  <a:srgbClr val="000000"/>
                </a:solidFill>
                <a:latin typeface="+mn-ea"/>
                <a:ea typeface="+mn-ea"/>
              </a:rPr>
              <a:t>1.</a:t>
            </a:r>
            <a:r>
              <a:rPr kumimoji="0" lang="zh-TW" altLang="en-US" sz="2000" dirty="0">
                <a:solidFill>
                  <a:srgbClr val="000000"/>
                </a:solidFill>
                <a:latin typeface="+mn-ea"/>
                <a:ea typeface="+mn-ea"/>
              </a:rPr>
              <a:t>匯入時先點選</a:t>
            </a:r>
            <a:r>
              <a:rPr kumimoji="0" lang="zh-TW" altLang="en-US" sz="2000" dirty="0" smtClean="0">
                <a:solidFill>
                  <a:srgbClr val="000000"/>
                </a:solidFill>
                <a:latin typeface="+mn-ea"/>
                <a:ea typeface="+mn-ea"/>
              </a:rPr>
              <a:t>瀏覽，並</a:t>
            </a:r>
            <a:r>
              <a:rPr kumimoji="0" lang="zh-TW" altLang="en-US" sz="2000" dirty="0" smtClean="0">
                <a:solidFill>
                  <a:srgbClr val="000000"/>
                </a:solidFill>
                <a:latin typeface="+mn-ea"/>
              </a:rPr>
              <a:t>選擇</a:t>
            </a:r>
            <a:r>
              <a:rPr kumimoji="0" lang="zh-TW" altLang="en-US" sz="2000" dirty="0">
                <a:solidFill>
                  <a:srgbClr val="000000"/>
                </a:solidFill>
                <a:latin typeface="+mn-ea"/>
              </a:rPr>
              <a:t>儲存之</a:t>
            </a:r>
            <a:r>
              <a:rPr kumimoji="0" lang="en-US" altLang="zh-TW" sz="2000" dirty="0">
                <a:solidFill>
                  <a:srgbClr val="000000"/>
                </a:solidFill>
                <a:latin typeface="+mn-ea"/>
              </a:rPr>
              <a:t>.CSV</a:t>
            </a:r>
            <a:r>
              <a:rPr kumimoji="0" lang="zh-TW" altLang="en-US" sz="2000" dirty="0">
                <a:solidFill>
                  <a:srgbClr val="000000"/>
                </a:solidFill>
                <a:latin typeface="+mn-ea"/>
              </a:rPr>
              <a:t>檔</a:t>
            </a:r>
          </a:p>
          <a:p>
            <a:pPr eaLnBrk="1" hangingPunct="1">
              <a:defRPr/>
            </a:pPr>
            <a:endParaRPr kumimoji="0" lang="zh-TW" altLang="en-US" sz="2000" dirty="0">
              <a:solidFill>
                <a:srgbClr val="000000"/>
              </a:solidFill>
              <a:latin typeface="+mn-ea"/>
              <a:ea typeface="+mn-ea"/>
            </a:endParaRPr>
          </a:p>
        </p:txBody>
      </p:sp>
    </p:spTree>
    <p:extLst>
      <p:ext uri="{BB962C8B-B14F-4D97-AF65-F5344CB8AC3E}">
        <p14:creationId xmlns:p14="http://schemas.microsoft.com/office/powerpoint/2010/main" val="179331552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Rectangle 3"/>
          <p:cNvSpPr>
            <a:spLocks noGrp="1" noChangeArrowheads="1"/>
          </p:cNvSpPr>
          <p:nvPr>
            <p:ph type="title" idx="4294967295"/>
          </p:nvPr>
        </p:nvSpPr>
        <p:spPr>
          <a:xfrm>
            <a:off x="107504" y="194630"/>
            <a:ext cx="9144000" cy="765175"/>
          </a:xfrm>
        </p:spPr>
        <p:txBody>
          <a:bodyPr>
            <a:normAutofit fontScale="90000"/>
          </a:bodyPr>
          <a:lstStyle/>
          <a:p>
            <a:pPr indent="360000">
              <a:defRPr/>
            </a:pPr>
            <a:r>
              <a:rPr lang="zh-TW" altLang="en-US" dirty="0" smtClean="0">
                <a:solidFill>
                  <a:srgbClr val="3333FF"/>
                </a:solidFill>
              </a:rPr>
              <a:t>三、技優甄審入學招生系統操作說明</a:t>
            </a:r>
            <a:r>
              <a:rPr lang="en-US" altLang="zh-TW" dirty="0" smtClean="0">
                <a:solidFill>
                  <a:srgbClr val="3333FF"/>
                </a:solidFill>
              </a:rPr>
              <a:t>-</a:t>
            </a:r>
            <a:r>
              <a:rPr lang="en-US" altLang="zh-TW" dirty="0">
                <a:solidFill>
                  <a:srgbClr val="3333FF"/>
                </a:solidFill>
              </a:rPr>
              <a:t/>
            </a:r>
            <a:br>
              <a:rPr lang="en-US" altLang="zh-TW" dirty="0">
                <a:solidFill>
                  <a:srgbClr val="3333FF"/>
                </a:solidFill>
              </a:rPr>
            </a:br>
            <a:r>
              <a:rPr lang="zh-TW" altLang="en-US" dirty="0" smtClean="0">
                <a:solidFill>
                  <a:srgbClr val="3333FF"/>
                </a:solidFill>
              </a:rPr>
              <a:t>             </a:t>
            </a:r>
            <a:r>
              <a:rPr lang="zh-TW" altLang="en-US" dirty="0" smtClean="0">
                <a:solidFill>
                  <a:srgbClr val="660066"/>
                </a:solidFill>
                <a:latin typeface="+mn-ea"/>
                <a:ea typeface="+mn-ea"/>
                <a:cs typeface="+mn-cs"/>
              </a:rPr>
              <a:t>指定</a:t>
            </a:r>
            <a:r>
              <a:rPr lang="zh-TW" altLang="en-US" dirty="0">
                <a:solidFill>
                  <a:srgbClr val="660066"/>
                </a:solidFill>
                <a:latin typeface="+mn-ea"/>
                <a:ea typeface="+mn-ea"/>
                <a:cs typeface="+mn-cs"/>
              </a:rPr>
              <a:t>項目甄審成績作業</a:t>
            </a:r>
            <a:r>
              <a:rPr lang="en-US" altLang="zh-TW" dirty="0">
                <a:solidFill>
                  <a:srgbClr val="660066"/>
                </a:solidFill>
                <a:latin typeface="+mn-ea"/>
                <a:ea typeface="+mn-ea"/>
                <a:cs typeface="+mn-cs"/>
              </a:rPr>
              <a:t>- 2.2 </a:t>
            </a:r>
            <a:r>
              <a:rPr lang="zh-TW" altLang="en-US" dirty="0">
                <a:solidFill>
                  <a:srgbClr val="660066"/>
                </a:solidFill>
                <a:latin typeface="+mn-ea"/>
                <a:ea typeface="+mn-ea"/>
                <a:cs typeface="+mn-cs"/>
              </a:rPr>
              <a:t>成績批次處理作業</a:t>
            </a:r>
            <a:endParaRPr lang="en-US" altLang="zh-TW" dirty="0">
              <a:solidFill>
                <a:srgbClr val="660066"/>
              </a:solidFill>
              <a:latin typeface="+mn-ea"/>
              <a:ea typeface="+mn-ea"/>
              <a:cs typeface="+mn-cs"/>
            </a:endParaRPr>
          </a:p>
        </p:txBody>
      </p:sp>
      <p:sp>
        <p:nvSpPr>
          <p:cNvPr id="9" name="Rectangle 3"/>
          <p:cNvSpPr>
            <a:spLocks noGrp="1" noChangeArrowheads="1"/>
          </p:cNvSpPr>
          <p:nvPr>
            <p:ph type="title" idx="4294967295"/>
          </p:nvPr>
        </p:nvSpPr>
        <p:spPr>
          <a:xfrm>
            <a:off x="467544" y="959805"/>
            <a:ext cx="4513263" cy="504825"/>
          </a:xfrm>
        </p:spPr>
        <p:txBody>
          <a:bodyPr>
            <a:normAutofit/>
          </a:bodyPr>
          <a:lstStyle/>
          <a:p>
            <a:pPr eaLnBrk="1" hangingPunct="1">
              <a:defRPr/>
            </a:pPr>
            <a:r>
              <a:rPr lang="en-US" altLang="zh-TW" sz="2400" kern="1200" dirty="0" smtClean="0">
                <a:solidFill>
                  <a:srgbClr val="0000FF"/>
                </a:solidFill>
                <a:latin typeface="+mn-ea"/>
                <a:ea typeface="+mn-ea"/>
                <a:cs typeface="+mn-cs"/>
              </a:rPr>
              <a:t>(4)</a:t>
            </a:r>
            <a:r>
              <a:rPr lang="zh-TW" altLang="en-US" sz="2400" kern="1200" dirty="0" smtClean="0">
                <a:solidFill>
                  <a:srgbClr val="0000FF"/>
                </a:solidFill>
                <a:latin typeface="+mn-ea"/>
                <a:ea typeface="+mn-ea"/>
                <a:cs typeface="+mn-cs"/>
              </a:rPr>
              <a:t>匯入成功</a:t>
            </a:r>
            <a:endParaRPr lang="en-US" altLang="zh-TW" sz="2400" kern="1200" dirty="0" smtClean="0">
              <a:solidFill>
                <a:srgbClr val="0000FF"/>
              </a:solidFill>
              <a:latin typeface="+mn-ea"/>
              <a:ea typeface="+mn-ea"/>
              <a:cs typeface="+mn-cs"/>
            </a:endParaRPr>
          </a:p>
        </p:txBody>
      </p:sp>
      <p:pic>
        <p:nvPicPr>
          <p:cNvPr id="2" name="圖片 1"/>
          <p:cNvPicPr>
            <a:picLocks noChangeAspect="1"/>
          </p:cNvPicPr>
          <p:nvPr/>
        </p:nvPicPr>
        <p:blipFill>
          <a:blip r:embed="rId2"/>
          <a:stretch>
            <a:fillRect/>
          </a:stretch>
        </p:blipFill>
        <p:spPr>
          <a:xfrm>
            <a:off x="395536" y="1576137"/>
            <a:ext cx="7848872" cy="4464496"/>
          </a:xfrm>
          <a:prstGeom prst="rect">
            <a:avLst/>
          </a:prstGeom>
        </p:spPr>
      </p:pic>
      <p:sp>
        <p:nvSpPr>
          <p:cNvPr id="8" name="AutoShape 4"/>
          <p:cNvSpPr>
            <a:spLocks noChangeArrowheads="1"/>
          </p:cNvSpPr>
          <p:nvPr/>
        </p:nvSpPr>
        <p:spPr bwMode="auto">
          <a:xfrm>
            <a:off x="4623749" y="4221088"/>
            <a:ext cx="3714750" cy="431800"/>
          </a:xfrm>
          <a:prstGeom prst="wedgeRectCallout">
            <a:avLst>
              <a:gd name="adj1" fmla="val -19449"/>
              <a:gd name="adj2" fmla="val 155692"/>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匯入成功下方顯示匯入之資料</a:t>
            </a:r>
          </a:p>
        </p:txBody>
      </p:sp>
    </p:spTree>
    <p:extLst>
      <p:ext uri="{BB962C8B-B14F-4D97-AF65-F5344CB8AC3E}">
        <p14:creationId xmlns:p14="http://schemas.microsoft.com/office/powerpoint/2010/main" val="226415379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3"/>
          <p:cNvSpPr txBox="1">
            <a:spLocks noChangeArrowheads="1"/>
          </p:cNvSpPr>
          <p:nvPr/>
        </p:nvSpPr>
        <p:spPr bwMode="auto">
          <a:xfrm>
            <a:off x="0" y="156020"/>
            <a:ext cx="9144000" cy="765175"/>
          </a:xfrm>
          <a:prstGeom prst="rect">
            <a:avLst/>
          </a:prstGeom>
          <a:noFill/>
          <a:ln>
            <a:noFill/>
          </a:ln>
          <a:extLst/>
        </p:spPr>
        <p:txBody>
          <a:bodyPr anchor="ct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indent="360000">
              <a:defRPr/>
            </a:pPr>
            <a:r>
              <a:rPr lang="zh-TW" altLang="en-US" sz="2500" dirty="0" smtClean="0">
                <a:solidFill>
                  <a:srgbClr val="3333FF"/>
                </a:solidFill>
              </a:rPr>
              <a:t>三、技優甄審入學招生系統操作說明</a:t>
            </a:r>
            <a:r>
              <a:rPr lang="en-US" altLang="zh-TW" sz="2500" dirty="0" smtClean="0">
                <a:solidFill>
                  <a:srgbClr val="3333FF"/>
                </a:solidFill>
              </a:rPr>
              <a:t>-</a:t>
            </a:r>
            <a:r>
              <a:rPr lang="en-US" altLang="zh-TW" sz="2500" dirty="0">
                <a:solidFill>
                  <a:srgbClr val="3333FF"/>
                </a:solidFill>
              </a:rPr>
              <a:t/>
            </a:r>
            <a:br>
              <a:rPr lang="en-US" altLang="zh-TW" sz="2500" dirty="0">
                <a:solidFill>
                  <a:srgbClr val="3333FF"/>
                </a:solidFill>
              </a:rPr>
            </a:br>
            <a:r>
              <a:rPr lang="zh-TW" altLang="en-US" sz="2500" dirty="0" smtClean="0">
                <a:solidFill>
                  <a:srgbClr val="3333FF"/>
                </a:solidFill>
              </a:rPr>
              <a:t>           </a:t>
            </a:r>
            <a:r>
              <a:rPr lang="zh-TW" altLang="en-US" sz="2500" dirty="0" smtClean="0">
                <a:solidFill>
                  <a:srgbClr val="660066"/>
                </a:solidFill>
                <a:latin typeface="+mn-ea"/>
                <a:ea typeface="+mn-ea"/>
              </a:rPr>
              <a:t>指定</a:t>
            </a:r>
            <a:r>
              <a:rPr lang="zh-TW" altLang="en-US" sz="2500" dirty="0">
                <a:solidFill>
                  <a:srgbClr val="660066"/>
                </a:solidFill>
                <a:latin typeface="+mn-ea"/>
                <a:ea typeface="+mn-ea"/>
              </a:rPr>
              <a:t>項目甄審成績作業</a:t>
            </a:r>
            <a:r>
              <a:rPr lang="en-US" altLang="zh-TW" sz="2500" dirty="0">
                <a:solidFill>
                  <a:srgbClr val="660066"/>
                </a:solidFill>
                <a:latin typeface="+mn-ea"/>
                <a:ea typeface="+mn-ea"/>
              </a:rPr>
              <a:t>- 2.3</a:t>
            </a:r>
            <a:r>
              <a:rPr lang="zh-TW" altLang="en-US" sz="2500" dirty="0">
                <a:solidFill>
                  <a:srgbClr val="660066"/>
                </a:solidFill>
                <a:latin typeface="+mn-ea"/>
                <a:ea typeface="+mn-ea"/>
              </a:rPr>
              <a:t>成績單筆處理作業</a:t>
            </a:r>
            <a:endParaRPr lang="en-US" altLang="zh-TW" sz="2500" dirty="0">
              <a:solidFill>
                <a:srgbClr val="660066"/>
              </a:solidFill>
              <a:latin typeface="+mn-ea"/>
              <a:ea typeface="+mn-ea"/>
            </a:endParaRPr>
          </a:p>
        </p:txBody>
      </p:sp>
      <p:sp>
        <p:nvSpPr>
          <p:cNvPr id="10" name="Rectangle 3"/>
          <p:cNvSpPr>
            <a:spLocks noGrp="1" noChangeArrowheads="1"/>
          </p:cNvSpPr>
          <p:nvPr>
            <p:ph type="title" idx="4294967295"/>
          </p:nvPr>
        </p:nvSpPr>
        <p:spPr>
          <a:xfrm>
            <a:off x="467544" y="929902"/>
            <a:ext cx="4989513" cy="504825"/>
          </a:xfrm>
        </p:spPr>
        <p:txBody>
          <a:bodyPr>
            <a:normAutofit/>
          </a:bodyPr>
          <a:lstStyle/>
          <a:p>
            <a:pPr eaLnBrk="1" hangingPunct="1">
              <a:defRPr/>
            </a:pPr>
            <a:r>
              <a:rPr lang="zh-TW" altLang="en-US" sz="2400" kern="1200" dirty="0" smtClean="0">
                <a:solidFill>
                  <a:srgbClr val="0000FF"/>
                </a:solidFill>
                <a:latin typeface="+mn-ea"/>
                <a:ea typeface="+mn-ea"/>
                <a:cs typeface="+mn-cs"/>
              </a:rPr>
              <a:t>單筆作業</a:t>
            </a:r>
            <a:r>
              <a:rPr lang="en-US" altLang="zh-TW" sz="2400" kern="1200" dirty="0" smtClean="0">
                <a:solidFill>
                  <a:srgbClr val="0000FF"/>
                </a:solidFill>
                <a:latin typeface="+mn-ea"/>
                <a:ea typeface="+mn-ea"/>
                <a:cs typeface="+mn-cs"/>
              </a:rPr>
              <a:t>-</a:t>
            </a:r>
            <a:r>
              <a:rPr lang="zh-TW" altLang="en-US" sz="2400" dirty="0" smtClean="0">
                <a:solidFill>
                  <a:srgbClr val="0000FF"/>
                </a:solidFill>
                <a:latin typeface="+mn-ea"/>
                <a:ea typeface="+mn-ea"/>
                <a:cs typeface="+mn-cs"/>
              </a:rPr>
              <a:t>輸入指定項目成</a:t>
            </a:r>
            <a:r>
              <a:rPr lang="zh-TW" altLang="en-US" sz="2400" dirty="0">
                <a:solidFill>
                  <a:srgbClr val="0000FF"/>
                </a:solidFill>
                <a:latin typeface="+mn-ea"/>
                <a:ea typeface="+mn-ea"/>
                <a:cs typeface="+mn-cs"/>
              </a:rPr>
              <a:t>績</a:t>
            </a:r>
            <a:endParaRPr lang="en-US" altLang="zh-TW" sz="2400" kern="1200" dirty="0" smtClean="0">
              <a:solidFill>
                <a:srgbClr val="0000FF"/>
              </a:solidFill>
              <a:latin typeface="+mn-ea"/>
              <a:ea typeface="+mn-ea"/>
              <a:cs typeface="+mn-cs"/>
            </a:endParaRPr>
          </a:p>
        </p:txBody>
      </p:sp>
      <p:pic>
        <p:nvPicPr>
          <p:cNvPr id="2" name="圖片 1"/>
          <p:cNvPicPr>
            <a:picLocks noChangeAspect="1"/>
          </p:cNvPicPr>
          <p:nvPr/>
        </p:nvPicPr>
        <p:blipFill>
          <a:blip r:embed="rId2"/>
          <a:stretch>
            <a:fillRect/>
          </a:stretch>
        </p:blipFill>
        <p:spPr>
          <a:xfrm>
            <a:off x="323528" y="1618034"/>
            <a:ext cx="8568952" cy="3755181"/>
          </a:xfrm>
          <a:prstGeom prst="rect">
            <a:avLst/>
          </a:prstGeom>
        </p:spPr>
      </p:pic>
      <p:sp>
        <p:nvSpPr>
          <p:cNvPr id="11" name="AutoShape 4"/>
          <p:cNvSpPr>
            <a:spLocks noChangeArrowheads="1"/>
          </p:cNvSpPr>
          <p:nvPr/>
        </p:nvSpPr>
        <p:spPr bwMode="auto">
          <a:xfrm>
            <a:off x="5894837" y="1182315"/>
            <a:ext cx="2874962" cy="695325"/>
          </a:xfrm>
          <a:prstGeom prst="wedgeRectCallout">
            <a:avLst>
              <a:gd name="adj1" fmla="val -26231"/>
              <a:gd name="adj2" fmla="val 181581"/>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a:solidFill>
                  <a:srgbClr val="000000"/>
                </a:solidFill>
                <a:latin typeface="+mn-ea"/>
                <a:ea typeface="+mn-ea"/>
              </a:rPr>
              <a:t>此方格內顯示該系科組</a:t>
            </a:r>
            <a:r>
              <a:rPr kumimoji="0" lang="zh-TW" altLang="en-US" sz="2000" dirty="0">
                <a:latin typeface="+mn-ea"/>
                <a:ea typeface="+mn-ea"/>
              </a:rPr>
              <a:t>學程</a:t>
            </a:r>
            <a:r>
              <a:rPr kumimoji="0" lang="zh-TW" altLang="en-US" sz="2000" dirty="0">
                <a:solidFill>
                  <a:srgbClr val="000000"/>
                </a:solidFill>
                <a:latin typeface="+mn-ea"/>
                <a:ea typeface="+mn-ea"/>
              </a:rPr>
              <a:t>的成績採計方式</a:t>
            </a:r>
          </a:p>
        </p:txBody>
      </p:sp>
      <p:sp>
        <p:nvSpPr>
          <p:cNvPr id="12" name="AutoShape 5"/>
          <p:cNvSpPr>
            <a:spLocks noChangeArrowheads="1"/>
          </p:cNvSpPr>
          <p:nvPr/>
        </p:nvSpPr>
        <p:spPr bwMode="auto">
          <a:xfrm>
            <a:off x="564021" y="5780224"/>
            <a:ext cx="7647177" cy="936104"/>
          </a:xfrm>
          <a:prstGeom prst="wedgeRectCallout">
            <a:avLst>
              <a:gd name="adj1" fmla="val -25054"/>
              <a:gd name="adj2" fmla="val -92314"/>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en-US" altLang="zh-TW" dirty="0" smtClean="0">
                <a:solidFill>
                  <a:srgbClr val="000000"/>
                </a:solidFill>
                <a:latin typeface="+mn-ea"/>
                <a:ea typeface="+mn-ea"/>
              </a:rPr>
              <a:t>1.</a:t>
            </a:r>
            <a:r>
              <a:rPr kumimoji="0" lang="zh-TW" altLang="en-US" dirty="0" smtClean="0">
                <a:solidFill>
                  <a:srgbClr val="000000"/>
                </a:solidFill>
                <a:latin typeface="+mn-ea"/>
                <a:ea typeface="+mn-ea"/>
              </a:rPr>
              <a:t>可</a:t>
            </a:r>
            <a:r>
              <a:rPr kumimoji="0" lang="zh-TW" altLang="en-US" dirty="0">
                <a:solidFill>
                  <a:srgbClr val="000000"/>
                </a:solidFill>
                <a:latin typeface="+mn-ea"/>
                <a:ea typeface="+mn-ea"/>
              </a:rPr>
              <a:t>由此個別輸入學生成績，指定甄審項目一「</a:t>
            </a:r>
            <a:r>
              <a:rPr kumimoji="0" lang="zh-TW" altLang="en-US" dirty="0" smtClean="0">
                <a:solidFill>
                  <a:srgbClr val="000000"/>
                </a:solidFill>
                <a:latin typeface="+mn-ea"/>
                <a:ea typeface="+mn-ea"/>
              </a:rPr>
              <a:t>備審</a:t>
            </a:r>
            <a:r>
              <a:rPr kumimoji="0" lang="zh-TW" altLang="en-US" dirty="0">
                <a:solidFill>
                  <a:srgbClr val="000000"/>
                </a:solidFill>
                <a:latin typeface="+mn-ea"/>
                <a:ea typeface="+mn-ea"/>
              </a:rPr>
              <a:t>資料審查」僅需</a:t>
            </a:r>
            <a:r>
              <a:rPr kumimoji="0" lang="zh-TW" altLang="en-US" dirty="0" smtClean="0">
                <a:solidFill>
                  <a:srgbClr val="000000"/>
                </a:solidFill>
                <a:latin typeface="+mn-ea"/>
                <a:ea typeface="+mn-ea"/>
              </a:rPr>
              <a:t>輸入  </a:t>
            </a:r>
            <a:endParaRPr kumimoji="0" lang="en-US" altLang="zh-TW" dirty="0" smtClean="0">
              <a:solidFill>
                <a:srgbClr val="000000"/>
              </a:solidFill>
              <a:latin typeface="+mn-ea"/>
              <a:ea typeface="+mn-ea"/>
            </a:endParaRPr>
          </a:p>
          <a:p>
            <a:pPr eaLnBrk="1" hangingPunct="1">
              <a:defRPr/>
            </a:pPr>
            <a:r>
              <a:rPr kumimoji="0" lang="zh-TW" altLang="en-US" dirty="0">
                <a:solidFill>
                  <a:srgbClr val="000000"/>
                </a:solidFill>
                <a:latin typeface="+mn-ea"/>
                <a:ea typeface="+mn-ea"/>
              </a:rPr>
              <a:t> </a:t>
            </a:r>
            <a:r>
              <a:rPr kumimoji="0" lang="zh-TW" altLang="en-US" dirty="0" smtClean="0">
                <a:solidFill>
                  <a:srgbClr val="000000"/>
                </a:solidFill>
                <a:latin typeface="+mn-ea"/>
                <a:ea typeface="+mn-ea"/>
              </a:rPr>
              <a:t>  各</a:t>
            </a:r>
            <a:r>
              <a:rPr kumimoji="0" lang="zh-TW" altLang="en-US" dirty="0">
                <a:solidFill>
                  <a:srgbClr val="000000"/>
                </a:solidFill>
                <a:latin typeface="+mn-ea"/>
                <a:ea typeface="+mn-ea"/>
              </a:rPr>
              <a:t>評分項目原始</a:t>
            </a:r>
            <a:r>
              <a:rPr kumimoji="0" lang="zh-TW" altLang="en-US" dirty="0" smtClean="0">
                <a:solidFill>
                  <a:srgbClr val="000000"/>
                </a:solidFill>
                <a:latin typeface="+mn-ea"/>
                <a:ea typeface="+mn-ea"/>
              </a:rPr>
              <a:t>成績</a:t>
            </a:r>
            <a:r>
              <a:rPr kumimoji="0" lang="en-US" altLang="zh-TW" dirty="0" smtClean="0">
                <a:solidFill>
                  <a:srgbClr val="000000"/>
                </a:solidFill>
                <a:latin typeface="+mn-ea"/>
                <a:ea typeface="+mn-ea"/>
              </a:rPr>
              <a:t>(</a:t>
            </a:r>
            <a:r>
              <a:rPr kumimoji="0" lang="zh-TW" altLang="en-US" dirty="0" smtClean="0">
                <a:solidFill>
                  <a:srgbClr val="000000"/>
                </a:solidFill>
                <a:latin typeface="+mn-ea"/>
                <a:ea typeface="+mn-ea"/>
              </a:rPr>
              <a:t>輸入</a:t>
            </a:r>
            <a:r>
              <a:rPr kumimoji="0" lang="en-US" altLang="zh-TW" dirty="0">
                <a:solidFill>
                  <a:srgbClr val="000000"/>
                </a:solidFill>
                <a:latin typeface="+mn-ea"/>
                <a:ea typeface="+mn-ea"/>
              </a:rPr>
              <a:t>0~100</a:t>
            </a:r>
            <a:r>
              <a:rPr kumimoji="0" lang="zh-TW" altLang="en-US" dirty="0">
                <a:solidFill>
                  <a:srgbClr val="000000"/>
                </a:solidFill>
                <a:latin typeface="+mn-ea"/>
                <a:ea typeface="+mn-ea"/>
              </a:rPr>
              <a:t>數值</a:t>
            </a:r>
            <a:r>
              <a:rPr kumimoji="0" lang="zh-TW" altLang="en-US" dirty="0" smtClean="0">
                <a:solidFill>
                  <a:srgbClr val="000000"/>
                </a:solidFill>
                <a:latin typeface="+mn-ea"/>
                <a:ea typeface="+mn-ea"/>
              </a:rPr>
              <a:t>，不得</a:t>
            </a:r>
            <a:r>
              <a:rPr kumimoji="0" lang="zh-TW" altLang="en-US" dirty="0">
                <a:solidFill>
                  <a:srgbClr val="000000"/>
                </a:solidFill>
                <a:latin typeface="+mn-ea"/>
                <a:ea typeface="+mn-ea"/>
              </a:rPr>
              <a:t>輸入</a:t>
            </a:r>
            <a:r>
              <a:rPr kumimoji="0" lang="en-US" altLang="zh-TW" dirty="0">
                <a:solidFill>
                  <a:srgbClr val="000000"/>
                </a:solidFill>
                <a:latin typeface="+mn-ea"/>
                <a:ea typeface="+mn-ea"/>
              </a:rPr>
              <a:t>-1)</a:t>
            </a:r>
            <a:r>
              <a:rPr kumimoji="0" lang="zh-TW" altLang="en-US" dirty="0">
                <a:solidFill>
                  <a:srgbClr val="000000"/>
                </a:solidFill>
                <a:latin typeface="+mn-ea"/>
                <a:ea typeface="+mn-ea"/>
              </a:rPr>
              <a:t>，本</a:t>
            </a:r>
            <a:r>
              <a:rPr kumimoji="0" lang="zh-TW" altLang="en-US" dirty="0" smtClean="0">
                <a:solidFill>
                  <a:srgbClr val="000000"/>
                </a:solidFill>
                <a:latin typeface="+mn-ea"/>
                <a:ea typeface="+mn-ea"/>
              </a:rPr>
              <a:t>系統將</a:t>
            </a:r>
            <a:r>
              <a:rPr kumimoji="0" lang="zh-TW" altLang="en-US" dirty="0">
                <a:solidFill>
                  <a:srgbClr val="000000"/>
                </a:solidFill>
                <a:latin typeface="+mn-ea"/>
                <a:ea typeface="+mn-ea"/>
              </a:rPr>
              <a:t>依照</a:t>
            </a:r>
            <a:r>
              <a:rPr kumimoji="0" lang="zh-TW" altLang="en-US" dirty="0" smtClean="0">
                <a:solidFill>
                  <a:srgbClr val="000000"/>
                </a:solidFill>
                <a:latin typeface="+mn-ea"/>
                <a:ea typeface="+mn-ea"/>
              </a:rPr>
              <a:t>各項</a:t>
            </a:r>
            <a:endParaRPr kumimoji="0" lang="en-US" altLang="zh-TW" dirty="0" smtClean="0">
              <a:solidFill>
                <a:srgbClr val="000000"/>
              </a:solidFill>
              <a:latin typeface="+mn-ea"/>
              <a:ea typeface="+mn-ea"/>
            </a:endParaRPr>
          </a:p>
          <a:p>
            <a:pPr eaLnBrk="1" hangingPunct="1">
              <a:defRPr/>
            </a:pPr>
            <a:r>
              <a:rPr kumimoji="0" lang="zh-TW" altLang="en-US" dirty="0">
                <a:solidFill>
                  <a:srgbClr val="000000"/>
                </a:solidFill>
                <a:latin typeface="+mn-ea"/>
                <a:ea typeface="+mn-ea"/>
              </a:rPr>
              <a:t> </a:t>
            </a:r>
            <a:r>
              <a:rPr kumimoji="0" lang="zh-TW" altLang="en-US" dirty="0" smtClean="0">
                <a:solidFill>
                  <a:srgbClr val="000000"/>
                </a:solidFill>
                <a:latin typeface="+mn-ea"/>
                <a:ea typeface="+mn-ea"/>
              </a:rPr>
              <a:t>  所</a:t>
            </a:r>
            <a:r>
              <a:rPr kumimoji="0" lang="zh-TW" altLang="en-US" dirty="0">
                <a:solidFill>
                  <a:srgbClr val="000000"/>
                </a:solidFill>
                <a:latin typeface="+mn-ea"/>
                <a:ea typeface="+mn-ea"/>
              </a:rPr>
              <a:t>訂</a:t>
            </a:r>
            <a:r>
              <a:rPr kumimoji="0" lang="zh-TW" altLang="en-US" dirty="0" smtClean="0">
                <a:solidFill>
                  <a:srgbClr val="000000"/>
                </a:solidFill>
                <a:latin typeface="+mn-ea"/>
                <a:ea typeface="+mn-ea"/>
              </a:rPr>
              <a:t>比例計算</a:t>
            </a:r>
            <a:r>
              <a:rPr kumimoji="0" lang="zh-TW" altLang="en-US" dirty="0">
                <a:solidFill>
                  <a:srgbClr val="000000"/>
                </a:solidFill>
                <a:latin typeface="+mn-ea"/>
                <a:ea typeface="+mn-ea"/>
              </a:rPr>
              <a:t>出</a:t>
            </a:r>
            <a:r>
              <a:rPr kumimoji="0" lang="zh-TW" altLang="en-US" dirty="0" smtClean="0">
                <a:solidFill>
                  <a:srgbClr val="000000"/>
                </a:solidFill>
                <a:latin typeface="+mn-ea"/>
                <a:ea typeface="+mn-ea"/>
              </a:rPr>
              <a:t>指定一得分與實得分。</a:t>
            </a:r>
            <a:endParaRPr kumimoji="0" lang="zh-TW" altLang="en-US" dirty="0">
              <a:solidFill>
                <a:srgbClr val="000000"/>
              </a:solidFill>
              <a:latin typeface="+mn-ea"/>
              <a:ea typeface="+mn-ea"/>
            </a:endParaRPr>
          </a:p>
          <a:p>
            <a:pPr eaLnBrk="1" hangingPunct="1">
              <a:defRPr/>
            </a:pPr>
            <a:endParaRPr kumimoji="0" lang="zh-TW" altLang="en-US" sz="2000" dirty="0">
              <a:solidFill>
                <a:srgbClr val="000000"/>
              </a:solidFill>
              <a:latin typeface="+mn-ea"/>
              <a:ea typeface="+mn-ea"/>
            </a:endParaRPr>
          </a:p>
        </p:txBody>
      </p:sp>
      <p:sp>
        <p:nvSpPr>
          <p:cNvPr id="13" name="AutoShape 5"/>
          <p:cNvSpPr>
            <a:spLocks noChangeArrowheads="1"/>
          </p:cNvSpPr>
          <p:nvPr/>
        </p:nvSpPr>
        <p:spPr bwMode="auto">
          <a:xfrm>
            <a:off x="5733130" y="3861048"/>
            <a:ext cx="3198375" cy="432048"/>
          </a:xfrm>
          <a:prstGeom prst="wedgeRectCallout">
            <a:avLst>
              <a:gd name="adj1" fmla="val 38854"/>
              <a:gd name="adj2" fmla="val 102610"/>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en-US" altLang="zh-TW" sz="2000" dirty="0" smtClean="0">
                <a:solidFill>
                  <a:srgbClr val="000000"/>
                </a:solidFill>
                <a:latin typeface="+mn-ea"/>
                <a:ea typeface="+mn-ea"/>
              </a:rPr>
              <a:t>2.</a:t>
            </a:r>
            <a:r>
              <a:rPr kumimoji="0" lang="zh-TW" altLang="en-US" sz="2000" dirty="0" smtClean="0">
                <a:solidFill>
                  <a:srgbClr val="000000"/>
                </a:solidFill>
                <a:latin typeface="+mn-ea"/>
                <a:ea typeface="+mn-ea"/>
              </a:rPr>
              <a:t>單</a:t>
            </a:r>
            <a:r>
              <a:rPr kumimoji="0" lang="zh-TW" altLang="en-US" sz="2000" dirty="0">
                <a:solidFill>
                  <a:srgbClr val="000000"/>
                </a:solidFill>
                <a:latin typeface="+mn-ea"/>
                <a:ea typeface="+mn-ea"/>
              </a:rPr>
              <a:t>筆成績輸入後按下儲存</a:t>
            </a:r>
          </a:p>
        </p:txBody>
      </p:sp>
    </p:spTree>
    <p:extLst>
      <p:ext uri="{BB962C8B-B14F-4D97-AF65-F5344CB8AC3E}">
        <p14:creationId xmlns:p14="http://schemas.microsoft.com/office/powerpoint/2010/main" val="66444980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3"/>
          <p:cNvSpPr txBox="1">
            <a:spLocks noChangeArrowheads="1"/>
          </p:cNvSpPr>
          <p:nvPr/>
        </p:nvSpPr>
        <p:spPr bwMode="auto">
          <a:xfrm>
            <a:off x="-84365" y="178989"/>
            <a:ext cx="9144000" cy="765175"/>
          </a:xfrm>
          <a:prstGeom prst="rect">
            <a:avLst/>
          </a:prstGeom>
          <a:noFill/>
          <a:ln>
            <a:noFill/>
          </a:ln>
          <a:extLst/>
        </p:spPr>
        <p:txBody>
          <a:bodyPr anchor="ct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indent="360000">
              <a:defRPr/>
            </a:pPr>
            <a:r>
              <a:rPr lang="zh-TW" altLang="en-US" sz="2500" dirty="0" smtClean="0">
                <a:solidFill>
                  <a:srgbClr val="3333FF"/>
                </a:solidFill>
              </a:rPr>
              <a:t>三、技優甄審入學招生系統操作說明</a:t>
            </a:r>
            <a:r>
              <a:rPr lang="en-US" altLang="zh-TW" sz="2500" dirty="0" smtClean="0">
                <a:solidFill>
                  <a:srgbClr val="3333FF"/>
                </a:solidFill>
              </a:rPr>
              <a:t>-</a:t>
            </a:r>
            <a:r>
              <a:rPr lang="en-US" altLang="zh-TW" sz="2500" dirty="0">
                <a:solidFill>
                  <a:srgbClr val="3333FF"/>
                </a:solidFill>
              </a:rPr>
              <a:t/>
            </a:r>
            <a:br>
              <a:rPr lang="en-US" altLang="zh-TW" sz="2500" dirty="0">
                <a:solidFill>
                  <a:srgbClr val="3333FF"/>
                </a:solidFill>
              </a:rPr>
            </a:br>
            <a:r>
              <a:rPr lang="zh-TW" altLang="en-US" sz="2500" dirty="0" smtClean="0">
                <a:solidFill>
                  <a:srgbClr val="3333FF"/>
                </a:solidFill>
              </a:rPr>
              <a:t>           </a:t>
            </a:r>
            <a:r>
              <a:rPr lang="zh-TW" altLang="en-US" sz="2500" dirty="0" smtClean="0">
                <a:solidFill>
                  <a:srgbClr val="660066"/>
                </a:solidFill>
                <a:latin typeface="+mn-ea"/>
                <a:ea typeface="+mn-ea"/>
              </a:rPr>
              <a:t>指定</a:t>
            </a:r>
            <a:r>
              <a:rPr lang="zh-TW" altLang="en-US" sz="2500" dirty="0">
                <a:solidFill>
                  <a:srgbClr val="660066"/>
                </a:solidFill>
                <a:latin typeface="+mn-ea"/>
                <a:ea typeface="+mn-ea"/>
              </a:rPr>
              <a:t>項目甄審成績作業</a:t>
            </a:r>
            <a:r>
              <a:rPr lang="en-US" altLang="zh-TW" sz="2500" dirty="0">
                <a:solidFill>
                  <a:srgbClr val="660066"/>
                </a:solidFill>
                <a:latin typeface="+mn-ea"/>
                <a:ea typeface="+mn-ea"/>
              </a:rPr>
              <a:t>- 2.3</a:t>
            </a:r>
            <a:r>
              <a:rPr lang="zh-TW" altLang="en-US" sz="2500" dirty="0">
                <a:solidFill>
                  <a:srgbClr val="660066"/>
                </a:solidFill>
                <a:latin typeface="+mn-ea"/>
                <a:ea typeface="+mn-ea"/>
              </a:rPr>
              <a:t>成績單筆處理作業</a:t>
            </a:r>
            <a:endParaRPr lang="en-US" altLang="zh-TW" sz="2500" dirty="0">
              <a:solidFill>
                <a:srgbClr val="660066"/>
              </a:solidFill>
              <a:latin typeface="+mn-ea"/>
              <a:ea typeface="+mn-ea"/>
            </a:endParaRPr>
          </a:p>
        </p:txBody>
      </p:sp>
      <p:sp>
        <p:nvSpPr>
          <p:cNvPr id="10" name="Rectangle 3"/>
          <p:cNvSpPr>
            <a:spLocks noGrp="1" noChangeArrowheads="1"/>
          </p:cNvSpPr>
          <p:nvPr>
            <p:ph type="title" idx="4294967295"/>
          </p:nvPr>
        </p:nvSpPr>
        <p:spPr>
          <a:xfrm>
            <a:off x="251520" y="1066283"/>
            <a:ext cx="4989513" cy="504825"/>
          </a:xfrm>
        </p:spPr>
        <p:txBody>
          <a:bodyPr>
            <a:normAutofit/>
          </a:bodyPr>
          <a:lstStyle/>
          <a:p>
            <a:pPr eaLnBrk="1" hangingPunct="1">
              <a:defRPr/>
            </a:pPr>
            <a:r>
              <a:rPr lang="zh-TW" altLang="en-US" sz="2400" kern="1200" dirty="0" smtClean="0">
                <a:solidFill>
                  <a:srgbClr val="0000FF"/>
                </a:solidFill>
                <a:latin typeface="+mn-ea"/>
                <a:ea typeface="+mn-ea"/>
                <a:cs typeface="+mn-cs"/>
              </a:rPr>
              <a:t>匯出各校系考生成績</a:t>
            </a:r>
            <a:endParaRPr lang="en-US" altLang="zh-TW" sz="2400" kern="1200" dirty="0" smtClean="0">
              <a:solidFill>
                <a:srgbClr val="0000FF"/>
              </a:solidFill>
              <a:latin typeface="+mn-ea"/>
              <a:ea typeface="+mn-ea"/>
              <a:cs typeface="+mn-cs"/>
            </a:endParaRPr>
          </a:p>
        </p:txBody>
      </p:sp>
      <p:pic>
        <p:nvPicPr>
          <p:cNvPr id="3" name="圖片 2"/>
          <p:cNvPicPr>
            <a:picLocks noChangeAspect="1"/>
          </p:cNvPicPr>
          <p:nvPr/>
        </p:nvPicPr>
        <p:blipFill>
          <a:blip r:embed="rId2"/>
          <a:stretch>
            <a:fillRect/>
          </a:stretch>
        </p:blipFill>
        <p:spPr>
          <a:xfrm>
            <a:off x="467544" y="2388553"/>
            <a:ext cx="8040182" cy="3843239"/>
          </a:xfrm>
          <a:prstGeom prst="rect">
            <a:avLst/>
          </a:prstGeom>
        </p:spPr>
      </p:pic>
      <p:sp>
        <p:nvSpPr>
          <p:cNvPr id="9" name="AutoShape 4"/>
          <p:cNvSpPr>
            <a:spLocks noChangeArrowheads="1"/>
          </p:cNvSpPr>
          <p:nvPr/>
        </p:nvSpPr>
        <p:spPr bwMode="auto">
          <a:xfrm>
            <a:off x="4644008" y="1318696"/>
            <a:ext cx="2874962" cy="695325"/>
          </a:xfrm>
          <a:prstGeom prst="wedgeRectCallout">
            <a:avLst>
              <a:gd name="adj1" fmla="val -28810"/>
              <a:gd name="adj2" fmla="val 304795"/>
            </a:avLst>
          </a:prstGeom>
          <a:gradFill rotWithShape="1">
            <a:gsLst>
              <a:gs pos="0">
                <a:srgbClr val="C9B5E8"/>
              </a:gs>
              <a:gs pos="35001">
                <a:srgbClr val="D9CBEE"/>
              </a:gs>
              <a:gs pos="100000">
                <a:srgbClr val="F0EAF9"/>
              </a:gs>
            </a:gsLst>
            <a:lin ang="16200000" scaled="1"/>
          </a:gradFill>
          <a:ln w="9525" algn="ctr">
            <a:solidFill>
              <a:srgbClr val="7D60A0"/>
            </a:solidFill>
            <a:miter lim="800000"/>
            <a:headEnd/>
            <a:tailEnd/>
          </a:ln>
          <a:effectLst>
            <a:outerShdw dist="20000" dir="5400000" rotWithShape="0">
              <a:srgbClr val="000000">
                <a:alpha val="37999"/>
              </a:srgbClr>
            </a:outerShdw>
          </a:effectLst>
        </p:spPr>
        <p:txBody>
          <a:bodyPr/>
          <a:lstStyle/>
          <a:p>
            <a:pPr eaLnBrk="1" hangingPunct="1">
              <a:defRPr/>
            </a:pPr>
            <a:r>
              <a:rPr kumimoji="0" lang="zh-TW" altLang="en-US" sz="2000" dirty="0" smtClean="0">
                <a:solidFill>
                  <a:srgbClr val="000000"/>
                </a:solidFill>
                <a:latin typeface="+mn-ea"/>
                <a:ea typeface="+mn-ea"/>
              </a:rPr>
              <a:t>可匯出單一校系或全部校系考生成績資料</a:t>
            </a:r>
            <a:endParaRPr kumimoji="0" lang="zh-TW" altLang="en-US" sz="2000" dirty="0">
              <a:solidFill>
                <a:srgbClr val="000000"/>
              </a:solidFill>
              <a:latin typeface="+mn-ea"/>
              <a:ea typeface="+mn-ea"/>
            </a:endParaRPr>
          </a:p>
        </p:txBody>
      </p:sp>
    </p:spTree>
    <p:extLst>
      <p:ext uri="{BB962C8B-B14F-4D97-AF65-F5344CB8AC3E}">
        <p14:creationId xmlns:p14="http://schemas.microsoft.com/office/powerpoint/2010/main" val="1130837379"/>
      </p:ext>
    </p:extLst>
  </p:cSld>
  <p:clrMapOvr>
    <a:masterClrMapping/>
  </p:clrMapOvr>
  <p:timing>
    <p:tnLst>
      <p:par>
        <p:cTn id="1" dur="indefinite" restart="never" nodeType="tmRoot"/>
      </p:par>
    </p:tnLst>
  </p:timing>
</p:sld>
</file>

<file path=ppt/theme/theme1.xml><?xml version="1.0" encoding="utf-8"?>
<a:theme xmlns:a="http://schemas.openxmlformats.org/drawingml/2006/main" name="自訂設計">
  <a:themeElements>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自訂 6">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訂 1">
      <a:majorFont>
        <a:latin typeface="Arial"/>
        <a:ea typeface="華康細黑體"/>
        <a:cs typeface=""/>
      </a:majorFont>
      <a:minorFont>
        <a:latin typeface="Arial"/>
        <a:ea typeface="華康細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自訂設計">
  <a:themeElements>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自訂 1">
      <a:majorFont>
        <a:latin typeface="Arial"/>
        <a:ea typeface="華康新特明體"/>
        <a:cs typeface=""/>
      </a:majorFont>
      <a:minorFont>
        <a:latin typeface="Arial"/>
        <a:ea typeface="華康中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自訂設計">
  <a:themeElements>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自訂 1">
      <a:majorFont>
        <a:latin typeface="Arial"/>
        <a:ea typeface="華康新特明體"/>
        <a:cs typeface=""/>
      </a:majorFont>
      <a:minorFont>
        <a:latin typeface="Arial"/>
        <a:ea typeface="華康中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自訂設計">
  <a:themeElements>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自訂 1">
      <a:majorFont>
        <a:latin typeface="Arial"/>
        <a:ea typeface="華康新特明體"/>
        <a:cs typeface=""/>
      </a:majorFont>
      <a:minorFont>
        <a:latin typeface="Arial"/>
        <a:ea typeface="華康中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自訂設計">
  <a:themeElements>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自訂 1">
      <a:majorFont>
        <a:latin typeface="Arial"/>
        <a:ea typeface="華康新特明體"/>
        <a:cs typeface=""/>
      </a:majorFont>
      <a:minorFont>
        <a:latin typeface="Arial"/>
        <a:ea typeface="華康中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42846</TotalTime>
  <Words>11605</Words>
  <Application>Microsoft Office PowerPoint</Application>
  <PresentationFormat>如螢幕大小 (4:3)</PresentationFormat>
  <Paragraphs>2219</Paragraphs>
  <Slides>120</Slides>
  <Notes>43</Notes>
  <HiddenSlides>0</HiddenSlides>
  <MMClips>0</MMClips>
  <ScaleCrop>false</ScaleCrop>
  <HeadingPairs>
    <vt:vector size="6" baseType="variant">
      <vt:variant>
        <vt:lpstr>使用字型</vt:lpstr>
      </vt:variant>
      <vt:variant>
        <vt:i4>20</vt:i4>
      </vt:variant>
      <vt:variant>
        <vt:lpstr>佈景主題</vt:lpstr>
      </vt:variant>
      <vt:variant>
        <vt:i4>6</vt:i4>
      </vt:variant>
      <vt:variant>
        <vt:lpstr>投影片標題</vt:lpstr>
      </vt:variant>
      <vt:variant>
        <vt:i4>120</vt:i4>
      </vt:variant>
    </vt:vector>
  </HeadingPairs>
  <TitlesOfParts>
    <vt:vector size="146" baseType="lpstr">
      <vt:lpstr>微软雅黑</vt:lpstr>
      <vt:lpstr>宋体</vt:lpstr>
      <vt:lpstr>Wingdings 2</vt:lpstr>
      <vt:lpstr>方正豪体简体</vt:lpstr>
      <vt:lpstr>華康中特圓體</vt:lpstr>
      <vt:lpstr>華康中黑體</vt:lpstr>
      <vt:lpstr>華康細黑體</vt:lpstr>
      <vt:lpstr>華康新特明體</vt:lpstr>
      <vt:lpstr>華康新特黑體</vt:lpstr>
      <vt:lpstr>華康楷書體W3</vt:lpstr>
      <vt:lpstr>華康儷楷書</vt:lpstr>
      <vt:lpstr>微軟正黑體</vt:lpstr>
      <vt:lpstr>新細明體</vt:lpstr>
      <vt:lpstr>標楷體</vt:lpstr>
      <vt:lpstr>Arial</vt:lpstr>
      <vt:lpstr>Book Antiqua</vt:lpstr>
      <vt:lpstr>Calibri</vt:lpstr>
      <vt:lpstr>Tahoma</vt:lpstr>
      <vt:lpstr>Times New Roman</vt:lpstr>
      <vt:lpstr>Wingdings</vt:lpstr>
      <vt:lpstr>自訂設計</vt:lpstr>
      <vt:lpstr>1_自訂設計</vt:lpstr>
      <vt:lpstr>2_自訂設計</vt:lpstr>
      <vt:lpstr>3_自訂設計</vt:lpstr>
      <vt:lpstr>4_自訂設計</vt:lpstr>
      <vt:lpstr>5_自訂設計</vt:lpstr>
      <vt:lpstr>甄選入學招生第二階段甄試系統及 技優甄審系統操作說明</vt:lpstr>
      <vt:lpstr>簡報大綱</vt:lpstr>
      <vt:lpstr>第二階段系統操作說明</vt:lpstr>
      <vt:lpstr>一、108學年度試務作業重要事項~變革事項</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108學年度甄選入學第二階段甄試學校作業時程</vt:lpstr>
      <vt:lpstr>甄選入學第二階段甄試作業配合事項</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系統功能架構圖</vt:lpstr>
      <vt:lpstr>基本資料- 1-0. 一階篩選統計資料暨備審資料上傳情形</vt:lpstr>
      <vt:lpstr>PowerPoint 簡報</vt:lpstr>
      <vt:lpstr>PowerPoint 簡報</vt:lpstr>
      <vt:lpstr>基本資料-1-1. 報名人次及繳費金額統計</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指定項目成績作業-2-1. 列印空白登記表</vt:lpstr>
      <vt:lpstr>指定項目成績作業-2-2. 指定項目成績匯入匯出作業</vt:lpstr>
      <vt:lpstr>指定項目成績作業-2-2. 指定項目成績匯入匯出作業</vt:lpstr>
      <vt:lpstr>指定項目成績作業- 2-3.輸入指定項目成績</vt:lpstr>
      <vt:lpstr>指定項目成績作業- 2-4. 確認指定項目成績</vt:lpstr>
      <vt:lpstr>分發作業-3-1. 分發作業</vt:lpstr>
      <vt:lpstr>分發作業-3-2. 分發結果查詢</vt:lpstr>
      <vt:lpstr>分發作業-3-3. 匯出錄取名單</vt:lpstr>
      <vt:lpstr>分發作業-3-3. 匯出錄取名單欄位說明</vt:lpstr>
      <vt:lpstr>分發作業-3-4. 確認錄取名單作業</vt:lpstr>
      <vt:lpstr>PowerPoint 簡報</vt:lpstr>
      <vt:lpstr>PowerPoint 簡報</vt:lpstr>
      <vt:lpstr>PowerPoint 簡報</vt:lpstr>
      <vt:lpstr>PowerPoint 簡報</vt:lpstr>
      <vt:lpstr>報到作業-4-4. 勾選未報到名單</vt:lpstr>
      <vt:lpstr>PowerPoint 簡報</vt:lpstr>
      <vt:lpstr>報到作業-4-6. 確認完成報到</vt:lpstr>
      <vt:lpstr>PowerPoint 簡報</vt:lpstr>
      <vt:lpstr>報表列印-5-1.  重要報表</vt:lpstr>
      <vt:lpstr>系統操作說明</vt:lpstr>
      <vt:lpstr>PowerPoint 簡報</vt:lpstr>
      <vt:lpstr>PowerPoint 簡報</vt:lpstr>
      <vt:lpstr>PowerPoint 簡報</vt:lpstr>
      <vt:lpstr>PowerPoint 簡報</vt:lpstr>
      <vt:lpstr>PowerPoint 簡報</vt:lpstr>
      <vt:lpstr>PowerPoint 簡報</vt:lpstr>
      <vt:lpstr>PowerPoint 簡報</vt:lpstr>
      <vt:lpstr>PowerPoint 簡報</vt:lpstr>
      <vt:lpstr>三、技優甄審入學招生系統操作說明- 基本資料-1.1考生基本資料查詢</vt:lpstr>
      <vt:lpstr>三、技優甄審入學招生系統操作說明-             基本資料-1.2收件繳費狀態批次處理作業</vt:lpstr>
      <vt:lpstr>三、技優甄審入學招生系統操作說明-              基本資料-1.2收件繳費狀態批次處理作業</vt:lpstr>
      <vt:lpstr>三、技優甄審入學招生系統操作說明-             基本資料-1.2收件繳費狀態批次處理作業</vt:lpstr>
      <vt:lpstr>三、技優甄審入學招生系統操作說明-             基本資料-1.2收件繳費狀態批次處理作業</vt:lpstr>
      <vt:lpstr>三、技優甄審入學招生系統操作說明-             基本資料-1.3收件繳費狀態單筆處理作業</vt:lpstr>
      <vt:lpstr>三、技優甄審入學招生系統操作說明-             指定項目甄審成績作業-2.1列印空白成績登記表</vt:lpstr>
      <vt:lpstr>三、技優甄審入學招生系統操作說明-             指定項目甄審成績作業- 2.2 成績批次處理作業</vt:lpstr>
      <vt:lpstr>三、技優甄審入學招生系統操作說明-       指定項目甄審成績作業- 2.2 成績批次處理作業</vt:lpstr>
      <vt:lpstr>三、技優甄審入學招生系統操作說明-              指定項目甄審成績作業- 2.2 成績批次處理作業</vt:lpstr>
      <vt:lpstr>三、技優甄審入學招生系統操作說明-              指定項目甄審成績作業- 2.2 成績批次處理作業</vt:lpstr>
      <vt:lpstr>單筆作業-輸入指定項目成績</vt:lpstr>
      <vt:lpstr>匯出各校系考生成績</vt:lpstr>
      <vt:lpstr>三、技優甄審入學招生系統操作說明-              指定項目甄審成績作業-2.4指定項目甄審成績確認作業</vt:lpstr>
      <vt:lpstr>三、技優甄審入學招生系統操作說明-             指定項目甄審成績作業-2.4指定項目甄審成績確認作業</vt:lpstr>
      <vt:lpstr>三、技優甄審入學招生系統操作說明-             指定項目甄審成績作業-2.4指定項目甄審成績確認作業</vt:lpstr>
      <vt:lpstr>三、技優甄審入學招生系統操作說明-              甄審結果作業-3.1甄審結果作業</vt:lpstr>
      <vt:lpstr>三、技優甄審入學招生系統操作說明-              甄審結果作業-3.1甄審結果作業</vt:lpstr>
      <vt:lpstr>三、技優甄審入學招生系統操作說明-              甄審結果作業-3.2甄審結果查詢</vt:lpstr>
      <vt:lpstr>三、技優甄審入學招生系統操作說明-              甄審結果作業-3.3匯出錄取名單</vt:lpstr>
      <vt:lpstr>錄取名單欄位說明</vt:lpstr>
      <vt:lpstr>三、技優甄審入學招生系統操作說明-              甄審結果作業-3.4確認甄審結果作業</vt:lpstr>
      <vt:lpstr>三、技優甄審入學招生系統操作說明-              匯出甄審結果公告名單</vt:lpstr>
      <vt:lpstr>三、技優甄審入學招生系統操作說明-              匯出甄審結果公告名單</vt:lpstr>
      <vt:lpstr>三、技優甄審入學招生系統操作說明-             報到作業-4.1報到通知單訊息維護</vt:lpstr>
      <vt:lpstr>三、技優甄審入學招生系統操作說明-             報到作業-4.1報到通知單訊息維護</vt:lpstr>
      <vt:lpstr>三、技優甄審入學招生系統操作說明-              報到作業-4.2報到通知單</vt:lpstr>
      <vt:lpstr>三、技優甄審入學招生系統操作說明-             報到作業-4.3勾選未報到名單</vt:lpstr>
      <vt:lpstr>三、技優甄審入學招生系統操作說明-              報到作業-4.4確認報到作業</vt:lpstr>
      <vt:lpstr>三、技優甄審入學招生系統操作說明-             報到作業-4.5可報到名單匯出及報到(未報到)名單列印</vt:lpstr>
      <vt:lpstr>三、技優甄審入學招生系統操作說明-              報表列印-5.1重要報表</vt:lpstr>
      <vt:lpstr>三、技優甄審入學招生系統操作說明-              報表列印-5.2標籤列印</vt:lpstr>
      <vt:lpstr>三、技優甄審入學招生系統操作說明-             重要報表</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莊丞芳</cp:lastModifiedBy>
  <cp:revision>1671</cp:revision>
  <cp:lastPrinted>2019-05-15T01:45:54Z</cp:lastPrinted>
  <dcterms:created xsi:type="dcterms:W3CDTF">2010-11-29T05:36:38Z</dcterms:created>
  <dcterms:modified xsi:type="dcterms:W3CDTF">2019-05-16T00:54:11Z</dcterms:modified>
</cp:coreProperties>
</file>