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3"/>
  </p:notesMasterIdLst>
  <p:sldIdLst>
    <p:sldId id="319" r:id="rId2"/>
    <p:sldId id="320" r:id="rId3"/>
    <p:sldId id="420" r:id="rId4"/>
    <p:sldId id="421" r:id="rId5"/>
    <p:sldId id="411" r:id="rId6"/>
    <p:sldId id="362" r:id="rId7"/>
    <p:sldId id="422" r:id="rId8"/>
    <p:sldId id="403" r:id="rId9"/>
    <p:sldId id="396" r:id="rId10"/>
    <p:sldId id="394" r:id="rId11"/>
    <p:sldId id="412" r:id="rId12"/>
    <p:sldId id="395" r:id="rId13"/>
    <p:sldId id="354" r:id="rId14"/>
    <p:sldId id="393" r:id="rId15"/>
    <p:sldId id="366" r:id="rId16"/>
    <p:sldId id="400" r:id="rId17"/>
    <p:sldId id="367" r:id="rId18"/>
    <p:sldId id="369" r:id="rId19"/>
    <p:sldId id="370" r:id="rId20"/>
    <p:sldId id="401" r:id="rId21"/>
    <p:sldId id="371" r:id="rId22"/>
    <p:sldId id="386" r:id="rId23"/>
    <p:sldId id="392" r:id="rId24"/>
    <p:sldId id="405" r:id="rId25"/>
    <p:sldId id="406" r:id="rId26"/>
    <p:sldId id="407" r:id="rId27"/>
    <p:sldId id="380" r:id="rId28"/>
    <p:sldId id="381" r:id="rId29"/>
    <p:sldId id="424" r:id="rId30"/>
    <p:sldId id="423" r:id="rId31"/>
    <p:sldId id="360" r:id="rId32"/>
    <p:sldId id="359" r:id="rId33"/>
    <p:sldId id="372" r:id="rId34"/>
    <p:sldId id="385" r:id="rId35"/>
    <p:sldId id="410" r:id="rId36"/>
    <p:sldId id="425" r:id="rId37"/>
    <p:sldId id="376" r:id="rId38"/>
    <p:sldId id="373" r:id="rId39"/>
    <p:sldId id="377" r:id="rId40"/>
    <p:sldId id="378" r:id="rId41"/>
    <p:sldId id="379" r:id="rId42"/>
    <p:sldId id="409" r:id="rId43"/>
    <p:sldId id="384" r:id="rId44"/>
    <p:sldId id="413" r:id="rId45"/>
    <p:sldId id="426" r:id="rId46"/>
    <p:sldId id="418" r:id="rId47"/>
    <p:sldId id="427" r:id="rId48"/>
    <p:sldId id="416" r:id="rId49"/>
    <p:sldId id="415" r:id="rId50"/>
    <p:sldId id="389" r:id="rId51"/>
    <p:sldId id="399" r:id="rId52"/>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6600"/>
    <a:srgbClr val="66FFFF"/>
    <a:srgbClr val="FFFF00"/>
    <a:srgbClr val="FFFF99"/>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355" autoAdjust="0"/>
  </p:normalViewPr>
  <p:slideViewPr>
    <p:cSldViewPr>
      <p:cViewPr varScale="1">
        <p:scale>
          <a:sx n="106" d="100"/>
          <a:sy n="106" d="100"/>
        </p:scale>
        <p:origin x="168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A6501880-6AB9-47E5-A022-32FB2573F31C}" type="datetimeFigureOut">
              <a:rPr lang="zh-TW" altLang="en-US"/>
              <a:pPr>
                <a:defRPr/>
              </a:pPr>
              <a:t>2017/12/12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232C73-1FA9-4703-B60E-4F907179D249}" type="slidenum">
              <a:rPr lang="zh-TW" altLang="en-US"/>
              <a:pPr>
                <a:defRPr/>
              </a:pPr>
              <a:t>‹#›</a:t>
            </a:fld>
            <a:endParaRPr lang="zh-TW" altLang="en-US"/>
          </a:p>
        </p:txBody>
      </p:sp>
    </p:spTree>
    <p:extLst>
      <p:ext uri="{BB962C8B-B14F-4D97-AF65-F5344CB8AC3E}">
        <p14:creationId xmlns:p14="http://schemas.microsoft.com/office/powerpoint/2010/main" val="192822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88755-4C55-47CF-B53B-E0A70FF4519F}" type="slidenum">
              <a:rPr lang="zh-TW" altLang="en-US" smtClean="0">
                <a:latin typeface="Arial" panose="020B0604020202020204" pitchFamily="34" charset="0"/>
              </a:rPr>
              <a:pPr>
                <a:spcBef>
                  <a:spcPct val="0"/>
                </a:spcBef>
              </a:pPr>
              <a:t>1</a:t>
            </a:fld>
            <a:endParaRPr lang="en-US" altLang="zh-TW" smtClean="0">
              <a:latin typeface="Arial" panose="020B0604020202020204" pitchFamily="34" charset="0"/>
            </a:endParaRPr>
          </a:p>
        </p:txBody>
      </p:sp>
      <p:sp>
        <p:nvSpPr>
          <p:cNvPr id="15363" name="投影片編號版面配置區 6"/>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2" tIns="43736" rIns="87472" bIns="43736"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D67F0673-F6B5-4F3F-B98B-663198CB88A5}"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4" name="投影片編號版面配置區 6"/>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2" tIns="43736" rIns="87472" bIns="43736"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E51D1DC9-4B9F-4ACE-A764-BEF65A348068}"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5" name="投影片編號版面配置區 6"/>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2" tIns="43736" rIns="87472" bIns="43736"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2CC1BCF-53FB-4ABA-A080-5C7579BFCFD4}"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6" name="投影片編號版面配置區 6"/>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2" tIns="43736" rIns="87472" bIns="43736"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27337969-ECDC-4244-9959-01FEAB025570}"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7" name="投影片編號版面配置區 6"/>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2" tIns="43736" rIns="87472" bIns="43736"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B12A1967-A8DA-405C-922C-1C37381D8762}"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70" name="投影片編號版面配置區 4"/>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2" tIns="43736" rIns="87472" bIns="43736"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AB6C5B09-36AE-441F-9C1A-3C89A8B2EB5A}"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71" name="日期版面配置區 9"/>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1B087AC-42DA-4118-8727-7646F432FEEB}" type="datetime1">
              <a:rPr lang="zh-TW" altLang="en-US" smtClean="0">
                <a:latin typeface="Arial" panose="020B0604020202020204" pitchFamily="34" charset="0"/>
              </a:rPr>
              <a:pPr>
                <a:spcBef>
                  <a:spcPct val="0"/>
                </a:spcBef>
              </a:pPr>
              <a:t>2017/12/12</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17168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D316773-A13E-499C-AA1F-320D98B94A5A}" type="slidenum">
              <a:rPr lang="zh-TW" altLang="en-US" smtClean="0">
                <a:latin typeface="Arial" panose="020B0604020202020204" pitchFamily="34" charset="0"/>
              </a:rPr>
              <a:pPr>
                <a:spcBef>
                  <a:spcPct val="0"/>
                </a:spcBef>
              </a:pPr>
              <a:t>12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09770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D5DAAD-1F4C-457A-ABF0-44F5AB938D7C}" type="slidenum">
              <a:rPr lang="zh-TW" altLang="en-US" smtClean="0">
                <a:latin typeface="Arial" panose="020B0604020202020204" pitchFamily="34" charset="0"/>
              </a:rPr>
              <a:pPr>
                <a:spcBef>
                  <a:spcPct val="0"/>
                </a:spcBef>
              </a:pPr>
              <a:t>13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81027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9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AD37FBA-9F5A-4E12-8771-D3923AF3DCC5}" type="slidenum">
              <a:rPr lang="zh-TW" altLang="en-US" smtClean="0">
                <a:latin typeface="Arial" panose="020B0604020202020204" pitchFamily="34" charset="0"/>
              </a:rPr>
              <a:pPr>
                <a:spcBef>
                  <a:spcPct val="0"/>
                </a:spcBef>
              </a:pPr>
              <a:t>14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8344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C79AAB-8F7F-4721-99B0-A1B6EF567F32}" type="slidenum">
              <a:rPr lang="zh-TW" altLang="en-US" smtClean="0">
                <a:latin typeface="Arial" panose="020B0604020202020204" pitchFamily="34" charset="0"/>
              </a:rPr>
              <a:pPr>
                <a:spcBef>
                  <a:spcPct val="0"/>
                </a:spcBef>
              </a:pPr>
              <a:t>15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4426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0CA1939-B264-4925-BC2A-6EC449AF2FF5}" type="slidenum">
              <a:rPr lang="zh-TW" altLang="en-US" smtClean="0"/>
              <a:pPr/>
              <a:t>16</a:t>
            </a:fld>
            <a:endParaRPr lang="zh-TW" altLang="en-US" smtClean="0"/>
          </a:p>
        </p:txBody>
      </p:sp>
    </p:spTree>
    <p:extLst>
      <p:ext uri="{BB962C8B-B14F-4D97-AF65-F5344CB8AC3E}">
        <p14:creationId xmlns:p14="http://schemas.microsoft.com/office/powerpoint/2010/main" val="106583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57F77D3-B3E1-4248-AAC3-66E863BEBD9F}" type="slidenum">
              <a:rPr lang="zh-TW" altLang="en-US" smtClean="0">
                <a:latin typeface="Arial" panose="020B0604020202020204" pitchFamily="34" charset="0"/>
              </a:rPr>
              <a:pPr>
                <a:spcBef>
                  <a:spcPct val="0"/>
                </a:spcBef>
              </a:pPr>
              <a:t>17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7201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C460BC5-F441-4107-9387-37CD2855A7AF}" type="slidenum">
              <a:rPr lang="zh-TW" altLang="en-US" smtClean="0">
                <a:latin typeface="Arial" panose="020B0604020202020204" pitchFamily="34" charset="0"/>
              </a:rPr>
              <a:pPr>
                <a:spcBef>
                  <a:spcPct val="0"/>
                </a:spcBef>
              </a:pPr>
              <a:t>18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0057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72304C1-2B9E-4965-869B-34453C84996F}" type="slidenum">
              <a:rPr lang="zh-TW" altLang="en-US" smtClean="0">
                <a:latin typeface="Arial" panose="020B0604020202020204" pitchFamily="34" charset="0"/>
              </a:rPr>
              <a:pPr>
                <a:spcBef>
                  <a:spcPct val="0"/>
                </a:spcBef>
              </a:pPr>
              <a:t>19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08606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5C514AC-4367-46F3-9CE7-3F8FD0E965B6}" type="slidenum">
              <a:rPr lang="zh-TW" altLang="en-US" smtClean="0">
                <a:latin typeface="Arial" panose="020B0604020202020204" pitchFamily="34" charset="0"/>
              </a:rPr>
              <a:pPr>
                <a:spcBef>
                  <a:spcPct val="0"/>
                </a:spcBef>
              </a:pPr>
              <a:t>21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98986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F85957A-A824-47F5-BBBB-2E3B05DBD9B2}" type="slidenum">
              <a:rPr lang="zh-TW" altLang="en-US" smtClean="0">
                <a:latin typeface="Arial" panose="020B0604020202020204" pitchFamily="34" charset="0"/>
              </a:rPr>
              <a:pPr>
                <a:spcBef>
                  <a:spcPct val="0"/>
                </a:spcBef>
              </a:pPr>
              <a:t>22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2314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A61C9EB-06CC-44A7-9AB7-F5CADCB95E4D}" type="slidenum">
              <a:rPr lang="zh-TW" altLang="en-US" smtClean="0">
                <a:latin typeface="Arial" panose="020B0604020202020204" pitchFamily="34" charset="0"/>
              </a:rPr>
              <a:pPr>
                <a:spcBef>
                  <a:spcPct val="0"/>
                </a:spcBef>
              </a:pPr>
              <a:t>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9738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197E170-A19D-40F5-A12C-C1B1B4B3B37E}" type="slidenum">
              <a:rPr lang="zh-TW" altLang="en-US" smtClean="0">
                <a:latin typeface="Arial" panose="020B0604020202020204" pitchFamily="34" charset="0"/>
              </a:rPr>
              <a:pPr>
                <a:spcBef>
                  <a:spcPct val="0"/>
                </a:spcBef>
              </a:pPr>
              <a:t>23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939093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26842A7-29D6-422B-BE12-083BF4CD5B7D}" type="slidenum">
              <a:rPr lang="zh-TW" altLang="en-US" smtClean="0">
                <a:latin typeface="Arial" panose="020B0604020202020204" pitchFamily="34" charset="0"/>
              </a:rPr>
              <a:pPr>
                <a:spcBef>
                  <a:spcPct val="0"/>
                </a:spcBef>
              </a:pPr>
              <a:t>24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39226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D76A313-B6F0-4414-A00D-2111AB107D3C}" type="slidenum">
              <a:rPr lang="zh-TW" altLang="en-US" smtClean="0">
                <a:latin typeface="Arial" panose="020B0604020202020204" pitchFamily="34" charset="0"/>
              </a:rPr>
              <a:pPr>
                <a:spcBef>
                  <a:spcPct val="0"/>
                </a:spcBef>
              </a:pPr>
              <a:t>25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5391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3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7B6F0-4075-4137-BF70-D7D789152E51}" type="slidenum">
              <a:rPr lang="zh-TW" altLang="en-US" smtClean="0">
                <a:latin typeface="Arial" panose="020B0604020202020204" pitchFamily="34" charset="0"/>
              </a:rPr>
              <a:pPr>
                <a:spcBef>
                  <a:spcPct val="0"/>
                </a:spcBef>
              </a:pPr>
              <a:t>26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31449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362FAE8-E7D6-49C6-B32D-954210CE6885}" type="slidenum">
              <a:rPr lang="zh-TW" altLang="en-US" smtClean="0">
                <a:latin typeface="Arial" panose="020B0604020202020204" pitchFamily="34" charset="0"/>
              </a:rPr>
              <a:pPr>
                <a:spcBef>
                  <a:spcPct val="0"/>
                </a:spcBef>
              </a:pPr>
              <a:t>27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473555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832DC92-F658-4507-B2AE-D28B9E3AC860}" type="slidenum">
              <a:rPr lang="zh-TW" altLang="en-US" smtClean="0">
                <a:latin typeface="Arial" panose="020B0604020202020204" pitchFamily="34" charset="0"/>
              </a:rPr>
              <a:pPr>
                <a:spcBef>
                  <a:spcPct val="0"/>
                </a:spcBef>
              </a:pPr>
              <a:t>28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47592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9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2FA26FF-DD86-4645-A44D-53F5B979C3DC}" type="slidenum">
              <a:rPr lang="zh-TW" altLang="en-US" smtClean="0">
                <a:latin typeface="Arial" panose="020B0604020202020204" pitchFamily="34" charset="0"/>
              </a:rPr>
              <a:pPr>
                <a:spcBef>
                  <a:spcPct val="0"/>
                </a:spcBef>
              </a:pPr>
              <a:t>29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536524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237F3F-5E1D-4AE2-B785-3104EF549172}" type="slidenum">
              <a:rPr lang="zh-TW" altLang="en-US" smtClean="0">
                <a:latin typeface="Arial" panose="020B0604020202020204" pitchFamily="34" charset="0"/>
              </a:rPr>
              <a:pPr>
                <a:spcBef>
                  <a:spcPct val="0"/>
                </a:spcBef>
              </a:pPr>
              <a:t>30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71554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3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C0FFBD2-DDCF-4BD9-87E9-E60BFCF09EC8}" type="slidenum">
              <a:rPr lang="zh-TW" altLang="en-US" smtClean="0">
                <a:latin typeface="Arial" panose="020B0604020202020204" pitchFamily="34" charset="0"/>
              </a:rPr>
              <a:pPr>
                <a:spcBef>
                  <a:spcPct val="0"/>
                </a:spcBef>
              </a:pPr>
              <a:t>31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422636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BB33EE7-A005-4088-8765-430A3255420F}" type="slidenum">
              <a:rPr lang="zh-TW" altLang="en-US" smtClean="0">
                <a:latin typeface="Arial" panose="020B0604020202020204" pitchFamily="34" charset="0"/>
              </a:rPr>
              <a:pPr>
                <a:spcBef>
                  <a:spcPct val="0"/>
                </a:spcBef>
              </a:pPr>
              <a:t>32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8261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230C870-0BA5-4CD4-B627-DCD3C82D0853}" type="slidenum">
              <a:rPr lang="zh-TW" altLang="en-US" smtClean="0"/>
              <a:pPr/>
              <a:t>3</a:t>
            </a:fld>
            <a:endParaRPr lang="zh-TW" altLang="en-US" smtClean="0"/>
          </a:p>
        </p:txBody>
      </p:sp>
    </p:spTree>
    <p:extLst>
      <p:ext uri="{BB962C8B-B14F-4D97-AF65-F5344CB8AC3E}">
        <p14:creationId xmlns:p14="http://schemas.microsoft.com/office/powerpoint/2010/main" val="2790519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7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B00FE82-CE20-4CC2-ADB5-710696F770DD}" type="slidenum">
              <a:rPr lang="zh-TW" altLang="en-US" smtClean="0">
                <a:latin typeface="Arial" panose="020B0604020202020204" pitchFamily="34" charset="0"/>
              </a:rPr>
              <a:pPr>
                <a:spcBef>
                  <a:spcPct val="0"/>
                </a:spcBef>
              </a:pPr>
              <a:t>33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2387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9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E819969-05F2-4F51-8B0A-4810893A332C}" type="slidenum">
              <a:rPr lang="zh-TW" altLang="en-US" smtClean="0">
                <a:latin typeface="Arial" panose="020B0604020202020204" pitchFamily="34" charset="0"/>
              </a:rPr>
              <a:pPr>
                <a:spcBef>
                  <a:spcPct val="0"/>
                </a:spcBef>
              </a:pPr>
              <a:t>34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69081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E71244A-55DF-445F-81BD-3CA79A9086B1}" type="slidenum">
              <a:rPr lang="zh-TW" altLang="en-US" smtClean="0">
                <a:latin typeface="Arial" panose="020B0604020202020204" pitchFamily="34" charset="0"/>
              </a:rPr>
              <a:pPr>
                <a:spcBef>
                  <a:spcPct val="0"/>
                </a:spcBef>
              </a:pPr>
              <a:t>35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151572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32BA7D-2F76-4E2B-90A4-61E56BA4BEF0}" type="slidenum">
              <a:rPr lang="zh-TW" altLang="en-US" smtClean="0">
                <a:latin typeface="Arial" panose="020B0604020202020204" pitchFamily="34" charset="0"/>
              </a:rPr>
              <a:pPr>
                <a:spcBef>
                  <a:spcPct val="0"/>
                </a:spcBef>
              </a:pPr>
              <a:t>36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76238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745C0B0-3639-4462-ACA9-9CCE4DA6C4A7}" type="slidenum">
              <a:rPr lang="zh-TW" altLang="en-US" smtClean="0">
                <a:latin typeface="Arial" panose="020B0604020202020204" pitchFamily="34" charset="0"/>
              </a:rPr>
              <a:pPr>
                <a:spcBef>
                  <a:spcPct val="0"/>
                </a:spcBef>
              </a:pPr>
              <a:t>37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021936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633A637-7993-4DBA-9433-45611CDB0866}" type="slidenum">
              <a:rPr lang="zh-TW" altLang="en-US" smtClean="0">
                <a:latin typeface="Arial" panose="020B0604020202020204" pitchFamily="34" charset="0"/>
              </a:rPr>
              <a:pPr>
                <a:spcBef>
                  <a:spcPct val="0"/>
                </a:spcBef>
              </a:pPr>
              <a:t>38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14843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3974DC5-C163-444B-BDE9-8B61E2872FB1}" type="slidenum">
              <a:rPr lang="zh-TW" altLang="en-US" smtClean="0">
                <a:latin typeface="Arial" panose="020B0604020202020204" pitchFamily="34" charset="0"/>
              </a:rPr>
              <a:pPr>
                <a:spcBef>
                  <a:spcPct val="0"/>
                </a:spcBef>
              </a:pPr>
              <a:t>39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69061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4E5245-1B38-4AF7-8F43-9291356CD1A3}" type="slidenum">
              <a:rPr lang="zh-TW" altLang="en-US" smtClean="0">
                <a:latin typeface="Arial" panose="020B0604020202020204" pitchFamily="34" charset="0"/>
              </a:rPr>
              <a:pPr>
                <a:spcBef>
                  <a:spcPct val="0"/>
                </a:spcBef>
              </a:pPr>
              <a:t>40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297995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F7DEAC-EA98-4B83-B486-0EAB2186F9E9}" type="slidenum">
              <a:rPr lang="zh-TW" altLang="en-US" smtClean="0">
                <a:latin typeface="Arial" panose="020B0604020202020204" pitchFamily="34" charset="0"/>
              </a:rPr>
              <a:pPr>
                <a:spcBef>
                  <a:spcPct val="0"/>
                </a:spcBef>
              </a:pPr>
              <a:t>41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45418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268A570-5320-427D-B5E9-66C0E5B89FEF}" type="slidenum">
              <a:rPr lang="zh-TW" altLang="en-US" smtClean="0">
                <a:latin typeface="Arial" panose="020B0604020202020204" pitchFamily="34" charset="0"/>
              </a:rPr>
              <a:pPr>
                <a:spcBef>
                  <a:spcPct val="0"/>
                </a:spcBef>
              </a:pPr>
              <a:t>42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67580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5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FF63A50-7122-427D-9657-B29ED20BB56C}" type="slidenum">
              <a:rPr lang="zh-TW" altLang="en-US" smtClean="0"/>
              <a:pPr/>
              <a:t>4</a:t>
            </a:fld>
            <a:endParaRPr lang="zh-TW" altLang="en-US" smtClean="0"/>
          </a:p>
        </p:txBody>
      </p:sp>
    </p:spTree>
    <p:extLst>
      <p:ext uri="{BB962C8B-B14F-4D97-AF65-F5344CB8AC3E}">
        <p14:creationId xmlns:p14="http://schemas.microsoft.com/office/powerpoint/2010/main" val="2602035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83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FEB0366-810C-44B4-9159-0633EF53D1CC}" type="slidenum">
              <a:rPr lang="zh-TW" altLang="en-US" smtClean="0">
                <a:latin typeface="Arial" panose="020B0604020202020204" pitchFamily="34" charset="0"/>
              </a:rPr>
              <a:pPr>
                <a:spcBef>
                  <a:spcPct val="0"/>
                </a:spcBef>
              </a:pPr>
              <a:t>43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44477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20B5AB-65A9-4578-AAD1-F75A4476AD5A}" type="slidenum">
              <a:rPr lang="zh-TW" altLang="en-US" smtClean="0">
                <a:latin typeface="Arial" panose="020B0604020202020204" pitchFamily="34" charset="0"/>
              </a:rPr>
              <a:pPr>
                <a:spcBef>
                  <a:spcPct val="0"/>
                </a:spcBef>
              </a:pPr>
              <a:t>50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90807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1F86817-ECDB-417E-96E3-3C0BEA598243}" type="slidenum">
              <a:rPr lang="zh-TW" altLang="en-US" smtClean="0">
                <a:latin typeface="Arial" panose="020B0604020202020204" pitchFamily="34" charset="0"/>
              </a:rPr>
              <a:pPr>
                <a:spcBef>
                  <a:spcPct val="0"/>
                </a:spcBef>
              </a:pPr>
              <a:t>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36075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7153388-A98A-4D39-940E-98BD505345D5}" type="slidenum">
              <a:rPr lang="zh-TW" altLang="en-US" smtClean="0">
                <a:latin typeface="Arial" panose="020B0604020202020204" pitchFamily="34" charset="0"/>
              </a:rPr>
              <a:pPr>
                <a:spcBef>
                  <a:spcPct val="0"/>
                </a:spcBef>
              </a:pPr>
              <a:t>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5224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C727A68-BD30-4422-8629-668C25DF261B}" type="slidenum">
              <a:rPr lang="zh-TW" altLang="en-US" smtClean="0">
                <a:latin typeface="Arial" panose="020B0604020202020204" pitchFamily="34" charset="0"/>
              </a:rPr>
              <a:pPr>
                <a:spcBef>
                  <a:spcPct val="0"/>
                </a:spcBef>
              </a:pPr>
              <a:t>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6971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6BA865F-C6BB-4B42-B88F-6C578B301AFE}" type="slidenum">
              <a:rPr lang="zh-TW" altLang="en-US" smtClean="0">
                <a:latin typeface="Arial" panose="020B0604020202020204" pitchFamily="34" charset="0"/>
              </a:rPr>
              <a:pPr>
                <a:spcBef>
                  <a:spcPct val="0"/>
                </a:spcBef>
              </a:pPr>
              <a:t>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54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98F408F-CDFA-483B-84F7-60235C8BD1F9}" type="slidenum">
              <a:rPr lang="zh-TW" altLang="en-US" smtClean="0">
                <a:latin typeface="Arial" panose="020B0604020202020204" pitchFamily="34" charset="0"/>
              </a:rPr>
              <a:pPr>
                <a:spcBef>
                  <a:spcPct val="0"/>
                </a:spcBef>
              </a:pPr>
              <a:t>10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742339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p:spPr>
        <p:txBody>
          <a:bodyPr rot="10800000"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lang="zh-TW" altLang="en-US" smtClean="0">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37C7760-1B4B-4347-8F0C-78B3E496E597}" type="datetime1">
              <a:rPr lang="zh-TW" altLang="en-US"/>
              <a:pPr>
                <a:defRPr/>
              </a:pPr>
              <a:t>2017/12/12</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013B3390-329D-4EA5-AC61-CDFA81EE4C27}" type="slidenum">
              <a:rPr lang="zh-TW" altLang="en-US"/>
              <a:pPr>
                <a:defRPr/>
              </a:pPr>
              <a:t>‹#›</a:t>
            </a:fld>
            <a:endParaRPr lang="en-US" altLang="zh-TW"/>
          </a:p>
        </p:txBody>
      </p:sp>
    </p:spTree>
    <p:extLst>
      <p:ext uri="{BB962C8B-B14F-4D97-AF65-F5344CB8AC3E}">
        <p14:creationId xmlns:p14="http://schemas.microsoft.com/office/powerpoint/2010/main" val="13835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F481DAC-B86C-406E-8322-9A631F6F0EEB}" type="datetime1">
              <a:rPr lang="zh-TW" altLang="en-US"/>
              <a:pPr>
                <a:defRPr/>
              </a:pPr>
              <a:t>2017/12/12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423CB8B-E5EF-4DEA-B91C-631F6F5D9873}" type="slidenum">
              <a:rPr lang="zh-TW" altLang="en-US"/>
              <a:pPr>
                <a:defRPr/>
              </a:pPr>
              <a:t>‹#›</a:t>
            </a:fld>
            <a:endParaRPr lang="en-US" altLang="zh-TW"/>
          </a:p>
        </p:txBody>
      </p:sp>
    </p:spTree>
    <p:extLst>
      <p:ext uri="{BB962C8B-B14F-4D97-AF65-F5344CB8AC3E}">
        <p14:creationId xmlns:p14="http://schemas.microsoft.com/office/powerpoint/2010/main" val="29969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3F87FAF-33B5-4677-B2B2-83647AC6D1AE}" type="datetime1">
              <a:rPr lang="zh-TW" altLang="en-US"/>
              <a:pPr>
                <a:defRPr/>
              </a:pPr>
              <a:t>2017/12/12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5F109D-790C-4CB1-A9F3-A4FC4FEB103D}" type="slidenum">
              <a:rPr lang="zh-TW" altLang="en-US"/>
              <a:pPr>
                <a:defRPr/>
              </a:pPr>
              <a:t>‹#›</a:t>
            </a:fld>
            <a:endParaRPr lang="en-US" altLang="zh-TW"/>
          </a:p>
        </p:txBody>
      </p:sp>
    </p:spTree>
    <p:extLst>
      <p:ext uri="{BB962C8B-B14F-4D97-AF65-F5344CB8AC3E}">
        <p14:creationId xmlns:p14="http://schemas.microsoft.com/office/powerpoint/2010/main" val="15323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8D11A2C-7BD3-40FC-B001-3528C4555091}" type="datetime1">
              <a:rPr lang="zh-TW" altLang="en-US"/>
              <a:pPr>
                <a:defRPr/>
              </a:pPr>
              <a:t>2017/12/12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BFE6108-DA02-42FF-8F2B-6965D0D38C5E}" type="slidenum">
              <a:rPr lang="zh-TW" altLang="en-US"/>
              <a:pPr>
                <a:defRPr/>
              </a:pPr>
              <a:t>‹#›</a:t>
            </a:fld>
            <a:endParaRPr lang="en-US" altLang="zh-TW"/>
          </a:p>
        </p:txBody>
      </p:sp>
    </p:spTree>
    <p:extLst>
      <p:ext uri="{BB962C8B-B14F-4D97-AF65-F5344CB8AC3E}">
        <p14:creationId xmlns:p14="http://schemas.microsoft.com/office/powerpoint/2010/main" val="133903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7136B18-E285-42DD-86F1-D0CC661C1A71}" type="datetime1">
              <a:rPr lang="zh-TW" altLang="en-US"/>
              <a:pPr>
                <a:defRPr/>
              </a:pPr>
              <a:t>2017/12/12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BAC3C07-1E58-4D93-A2BC-1916A7E7AA6D}" type="slidenum">
              <a:rPr lang="zh-TW" altLang="en-US"/>
              <a:pPr>
                <a:defRPr/>
              </a:pPr>
              <a:t>‹#›</a:t>
            </a:fld>
            <a:endParaRPr lang="en-US" altLang="zh-TW"/>
          </a:p>
        </p:txBody>
      </p:sp>
    </p:spTree>
    <p:extLst>
      <p:ext uri="{BB962C8B-B14F-4D97-AF65-F5344CB8AC3E}">
        <p14:creationId xmlns:p14="http://schemas.microsoft.com/office/powerpoint/2010/main" val="354509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E6B0011-5D51-4F11-8E38-A4E7E0A786A1}" type="datetime1">
              <a:rPr lang="zh-TW" altLang="en-US"/>
              <a:pPr>
                <a:defRPr/>
              </a:pPr>
              <a:t>2017/12/12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636A2E6-8ECE-476D-B9A3-4D1B46698099}" type="slidenum">
              <a:rPr lang="zh-TW" altLang="en-US"/>
              <a:pPr>
                <a:defRPr/>
              </a:pPr>
              <a:t>‹#›</a:t>
            </a:fld>
            <a:endParaRPr lang="en-US" altLang="zh-TW"/>
          </a:p>
        </p:txBody>
      </p:sp>
    </p:spTree>
    <p:extLst>
      <p:ext uri="{BB962C8B-B14F-4D97-AF65-F5344CB8AC3E}">
        <p14:creationId xmlns:p14="http://schemas.microsoft.com/office/powerpoint/2010/main" val="39131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8D77E29-F1A6-4629-95A3-167D6A145D8E}" type="datetime1">
              <a:rPr lang="zh-TW" altLang="en-US"/>
              <a:pPr>
                <a:defRPr/>
              </a:pPr>
              <a:t>2017/12/12</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F3538B-B9D3-4BEC-89D6-FE4A20D88C49}" type="slidenum">
              <a:rPr lang="zh-TW" altLang="en-US"/>
              <a:pPr>
                <a:defRPr/>
              </a:pPr>
              <a:t>‹#›</a:t>
            </a:fld>
            <a:endParaRPr lang="en-US" altLang="zh-TW"/>
          </a:p>
        </p:txBody>
      </p:sp>
    </p:spTree>
    <p:extLst>
      <p:ext uri="{BB962C8B-B14F-4D97-AF65-F5344CB8AC3E}">
        <p14:creationId xmlns:p14="http://schemas.microsoft.com/office/powerpoint/2010/main" val="24541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FE30AD31-8C40-46B5-B63A-0F67312F9ACF}" type="datetime1">
              <a:rPr lang="zh-TW" altLang="en-US"/>
              <a:pPr>
                <a:defRPr/>
              </a:pPr>
              <a:t>2017/12/12</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E9E0AAD-7957-4869-A86B-0CCEC5320B26}" type="slidenum">
              <a:rPr lang="zh-TW" altLang="en-US"/>
              <a:pPr>
                <a:defRPr/>
              </a:pPr>
              <a:t>‹#›</a:t>
            </a:fld>
            <a:endParaRPr lang="en-US" altLang="zh-TW"/>
          </a:p>
        </p:txBody>
      </p:sp>
    </p:spTree>
    <p:extLst>
      <p:ext uri="{BB962C8B-B14F-4D97-AF65-F5344CB8AC3E}">
        <p14:creationId xmlns:p14="http://schemas.microsoft.com/office/powerpoint/2010/main" val="6270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AF24D824-D3B1-462D-8DD5-006F6D887870}" type="datetime1">
              <a:rPr lang="zh-TW" altLang="en-US"/>
              <a:pPr>
                <a:defRPr/>
              </a:pPr>
              <a:t>2017/12/12</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9E05526-9DD5-4B9B-B93C-83C7C3C9A349}" type="slidenum">
              <a:rPr lang="zh-TW" altLang="en-US"/>
              <a:pPr>
                <a:defRPr/>
              </a:pPr>
              <a:t>‹#›</a:t>
            </a:fld>
            <a:endParaRPr lang="en-US" altLang="zh-TW"/>
          </a:p>
        </p:txBody>
      </p:sp>
    </p:spTree>
    <p:extLst>
      <p:ext uri="{BB962C8B-B14F-4D97-AF65-F5344CB8AC3E}">
        <p14:creationId xmlns:p14="http://schemas.microsoft.com/office/powerpoint/2010/main" val="254859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A491AEF-1ACE-40DC-A9E6-886B54F550A8}" type="datetime1">
              <a:rPr lang="zh-TW" altLang="en-US"/>
              <a:pPr>
                <a:defRPr/>
              </a:pPr>
              <a:t>2017/12/12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C574996-8A35-4B20-B675-3D6F6D123759}" type="slidenum">
              <a:rPr lang="zh-TW" altLang="en-US"/>
              <a:pPr>
                <a:defRPr/>
              </a:pPr>
              <a:t>‹#›</a:t>
            </a:fld>
            <a:endParaRPr lang="en-US" altLang="zh-TW"/>
          </a:p>
        </p:txBody>
      </p:sp>
    </p:spTree>
    <p:extLst>
      <p:ext uri="{BB962C8B-B14F-4D97-AF65-F5344CB8AC3E}">
        <p14:creationId xmlns:p14="http://schemas.microsoft.com/office/powerpoint/2010/main" val="30328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5B01D45F-10E9-4CE2-8B1A-125D1723FEB0}" type="datetime1">
              <a:rPr lang="zh-TW" altLang="en-US"/>
              <a:pPr>
                <a:defRPr/>
              </a:pPr>
              <a:t>2017/12/12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43073C-12CA-4BF2-8A84-437CE0D7761D}" type="slidenum">
              <a:rPr lang="zh-TW" altLang="en-US"/>
              <a:pPr>
                <a:defRPr/>
              </a:pPr>
              <a:t>‹#›</a:t>
            </a:fld>
            <a:endParaRPr lang="en-US" altLang="zh-TW"/>
          </a:p>
        </p:txBody>
      </p:sp>
    </p:spTree>
    <p:extLst>
      <p:ext uri="{BB962C8B-B14F-4D97-AF65-F5344CB8AC3E}">
        <p14:creationId xmlns:p14="http://schemas.microsoft.com/office/powerpoint/2010/main" val="31617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71E52AF-6CE5-43F1-9990-4F54EDBB43CF}" type="slidenum">
              <a:rPr lang="zh-TW" altLang="en-US"/>
              <a:pPr>
                <a:defRPr/>
              </a:pPr>
              <a:t>‹#›</a:t>
            </a:fld>
            <a:endParaRPr lang="en-US" altLang="zh-TW"/>
          </a:p>
        </p:txBody>
      </p:sp>
      <p:sp>
        <p:nvSpPr>
          <p:cNvPr id="12" name="矩形 11"/>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6237288"/>
            <a:ext cx="2592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ar.jctv.ntut.edu.tw/contents.php?subId=12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star.jctv.ntut.edu.tw/106star/"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star.jctv.ntut.edu.tw/contents.php?subId=12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ctrTitle"/>
          </p:nvPr>
        </p:nvSpPr>
        <p:spPr>
          <a:xfrm>
            <a:off x="250825" y="404813"/>
            <a:ext cx="8642350" cy="2571750"/>
          </a:xfrm>
        </p:spPr>
        <p:txBody>
          <a:bodyPr/>
          <a:lstStyle/>
          <a:p>
            <a:pPr algn="ctr" eaLnBrk="1" hangingPunct="1"/>
            <a:r>
              <a:rPr lang="en-US" altLang="zh-TW" sz="40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40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400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科技校院繁星計畫</a:t>
            </a:r>
            <a:r>
              <a:rPr lang="en-US" altLang="zh-TW" sz="400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400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400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聯合推薦甄選入學招生</a:t>
            </a:r>
          </a:p>
        </p:txBody>
      </p:sp>
      <p:sp>
        <p:nvSpPr>
          <p:cNvPr id="14339" name="副標題 2"/>
          <p:cNvSpPr>
            <a:spLocks noGrp="1"/>
          </p:cNvSpPr>
          <p:nvPr>
            <p:ph type="subTitle" idx="1"/>
          </p:nvPr>
        </p:nvSpPr>
        <p:spPr>
          <a:xfrm>
            <a:off x="1258888" y="5618163"/>
            <a:ext cx="6408737" cy="503237"/>
          </a:xfrm>
        </p:spPr>
        <p:txBody>
          <a:bodyPr/>
          <a:lstStyle/>
          <a:p>
            <a:pPr marL="26988" eaLnBrk="1" hangingPunct="1"/>
            <a:r>
              <a:rPr lang="zh-TW" altLang="en-US" sz="2800" b="1" smtClean="0">
                <a:solidFill>
                  <a:srgbClr val="000000"/>
                </a:solidFill>
                <a:latin typeface="標楷體" panose="03000509000000000000" pitchFamily="65" charset="-120"/>
                <a:ea typeface="標楷體" panose="03000509000000000000" pitchFamily="65" charset="-120"/>
              </a:rPr>
              <a:t>主辦單位：技專校院招生委員會聯合會</a:t>
            </a:r>
            <a:endParaRPr lang="en-US" altLang="zh-TW" sz="2800" b="1" smtClean="0">
              <a:solidFill>
                <a:srgbClr val="000000"/>
              </a:solidFill>
              <a:latin typeface="標楷體" panose="03000509000000000000" pitchFamily="65" charset="-120"/>
              <a:ea typeface="標楷體" panose="03000509000000000000" pitchFamily="65" charset="-120"/>
            </a:endParaRPr>
          </a:p>
        </p:txBody>
      </p:sp>
      <p:sp>
        <p:nvSpPr>
          <p:cNvPr id="1434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F750A9-6B1F-46B3-AD27-D359AF7534C5}" type="slidenum">
              <a:rPr lang="en-US" altLang="zh-TW" sz="1400" smtClean="0"/>
              <a:pPr>
                <a:spcBef>
                  <a:spcPct val="0"/>
                </a:spcBef>
                <a:buFontTx/>
                <a:buNone/>
              </a:pPr>
              <a:t>1</a:t>
            </a:fld>
            <a:endParaRPr lang="en-US" altLang="zh-TW" sz="1400" smtClean="0"/>
          </a:p>
        </p:txBody>
      </p:sp>
      <p:sp>
        <p:nvSpPr>
          <p:cNvPr id="14341" name="文字方塊 1"/>
          <p:cNvSpPr txBox="1">
            <a:spLocks noChangeArrowheads="1"/>
          </p:cNvSpPr>
          <p:nvPr/>
        </p:nvSpPr>
        <p:spPr bwMode="auto">
          <a:xfrm>
            <a:off x="1763713" y="2565400"/>
            <a:ext cx="543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5400" dirty="0">
                <a:solidFill>
                  <a:srgbClr val="FF0000"/>
                </a:solidFill>
                <a:latin typeface="標楷體" panose="03000509000000000000" pitchFamily="65" charset="-120"/>
                <a:ea typeface="標楷體" panose="03000509000000000000" pitchFamily="65" charset="-120"/>
              </a:rPr>
              <a:t>試務宣導說明會</a:t>
            </a:r>
          </a:p>
        </p:txBody>
      </p:sp>
      <p:pic>
        <p:nvPicPr>
          <p:cNvPr id="1434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3113088"/>
            <a:ext cx="29194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字方塊 6"/>
          <p:cNvSpPr txBox="1">
            <a:spLocks noChangeArrowheads="1"/>
          </p:cNvSpPr>
          <p:nvPr/>
        </p:nvSpPr>
        <p:spPr bwMode="auto">
          <a:xfrm>
            <a:off x="1476375" y="4335463"/>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8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1747" name="投影片編號版面配置區 3"/>
          <p:cNvSpPr>
            <a:spLocks noGrp="1"/>
          </p:cNvSpPr>
          <p:nvPr>
            <p:ph type="sldNum" sz="quarter" idx="12"/>
          </p:nvPr>
        </p:nvSpPr>
        <p:spPr>
          <a:xfrm>
            <a:off x="6588125" y="64531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E9AC142-CB0B-4F47-8BDD-493744BE49DD}" type="slidenum">
              <a:rPr lang="zh-TW" altLang="en-US" sz="1400" smtClean="0"/>
              <a:pPr>
                <a:spcBef>
                  <a:spcPct val="0"/>
                </a:spcBef>
                <a:buFontTx/>
                <a:buNone/>
              </a:pPr>
              <a:t>10</a:t>
            </a:fld>
            <a:endParaRPr lang="en-US" altLang="zh-TW" sz="1400" smtClean="0"/>
          </a:p>
        </p:txBody>
      </p:sp>
      <p:sp>
        <p:nvSpPr>
          <p:cNvPr id="5" name="矩形 4"/>
          <p:cNvSpPr/>
          <p:nvPr/>
        </p:nvSpPr>
        <p:spPr>
          <a:xfrm>
            <a:off x="194696" y="1090539"/>
            <a:ext cx="2577104" cy="432048"/>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zh-TW" altLang="en-US" sz="2400" dirty="0">
                <a:latin typeface="標楷體" pitchFamily="65" charset="-120"/>
                <a:ea typeface="標楷體" pitchFamily="65" charset="-120"/>
              </a:rPr>
              <a:t>招生校院名額</a:t>
            </a:r>
          </a:p>
        </p:txBody>
      </p:sp>
      <p:graphicFrame>
        <p:nvGraphicFramePr>
          <p:cNvPr id="6" name="表格 5"/>
          <p:cNvGraphicFramePr>
            <a:graphicFrameLocks noGrp="1"/>
          </p:cNvGraphicFramePr>
          <p:nvPr/>
        </p:nvGraphicFramePr>
        <p:xfrm>
          <a:off x="554038" y="1628775"/>
          <a:ext cx="3673475" cy="4686294"/>
        </p:xfrm>
        <a:graphic>
          <a:graphicData uri="http://schemas.openxmlformats.org/drawingml/2006/table">
            <a:tbl>
              <a:tblPr/>
              <a:tblGrid>
                <a:gridCol w="2592387"/>
                <a:gridCol w="1081088"/>
              </a:tblGrid>
              <a:tr h="290513">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校</a:t>
                      </a:r>
                      <a:r>
                        <a:rPr kumimoji="0" lang="en-US"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   </a:t>
                      </a:r>
                      <a:r>
                        <a:rPr kumimoji="0" lang="zh-TW"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別</a:t>
                      </a:r>
                    </a:p>
                  </a:txBody>
                  <a:tcPr marL="36631" marR="366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rgbClr val="C00000"/>
                          </a:solidFill>
                          <a:effectLst/>
                          <a:latin typeface="標楷體" panose="03000509000000000000" pitchFamily="65" charset="-120"/>
                          <a:ea typeface="標楷體" panose="03000509000000000000" pitchFamily="65" charset="-120"/>
                        </a:rPr>
                        <a:t>招生名額</a:t>
                      </a:r>
                    </a:p>
                  </a:txBody>
                  <a:tcPr marL="36631" marR="366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國立臺灣科技大學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100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國立雲林科技大學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76</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國立屏東科技大學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75</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國立臺北科技大學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85</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國立高雄第一科技大學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138</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國立高雄應用科技大學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國立虎尾科技大學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51</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國立高雄海洋科技大學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35</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國立澎湖科技大學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32</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國立勤益科技大學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國立臺北護理健康大學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68</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國立高雄餐旅大學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7">
                <a:tc>
                  <a:txBody>
                    <a:bodyPr/>
                    <a:lstStyle/>
                    <a:p>
                      <a:pPr algn="l">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國立臺中科技大學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表格 6"/>
          <p:cNvGraphicFramePr>
            <a:graphicFrameLocks noGrp="1"/>
          </p:cNvGraphicFramePr>
          <p:nvPr/>
        </p:nvGraphicFramePr>
        <p:xfrm>
          <a:off x="4321175" y="1628775"/>
          <a:ext cx="4464050" cy="4722816"/>
        </p:xfrm>
        <a:graphic>
          <a:graphicData uri="http://schemas.openxmlformats.org/drawingml/2006/table">
            <a:tbl>
              <a:tblPr/>
              <a:tblGrid>
                <a:gridCol w="3312005"/>
                <a:gridCol w="1152045"/>
              </a:tblGrid>
              <a:tr h="293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校</a:t>
                      </a:r>
                      <a:r>
                        <a:rPr kumimoji="0" lang="en-US" sz="1800" b="1" i="0" u="none" strike="noStrike" cap="none" normalizeH="0" baseline="0" dirty="0" smtClean="0">
                          <a:ln>
                            <a:noFill/>
                          </a:ln>
                          <a:solidFill>
                            <a:srgbClr val="C00000"/>
                          </a:solidFill>
                          <a:effectLst/>
                          <a:latin typeface="標楷體" pitchFamily="65" charset="-120"/>
                          <a:ea typeface="標楷體" pitchFamily="65" charset="-120"/>
                        </a:rPr>
                        <a:t>   </a:t>
                      </a: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別</a:t>
                      </a:r>
                    </a:p>
                  </a:txBody>
                  <a:tcPr marL="36630" marR="36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招生名額</a:t>
                      </a:r>
                    </a:p>
                  </a:txBody>
                  <a:tcPr marL="36630" marR="36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國立臺北商業大學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朝陽科技大學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117</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dirty="0">
                          <a:effectLst/>
                          <a:latin typeface="標楷體" panose="03000509000000000000" pitchFamily="65" charset="-120"/>
                          <a:ea typeface="標楷體" panose="03000509000000000000" pitchFamily="65" charset="-120"/>
                          <a:cs typeface="Arial" panose="020B0604020202020204" pitchFamily="34" charset="0"/>
                        </a:rPr>
                        <a:t>南臺科技大學</a:t>
                      </a:r>
                      <a:endParaRPr lang="zh-TW" sz="1600" kern="100" dirty="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136</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崑山科技大學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88</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嘉藥學校財團法人嘉南藥理大學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樹德科技大學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77</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龍華科技大學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66</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弘光科技大學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健行科技大學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88</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正修科技大學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103</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萬能科技大學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9</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sz="1600" kern="100">
                          <a:effectLst/>
                          <a:latin typeface="標楷體" panose="03000509000000000000" pitchFamily="65" charset="-120"/>
                          <a:ea typeface="標楷體" panose="03000509000000000000" pitchFamily="65" charset="-120"/>
                          <a:cs typeface="Arial" panose="020B0604020202020204" pitchFamily="34" charset="0"/>
                        </a:rPr>
                        <a:t>建國科技大學</a:t>
                      </a:r>
                      <a:endParaRPr lang="zh-TW" sz="1600" kern="10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57</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729">
                <a:tc>
                  <a:txBody>
                    <a:bodyPr/>
                    <a:lstStyle/>
                    <a:p>
                      <a:pPr>
                        <a:spcAft>
                          <a:spcPts val="0"/>
                        </a:spcAft>
                      </a:pPr>
                      <a:r>
                        <a:rPr lang="zh-TW" altLang="zh-TW" sz="1600" kern="1200" dirty="0" smtClean="0">
                          <a:solidFill>
                            <a:schemeClr val="tx1"/>
                          </a:solidFill>
                          <a:effectLst/>
                          <a:latin typeface="標楷體" panose="03000509000000000000" pitchFamily="65" charset="-120"/>
                          <a:ea typeface="標楷體" panose="03000509000000000000" pitchFamily="65" charset="-120"/>
                          <a:cs typeface="+mn-cs"/>
                        </a:rPr>
                        <a:t>明志科技大學</a:t>
                      </a:r>
                      <a:endParaRPr lang="zh-TW" sz="1600" kern="100" dirty="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39</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01E949A-5C19-4EB4-BE74-0E8EBA04DDFE}" type="slidenum">
              <a:rPr lang="zh-TW" altLang="en-US" sz="1400" smtClean="0"/>
              <a:pPr>
                <a:spcBef>
                  <a:spcPct val="0"/>
                </a:spcBef>
                <a:buFontTx/>
                <a:buNone/>
              </a:pPr>
              <a:t>11</a:t>
            </a:fld>
            <a:endParaRPr lang="en-US" altLang="zh-TW" sz="1400" smtClean="0"/>
          </a:p>
        </p:txBody>
      </p:sp>
      <p:sp>
        <p:nvSpPr>
          <p:cNvPr id="33795"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7" name="表格 6"/>
          <p:cNvGraphicFramePr>
            <a:graphicFrameLocks noGrp="1"/>
          </p:cNvGraphicFramePr>
          <p:nvPr/>
        </p:nvGraphicFramePr>
        <p:xfrm>
          <a:off x="250825" y="1700213"/>
          <a:ext cx="3673475" cy="4608514"/>
        </p:xfrm>
        <a:graphic>
          <a:graphicData uri="http://schemas.openxmlformats.org/drawingml/2006/table">
            <a:tbl>
              <a:tblPr/>
              <a:tblGrid>
                <a:gridCol w="2592288"/>
                <a:gridCol w="1081187"/>
              </a:tblGrid>
              <a:tr h="286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校</a:t>
                      </a:r>
                      <a:r>
                        <a:rPr kumimoji="0" lang="en-US" sz="1800" b="1" i="0" u="none" strike="noStrike" cap="none" normalizeH="0" baseline="0" dirty="0" smtClean="0">
                          <a:ln>
                            <a:noFill/>
                          </a:ln>
                          <a:solidFill>
                            <a:srgbClr val="C00000"/>
                          </a:solidFill>
                          <a:effectLst/>
                          <a:latin typeface="標楷體" pitchFamily="65" charset="-120"/>
                          <a:ea typeface="標楷體" pitchFamily="65" charset="-120"/>
                        </a:rPr>
                        <a:t>   </a:t>
                      </a: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別</a:t>
                      </a:r>
                    </a:p>
                  </a:txBody>
                  <a:tcPr marL="36631" marR="366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招生名額</a:t>
                      </a:r>
                    </a:p>
                  </a:txBody>
                  <a:tcPr marL="36631" marR="366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高苑科技大學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23</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大仁科技大學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35</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聖約翰科技大學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嶺東科技大學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84</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中國科技大學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98</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中臺科技大學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60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台南應用科技大學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92</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遠東科技大學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61</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元培醫事科技大學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36</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景文科技大學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65</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中華醫事科技大學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32</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東南科技大學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6</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2465">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德明財經科技大學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81</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 name="表格 7"/>
          <p:cNvGraphicFramePr>
            <a:graphicFrameLocks noGrp="1"/>
          </p:cNvGraphicFramePr>
          <p:nvPr/>
        </p:nvGraphicFramePr>
        <p:xfrm>
          <a:off x="4114800" y="1090613"/>
          <a:ext cx="4464050" cy="5026029"/>
        </p:xfrm>
        <a:graphic>
          <a:graphicData uri="http://schemas.openxmlformats.org/drawingml/2006/table">
            <a:tbl>
              <a:tblPr/>
              <a:tblGrid>
                <a:gridCol w="3312005"/>
                <a:gridCol w="1152045"/>
              </a:tblGrid>
              <a:tr h="291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校</a:t>
                      </a:r>
                      <a:r>
                        <a:rPr kumimoji="0" lang="en-US" sz="1800" b="1" i="0" u="none" strike="noStrike" cap="none" normalizeH="0" baseline="0" dirty="0" smtClean="0">
                          <a:ln>
                            <a:noFill/>
                          </a:ln>
                          <a:solidFill>
                            <a:srgbClr val="C00000"/>
                          </a:solidFill>
                          <a:effectLst/>
                          <a:latin typeface="標楷體" pitchFamily="65" charset="-120"/>
                          <a:ea typeface="標楷體" pitchFamily="65" charset="-120"/>
                        </a:rPr>
                        <a:t>   </a:t>
                      </a: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別</a:t>
                      </a:r>
                    </a:p>
                  </a:txBody>
                  <a:tcPr marL="36630" marR="36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C00000"/>
                          </a:solidFill>
                          <a:effectLst/>
                          <a:latin typeface="標楷體" pitchFamily="65" charset="-120"/>
                          <a:ea typeface="標楷體" pitchFamily="65" charset="-120"/>
                        </a:rPr>
                        <a:t>招生名額</a:t>
                      </a:r>
                    </a:p>
                  </a:txBody>
                  <a:tcPr marL="36630" marR="36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南開科技大學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24</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僑光科技大學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70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育達科技大學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2</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美和科技大學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21</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修平科技大學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長庚學校財團法人長庚科技大學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15</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醒吾科技大學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22</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文藻外語大學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52</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華夏科技大學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37</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慈濟學校財團法人慈濟科技大學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16</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致理科技大學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50</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宏國德霖科技大學</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15</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a:effectLst/>
                          <a:latin typeface="Arial" panose="020B0604020202020204" pitchFamily="34" charset="0"/>
                          <a:ea typeface="標楷體" panose="03000509000000000000" pitchFamily="65" charset="-120"/>
                          <a:cs typeface="Arial" panose="020B0604020202020204" pitchFamily="34" charset="0"/>
                        </a:rPr>
                        <a:t>亞東技術學院</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47</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08">
                <a:tc>
                  <a:txBody>
                    <a:bodyPr/>
                    <a:lstStyle/>
                    <a:p>
                      <a:pPr>
                        <a:spcAft>
                          <a:spcPts val="0"/>
                        </a:spcAft>
                      </a:pPr>
                      <a:r>
                        <a:rPr lang="zh-TW" sz="1600" kern="100" dirty="0">
                          <a:effectLst/>
                          <a:latin typeface="Arial" panose="020B0604020202020204" pitchFamily="34" charset="0"/>
                          <a:ea typeface="標楷體" panose="03000509000000000000" pitchFamily="65" charset="-120"/>
                          <a:cs typeface="Arial" panose="020B0604020202020204" pitchFamily="34" charset="0"/>
                        </a:rPr>
                        <a:t>國立屏東大學</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Aft>
                          <a:spcPts val="0"/>
                        </a:spcAft>
                      </a:pPr>
                      <a:r>
                        <a:rPr lang="en-US" sz="1600" kern="100" dirty="0">
                          <a:effectLst/>
                          <a:latin typeface="Times New Roman" panose="02020603050405020304" pitchFamily="18" charset="0"/>
                          <a:ea typeface="標楷體" panose="03000509000000000000" pitchFamily="65" charset="-120"/>
                          <a:cs typeface="Arial" panose="020B0604020202020204" pitchFamily="34" charset="0"/>
                        </a:rPr>
                        <a:t>28</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194696" y="1090539"/>
            <a:ext cx="2577104" cy="432048"/>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zh-TW" altLang="en-US" sz="2400" dirty="0">
                <a:latin typeface="標楷體" pitchFamily="65" charset="-120"/>
                <a:ea typeface="標楷體" pitchFamily="65" charset="-120"/>
              </a:rPr>
              <a:t>招生校院名額</a:t>
            </a:r>
          </a:p>
        </p:txBody>
      </p:sp>
      <p:sp>
        <p:nvSpPr>
          <p:cNvPr id="33896" name="文字方塊 1"/>
          <p:cNvSpPr txBox="1">
            <a:spLocks noChangeArrowheads="1"/>
          </p:cNvSpPr>
          <p:nvPr/>
        </p:nvSpPr>
        <p:spPr bwMode="auto">
          <a:xfrm>
            <a:off x="4114800" y="6245225"/>
            <a:ext cx="3168650" cy="3698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800">
                <a:solidFill>
                  <a:srgbClr val="0000FF"/>
                </a:solidFill>
                <a:latin typeface="標楷體" panose="03000509000000000000" pitchFamily="65" charset="-120"/>
                <a:ea typeface="標楷體" panose="03000509000000000000" pitchFamily="65" charset="-120"/>
              </a:rPr>
              <a:t>◎依招生學校代碼順序排列</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949E892-DED3-4AA1-A618-82FB6CE3D5C0}" type="slidenum">
              <a:rPr lang="zh-TW" altLang="en-US" sz="1400" smtClean="0"/>
              <a:pPr>
                <a:spcBef>
                  <a:spcPct val="0"/>
                </a:spcBef>
                <a:buFontTx/>
                <a:buNone/>
              </a:pPr>
              <a:t>12</a:t>
            </a:fld>
            <a:endParaRPr lang="en-US" altLang="zh-TW" sz="1400" smtClean="0"/>
          </a:p>
        </p:txBody>
      </p:sp>
      <p:sp>
        <p:nvSpPr>
          <p:cNvPr id="7" name="矩形 6"/>
          <p:cNvSpPr/>
          <p:nvPr/>
        </p:nvSpPr>
        <p:spPr>
          <a:xfrm>
            <a:off x="194696" y="1090539"/>
            <a:ext cx="7473648" cy="466254"/>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標楷體" pitchFamily="65" charset="-120"/>
                <a:ea typeface="標楷體" pitchFamily="65" charset="-120"/>
              </a:rPr>
              <a:t>招生校院系</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組</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、學程數及名額在</a:t>
            </a:r>
            <a:r>
              <a:rPr lang="en-US" altLang="zh-TW" sz="2400" dirty="0">
                <a:latin typeface="Times New Roman" panose="02020603050405020304" pitchFamily="18" charset="0"/>
                <a:ea typeface="華康中黑體" pitchFamily="49" charset="-120"/>
                <a:cs typeface="Times New Roman" panose="02020603050405020304" pitchFamily="18" charset="0"/>
              </a:rPr>
              <a:t>16</a:t>
            </a:r>
            <a:r>
              <a:rPr lang="zh-TW" altLang="en-US" sz="2400" dirty="0">
                <a:latin typeface="標楷體" pitchFamily="65" charset="-120"/>
                <a:ea typeface="標楷體" pitchFamily="65" charset="-120"/>
              </a:rPr>
              <a:t>招生群別之分布</a:t>
            </a:r>
          </a:p>
        </p:txBody>
      </p:sp>
      <p:graphicFrame>
        <p:nvGraphicFramePr>
          <p:cNvPr id="8" name="表格 7"/>
          <p:cNvGraphicFramePr>
            <a:graphicFrameLocks noGrp="1"/>
          </p:cNvGraphicFramePr>
          <p:nvPr/>
        </p:nvGraphicFramePr>
        <p:xfrm>
          <a:off x="261938" y="1617663"/>
          <a:ext cx="7705725" cy="4706942"/>
        </p:xfrm>
        <a:graphic>
          <a:graphicData uri="http://schemas.openxmlformats.org/drawingml/2006/table">
            <a:tbl>
              <a:tblPr/>
              <a:tblGrid>
                <a:gridCol w="1376362"/>
                <a:gridCol w="2722563"/>
                <a:gridCol w="1898650"/>
                <a:gridCol w="1708150"/>
              </a:tblGrid>
              <a:tr h="29884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標楷體" pitchFamily="65" charset="-120"/>
                          <a:ea typeface="標楷體" pitchFamily="65" charset="-120"/>
                          <a:cs typeface="Arial" charset="0"/>
                        </a:rPr>
                        <a:t>群代碼</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招生群別</a:t>
                      </a:r>
                      <a:r>
                        <a:rPr kumimoji="0" lang="zh-TW" altLang="en-US" sz="1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系</a:t>
                      </a:r>
                      <a:r>
                        <a:rPr kumimoji="0" lang="en-US" altLang="zh-TW" sz="1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zh-TW" altLang="en-US" sz="1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組</a:t>
                      </a:r>
                      <a:r>
                        <a:rPr kumimoji="0" lang="en-US" altLang="zh-TW" sz="1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zh-TW" altLang="en-US" sz="14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、學程</a:t>
                      </a:r>
                      <a:r>
                        <a:rPr kumimoji="0" lang="zh-TW" altLang="en-US" sz="1400" b="1" i="0" u="none" strike="noStrike" cap="none" normalizeH="0" baseline="0" dirty="0" smtClean="0">
                          <a:ln>
                            <a:noFill/>
                          </a:ln>
                          <a:solidFill>
                            <a:schemeClr val="tx1"/>
                          </a:solidFill>
                          <a:effectLst/>
                          <a:latin typeface="標楷體" pitchFamily="65" charset="-120"/>
                          <a:ea typeface="標楷體" pitchFamily="65" charset="-120"/>
                          <a:cs typeface="Arial" charset="0"/>
                        </a:rPr>
                        <a:t>數</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cs typeface="Arial" charset="0"/>
                        </a:rPr>
                        <a:t>招生名額</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01</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機械群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180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02</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動力機械群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03</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電機與電子群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427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04</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化工群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05</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土木與建築群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107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06</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商業與管理群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757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07</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外語群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211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08</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設計群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329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09</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農業群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10</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食品群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33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11</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家政群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180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12</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餐旅群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268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13</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水產群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14</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海事群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15</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Arial" charset="0"/>
                        </a:rPr>
                        <a:t>藝術群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a:effectLst/>
                          <a:latin typeface="Times New Roman" panose="02020603050405020304" pitchFamily="18" charset="0"/>
                          <a:cs typeface="Times New Roman" panose="02020603050405020304" pitchFamily="18"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53381">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華康中黑體" pitchFamily="49" charset="-120"/>
                          <a:cs typeface="Arial" charset="0"/>
                        </a:rPr>
                        <a:t>16</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Arial" charset="0"/>
                        </a:rPr>
                        <a:t>不分群</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altLang="zh-TW" sz="1600" b="0" i="0" u="none" strike="noStrike" dirty="0">
                          <a:effectLst/>
                          <a:latin typeface="Times New Roman" panose="02020603050405020304" pitchFamily="18" charset="0"/>
                          <a:cs typeface="Times New Roman" panose="02020603050405020304" pitchFamily="18" charset="0"/>
                        </a:rPr>
                        <a:t>159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4001">
                <a:tc gridSpan="2">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00FF"/>
                          </a:solidFill>
                          <a:effectLst/>
                          <a:latin typeface="標楷體" pitchFamily="65" charset="-120"/>
                          <a:ea typeface="標楷體" pitchFamily="65" charset="-120"/>
                          <a:cs typeface="Arial" charset="0"/>
                        </a:rPr>
                        <a:t>總計</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h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華康中黑體" pitchFamily="49" charset="-120"/>
                          <a:cs typeface="Arial" charset="0"/>
                        </a:rPr>
                        <a:t>742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華康中黑體" pitchFamily="49" charset="-120"/>
                          <a:cs typeface="Arial" charset="0"/>
                        </a:rPr>
                        <a:t>2,873</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r>
            </a:tbl>
          </a:graphicData>
        </a:graphic>
      </p:graphicFrame>
      <p:sp>
        <p:nvSpPr>
          <p:cNvPr id="34918"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1"/>
          <p:cNvSpPr>
            <a:spLocks noGrp="1"/>
          </p:cNvSpPr>
          <p:nvPr>
            <p:ph type="sldNum" sz="quarter" idx="12"/>
          </p:nvPr>
        </p:nvSpPr>
        <p:spPr>
          <a:xfrm>
            <a:off x="6875463" y="63865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FFC4909-DC98-4ED6-9194-59EC005D4CC7}" type="slidenum">
              <a:rPr lang="zh-TW" altLang="en-US" sz="1400" smtClean="0"/>
              <a:pPr>
                <a:spcBef>
                  <a:spcPct val="0"/>
                </a:spcBef>
                <a:buFontTx/>
                <a:buNone/>
              </a:pPr>
              <a:t>13</a:t>
            </a:fld>
            <a:endParaRPr lang="en-US" altLang="zh-TW" sz="1400" smtClean="0"/>
          </a:p>
        </p:txBody>
      </p:sp>
      <p:graphicFrame>
        <p:nvGraphicFramePr>
          <p:cNvPr id="4" name="表格 3"/>
          <p:cNvGraphicFramePr>
            <a:graphicFrameLocks noGrp="1"/>
          </p:cNvGraphicFramePr>
          <p:nvPr/>
        </p:nvGraphicFramePr>
        <p:xfrm>
          <a:off x="251520" y="1052736"/>
          <a:ext cx="8568951" cy="5303787"/>
        </p:xfrm>
        <a:graphic>
          <a:graphicData uri="http://schemas.openxmlformats.org/drawingml/2006/table">
            <a:tbl>
              <a:tblPr>
                <a:tableStyleId>{793D81CF-94F2-401A-BA57-92F5A7B2D0C5}</a:tableStyleId>
              </a:tblPr>
              <a:tblGrid>
                <a:gridCol w="3096344"/>
                <a:gridCol w="5472607"/>
              </a:tblGrid>
              <a:tr h="700027">
                <a:tc>
                  <a:txBody>
                    <a:bodyPr/>
                    <a:lstStyle/>
                    <a:p>
                      <a:pPr marL="71755" marR="71755" algn="ctr" fontAlgn="ctr">
                        <a:spcAft>
                          <a:spcPts val="0"/>
                        </a:spcAft>
                        <a:tabLst>
                          <a:tab pos="8371205" algn="l"/>
                        </a:tabLst>
                      </a:pPr>
                      <a:r>
                        <a:rPr lang="zh-TW" sz="2400" b="0" kern="100" dirty="0">
                          <a:effectLst/>
                          <a:latin typeface="Times New Roman" pitchFamily="18" charset="0"/>
                          <a:ea typeface="標楷體" pitchFamily="65" charset="-120"/>
                          <a:cs typeface="Times New Roman" pitchFamily="18" charset="0"/>
                        </a:rPr>
                        <a:t>日期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tc>
                  <a:txBody>
                    <a:bodyPr/>
                    <a:lstStyle/>
                    <a:p>
                      <a:pPr marL="71755" marR="36195" algn="ctr" fontAlgn="ctr">
                        <a:spcAft>
                          <a:spcPts val="0"/>
                        </a:spcAft>
                        <a:tabLst>
                          <a:tab pos="8371205" algn="l"/>
                        </a:tabLst>
                      </a:pPr>
                      <a:r>
                        <a:rPr lang="zh-TW" altLang="en-US" sz="2400" b="0" kern="100" dirty="0" smtClean="0">
                          <a:effectLst/>
                          <a:latin typeface="Times New Roman" pitchFamily="18" charset="0"/>
                          <a:ea typeface="標楷體" pitchFamily="65" charset="-120"/>
                          <a:cs typeface="Times New Roman" pitchFamily="18" charset="0"/>
                        </a:rPr>
                        <a:t>辦理事項</a:t>
                      </a:r>
                      <a:endParaRPr lang="zh-TW" sz="2400" b="0" kern="100" dirty="0">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tr>
              <a:tr h="822204">
                <a:tc>
                  <a:txBody>
                    <a:bodyPr/>
                    <a:lstStyle/>
                    <a:p>
                      <a:pPr marL="71755" marR="71755" algn="l" fontAlgn="ctr">
                        <a:spcAft>
                          <a:spcPts val="0"/>
                        </a:spcAft>
                        <a:tabLst>
                          <a:tab pos="8371205" algn="l"/>
                        </a:tabLst>
                      </a:pPr>
                      <a:r>
                        <a:rPr lang="en-US" sz="2400" b="0" kern="100" spc="-20" baseline="0" dirty="0" smtClean="0">
                          <a:effectLst/>
                          <a:latin typeface="Times New Roman" pitchFamily="18" charset="0"/>
                          <a:ea typeface="標楷體" pitchFamily="65" charset="-120"/>
                          <a:cs typeface="Times New Roman" pitchFamily="18" charset="0"/>
                        </a:rPr>
                        <a:t>106.11</a:t>
                      </a:r>
                      <a:r>
                        <a:rPr lang="en-US" altLang="zh-TW" sz="2400" b="0" kern="100" spc="-20" baseline="0" dirty="0" smtClean="0">
                          <a:effectLst/>
                          <a:latin typeface="Times New Roman" pitchFamily="18" charset="0"/>
                          <a:ea typeface="標楷體" pitchFamily="65" charset="-120"/>
                          <a:cs typeface="Times New Roman" pitchFamily="18" charset="0"/>
                        </a:rPr>
                        <a:t>.30(</a:t>
                      </a:r>
                      <a:r>
                        <a:rPr lang="zh-TW" altLang="en-US" sz="2400" b="0" kern="100" spc="-20" baseline="0" dirty="0" smtClean="0">
                          <a:effectLst/>
                          <a:latin typeface="Times New Roman" pitchFamily="18" charset="0"/>
                          <a:ea typeface="標楷體" pitchFamily="65" charset="-120"/>
                          <a:cs typeface="Times New Roman" pitchFamily="18" charset="0"/>
                        </a:rPr>
                        <a:t>四</a:t>
                      </a:r>
                      <a:r>
                        <a:rPr lang="en-US" altLang="zh-TW" sz="2400" b="0" kern="100" spc="-20" baseline="0" dirty="0" smtClean="0">
                          <a:effectLst/>
                          <a:latin typeface="Times New Roman" pitchFamily="18" charset="0"/>
                          <a:ea typeface="標楷體" pitchFamily="65" charset="-120"/>
                          <a:cs typeface="Times New Roman" pitchFamily="18" charset="0"/>
                        </a:rPr>
                        <a:t>)</a:t>
                      </a:r>
                      <a:r>
                        <a:rPr lang="en-US" sz="2400" b="0" kern="100" spc="-20" baseline="0" dirty="0" smtClean="0">
                          <a:effectLst/>
                          <a:latin typeface="Times New Roman" pitchFamily="18" charset="0"/>
                          <a:ea typeface="標楷體" pitchFamily="65" charset="-120"/>
                          <a:cs typeface="Times New Roman" pitchFamily="18" charset="0"/>
                        </a:rPr>
                        <a:t>10</a:t>
                      </a:r>
                      <a:r>
                        <a:rPr lang="en-US" altLang="zh-TW" sz="2400" b="0" kern="100" spc="-20" baseline="0" dirty="0" smtClean="0">
                          <a:effectLst/>
                          <a:latin typeface="Times New Roman" pitchFamily="18" charset="0"/>
                          <a:ea typeface="標楷體" pitchFamily="65" charset="-120"/>
                          <a:cs typeface="Times New Roman" pitchFamily="18" charset="0"/>
                        </a:rPr>
                        <a:t>:</a:t>
                      </a:r>
                      <a:r>
                        <a:rPr lang="en-US" sz="2400" b="0" kern="100" spc="-20" baseline="0" dirty="0" smtClean="0">
                          <a:effectLst/>
                          <a:latin typeface="Times New Roman" pitchFamily="18" charset="0"/>
                          <a:ea typeface="標楷體" pitchFamily="65" charset="-120"/>
                          <a:cs typeface="Times New Roman" pitchFamily="18" charset="0"/>
                        </a:rPr>
                        <a:t>00</a:t>
                      </a:r>
                      <a:r>
                        <a:rPr lang="zh-TW" sz="2400" b="0" kern="100" spc="-20" baseline="0" dirty="0" smtClean="0">
                          <a:effectLst/>
                          <a:latin typeface="Times New Roman" pitchFamily="18" charset="0"/>
                          <a:ea typeface="標楷體" pitchFamily="65" charset="-120"/>
                          <a:cs typeface="Times New Roman" pitchFamily="18" charset="0"/>
                        </a:rPr>
                        <a:t>起</a:t>
                      </a:r>
                      <a:endParaRPr lang="zh-TW" sz="2400" b="0" kern="100" spc="-20" baseline="0" dirty="0">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c>
                  <a:txBody>
                    <a:bodyPr/>
                    <a:lstStyle/>
                    <a:p>
                      <a:pPr marL="71755" marR="36195" algn="just" fontAlgn="ctr">
                        <a:spcAft>
                          <a:spcPts val="0"/>
                        </a:spcAft>
                        <a:tabLst>
                          <a:tab pos="8371205" algn="l"/>
                        </a:tabLst>
                      </a:pPr>
                      <a:r>
                        <a:rPr lang="zh-TW" sz="2400" b="1" kern="100" dirty="0">
                          <a:effectLst/>
                          <a:latin typeface="Times New Roman" pitchFamily="18" charset="0"/>
                          <a:ea typeface="標楷體" pitchFamily="65" charset="-120"/>
                          <a:cs typeface="Times New Roman" pitchFamily="18" charset="0"/>
                        </a:rPr>
                        <a:t>招生簡章</a:t>
                      </a:r>
                      <a:r>
                        <a:rPr lang="zh-TW" sz="2400" b="0" kern="100" dirty="0">
                          <a:effectLst/>
                          <a:latin typeface="Times New Roman" pitchFamily="18" charset="0"/>
                          <a:ea typeface="標楷體" pitchFamily="65" charset="-120"/>
                          <a:cs typeface="Times New Roman" pitchFamily="18" charset="0"/>
                        </a:rPr>
                        <a:t>公告及網路</a:t>
                      </a:r>
                      <a:r>
                        <a:rPr lang="zh-TW" sz="2400" b="0" kern="100" dirty="0" smtClean="0">
                          <a:effectLst/>
                          <a:latin typeface="Times New Roman" pitchFamily="18" charset="0"/>
                          <a:ea typeface="標楷體" pitchFamily="65" charset="-120"/>
                          <a:cs typeface="Times New Roman" pitchFamily="18" charset="0"/>
                        </a:rPr>
                        <a:t>下載</a:t>
                      </a:r>
                      <a:r>
                        <a:rPr lang="zh-TW" altLang="en-US" sz="2400" b="1" u="sng" kern="100" dirty="0" smtClean="0">
                          <a:effectLst/>
                          <a:latin typeface="標楷體"/>
                          <a:ea typeface="標楷體"/>
                          <a:cs typeface="Times New Roman" pitchFamily="18" charset="0"/>
                          <a:hlinkClick r:id="rId3"/>
                        </a:rPr>
                        <a:t>♁</a:t>
                      </a:r>
                      <a:r>
                        <a:rPr lang="zh-TW" altLang="en-US" sz="2400" b="0" kern="100" dirty="0" smtClean="0">
                          <a:effectLst/>
                          <a:latin typeface="Times New Roman" pitchFamily="18" charset="0"/>
                          <a:ea typeface="標楷體" pitchFamily="65" charset="-120"/>
                          <a:cs typeface="Times New Roman" pitchFamily="18" charset="0"/>
                        </a:rPr>
                        <a:t>，並同時開放</a:t>
                      </a:r>
                      <a:r>
                        <a:rPr lang="zh-TW" altLang="en-US" sz="2400" b="1" kern="100" baseline="0" dirty="0" smtClean="0">
                          <a:solidFill>
                            <a:schemeClr val="tx1"/>
                          </a:solidFill>
                          <a:effectLst/>
                          <a:latin typeface="Times New Roman" pitchFamily="18" charset="0"/>
                          <a:ea typeface="標楷體" pitchFamily="65" charset="-120"/>
                          <a:cs typeface="Times New Roman" pitchFamily="18" charset="0"/>
                        </a:rPr>
                        <a:t>招生學校資料查詢系統</a:t>
                      </a:r>
                      <a:r>
                        <a:rPr lang="zh-TW" altLang="en-US" sz="2400" b="1" u="none" kern="100" baseline="0" dirty="0" smtClean="0">
                          <a:solidFill>
                            <a:srgbClr val="C00000"/>
                          </a:solidFill>
                          <a:effectLst/>
                          <a:latin typeface="標楷體"/>
                          <a:ea typeface="標楷體"/>
                          <a:cs typeface="Times New Roman" pitchFamily="18" charset="0"/>
                          <a:hlinkClick r:id="rId4"/>
                        </a:rPr>
                        <a:t>◎</a:t>
                      </a:r>
                      <a:r>
                        <a:rPr lang="zh-TW" altLang="en-US" sz="2400" b="0" kern="100" dirty="0" smtClean="0">
                          <a:effectLst/>
                          <a:latin typeface="Times New Roman" pitchFamily="18" charset="0"/>
                          <a:ea typeface="標楷體" pitchFamily="65" charset="-120"/>
                          <a:cs typeface="Times New Roman" pitchFamily="18" charset="0"/>
                        </a:rPr>
                        <a:t>。</a:t>
                      </a:r>
                      <a:endParaRPr lang="zh-TW" sz="2400" b="0" kern="100" dirty="0">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r>
              <a:tr h="822204">
                <a:tc>
                  <a:txBody>
                    <a:bodyPr/>
                    <a:lstStyle/>
                    <a:p>
                      <a:pPr marL="71755" marR="71755" algn="l" fontAlgn="ctr">
                        <a:spcAft>
                          <a:spcPts val="0"/>
                        </a:spcAft>
                        <a:tabLst>
                          <a:tab pos="8371205" algn="l"/>
                        </a:tabLst>
                      </a:pPr>
                      <a:r>
                        <a:rPr lang="en-US" altLang="zh-TW" sz="2400" b="1" kern="100" spc="-20" baseline="0" dirty="0" smtClean="0">
                          <a:solidFill>
                            <a:srgbClr val="C00000"/>
                          </a:solidFill>
                          <a:effectLst/>
                          <a:latin typeface="Times New Roman" pitchFamily="18" charset="0"/>
                          <a:ea typeface="標楷體" pitchFamily="65" charset="-120"/>
                          <a:cs typeface="Times New Roman" pitchFamily="18" charset="0"/>
                        </a:rPr>
                        <a:t>106.12.1(</a:t>
                      </a:r>
                      <a:r>
                        <a:rPr lang="zh-TW" altLang="en-US" sz="2400" b="1" kern="100" spc="-20" baseline="0" dirty="0" smtClean="0">
                          <a:solidFill>
                            <a:srgbClr val="C00000"/>
                          </a:solidFill>
                          <a:effectLst/>
                          <a:latin typeface="Times New Roman" pitchFamily="18" charset="0"/>
                          <a:ea typeface="標楷體" pitchFamily="65" charset="-120"/>
                          <a:cs typeface="Times New Roman" pitchFamily="18" charset="0"/>
                        </a:rPr>
                        <a:t>五</a:t>
                      </a:r>
                      <a:r>
                        <a:rPr lang="en-US" altLang="zh-TW" sz="2400" b="1" kern="100" spc="-20" baseline="0" dirty="0" smtClean="0">
                          <a:solidFill>
                            <a:srgbClr val="C00000"/>
                          </a:solidFill>
                          <a:effectLst/>
                          <a:latin typeface="Times New Roman" pitchFamily="18" charset="0"/>
                          <a:ea typeface="標楷體" pitchFamily="65" charset="-120"/>
                          <a:cs typeface="Times New Roman" pitchFamily="18" charset="0"/>
                        </a:rPr>
                        <a:t>)10:00</a:t>
                      </a:r>
                      <a:r>
                        <a:rPr lang="zh-TW" altLang="en-US" sz="2400" b="1" kern="100" spc="-20" baseline="0" dirty="0" smtClean="0">
                          <a:solidFill>
                            <a:srgbClr val="C00000"/>
                          </a:solidFill>
                          <a:effectLst/>
                          <a:latin typeface="Times New Roman" pitchFamily="18" charset="0"/>
                          <a:ea typeface="標楷體" pitchFamily="65" charset="-120"/>
                          <a:cs typeface="Times New Roman" pitchFamily="18" charset="0"/>
                        </a:rPr>
                        <a:t>起</a:t>
                      </a:r>
                      <a:endParaRPr lang="en-US" altLang="zh-TW" sz="2400" b="1" kern="100" spc="-20" baseline="0" dirty="0" smtClean="0">
                        <a:solidFill>
                          <a:srgbClr val="C00000"/>
                        </a:solidFill>
                        <a:effectLst/>
                        <a:latin typeface="Times New Roman" pitchFamily="18" charset="0"/>
                        <a:ea typeface="標楷體" pitchFamily="65" charset="-120"/>
                        <a:cs typeface="Times New Roman" pitchFamily="18" charset="0"/>
                      </a:endParaRPr>
                    </a:p>
                    <a:p>
                      <a:pPr marL="71755" marR="71755" algn="l" fontAlgn="ctr">
                        <a:spcAft>
                          <a:spcPts val="0"/>
                        </a:spcAft>
                        <a:tabLst>
                          <a:tab pos="8371205" algn="l"/>
                        </a:tabLst>
                      </a:pPr>
                      <a:r>
                        <a:rPr lang="en-US" altLang="zh-TW" sz="2400" b="1" kern="100" spc="-20" baseline="0" dirty="0" smtClean="0">
                          <a:solidFill>
                            <a:srgbClr val="C00000"/>
                          </a:solidFill>
                          <a:effectLst/>
                          <a:latin typeface="Times New Roman" pitchFamily="18" charset="0"/>
                          <a:ea typeface="標楷體" pitchFamily="65" charset="-120"/>
                          <a:cs typeface="Times New Roman" pitchFamily="18" charset="0"/>
                        </a:rPr>
                        <a:t>107.1.10(</a:t>
                      </a:r>
                      <a:r>
                        <a:rPr lang="zh-TW" altLang="en-US" sz="2400" b="1" kern="100" spc="-20" baseline="0" dirty="0" smtClean="0">
                          <a:solidFill>
                            <a:srgbClr val="C00000"/>
                          </a:solidFill>
                          <a:effectLst/>
                          <a:latin typeface="Times New Roman" pitchFamily="18" charset="0"/>
                          <a:ea typeface="標楷體" pitchFamily="65" charset="-120"/>
                          <a:cs typeface="Times New Roman" pitchFamily="18" charset="0"/>
                        </a:rPr>
                        <a:t>三</a:t>
                      </a:r>
                      <a:r>
                        <a:rPr lang="en-US" altLang="zh-TW" sz="2400" b="1" kern="100" spc="-20" baseline="0" dirty="0" smtClean="0">
                          <a:solidFill>
                            <a:srgbClr val="C00000"/>
                          </a:solidFill>
                          <a:effectLst/>
                          <a:latin typeface="Times New Roman" pitchFamily="18" charset="0"/>
                          <a:ea typeface="標楷體" pitchFamily="65" charset="-120"/>
                          <a:cs typeface="Times New Roman" pitchFamily="18" charset="0"/>
                        </a:rPr>
                        <a:t>)17:00</a:t>
                      </a:r>
                      <a:r>
                        <a:rPr lang="zh-TW" altLang="en-US" sz="2400" b="1" kern="100" spc="-20" baseline="0" dirty="0" smtClean="0">
                          <a:solidFill>
                            <a:srgbClr val="C00000"/>
                          </a:solidFill>
                          <a:effectLst/>
                          <a:latin typeface="Times New Roman" pitchFamily="18" charset="0"/>
                          <a:ea typeface="標楷體" pitchFamily="65" charset="-120"/>
                          <a:cs typeface="Times New Roman" pitchFamily="18" charset="0"/>
                        </a:rPr>
                        <a:t>止</a:t>
                      </a:r>
                      <a:endParaRPr lang="zh-TW" sz="2400" b="1" kern="100" spc="-20" baseline="0" dirty="0">
                        <a:solidFill>
                          <a:srgbClr val="C00000"/>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71755" marR="36195" algn="just" fontAlgn="ctr">
                        <a:spcAft>
                          <a:spcPts val="0"/>
                        </a:spcAft>
                        <a:tabLst>
                          <a:tab pos="8371205" algn="l"/>
                        </a:tabLst>
                      </a:pPr>
                      <a:r>
                        <a:rPr lang="zh-TW" altLang="en-US" sz="2400" b="1" kern="100" dirty="0" smtClean="0">
                          <a:solidFill>
                            <a:srgbClr val="C00000"/>
                          </a:solidFill>
                          <a:effectLst/>
                          <a:latin typeface="Times New Roman" pitchFamily="18" charset="0"/>
                          <a:ea typeface="標楷體" pitchFamily="65" charset="-120"/>
                          <a:cs typeface="Times New Roman" pitchFamily="18" charset="0"/>
                        </a:rPr>
                        <a:t>上傳遴選辦法及公告網址</a:t>
                      </a:r>
                      <a:endParaRPr lang="zh-TW" sz="2400" b="1" kern="100" dirty="0">
                        <a:solidFill>
                          <a:srgbClr val="C00000"/>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r>
              <a:tr h="854033">
                <a:tc>
                  <a:txBody>
                    <a:bodyPr/>
                    <a:lstStyle/>
                    <a:p>
                      <a:pPr marL="71755" algn="just" fontAlgn="ctr">
                        <a:spcAft>
                          <a:spcPts val="0"/>
                        </a:spcAft>
                        <a:tabLst>
                          <a:tab pos="8371205" algn="l"/>
                        </a:tabLst>
                      </a:pPr>
                      <a:r>
                        <a:rPr lang="en-US" sz="2400" b="0" kern="100" dirty="0" smtClean="0">
                          <a:solidFill>
                            <a:schemeClr val="tx1"/>
                          </a:solidFill>
                          <a:effectLst/>
                          <a:latin typeface="Times New Roman" pitchFamily="18" charset="0"/>
                          <a:ea typeface="標楷體" pitchFamily="65" charset="-120"/>
                          <a:cs typeface="Times New Roman" pitchFamily="18" charset="0"/>
                        </a:rPr>
                        <a:t>107.</a:t>
                      </a:r>
                      <a:r>
                        <a:rPr lang="en-US" altLang="zh-TW" sz="2400" b="0" kern="100" spc="-50" baseline="0" dirty="0" smtClean="0">
                          <a:effectLst/>
                          <a:latin typeface="Times New Roman" pitchFamily="18" charset="0"/>
                          <a:ea typeface="標楷體" pitchFamily="65" charset="-120"/>
                          <a:cs typeface="Times New Roman" pitchFamily="18" charset="0"/>
                        </a:rPr>
                        <a:t>3.6</a:t>
                      </a:r>
                      <a:r>
                        <a:rPr lang="en-US"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dirty="0" smtClean="0">
                          <a:solidFill>
                            <a:schemeClr val="tx1"/>
                          </a:solidFill>
                          <a:effectLst/>
                          <a:latin typeface="Times New Roman" pitchFamily="18" charset="0"/>
                          <a:ea typeface="標楷體" pitchFamily="65" charset="-120"/>
                          <a:cs typeface="Times New Roman" pitchFamily="18" charset="0"/>
                        </a:rPr>
                        <a:t>二</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solidFill>
                            <a:schemeClr val="tx1"/>
                          </a:solidFill>
                          <a:effectLst/>
                          <a:latin typeface="Times New Roman" pitchFamily="18" charset="0"/>
                          <a:ea typeface="標楷體" pitchFamily="65" charset="-120"/>
                          <a:cs typeface="Times New Roman" pitchFamily="18" charset="0"/>
                        </a:rPr>
                        <a:t>10</a:t>
                      </a:r>
                      <a:r>
                        <a:rPr lang="en-US" sz="2400" b="0" kern="100" dirty="0">
                          <a:solidFill>
                            <a:schemeClr val="tx1"/>
                          </a:solidFill>
                          <a:effectLst/>
                          <a:latin typeface="Times New Roman" pitchFamily="18" charset="0"/>
                          <a:ea typeface="標楷體" pitchFamily="65" charset="-120"/>
                          <a:cs typeface="Times New Roman" pitchFamily="18" charset="0"/>
                        </a:rPr>
                        <a:t>:</a:t>
                      </a:r>
                      <a:r>
                        <a:rPr lang="en-US" sz="2400" b="0" kern="100" dirty="0" smtClean="0">
                          <a:solidFill>
                            <a:schemeClr val="tx1"/>
                          </a:solidFill>
                          <a:effectLst/>
                          <a:latin typeface="Times New Roman" pitchFamily="18" charset="0"/>
                          <a:ea typeface="標楷體" pitchFamily="65" charset="-120"/>
                          <a:cs typeface="Times New Roman" pitchFamily="18" charset="0"/>
                        </a:rPr>
                        <a:t>00</a:t>
                      </a:r>
                      <a:r>
                        <a:rPr lang="zh-TW" sz="2400" b="0" kern="100" dirty="0">
                          <a:solidFill>
                            <a:schemeClr val="tx1"/>
                          </a:solidFill>
                          <a:effectLst/>
                          <a:latin typeface="Times New Roman" pitchFamily="18" charset="0"/>
                          <a:ea typeface="標楷體" pitchFamily="65" charset="-120"/>
                          <a:cs typeface="Times New Roman" pitchFamily="18" charset="0"/>
                        </a:rPr>
                        <a:t>起</a:t>
                      </a:r>
                    </a:p>
                    <a:p>
                      <a:pPr marL="71755" algn="just" fontAlgn="ctr">
                        <a:spcAft>
                          <a:spcPts val="0"/>
                        </a:spcAft>
                        <a:tabLst>
                          <a:tab pos="8371205" algn="l"/>
                        </a:tabLst>
                      </a:pPr>
                      <a:r>
                        <a:rPr lang="en-US" sz="2400" b="0" kern="100" dirty="0" smtClean="0">
                          <a:solidFill>
                            <a:schemeClr val="tx1"/>
                          </a:solidFill>
                          <a:effectLst/>
                          <a:latin typeface="Times New Roman" pitchFamily="18" charset="0"/>
                          <a:ea typeface="標楷體" pitchFamily="65" charset="-120"/>
                          <a:cs typeface="Times New Roman" pitchFamily="18" charset="0"/>
                        </a:rPr>
                        <a:t>107.3</a:t>
                      </a:r>
                      <a:r>
                        <a:rPr lang="en-US" altLang="zh-TW" sz="2400" b="0" kern="100" spc="-50" baseline="0" dirty="0" smtClean="0">
                          <a:effectLst/>
                          <a:latin typeface="Times New Roman" pitchFamily="18" charset="0"/>
                          <a:ea typeface="標楷體" pitchFamily="65" charset="-120"/>
                          <a:cs typeface="Times New Roman" pitchFamily="18" charset="0"/>
                        </a:rPr>
                        <a:t>.13</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dirty="0" smtClean="0">
                          <a:solidFill>
                            <a:schemeClr val="tx1"/>
                          </a:solidFill>
                          <a:effectLst/>
                          <a:latin typeface="Times New Roman" pitchFamily="18" charset="0"/>
                          <a:ea typeface="標楷體" pitchFamily="65" charset="-120"/>
                          <a:cs typeface="Times New Roman" pitchFamily="18" charset="0"/>
                        </a:rPr>
                        <a:t>二</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sz="2400" b="0" kern="100" dirty="0" smtClean="0">
                          <a:solidFill>
                            <a:schemeClr val="tx1"/>
                          </a:solidFill>
                          <a:effectLst/>
                          <a:latin typeface="Times New Roman" pitchFamily="18" charset="0"/>
                          <a:ea typeface="標楷體" pitchFamily="65" charset="-120"/>
                          <a:cs typeface="Times New Roman" pitchFamily="18" charset="0"/>
                        </a:rPr>
                        <a:t> </a:t>
                      </a:r>
                      <a:r>
                        <a:rPr lang="en-US" sz="2400" b="0" kern="100" dirty="0" smtClean="0">
                          <a:solidFill>
                            <a:schemeClr val="tx1"/>
                          </a:solidFill>
                          <a:effectLst/>
                          <a:latin typeface="Times New Roman" pitchFamily="18" charset="0"/>
                          <a:ea typeface="標楷體" pitchFamily="65" charset="-120"/>
                          <a:cs typeface="Times New Roman" pitchFamily="18" charset="0"/>
                        </a:rPr>
                        <a:t>17</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solidFill>
                            <a:schemeClr val="tx1"/>
                          </a:solidFill>
                          <a:effectLst/>
                          <a:latin typeface="Times New Roman" pitchFamily="18" charset="0"/>
                          <a:ea typeface="標楷體" pitchFamily="65" charset="-120"/>
                          <a:cs typeface="Times New Roman" pitchFamily="18" charset="0"/>
                        </a:rPr>
                        <a:t>00</a:t>
                      </a:r>
                      <a:r>
                        <a:rPr lang="zh-TW" sz="2400" b="0" kern="100" dirty="0">
                          <a:solidFill>
                            <a:schemeClr val="tx1"/>
                          </a:solidFill>
                          <a:effectLst/>
                          <a:latin typeface="Times New Roman" pitchFamily="18" charset="0"/>
                          <a:ea typeface="標楷體" pitchFamily="65" charset="-120"/>
                          <a:cs typeface="Times New Roman" pitchFamily="18" charset="0"/>
                        </a:rPr>
                        <a:t>止</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c>
                  <a:txBody>
                    <a:bodyPr/>
                    <a:lstStyle/>
                    <a:p>
                      <a:pPr marL="67310" marR="36195" indent="3175" algn="just" fontAlgn="ctr">
                        <a:spcAft>
                          <a:spcPts val="0"/>
                        </a:spcAft>
                        <a:tabLst>
                          <a:tab pos="8371205" algn="l"/>
                        </a:tabLst>
                      </a:pPr>
                      <a:r>
                        <a:rPr lang="zh-TW" altLang="zh-TW" sz="2400" b="0" kern="100" dirty="0" smtClean="0">
                          <a:solidFill>
                            <a:schemeClr val="tx1"/>
                          </a:solidFill>
                          <a:effectLst/>
                          <a:latin typeface="Times New Roman" pitchFamily="18" charset="0"/>
                          <a:ea typeface="標楷體" pitchFamily="65" charset="-120"/>
                          <a:cs typeface="Times New Roman" pitchFamily="18" charset="0"/>
                        </a:rPr>
                        <a:t>考生就讀學校上傳該校所有相關學生之成績資料</a:t>
                      </a:r>
                      <a:endParaRPr lang="zh-TW" altLang="zh-TW" sz="2400" b="0" kern="10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r>
              <a:tr h="1008039">
                <a:tc>
                  <a:txBody>
                    <a:bodyPr/>
                    <a:lstStyle/>
                    <a:p>
                      <a:pPr marL="71755" algn="just" fontAlgn="ctr">
                        <a:spcAft>
                          <a:spcPts val="0"/>
                        </a:spcAft>
                        <a:tabLst>
                          <a:tab pos="8371205" algn="l"/>
                        </a:tabLst>
                      </a:pPr>
                      <a:r>
                        <a:rPr lang="en-US" sz="2400" b="0" kern="100" dirty="0" smtClean="0">
                          <a:solidFill>
                            <a:schemeClr val="tx1"/>
                          </a:solidFill>
                          <a:effectLst/>
                          <a:latin typeface="Times New Roman" pitchFamily="18" charset="0"/>
                          <a:ea typeface="標楷體" pitchFamily="65" charset="-120"/>
                          <a:cs typeface="Times New Roman" pitchFamily="18" charset="0"/>
                        </a:rPr>
                        <a:t>107.3</a:t>
                      </a:r>
                      <a:r>
                        <a:rPr lang="en-US" altLang="zh-TW" sz="2400" b="0" kern="100" spc="-50" baseline="0" dirty="0" smtClean="0">
                          <a:effectLst/>
                          <a:latin typeface="Times New Roman" pitchFamily="18" charset="0"/>
                          <a:ea typeface="標楷體" pitchFamily="65" charset="-120"/>
                          <a:cs typeface="Times New Roman" pitchFamily="18" charset="0"/>
                        </a:rPr>
                        <a:t>.</a:t>
                      </a:r>
                      <a:r>
                        <a:rPr lang="en-US" altLang="zh-TW" sz="2400" b="0" kern="100" spc="0" baseline="0" dirty="0" smtClean="0">
                          <a:solidFill>
                            <a:schemeClr val="tx1"/>
                          </a:solidFill>
                          <a:effectLst/>
                          <a:latin typeface="Times New Roman" pitchFamily="18" charset="0"/>
                          <a:ea typeface="標楷體" pitchFamily="65" charset="-120"/>
                          <a:cs typeface="Times New Roman" pitchFamily="18" charset="0"/>
                        </a:rPr>
                        <a:t>14</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dirty="0" smtClean="0">
                          <a:solidFill>
                            <a:schemeClr val="tx1"/>
                          </a:solidFill>
                          <a:effectLst/>
                          <a:latin typeface="Times New Roman" pitchFamily="18" charset="0"/>
                          <a:ea typeface="標楷體" pitchFamily="65" charset="-120"/>
                          <a:cs typeface="Times New Roman" pitchFamily="18" charset="0"/>
                        </a:rPr>
                        <a:t>三</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solidFill>
                            <a:schemeClr val="tx1"/>
                          </a:solidFill>
                          <a:effectLst/>
                          <a:latin typeface="Times New Roman" pitchFamily="18" charset="0"/>
                          <a:ea typeface="標楷體" pitchFamily="65" charset="-120"/>
                          <a:cs typeface="Times New Roman" pitchFamily="18" charset="0"/>
                        </a:rPr>
                        <a:t>10</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solidFill>
                            <a:schemeClr val="tx1"/>
                          </a:solidFill>
                          <a:effectLst/>
                          <a:latin typeface="Times New Roman" pitchFamily="18" charset="0"/>
                          <a:ea typeface="標楷體" pitchFamily="65" charset="-120"/>
                          <a:cs typeface="Times New Roman" pitchFamily="18" charset="0"/>
                        </a:rPr>
                        <a:t>00</a:t>
                      </a:r>
                      <a:r>
                        <a:rPr lang="zh-TW" sz="2400" b="0" kern="100" dirty="0">
                          <a:solidFill>
                            <a:schemeClr val="tx1"/>
                          </a:solidFill>
                          <a:effectLst/>
                          <a:latin typeface="Times New Roman" pitchFamily="18" charset="0"/>
                          <a:ea typeface="標楷體" pitchFamily="65" charset="-120"/>
                          <a:cs typeface="Times New Roman" pitchFamily="18" charset="0"/>
                        </a:rPr>
                        <a:t>起</a:t>
                      </a:r>
                    </a:p>
                    <a:p>
                      <a:pPr marL="71755" marR="71755" algn="just" fontAlgn="ctr">
                        <a:spcAft>
                          <a:spcPts val="0"/>
                        </a:spcAft>
                        <a:tabLst>
                          <a:tab pos="8371205" algn="l"/>
                        </a:tabLst>
                      </a:pPr>
                      <a:r>
                        <a:rPr lang="en-US" sz="2400" b="0" kern="100" spc="-20" baseline="0" dirty="0" smtClean="0">
                          <a:solidFill>
                            <a:schemeClr val="tx1"/>
                          </a:solidFill>
                          <a:effectLst/>
                          <a:latin typeface="Times New Roman" pitchFamily="18" charset="0"/>
                          <a:ea typeface="標楷體" pitchFamily="65" charset="-120"/>
                          <a:cs typeface="Times New Roman" pitchFamily="18" charset="0"/>
                        </a:rPr>
                        <a:t>107.3</a:t>
                      </a:r>
                      <a:r>
                        <a:rPr lang="en-US" altLang="zh-TW" sz="2400" b="0" kern="100" spc="-50" baseline="0" dirty="0" smtClean="0">
                          <a:effectLst/>
                          <a:latin typeface="Times New Roman" pitchFamily="18" charset="0"/>
                          <a:ea typeface="標楷體" pitchFamily="65" charset="-120"/>
                          <a:cs typeface="Times New Roman" pitchFamily="18" charset="0"/>
                        </a:rPr>
                        <a:t>.</a:t>
                      </a:r>
                      <a:r>
                        <a:rPr lang="en-US" altLang="zh-TW" sz="2400" b="0" kern="100" spc="-20" baseline="0" dirty="0" smtClean="0">
                          <a:solidFill>
                            <a:schemeClr val="tx1"/>
                          </a:solidFill>
                          <a:effectLst/>
                          <a:latin typeface="Times New Roman" pitchFamily="18" charset="0"/>
                          <a:ea typeface="標楷體" pitchFamily="65" charset="-120"/>
                          <a:cs typeface="Times New Roman" pitchFamily="18" charset="0"/>
                        </a:rPr>
                        <a:t>20</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dirty="0" smtClean="0">
                          <a:solidFill>
                            <a:schemeClr val="tx1"/>
                          </a:solidFill>
                          <a:effectLst/>
                          <a:latin typeface="Times New Roman" pitchFamily="18" charset="0"/>
                          <a:ea typeface="標楷體" pitchFamily="65" charset="-120"/>
                          <a:cs typeface="Times New Roman" pitchFamily="18" charset="0"/>
                        </a:rPr>
                        <a:t>二</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spc="-20" baseline="0" dirty="0" smtClean="0">
                          <a:solidFill>
                            <a:schemeClr val="tx1"/>
                          </a:solidFill>
                          <a:effectLst/>
                          <a:latin typeface="Times New Roman" pitchFamily="18" charset="0"/>
                          <a:ea typeface="標楷體" pitchFamily="65" charset="-120"/>
                          <a:cs typeface="Times New Roman" pitchFamily="18" charset="0"/>
                        </a:rPr>
                        <a:t>17</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spc="-20" baseline="0" dirty="0" smtClean="0">
                          <a:solidFill>
                            <a:schemeClr val="tx1"/>
                          </a:solidFill>
                          <a:effectLst/>
                          <a:latin typeface="Times New Roman" pitchFamily="18" charset="0"/>
                          <a:ea typeface="標楷體" pitchFamily="65" charset="-120"/>
                          <a:cs typeface="Times New Roman" pitchFamily="18" charset="0"/>
                        </a:rPr>
                        <a:t>00</a:t>
                      </a:r>
                      <a:r>
                        <a:rPr lang="zh-TW" sz="2400" b="0" kern="100" spc="-20" baseline="0" dirty="0">
                          <a:solidFill>
                            <a:schemeClr val="tx1"/>
                          </a:solidFill>
                          <a:effectLst/>
                          <a:latin typeface="Times New Roman" pitchFamily="18" charset="0"/>
                          <a:ea typeface="標楷體" pitchFamily="65" charset="-120"/>
                          <a:cs typeface="Times New Roman" pitchFamily="18" charset="0"/>
                        </a:rPr>
                        <a:t>止</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71755" marR="36195" algn="just" fontAlgn="ctr">
                        <a:spcAft>
                          <a:spcPts val="0"/>
                        </a:spcAft>
                        <a:tabLst>
                          <a:tab pos="8371205" algn="l"/>
                        </a:tabLst>
                      </a:pPr>
                      <a:r>
                        <a:rPr lang="zh-TW" altLang="zh-TW" sz="2400" b="0" kern="100" dirty="0" smtClean="0">
                          <a:solidFill>
                            <a:schemeClr val="tx1"/>
                          </a:solidFill>
                          <a:effectLst/>
                          <a:latin typeface="Times New Roman" pitchFamily="18" charset="0"/>
                          <a:ea typeface="標楷體" pitchFamily="65" charset="-120"/>
                          <a:cs typeface="Times New Roman" pitchFamily="18" charset="0"/>
                        </a:rPr>
                        <a:t>考生須於期限內依規定程序完成網路報名</a:t>
                      </a:r>
                      <a:endParaRPr lang="zh-TW" sz="2400" b="0" kern="10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r>
              <a:tr h="504129">
                <a:tc>
                  <a:txBody>
                    <a:bodyPr/>
                    <a:lstStyle/>
                    <a:p>
                      <a:pPr marL="71755" marR="71755" algn="just" fontAlgn="ctr">
                        <a:spcAft>
                          <a:spcPts val="0"/>
                        </a:spcAft>
                        <a:tabLst>
                          <a:tab pos="8371205" algn="l"/>
                        </a:tabLst>
                      </a:pPr>
                      <a:r>
                        <a:rPr lang="en-US" altLang="zh-TW" sz="2400" b="1" kern="100" spc="-20" baseline="0" dirty="0" smtClean="0">
                          <a:solidFill>
                            <a:srgbClr val="C00000"/>
                          </a:solidFill>
                          <a:effectLst/>
                          <a:latin typeface="Times New Roman" pitchFamily="18" charset="0"/>
                          <a:ea typeface="標楷體" pitchFamily="65" charset="-120"/>
                          <a:cs typeface="Times New Roman" pitchFamily="18" charset="0"/>
                        </a:rPr>
                        <a:t>107.3.21(</a:t>
                      </a:r>
                      <a:r>
                        <a:rPr lang="zh-TW" altLang="en-US" sz="2400" b="1" kern="100" spc="-20" baseline="0" dirty="0" smtClean="0">
                          <a:solidFill>
                            <a:srgbClr val="C00000"/>
                          </a:solidFill>
                          <a:effectLst/>
                          <a:latin typeface="Times New Roman" pitchFamily="18" charset="0"/>
                          <a:ea typeface="標楷體" pitchFamily="65" charset="-120"/>
                          <a:cs typeface="Times New Roman" pitchFamily="18" charset="0"/>
                        </a:rPr>
                        <a:t>三</a:t>
                      </a:r>
                      <a:r>
                        <a:rPr lang="en-US" altLang="zh-TW" sz="2400" b="1" kern="100" spc="-20" baseline="0" dirty="0" smtClean="0">
                          <a:solidFill>
                            <a:srgbClr val="C00000"/>
                          </a:solidFill>
                          <a:effectLst/>
                          <a:latin typeface="Times New Roman" pitchFamily="18" charset="0"/>
                          <a:ea typeface="標楷體" pitchFamily="65" charset="-120"/>
                          <a:cs typeface="Times New Roman" pitchFamily="18" charset="0"/>
                        </a:rPr>
                        <a:t>)</a:t>
                      </a:r>
                      <a:r>
                        <a:rPr lang="zh-TW" altLang="en-US" sz="2400" b="1" kern="100" spc="-20" baseline="0" dirty="0" smtClean="0">
                          <a:solidFill>
                            <a:srgbClr val="C00000"/>
                          </a:solidFill>
                          <a:effectLst/>
                          <a:latin typeface="Times New Roman" pitchFamily="18" charset="0"/>
                          <a:ea typeface="標楷體" pitchFamily="65" charset="-120"/>
                          <a:cs typeface="Times New Roman" pitchFamily="18" charset="0"/>
                        </a:rPr>
                        <a:t>前</a:t>
                      </a:r>
                      <a:endParaRPr lang="zh-TW" sz="2400" b="1" kern="100" spc="-20" baseline="0" dirty="0">
                        <a:solidFill>
                          <a:srgbClr val="C00000"/>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c>
                  <a:txBody>
                    <a:bodyPr/>
                    <a:lstStyle/>
                    <a:p>
                      <a:pPr marL="67310" marR="36195" indent="3175" algn="just" defTabSz="914400" rtl="0" eaLnBrk="1" fontAlgn="ctr" latinLnBrk="0" hangingPunct="1">
                        <a:spcAft>
                          <a:spcPts val="0"/>
                        </a:spcAft>
                        <a:tabLst>
                          <a:tab pos="8371205" algn="l"/>
                        </a:tabLst>
                      </a:pPr>
                      <a:r>
                        <a:rPr lang="zh-TW" altLang="zh-TW" sz="2400" b="1" kern="100" dirty="0" smtClean="0">
                          <a:solidFill>
                            <a:srgbClr val="C00000"/>
                          </a:solidFill>
                          <a:effectLst/>
                          <a:latin typeface="Times New Roman" pitchFamily="18" charset="0"/>
                          <a:ea typeface="標楷體" pitchFamily="65" charset="-120"/>
                          <a:cs typeface="Times New Roman" pitchFamily="18" charset="0"/>
                        </a:rPr>
                        <a:t>由各考生就讀學校統一收齊考生報名表件</a:t>
                      </a:r>
                      <a:r>
                        <a:rPr lang="zh-TW" altLang="en-US" sz="2400" b="1" kern="100" dirty="0" smtClean="0">
                          <a:solidFill>
                            <a:srgbClr val="C00000"/>
                          </a:solidFill>
                          <a:effectLst/>
                          <a:latin typeface="Times New Roman" pitchFamily="18" charset="0"/>
                          <a:ea typeface="標楷體" pitchFamily="65" charset="-120"/>
                          <a:cs typeface="Times New Roman" pitchFamily="18" charset="0"/>
                        </a:rPr>
                        <a:t>，</a:t>
                      </a:r>
                      <a:r>
                        <a:rPr lang="zh-TW" altLang="zh-TW" sz="2400" b="1" kern="100" dirty="0" smtClean="0">
                          <a:solidFill>
                            <a:srgbClr val="C00000"/>
                          </a:solidFill>
                          <a:effectLst/>
                          <a:latin typeface="Times New Roman" pitchFamily="18" charset="0"/>
                          <a:ea typeface="標楷體" pitchFamily="65" charset="-120"/>
                          <a:cs typeface="Times New Roman" pitchFamily="18" charset="0"/>
                        </a:rPr>
                        <a:t>以快遞或限時掛號寄至本委員會（以郵戳為憑）</a:t>
                      </a:r>
                      <a:endParaRPr lang="zh-TW" sz="2400" b="1" kern="100" dirty="0">
                        <a:solidFill>
                          <a:srgbClr val="C00000"/>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r>
            </a:tbl>
          </a:graphicData>
        </a:graphic>
      </p:graphicFrame>
      <p:sp>
        <p:nvSpPr>
          <p:cNvPr id="36868" name="標題 5"/>
          <p:cNvSpPr txBox="1">
            <a:spLocks/>
          </p:cNvSpPr>
          <p:nvPr/>
        </p:nvSpPr>
        <p:spPr bwMode="auto">
          <a:xfrm>
            <a:off x="0" y="260350"/>
            <a:ext cx="88931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、重要</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日程表（</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1"/>
          <p:cNvSpPr>
            <a:spLocks noGrp="1"/>
          </p:cNvSpPr>
          <p:nvPr>
            <p:ph type="sldNum" sz="quarter" idx="12"/>
          </p:nvPr>
        </p:nvSpPr>
        <p:spPr>
          <a:xfrm>
            <a:off x="7010400" y="65246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F62D7C4-B7E2-47A5-911F-A02293ADBC74}" type="slidenum">
              <a:rPr lang="zh-TW" altLang="en-US" sz="1400" smtClean="0"/>
              <a:pPr>
                <a:spcBef>
                  <a:spcPct val="0"/>
                </a:spcBef>
                <a:buFontTx/>
                <a:buNone/>
              </a:pPr>
              <a:t>14</a:t>
            </a:fld>
            <a:endParaRPr lang="en-US" altLang="zh-TW" sz="1400" smtClean="0"/>
          </a:p>
        </p:txBody>
      </p:sp>
      <p:graphicFrame>
        <p:nvGraphicFramePr>
          <p:cNvPr id="4" name="表格 3"/>
          <p:cNvGraphicFramePr>
            <a:graphicFrameLocks noGrp="1"/>
          </p:cNvGraphicFramePr>
          <p:nvPr/>
        </p:nvGraphicFramePr>
        <p:xfrm>
          <a:off x="251520" y="1052736"/>
          <a:ext cx="8568951" cy="5387197"/>
        </p:xfrm>
        <a:graphic>
          <a:graphicData uri="http://schemas.openxmlformats.org/drawingml/2006/table">
            <a:tbl>
              <a:tblPr>
                <a:tableStyleId>{793D81CF-94F2-401A-BA57-92F5A7B2D0C5}</a:tableStyleId>
              </a:tblPr>
              <a:tblGrid>
                <a:gridCol w="3186800"/>
                <a:gridCol w="5382151"/>
              </a:tblGrid>
              <a:tr h="453336">
                <a:tc>
                  <a:txBody>
                    <a:bodyPr/>
                    <a:lstStyle/>
                    <a:p>
                      <a:pPr marL="71755" marR="71755" algn="ctr" fontAlgn="ctr">
                        <a:spcAft>
                          <a:spcPts val="0"/>
                        </a:spcAft>
                        <a:tabLst>
                          <a:tab pos="8371205" algn="l"/>
                        </a:tabLst>
                      </a:pPr>
                      <a:r>
                        <a:rPr lang="zh-TW" sz="2400" b="0" kern="100" dirty="0">
                          <a:effectLst/>
                          <a:latin typeface="Times New Roman" pitchFamily="18" charset="0"/>
                          <a:ea typeface="標楷體" pitchFamily="65" charset="-120"/>
                          <a:cs typeface="Times New Roman" pitchFamily="18" charset="0"/>
                        </a:rPr>
                        <a:t>日期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tc>
                  <a:txBody>
                    <a:bodyPr/>
                    <a:lstStyle/>
                    <a:p>
                      <a:pPr marL="71755" marR="36195" algn="ctr" fontAlgn="ctr">
                        <a:spcAft>
                          <a:spcPts val="0"/>
                        </a:spcAft>
                        <a:tabLst>
                          <a:tab pos="8371205" algn="l"/>
                        </a:tabLst>
                      </a:pPr>
                      <a:r>
                        <a:rPr lang="zh-TW" altLang="en-US" sz="2400" b="0" kern="100" dirty="0" smtClean="0">
                          <a:effectLst/>
                          <a:latin typeface="Times New Roman" pitchFamily="18" charset="0"/>
                          <a:ea typeface="標楷體" pitchFamily="65" charset="-120"/>
                          <a:cs typeface="Times New Roman" pitchFamily="18" charset="0"/>
                        </a:rPr>
                        <a:t>辦理事項</a:t>
                      </a:r>
                      <a:endParaRPr lang="zh-TW" sz="2400" b="0" kern="100" dirty="0">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tr>
              <a:tr h="596117">
                <a:tc>
                  <a:txBody>
                    <a:bodyPr/>
                    <a:lstStyle/>
                    <a:p>
                      <a:pPr marL="71755" marR="71755" algn="just" fontAlgn="ctr">
                        <a:spcAft>
                          <a:spcPts val="0"/>
                        </a:spcAft>
                        <a:tabLst>
                          <a:tab pos="8371205" algn="l"/>
                        </a:tabLst>
                      </a:pPr>
                      <a:r>
                        <a:rPr lang="en-US" sz="2400" b="0" kern="100" spc="-20" baseline="0" dirty="0" smtClean="0">
                          <a:effectLst/>
                          <a:latin typeface="Times New Roman" pitchFamily="18" charset="0"/>
                          <a:ea typeface="標楷體" pitchFamily="65" charset="-120"/>
                          <a:cs typeface="Times New Roman" pitchFamily="18" charset="0"/>
                        </a:rPr>
                        <a:t>107.4</a:t>
                      </a:r>
                      <a:r>
                        <a:rPr lang="en-US" altLang="zh-TW" sz="2400" b="0" kern="100" spc="-50" baseline="0" dirty="0" smtClean="0">
                          <a:effectLst/>
                          <a:latin typeface="Times New Roman" pitchFamily="18" charset="0"/>
                          <a:ea typeface="標楷體" pitchFamily="65" charset="-120"/>
                          <a:cs typeface="Times New Roman" pitchFamily="18" charset="0"/>
                        </a:rPr>
                        <a:t>.10</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spc="-20" baseline="0" dirty="0" smtClean="0">
                          <a:solidFill>
                            <a:schemeClr val="dk1"/>
                          </a:solidFill>
                          <a:effectLst/>
                          <a:latin typeface="Times New Roman" pitchFamily="18" charset="0"/>
                          <a:ea typeface="標楷體" pitchFamily="65" charset="-120"/>
                          <a:cs typeface="Times New Roman" pitchFamily="18" charset="0"/>
                        </a:rPr>
                        <a:t>二</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altLang="zh-TW" sz="2400" b="0" kern="100" spc="-20" baseline="0" dirty="0" smtClean="0">
                          <a:solidFill>
                            <a:schemeClr val="dk1"/>
                          </a:solidFill>
                          <a:effectLst/>
                          <a:latin typeface="Times New Roman" pitchFamily="18" charset="0"/>
                          <a:ea typeface="標楷體" pitchFamily="65" charset="-120"/>
                          <a:cs typeface="Times New Roman" pitchFamily="18" charset="0"/>
                        </a:rPr>
                        <a:t>10</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spc="-20" baseline="0" dirty="0" smtClean="0">
                          <a:effectLst/>
                          <a:latin typeface="Times New Roman" pitchFamily="18" charset="0"/>
                          <a:ea typeface="標楷體" pitchFamily="65" charset="-120"/>
                          <a:cs typeface="Times New Roman" pitchFamily="18" charset="0"/>
                        </a:rPr>
                        <a:t>00</a:t>
                      </a:r>
                      <a:r>
                        <a:rPr lang="zh-TW" altLang="en-US" sz="2400" b="0" kern="100" spc="-20" baseline="0" dirty="0" smtClean="0">
                          <a:effectLst/>
                          <a:latin typeface="Times New Roman" pitchFamily="18" charset="0"/>
                          <a:ea typeface="標楷體" pitchFamily="65" charset="-120"/>
                          <a:cs typeface="Times New Roman" pitchFamily="18" charset="0"/>
                        </a:rPr>
                        <a:t>起</a:t>
                      </a:r>
                      <a:endParaRPr lang="zh-TW" sz="2400" b="0" kern="100" spc="-20" baseline="0" dirty="0">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71755" marR="36195" algn="just" defTabSz="914400" rtl="0" eaLnBrk="1" fontAlgn="ctr" latinLnBrk="0" hangingPunct="1">
                        <a:spcAft>
                          <a:spcPts val="0"/>
                        </a:spcAft>
                        <a:tabLst>
                          <a:tab pos="8371205" algn="l"/>
                        </a:tabLst>
                      </a:pPr>
                      <a:r>
                        <a:rPr lang="zh-TW" altLang="zh-TW" sz="2400" b="0" kern="100" spc="-40" dirty="0" smtClean="0">
                          <a:solidFill>
                            <a:schemeClr val="tx1"/>
                          </a:solidFill>
                          <a:effectLst/>
                          <a:latin typeface="Times New Roman" pitchFamily="18" charset="0"/>
                          <a:ea typeface="標楷體" pitchFamily="65" charset="-120"/>
                          <a:cs typeface="Times New Roman" pitchFamily="18" charset="0"/>
                        </a:rPr>
                        <a:t>公告</a:t>
                      </a:r>
                      <a:r>
                        <a:rPr lang="zh-TW" altLang="en-US" sz="2400" b="0" kern="100" spc="-40" dirty="0" smtClean="0">
                          <a:solidFill>
                            <a:schemeClr val="tx1"/>
                          </a:solidFill>
                          <a:effectLst/>
                          <a:latin typeface="Times New Roman" pitchFamily="18" charset="0"/>
                          <a:ea typeface="標楷體" pitchFamily="65" charset="-120"/>
                          <a:cs typeface="Times New Roman" pitchFamily="18" charset="0"/>
                        </a:rPr>
                        <a:t>報名</a:t>
                      </a:r>
                      <a:r>
                        <a:rPr lang="zh-TW" altLang="zh-TW" sz="2400" b="0" kern="100" spc="-40" dirty="0" smtClean="0">
                          <a:solidFill>
                            <a:schemeClr val="tx1"/>
                          </a:solidFill>
                          <a:effectLst/>
                          <a:latin typeface="Times New Roman" pitchFamily="18" charset="0"/>
                          <a:ea typeface="標楷體" pitchFamily="65" charset="-120"/>
                          <a:cs typeface="Times New Roman" pitchFamily="18" charset="0"/>
                        </a:rPr>
                        <a:t>資格及比序成績審查結果</a:t>
                      </a:r>
                      <a:endParaRPr lang="zh-TW" sz="2400" b="0" kern="100" spc="-4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r>
              <a:tr h="596117">
                <a:tc>
                  <a:txBody>
                    <a:bodyPr/>
                    <a:lstStyle/>
                    <a:p>
                      <a:pPr marL="71755" marR="71755" algn="just" fontAlgn="ctr">
                        <a:spcAft>
                          <a:spcPts val="0"/>
                        </a:spcAft>
                        <a:tabLst>
                          <a:tab pos="8371205" algn="l"/>
                        </a:tabLst>
                      </a:pPr>
                      <a:r>
                        <a:rPr lang="en-US" sz="2400" b="0" kern="100" spc="-20" baseline="0" dirty="0" smtClean="0">
                          <a:effectLst/>
                          <a:latin typeface="Times New Roman" pitchFamily="18" charset="0"/>
                          <a:ea typeface="標楷體" pitchFamily="65" charset="-120"/>
                          <a:cs typeface="Times New Roman" pitchFamily="18" charset="0"/>
                        </a:rPr>
                        <a:t>107.</a:t>
                      </a:r>
                      <a:r>
                        <a:rPr lang="en-US" altLang="zh-TW" sz="2400" b="0" kern="100" spc="-20" baseline="0" dirty="0" smtClean="0">
                          <a:effectLst/>
                          <a:latin typeface="Times New Roman" pitchFamily="18" charset="0"/>
                          <a:ea typeface="標楷體" pitchFamily="65" charset="-120"/>
                          <a:cs typeface="Times New Roman" pitchFamily="18" charset="0"/>
                        </a:rPr>
                        <a:t>4</a:t>
                      </a:r>
                      <a:r>
                        <a:rPr lang="en-US" altLang="zh-TW" sz="2400" b="0" kern="100" spc="-50" baseline="0" dirty="0" smtClean="0">
                          <a:effectLst/>
                          <a:latin typeface="Times New Roman" pitchFamily="18" charset="0"/>
                          <a:ea typeface="標楷體" pitchFamily="65" charset="-120"/>
                          <a:cs typeface="Times New Roman" pitchFamily="18" charset="0"/>
                        </a:rPr>
                        <a:t>.17</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spc="-20" baseline="0" dirty="0" smtClean="0">
                          <a:solidFill>
                            <a:schemeClr val="dk1"/>
                          </a:solidFill>
                          <a:effectLst/>
                          <a:latin typeface="Times New Roman" pitchFamily="18" charset="0"/>
                          <a:ea typeface="標楷體" pitchFamily="65" charset="-120"/>
                          <a:cs typeface="Times New Roman" pitchFamily="18" charset="0"/>
                        </a:rPr>
                        <a:t>二</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spc="-20" baseline="0" dirty="0" smtClean="0">
                          <a:effectLst/>
                          <a:latin typeface="Times New Roman" pitchFamily="18" charset="0"/>
                          <a:ea typeface="標楷體" pitchFamily="65" charset="-120"/>
                          <a:cs typeface="Times New Roman" pitchFamily="18" charset="0"/>
                        </a:rPr>
                        <a:t>10</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spc="-20" baseline="0" dirty="0" smtClean="0">
                          <a:effectLst/>
                          <a:latin typeface="Times New Roman" pitchFamily="18" charset="0"/>
                          <a:ea typeface="標楷體" pitchFamily="65" charset="-120"/>
                          <a:cs typeface="Times New Roman" pitchFamily="18" charset="0"/>
                        </a:rPr>
                        <a:t>00</a:t>
                      </a:r>
                      <a:r>
                        <a:rPr lang="zh-TW" sz="2400" b="0" kern="100" spc="-20" baseline="0" dirty="0">
                          <a:effectLst/>
                          <a:latin typeface="Times New Roman" pitchFamily="18" charset="0"/>
                          <a:ea typeface="標楷體" pitchFamily="65" charset="-120"/>
                          <a:cs typeface="Times New Roman" pitchFamily="18" charset="0"/>
                        </a:rPr>
                        <a:t>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c>
                  <a:txBody>
                    <a:bodyPr/>
                    <a:lstStyle/>
                    <a:p>
                      <a:pPr marL="71755" marR="36195" algn="just" fontAlgn="ctr">
                        <a:spcAft>
                          <a:spcPts val="0"/>
                        </a:spcAft>
                        <a:tabLst>
                          <a:tab pos="8371205" algn="l"/>
                        </a:tabLst>
                      </a:pPr>
                      <a:r>
                        <a:rPr lang="zh-TW" sz="2400" b="0" kern="100" dirty="0">
                          <a:effectLst/>
                          <a:latin typeface="Times New Roman" pitchFamily="18" charset="0"/>
                          <a:ea typeface="標楷體" pitchFamily="65" charset="-120"/>
                          <a:cs typeface="Times New Roman" pitchFamily="18" charset="0"/>
                        </a:rPr>
                        <a:t>考生排名網路查詢</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r>
              <a:tr h="965682">
                <a:tc>
                  <a:txBody>
                    <a:bodyPr/>
                    <a:lstStyle/>
                    <a:p>
                      <a:pPr marL="71755" marR="36195" algn="just" defTabSz="914400" rtl="0" eaLnBrk="1" fontAlgn="ctr" latinLnBrk="0" hangingPunct="1">
                        <a:spcAft>
                          <a:spcPts val="0"/>
                        </a:spcAft>
                        <a:tabLst>
                          <a:tab pos="8371205" algn="l"/>
                        </a:tabLst>
                      </a:pPr>
                      <a:r>
                        <a:rPr lang="en-US" sz="2400" b="0" kern="100" spc="-40" dirty="0" smtClean="0">
                          <a:solidFill>
                            <a:schemeClr val="tx1"/>
                          </a:solidFill>
                          <a:effectLst/>
                          <a:latin typeface="Times New Roman" pitchFamily="18" charset="0"/>
                          <a:ea typeface="標楷體" pitchFamily="65" charset="-120"/>
                          <a:cs typeface="Times New Roman" pitchFamily="18" charset="0"/>
                        </a:rPr>
                        <a:t>107.</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4.20</a:t>
                      </a:r>
                      <a:r>
                        <a:rPr lang="en-US" sz="2400" b="0" kern="100" spc="-40" dirty="0" smtClean="0">
                          <a:solidFill>
                            <a:schemeClr val="tx1"/>
                          </a:solidFill>
                          <a:effectLst/>
                          <a:latin typeface="Times New Roman" pitchFamily="18" charset="0"/>
                          <a:ea typeface="標楷體" pitchFamily="65" charset="-120"/>
                          <a:cs typeface="Times New Roman" pitchFamily="18" charset="0"/>
                        </a:rPr>
                        <a:t>(</a:t>
                      </a:r>
                      <a:r>
                        <a:rPr lang="zh-TW" sz="2400" b="0" kern="100" spc="-40" dirty="0" smtClean="0">
                          <a:solidFill>
                            <a:schemeClr val="tx1"/>
                          </a:solidFill>
                          <a:effectLst/>
                          <a:latin typeface="Times New Roman" pitchFamily="18" charset="0"/>
                          <a:ea typeface="標楷體" pitchFamily="65" charset="-120"/>
                          <a:cs typeface="Times New Roman" pitchFamily="18" charset="0"/>
                        </a:rPr>
                        <a:t>五</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a:t>
                      </a:r>
                      <a:r>
                        <a:rPr lang="en-US" sz="2400" b="0" kern="100" spc="-40" dirty="0" smtClean="0">
                          <a:solidFill>
                            <a:schemeClr val="tx1"/>
                          </a:solidFill>
                          <a:effectLst/>
                          <a:latin typeface="Times New Roman" pitchFamily="18" charset="0"/>
                          <a:ea typeface="標楷體" pitchFamily="65" charset="-120"/>
                          <a:cs typeface="Times New Roman" pitchFamily="18" charset="0"/>
                        </a:rPr>
                        <a:t>10</a:t>
                      </a:r>
                      <a:r>
                        <a:rPr lang="en-US" sz="2400" b="0" kern="100" spc="-40" dirty="0">
                          <a:solidFill>
                            <a:schemeClr val="tx1"/>
                          </a:solidFill>
                          <a:effectLst/>
                          <a:latin typeface="Times New Roman" pitchFamily="18" charset="0"/>
                          <a:ea typeface="標楷體" pitchFamily="65" charset="-120"/>
                          <a:cs typeface="Times New Roman" pitchFamily="18" charset="0"/>
                        </a:rPr>
                        <a:t>:</a:t>
                      </a:r>
                      <a:r>
                        <a:rPr lang="en-US" sz="2400" b="0" kern="100" spc="-40" dirty="0" smtClean="0">
                          <a:solidFill>
                            <a:schemeClr val="tx1"/>
                          </a:solidFill>
                          <a:effectLst/>
                          <a:latin typeface="Times New Roman" pitchFamily="18" charset="0"/>
                          <a:ea typeface="標楷體" pitchFamily="65" charset="-120"/>
                          <a:cs typeface="Times New Roman" pitchFamily="18" charset="0"/>
                        </a:rPr>
                        <a:t>00</a:t>
                      </a:r>
                      <a:r>
                        <a:rPr lang="zh-TW" sz="2400" b="0" kern="100" spc="-40" dirty="0">
                          <a:solidFill>
                            <a:schemeClr val="tx1"/>
                          </a:solidFill>
                          <a:effectLst/>
                          <a:latin typeface="Times New Roman" pitchFamily="18" charset="0"/>
                          <a:ea typeface="標楷體" pitchFamily="65" charset="-120"/>
                          <a:cs typeface="Times New Roman" pitchFamily="18" charset="0"/>
                        </a:rPr>
                        <a:t>起</a:t>
                      </a:r>
                    </a:p>
                    <a:p>
                      <a:pPr marL="71755" marR="36195" algn="just" defTabSz="914400" rtl="0" eaLnBrk="1" fontAlgn="ctr" latinLnBrk="0" hangingPunct="1">
                        <a:spcAft>
                          <a:spcPts val="0"/>
                        </a:spcAft>
                        <a:tabLst>
                          <a:tab pos="8371205" algn="l"/>
                        </a:tabLst>
                      </a:pPr>
                      <a:r>
                        <a:rPr lang="en-US" sz="2400" b="0" kern="100" spc="-40" dirty="0" smtClean="0">
                          <a:solidFill>
                            <a:schemeClr val="tx1"/>
                          </a:solidFill>
                          <a:effectLst/>
                          <a:latin typeface="Times New Roman" pitchFamily="18" charset="0"/>
                          <a:ea typeface="標楷體" pitchFamily="65" charset="-120"/>
                          <a:cs typeface="Times New Roman" pitchFamily="18" charset="0"/>
                        </a:rPr>
                        <a:t>107.4</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.24(</a:t>
                      </a:r>
                      <a:r>
                        <a:rPr lang="zh-TW" sz="2400" b="0" kern="100" spc="-40" dirty="0" smtClean="0">
                          <a:solidFill>
                            <a:schemeClr val="tx1"/>
                          </a:solidFill>
                          <a:effectLst/>
                          <a:latin typeface="Times New Roman" pitchFamily="18" charset="0"/>
                          <a:ea typeface="標楷體" pitchFamily="65" charset="-120"/>
                          <a:cs typeface="Times New Roman" pitchFamily="18" charset="0"/>
                        </a:rPr>
                        <a:t>二</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a:t>
                      </a:r>
                      <a:r>
                        <a:rPr lang="en-US" sz="2400" b="0" kern="100" spc="-40" dirty="0" smtClean="0">
                          <a:solidFill>
                            <a:schemeClr val="tx1"/>
                          </a:solidFill>
                          <a:effectLst/>
                          <a:latin typeface="Times New Roman" pitchFamily="18" charset="0"/>
                          <a:ea typeface="標楷體" pitchFamily="65" charset="-120"/>
                          <a:cs typeface="Times New Roman" pitchFamily="18" charset="0"/>
                        </a:rPr>
                        <a:t>17</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a:t>
                      </a:r>
                      <a:r>
                        <a:rPr lang="en-US" sz="2400" b="0" kern="100" spc="-40" dirty="0" smtClean="0">
                          <a:solidFill>
                            <a:schemeClr val="tx1"/>
                          </a:solidFill>
                          <a:effectLst/>
                          <a:latin typeface="Times New Roman" pitchFamily="18" charset="0"/>
                          <a:ea typeface="標楷體" pitchFamily="65" charset="-120"/>
                          <a:cs typeface="Times New Roman" pitchFamily="18" charset="0"/>
                        </a:rPr>
                        <a:t>00</a:t>
                      </a:r>
                      <a:r>
                        <a:rPr lang="zh-TW" sz="2400" b="0" kern="100" spc="-40" dirty="0">
                          <a:solidFill>
                            <a:schemeClr val="tx1"/>
                          </a:solidFill>
                          <a:effectLst/>
                          <a:latin typeface="Times New Roman" pitchFamily="18" charset="0"/>
                          <a:ea typeface="標楷體" pitchFamily="65" charset="-120"/>
                          <a:cs typeface="Times New Roman" pitchFamily="18" charset="0"/>
                        </a:rPr>
                        <a:t>止</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71755" marR="36195" algn="just" defTabSz="914400" rtl="0" eaLnBrk="1" fontAlgn="ctr" latinLnBrk="0" hangingPunct="1">
                        <a:spcAft>
                          <a:spcPts val="0"/>
                        </a:spcAft>
                        <a:tabLst>
                          <a:tab pos="8371205" algn="l"/>
                        </a:tabLst>
                      </a:pPr>
                      <a:r>
                        <a:rPr lang="zh-TW" sz="2400" b="0" kern="100" spc="-40" dirty="0">
                          <a:solidFill>
                            <a:schemeClr val="tx1"/>
                          </a:solidFill>
                          <a:effectLst/>
                          <a:latin typeface="Times New Roman" pitchFamily="18" charset="0"/>
                          <a:ea typeface="標楷體" pitchFamily="65" charset="-120"/>
                          <a:cs typeface="Times New Roman" pitchFamily="18" charset="0"/>
                        </a:rPr>
                        <a:t>考生網路選填登記就讀</a:t>
                      </a:r>
                      <a:r>
                        <a:rPr lang="zh-TW" sz="2400" b="0" kern="100" spc="-40" dirty="0" smtClean="0">
                          <a:solidFill>
                            <a:schemeClr val="tx1"/>
                          </a:solidFill>
                          <a:effectLst/>
                          <a:latin typeface="Times New Roman" pitchFamily="18" charset="0"/>
                          <a:ea typeface="標楷體" pitchFamily="65" charset="-120"/>
                          <a:cs typeface="Times New Roman" pitchFamily="18" charset="0"/>
                        </a:rPr>
                        <a:t>志願</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spc="-40" dirty="0" smtClean="0">
                          <a:solidFill>
                            <a:schemeClr val="tx1"/>
                          </a:solidFill>
                          <a:effectLst/>
                          <a:latin typeface="Times New Roman" pitchFamily="18" charset="0"/>
                          <a:ea typeface="標楷體" pitchFamily="65" charset="-120"/>
                          <a:cs typeface="Times New Roman" pitchFamily="18" charset="0"/>
                        </a:rPr>
                        <a:t>至多</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25</a:t>
                      </a:r>
                      <a:r>
                        <a:rPr lang="zh-TW" altLang="en-US" sz="2400" b="0" kern="100" spc="-40" dirty="0" smtClean="0">
                          <a:solidFill>
                            <a:schemeClr val="tx1"/>
                          </a:solidFill>
                          <a:effectLst/>
                          <a:latin typeface="Times New Roman" pitchFamily="18" charset="0"/>
                          <a:ea typeface="標楷體" pitchFamily="65" charset="-120"/>
                          <a:cs typeface="Times New Roman" pitchFamily="18" charset="0"/>
                        </a:rPr>
                        <a:t>個志願</a:t>
                      </a:r>
                      <a:r>
                        <a:rPr lang="en-US" altLang="zh-TW" sz="2400" b="0" kern="100" spc="-40" dirty="0" smtClean="0">
                          <a:solidFill>
                            <a:schemeClr val="tx1"/>
                          </a:solidFill>
                          <a:effectLst/>
                          <a:latin typeface="Times New Roman" pitchFamily="18" charset="0"/>
                          <a:ea typeface="標楷體" pitchFamily="65" charset="-120"/>
                          <a:cs typeface="Times New Roman" pitchFamily="18" charset="0"/>
                        </a:rPr>
                        <a:t>)</a:t>
                      </a:r>
                      <a:endParaRPr lang="zh-TW" sz="2400" b="0" kern="100" spc="-4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r>
              <a:tr h="1008039">
                <a:tc>
                  <a:txBody>
                    <a:bodyPr/>
                    <a:lstStyle/>
                    <a:p>
                      <a:pPr marL="71755" marR="71755" algn="just" fontAlgn="ctr">
                        <a:spcAft>
                          <a:spcPts val="0"/>
                        </a:spcAft>
                        <a:tabLst>
                          <a:tab pos="8371205" algn="l"/>
                        </a:tabLst>
                      </a:pPr>
                      <a:r>
                        <a:rPr lang="en-US" sz="2400" b="0" kern="100" dirty="0" smtClean="0">
                          <a:effectLst/>
                          <a:latin typeface="Times New Roman" pitchFamily="18" charset="0"/>
                          <a:ea typeface="標楷體" pitchFamily="65" charset="-120"/>
                          <a:cs typeface="Times New Roman" pitchFamily="18" charset="0"/>
                        </a:rPr>
                        <a:t>107.5</a:t>
                      </a:r>
                      <a:r>
                        <a:rPr lang="en-US" altLang="zh-TW" sz="2400" b="0" kern="100" spc="-50" baseline="0" dirty="0" smtClean="0">
                          <a:effectLst/>
                          <a:latin typeface="Times New Roman" pitchFamily="18" charset="0"/>
                          <a:ea typeface="標楷體" pitchFamily="65" charset="-120"/>
                          <a:cs typeface="Times New Roman" pitchFamily="18" charset="0"/>
                        </a:rPr>
                        <a:t>.3</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dirty="0" smtClean="0">
                          <a:solidFill>
                            <a:schemeClr val="tx1"/>
                          </a:solidFill>
                          <a:effectLst/>
                          <a:latin typeface="Times New Roman" pitchFamily="18" charset="0"/>
                          <a:ea typeface="標楷體" pitchFamily="65" charset="-120"/>
                          <a:cs typeface="Times New Roman" pitchFamily="18" charset="0"/>
                        </a:rPr>
                        <a:t>四</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effectLst/>
                          <a:latin typeface="Times New Roman" pitchFamily="18" charset="0"/>
                          <a:ea typeface="標楷體" pitchFamily="65" charset="-120"/>
                          <a:cs typeface="Times New Roman" pitchFamily="18" charset="0"/>
                        </a:rPr>
                        <a:t>10</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effectLst/>
                          <a:latin typeface="Times New Roman" pitchFamily="18" charset="0"/>
                          <a:ea typeface="標楷體" pitchFamily="65" charset="-120"/>
                          <a:cs typeface="Times New Roman" pitchFamily="18" charset="0"/>
                        </a:rPr>
                        <a:t>00</a:t>
                      </a:r>
                      <a:r>
                        <a:rPr lang="zh-TW" sz="2400" b="0" kern="100" dirty="0">
                          <a:effectLst/>
                          <a:latin typeface="Times New Roman" pitchFamily="18" charset="0"/>
                          <a:ea typeface="標楷體" pitchFamily="65" charset="-120"/>
                          <a:cs typeface="Times New Roman" pitchFamily="18" charset="0"/>
                        </a:rPr>
                        <a:t>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c>
                  <a:txBody>
                    <a:bodyPr/>
                    <a:lstStyle/>
                    <a:p>
                      <a:pPr marL="71755" marR="36195" algn="just" fontAlgn="ctr">
                        <a:spcAft>
                          <a:spcPts val="0"/>
                        </a:spcAft>
                        <a:tabLst>
                          <a:tab pos="8371205" algn="l"/>
                        </a:tabLst>
                      </a:pPr>
                      <a:r>
                        <a:rPr lang="zh-TW" altLang="zh-TW" sz="2400" b="0" kern="100" dirty="0" smtClean="0">
                          <a:effectLst/>
                          <a:latin typeface="Times New Roman" pitchFamily="18" charset="0"/>
                          <a:ea typeface="標楷體" pitchFamily="65" charset="-120"/>
                          <a:cs typeface="Times New Roman" pitchFamily="18" charset="0"/>
                        </a:rPr>
                        <a:t>本委員會網站提供錄取名單查詢</a:t>
                      </a:r>
                      <a:endParaRPr lang="zh-TW" altLang="zh-TW" sz="2400" b="0" kern="100" dirty="0">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99"/>
                    </a:solidFill>
                  </a:tcPr>
                </a:tc>
              </a:tr>
              <a:tr h="1767906">
                <a:tc>
                  <a:txBody>
                    <a:bodyPr/>
                    <a:lstStyle/>
                    <a:p>
                      <a:pPr marL="71755" marR="58420" algn="just" fontAlgn="ctr">
                        <a:spcAft>
                          <a:spcPts val="0"/>
                        </a:spcAft>
                        <a:tabLst>
                          <a:tab pos="8371205" algn="l"/>
                        </a:tabLst>
                      </a:pPr>
                      <a:r>
                        <a:rPr lang="en-US" sz="2400" b="0" kern="100" dirty="0" smtClean="0">
                          <a:effectLst/>
                          <a:latin typeface="Times New Roman" pitchFamily="18" charset="0"/>
                          <a:ea typeface="標楷體" pitchFamily="65" charset="-120"/>
                          <a:cs typeface="Times New Roman" pitchFamily="18" charset="0"/>
                        </a:rPr>
                        <a:t>107.5</a:t>
                      </a:r>
                      <a:r>
                        <a:rPr lang="en-US" altLang="zh-TW" sz="2400" b="0" kern="100" spc="-50" baseline="0" dirty="0" smtClean="0">
                          <a:effectLst/>
                          <a:latin typeface="Times New Roman" pitchFamily="18" charset="0"/>
                          <a:ea typeface="標楷體" pitchFamily="65" charset="-120"/>
                          <a:cs typeface="Times New Roman" pitchFamily="18" charset="0"/>
                        </a:rPr>
                        <a:t>.8</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zh-TW" altLang="en-US" sz="2400" b="0" kern="100" dirty="0" smtClean="0">
                          <a:solidFill>
                            <a:schemeClr val="tx1"/>
                          </a:solidFill>
                          <a:effectLst/>
                          <a:latin typeface="Times New Roman" pitchFamily="18" charset="0"/>
                          <a:ea typeface="標楷體" pitchFamily="65" charset="-120"/>
                          <a:cs typeface="Times New Roman" pitchFamily="18" charset="0"/>
                        </a:rPr>
                        <a:t>二</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effectLst/>
                          <a:latin typeface="Times New Roman" pitchFamily="18" charset="0"/>
                          <a:ea typeface="標楷體" pitchFamily="65" charset="-120"/>
                          <a:cs typeface="Times New Roman" pitchFamily="18" charset="0"/>
                        </a:rPr>
                        <a:t>12</a:t>
                      </a:r>
                      <a:r>
                        <a:rPr lang="en-US" altLang="zh-TW" sz="2400" b="0" kern="100" dirty="0" smtClean="0">
                          <a:solidFill>
                            <a:schemeClr val="tx1"/>
                          </a:solidFill>
                          <a:effectLst/>
                          <a:latin typeface="Times New Roman" pitchFamily="18" charset="0"/>
                          <a:ea typeface="標楷體" pitchFamily="65" charset="-120"/>
                          <a:cs typeface="Times New Roman" pitchFamily="18" charset="0"/>
                        </a:rPr>
                        <a:t>:</a:t>
                      </a:r>
                      <a:r>
                        <a:rPr lang="en-US" sz="2400" b="0" kern="100" dirty="0" smtClean="0">
                          <a:effectLst/>
                          <a:latin typeface="Times New Roman" pitchFamily="18" charset="0"/>
                          <a:ea typeface="標楷體" pitchFamily="65" charset="-120"/>
                          <a:cs typeface="Times New Roman" pitchFamily="18" charset="0"/>
                        </a:rPr>
                        <a:t>00</a:t>
                      </a:r>
                      <a:r>
                        <a:rPr lang="zh-TW" sz="2400" b="0" kern="100" dirty="0">
                          <a:effectLst/>
                          <a:latin typeface="Times New Roman" pitchFamily="18" charset="0"/>
                          <a:ea typeface="標楷體" pitchFamily="65" charset="-120"/>
                          <a:cs typeface="Times New Roman" pitchFamily="18" charset="0"/>
                        </a:rPr>
                        <a:t>前</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71755" marR="36195" algn="just" fontAlgn="ctr">
                        <a:spcAft>
                          <a:spcPts val="0"/>
                        </a:spcAft>
                        <a:tabLst>
                          <a:tab pos="8371205" algn="l"/>
                        </a:tabLst>
                      </a:pPr>
                      <a:r>
                        <a:rPr lang="zh-TW" sz="2400" b="0" kern="100" dirty="0">
                          <a:effectLst/>
                          <a:latin typeface="Times New Roman" pitchFamily="18" charset="0"/>
                          <a:ea typeface="標楷體" pitchFamily="65" charset="-120"/>
                          <a:cs typeface="Times New Roman" pitchFamily="18" charset="0"/>
                        </a:rPr>
                        <a:t>聲明放棄錄取資格截止</a:t>
                      </a:r>
                      <a:r>
                        <a:rPr lang="zh-TW" sz="2400" b="0" kern="100" dirty="0" smtClean="0">
                          <a:effectLst/>
                          <a:latin typeface="Times New Roman" pitchFamily="18" charset="0"/>
                          <a:ea typeface="標楷體" pitchFamily="65" charset="-120"/>
                          <a:cs typeface="Times New Roman" pitchFamily="18" charset="0"/>
                        </a:rPr>
                        <a:t>期限</a:t>
                      </a:r>
                      <a:r>
                        <a:rPr lang="en-US" altLang="zh-TW" sz="2400" b="0" kern="100" dirty="0" smtClean="0">
                          <a:effectLst/>
                          <a:latin typeface="Times New Roman" pitchFamily="18" charset="0"/>
                          <a:ea typeface="標楷體" pitchFamily="65" charset="-120"/>
                          <a:cs typeface="Times New Roman" pitchFamily="18" charset="0"/>
                        </a:rPr>
                        <a:t>(</a:t>
                      </a:r>
                      <a:r>
                        <a:rPr lang="zh-TW" altLang="en-US" sz="2400" b="0" kern="100" dirty="0" smtClean="0">
                          <a:effectLst/>
                          <a:latin typeface="Times New Roman" pitchFamily="18" charset="0"/>
                          <a:ea typeface="標楷體" pitchFamily="65" charset="-120"/>
                          <a:cs typeface="Times New Roman" pitchFamily="18" charset="0"/>
                        </a:rPr>
                        <a:t>須於期限內先傳真，並以限掛方式郵寄至錄取學校，未依規定期限及方式聲明放棄者概不受理</a:t>
                      </a:r>
                      <a:r>
                        <a:rPr lang="en-US" altLang="zh-TW" sz="2400" b="0" kern="100" dirty="0" smtClean="0">
                          <a:effectLst/>
                          <a:latin typeface="Times New Roman" pitchFamily="18" charset="0"/>
                          <a:ea typeface="標楷體" pitchFamily="65" charset="-120"/>
                          <a:cs typeface="Times New Roman" pitchFamily="18" charset="0"/>
                        </a:rPr>
                        <a:t>)</a:t>
                      </a:r>
                      <a:endParaRPr lang="zh-TW" sz="2400" b="0" kern="100" dirty="0">
                        <a:effectLst/>
                        <a:latin typeface="Times New Roman" pitchFamily="18" charset="0"/>
                        <a:ea typeface="標楷體"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r>
            </a:tbl>
          </a:graphicData>
        </a:graphic>
      </p:graphicFrame>
      <p:sp>
        <p:nvSpPr>
          <p:cNvPr id="38916" name="標題 5"/>
          <p:cNvSpPr txBox="1">
            <a:spLocks/>
          </p:cNvSpPr>
          <p:nvPr/>
        </p:nvSpPr>
        <p:spPr bwMode="auto">
          <a:xfrm>
            <a:off x="14288" y="0"/>
            <a:ext cx="89503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、重要</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日程表（</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4"/>
          <p:cNvSpPr>
            <a:spLocks noGrp="1"/>
          </p:cNvSpPr>
          <p:nvPr>
            <p:ph type="title"/>
          </p:nvPr>
        </p:nvSpPr>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陸、推薦資格（</a:t>
            </a:r>
            <a:r>
              <a:rPr lang="en-US" altLang="zh-TW" sz="4400" kern="1200" dirty="0" smtClean="0">
                <a:solidFill>
                  <a:schemeClr val="tx1"/>
                </a:solidFill>
                <a:latin typeface="Times New Roman" pitchFamily="18" charset="0"/>
                <a:ea typeface="標楷體" pitchFamily="65" charset="-120"/>
                <a:cs typeface="Times New Roman" pitchFamily="18" charset="0"/>
              </a:rPr>
              <a:t>1/2</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09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10A8F07-BE7A-41CF-BAEA-84E069C4E408}" type="slidenum">
              <a:rPr lang="zh-TW" altLang="en-US" sz="1400" smtClean="0"/>
              <a:pPr>
                <a:spcBef>
                  <a:spcPct val="0"/>
                </a:spcBef>
                <a:buFontTx/>
                <a:buNone/>
              </a:pPr>
              <a:t>15</a:t>
            </a:fld>
            <a:endParaRPr lang="en-US" altLang="zh-TW" sz="1400" smtClean="0"/>
          </a:p>
        </p:txBody>
      </p:sp>
      <p:graphicFrame>
        <p:nvGraphicFramePr>
          <p:cNvPr id="6" name="表格 5"/>
          <p:cNvGraphicFramePr>
            <a:graphicFrameLocks noGrp="1"/>
          </p:cNvGraphicFramePr>
          <p:nvPr/>
        </p:nvGraphicFramePr>
        <p:xfrm>
          <a:off x="179388" y="1052513"/>
          <a:ext cx="8785225" cy="5214937"/>
        </p:xfrm>
        <a:graphic>
          <a:graphicData uri="http://schemas.openxmlformats.org/drawingml/2006/table">
            <a:tbl>
              <a:tblPr firstRow="1" bandRow="1">
                <a:effectLst/>
                <a:tableStyleId>{5C22544A-7EE6-4342-B048-85BDC9FD1C3A}</a:tableStyleId>
              </a:tblPr>
              <a:tblGrid>
                <a:gridCol w="2232311"/>
                <a:gridCol w="6552914"/>
              </a:tblGrid>
              <a:tr h="1008405">
                <a:tc>
                  <a:txBody>
                    <a:bodyPr/>
                    <a:lstStyle/>
                    <a:p>
                      <a:pPr algn="ctr"/>
                      <a:r>
                        <a:rPr lang="zh-TW" altLang="en-US" sz="2400" b="1" dirty="0" smtClean="0">
                          <a:solidFill>
                            <a:srgbClr val="C00000"/>
                          </a:solidFill>
                          <a:latin typeface="標楷體" pitchFamily="65" charset="-120"/>
                          <a:ea typeface="標楷體" pitchFamily="65" charset="-120"/>
                        </a:rPr>
                        <a:t>應屆</a:t>
                      </a:r>
                      <a:r>
                        <a:rPr lang="en-US" altLang="zh-TW" sz="2400" b="1" dirty="0" smtClean="0">
                          <a:solidFill>
                            <a:srgbClr val="C00000"/>
                          </a:solidFill>
                          <a:latin typeface="標楷體" pitchFamily="65" charset="-120"/>
                          <a:ea typeface="標楷體" pitchFamily="65" charset="-120"/>
                        </a:rPr>
                        <a:t/>
                      </a:r>
                      <a:br>
                        <a:rPr lang="en-US" altLang="zh-TW" sz="2400" b="1" dirty="0" smtClean="0">
                          <a:solidFill>
                            <a:srgbClr val="C00000"/>
                          </a:solidFill>
                          <a:latin typeface="標楷體" pitchFamily="65" charset="-120"/>
                          <a:ea typeface="標楷體" pitchFamily="65" charset="-120"/>
                        </a:rPr>
                      </a:br>
                      <a:r>
                        <a:rPr lang="zh-TW" altLang="en-US" sz="2400" b="1" dirty="0" smtClean="0">
                          <a:solidFill>
                            <a:srgbClr val="C00000"/>
                          </a:solidFill>
                          <a:latin typeface="標楷體" pitchFamily="65" charset="-120"/>
                          <a:ea typeface="標楷體" pitchFamily="65" charset="-120"/>
                        </a:rPr>
                        <a:t>畢業生</a:t>
                      </a:r>
                      <a:endParaRPr lang="zh-TW" altLang="en-US" sz="2400" b="1" dirty="0">
                        <a:solidFill>
                          <a:srgbClr val="C00000"/>
                        </a:solidFill>
                        <a:latin typeface="標楷體" pitchFamily="65" charset="-120"/>
                        <a:ea typeface="標楷體" pitchFamily="65" charset="-120"/>
                      </a:endParaRPr>
                    </a:p>
                  </a:txBody>
                  <a:tcPr marL="91443" marR="91443" marT="45723" marB="45723" anchor="ctr">
                    <a:solidFill>
                      <a:schemeClr val="accent1">
                        <a:lumMod val="90000"/>
                      </a:schemeClr>
                    </a:solidFill>
                  </a:tcPr>
                </a:tc>
                <a:tc>
                  <a:txBody>
                    <a:bodyPr/>
                    <a:lstStyle/>
                    <a:p>
                      <a:pPr marL="457200" indent="-457200" algn="l">
                        <a:buFont typeface="Wingdings" pitchFamily="2" charset="2"/>
                        <a:buChar char="Ø"/>
                      </a:pPr>
                      <a:r>
                        <a:rPr lang="zh-TW" altLang="en-US" sz="2400" b="0" dirty="0" smtClean="0">
                          <a:solidFill>
                            <a:schemeClr val="tx1"/>
                          </a:solidFill>
                          <a:latin typeface="Times New Roman" pitchFamily="18" charset="0"/>
                          <a:ea typeface="標楷體" pitchFamily="65" charset="-120"/>
                          <a:cs typeface="Times New Roman" pitchFamily="18" charset="0"/>
                        </a:rPr>
                        <a:t>各高職學校</a:t>
                      </a:r>
                      <a:r>
                        <a:rPr lang="en-US" altLang="zh-TW" sz="2400" b="0" dirty="0" smtClean="0">
                          <a:solidFill>
                            <a:schemeClr val="tx1"/>
                          </a:solidFill>
                          <a:latin typeface="Times New Roman" pitchFamily="18" charset="0"/>
                          <a:ea typeface="標楷體" pitchFamily="65" charset="-120"/>
                          <a:cs typeface="Times New Roman" pitchFamily="18" charset="0"/>
                        </a:rPr>
                        <a:t>107</a:t>
                      </a:r>
                      <a:r>
                        <a:rPr lang="zh-TW" altLang="en-US" sz="2400" b="0" dirty="0" smtClean="0">
                          <a:solidFill>
                            <a:schemeClr val="tx1"/>
                          </a:solidFill>
                          <a:latin typeface="Times New Roman" pitchFamily="18" charset="0"/>
                          <a:ea typeface="標楷體" pitchFamily="65" charset="-120"/>
                          <a:cs typeface="Times New Roman" pitchFamily="18" charset="0"/>
                        </a:rPr>
                        <a:t>學年度應屆畢業生</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en-US" altLang="zh-TW" sz="2400" b="0" dirty="0" smtClean="0">
                        <a:solidFill>
                          <a:schemeClr val="tx1"/>
                        </a:solidFill>
                        <a:latin typeface="Times New Roman" pitchFamily="18" charset="0"/>
                        <a:ea typeface="標楷體" pitchFamily="65" charset="-120"/>
                        <a:cs typeface="Times New Roman" pitchFamily="18" charset="0"/>
                      </a:endParaRPr>
                    </a:p>
                    <a:p>
                      <a:pPr marL="457200" indent="-457200" algn="l">
                        <a:buFont typeface="Wingdings" pitchFamily="2" charset="2"/>
                        <a:buChar char="Ø"/>
                      </a:pPr>
                      <a:r>
                        <a:rPr lang="zh-TW" altLang="en-US" sz="2400" b="0" spc="0" baseline="0" dirty="0" smtClean="0">
                          <a:solidFill>
                            <a:schemeClr val="tx1"/>
                          </a:solidFill>
                          <a:latin typeface="Times New Roman" pitchFamily="18" charset="0"/>
                          <a:ea typeface="標楷體" pitchFamily="65" charset="-120"/>
                          <a:cs typeface="Times New Roman" pitchFamily="18" charset="0"/>
                        </a:rPr>
                        <a:t>綜合高中修畢專門學程科目</a:t>
                      </a:r>
                      <a:r>
                        <a:rPr lang="en-US" altLang="zh-TW" sz="2400" b="0" spc="0" baseline="0" dirty="0" smtClean="0">
                          <a:solidFill>
                            <a:schemeClr val="tx1"/>
                          </a:solidFill>
                          <a:latin typeface="Times New Roman" pitchFamily="18" charset="0"/>
                          <a:ea typeface="標楷體" pitchFamily="65" charset="-120"/>
                          <a:cs typeface="Times New Roman" pitchFamily="18" charset="0"/>
                        </a:rPr>
                        <a:t>25</a:t>
                      </a:r>
                      <a:r>
                        <a:rPr lang="zh-TW" altLang="en-US" sz="2400" b="0" spc="0" baseline="0" dirty="0" smtClean="0">
                          <a:solidFill>
                            <a:schemeClr val="tx1"/>
                          </a:solidFill>
                          <a:latin typeface="Times New Roman" pitchFamily="18" charset="0"/>
                          <a:ea typeface="標楷體" pitchFamily="65" charset="-120"/>
                          <a:cs typeface="Times New Roman" pitchFamily="18" charset="0"/>
                        </a:rPr>
                        <a:t>學分以上</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zh-TW" altLang="en-US" sz="2400" b="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solidFill>
                      <a:schemeClr val="accent1">
                        <a:lumMod val="90000"/>
                      </a:schemeClr>
                    </a:solidFill>
                  </a:tcPr>
                </a:tc>
              </a:tr>
              <a:tr h="1554588">
                <a:tc>
                  <a:txBody>
                    <a:bodyPr/>
                    <a:lstStyle/>
                    <a:p>
                      <a:pPr algn="ctr"/>
                      <a:r>
                        <a:rPr lang="zh-TW" altLang="en-US" sz="2400" b="1" dirty="0" smtClean="0">
                          <a:solidFill>
                            <a:srgbClr val="C00000"/>
                          </a:solidFill>
                          <a:latin typeface="標楷體" pitchFamily="65" charset="-120"/>
                          <a:ea typeface="標楷體" pitchFamily="65" charset="-120"/>
                        </a:rPr>
                        <a:t>學業成績</a:t>
                      </a:r>
                      <a:r>
                        <a:rPr lang="en-US" altLang="zh-TW" sz="2400" b="1" dirty="0" smtClean="0">
                          <a:solidFill>
                            <a:srgbClr val="C00000"/>
                          </a:solidFill>
                          <a:latin typeface="標楷體" pitchFamily="65" charset="-120"/>
                          <a:ea typeface="標楷體" pitchFamily="65" charset="-120"/>
                        </a:rPr>
                        <a:t/>
                      </a:r>
                      <a:br>
                        <a:rPr lang="en-US" altLang="zh-TW" sz="2400" b="1" dirty="0" smtClean="0">
                          <a:solidFill>
                            <a:srgbClr val="C00000"/>
                          </a:solidFill>
                          <a:latin typeface="標楷體" pitchFamily="65" charset="-120"/>
                          <a:ea typeface="標楷體" pitchFamily="65" charset="-120"/>
                        </a:rPr>
                      </a:br>
                      <a:r>
                        <a:rPr lang="zh-TW" altLang="en-US" sz="2400" b="1" dirty="0" smtClean="0">
                          <a:solidFill>
                            <a:srgbClr val="C00000"/>
                          </a:solidFill>
                          <a:latin typeface="標楷體" pitchFamily="65" charset="-120"/>
                          <a:ea typeface="標楷體" pitchFamily="65" charset="-120"/>
                        </a:rPr>
                        <a:t>前</a:t>
                      </a:r>
                      <a:r>
                        <a:rPr lang="en-US" altLang="zh-TW" sz="2400" b="1" dirty="0" smtClean="0">
                          <a:solidFill>
                            <a:srgbClr val="C00000"/>
                          </a:solidFill>
                          <a:latin typeface="Times New Roman" panose="02020603050405020304" pitchFamily="18" charset="0"/>
                          <a:ea typeface="標楷體" pitchFamily="65" charset="-120"/>
                          <a:cs typeface="Times New Roman" panose="02020603050405020304" pitchFamily="18" charset="0"/>
                        </a:rPr>
                        <a:t>30%</a:t>
                      </a:r>
                      <a:r>
                        <a:rPr lang="zh-TW" altLang="en-US" sz="2400" b="1" dirty="0" smtClean="0">
                          <a:solidFill>
                            <a:srgbClr val="C00000"/>
                          </a:solidFill>
                          <a:latin typeface="標楷體" pitchFamily="65" charset="-120"/>
                          <a:ea typeface="標楷體" pitchFamily="65" charset="-120"/>
                        </a:rPr>
                        <a:t>以內</a:t>
                      </a:r>
                      <a:endParaRPr lang="zh-TW" altLang="en-US" sz="2400" b="1" dirty="0">
                        <a:solidFill>
                          <a:srgbClr val="C00000"/>
                        </a:solidFill>
                        <a:latin typeface="標楷體" pitchFamily="65" charset="-120"/>
                        <a:ea typeface="標楷體" pitchFamily="65" charset="-120"/>
                      </a:endParaRPr>
                    </a:p>
                  </a:txBody>
                  <a:tcPr marL="91443" marR="91443" marT="45723" marB="45723" anchor="ctr"/>
                </a:tc>
                <a:tc>
                  <a:txBody>
                    <a:bodyPr/>
                    <a:lstStyle/>
                    <a:p>
                      <a:pPr marL="457200" indent="-457200" algn="l" defTabSz="914400" rtl="0" eaLnBrk="1" latinLnBrk="0" hangingPunct="1">
                        <a:buFont typeface="Wingdings" pitchFamily="2" charset="2"/>
                        <a:buChar char="Ø"/>
                      </a:pP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在校</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學業成績排名在各科（組）、學程前</a:t>
                      </a:r>
                      <a:r>
                        <a:rPr lang="en-US" altLang="zh-TW" sz="2400" b="1" u="sng" kern="1200" spc="0" baseline="0" dirty="0" smtClean="0">
                          <a:solidFill>
                            <a:srgbClr val="0000FF"/>
                          </a:solidFill>
                          <a:latin typeface="Times New Roman" pitchFamily="18" charset="0"/>
                          <a:ea typeface="標楷體" pitchFamily="65" charset="-120"/>
                          <a:cs typeface="Times New Roman" pitchFamily="18" charset="0"/>
                        </a:rPr>
                        <a:t>30%</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以內</a:t>
                      </a: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a:t>
                      </a:r>
                      <a:r>
                        <a:rPr lang="zh-TW" altLang="en-US" sz="2400" b="1" u="sng" kern="1200" spc="0" baseline="0" dirty="0" smtClean="0">
                          <a:solidFill>
                            <a:srgbClr val="FF0000"/>
                          </a:solidFill>
                          <a:latin typeface="Times New Roman" pitchFamily="18" charset="0"/>
                          <a:ea typeface="標楷體" pitchFamily="65" charset="-120"/>
                          <a:cs typeface="Times New Roman" pitchFamily="18" charset="0"/>
                        </a:rPr>
                        <a:t>非該推薦生所屬群前</a:t>
                      </a:r>
                      <a:r>
                        <a:rPr lang="en-US" altLang="zh-TW" sz="2400" b="1" u="sng" kern="1200" spc="0" baseline="0" dirty="0" smtClean="0">
                          <a:solidFill>
                            <a:srgbClr val="FF0000"/>
                          </a:solidFill>
                          <a:latin typeface="Times New Roman" pitchFamily="18" charset="0"/>
                          <a:ea typeface="標楷體" pitchFamily="65" charset="-120"/>
                          <a:cs typeface="Times New Roman" pitchFamily="18" charset="0"/>
                        </a:rPr>
                        <a:t>30%</a:t>
                      </a:r>
                      <a:r>
                        <a:rPr lang="zh-TW" altLang="en-US" sz="2400" b="1" u="sng" kern="1200" spc="0" baseline="0" dirty="0" smtClean="0">
                          <a:solidFill>
                            <a:srgbClr val="FF0000"/>
                          </a:solidFill>
                          <a:latin typeface="Times New Roman" pitchFamily="18" charset="0"/>
                          <a:ea typeface="標楷體" pitchFamily="65" charset="-120"/>
                          <a:cs typeface="Times New Roman" pitchFamily="18" charset="0"/>
                        </a:rPr>
                        <a:t>，請特別注意</a:t>
                      </a: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a:t>
                      </a:r>
                      <a:endParaRPr lang="en-US" altLang="zh-TW" sz="2400" b="1" kern="1200" spc="0" baseline="0" dirty="0" smtClean="0">
                        <a:solidFill>
                          <a:schemeClr val="tx1"/>
                        </a:solidFill>
                        <a:latin typeface="Times New Roman" pitchFamily="18" charset="0"/>
                        <a:ea typeface="標楷體" pitchFamily="65" charset="-120"/>
                        <a:cs typeface="Times New Roman" pitchFamily="18" charset="0"/>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400" b="0" kern="1200" spc="-40" baseline="0" dirty="0" smtClean="0">
                          <a:solidFill>
                            <a:schemeClr val="tx1"/>
                          </a:solidFill>
                          <a:latin typeface="Times New Roman" pitchFamily="18" charset="0"/>
                          <a:ea typeface="標楷體" pitchFamily="65" charset="-120"/>
                          <a:cs typeface="Times New Roman" pitchFamily="18" charset="0"/>
                        </a:rPr>
                        <a:t>採計至畢業前一學期之各學期學業成績平均。</a:t>
                      </a:r>
                      <a:endParaRPr lang="zh-TW" altLang="en-US" sz="2400" b="0" kern="120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tc>
              </a:tr>
              <a:tr h="2651944">
                <a:tc>
                  <a:txBody>
                    <a:bodyPr/>
                    <a:lstStyle/>
                    <a:p>
                      <a:pPr marL="0" algn="ctr" defTabSz="914400" rtl="0" eaLnBrk="1" latinLnBrk="0" hangingPunct="1"/>
                      <a:r>
                        <a:rPr lang="zh-TW" altLang="en-US" sz="2400" b="1" kern="1200" dirty="0" smtClean="0">
                          <a:solidFill>
                            <a:srgbClr val="C00000"/>
                          </a:solidFill>
                          <a:latin typeface="標楷體" pitchFamily="65" charset="-120"/>
                          <a:ea typeface="標楷體" pitchFamily="65" charset="-120"/>
                          <a:cs typeface="+mn-cs"/>
                        </a:rPr>
                        <a:t>全程就讀</a:t>
                      </a:r>
                      <a:r>
                        <a:rPr lang="en-US" altLang="zh-TW" sz="2400" b="1" kern="1200" dirty="0" smtClean="0">
                          <a:solidFill>
                            <a:srgbClr val="C00000"/>
                          </a:solidFill>
                          <a:latin typeface="標楷體" pitchFamily="65" charset="-120"/>
                          <a:ea typeface="標楷體" pitchFamily="65" charset="-120"/>
                          <a:cs typeface="+mn-cs"/>
                        </a:rPr>
                        <a:t/>
                      </a:r>
                      <a:br>
                        <a:rPr lang="en-US" altLang="zh-TW" sz="2400" b="1" kern="1200" dirty="0" smtClean="0">
                          <a:solidFill>
                            <a:srgbClr val="C00000"/>
                          </a:solidFill>
                          <a:latin typeface="標楷體" pitchFamily="65" charset="-120"/>
                          <a:ea typeface="標楷體" pitchFamily="65" charset="-120"/>
                          <a:cs typeface="+mn-cs"/>
                        </a:rPr>
                      </a:br>
                      <a:r>
                        <a:rPr lang="zh-TW" altLang="en-US" sz="2400" b="1" kern="1200" dirty="0" smtClean="0">
                          <a:solidFill>
                            <a:srgbClr val="C00000"/>
                          </a:solidFill>
                          <a:latin typeface="標楷體" pitchFamily="65" charset="-120"/>
                          <a:ea typeface="標楷體" pitchFamily="65" charset="-120"/>
                          <a:cs typeface="+mn-cs"/>
                        </a:rPr>
                        <a:t>同一學校</a:t>
                      </a:r>
                      <a:endParaRPr lang="zh-TW" altLang="en-US" sz="2400" b="1" kern="1200" dirty="0">
                        <a:solidFill>
                          <a:srgbClr val="C00000"/>
                        </a:solidFill>
                        <a:latin typeface="標楷體" pitchFamily="65" charset="-120"/>
                        <a:ea typeface="標楷體" pitchFamily="65" charset="-120"/>
                        <a:cs typeface="+mn-cs"/>
                      </a:endParaRPr>
                    </a:p>
                  </a:txBody>
                  <a:tcPr marL="91443" marR="91443" marT="45723" marB="45723" anchor="ctr">
                    <a:solidFill>
                      <a:schemeClr val="accent1">
                        <a:lumMod val="90000"/>
                      </a:schemeClr>
                    </a:solidFill>
                  </a:tcPr>
                </a:tc>
                <a:tc>
                  <a:txBody>
                    <a:bodyPr/>
                    <a:lstStyle/>
                    <a:p>
                      <a:pPr marL="457200" indent="-457200" algn="l" defTabSz="914400" rtl="0" eaLnBrk="1" latinLnBrk="0" hangingPunct="1">
                        <a:buFont typeface="Wingdings" pitchFamily="2" charset="2"/>
                        <a:buChar char="Ø"/>
                      </a:pPr>
                      <a:r>
                        <a:rPr lang="zh-TW" altLang="en-US" sz="2400" b="0" kern="1200" dirty="0" smtClean="0">
                          <a:solidFill>
                            <a:schemeClr val="tx1"/>
                          </a:solidFill>
                          <a:latin typeface="Times New Roman" pitchFamily="18" charset="0"/>
                          <a:ea typeface="標楷體" pitchFamily="65" charset="-120"/>
                          <a:cs typeface="Times New Roman" pitchFamily="18" charset="0"/>
                        </a:rPr>
                        <a:t>含同一學校不同學制間之轉換。</a:t>
                      </a:r>
                      <a:endParaRPr lang="en-US" altLang="zh-TW" sz="2400" b="0" kern="1200" dirty="0" smtClean="0">
                        <a:solidFill>
                          <a:schemeClr val="tx1"/>
                        </a:solidFill>
                        <a:latin typeface="Times New Roman" pitchFamily="18" charset="0"/>
                        <a:ea typeface="標楷體" pitchFamily="65" charset="-120"/>
                        <a:cs typeface="Times New Roman" pitchFamily="18" charset="0"/>
                      </a:endParaRPr>
                    </a:p>
                    <a:p>
                      <a:pPr marL="447675" indent="0" algn="l" defTabSz="914400" rtl="0" eaLnBrk="1" latinLnBrk="0" hangingPunct="1">
                        <a:buFont typeface="Wingdings" pitchFamily="2" charset="2"/>
                        <a:buNone/>
                      </a:pP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係指學生高一、高二及</a:t>
                      </a:r>
                      <a:r>
                        <a:rPr lang="zh-TW" altLang="zh-TW" sz="2400" b="0" kern="1200" dirty="0" smtClean="0">
                          <a:solidFill>
                            <a:schemeClr val="tx1"/>
                          </a:solidFill>
                          <a:effectLst/>
                          <a:latin typeface="標楷體" panose="03000509000000000000" pitchFamily="65" charset="-120"/>
                          <a:ea typeface="標楷體" panose="03000509000000000000" pitchFamily="65" charset="-120"/>
                          <a:cs typeface="+mn-cs"/>
                        </a:rPr>
                        <a:t>高三</a:t>
                      </a:r>
                      <a:r>
                        <a:rPr lang="zh-TW" altLang="zh-TW" sz="2400" b="1" kern="1200" dirty="0" smtClean="0">
                          <a:solidFill>
                            <a:srgbClr val="FF0000"/>
                          </a:solidFill>
                          <a:effectLst/>
                          <a:latin typeface="標楷體" panose="03000509000000000000" pitchFamily="65" charset="-120"/>
                          <a:ea typeface="標楷體" panose="03000509000000000000" pitchFamily="65" charset="-120"/>
                          <a:cs typeface="+mn-cs"/>
                        </a:rPr>
                        <a:t>全程學籍</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均於國內同一學校或</a:t>
                      </a:r>
                      <a:r>
                        <a:rPr lang="zh-TW" altLang="zh-TW" sz="2400" b="1" kern="1200" dirty="0" smtClean="0">
                          <a:solidFill>
                            <a:srgbClr val="FF0000"/>
                          </a:solidFill>
                          <a:effectLst/>
                          <a:latin typeface="標楷體" panose="03000509000000000000" pitchFamily="65" charset="-120"/>
                          <a:ea typeface="標楷體" panose="03000509000000000000" pitchFamily="65" charset="-120"/>
                          <a:cs typeface="+mn-cs"/>
                        </a:rPr>
                        <a:t>全程實際就讀</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同一學校之事實（以高三下學期學籍學校為推薦學校），其在校學業成績表現及基本學科表現均經校內推薦機制相關會議審議與所有在校畢業生一致者，並於相關會議決議其為該校推薦生。</a:t>
                      </a:r>
                      <a:endParaRPr lang="en-US" altLang="zh-TW" sz="2400" b="0" kern="1200" dirty="0" smtClean="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43" marR="91443" marT="45723" marB="45723" anchor="ctr">
                    <a:solidFill>
                      <a:schemeClr val="accent1">
                        <a:lumMod val="9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AB911DF-CD9C-4E97-ABAE-DD32C3A99186}" type="slidenum">
              <a:rPr lang="zh-TW" altLang="en-US" sz="1400" smtClean="0"/>
              <a:pPr>
                <a:spcBef>
                  <a:spcPct val="0"/>
                </a:spcBef>
                <a:buFontTx/>
                <a:buNone/>
              </a:pPr>
              <a:t>16</a:t>
            </a:fld>
            <a:endParaRPr lang="en-US" altLang="zh-TW" sz="1400" smtClean="0"/>
          </a:p>
        </p:txBody>
      </p:sp>
      <p:sp>
        <p:nvSpPr>
          <p:cNvPr id="5" name="標題 4"/>
          <p:cNvSpPr>
            <a:spLocks noGrp="1"/>
          </p:cNvSpPr>
          <p:nvPr>
            <p:ph type="title"/>
          </p:nvPr>
        </p:nvSpPr>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陸、推薦資格（</a:t>
            </a:r>
            <a:r>
              <a:rPr lang="en-US" altLang="zh-TW" sz="4400" kern="1200" dirty="0" smtClean="0">
                <a:solidFill>
                  <a:schemeClr val="tx1"/>
                </a:solidFill>
                <a:latin typeface="Times New Roman" pitchFamily="18" charset="0"/>
                <a:ea typeface="標楷體" pitchFamily="65" charset="-120"/>
                <a:cs typeface="Times New Roman" pitchFamily="18" charset="0"/>
              </a:rPr>
              <a:t>2/2</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7" name="文字方塊 6"/>
          <p:cNvSpPr txBox="1"/>
          <p:nvPr/>
        </p:nvSpPr>
        <p:spPr>
          <a:xfrm>
            <a:off x="107950" y="1125538"/>
            <a:ext cx="8785225" cy="5448300"/>
          </a:xfrm>
          <a:prstGeom prst="rect">
            <a:avLst/>
          </a:prstGeom>
          <a:noFill/>
        </p:spPr>
        <p:txBody>
          <a:bodyPr>
            <a:spAutoFit/>
          </a:bodyPr>
          <a:lstStyle/>
          <a:p>
            <a:pPr marL="457200" indent="-457200" eaLnBrk="1" hangingPunct="1">
              <a:buFont typeface="Wingdings" pitchFamily="2" charset="2"/>
              <a:buChar char="Ø"/>
              <a:defRPr/>
            </a:pPr>
            <a:r>
              <a:rPr lang="zh-TW" altLang="en-US" sz="2200" dirty="0">
                <a:latin typeface="Times New Roman" pitchFamily="18" charset="0"/>
                <a:ea typeface="標楷體" panose="03000509000000000000" pitchFamily="65" charset="-120"/>
                <a:cs typeface="Times New Roman" pitchFamily="18" charset="0"/>
              </a:rPr>
              <a:t>在校學業成績</a:t>
            </a:r>
            <a:r>
              <a:rPr lang="zh-TW" altLang="en-US" sz="2200" b="1" dirty="0">
                <a:solidFill>
                  <a:srgbClr val="FF0000"/>
                </a:solidFill>
                <a:latin typeface="Times New Roman" pitchFamily="18" charset="0"/>
                <a:ea typeface="標楷體" panose="03000509000000000000" pitchFamily="65" charset="-120"/>
                <a:cs typeface="Times New Roman" pitchFamily="18" charset="0"/>
              </a:rPr>
              <a:t>排名在各科（組）、學程前</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en-US" sz="2200" b="1" dirty="0">
                <a:solidFill>
                  <a:srgbClr val="FF0000"/>
                </a:solidFill>
                <a:latin typeface="Times New Roman" pitchFamily="18" charset="0"/>
                <a:ea typeface="標楷體" panose="03000509000000000000" pitchFamily="65" charset="-120"/>
                <a:cs typeface="Times New Roman" pitchFamily="18" charset="0"/>
              </a:rPr>
              <a:t>以內</a:t>
            </a:r>
            <a:r>
              <a:rPr lang="zh-TW" altLang="en-US" sz="2200" dirty="0">
                <a:latin typeface="Times New Roman" pitchFamily="18" charset="0"/>
                <a:ea typeface="標楷體" panose="03000509000000000000" pitchFamily="65" charset="-120"/>
                <a:cs typeface="Times New Roman" pitchFamily="18" charset="0"/>
              </a:rPr>
              <a:t>，非指該推薦生所屬群前</a:t>
            </a:r>
            <a:r>
              <a:rPr lang="en-US" altLang="zh-TW" sz="2200" dirty="0">
                <a:latin typeface="Times New Roman" pitchFamily="18" charset="0"/>
                <a:ea typeface="標楷體" panose="03000509000000000000" pitchFamily="65" charset="-120"/>
                <a:cs typeface="Times New Roman" pitchFamily="18" charset="0"/>
              </a:rPr>
              <a:t>30%</a:t>
            </a:r>
            <a:r>
              <a:rPr lang="zh-TW" altLang="en-US" sz="2200" dirty="0">
                <a:latin typeface="Times New Roman" pitchFamily="18" charset="0"/>
                <a:ea typeface="標楷體" panose="03000509000000000000" pitchFamily="65" charset="-120"/>
                <a:cs typeface="Times New Roman" pitchFamily="18" charset="0"/>
              </a:rPr>
              <a:t>。</a:t>
            </a:r>
            <a:r>
              <a:rPr lang="zh-TW" altLang="zh-TW" sz="2200" dirty="0">
                <a:latin typeface="Times New Roman" pitchFamily="18" charset="0"/>
                <a:ea typeface="標楷體" panose="03000509000000000000" pitchFamily="65" charset="-120"/>
                <a:cs typeface="Times New Roman" pitchFamily="18" charset="0"/>
              </a:rPr>
              <a:t>（</a:t>
            </a:r>
            <a:r>
              <a:rPr lang="zh-TW" altLang="en-US" sz="2200" b="1" u="sng" dirty="0">
                <a:solidFill>
                  <a:srgbClr val="0000FF"/>
                </a:solidFill>
                <a:latin typeface="Times New Roman" pitchFamily="18" charset="0"/>
                <a:ea typeface="標楷體" panose="03000509000000000000" pitchFamily="65" charset="-120"/>
                <a:cs typeface="Times New Roman" pitchFamily="18" charset="0"/>
              </a:rPr>
              <a:t>非全程實際就讀之</a:t>
            </a:r>
            <a:r>
              <a:rPr lang="zh-TW" altLang="zh-TW" sz="2200" b="1" u="sng" dirty="0">
                <a:solidFill>
                  <a:srgbClr val="0000FF"/>
                </a:solidFill>
                <a:latin typeface="Times New Roman" pitchFamily="18" charset="0"/>
                <a:ea typeface="標楷體" panose="03000509000000000000" pitchFamily="65" charset="-120"/>
                <a:cs typeface="Times New Roman" pitchFamily="18" charset="0"/>
              </a:rPr>
              <a:t>轉學生不列入各科（組）、學程人數計算</a:t>
            </a:r>
            <a:r>
              <a:rPr lang="zh-TW" altLang="zh-TW" sz="2200" dirty="0">
                <a:latin typeface="Times New Roman" pitchFamily="18" charset="0"/>
                <a:ea typeface="標楷體" panose="03000509000000000000" pitchFamily="65" charset="-120"/>
                <a:cs typeface="Times New Roman"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（相關範例請參閱</a:t>
            </a:r>
            <a:r>
              <a:rPr lang="zh-TW" altLang="en-US" sz="2400">
                <a:latin typeface="Times New Roman" panose="02020603050405020304" pitchFamily="18" charset="0"/>
                <a:ea typeface="標楷體" panose="03000509000000000000" pitchFamily="65" charset="-120"/>
                <a:cs typeface="Times New Roman" panose="02020603050405020304" pitchFamily="18" charset="0"/>
              </a:rPr>
              <a:t>附件）</a:t>
            </a:r>
            <a:endParaRPr lang="en-US" altLang="zh-TW" sz="2200" dirty="0">
              <a:latin typeface="Times New Roman" pitchFamily="18" charset="0"/>
              <a:ea typeface="標楷體" panose="03000509000000000000" pitchFamily="65" charset="-120"/>
              <a:cs typeface="Times New Roman" pitchFamily="18" charset="0"/>
            </a:endParaRPr>
          </a:p>
          <a:p>
            <a:pPr eaLnBrk="1" hangingPunct="1">
              <a:defRPr/>
            </a:pPr>
            <a:endParaRPr lang="en-US" altLang="zh-TW" sz="800" dirty="0">
              <a:latin typeface="Times New Roman" pitchFamily="18" charset="0"/>
              <a:ea typeface="標楷體" panose="03000509000000000000" pitchFamily="65" charset="-120"/>
              <a:cs typeface="Times New Roman" pitchFamily="18" charset="0"/>
            </a:endParaRPr>
          </a:p>
          <a:p>
            <a:pPr marL="627063" indent="-627063" eaLnBrk="1" hangingPunct="1">
              <a:defRPr/>
            </a:pPr>
            <a:r>
              <a:rPr lang="zh-TW" altLang="en-US" sz="2200" dirty="0">
                <a:latin typeface="Times New Roman" pitchFamily="18" charset="0"/>
                <a:ea typeface="標楷體" panose="03000509000000000000" pitchFamily="65" charset="-120"/>
                <a:cs typeface="Times New Roman" pitchFamily="18" charset="0"/>
              </a:rPr>
              <a:t>例一：</a:t>
            </a:r>
            <a:r>
              <a:rPr lang="en-US" altLang="zh-TW" sz="2200" b="1" dirty="0">
                <a:latin typeface="Times New Roman" pitchFamily="18" charset="0"/>
                <a:ea typeface="標楷體" panose="03000509000000000000" pitchFamily="65" charset="-120"/>
                <a:cs typeface="Times New Roman" pitchFamily="18" charset="0"/>
              </a:rPr>
              <a:t>A</a:t>
            </a:r>
            <a:r>
              <a:rPr lang="zh-TW" altLang="en-US" sz="2200" b="1" dirty="0">
                <a:latin typeface="Times New Roman" pitchFamily="18" charset="0"/>
                <a:ea typeface="標楷體" panose="03000509000000000000" pitchFamily="65" charset="-120"/>
                <a:cs typeface="Times New Roman" pitchFamily="18" charset="0"/>
              </a:rPr>
              <a:t>校國際貿易科共</a:t>
            </a:r>
            <a:r>
              <a:rPr lang="en-US" altLang="zh-TW" sz="2200" b="1" dirty="0">
                <a:latin typeface="Times New Roman" pitchFamily="18" charset="0"/>
                <a:ea typeface="標楷體" panose="03000509000000000000" pitchFamily="65" charset="-120"/>
                <a:cs typeface="Times New Roman" pitchFamily="18" charset="0"/>
              </a:rPr>
              <a:t>25</a:t>
            </a:r>
            <a:r>
              <a:rPr lang="zh-TW" altLang="en-US" sz="2200" b="1" dirty="0">
                <a:latin typeface="Times New Roman" pitchFamily="18" charset="0"/>
                <a:ea typeface="標楷體" panose="03000509000000000000" pitchFamily="65" charset="-120"/>
                <a:cs typeface="Times New Roman" pitchFamily="18" charset="0"/>
              </a:rPr>
              <a:t>人，甲生在國際貿易科在校學業平均成績排名為第</a:t>
            </a:r>
            <a:r>
              <a:rPr lang="en-US" altLang="zh-TW" sz="2200" b="1" dirty="0">
                <a:latin typeface="Times New Roman" pitchFamily="18" charset="0"/>
                <a:ea typeface="標楷體" panose="03000509000000000000" pitchFamily="65" charset="-120"/>
                <a:cs typeface="Times New Roman" pitchFamily="18" charset="0"/>
              </a:rPr>
              <a:t>8</a:t>
            </a:r>
            <a:r>
              <a:rPr lang="zh-TW" altLang="en-US" sz="2200" b="1" dirty="0">
                <a:latin typeface="Times New Roman" pitchFamily="18" charset="0"/>
                <a:ea typeface="標楷體" panose="03000509000000000000" pitchFamily="65" charset="-120"/>
                <a:cs typeface="Times New Roman" pitchFamily="18" charset="0"/>
              </a:rPr>
              <a:t>名，其</a:t>
            </a:r>
            <a:r>
              <a:rPr lang="zh-TW" altLang="en-US" sz="2200" b="1" dirty="0">
                <a:solidFill>
                  <a:srgbClr val="C00000"/>
                </a:solidFill>
                <a:latin typeface="Times New Roman" pitchFamily="18" charset="0"/>
                <a:ea typeface="標楷體" panose="03000509000000000000" pitchFamily="65" charset="-120"/>
                <a:cs typeface="Times New Roman" pitchFamily="18" charset="0"/>
              </a:rPr>
              <a:t>科（組）、學程百分比</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(8</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25)</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100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32</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，因為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32</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不符合</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招生簡章推薦報名資格</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「排名在各科（組）、學程</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前</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以內」</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之規定</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en-US" altLang="zh-TW" sz="2200" dirty="0">
                <a:latin typeface="Times New Roman" pitchFamily="18" charset="0"/>
                <a:ea typeface="標楷體" panose="03000509000000000000" pitchFamily="65" charset="-120"/>
                <a:cs typeface="Times New Roman" pitchFamily="18" charset="0"/>
              </a:rPr>
              <a:t>A</a:t>
            </a:r>
            <a:r>
              <a:rPr lang="zh-TW" altLang="en-US" sz="2200" dirty="0">
                <a:latin typeface="Times New Roman" pitchFamily="18" charset="0"/>
                <a:ea typeface="標楷體" panose="03000509000000000000" pitchFamily="65" charset="-120"/>
                <a:cs typeface="Times New Roman" pitchFamily="18" charset="0"/>
              </a:rPr>
              <a:t>校之商業與管理群人數為</a:t>
            </a:r>
            <a:r>
              <a:rPr lang="en-US" altLang="zh-TW" sz="2200" dirty="0">
                <a:latin typeface="Times New Roman" pitchFamily="18" charset="0"/>
                <a:ea typeface="標楷體" panose="03000509000000000000" pitchFamily="65" charset="-120"/>
                <a:cs typeface="Times New Roman" pitchFamily="18" charset="0"/>
              </a:rPr>
              <a:t>62</a:t>
            </a:r>
            <a:r>
              <a:rPr lang="zh-TW" altLang="en-US" sz="2200" dirty="0">
                <a:latin typeface="Times New Roman" pitchFamily="18" charset="0"/>
                <a:ea typeface="標楷體" panose="03000509000000000000" pitchFamily="65" charset="-120"/>
                <a:cs typeface="Times New Roman" pitchFamily="18" charset="0"/>
              </a:rPr>
              <a:t>人，甲生</a:t>
            </a:r>
            <a:r>
              <a:rPr lang="en-US" altLang="zh-TW" sz="2200" dirty="0">
                <a:latin typeface="Times New Roman" pitchFamily="18" charset="0"/>
                <a:ea typeface="標楷體" panose="03000509000000000000" pitchFamily="65" charset="-120"/>
                <a:cs typeface="Times New Roman" pitchFamily="18" charset="0"/>
              </a:rPr>
              <a:t>5</a:t>
            </a:r>
            <a:r>
              <a:rPr lang="zh-TW" altLang="en-US" sz="2200" dirty="0">
                <a:latin typeface="Times New Roman" pitchFamily="18" charset="0"/>
                <a:ea typeface="標楷體" panose="03000509000000000000" pitchFamily="65" charset="-120"/>
                <a:cs typeface="Times New Roman" pitchFamily="18" charset="0"/>
              </a:rPr>
              <a:t>學期學業平均成績群名次為第</a:t>
            </a:r>
            <a:r>
              <a:rPr lang="en-US" altLang="zh-TW" sz="2200" dirty="0">
                <a:latin typeface="Times New Roman" pitchFamily="18" charset="0"/>
                <a:ea typeface="標楷體" panose="03000509000000000000" pitchFamily="65" charset="-120"/>
                <a:cs typeface="Times New Roman" pitchFamily="18" charset="0"/>
              </a:rPr>
              <a:t>12</a:t>
            </a:r>
            <a:r>
              <a:rPr lang="zh-TW" altLang="en-US" sz="2200" dirty="0">
                <a:latin typeface="Times New Roman" pitchFamily="18" charset="0"/>
                <a:ea typeface="標楷體" panose="03000509000000000000" pitchFamily="65" charset="-120"/>
                <a:cs typeface="Times New Roman" pitchFamily="18" charset="0"/>
              </a:rPr>
              <a:t>名，</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群名次百分比為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18%</a:t>
            </a:r>
            <a:r>
              <a:rPr lang="zh-TW" altLang="en-US" sz="2200" dirty="0">
                <a:latin typeface="Times New Roman" pitchFamily="18" charset="0"/>
                <a:ea typeface="標楷體" panose="03000509000000000000" pitchFamily="65" charset="-120"/>
                <a:cs typeface="Times New Roman" pitchFamily="18" charset="0"/>
              </a:rPr>
              <a:t>）</a:t>
            </a:r>
            <a:endParaRPr lang="en-US" altLang="zh-TW" sz="2200" dirty="0">
              <a:latin typeface="Times New Roman" pitchFamily="18" charset="0"/>
              <a:ea typeface="標楷體" panose="03000509000000000000" pitchFamily="65" charset="-120"/>
              <a:cs typeface="Times New Roman" pitchFamily="18" charset="0"/>
            </a:endParaRPr>
          </a:p>
          <a:p>
            <a:pPr marL="627063" indent="-627063" eaLnBrk="1" hangingPunct="1">
              <a:defRPr/>
            </a:pPr>
            <a:endParaRPr lang="en-US" altLang="zh-TW" sz="800" dirty="0">
              <a:latin typeface="Times New Roman" pitchFamily="18" charset="0"/>
              <a:ea typeface="標楷體" panose="03000509000000000000" pitchFamily="65" charset="-120"/>
              <a:cs typeface="Times New Roman" pitchFamily="18" charset="0"/>
            </a:endParaRPr>
          </a:p>
          <a:p>
            <a:pPr marL="627063" indent="-627063" eaLnBrk="1" hangingPunct="1">
              <a:defRPr/>
            </a:pPr>
            <a:r>
              <a:rPr lang="zh-TW" altLang="en-US" sz="2200" dirty="0">
                <a:latin typeface="Times New Roman" pitchFamily="18" charset="0"/>
                <a:ea typeface="標楷體" panose="03000509000000000000" pitchFamily="65" charset="-120"/>
                <a:cs typeface="Times New Roman" pitchFamily="18" charset="0"/>
              </a:rPr>
              <a:t>例二：</a:t>
            </a:r>
            <a:r>
              <a:rPr lang="en-US" altLang="zh-TW" sz="2200" b="1" dirty="0">
                <a:solidFill>
                  <a:srgbClr val="0000FF"/>
                </a:solidFill>
                <a:latin typeface="Times New Roman" pitchFamily="18" charset="0"/>
                <a:ea typeface="標楷體" panose="03000509000000000000" pitchFamily="65" charset="-120"/>
                <a:cs typeface="Times New Roman" pitchFamily="18" charset="0"/>
              </a:rPr>
              <a:t>B</a:t>
            </a:r>
            <a:r>
              <a:rPr lang="zh-TW" altLang="en-US" sz="2200" b="1" dirty="0">
                <a:solidFill>
                  <a:srgbClr val="0000FF"/>
                </a:solidFill>
                <a:latin typeface="Times New Roman" pitchFamily="18" charset="0"/>
                <a:ea typeface="標楷體" panose="03000509000000000000" pitchFamily="65" charset="-120"/>
                <a:cs typeface="Times New Roman" pitchFamily="18" charset="0"/>
              </a:rPr>
              <a:t>校機械科共</a:t>
            </a:r>
            <a:r>
              <a:rPr lang="en-US" altLang="zh-TW" sz="2200" b="1" dirty="0">
                <a:solidFill>
                  <a:srgbClr val="0000FF"/>
                </a:solidFill>
                <a:latin typeface="Times New Roman" pitchFamily="18" charset="0"/>
                <a:ea typeface="標楷體" panose="03000509000000000000" pitchFamily="65" charset="-120"/>
                <a:cs typeface="Times New Roman" pitchFamily="18" charset="0"/>
              </a:rPr>
              <a:t>23</a:t>
            </a:r>
            <a:r>
              <a:rPr lang="zh-TW" altLang="en-US" sz="2200" b="1" dirty="0">
                <a:solidFill>
                  <a:srgbClr val="0000FF"/>
                </a:solidFill>
                <a:latin typeface="Times New Roman" pitchFamily="18" charset="0"/>
                <a:ea typeface="標楷體" panose="03000509000000000000" pitchFamily="65" charset="-120"/>
                <a:cs typeface="Times New Roman" pitchFamily="18" charset="0"/>
              </a:rPr>
              <a:t>人，乙生在機械科在校學業平均成績排名為第</a:t>
            </a:r>
            <a:r>
              <a:rPr lang="en-US" altLang="zh-TW" sz="2200" b="1" dirty="0">
                <a:solidFill>
                  <a:srgbClr val="0000FF"/>
                </a:solidFill>
                <a:latin typeface="Times New Roman" pitchFamily="18" charset="0"/>
                <a:ea typeface="標楷體" panose="03000509000000000000" pitchFamily="65" charset="-120"/>
                <a:cs typeface="Times New Roman" pitchFamily="18" charset="0"/>
              </a:rPr>
              <a:t>7</a:t>
            </a:r>
            <a:r>
              <a:rPr lang="zh-TW" altLang="en-US" sz="2200" b="1" dirty="0">
                <a:solidFill>
                  <a:srgbClr val="0000FF"/>
                </a:solidFill>
                <a:latin typeface="Times New Roman" pitchFamily="18" charset="0"/>
                <a:ea typeface="標楷體" panose="03000509000000000000" pitchFamily="65" charset="-120"/>
                <a:cs typeface="Times New Roman" pitchFamily="18" charset="0"/>
              </a:rPr>
              <a:t>名</a:t>
            </a:r>
            <a:r>
              <a:rPr lang="zh-TW" altLang="en-US" sz="2200" dirty="0">
                <a:latin typeface="Times New Roman" pitchFamily="18" charset="0"/>
                <a:ea typeface="標楷體" panose="03000509000000000000" pitchFamily="65" charset="-120"/>
                <a:cs typeface="Times New Roman" pitchFamily="18" charset="0"/>
              </a:rPr>
              <a:t>，</a:t>
            </a:r>
            <a:r>
              <a:rPr lang="zh-TW" altLang="en-US" sz="2200" b="1" dirty="0">
                <a:latin typeface="Times New Roman" pitchFamily="18" charset="0"/>
                <a:ea typeface="標楷體" panose="03000509000000000000" pitchFamily="65" charset="-120"/>
                <a:cs typeface="Times New Roman" pitchFamily="18" charset="0"/>
              </a:rPr>
              <a:t>其</a:t>
            </a:r>
            <a:r>
              <a:rPr lang="zh-TW" altLang="zh-TW" sz="2200" b="1" dirty="0">
                <a:solidFill>
                  <a:srgbClr val="C00000"/>
                </a:solidFill>
                <a:latin typeface="Times New Roman" pitchFamily="18" charset="0"/>
                <a:ea typeface="標楷體" panose="03000509000000000000" pitchFamily="65" charset="-120"/>
                <a:cs typeface="Times New Roman" pitchFamily="18" charset="0"/>
              </a:rPr>
              <a:t>科（組）、學程百分比</a:t>
            </a:r>
            <a:r>
              <a:rPr lang="zh-TW" altLang="zh-TW" sz="2200" b="1" dirty="0">
                <a:latin typeface="Times New Roman" pitchFamily="18" charset="0"/>
                <a:ea typeface="標楷體" panose="03000509000000000000" pitchFamily="65" charset="-120"/>
                <a:cs typeface="Times New Roman" pitchFamily="18" charset="0"/>
              </a:rPr>
              <a:t>為</a:t>
            </a:r>
            <a:r>
              <a:rPr lang="en-US" altLang="zh-TW" sz="2200" b="1" dirty="0">
                <a:latin typeface="Times New Roman" pitchFamily="18" charset="0"/>
                <a:ea typeface="標楷體" panose="03000509000000000000" pitchFamily="65" charset="-120"/>
                <a:cs typeface="Times New Roman" pitchFamily="18" charset="0"/>
              </a:rPr>
              <a:t>(7</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23)</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100</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=30.43</a:t>
            </a:r>
            <a:r>
              <a:rPr lang="zh-TW" altLang="zh-TW" sz="2200" b="1" dirty="0">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因為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30.43</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30.43%</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請勿四捨五入取</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不符合</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招生簡章推薦報名資格</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「排名在各科（組）、學程</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前</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之規定</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en-US" altLang="zh-TW" sz="2200" dirty="0">
                <a:latin typeface="Times New Roman" pitchFamily="18" charset="0"/>
                <a:ea typeface="標楷體" panose="03000509000000000000" pitchFamily="65" charset="-120"/>
                <a:cs typeface="Times New Roman" pitchFamily="18" charset="0"/>
              </a:rPr>
              <a:t>B</a:t>
            </a:r>
            <a:r>
              <a:rPr lang="zh-TW" altLang="en-US" sz="2200" dirty="0">
                <a:latin typeface="Times New Roman" pitchFamily="18" charset="0"/>
                <a:ea typeface="標楷體" panose="03000509000000000000" pitchFamily="65" charset="-120"/>
                <a:cs typeface="Times New Roman" pitchFamily="18" charset="0"/>
              </a:rPr>
              <a:t>校之機械群</a:t>
            </a:r>
            <a:r>
              <a:rPr lang="en-US" altLang="zh-TW" sz="2200" dirty="0">
                <a:latin typeface="Times New Roman" pitchFamily="18" charset="0"/>
                <a:ea typeface="標楷體" panose="03000509000000000000" pitchFamily="65" charset="-120"/>
                <a:cs typeface="Times New Roman" pitchFamily="18" charset="0"/>
              </a:rPr>
              <a:t>86</a:t>
            </a:r>
            <a:r>
              <a:rPr lang="zh-TW" altLang="en-US" sz="2200" dirty="0">
                <a:latin typeface="Times New Roman" pitchFamily="18" charset="0"/>
                <a:ea typeface="標楷體" panose="03000509000000000000" pitchFamily="65" charset="-120"/>
                <a:cs typeface="Times New Roman" pitchFamily="18" charset="0"/>
              </a:rPr>
              <a:t>人，乙生</a:t>
            </a:r>
            <a:r>
              <a:rPr lang="en-US" altLang="zh-TW" sz="2200" dirty="0">
                <a:latin typeface="Times New Roman" pitchFamily="18" charset="0"/>
                <a:ea typeface="標楷體" panose="03000509000000000000" pitchFamily="65" charset="-120"/>
                <a:cs typeface="Times New Roman" pitchFamily="18" charset="0"/>
              </a:rPr>
              <a:t>5</a:t>
            </a:r>
            <a:r>
              <a:rPr lang="zh-TW" altLang="en-US" sz="2200" dirty="0">
                <a:latin typeface="Times New Roman" pitchFamily="18" charset="0"/>
                <a:ea typeface="標楷體" panose="03000509000000000000" pitchFamily="65" charset="-120"/>
                <a:cs typeface="Times New Roman" pitchFamily="18" charset="0"/>
              </a:rPr>
              <a:t>學期學業平均成績群名次為第</a:t>
            </a:r>
            <a:r>
              <a:rPr lang="en-US" altLang="zh-TW" sz="2200" dirty="0">
                <a:latin typeface="Times New Roman" pitchFamily="18" charset="0"/>
                <a:ea typeface="標楷體" panose="03000509000000000000" pitchFamily="65" charset="-120"/>
                <a:cs typeface="Times New Roman" pitchFamily="18" charset="0"/>
              </a:rPr>
              <a:t>19</a:t>
            </a:r>
            <a:r>
              <a:rPr lang="zh-TW" altLang="en-US" sz="2200" dirty="0">
                <a:latin typeface="Times New Roman" pitchFamily="18" charset="0"/>
                <a:ea typeface="標楷體" panose="03000509000000000000" pitchFamily="65" charset="-120"/>
                <a:cs typeface="Times New Roman" pitchFamily="18" charset="0"/>
              </a:rPr>
              <a:t>名，</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群名次百分比為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21% </a:t>
            </a:r>
            <a:r>
              <a:rPr lang="zh-TW" altLang="en-US" sz="2200" dirty="0">
                <a:latin typeface="Times New Roman" pitchFamily="18" charset="0"/>
                <a:ea typeface="標楷體" panose="03000509000000000000" pitchFamily="65" charset="-120"/>
                <a:cs typeface="Times New Roman" pitchFamily="18" charset="0"/>
              </a:rPr>
              <a:t>）</a:t>
            </a:r>
            <a:endParaRPr lang="en-US" altLang="zh-TW" sz="2200" dirty="0">
              <a:latin typeface="Times New Roman" pitchFamily="18" charset="0"/>
              <a:ea typeface="標楷體" panose="03000509000000000000"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柒、推薦機制</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50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C4E55D-40C4-4EF8-BB1A-51EFC85E568F}" type="slidenum">
              <a:rPr lang="zh-TW" altLang="en-US" sz="1400" smtClean="0"/>
              <a:pPr>
                <a:spcBef>
                  <a:spcPct val="0"/>
                </a:spcBef>
                <a:buFontTx/>
                <a:buNone/>
              </a:pPr>
              <a:t>17</a:t>
            </a:fld>
            <a:endParaRPr lang="en-US" altLang="zh-TW" sz="1400" smtClean="0"/>
          </a:p>
        </p:txBody>
      </p:sp>
      <p:graphicFrame>
        <p:nvGraphicFramePr>
          <p:cNvPr id="6" name="表格 5"/>
          <p:cNvGraphicFramePr>
            <a:graphicFrameLocks noGrp="1"/>
          </p:cNvGraphicFramePr>
          <p:nvPr/>
        </p:nvGraphicFramePr>
        <p:xfrm>
          <a:off x="323850" y="1268413"/>
          <a:ext cx="8569325" cy="4976812"/>
        </p:xfrm>
        <a:graphic>
          <a:graphicData uri="http://schemas.openxmlformats.org/drawingml/2006/table">
            <a:tbl>
              <a:tblPr firstRow="1" bandRow="1">
                <a:tableStyleId>{5C22544A-7EE6-4342-B048-85BDC9FD1C3A}</a:tableStyleId>
              </a:tblPr>
              <a:tblGrid>
                <a:gridCol w="2016312"/>
                <a:gridCol w="6553013"/>
              </a:tblGrid>
              <a:tr h="1738448">
                <a:tc>
                  <a:txBody>
                    <a:bodyPr/>
                    <a:lstStyle/>
                    <a:p>
                      <a:pPr algn="ctr"/>
                      <a:r>
                        <a:rPr lang="zh-TW" altLang="en-US" sz="3200" b="0" dirty="0" smtClean="0">
                          <a:solidFill>
                            <a:schemeClr val="tx1"/>
                          </a:solidFill>
                          <a:latin typeface="Times New Roman" pitchFamily="18" charset="0"/>
                          <a:ea typeface="標楷體" pitchFamily="65" charset="-120"/>
                          <a:cs typeface="Times New Roman" pitchFamily="18" charset="0"/>
                        </a:rPr>
                        <a:t>可推薦</a:t>
                      </a:r>
                      <a:endParaRPr lang="en-US" altLang="zh-TW" sz="3200" b="0" dirty="0" smtClean="0">
                        <a:solidFill>
                          <a:schemeClr val="tx1"/>
                        </a:solidFill>
                        <a:latin typeface="Times New Roman" pitchFamily="18" charset="0"/>
                        <a:ea typeface="標楷體" pitchFamily="65" charset="-120"/>
                        <a:cs typeface="Times New Roman" pitchFamily="18" charset="0"/>
                      </a:endParaRPr>
                    </a:p>
                    <a:p>
                      <a:pPr algn="ctr"/>
                      <a:r>
                        <a:rPr lang="zh-TW" altLang="en-US" sz="3200" b="0" dirty="0" smtClean="0">
                          <a:solidFill>
                            <a:schemeClr val="tx1"/>
                          </a:solidFill>
                          <a:latin typeface="Times New Roman" pitchFamily="18" charset="0"/>
                          <a:ea typeface="標楷體" pitchFamily="65" charset="-120"/>
                          <a:cs typeface="Times New Roman" pitchFamily="18" charset="0"/>
                        </a:rPr>
                        <a:t>人數</a:t>
                      </a:r>
                      <a:endParaRPr lang="zh-TW" altLang="en-US" sz="32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c>
                  <a:txBody>
                    <a:bodyPr/>
                    <a:lstStyle/>
                    <a:p>
                      <a:pPr marL="808038" indent="-808038">
                        <a:buNone/>
                      </a:pPr>
                      <a:r>
                        <a:rPr lang="zh-TW" altLang="zh-TW" sz="3200" b="0" dirty="0" smtClean="0">
                          <a:solidFill>
                            <a:schemeClr val="tx1"/>
                          </a:solidFill>
                          <a:latin typeface="Times New Roman" pitchFamily="18" charset="0"/>
                          <a:ea typeface="標楷體" pitchFamily="65" charset="-120"/>
                          <a:cs typeface="Times New Roman" pitchFamily="18" charset="0"/>
                        </a:rPr>
                        <a:t>各高職學校</a:t>
                      </a:r>
                      <a:r>
                        <a:rPr lang="zh-TW" altLang="zh-TW" sz="3200" b="0" u="none" dirty="0" smtClean="0">
                          <a:solidFill>
                            <a:srgbClr val="FF0000"/>
                          </a:solidFill>
                          <a:latin typeface="Times New Roman" pitchFamily="18" charset="0"/>
                          <a:ea typeface="標楷體" pitchFamily="65" charset="-120"/>
                          <a:cs typeface="Times New Roman" pitchFamily="18" charset="0"/>
                        </a:rPr>
                        <a:t>至多可推薦</a:t>
                      </a:r>
                      <a:r>
                        <a:rPr lang="en-US" altLang="zh-TW" sz="3200" b="0" u="none" dirty="0" smtClean="0">
                          <a:solidFill>
                            <a:srgbClr val="FF0000"/>
                          </a:solidFill>
                          <a:latin typeface="Times New Roman" pitchFamily="18" charset="0"/>
                          <a:ea typeface="標楷體" pitchFamily="65" charset="-120"/>
                          <a:cs typeface="Times New Roman" pitchFamily="18" charset="0"/>
                        </a:rPr>
                        <a:t>12</a:t>
                      </a:r>
                      <a:r>
                        <a:rPr lang="zh-TW" altLang="zh-TW" sz="3200" b="0" u="none" dirty="0" smtClean="0">
                          <a:solidFill>
                            <a:srgbClr val="FF0000"/>
                          </a:solidFill>
                          <a:latin typeface="Times New Roman" pitchFamily="18" charset="0"/>
                          <a:ea typeface="標楷體" pitchFamily="65" charset="-120"/>
                          <a:cs typeface="Times New Roman" pitchFamily="18" charset="0"/>
                        </a:rPr>
                        <a:t>名</a:t>
                      </a:r>
                      <a:r>
                        <a:rPr lang="zh-TW" altLang="zh-TW" sz="3200" b="0" dirty="0" smtClean="0">
                          <a:solidFill>
                            <a:schemeClr val="tx1"/>
                          </a:solidFill>
                          <a:latin typeface="Times New Roman" pitchFamily="18" charset="0"/>
                          <a:ea typeface="標楷體" pitchFamily="65" charset="-120"/>
                          <a:cs typeface="Times New Roman" pitchFamily="18" charset="0"/>
                        </a:rPr>
                        <a:t>考生。</a:t>
                      </a:r>
                      <a:endParaRPr lang="zh-TW" altLang="zh-TW" sz="32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r>
              <a:tr h="3238364">
                <a:tc>
                  <a:txBody>
                    <a:bodyPr/>
                    <a:lstStyle/>
                    <a:p>
                      <a:pPr algn="ctr"/>
                      <a:r>
                        <a:rPr lang="zh-TW" altLang="en-US" sz="3200" b="0" dirty="0" smtClean="0">
                          <a:solidFill>
                            <a:schemeClr val="tx1"/>
                          </a:solidFill>
                          <a:latin typeface="Times New Roman" pitchFamily="18" charset="0"/>
                          <a:ea typeface="標楷體" pitchFamily="65" charset="-120"/>
                          <a:cs typeface="Times New Roman" pitchFamily="18" charset="0"/>
                        </a:rPr>
                        <a:t>推薦順序作用</a:t>
                      </a:r>
                      <a:endParaRPr lang="zh-TW" altLang="en-US" sz="32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tc>
                <a:tc>
                  <a:txBody>
                    <a:bodyPr/>
                    <a:lstStyle/>
                    <a:p>
                      <a:r>
                        <a:rPr lang="zh-TW" altLang="zh-TW" sz="3200" b="0" dirty="0" smtClean="0">
                          <a:latin typeface="Times New Roman" pitchFamily="18" charset="0"/>
                          <a:ea typeface="標楷體" pitchFamily="65" charset="-120"/>
                          <a:cs typeface="Times New Roman" pitchFamily="18" charset="0"/>
                        </a:rPr>
                        <a:t>各</a:t>
                      </a:r>
                      <a:r>
                        <a:rPr lang="zh-TW" altLang="zh-TW" sz="3200" b="0" dirty="0" smtClean="0">
                          <a:solidFill>
                            <a:schemeClr val="tx1"/>
                          </a:solidFill>
                          <a:latin typeface="Times New Roman" pitchFamily="18" charset="0"/>
                          <a:ea typeface="標楷體" pitchFamily="65" charset="-120"/>
                          <a:cs typeface="Times New Roman" pitchFamily="18" charset="0"/>
                        </a:rPr>
                        <a:t>高職學校須提供被推薦考生之不同</a:t>
                      </a:r>
                      <a:r>
                        <a:rPr lang="zh-TW" altLang="zh-TW" sz="3200" b="0" dirty="0" smtClean="0">
                          <a:solidFill>
                            <a:srgbClr val="FF0000"/>
                          </a:solidFill>
                          <a:latin typeface="Times New Roman" pitchFamily="18" charset="0"/>
                          <a:ea typeface="標楷體" pitchFamily="65" charset="-120"/>
                          <a:cs typeface="Times New Roman" pitchFamily="18" charset="0"/>
                        </a:rPr>
                        <a:t>推薦順序，</a:t>
                      </a:r>
                      <a:r>
                        <a:rPr lang="zh-TW" altLang="zh-TW" sz="3200" b="0" kern="1200" dirty="0" smtClean="0">
                          <a:solidFill>
                            <a:srgbClr val="FF0000"/>
                          </a:solidFill>
                          <a:latin typeface="Times New Roman" pitchFamily="18" charset="0"/>
                          <a:ea typeface="標楷體" pitchFamily="65" charset="-120"/>
                          <a:cs typeface="Times New Roman" pitchFamily="18" charset="0"/>
                        </a:rPr>
                        <a:t>作為同一高職學校考生之比序排名名次（含同名次參酌）相同，於前三輪取單一高職</a:t>
                      </a:r>
                      <a:r>
                        <a:rPr lang="en-US" altLang="zh-TW" sz="3200" b="0" kern="1200" dirty="0" smtClean="0">
                          <a:solidFill>
                            <a:srgbClr val="FF0000"/>
                          </a:solidFill>
                          <a:latin typeface="Times New Roman" pitchFamily="18" charset="0"/>
                          <a:ea typeface="標楷體" pitchFamily="65" charset="-120"/>
                          <a:cs typeface="Times New Roman" pitchFamily="18" charset="0"/>
                        </a:rPr>
                        <a:t>1</a:t>
                      </a:r>
                      <a:r>
                        <a:rPr lang="zh-TW" altLang="zh-TW" sz="3200" b="0" kern="1200" dirty="0" smtClean="0">
                          <a:solidFill>
                            <a:srgbClr val="FF0000"/>
                          </a:solidFill>
                          <a:latin typeface="Times New Roman" pitchFamily="18" charset="0"/>
                          <a:ea typeface="標楷體" pitchFamily="65" charset="-120"/>
                          <a:cs typeface="Times New Roman" pitchFamily="18" charset="0"/>
                        </a:rPr>
                        <a:t>位考生分發及第四輪分發錄取同一科技校院之優先順序。</a:t>
                      </a:r>
                      <a:endParaRPr lang="zh-TW" altLang="zh-TW" sz="3200" b="0" kern="1200" dirty="0">
                        <a:solidFill>
                          <a:srgbClr val="FF0000"/>
                        </a:solidFill>
                        <a:latin typeface="Times New Roman" pitchFamily="18" charset="0"/>
                        <a:ea typeface="標楷體" pitchFamily="65" charset="-120"/>
                        <a:cs typeface="Times New Roman" pitchFamily="18" charset="0"/>
                      </a:endParaRPr>
                    </a:p>
                  </a:txBody>
                  <a:tcPr marL="91444" marR="91444" marT="45718" marB="45718"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400" kern="1200" dirty="0" smtClean="0">
                <a:solidFill>
                  <a:schemeClr val="tx1"/>
                </a:solidFill>
                <a:latin typeface="Times New Roman" pitchFamily="18" charset="0"/>
                <a:ea typeface="標楷體" pitchFamily="65" charset="-120"/>
                <a:cs typeface="Times New Roman" pitchFamily="18" charset="0"/>
              </a:rPr>
              <a:t>1/9</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710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E92B93E-3EFA-41F5-AFFE-1623E7DCC47C}" type="slidenum">
              <a:rPr lang="zh-TW" altLang="en-US" sz="1400" smtClean="0"/>
              <a:pPr>
                <a:spcBef>
                  <a:spcPct val="0"/>
                </a:spcBef>
                <a:buFontTx/>
                <a:buNone/>
              </a:pPr>
              <a:t>18</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180503430"/>
              </p:ext>
            </p:extLst>
          </p:nvPr>
        </p:nvGraphicFramePr>
        <p:xfrm>
          <a:off x="250825" y="1268413"/>
          <a:ext cx="8497888" cy="4105275"/>
        </p:xfrm>
        <a:graphic>
          <a:graphicData uri="http://schemas.openxmlformats.org/drawingml/2006/table">
            <a:tbl>
              <a:tblPr firstRow="1" bandRow="1">
                <a:tableStyleId>{69CF1AB2-1976-4502-BF36-3FF5EA218861}</a:tableStyleId>
              </a:tblPr>
              <a:tblGrid>
                <a:gridCol w="1512336"/>
                <a:gridCol w="6985552"/>
              </a:tblGrid>
              <a:tr h="4105275">
                <a:tc>
                  <a:txBody>
                    <a:bodyPr/>
                    <a:lstStyle/>
                    <a:p>
                      <a:pPr algn="ctr"/>
                      <a:r>
                        <a:rPr lang="zh-TW" altLang="en-US" sz="3200" b="0" dirty="0" smtClean="0">
                          <a:latin typeface="Times New Roman" pitchFamily="18" charset="0"/>
                          <a:ea typeface="標楷體" pitchFamily="65" charset="-120"/>
                          <a:cs typeface="Times New Roman" pitchFamily="18" charset="0"/>
                        </a:rPr>
                        <a:t>甄選</a:t>
                      </a:r>
                      <a:r>
                        <a:rPr lang="en-US" altLang="zh-TW" sz="3200" b="0" dirty="0" smtClean="0">
                          <a:latin typeface="Times New Roman" pitchFamily="18" charset="0"/>
                          <a:ea typeface="標楷體" pitchFamily="65" charset="-120"/>
                          <a:cs typeface="Times New Roman" pitchFamily="18" charset="0"/>
                        </a:rPr>
                        <a:t/>
                      </a:r>
                      <a:br>
                        <a:rPr lang="en-US" altLang="zh-TW" sz="3200" b="0" dirty="0" smtClean="0">
                          <a:latin typeface="Times New Roman" pitchFamily="18" charset="0"/>
                          <a:ea typeface="標楷體" pitchFamily="65" charset="-120"/>
                          <a:cs typeface="Times New Roman" pitchFamily="18" charset="0"/>
                        </a:rPr>
                      </a:br>
                      <a:r>
                        <a:rPr lang="zh-TW" altLang="en-US" sz="3200" b="0" dirty="0" smtClean="0">
                          <a:latin typeface="Times New Roman" pitchFamily="18" charset="0"/>
                          <a:ea typeface="標楷體" pitchFamily="65" charset="-120"/>
                          <a:cs typeface="Times New Roman" pitchFamily="18" charset="0"/>
                        </a:rPr>
                        <a:t>方式</a:t>
                      </a:r>
                      <a:endParaRPr lang="zh-TW" altLang="en-US" sz="3200" b="0" dirty="0">
                        <a:solidFill>
                          <a:schemeClr val="tx1"/>
                        </a:solidFill>
                        <a:latin typeface="Times New Roman" pitchFamily="18" charset="0"/>
                        <a:ea typeface="標楷體" pitchFamily="65" charset="-120"/>
                        <a:cs typeface="Times New Roman" pitchFamily="18" charset="0"/>
                      </a:endParaRPr>
                    </a:p>
                  </a:txBody>
                  <a:tcPr marL="91450" marR="9145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200" b="1" dirty="0" smtClean="0">
                          <a:solidFill>
                            <a:srgbClr val="FF0000"/>
                          </a:solidFill>
                          <a:latin typeface="Times New Roman" pitchFamily="18" charset="0"/>
                          <a:ea typeface="標楷體" pitchFamily="65" charset="-120"/>
                          <a:cs typeface="Times New Roman" pitchFamily="18" charset="0"/>
                        </a:rPr>
                        <a:t>以</a:t>
                      </a:r>
                      <a:r>
                        <a:rPr lang="zh-TW" altLang="en-US" sz="3200" b="1" dirty="0" smtClean="0">
                          <a:solidFill>
                            <a:srgbClr val="FF0000"/>
                          </a:solidFill>
                          <a:latin typeface="Times New Roman" pitchFamily="18" charset="0"/>
                          <a:ea typeface="標楷體" pitchFamily="65" charset="-120"/>
                          <a:cs typeface="Times New Roman" pitchFamily="18" charset="0"/>
                        </a:rPr>
                        <a:t>考生</a:t>
                      </a:r>
                      <a:r>
                        <a:rPr lang="zh-TW" altLang="zh-TW" sz="3200" b="1" dirty="0" smtClean="0">
                          <a:solidFill>
                            <a:srgbClr val="FF0000"/>
                          </a:solidFill>
                          <a:latin typeface="Times New Roman" pitchFamily="18" charset="0"/>
                          <a:ea typeface="標楷體" pitchFamily="65" charset="-120"/>
                          <a:cs typeface="Times New Roman" pitchFamily="18" charset="0"/>
                        </a:rPr>
                        <a:t>之比序排名、各校系（組）、學程招生名額、考生所選填登記就讀志願</a:t>
                      </a:r>
                      <a:r>
                        <a:rPr lang="zh-TW" altLang="en-US" sz="3200" b="1" dirty="0" smtClean="0">
                          <a:solidFill>
                            <a:srgbClr val="FF0000"/>
                          </a:solidFill>
                          <a:latin typeface="Times New Roman" pitchFamily="18" charset="0"/>
                          <a:ea typeface="標楷體" pitchFamily="65" charset="-120"/>
                          <a:cs typeface="Times New Roman" pitchFamily="18" charset="0"/>
                        </a:rPr>
                        <a:t>序</a:t>
                      </a:r>
                      <a:r>
                        <a:rPr lang="zh-TW" altLang="zh-TW" sz="3200" b="1" dirty="0" smtClean="0">
                          <a:solidFill>
                            <a:srgbClr val="FF0000"/>
                          </a:solidFill>
                          <a:latin typeface="Times New Roman" pitchFamily="18" charset="0"/>
                          <a:ea typeface="標楷體" pitchFamily="65" charset="-120"/>
                          <a:cs typeface="Times New Roman" pitchFamily="18" charset="0"/>
                        </a:rPr>
                        <a:t>及各高職學校推薦順序</a:t>
                      </a:r>
                      <a:r>
                        <a:rPr lang="zh-TW" altLang="zh-TW" sz="3200" b="0" dirty="0" smtClean="0">
                          <a:solidFill>
                            <a:srgbClr val="FF0000"/>
                          </a:solidFill>
                          <a:latin typeface="Times New Roman" pitchFamily="18" charset="0"/>
                          <a:ea typeface="標楷體" pitchFamily="65" charset="-120"/>
                          <a:cs typeface="Times New Roman" pitchFamily="18" charset="0"/>
                        </a:rPr>
                        <a:t>，</a:t>
                      </a:r>
                      <a:r>
                        <a:rPr lang="zh-TW" altLang="zh-TW" sz="3200" b="0" dirty="0" smtClean="0">
                          <a:latin typeface="Times New Roman" pitchFamily="18" charset="0"/>
                          <a:ea typeface="標楷體" pitchFamily="65" charset="-120"/>
                          <a:cs typeface="Times New Roman" pitchFamily="18" charset="0"/>
                        </a:rPr>
                        <a:t>進行</a:t>
                      </a:r>
                      <a:r>
                        <a:rPr lang="zh-TW" altLang="en-US" sz="3200" b="0" dirty="0" smtClean="0">
                          <a:latin typeface="Times New Roman" pitchFamily="18" charset="0"/>
                          <a:ea typeface="標楷體" pitchFamily="65" charset="-120"/>
                          <a:cs typeface="Times New Roman" pitchFamily="18" charset="0"/>
                        </a:rPr>
                        <a:t>四</a:t>
                      </a:r>
                      <a:r>
                        <a:rPr lang="zh-TW" altLang="zh-TW" sz="3200" b="0" dirty="0" smtClean="0">
                          <a:latin typeface="Times New Roman" pitchFamily="18" charset="0"/>
                          <a:ea typeface="標楷體" pitchFamily="65" charset="-120"/>
                          <a:cs typeface="Times New Roman" pitchFamily="18" charset="0"/>
                        </a:rPr>
                        <a:t>輪分發錄取作業。</a:t>
                      </a:r>
                      <a:endParaRPr lang="en-US" altLang="zh-TW" sz="3200" b="0" dirty="0" smtClean="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3200" b="0" dirty="0" smtClean="0">
                        <a:latin typeface="Times New Roman" pitchFamily="18" charset="0"/>
                        <a:ea typeface="標楷體" pitchFamily="65" charset="-120"/>
                        <a:cs typeface="Times New Roman" pitchFamily="18" charset="0"/>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400" b="1" dirty="0" smtClean="0">
                          <a:solidFill>
                            <a:srgbClr val="C00000"/>
                          </a:solidFill>
                          <a:latin typeface="Times New Roman" pitchFamily="18" charset="0"/>
                          <a:ea typeface="標楷體" pitchFamily="65" charset="-120"/>
                          <a:cs typeface="Times New Roman" pitchFamily="18" charset="0"/>
                        </a:rPr>
                        <a:t>請各高職學校承辦人提醒考生，</a:t>
                      </a:r>
                      <a:r>
                        <a:rPr lang="zh-TW" altLang="en-US" sz="2400" b="1" dirty="0" smtClean="0">
                          <a:solidFill>
                            <a:srgbClr val="0000FF"/>
                          </a:solidFill>
                          <a:latin typeface="Times New Roman" pitchFamily="18" charset="0"/>
                          <a:ea typeface="標楷體" pitchFamily="65" charset="-120"/>
                          <a:cs typeface="Times New Roman" pitchFamily="18" charset="0"/>
                        </a:rPr>
                        <a:t>不需製作</a:t>
                      </a:r>
                      <a:r>
                        <a:rPr lang="zh-TW" altLang="en-US" sz="2400" b="1" dirty="0" smtClean="0">
                          <a:solidFill>
                            <a:srgbClr val="C00000"/>
                          </a:solidFill>
                          <a:latin typeface="Times New Roman" pitchFamily="18" charset="0"/>
                          <a:ea typeface="標楷體" pitchFamily="65" charset="-120"/>
                          <a:cs typeface="Times New Roman" pitchFamily="18" charset="0"/>
                        </a:rPr>
                        <a:t>備審書面資料或裝訂成冊寄送本委員會審查</a:t>
                      </a:r>
                      <a:endParaRPr lang="en-US" altLang="zh-TW" sz="2400" b="1" dirty="0" smtClean="0">
                        <a:solidFill>
                          <a:srgbClr val="C00000"/>
                        </a:solidFill>
                        <a:latin typeface="Times New Roman" pitchFamily="18" charset="0"/>
                        <a:ea typeface="標楷體" pitchFamily="65" charset="-120"/>
                        <a:cs typeface="Times New Roman" pitchFamily="18" charset="0"/>
                      </a:endParaRPr>
                    </a:p>
                  </a:txBody>
                  <a:tcPr marL="91450" marR="9145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400" kern="1200" dirty="0" smtClean="0">
                <a:solidFill>
                  <a:schemeClr val="tx1"/>
                </a:solidFill>
                <a:latin typeface="Times New Roman" pitchFamily="18" charset="0"/>
                <a:ea typeface="標楷體" pitchFamily="65" charset="-120"/>
                <a:cs typeface="Times New Roman" pitchFamily="18" charset="0"/>
              </a:rPr>
              <a:t>2/</a:t>
            </a:r>
            <a:r>
              <a:rPr lang="en-US" altLang="zh-TW" sz="4400" kern="1200" dirty="0">
                <a:solidFill>
                  <a:schemeClr val="tx1"/>
                </a:solidFill>
                <a:latin typeface="Times New Roman" pitchFamily="18" charset="0"/>
                <a:ea typeface="標楷體" pitchFamily="65" charset="-120"/>
                <a:cs typeface="Times New Roman" pitchFamily="18" charset="0"/>
              </a:rPr>
              <a:t>9</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915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4B063A2-D6A7-4579-B71F-70D502D22B9C}" type="slidenum">
              <a:rPr lang="zh-TW" altLang="en-US" sz="1400" smtClean="0"/>
              <a:pPr>
                <a:spcBef>
                  <a:spcPct val="0"/>
                </a:spcBef>
                <a:buFontTx/>
                <a:buNone/>
              </a:pPr>
              <a:t>19</a:t>
            </a:fld>
            <a:endParaRPr lang="en-US" altLang="zh-TW" sz="1400" smtClean="0"/>
          </a:p>
        </p:txBody>
      </p:sp>
      <p:graphicFrame>
        <p:nvGraphicFramePr>
          <p:cNvPr id="6" name="表格 5"/>
          <p:cNvGraphicFramePr>
            <a:graphicFrameLocks noGrp="1"/>
          </p:cNvGraphicFramePr>
          <p:nvPr/>
        </p:nvGraphicFramePr>
        <p:xfrm>
          <a:off x="250825" y="1125538"/>
          <a:ext cx="8497888" cy="4824415"/>
        </p:xfrm>
        <a:graphic>
          <a:graphicData uri="http://schemas.openxmlformats.org/drawingml/2006/table">
            <a:tbl>
              <a:tblPr firstRow="1" bandRow="1">
                <a:tableStyleId>{C4B1156A-380E-4F78-BDF5-A606A8083BF9}</a:tableStyleId>
              </a:tblPr>
              <a:tblGrid>
                <a:gridCol w="1656368"/>
                <a:gridCol w="1512336"/>
                <a:gridCol w="5329184"/>
              </a:tblGrid>
              <a:tr h="5181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baseline="0" dirty="0" smtClean="0">
                          <a:latin typeface="Times New Roman" pitchFamily="18" charset="0"/>
                          <a:ea typeface="標楷體" pitchFamily="65" charset="-120"/>
                          <a:cs typeface="Times New Roman" pitchFamily="18" charset="0"/>
                        </a:rPr>
                        <a:t>比序項目</a:t>
                      </a:r>
                      <a:endParaRPr lang="zh-TW" altLang="en-US" sz="2800" b="0" baseline="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c>
                  <a:txBody>
                    <a:bodyPr/>
                    <a:lstStyle/>
                    <a:p>
                      <a:pPr algn="ctr"/>
                      <a:r>
                        <a:rPr lang="zh-TW" altLang="en-US" sz="2800" b="0" baseline="0" dirty="0" smtClean="0">
                          <a:solidFill>
                            <a:schemeClr val="tx1"/>
                          </a:solidFill>
                          <a:latin typeface="Times New Roman" pitchFamily="18" charset="0"/>
                          <a:ea typeface="標楷體" pitchFamily="65" charset="-120"/>
                          <a:cs typeface="Times New Roman" pitchFamily="18" charset="0"/>
                        </a:rPr>
                        <a:t>順序</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c>
                  <a:txBody>
                    <a:bodyPr/>
                    <a:lstStyle/>
                    <a:p>
                      <a:pPr algn="ctr"/>
                      <a:r>
                        <a:rPr lang="zh-TW" altLang="en-US" sz="2800" b="0" spc="-20" baseline="0" dirty="0" smtClean="0">
                          <a:solidFill>
                            <a:schemeClr val="tx1"/>
                          </a:solidFill>
                          <a:latin typeface="Times New Roman" pitchFamily="18" charset="0"/>
                          <a:ea typeface="標楷體" pitchFamily="65" charset="-120"/>
                          <a:cs typeface="Times New Roman" pitchFamily="18" charset="0"/>
                        </a:rPr>
                        <a:t>內容</a:t>
                      </a:r>
                      <a:endParaRPr lang="zh-TW" altLang="en-US" sz="2800" b="0" spc="-20" baseline="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r>
              <a:tr h="518154">
                <a:tc rowSpan="3">
                  <a:txBody>
                    <a:bodyPr/>
                    <a:lstStyle/>
                    <a:p>
                      <a:pPr algn="ctr"/>
                      <a:r>
                        <a:rPr lang="zh-TW" altLang="en-US" sz="2800" b="0" baseline="0" dirty="0" smtClean="0">
                          <a:latin typeface="Times New Roman" pitchFamily="18" charset="0"/>
                          <a:ea typeface="標楷體" pitchFamily="65" charset="-120"/>
                          <a:cs typeface="Times New Roman" pitchFamily="18" charset="0"/>
                        </a:rPr>
                        <a:t>學業成績表現</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c>
                  <a:txBody>
                    <a:bodyPr/>
                    <a:lstStyle/>
                    <a:p>
                      <a:pPr algn="ctr"/>
                      <a:r>
                        <a:rPr lang="zh-TW" altLang="en-US" sz="2800" b="0" baseline="0" dirty="0" smtClean="0">
                          <a:latin typeface="Times New Roman" pitchFamily="18" charset="0"/>
                          <a:ea typeface="標楷體" pitchFamily="65" charset="-120"/>
                          <a:cs typeface="Times New Roman" pitchFamily="18" charset="0"/>
                        </a:rPr>
                        <a:t>第</a:t>
                      </a:r>
                      <a:r>
                        <a:rPr lang="en-US" altLang="zh-TW" sz="2800" b="0" baseline="0" dirty="0" smtClean="0">
                          <a:latin typeface="Times New Roman" pitchFamily="18" charset="0"/>
                          <a:ea typeface="標楷體" pitchFamily="65" charset="-120"/>
                          <a:cs typeface="Times New Roman" pitchFamily="18" charset="0"/>
                        </a:rPr>
                        <a:t>1</a:t>
                      </a:r>
                      <a:r>
                        <a:rPr lang="zh-TW" altLang="en-US" sz="2800" b="0" baseline="0" dirty="0" smtClean="0">
                          <a:latin typeface="Times New Roman" pitchFamily="18" charset="0"/>
                          <a:ea typeface="標楷體" pitchFamily="65" charset="-120"/>
                          <a:cs typeface="Times New Roman" pitchFamily="18" charset="0"/>
                        </a:rPr>
                        <a:t>比序</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c>
                  <a:txBody>
                    <a:bodyPr/>
                    <a:lstStyle/>
                    <a:p>
                      <a:pPr algn="l"/>
                      <a:r>
                        <a:rPr kumimoji="1" lang="zh-TW" altLang="en-US" sz="2800" b="0" u="none" strike="noStrike" cap="none" spc="-20" normalizeH="0" baseline="0" dirty="0" smtClean="0">
                          <a:ln>
                            <a:noFill/>
                          </a:ln>
                          <a:effectLst/>
                          <a:latin typeface="Times New Roman" pitchFamily="18" charset="0"/>
                          <a:ea typeface="標楷體" pitchFamily="65" charset="-120"/>
                          <a:cs typeface="Times New Roman" pitchFamily="18" charset="0"/>
                        </a:rPr>
                        <a:t>學業平均成績之群名次百分比</a:t>
                      </a:r>
                      <a:endParaRPr lang="zh-TW" altLang="en-US" sz="2800" b="0" spc="-20" baseline="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r>
              <a:tr h="944873">
                <a:tc vMerge="1">
                  <a:txBody>
                    <a:bodyPr/>
                    <a:lstStyle/>
                    <a:p>
                      <a:endParaRPr lang="zh-TW" altLang="en-US" sz="2800" dirty="0">
                        <a:latin typeface="標楷體" pitchFamily="65" charset="-120"/>
                        <a:ea typeface="標楷體" pitchFamily="65" charset="-12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baseline="0" dirty="0" smtClean="0">
                          <a:latin typeface="Times New Roman" pitchFamily="18" charset="0"/>
                          <a:ea typeface="標楷體" pitchFamily="65" charset="-120"/>
                          <a:cs typeface="Times New Roman" pitchFamily="18" charset="0"/>
                        </a:rPr>
                        <a:t>第</a:t>
                      </a:r>
                      <a:r>
                        <a:rPr lang="en-US" altLang="zh-TW" sz="2800" b="0" baseline="0" dirty="0" smtClean="0">
                          <a:latin typeface="Times New Roman" pitchFamily="18" charset="0"/>
                          <a:ea typeface="標楷體" pitchFamily="65" charset="-120"/>
                          <a:cs typeface="Times New Roman" pitchFamily="18" charset="0"/>
                        </a:rPr>
                        <a:t>2</a:t>
                      </a:r>
                      <a:r>
                        <a:rPr lang="zh-TW" altLang="en-US" sz="2800" b="0" baseline="0" dirty="0" smtClean="0">
                          <a:latin typeface="Times New Roman" pitchFamily="18" charset="0"/>
                          <a:ea typeface="標楷體" pitchFamily="65" charset="-120"/>
                          <a:cs typeface="Times New Roman" pitchFamily="18" charset="0"/>
                        </a:rPr>
                        <a:t>比序</a:t>
                      </a:r>
                      <a:endParaRPr lang="zh-TW" altLang="en-US" sz="2800" b="0" baseline="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c>
                  <a:txBody>
                    <a:bodyPr/>
                    <a:lstStyle/>
                    <a:p>
                      <a:r>
                        <a:rPr kumimoji="1" lang="zh-TW" altLang="en-US" sz="2800" b="0" u="none" strike="noStrike" cap="none" normalizeH="0" baseline="0" dirty="0" smtClean="0">
                          <a:ln>
                            <a:noFill/>
                          </a:ln>
                          <a:effectLst/>
                          <a:latin typeface="Times New Roman" pitchFamily="18" charset="0"/>
                          <a:ea typeface="標楷體" pitchFamily="65" charset="-120"/>
                          <a:cs typeface="Times New Roman" pitchFamily="18" charset="0"/>
                        </a:rPr>
                        <a:t>專業及實習科目平均成績之群名次百分比</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FFFF99"/>
                    </a:solidFill>
                  </a:tcPr>
                </a:tc>
              </a:tr>
              <a:tr h="640074">
                <a:tc vMerge="1">
                  <a:txBody>
                    <a:bodyPr/>
                    <a:lstStyle/>
                    <a:p>
                      <a:pPr algn="ctr"/>
                      <a:endParaRPr lang="zh-TW" altLang="en-US" sz="2800" b="0" dirty="0">
                        <a:solidFill>
                          <a:schemeClr val="tx1"/>
                        </a:solidFill>
                        <a:latin typeface="標楷體" pitchFamily="65" charset="-120"/>
                        <a:ea typeface="標楷體"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99"/>
                    </a:solidFill>
                  </a:tcPr>
                </a:tc>
                <a:tc gridSpan="2">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1800" b="0" baseline="0" dirty="0" smtClean="0">
                          <a:solidFill>
                            <a:schemeClr val="tx1"/>
                          </a:solidFill>
                          <a:latin typeface="Times New Roman" pitchFamily="18" charset="0"/>
                          <a:ea typeface="標楷體" pitchFamily="65" charset="-120"/>
                          <a:cs typeface="Times New Roman" pitchFamily="18" charset="0"/>
                        </a:rPr>
                        <a:t>上述成績指</a:t>
                      </a:r>
                      <a:r>
                        <a:rPr kumimoji="0" lang="zh-TW" altLang="en-US"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一般學制至畢業前</a:t>
                      </a:r>
                      <a:r>
                        <a:rPr kumimoji="0" lang="en-US" altLang="zh-TW"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1</a:t>
                      </a:r>
                      <a:r>
                        <a:rPr kumimoji="0" lang="zh-TW" altLang="en-US"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學期之</a:t>
                      </a:r>
                      <a:r>
                        <a:rPr kumimoji="0" lang="en-US" altLang="zh-TW"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5</a:t>
                      </a:r>
                      <a:r>
                        <a:rPr kumimoji="0" lang="zh-TW" altLang="en-US"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個學期，若為</a:t>
                      </a:r>
                      <a:r>
                        <a:rPr kumimoji="0" lang="en-US" altLang="zh-TW"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4</a:t>
                      </a:r>
                      <a:r>
                        <a:rPr kumimoji="0" lang="zh-TW" altLang="en-US"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年制夜間部則為</a:t>
                      </a:r>
                      <a:r>
                        <a:rPr kumimoji="0" lang="en-US" altLang="zh-TW"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7</a:t>
                      </a:r>
                      <a:r>
                        <a:rPr kumimoji="0" lang="zh-TW" altLang="en-US" sz="1800" b="1" i="0" u="none" strike="noStrike" cap="none" normalizeH="0" baseline="0" dirty="0" smtClean="0">
                          <a:ln>
                            <a:noFill/>
                          </a:ln>
                          <a:solidFill>
                            <a:srgbClr val="C00000"/>
                          </a:solidFill>
                          <a:effectLst/>
                          <a:latin typeface="Times New Roman" pitchFamily="18" charset="0"/>
                          <a:ea typeface="標楷體" pitchFamily="65" charset="-120"/>
                          <a:cs typeface="Times New Roman" pitchFamily="18" charset="0"/>
                        </a:rPr>
                        <a:t>學期</a:t>
                      </a:r>
                      <a:endParaRPr lang="zh-TW" altLang="en-US" sz="1800" b="0" baseline="0" dirty="0" smtClean="0">
                        <a:solidFill>
                          <a:srgbClr val="C00000"/>
                        </a:solidFill>
                        <a:latin typeface="Times New Roman" pitchFamily="18" charset="0"/>
                        <a:ea typeface="標楷體" pitchFamily="65" charset="-120"/>
                        <a:cs typeface="Times New Roman" pitchFamily="18" charset="0"/>
                      </a:endParaRPr>
                    </a:p>
                  </a:txBody>
                  <a:tcPr marL="91450" marR="91450" marT="45717" marB="45717">
                    <a:solidFill>
                      <a:srgbClr val="FFFF99"/>
                    </a:solidFill>
                  </a:tcPr>
                </a:tc>
                <a:tc hMerge="1">
                  <a:txBody>
                    <a:bodyPr/>
                    <a:lstStyle/>
                    <a:p>
                      <a:endParaRPr lang="zh-TW" altLang="en-US"/>
                    </a:p>
                  </a:txBody>
                  <a:tcPr/>
                </a:tc>
              </a:tr>
              <a:tr h="518154">
                <a:tc rowSpan="4">
                  <a:txBody>
                    <a:bodyPr/>
                    <a:lstStyle/>
                    <a:p>
                      <a:pPr algn="ctr"/>
                      <a:r>
                        <a:rPr lang="zh-TW" altLang="en-US" sz="2800" b="0" baseline="0" dirty="0" smtClean="0">
                          <a:latin typeface="Times New Roman" pitchFamily="18" charset="0"/>
                          <a:ea typeface="標楷體" pitchFamily="65" charset="-120"/>
                          <a:cs typeface="Times New Roman" pitchFamily="18" charset="0"/>
                        </a:rPr>
                        <a:t>基本學科表現</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aseline="0" dirty="0" smtClean="0">
                          <a:solidFill>
                            <a:schemeClr val="tx1"/>
                          </a:solidFill>
                          <a:latin typeface="Times New Roman" pitchFamily="18" charset="0"/>
                          <a:ea typeface="標楷體" pitchFamily="65" charset="-120"/>
                          <a:cs typeface="Times New Roman" pitchFamily="18" charset="0"/>
                        </a:rPr>
                        <a:t>第</a:t>
                      </a:r>
                      <a:r>
                        <a:rPr lang="en-US" altLang="zh-TW" sz="2800" baseline="0" dirty="0" smtClean="0">
                          <a:solidFill>
                            <a:schemeClr val="tx1"/>
                          </a:solidFill>
                          <a:latin typeface="Times New Roman" pitchFamily="18" charset="0"/>
                          <a:ea typeface="標楷體" pitchFamily="65" charset="-120"/>
                          <a:cs typeface="Times New Roman" pitchFamily="18" charset="0"/>
                        </a:rPr>
                        <a:t>3</a:t>
                      </a:r>
                      <a:r>
                        <a:rPr lang="zh-TW" altLang="en-US" sz="2800" baseline="0" dirty="0" smtClean="0">
                          <a:solidFill>
                            <a:schemeClr val="tx1"/>
                          </a:solidFill>
                          <a:latin typeface="Times New Roman" pitchFamily="18" charset="0"/>
                          <a:ea typeface="標楷體" pitchFamily="65" charset="-120"/>
                          <a:cs typeface="Times New Roman" pitchFamily="18" charset="0"/>
                        </a:rPr>
                        <a:t>比序</a:t>
                      </a:r>
                      <a:endParaRPr lang="zh-TW" altLang="en-US" sz="2800" b="0" baseline="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CCFFCC"/>
                    </a:solidFill>
                  </a:tcPr>
                </a:tc>
                <a:tc>
                  <a:txBody>
                    <a:bodyPr/>
                    <a:lstStyle/>
                    <a:p>
                      <a:r>
                        <a:rPr kumimoji="0" lang="zh-TW" altLang="en-US"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英文群名次百分比</a:t>
                      </a:r>
                      <a:endParaRPr lang="zh-TW" altLang="en-US" sz="2800" b="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CCFFCC"/>
                    </a:solidFill>
                  </a:tcPr>
                </a:tc>
              </a:tr>
              <a:tr h="518154">
                <a:tc vMerge="1">
                  <a:txBody>
                    <a:bodyPr/>
                    <a:lstStyle/>
                    <a:p>
                      <a:endParaRPr lang="zh-TW" altLang="en-US" sz="2800" b="0" dirty="0">
                        <a:solidFill>
                          <a:schemeClr val="tx1"/>
                        </a:solidFill>
                        <a:latin typeface="標楷體" pitchFamily="65" charset="-120"/>
                        <a:ea typeface="標楷體" pitchFamily="65"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第</a:t>
                      </a:r>
                      <a:r>
                        <a:rPr kumimoji="0" lang="en-US" altLang="zh-TW" sz="280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4</a:t>
                      </a:r>
                      <a:r>
                        <a:rPr kumimoji="0" lang="zh-TW" altLang="en-US" sz="280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比序</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a:txBody>
                  <a:tcPr marL="91450" marR="91450" marT="45717" marB="45717" anchor="ct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國文群名次百分比</a:t>
                      </a:r>
                      <a:endParaRPr lang="zh-TW" altLang="en-US" sz="2800" b="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CCFFCC"/>
                    </a:solidFill>
                  </a:tcPr>
                </a:tc>
              </a:tr>
              <a:tr h="518154">
                <a:tc vMerge="1">
                  <a:txBody>
                    <a:bodyPr/>
                    <a:lstStyle/>
                    <a:p>
                      <a:pPr algn="ctr"/>
                      <a:endParaRPr lang="zh-TW" altLang="en-US" sz="2800" b="0" baseline="0" dirty="0">
                        <a:solidFill>
                          <a:schemeClr val="tx1"/>
                        </a:solidFill>
                        <a:latin typeface="Times New Roman" pitchFamily="18" charset="0"/>
                        <a:ea typeface="標楷體" pitchFamily="65" charset="-120"/>
                      </a:endParaRPr>
                    </a:p>
                  </a:txBody>
                  <a:tcPr anchor="ctr">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aseline="0" dirty="0" smtClean="0">
                          <a:solidFill>
                            <a:schemeClr val="tx1"/>
                          </a:solidFill>
                          <a:latin typeface="Times New Roman" pitchFamily="18" charset="0"/>
                          <a:ea typeface="標楷體" pitchFamily="65" charset="-120"/>
                          <a:cs typeface="Times New Roman" pitchFamily="18" charset="0"/>
                        </a:rPr>
                        <a:t>第</a:t>
                      </a:r>
                      <a:r>
                        <a:rPr lang="en-US" altLang="zh-TW" sz="2800" baseline="0" dirty="0" smtClean="0">
                          <a:solidFill>
                            <a:schemeClr val="tx1"/>
                          </a:solidFill>
                          <a:latin typeface="Times New Roman" pitchFamily="18" charset="0"/>
                          <a:ea typeface="標楷體" pitchFamily="65" charset="-120"/>
                          <a:cs typeface="Times New Roman" pitchFamily="18" charset="0"/>
                        </a:rPr>
                        <a:t>5</a:t>
                      </a:r>
                      <a:r>
                        <a:rPr lang="zh-TW" altLang="en-US" sz="2800" baseline="0" dirty="0" smtClean="0">
                          <a:solidFill>
                            <a:schemeClr val="tx1"/>
                          </a:solidFill>
                          <a:latin typeface="Times New Roman" pitchFamily="18" charset="0"/>
                          <a:ea typeface="標楷體" pitchFamily="65" charset="-120"/>
                          <a:cs typeface="Times New Roman" pitchFamily="18" charset="0"/>
                        </a:rPr>
                        <a:t>比序</a:t>
                      </a:r>
                      <a:endParaRPr lang="zh-TW" altLang="en-US" sz="2800" b="0" baseline="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CCFFCC"/>
                    </a:solidFill>
                  </a:tcPr>
                </a:tc>
                <a:tc>
                  <a:txBody>
                    <a:bodyPr/>
                    <a:lstStyle/>
                    <a:p>
                      <a:r>
                        <a:rPr kumimoji="0" lang="zh-TW" altLang="en-US"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數學群名次百分比</a:t>
                      </a:r>
                      <a:endParaRPr lang="zh-TW" altLang="en-US" sz="2800" b="0" dirty="0">
                        <a:solidFill>
                          <a:schemeClr val="tx1"/>
                        </a:solidFill>
                        <a:latin typeface="Times New Roman" pitchFamily="18" charset="0"/>
                        <a:ea typeface="標楷體" pitchFamily="65" charset="-120"/>
                        <a:cs typeface="Times New Roman" pitchFamily="18" charset="0"/>
                      </a:endParaRPr>
                    </a:p>
                  </a:txBody>
                  <a:tcPr marL="91450" marR="91450" marT="45717" marB="45717" anchor="ctr">
                    <a:solidFill>
                      <a:srgbClr val="CCFFCC"/>
                    </a:solidFill>
                  </a:tcPr>
                </a:tc>
              </a:tr>
              <a:tr h="648697">
                <a:tc vMerge="1">
                  <a:txBody>
                    <a:bodyPr/>
                    <a:lstStyle/>
                    <a:p>
                      <a:pPr algn="ctr"/>
                      <a:endParaRPr lang="zh-TW" altLang="en-US" sz="2800" b="0" baseline="0" dirty="0">
                        <a:solidFill>
                          <a:schemeClr val="tx1"/>
                        </a:solidFill>
                        <a:latin typeface="Times New Roman" pitchFamily="18" charset="0"/>
                        <a:ea typeface="標楷體" pitchFamily="65" charset="-120"/>
                      </a:endParaRPr>
                    </a:p>
                  </a:txBody>
                  <a:tcPr anchor="ctr">
                    <a:solidFill>
                      <a:srgbClr val="CCFFCC"/>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1800" b="0" kern="1200" baseline="0" dirty="0" smtClean="0">
                          <a:solidFill>
                            <a:schemeClr val="tx1"/>
                          </a:solidFill>
                          <a:latin typeface="Times New Roman" pitchFamily="18" charset="0"/>
                          <a:ea typeface="標楷體" pitchFamily="65" charset="-120"/>
                          <a:cs typeface="Times New Roman" pitchFamily="18" charset="0"/>
                        </a:rPr>
                        <a:t>「英文」、「國文」、「數學」等</a:t>
                      </a:r>
                      <a:r>
                        <a:rPr lang="zh-TW" altLang="en-US" sz="1800" b="1" kern="1200" baseline="0" dirty="0" smtClean="0">
                          <a:solidFill>
                            <a:srgbClr val="C00000"/>
                          </a:solidFill>
                          <a:latin typeface="Times New Roman" pitchFamily="18" charset="0"/>
                          <a:ea typeface="標楷體" pitchFamily="65" charset="-120"/>
                          <a:cs typeface="Times New Roman" pitchFamily="18" charset="0"/>
                        </a:rPr>
                        <a:t>基本學科應包含哪些科目由各高職學校自定</a:t>
                      </a:r>
                      <a:r>
                        <a:rPr lang="zh-TW" altLang="en-US" sz="1800" b="1" kern="1200" baseline="0" dirty="0" smtClean="0">
                          <a:solidFill>
                            <a:srgbClr val="7030A0"/>
                          </a:solidFill>
                          <a:latin typeface="Times New Roman" pitchFamily="18" charset="0"/>
                          <a:ea typeface="標楷體" pitchFamily="65" charset="-120"/>
                          <a:cs typeface="Times New Roman" pitchFamily="18" charset="0"/>
                        </a:rPr>
                        <a:t>。</a:t>
                      </a:r>
                    </a:p>
                  </a:txBody>
                  <a:tcPr marL="91450" marR="91450" marT="45717" marB="45717" anchor="ctr">
                    <a:solidFill>
                      <a:srgbClr val="CCFFCC"/>
                    </a:solidFill>
                  </a:tcPr>
                </a:tc>
                <a:tc hMerge="1">
                  <a:txBody>
                    <a:bodyPr/>
                    <a:lstStyle/>
                    <a:p>
                      <a:endParaRPr lang="zh-TW" altLang="en-US" dirty="0"/>
                    </a:p>
                  </a:txBody>
                  <a:tcPr anchor="ctr">
                    <a:solidFill>
                      <a:srgbClr val="CCFFCC"/>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932D18B-1066-4DCA-88CB-5FE2CF8AA656}" type="slidenum">
              <a:rPr lang="en-US" altLang="zh-TW" sz="1400" smtClean="0"/>
              <a:pPr>
                <a:spcBef>
                  <a:spcPct val="0"/>
                </a:spcBef>
                <a:buFontTx/>
                <a:buNone/>
              </a:pPr>
              <a:t>2</a:t>
            </a:fld>
            <a:endParaRPr lang="en-US" altLang="zh-TW" sz="1400" smtClean="0"/>
          </a:p>
        </p:txBody>
      </p:sp>
      <p:sp>
        <p:nvSpPr>
          <p:cNvPr id="16387" name="Rectangle 44"/>
          <p:cNvSpPr>
            <a:spLocks noChangeArrowheads="1"/>
          </p:cNvSpPr>
          <p:nvPr/>
        </p:nvSpPr>
        <p:spPr bwMode="auto">
          <a:xfrm>
            <a:off x="107950" y="115888"/>
            <a:ext cx="8061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4800">
                <a:latin typeface="標楷體" panose="03000509000000000000" pitchFamily="65" charset="-120"/>
                <a:ea typeface="標楷體" panose="03000509000000000000" pitchFamily="65" charset="-120"/>
                <a:cs typeface="Times New Roman" panose="02020603050405020304" pitchFamily="18" charset="0"/>
              </a:rPr>
              <a:t>簡報內容</a:t>
            </a:r>
          </a:p>
        </p:txBody>
      </p:sp>
      <p:graphicFrame>
        <p:nvGraphicFramePr>
          <p:cNvPr id="5" name="表格 4"/>
          <p:cNvGraphicFramePr>
            <a:graphicFrameLocks noGrp="1"/>
          </p:cNvGraphicFramePr>
          <p:nvPr>
            <p:extLst>
              <p:ext uri="{D42A27DB-BD31-4B8C-83A1-F6EECF244321}">
                <p14:modId xmlns:p14="http://schemas.microsoft.com/office/powerpoint/2010/main" val="3063148747"/>
              </p:ext>
            </p:extLst>
          </p:nvPr>
        </p:nvGraphicFramePr>
        <p:xfrm>
          <a:off x="179388" y="1125538"/>
          <a:ext cx="8653462" cy="5913437"/>
        </p:xfrm>
        <a:graphic>
          <a:graphicData uri="http://schemas.openxmlformats.org/drawingml/2006/table">
            <a:tbl>
              <a:tblPr firstRow="1" bandRow="1">
                <a:tableStyleId>{5C22544A-7EE6-4342-B048-85BDC9FD1C3A}</a:tableStyleId>
              </a:tblPr>
              <a:tblGrid>
                <a:gridCol w="3672532"/>
                <a:gridCol w="4980930"/>
              </a:tblGrid>
              <a:tr h="944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標楷體" pitchFamily="65" charset="-120"/>
                          <a:ea typeface="標楷體" pitchFamily="65" charset="-120"/>
                          <a:cs typeface="+mn-cs"/>
                        </a:rPr>
                        <a:t>壹、概述</a:t>
                      </a:r>
                      <a:endParaRPr lang="zh-TW" altLang="en-US" sz="2800" b="1" kern="1200" dirty="0">
                        <a:solidFill>
                          <a:schemeClr val="tx1"/>
                        </a:solidFill>
                        <a:latin typeface="標楷體" pitchFamily="65" charset="-120"/>
                        <a:ea typeface="標楷體" pitchFamily="65" charset="-120"/>
                        <a:cs typeface="+mn-cs"/>
                      </a:endParaRPr>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標楷體" pitchFamily="65" charset="-120"/>
                          <a:ea typeface="標楷體" pitchFamily="65" charset="-120"/>
                        </a:rPr>
                        <a:t>柒、推薦機制</a:t>
                      </a:r>
                      <a:endParaRPr lang="zh-TW" altLang="en-US" sz="2800" b="1"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800" b="1" dirty="0" smtClean="0">
                        <a:latin typeface="標楷體" pitchFamily="65" charset="-120"/>
                        <a:ea typeface="標楷體" pitchFamily="65" charset="-120"/>
                      </a:endParaRPr>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44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標楷體" pitchFamily="65" charset="-120"/>
                          <a:ea typeface="標楷體" pitchFamily="65" charset="-120"/>
                          <a:cs typeface="+mn-cs"/>
                        </a:rPr>
                        <a:t>貳、重大變革</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800" b="1" dirty="0" smtClean="0">
                        <a:solidFill>
                          <a:schemeClr val="tx1"/>
                        </a:solidFill>
                        <a:latin typeface="標楷體" pitchFamily="65" charset="-120"/>
                        <a:ea typeface="標楷體" pitchFamily="65" charset="-120"/>
                      </a:endParaRPr>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標楷體" pitchFamily="65" charset="-120"/>
                          <a:ea typeface="標楷體" pitchFamily="65" charset="-120"/>
                        </a:rPr>
                        <a:t>捌、甄選規定</a:t>
                      </a:r>
                      <a:endParaRPr lang="zh-TW" altLang="en-US" sz="2800" b="1"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800" b="1" spc="-50" baseline="0" dirty="0" smtClean="0">
                        <a:latin typeface="標楷體" pitchFamily="65" charset="-120"/>
                        <a:ea typeface="標楷體" pitchFamily="65" charset="-120"/>
                      </a:endParaRPr>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44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標楷體" pitchFamily="65" charset="-120"/>
                          <a:ea typeface="標楷體" pitchFamily="65" charset="-120"/>
                        </a:rPr>
                        <a:t>參、重要注意事項</a:t>
                      </a:r>
                      <a:endParaRPr lang="en-US" altLang="zh-TW" sz="2800" b="1" dirty="0" smtClean="0">
                        <a:solidFill>
                          <a:schemeClr val="tx1"/>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800" b="1" dirty="0" smtClean="0">
                        <a:solidFill>
                          <a:schemeClr val="tx1"/>
                        </a:solidFill>
                        <a:latin typeface="標楷體" pitchFamily="65" charset="-120"/>
                        <a:ea typeface="標楷體" pitchFamily="65" charset="-120"/>
                      </a:endParaRPr>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標楷體" pitchFamily="65" charset="-120"/>
                          <a:ea typeface="標楷體" pitchFamily="65" charset="-120"/>
                        </a:rPr>
                        <a:t>玖、分發規定</a:t>
                      </a:r>
                      <a:endParaRPr lang="zh-TW" altLang="en-US" sz="2800" b="1" spc="-50" baseline="0"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800" b="1" spc="-50" baseline="0" dirty="0" smtClean="0">
                        <a:latin typeface="標楷體" pitchFamily="65" charset="-120"/>
                        <a:ea typeface="標楷體" pitchFamily="65" charset="-120"/>
                      </a:endParaRPr>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7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標楷體" pitchFamily="65" charset="-120"/>
                          <a:ea typeface="標楷體" pitchFamily="65" charset="-120"/>
                        </a:rPr>
                        <a:t>肆、招生相關資料</a:t>
                      </a:r>
                      <a:endParaRPr lang="en-US" altLang="zh-TW" sz="2800" b="1" dirty="0" smtClean="0">
                        <a:solidFill>
                          <a:schemeClr val="tx1"/>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800" b="1" dirty="0" smtClean="0">
                        <a:solidFill>
                          <a:schemeClr val="tx1"/>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標楷體" pitchFamily="65" charset="-120"/>
                          <a:ea typeface="標楷體" pitchFamily="65" charset="-120"/>
                        </a:rPr>
                        <a:t>伍、重要日程表</a:t>
                      </a:r>
                      <a:endParaRPr lang="en-US" altLang="zh-TW" sz="2800" b="1" dirty="0" smtClean="0">
                        <a:solidFill>
                          <a:schemeClr val="tx1"/>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800" b="1" dirty="0" smtClean="0">
                        <a:solidFill>
                          <a:schemeClr val="tx1"/>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標楷體" pitchFamily="65" charset="-120"/>
                          <a:ea typeface="標楷體" pitchFamily="65" charset="-120"/>
                        </a:rPr>
                        <a:t>陸、推薦資格</a:t>
                      </a:r>
                      <a:endParaRPr lang="en-US" altLang="zh-TW" sz="2800" b="1" kern="1200" dirty="0" smtClean="0">
                        <a:solidFill>
                          <a:schemeClr val="tx1"/>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800" b="1" kern="1200" dirty="0" smtClean="0">
                        <a:solidFill>
                          <a:schemeClr val="tx1"/>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800" b="1" dirty="0" smtClean="0">
                        <a:latin typeface="標楷體" pitchFamily="65" charset="-120"/>
                        <a:ea typeface="標楷體" pitchFamily="65" charset="-120"/>
                      </a:endParaRPr>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標楷體" pitchFamily="65" charset="-120"/>
                          <a:ea typeface="標楷體" pitchFamily="65" charset="-120"/>
                        </a:rPr>
                        <a:t>拾、</a:t>
                      </a:r>
                      <a:r>
                        <a:rPr lang="zh-TW" altLang="en-US" sz="2800" b="1" spc="-50" baseline="0" dirty="0" smtClean="0">
                          <a:solidFill>
                            <a:schemeClr val="tx1"/>
                          </a:solidFill>
                          <a:latin typeface="標楷體" pitchFamily="65" charset="-120"/>
                          <a:ea typeface="標楷體" pitchFamily="65" charset="-120"/>
                        </a:rPr>
                        <a:t>作業流程重要注意事項</a:t>
                      </a:r>
                      <a:endParaRPr lang="zh-TW" altLang="en-US" sz="2800" b="1"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800" b="1" kern="1200" dirty="0" smtClean="0">
                        <a:solidFill>
                          <a:schemeClr val="tx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標楷體" pitchFamily="65" charset="-120"/>
                          <a:ea typeface="標楷體" pitchFamily="65" charset="-120"/>
                          <a:cs typeface="+mn-cs"/>
                        </a:rPr>
                        <a:t>拾壹、</a:t>
                      </a:r>
                      <a:r>
                        <a:rPr lang="zh-TW" altLang="en-US" sz="2800" b="1" kern="1200" spc="-50" baseline="0" dirty="0" smtClean="0">
                          <a:solidFill>
                            <a:schemeClr val="tx1"/>
                          </a:solidFill>
                          <a:latin typeface="標楷體" pitchFamily="65" charset="-120"/>
                          <a:ea typeface="標楷體" pitchFamily="65" charset="-120"/>
                          <a:cs typeface="+mn-cs"/>
                        </a:rPr>
                        <a:t>試務作業實務常見問題</a:t>
                      </a:r>
                      <a:endParaRPr lang="en-US" altLang="zh-TW" sz="2800" b="1" kern="1200" spc="-50" baseline="0" dirty="0" smtClean="0">
                        <a:solidFill>
                          <a:schemeClr val="tx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800" b="1" kern="1200" dirty="0" smtClean="0">
                        <a:solidFill>
                          <a:schemeClr val="tx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標楷體" pitchFamily="65" charset="-120"/>
                          <a:ea typeface="標楷體" pitchFamily="65" charset="-120"/>
                          <a:cs typeface="+mn-cs"/>
                        </a:rPr>
                        <a:t>拾貳、意見交流</a:t>
                      </a:r>
                      <a:endParaRPr lang="en-US" altLang="zh-TW" sz="2800" b="1" kern="1200" dirty="0" smtClean="0">
                        <a:solidFill>
                          <a:schemeClr val="tx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p>
                  </a:txBody>
                  <a:tcPr marL="91431" marR="91431" marT="45691" marB="456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400" kern="1200" dirty="0" smtClean="0">
                <a:solidFill>
                  <a:schemeClr val="tx1"/>
                </a:solidFill>
                <a:latin typeface="Times New Roman" pitchFamily="18" charset="0"/>
                <a:ea typeface="標楷體" pitchFamily="65" charset="-120"/>
                <a:cs typeface="Times New Roman" pitchFamily="18" charset="0"/>
              </a:rPr>
              <a:t>3/</a:t>
            </a:r>
            <a:r>
              <a:rPr lang="en-US" altLang="zh-TW" sz="4400" kern="1200" dirty="0">
                <a:solidFill>
                  <a:schemeClr val="tx1"/>
                </a:solidFill>
                <a:latin typeface="Times New Roman" pitchFamily="18" charset="0"/>
                <a:ea typeface="標楷體" pitchFamily="65" charset="-120"/>
                <a:cs typeface="Times New Roman" pitchFamily="18" charset="0"/>
              </a:rPr>
              <a:t>9</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51203" name="文字方塊 6"/>
          <p:cNvSpPr txBox="1">
            <a:spLocks noChangeArrowheads="1"/>
          </p:cNvSpPr>
          <p:nvPr/>
        </p:nvSpPr>
        <p:spPr bwMode="auto">
          <a:xfrm>
            <a:off x="363538" y="981075"/>
            <a:ext cx="511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400" b="1">
                <a:solidFill>
                  <a:srgbClr val="0000FF"/>
                </a:solidFill>
                <a:latin typeface="標楷體" panose="03000509000000000000" pitchFamily="65" charset="-120"/>
                <a:ea typeface="標楷體" panose="03000509000000000000" pitchFamily="65" charset="-120"/>
                <a:hlinkClick r:id="rId2"/>
              </a:rPr>
              <a:t>校內群名次百分比之計算</a:t>
            </a:r>
            <a:r>
              <a:rPr lang="zh-TW" altLang="en-US" sz="2400" b="1">
                <a:solidFill>
                  <a:srgbClr val="0000FF"/>
                </a:solidFill>
                <a:latin typeface="標楷體" panose="03000509000000000000" pitchFamily="65" charset="-120"/>
                <a:ea typeface="標楷體" panose="03000509000000000000" pitchFamily="65" charset="-120"/>
              </a:rPr>
              <a:t>釋例：</a:t>
            </a:r>
          </a:p>
        </p:txBody>
      </p:sp>
      <p:sp>
        <p:nvSpPr>
          <p:cNvPr id="51204" name="矩形 7"/>
          <p:cNvSpPr>
            <a:spLocks noChangeArrowheads="1"/>
          </p:cNvSpPr>
          <p:nvPr/>
        </p:nvSpPr>
        <p:spPr bwMode="auto">
          <a:xfrm>
            <a:off x="363538" y="5056188"/>
            <a:ext cx="8529637" cy="1325562"/>
          </a:xfrm>
          <a:prstGeom prst="rect">
            <a:avLst/>
          </a:prstGeom>
          <a:solidFill>
            <a:srgbClr val="CCFFFF"/>
          </a:solidFill>
          <a:ln w="9525">
            <a:solidFill>
              <a:srgbClr val="0000FF"/>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1600">
                <a:latin typeface="Times New Roman" panose="02020603050405020304" pitchFamily="18" charset="0"/>
                <a:ea typeface="標楷體" panose="03000509000000000000" pitchFamily="65" charset="-120"/>
                <a:cs typeface="Times New Roman" panose="02020603050405020304" pitchFamily="18" charset="0"/>
              </a:rPr>
              <a:t>以校內各群之群名次百分比數值（如</a:t>
            </a:r>
            <a:r>
              <a:rPr lang="en-US" altLang="zh-TW" sz="160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60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a:latin typeface="Times New Roman" panose="02020603050405020304" pitchFamily="18" charset="0"/>
                <a:ea typeface="標楷體" panose="03000509000000000000" pitchFamily="65" charset="-120"/>
                <a:cs typeface="Times New Roman" panose="02020603050405020304" pitchFamily="18" charset="0"/>
              </a:rPr>
              <a:t>等）乘以校內各群之總人數得到該百分比之累計數，該數無條件進位至整數位後得到每一百分比級距推薦累計人數，再將此數減去前一百分比級距推薦累計人數即得該百分比級距可推薦人數。</a:t>
            </a:r>
          </a:p>
          <a:p>
            <a:pPr eaLnBrk="1" hangingPunct="1">
              <a:spcBef>
                <a:spcPct val="0"/>
              </a:spcBef>
              <a:buFontTx/>
              <a:buNone/>
            </a:pPr>
            <a:r>
              <a:rPr lang="zh-TW" altLang="zh-TW" sz="16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例</a:t>
            </a:r>
            <a:r>
              <a:rPr lang="zh-TW"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甲</a:t>
            </a:r>
            <a:r>
              <a:rPr lang="zh-TW" altLang="zh-TW" sz="160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中，</a:t>
            </a:r>
            <a:r>
              <a:rPr lang="zh-TW"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群名次百分比為</a:t>
            </a:r>
            <a:r>
              <a:rPr lang="en-US"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之級距可推薦人數為</a:t>
            </a:r>
            <a:r>
              <a:rPr lang="en-US"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人，即該群學生排名第</a:t>
            </a:r>
            <a:r>
              <a:rPr lang="en-US"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名之群名次百分比均為</a:t>
            </a:r>
            <a:r>
              <a:rPr lang="en-US" altLang="zh-TW" sz="1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a:latin typeface="Times New Roman" panose="02020603050405020304" pitchFamily="18" charset="0"/>
                <a:ea typeface="標楷體" panose="03000509000000000000" pitchFamily="65" charset="-120"/>
                <a:cs typeface="Times New Roman" panose="02020603050405020304" pitchFamily="18" charset="0"/>
              </a:rPr>
              <a:t>，以此類推可得各群名次所對應之群名次百分比。</a:t>
            </a:r>
          </a:p>
        </p:txBody>
      </p:sp>
      <p:sp>
        <p:nvSpPr>
          <p:cNvPr id="51205" name="投影片編號版面配置區 3"/>
          <p:cNvSpPr>
            <a:spLocks noGrp="1"/>
          </p:cNvSpPr>
          <p:nvPr>
            <p:ph type="sldNum" sz="quarter" idx="12"/>
          </p:nvPr>
        </p:nvSpPr>
        <p:spPr>
          <a:xfrm>
            <a:off x="6553200" y="63373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9334624-37F4-4F01-9F2E-77C38A0C9D30}" type="slidenum">
              <a:rPr lang="zh-TW" altLang="en-US" sz="1400" smtClean="0"/>
              <a:pPr>
                <a:spcBef>
                  <a:spcPct val="0"/>
                </a:spcBef>
                <a:buFontTx/>
                <a:buNone/>
              </a:pPr>
              <a:t>20</a:t>
            </a:fld>
            <a:endParaRPr lang="en-US" altLang="zh-TW" sz="1400" smtClean="0"/>
          </a:p>
        </p:txBody>
      </p:sp>
      <p:graphicFrame>
        <p:nvGraphicFramePr>
          <p:cNvPr id="7" name="表格 6"/>
          <p:cNvGraphicFramePr>
            <a:graphicFrameLocks noGrp="1"/>
          </p:cNvGraphicFramePr>
          <p:nvPr/>
        </p:nvGraphicFramePr>
        <p:xfrm>
          <a:off x="395288" y="1484313"/>
          <a:ext cx="8424862" cy="3489327"/>
        </p:xfrm>
        <a:graphic>
          <a:graphicData uri="http://schemas.openxmlformats.org/drawingml/2006/table">
            <a:tbl>
              <a:tblPr>
                <a:tableStyleId>{5C22544A-7EE6-4342-B048-85BDC9FD1C3A}</a:tableStyleId>
              </a:tblPr>
              <a:tblGrid>
                <a:gridCol w="648047"/>
                <a:gridCol w="1080079"/>
                <a:gridCol w="1368100"/>
                <a:gridCol w="1224089"/>
                <a:gridCol w="648047"/>
                <a:gridCol w="936068"/>
                <a:gridCol w="1340445"/>
                <a:gridCol w="1179987"/>
              </a:tblGrid>
              <a:tr h="258482">
                <a:tc gridSpan="4">
                  <a:txBody>
                    <a:bodyPr/>
                    <a:lstStyle/>
                    <a:p>
                      <a:pPr>
                        <a:lnSpc>
                          <a:spcPts val="1000"/>
                        </a:lnSpc>
                        <a:spcAft>
                          <a:spcPts val="0"/>
                        </a:spcAft>
                      </a:pPr>
                      <a:r>
                        <a:rPr lang="zh-TW" sz="1400" kern="0" dirty="0">
                          <a:effectLst/>
                          <a:latin typeface="標楷體" panose="03000509000000000000" pitchFamily="65" charset="-120"/>
                          <a:ea typeface="標楷體" panose="03000509000000000000" pitchFamily="65" charset="-120"/>
                        </a:rPr>
                        <a:t>例</a:t>
                      </a:r>
                      <a:r>
                        <a:rPr lang="zh-TW" sz="1400" b="1" kern="0" dirty="0">
                          <a:effectLst/>
                          <a:latin typeface="標楷體" panose="03000509000000000000" pitchFamily="65" charset="-120"/>
                          <a:ea typeface="標楷體" panose="03000509000000000000" pitchFamily="65" charset="-120"/>
                        </a:rPr>
                        <a:t>甲</a:t>
                      </a:r>
                      <a:r>
                        <a:rPr lang="zh-TW" sz="1400" kern="0" dirty="0">
                          <a:effectLst/>
                          <a:latin typeface="標楷體" panose="03000509000000000000" pitchFamily="65" charset="-120"/>
                          <a:ea typeface="標楷體" panose="03000509000000000000" pitchFamily="65" charset="-120"/>
                        </a:rPr>
                        <a:t>：</a:t>
                      </a:r>
                      <a:r>
                        <a:rPr lang="zh-TW" sz="1400" b="1" kern="0" dirty="0">
                          <a:solidFill>
                            <a:srgbClr val="0000FF"/>
                          </a:solidFill>
                          <a:effectLst/>
                          <a:latin typeface="標楷體" panose="03000509000000000000" pitchFamily="65" charset="-120"/>
                          <a:ea typeface="標楷體" panose="03000509000000000000" pitchFamily="65" charset="-120"/>
                        </a:rPr>
                        <a:t>校內</a:t>
                      </a:r>
                      <a:r>
                        <a:rPr lang="zh-TW" sz="1400" b="1" kern="0" dirty="0">
                          <a:effectLst/>
                          <a:latin typeface="標楷體" panose="03000509000000000000" pitchFamily="65" charset="-120"/>
                          <a:ea typeface="標楷體" panose="03000509000000000000" pitchFamily="65" charset="-120"/>
                        </a:rPr>
                        <a:t>機械群</a:t>
                      </a:r>
                      <a:r>
                        <a:rPr lang="zh-TW" sz="1400" kern="0" dirty="0">
                          <a:effectLst/>
                          <a:latin typeface="標楷體" panose="03000509000000000000" pitchFamily="65" charset="-120"/>
                          <a:ea typeface="標楷體" panose="03000509000000000000" pitchFamily="65" charset="-120"/>
                        </a:rPr>
                        <a:t>總人數</a:t>
                      </a:r>
                      <a:r>
                        <a:rPr lang="en-US" sz="1400" b="1" kern="0" dirty="0">
                          <a:solidFill>
                            <a:srgbClr val="C00000"/>
                          </a:solidFill>
                          <a:effectLst/>
                          <a:latin typeface="標楷體" panose="03000509000000000000" pitchFamily="65" charset="-120"/>
                          <a:ea typeface="標楷體" panose="03000509000000000000" pitchFamily="65" charset="-120"/>
                        </a:rPr>
                        <a:t>603</a:t>
                      </a:r>
                      <a:r>
                        <a:rPr lang="zh-TW" sz="1400" b="1" kern="0" dirty="0">
                          <a:solidFill>
                            <a:srgbClr val="C00000"/>
                          </a:solidFill>
                          <a:effectLst/>
                          <a:latin typeface="標楷體" panose="03000509000000000000" pitchFamily="65" charset="-120"/>
                          <a:ea typeface="標楷體" panose="03000509000000000000" pitchFamily="65" charset="-120"/>
                        </a:rPr>
                        <a:t>人</a:t>
                      </a:r>
                      <a:endParaRPr lang="zh-TW" sz="2000" b="1" kern="100" dirty="0">
                        <a:solidFill>
                          <a:srgbClr val="C00000"/>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nSpc>
                          <a:spcPts val="1000"/>
                        </a:lnSpc>
                        <a:spcAft>
                          <a:spcPts val="0"/>
                        </a:spcAft>
                      </a:pPr>
                      <a:r>
                        <a:rPr lang="zh-TW" sz="1400" kern="0" dirty="0">
                          <a:effectLst/>
                          <a:latin typeface="標楷體" panose="03000509000000000000" pitchFamily="65" charset="-120"/>
                          <a:ea typeface="標楷體" panose="03000509000000000000" pitchFamily="65" charset="-120"/>
                        </a:rPr>
                        <a:t>例乙：</a:t>
                      </a:r>
                      <a:r>
                        <a:rPr lang="zh-TW" sz="1400" b="1" kern="0" dirty="0">
                          <a:solidFill>
                            <a:srgbClr val="0000FF"/>
                          </a:solidFill>
                          <a:effectLst/>
                          <a:latin typeface="標楷體" panose="03000509000000000000" pitchFamily="65" charset="-120"/>
                          <a:ea typeface="標楷體" panose="03000509000000000000" pitchFamily="65" charset="-120"/>
                        </a:rPr>
                        <a:t>校內</a:t>
                      </a:r>
                      <a:r>
                        <a:rPr lang="zh-TW" sz="1400" b="1" kern="0" dirty="0">
                          <a:solidFill>
                            <a:srgbClr val="FF0000"/>
                          </a:solidFill>
                          <a:effectLst/>
                          <a:latin typeface="標楷體" panose="03000509000000000000" pitchFamily="65" charset="-120"/>
                          <a:ea typeface="標楷體" panose="03000509000000000000" pitchFamily="65" charset="-120"/>
                        </a:rPr>
                        <a:t>外語群</a:t>
                      </a:r>
                      <a:r>
                        <a:rPr lang="zh-TW" sz="1400" kern="0" dirty="0">
                          <a:effectLst/>
                          <a:latin typeface="標楷體" panose="03000509000000000000" pitchFamily="65" charset="-120"/>
                          <a:ea typeface="標楷體" panose="03000509000000000000" pitchFamily="65" charset="-120"/>
                        </a:rPr>
                        <a:t>總人數</a:t>
                      </a:r>
                      <a:r>
                        <a:rPr lang="en-US" sz="1400" b="1" kern="0" dirty="0">
                          <a:solidFill>
                            <a:srgbClr val="0000FF"/>
                          </a:solidFill>
                          <a:effectLst/>
                          <a:latin typeface="標楷體" panose="03000509000000000000" pitchFamily="65" charset="-120"/>
                          <a:ea typeface="標楷體" panose="03000509000000000000" pitchFamily="65" charset="-120"/>
                        </a:rPr>
                        <a:t>42</a:t>
                      </a:r>
                      <a:r>
                        <a:rPr lang="zh-TW" sz="1400" b="1" kern="0" dirty="0">
                          <a:solidFill>
                            <a:srgbClr val="0000FF"/>
                          </a:solidFill>
                          <a:effectLst/>
                          <a:latin typeface="標楷體" panose="03000509000000000000" pitchFamily="65" charset="-120"/>
                          <a:ea typeface="標楷體" panose="03000509000000000000" pitchFamily="65" charset="-120"/>
                        </a:rPr>
                        <a:t>人</a:t>
                      </a:r>
                      <a:endParaRPr lang="zh-TW" sz="2000" b="1" kern="100" dirty="0">
                        <a:solidFill>
                          <a:srgbClr val="0000FF"/>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62153">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群名次</a:t>
                      </a:r>
                      <a:r>
                        <a:rPr lang="en-US" sz="1400" b="1" kern="0" dirty="0">
                          <a:effectLst/>
                          <a:latin typeface="標楷體" panose="03000509000000000000" pitchFamily="65" charset="-120"/>
                          <a:ea typeface="標楷體" panose="03000509000000000000" pitchFamily="65" charset="-120"/>
                        </a:rPr>
                        <a:t/>
                      </a:r>
                      <a:br>
                        <a:rPr lang="en-US" sz="1400" b="1" kern="0" dirty="0">
                          <a:effectLst/>
                          <a:latin typeface="標楷體" panose="03000509000000000000" pitchFamily="65" charset="-120"/>
                          <a:ea typeface="標楷體" panose="03000509000000000000" pitchFamily="65" charset="-120"/>
                        </a:rPr>
                      </a:br>
                      <a:r>
                        <a:rPr lang="zh-TW" sz="1400" b="1" kern="0" dirty="0">
                          <a:effectLst/>
                          <a:latin typeface="標楷體" panose="03000509000000000000" pitchFamily="65" charset="-120"/>
                          <a:ea typeface="標楷體" panose="03000509000000000000" pitchFamily="65" charset="-120"/>
                        </a:rPr>
                        <a:t>百分比</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標楷體" panose="03000509000000000000" pitchFamily="65" charset="-120"/>
                          <a:ea typeface="標楷體" panose="03000509000000000000" pitchFamily="65" charset="-120"/>
                        </a:rPr>
                        <a:t>該百分比之累計人數</a:t>
                      </a:r>
                      <a:endParaRPr lang="zh-TW" sz="2000"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標楷體" panose="03000509000000000000" pitchFamily="65" charset="-120"/>
                          <a:ea typeface="標楷體" panose="03000509000000000000" pitchFamily="65" charset="-120"/>
                        </a:rPr>
                        <a:t>每一百分比級距推薦</a:t>
                      </a:r>
                      <a:r>
                        <a:rPr lang="zh-TW" sz="1400" b="1" kern="0" spc="-40" dirty="0">
                          <a:effectLst/>
                          <a:latin typeface="標楷體" panose="03000509000000000000" pitchFamily="65" charset="-120"/>
                          <a:ea typeface="標楷體" panose="03000509000000000000" pitchFamily="65" charset="-120"/>
                        </a:rPr>
                        <a:t>累計人數</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該百分比級距</a:t>
                      </a:r>
                      <a:r>
                        <a:rPr lang="zh-TW" sz="1400" b="1" kern="0" dirty="0">
                          <a:solidFill>
                            <a:srgbClr val="0000FF"/>
                          </a:solidFill>
                          <a:effectLst/>
                          <a:latin typeface="標楷體" panose="03000509000000000000" pitchFamily="65" charset="-120"/>
                          <a:ea typeface="標楷體" panose="03000509000000000000" pitchFamily="65" charset="-120"/>
                        </a:rPr>
                        <a:t>可推薦人數</a:t>
                      </a:r>
                      <a:endParaRPr lang="zh-TW" sz="2000" b="1" kern="100" dirty="0">
                        <a:solidFill>
                          <a:srgbClr val="0000FF"/>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群名次</a:t>
                      </a:r>
                      <a:r>
                        <a:rPr lang="en-US" sz="1400" b="1" kern="0" dirty="0">
                          <a:effectLst/>
                          <a:latin typeface="標楷體" panose="03000509000000000000" pitchFamily="65" charset="-120"/>
                          <a:ea typeface="標楷體" panose="03000509000000000000" pitchFamily="65" charset="-120"/>
                        </a:rPr>
                        <a:t/>
                      </a:r>
                      <a:br>
                        <a:rPr lang="en-US" sz="1400" b="1" kern="0" dirty="0">
                          <a:effectLst/>
                          <a:latin typeface="標楷體" panose="03000509000000000000" pitchFamily="65" charset="-120"/>
                          <a:ea typeface="標楷體" panose="03000509000000000000" pitchFamily="65" charset="-120"/>
                        </a:rPr>
                      </a:br>
                      <a:r>
                        <a:rPr lang="zh-TW" sz="1400" b="1" kern="0" dirty="0">
                          <a:effectLst/>
                          <a:latin typeface="標楷體" panose="03000509000000000000" pitchFamily="65" charset="-120"/>
                          <a:ea typeface="標楷體" panose="03000509000000000000" pitchFamily="65" charset="-120"/>
                        </a:rPr>
                        <a:t>百分比</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標楷體" panose="03000509000000000000" pitchFamily="65" charset="-120"/>
                          <a:ea typeface="標楷體" panose="03000509000000000000" pitchFamily="65" charset="-120"/>
                        </a:rPr>
                        <a:t>該百分比之</a:t>
                      </a:r>
                      <a:r>
                        <a:rPr lang="zh-TW" sz="1400" kern="0" dirty="0" smtClean="0">
                          <a:effectLst/>
                          <a:latin typeface="標楷體" panose="03000509000000000000" pitchFamily="65" charset="-120"/>
                          <a:ea typeface="標楷體" panose="03000509000000000000" pitchFamily="65" charset="-120"/>
                        </a:rPr>
                        <a:t>累計</a:t>
                      </a:r>
                      <a:r>
                        <a:rPr lang="zh-TW" altLang="en-US" sz="1400" kern="0" dirty="0" smtClean="0">
                          <a:effectLst/>
                          <a:latin typeface="標楷體" panose="03000509000000000000" pitchFamily="65" charset="-120"/>
                          <a:ea typeface="標楷體" panose="03000509000000000000" pitchFamily="65" charset="-120"/>
                        </a:rPr>
                        <a:t>人</a:t>
                      </a:r>
                      <a:r>
                        <a:rPr lang="zh-TW" sz="1400" kern="0" dirty="0" smtClean="0">
                          <a:effectLst/>
                          <a:latin typeface="標楷體" panose="03000509000000000000" pitchFamily="65" charset="-120"/>
                          <a:ea typeface="標楷體" panose="03000509000000000000" pitchFamily="65" charset="-120"/>
                        </a:rPr>
                        <a:t>數</a:t>
                      </a:r>
                      <a:endParaRPr lang="zh-TW" sz="2000"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標楷體" panose="03000509000000000000" pitchFamily="65" charset="-120"/>
                          <a:ea typeface="標楷體" panose="03000509000000000000" pitchFamily="65" charset="-120"/>
                        </a:rPr>
                        <a:t>每一百分比級距推薦</a:t>
                      </a:r>
                      <a:r>
                        <a:rPr lang="zh-TW" sz="1400" b="1" kern="0" spc="-40" dirty="0">
                          <a:effectLst/>
                          <a:latin typeface="標楷體" panose="03000509000000000000" pitchFamily="65" charset="-120"/>
                          <a:ea typeface="標楷體" panose="03000509000000000000" pitchFamily="65" charset="-120"/>
                        </a:rPr>
                        <a:t>累計人數</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該百分比級距</a:t>
                      </a:r>
                      <a:r>
                        <a:rPr lang="zh-TW" sz="1400" b="1" kern="0" dirty="0">
                          <a:solidFill>
                            <a:srgbClr val="0000FF"/>
                          </a:solidFill>
                          <a:effectLst/>
                          <a:latin typeface="標楷體" panose="03000509000000000000" pitchFamily="65" charset="-120"/>
                          <a:ea typeface="標楷體" panose="03000509000000000000" pitchFamily="65" charset="-120"/>
                        </a:rPr>
                        <a:t>可推薦人數</a:t>
                      </a:r>
                      <a:endParaRPr lang="zh-TW" sz="2000" b="1" kern="100" dirty="0">
                        <a:solidFill>
                          <a:srgbClr val="0000FF"/>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6.03</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7</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7</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1%</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00000"/>
                        </a:lnSpc>
                        <a:spcAft>
                          <a:spcPts val="0"/>
                        </a:spcAft>
                      </a:pPr>
                      <a:r>
                        <a:rPr lang="en-US" sz="1400" kern="0" baseline="0">
                          <a:effectLst/>
                          <a:latin typeface="Times New Roman" pitchFamily="18" charset="0"/>
                          <a:ea typeface="標楷體" panose="03000509000000000000" pitchFamily="65" charset="-120"/>
                          <a:cs typeface="Times New Roman" pitchFamily="18" charset="0"/>
                        </a:rPr>
                        <a:t>0.42</a:t>
                      </a:r>
                      <a:endParaRPr lang="zh-TW" sz="2000" kern="100" baseline="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a:effectLst/>
                          <a:latin typeface="Times New Roman" pitchFamily="18" charset="0"/>
                          <a:ea typeface="標楷體" panose="03000509000000000000" pitchFamily="65" charset="-120"/>
                          <a:cs typeface="Times New Roman" pitchFamily="18" charset="0"/>
                        </a:rPr>
                        <a:t>1</a:t>
                      </a:r>
                      <a:endParaRPr lang="zh-TW" sz="2000" kern="100" baseline="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r>
              <a:tr h="213393">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2%</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12.06</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13</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6</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2%</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0.84</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0</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3%</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18.09</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19</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6</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3%</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1.26</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3393">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4%</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24.12</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25</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6</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4%</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1.68</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0</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5%</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30.15</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31</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a:effectLst/>
                          <a:latin typeface="Times New Roman" pitchFamily="18" charset="0"/>
                          <a:ea typeface="標楷體" panose="03000509000000000000" pitchFamily="65" charset="-120"/>
                          <a:cs typeface="Times New Roman" pitchFamily="18" charset="0"/>
                        </a:rPr>
                        <a:t>6</a:t>
                      </a:r>
                      <a:endParaRPr lang="zh-TW" sz="2000" kern="100" baseline="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5%</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2.1</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3</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36.18</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37</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2.52</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3</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0</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7%</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42.21</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43</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7%</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2.94</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3</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0</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zh-TW" sz="1400" b="1"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b="1"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25%</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150.75</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151</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25%</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10.50</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11</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26%</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156.78</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157</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26%</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10.92</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11</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0</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27%</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162.81</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163</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en-US" sz="1400" b="1" kern="0" baseline="0" dirty="0">
                          <a:effectLst/>
                          <a:latin typeface="Times New Roman" panose="02020603050405020304" pitchFamily="18" charset="0"/>
                          <a:ea typeface="標楷體" panose="03000509000000000000" pitchFamily="65" charset="-120"/>
                          <a:cs typeface="Arial Unicode MS" panose="020B0604020202020204" pitchFamily="34" charset="-120"/>
                        </a:rPr>
                        <a:t>27%</a:t>
                      </a:r>
                      <a:endParaRPr lang="zh-TW" sz="1400" kern="100" baseline="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000"/>
                        </a:lnSpc>
                        <a:spcAft>
                          <a:spcPts val="0"/>
                        </a:spcAft>
                      </a:pPr>
                      <a:r>
                        <a:rPr lang="en-US" sz="1400" b="0" kern="0" baseline="0" dirty="0">
                          <a:effectLst/>
                          <a:latin typeface="Times New Roman" panose="02020603050405020304" pitchFamily="18" charset="0"/>
                          <a:ea typeface="標楷體" panose="03000509000000000000" pitchFamily="65" charset="-120"/>
                          <a:cs typeface="Arial Unicode MS" panose="020B0604020202020204" pitchFamily="34" charset="-120"/>
                        </a:rPr>
                        <a:t>11.34</a:t>
                      </a:r>
                      <a:endParaRPr lang="zh-TW" sz="1400" b="0" kern="100" baseline="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en-US" sz="1400" b="0" kern="0" baseline="0" dirty="0">
                          <a:effectLst/>
                          <a:latin typeface="Times New Roman" panose="02020603050405020304" pitchFamily="18" charset="0"/>
                          <a:ea typeface="標楷體" panose="03000509000000000000" pitchFamily="65" charset="-120"/>
                          <a:cs typeface="Arial Unicode MS" panose="020B0604020202020204" pitchFamily="34" charset="-120"/>
                        </a:rPr>
                        <a:t>12</a:t>
                      </a:r>
                      <a:endParaRPr lang="zh-TW" sz="1400" b="0" kern="100" baseline="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en-US" sz="1400" b="1" kern="0" baseline="0" dirty="0">
                          <a:effectLst/>
                          <a:latin typeface="Times New Roman" panose="02020603050405020304" pitchFamily="18" charset="0"/>
                          <a:ea typeface="標楷體" panose="03000509000000000000" pitchFamily="65" charset="-120"/>
                          <a:cs typeface="Arial Unicode MS" panose="020B0604020202020204" pitchFamily="34" charset="-120"/>
                        </a:rPr>
                        <a:t>1</a:t>
                      </a:r>
                      <a:endParaRPr lang="zh-TW" sz="1400" kern="100" baseline="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221369">
                <a:tc>
                  <a:txBody>
                    <a:bodyPr/>
                    <a:lstStyle/>
                    <a:p>
                      <a:pPr algn="ctr">
                        <a:lnSpc>
                          <a:spcPct val="100000"/>
                        </a:lnSpc>
                        <a:spcAft>
                          <a:spcPts val="0"/>
                        </a:spcAft>
                      </a:pPr>
                      <a:r>
                        <a:rPr lang="zh-TW" sz="1400" kern="0" baseline="0">
                          <a:effectLst/>
                          <a:latin typeface="Times New Roman" panose="02020603050405020304" pitchFamily="18" charset="0"/>
                          <a:ea typeface="標楷體" panose="03000509000000000000" pitchFamily="65" charset="-120"/>
                        </a:rPr>
                        <a:t>總計</a:t>
                      </a:r>
                      <a:endParaRPr lang="zh-TW" sz="2000" kern="100" baseline="0">
                        <a:effectLst/>
                        <a:latin typeface="Times New Roman" panose="02020603050405020304" pitchFamily="18" charset="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baseline="0">
                          <a:effectLst/>
                          <a:latin typeface="Times New Roman" panose="02020603050405020304" pitchFamily="18" charset="0"/>
                          <a:ea typeface="標楷體" panose="03000509000000000000" pitchFamily="65" charset="-120"/>
                        </a:rPr>
                        <a:t>　</a:t>
                      </a:r>
                      <a:endParaRPr lang="zh-TW" sz="2000" kern="100" baseline="0">
                        <a:effectLst/>
                        <a:latin typeface="Times New Roman" panose="02020603050405020304" pitchFamily="18" charset="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baseline="0" dirty="0">
                          <a:effectLst/>
                          <a:latin typeface="Times New Roman" pitchFamily="18" charset="0"/>
                          <a:ea typeface="標楷體" panose="03000509000000000000" pitchFamily="65" charset="-120"/>
                          <a:cs typeface="Times New Roman" pitchFamily="18" charset="0"/>
                        </a:rPr>
                        <a:t>　</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smtClean="0">
                          <a:effectLst/>
                          <a:latin typeface="Times New Roman" pitchFamily="18" charset="0"/>
                          <a:ea typeface="標楷體" panose="03000509000000000000" pitchFamily="65" charset="-120"/>
                          <a:cs typeface="Times New Roman" pitchFamily="18" charset="0"/>
                        </a:rPr>
                        <a:t>1</a:t>
                      </a:r>
                      <a:r>
                        <a:rPr lang="en-US" altLang="zh-TW" sz="1400" b="1" kern="0" baseline="0" dirty="0" smtClean="0">
                          <a:effectLst/>
                          <a:latin typeface="Times New Roman" pitchFamily="18" charset="0"/>
                          <a:ea typeface="標楷體" panose="03000509000000000000" pitchFamily="65" charset="-120"/>
                          <a:cs typeface="Times New Roman" pitchFamily="18" charset="0"/>
                        </a:rPr>
                        <a:t>63</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a:effectLst/>
                          <a:latin typeface="標楷體" panose="03000509000000000000" pitchFamily="65" charset="-120"/>
                          <a:ea typeface="標楷體" panose="03000509000000000000" pitchFamily="65" charset="-120"/>
                        </a:rPr>
                        <a:t>總計</a:t>
                      </a:r>
                      <a:endParaRPr lang="zh-TW" sz="2000"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dirty="0" smtClean="0">
                          <a:solidFill>
                            <a:srgbClr val="0000FF"/>
                          </a:solidFill>
                          <a:effectLst/>
                          <a:latin typeface="Times New Roman" pitchFamily="18" charset="0"/>
                          <a:ea typeface="標楷體" panose="03000509000000000000" pitchFamily="65" charset="-120"/>
                          <a:cs typeface="Times New Roman" pitchFamily="18" charset="0"/>
                        </a:rPr>
                        <a:t>1</a:t>
                      </a:r>
                      <a:r>
                        <a:rPr lang="en-US" altLang="zh-TW" sz="1400" b="1" kern="0" dirty="0" smtClean="0">
                          <a:solidFill>
                            <a:srgbClr val="0000FF"/>
                          </a:solidFill>
                          <a:effectLst/>
                          <a:latin typeface="Times New Roman" pitchFamily="18" charset="0"/>
                          <a:ea typeface="標楷體" panose="03000509000000000000" pitchFamily="65" charset="-120"/>
                          <a:cs typeface="Times New Roman" pitchFamily="18" charset="0"/>
                        </a:rPr>
                        <a:t>2</a:t>
                      </a:r>
                      <a:endParaRPr lang="zh-TW" sz="2000" b="1" kern="10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400" kern="1200" dirty="0" smtClean="0">
                <a:solidFill>
                  <a:schemeClr val="tx1"/>
                </a:solidFill>
                <a:latin typeface="Times New Roman" pitchFamily="18" charset="0"/>
                <a:ea typeface="標楷體" pitchFamily="65" charset="-120"/>
                <a:cs typeface="Times New Roman" pitchFamily="18" charset="0"/>
              </a:rPr>
              <a:t>4/</a:t>
            </a:r>
            <a:r>
              <a:rPr lang="en-US" altLang="zh-TW" sz="4400" kern="1200" dirty="0">
                <a:solidFill>
                  <a:schemeClr val="tx1"/>
                </a:solidFill>
                <a:latin typeface="Times New Roman" pitchFamily="18" charset="0"/>
                <a:ea typeface="標楷體" pitchFamily="65" charset="-120"/>
                <a:cs typeface="Times New Roman" pitchFamily="18" charset="0"/>
              </a:rPr>
              <a:t>9</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5222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C9DAAAD-5B1C-4C08-B294-324F14DB48D2}" type="slidenum">
              <a:rPr lang="zh-TW" altLang="en-US" sz="1400" smtClean="0"/>
              <a:pPr>
                <a:spcBef>
                  <a:spcPct val="0"/>
                </a:spcBef>
                <a:buFontTx/>
                <a:buNone/>
              </a:pPr>
              <a:t>21</a:t>
            </a:fld>
            <a:endParaRPr lang="en-US" altLang="zh-TW" sz="1400" smtClean="0"/>
          </a:p>
        </p:txBody>
      </p:sp>
      <p:graphicFrame>
        <p:nvGraphicFramePr>
          <p:cNvPr id="6" name="表格 5"/>
          <p:cNvGraphicFramePr>
            <a:graphicFrameLocks noGrp="1"/>
          </p:cNvGraphicFramePr>
          <p:nvPr/>
        </p:nvGraphicFramePr>
        <p:xfrm>
          <a:off x="222250" y="1341438"/>
          <a:ext cx="8713788" cy="3717926"/>
        </p:xfrm>
        <a:graphic>
          <a:graphicData uri="http://schemas.openxmlformats.org/drawingml/2006/table">
            <a:tbl>
              <a:tblPr firstRow="1" bandRow="1">
                <a:tableStyleId>{C4B1156A-380E-4F78-BDF5-A606A8083BF9}</a:tableStyleId>
              </a:tblPr>
              <a:tblGrid>
                <a:gridCol w="1698450"/>
                <a:gridCol w="1550759"/>
                <a:gridCol w="5464579"/>
              </a:tblGrid>
              <a:tr h="518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baseline="0" dirty="0" smtClean="0">
                          <a:latin typeface="Times New Roman" pitchFamily="18" charset="0"/>
                          <a:ea typeface="標楷體" pitchFamily="65" charset="-120"/>
                          <a:cs typeface="Times New Roman" pitchFamily="18" charset="0"/>
                        </a:rPr>
                        <a:t>比序項目</a:t>
                      </a:r>
                      <a:endParaRPr lang="zh-TW" altLang="en-US" sz="2800" b="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c>
                  <a:txBody>
                    <a:bodyPr/>
                    <a:lstStyle/>
                    <a:p>
                      <a:pPr algn="ctr"/>
                      <a:r>
                        <a:rPr lang="zh-TW" altLang="en-US" sz="2800" b="0" baseline="0" dirty="0" smtClean="0">
                          <a:solidFill>
                            <a:schemeClr val="tx1"/>
                          </a:solidFill>
                          <a:latin typeface="Times New Roman" pitchFamily="18" charset="0"/>
                          <a:ea typeface="標楷體" pitchFamily="65" charset="-120"/>
                          <a:cs typeface="Times New Roman" pitchFamily="18" charset="0"/>
                        </a:rPr>
                        <a:t>順序</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c>
                  <a:txBody>
                    <a:bodyPr/>
                    <a:lstStyle/>
                    <a:p>
                      <a:pPr algn="ctr"/>
                      <a:r>
                        <a:rPr lang="zh-TW" altLang="en-US" sz="2800" b="0" spc="-20" baseline="0" dirty="0" smtClean="0">
                          <a:solidFill>
                            <a:schemeClr val="tx1"/>
                          </a:solidFill>
                          <a:latin typeface="Times New Roman" pitchFamily="18" charset="0"/>
                          <a:ea typeface="標楷體" pitchFamily="65" charset="-120"/>
                          <a:cs typeface="Times New Roman" pitchFamily="18" charset="0"/>
                        </a:rPr>
                        <a:t>內容</a:t>
                      </a:r>
                      <a:endParaRPr lang="zh-TW" altLang="en-US" sz="2800" b="0" spc="-2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r>
              <a:tr h="944764">
                <a:tc rowSpan="3">
                  <a:txBody>
                    <a:bodyPr/>
                    <a:lstStyle/>
                    <a:p>
                      <a:pPr algn="ctr"/>
                      <a:r>
                        <a:rPr lang="zh-TW" altLang="en-US" sz="2800" dirty="0" smtClean="0">
                          <a:latin typeface="Times New Roman" pitchFamily="18" charset="0"/>
                          <a:ea typeface="標楷體" pitchFamily="65" charset="-120"/>
                          <a:cs typeface="Times New Roman" pitchFamily="18" charset="0"/>
                        </a:rPr>
                        <a:t>多元能力表現成績</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c>
                  <a:txBody>
                    <a:bodyPr/>
                    <a:lstStyle/>
                    <a:p>
                      <a:pPr algn="ctr"/>
                      <a:r>
                        <a:rPr lang="zh-TW" altLang="en-US" sz="2800" b="0" baseline="0" dirty="0" smtClean="0">
                          <a:latin typeface="Times New Roman" pitchFamily="18" charset="0"/>
                          <a:ea typeface="標楷體" pitchFamily="65" charset="-120"/>
                          <a:cs typeface="Times New Roman" pitchFamily="18" charset="0"/>
                        </a:rPr>
                        <a:t>第</a:t>
                      </a:r>
                      <a:r>
                        <a:rPr lang="en-US" altLang="zh-TW" sz="2800" b="0" baseline="0" dirty="0" smtClean="0">
                          <a:latin typeface="Times New Roman" pitchFamily="18" charset="0"/>
                          <a:ea typeface="標楷體" pitchFamily="65" charset="-120"/>
                          <a:cs typeface="Times New Roman" pitchFamily="18" charset="0"/>
                        </a:rPr>
                        <a:t>6</a:t>
                      </a:r>
                      <a:r>
                        <a:rPr lang="zh-TW" altLang="en-US" sz="2800" b="0" baseline="0" dirty="0" smtClean="0">
                          <a:latin typeface="Times New Roman" pitchFamily="18" charset="0"/>
                          <a:ea typeface="標楷體" pitchFamily="65" charset="-120"/>
                          <a:cs typeface="Times New Roman" pitchFamily="18" charset="0"/>
                        </a:rPr>
                        <a:t>比序</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c>
                  <a:txBody>
                    <a:bodyPr/>
                    <a:lstStyle/>
                    <a:p>
                      <a:pPr marL="0" indent="0">
                        <a:buNone/>
                      </a:pPr>
                      <a:r>
                        <a:rPr lang="zh-TW" altLang="zh-TW" sz="2800" dirty="0" smtClean="0">
                          <a:latin typeface="Times New Roman" pitchFamily="18" charset="0"/>
                          <a:ea typeface="標楷體" pitchFamily="65" charset="-120"/>
                          <a:cs typeface="Times New Roman" pitchFamily="18" charset="0"/>
                        </a:rPr>
                        <a:t>「競賽、證照及語文能力檢定」之總合成績</a:t>
                      </a:r>
                      <a:endParaRPr lang="zh-TW" altLang="zh-TW" sz="2800" dirty="0">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r>
              <a:tr h="944764">
                <a:tc vMerge="1">
                  <a:txBody>
                    <a:bodyPr/>
                    <a:lstStyle/>
                    <a:p>
                      <a:endParaRPr lang="zh-TW" altLang="en-US" sz="2800" dirty="0">
                        <a:latin typeface="標楷體" pitchFamily="65" charset="-120"/>
                        <a:ea typeface="標楷體" pitchFamily="65" charset="-12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baseline="0" dirty="0" smtClean="0">
                          <a:latin typeface="Times New Roman" pitchFamily="18" charset="0"/>
                          <a:ea typeface="標楷體" pitchFamily="65" charset="-120"/>
                          <a:cs typeface="Times New Roman" pitchFamily="18" charset="0"/>
                        </a:rPr>
                        <a:t>第</a:t>
                      </a:r>
                      <a:r>
                        <a:rPr lang="en-US" altLang="zh-TW" sz="2800" b="0" baseline="0" dirty="0" smtClean="0">
                          <a:latin typeface="Times New Roman" pitchFamily="18" charset="0"/>
                          <a:ea typeface="標楷體" pitchFamily="65" charset="-120"/>
                          <a:cs typeface="Times New Roman" pitchFamily="18" charset="0"/>
                        </a:rPr>
                        <a:t>7</a:t>
                      </a:r>
                      <a:r>
                        <a:rPr lang="zh-TW" altLang="en-US" sz="2800" b="0" baseline="0" dirty="0" smtClean="0">
                          <a:latin typeface="Times New Roman" pitchFamily="18" charset="0"/>
                          <a:ea typeface="標楷體" pitchFamily="65" charset="-120"/>
                          <a:cs typeface="Times New Roman" pitchFamily="18" charset="0"/>
                        </a:rPr>
                        <a:t>比序</a:t>
                      </a:r>
                      <a:endParaRPr lang="zh-TW" altLang="en-US" sz="2800" b="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c>
                  <a:txBody>
                    <a:bodyPr/>
                    <a:lstStyle/>
                    <a:p>
                      <a:pPr marL="0" indent="0" algn="l" defTabSz="914400" rtl="0" eaLnBrk="1" latinLnBrk="0" hangingPunct="1">
                        <a:buNone/>
                      </a:pPr>
                      <a:r>
                        <a:rPr lang="zh-TW" altLang="zh-TW" sz="2800" kern="1200" dirty="0" smtClean="0">
                          <a:solidFill>
                            <a:schemeClr val="dk1"/>
                          </a:solidFill>
                          <a:latin typeface="Times New Roman" pitchFamily="18" charset="0"/>
                          <a:ea typeface="標楷體" pitchFamily="65" charset="-120"/>
                          <a:cs typeface="Times New Roman" pitchFamily="18" charset="0"/>
                        </a:rPr>
                        <a:t>「學校幹部、志工、社會服務及社團</a:t>
                      </a:r>
                      <a:r>
                        <a:rPr lang="zh-TW" altLang="en-US" sz="2800" kern="1200" dirty="0" smtClean="0">
                          <a:solidFill>
                            <a:schemeClr val="dk1"/>
                          </a:solidFill>
                          <a:latin typeface="Times New Roman" pitchFamily="18" charset="0"/>
                          <a:ea typeface="標楷體" pitchFamily="65" charset="-120"/>
                          <a:cs typeface="Times New Roman" pitchFamily="18" charset="0"/>
                        </a:rPr>
                        <a:t>參</a:t>
                      </a:r>
                      <a:r>
                        <a:rPr lang="zh-TW" altLang="zh-TW" sz="2800" kern="1200" dirty="0" smtClean="0">
                          <a:solidFill>
                            <a:schemeClr val="dk1"/>
                          </a:solidFill>
                          <a:latin typeface="Times New Roman" pitchFamily="18" charset="0"/>
                          <a:ea typeface="標楷體" pitchFamily="65" charset="-120"/>
                          <a:cs typeface="Times New Roman" pitchFamily="18" charset="0"/>
                        </a:rPr>
                        <a:t>與」之總合成績</a:t>
                      </a:r>
                      <a:endParaRPr lang="zh-TW" altLang="zh-TW" sz="2800" kern="1200" dirty="0">
                        <a:solidFill>
                          <a:schemeClr val="dk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r>
              <a:tr h="1310354">
                <a:tc vMerge="1">
                  <a:txBody>
                    <a:bodyPr/>
                    <a:lstStyle/>
                    <a:p>
                      <a:pPr algn="ctr"/>
                      <a:endParaRPr lang="zh-TW" altLang="en-US" sz="2800" b="0" dirty="0">
                        <a:solidFill>
                          <a:schemeClr val="tx1"/>
                        </a:solidFill>
                        <a:latin typeface="標楷體" pitchFamily="65" charset="-120"/>
                        <a:ea typeface="標楷體"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99"/>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000" b="0" kern="1200" baseline="0" dirty="0" smtClean="0">
                          <a:solidFill>
                            <a:schemeClr val="tx1"/>
                          </a:solidFill>
                          <a:latin typeface="Times New Roman" pitchFamily="18" charset="0"/>
                          <a:ea typeface="標楷體" pitchFamily="65" charset="-120"/>
                          <a:cs typeface="Times New Roman" pitchFamily="18" charset="0"/>
                        </a:rPr>
                        <a:t>第</a:t>
                      </a:r>
                      <a:r>
                        <a:rPr lang="en-US" altLang="zh-TW" sz="2000" b="0" kern="1200" baseline="0" dirty="0" smtClean="0">
                          <a:solidFill>
                            <a:schemeClr val="tx1"/>
                          </a:solidFill>
                          <a:latin typeface="Times New Roman" pitchFamily="18" charset="0"/>
                          <a:ea typeface="標楷體" pitchFamily="65" charset="-120"/>
                          <a:cs typeface="Times New Roman" pitchFamily="18" charset="0"/>
                        </a:rPr>
                        <a:t>6</a:t>
                      </a:r>
                      <a:r>
                        <a:rPr lang="zh-TW" altLang="en-US" sz="2000" b="0" kern="1200" baseline="0" dirty="0" smtClean="0">
                          <a:solidFill>
                            <a:schemeClr val="tx1"/>
                          </a:solidFill>
                          <a:latin typeface="Times New Roman" pitchFamily="18" charset="0"/>
                          <a:ea typeface="標楷體" pitchFamily="65" charset="-120"/>
                          <a:cs typeface="Times New Roman" pitchFamily="18" charset="0"/>
                        </a:rPr>
                        <a:t>比序及第</a:t>
                      </a:r>
                      <a:r>
                        <a:rPr lang="en-US" altLang="zh-TW" sz="2000" b="0" kern="1200" baseline="0" dirty="0" smtClean="0">
                          <a:solidFill>
                            <a:schemeClr val="tx1"/>
                          </a:solidFill>
                          <a:latin typeface="Times New Roman" pitchFamily="18" charset="0"/>
                          <a:ea typeface="標楷體" pitchFamily="65" charset="-120"/>
                          <a:cs typeface="Times New Roman" pitchFamily="18" charset="0"/>
                        </a:rPr>
                        <a:t>7</a:t>
                      </a:r>
                      <a:r>
                        <a:rPr lang="zh-TW" altLang="en-US" sz="2000" b="0" kern="1200" baseline="0" dirty="0" smtClean="0">
                          <a:solidFill>
                            <a:schemeClr val="tx1"/>
                          </a:solidFill>
                          <a:latin typeface="Times New Roman" pitchFamily="18" charset="0"/>
                          <a:ea typeface="標楷體" pitchFamily="65" charset="-120"/>
                          <a:cs typeface="Times New Roman" pitchFamily="18" charset="0"/>
                        </a:rPr>
                        <a:t>比序之所有計分項目之計分標準</a:t>
                      </a:r>
                      <a:r>
                        <a:rPr lang="zh-TW" altLang="en-US" sz="2000" b="1" kern="1200" baseline="0" dirty="0" smtClean="0">
                          <a:solidFill>
                            <a:srgbClr val="0000FF"/>
                          </a:solidFill>
                          <a:latin typeface="Times New Roman" pitchFamily="18" charset="0"/>
                          <a:ea typeface="標楷體" pitchFamily="65" charset="-120"/>
                          <a:cs typeface="Times New Roman" pitchFamily="18" charset="0"/>
                        </a:rPr>
                        <a:t>均經本招生委員會之委員會議審議通過，以正面表列方式公告採計項目及計分標準，非表列項目均不採計</a:t>
                      </a:r>
                      <a:r>
                        <a:rPr lang="zh-TW" altLang="en-US" sz="2000" b="0" kern="1200" baseline="0" dirty="0" smtClean="0">
                          <a:solidFill>
                            <a:schemeClr val="tx1"/>
                          </a:solidFill>
                          <a:latin typeface="Times New Roman" pitchFamily="18" charset="0"/>
                          <a:ea typeface="標楷體" pitchFamily="65" charset="-120"/>
                          <a:cs typeface="Times New Roman" pitchFamily="18" charset="0"/>
                        </a:rPr>
                        <a:t>。 </a:t>
                      </a:r>
                      <a:endParaRPr lang="en-US" altLang="zh-TW" sz="2000" b="0" kern="120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rgbClr val="FFFF99"/>
                    </a:solidFill>
                  </a:tcPr>
                </a:tc>
                <a:tc hMerge="1">
                  <a:txBody>
                    <a:bodyPr/>
                    <a:lstStyle/>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95ACCC2-9EC9-4B48-8AF2-1CEEA934E798}" type="slidenum">
              <a:rPr lang="zh-TW" altLang="en-US" sz="1400" smtClean="0"/>
              <a:pPr>
                <a:spcBef>
                  <a:spcPct val="0"/>
                </a:spcBef>
                <a:buFontTx/>
                <a:buNone/>
              </a:pPr>
              <a:t>22</a:t>
            </a:fld>
            <a:endParaRPr lang="en-US" altLang="zh-TW" sz="1400" smtClean="0"/>
          </a:p>
        </p:txBody>
      </p:sp>
      <p:sp>
        <p:nvSpPr>
          <p:cNvPr id="10" name="標題 4"/>
          <p:cNvSpPr>
            <a:spLocks noGrp="1"/>
          </p:cNvSpPr>
          <p:nvPr>
            <p:ph type="title"/>
          </p:nvPr>
        </p:nvSpPr>
        <p:spPr>
          <a:xfrm>
            <a:off x="0" y="260350"/>
            <a:ext cx="9144000" cy="633413"/>
          </a:xfrm>
        </p:spPr>
        <p:txBody>
          <a:bodyPr/>
          <a:lstStyle/>
          <a:p>
            <a:pPr>
              <a:defRPr/>
            </a:pPr>
            <a:r>
              <a:rPr lang="zh-TW" altLang="en-US" sz="40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000" kern="1200" dirty="0" smtClean="0">
                <a:solidFill>
                  <a:schemeClr val="tx1"/>
                </a:solidFill>
                <a:latin typeface="Times New Roman" pitchFamily="18" charset="0"/>
                <a:ea typeface="標楷體" pitchFamily="65" charset="-120"/>
                <a:cs typeface="Times New Roman" pitchFamily="18" charset="0"/>
              </a:rPr>
              <a:t>-</a:t>
            </a:r>
            <a:r>
              <a:rPr lang="zh-TW" altLang="en-US" sz="4000" kern="1200" dirty="0" smtClean="0">
                <a:solidFill>
                  <a:schemeClr val="tx1"/>
                </a:solidFill>
                <a:latin typeface="Times New Roman" pitchFamily="18" charset="0"/>
                <a:ea typeface="標楷體" pitchFamily="65" charset="-120"/>
                <a:cs typeface="Times New Roman" pitchFamily="18" charset="0"/>
              </a:rPr>
              <a:t>第</a:t>
            </a:r>
            <a:r>
              <a:rPr lang="en-US" altLang="zh-TW" sz="4000" kern="1200" dirty="0" smtClean="0">
                <a:solidFill>
                  <a:schemeClr val="tx1"/>
                </a:solidFill>
                <a:latin typeface="Times New Roman" pitchFamily="18" charset="0"/>
                <a:ea typeface="標楷體" pitchFamily="65" charset="-120"/>
                <a:cs typeface="Times New Roman" pitchFamily="18" charset="0"/>
              </a:rPr>
              <a:t>6</a:t>
            </a:r>
            <a:r>
              <a:rPr lang="zh-TW" altLang="en-US" sz="4000" kern="1200" dirty="0" smtClean="0">
                <a:solidFill>
                  <a:schemeClr val="tx1"/>
                </a:solidFill>
                <a:latin typeface="Times New Roman" pitchFamily="18" charset="0"/>
                <a:ea typeface="標楷體" pitchFamily="65" charset="-120"/>
                <a:cs typeface="Times New Roman" pitchFamily="18" charset="0"/>
              </a:rPr>
              <a:t>比序（</a:t>
            </a:r>
            <a:r>
              <a:rPr lang="en-US" altLang="zh-TW" sz="4000" kern="1200" dirty="0" smtClean="0">
                <a:solidFill>
                  <a:schemeClr val="tx1"/>
                </a:solidFill>
                <a:latin typeface="Times New Roman" pitchFamily="18" charset="0"/>
                <a:ea typeface="標楷體" pitchFamily="65" charset="-120"/>
                <a:cs typeface="Times New Roman" pitchFamily="18" charset="0"/>
              </a:rPr>
              <a:t>5/</a:t>
            </a:r>
            <a:r>
              <a:rPr lang="en-US" altLang="zh-TW" sz="4000" kern="1200" dirty="0">
                <a:solidFill>
                  <a:schemeClr val="tx1"/>
                </a:solidFill>
                <a:latin typeface="Times New Roman" pitchFamily="18" charset="0"/>
                <a:ea typeface="標楷體" pitchFamily="65" charset="-120"/>
                <a:cs typeface="Times New Roman" pitchFamily="18" charset="0"/>
              </a:rPr>
              <a:t>9</a:t>
            </a:r>
            <a:r>
              <a:rPr lang="zh-TW" altLang="en-US" sz="4000" kern="1200" dirty="0" smtClean="0">
                <a:solidFill>
                  <a:schemeClr val="tx1"/>
                </a:solidFill>
                <a:latin typeface="Times New Roman" pitchFamily="18" charset="0"/>
                <a:ea typeface="標楷體" pitchFamily="65" charset="-120"/>
                <a:cs typeface="Times New Roman" pitchFamily="18" charset="0"/>
              </a:rPr>
              <a:t>）</a:t>
            </a:r>
            <a:endParaRPr lang="zh-TW" altLang="en-US" sz="4000" kern="1200" dirty="0">
              <a:solidFill>
                <a:schemeClr val="tx1"/>
              </a:solidFill>
              <a:latin typeface="Times New Roman" pitchFamily="18" charset="0"/>
              <a:ea typeface="標楷體" pitchFamily="65" charset="-120"/>
              <a:cs typeface="Times New Roman" pitchFamily="18" charset="0"/>
            </a:endParaRPr>
          </a:p>
        </p:txBody>
      </p:sp>
      <p:sp>
        <p:nvSpPr>
          <p:cNvPr id="54276" name="文字方塊 12"/>
          <p:cNvSpPr txBox="1">
            <a:spLocks noChangeArrowheads="1"/>
          </p:cNvSpPr>
          <p:nvPr/>
        </p:nvSpPr>
        <p:spPr bwMode="auto">
          <a:xfrm>
            <a:off x="900113" y="1082675"/>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0000FF"/>
                </a:solidFill>
                <a:latin typeface="華康儷中宋" panose="02020509000000000000" pitchFamily="49" charset="-120"/>
                <a:ea typeface="華康儷中宋" panose="02020509000000000000" pitchFamily="49" charset="-120"/>
              </a:rPr>
              <a:t>競賽與證照部分之計分標準</a:t>
            </a:r>
            <a:endParaRPr lang="zh-TW" altLang="en-US" sz="2000">
              <a:solidFill>
                <a:srgbClr val="0000FF"/>
              </a:solidFill>
              <a:latin typeface="華康儷中宋" panose="02020509000000000000" pitchFamily="49" charset="-120"/>
              <a:ea typeface="華康儷中宋" panose="02020509000000000000" pitchFamily="49" charset="-120"/>
            </a:endParaRPr>
          </a:p>
        </p:txBody>
      </p:sp>
      <p:graphicFrame>
        <p:nvGraphicFramePr>
          <p:cNvPr id="15" name="表格 14"/>
          <p:cNvGraphicFramePr>
            <a:graphicFrameLocks noGrp="1"/>
          </p:cNvGraphicFramePr>
          <p:nvPr/>
        </p:nvGraphicFramePr>
        <p:xfrm>
          <a:off x="251520" y="1507738"/>
          <a:ext cx="8712968" cy="5080000"/>
        </p:xfrm>
        <a:graphic>
          <a:graphicData uri="http://schemas.openxmlformats.org/drawingml/2006/table">
            <a:tbl>
              <a:tblPr>
                <a:tableStyleId>{3C2FFA5D-87B4-456A-9821-1D502468CF0F}</a:tableStyleId>
              </a:tblPr>
              <a:tblGrid>
                <a:gridCol w="2736304"/>
                <a:gridCol w="3672408"/>
                <a:gridCol w="1440160"/>
                <a:gridCol w="864096"/>
              </a:tblGrid>
              <a:tr h="462094">
                <a:tc>
                  <a:txBody>
                    <a:bodyPr/>
                    <a:lstStyle/>
                    <a:p>
                      <a:pPr algn="ctr">
                        <a:lnSpc>
                          <a:spcPts val="2000"/>
                        </a:lnSpc>
                        <a:spcAft>
                          <a:spcPts val="0"/>
                        </a:spcAft>
                      </a:pPr>
                      <a:r>
                        <a:rPr lang="zh-TW" sz="1800" kern="0" dirty="0">
                          <a:effectLst/>
                          <a:latin typeface="標楷體" pitchFamily="65" charset="-120"/>
                          <a:ea typeface="標楷體" pitchFamily="65" charset="-120"/>
                        </a:rPr>
                        <a:t>競賽、證照名稱</a:t>
                      </a:r>
                      <a:endParaRPr lang="zh-TW" sz="1800"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2000"/>
                        </a:lnSpc>
                        <a:spcAft>
                          <a:spcPts val="0"/>
                        </a:spcAft>
                      </a:pPr>
                      <a:r>
                        <a:rPr lang="zh-TW" sz="1800" kern="0" dirty="0">
                          <a:effectLst/>
                          <a:latin typeface="標楷體" pitchFamily="65" charset="-120"/>
                          <a:ea typeface="標楷體" pitchFamily="65" charset="-120"/>
                        </a:rPr>
                        <a:t>主辦單位</a:t>
                      </a:r>
                      <a:endParaRPr lang="zh-TW" sz="1800"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2000"/>
                        </a:lnSpc>
                        <a:spcAft>
                          <a:spcPts val="0"/>
                        </a:spcAft>
                      </a:pPr>
                      <a:r>
                        <a:rPr lang="zh-TW" sz="1800" kern="0" dirty="0">
                          <a:effectLst/>
                          <a:latin typeface="標楷體" pitchFamily="65" charset="-120"/>
                          <a:ea typeface="標楷體" pitchFamily="65" charset="-120"/>
                        </a:rPr>
                        <a:t>競賽優勝名次</a:t>
                      </a:r>
                      <a:r>
                        <a:rPr lang="en-US" sz="1800" kern="0" dirty="0">
                          <a:effectLst/>
                          <a:latin typeface="標楷體" pitchFamily="65" charset="-120"/>
                          <a:ea typeface="標楷體" pitchFamily="65" charset="-120"/>
                        </a:rPr>
                        <a:t/>
                      </a:r>
                      <a:br>
                        <a:rPr lang="en-US" sz="1800" kern="0" dirty="0">
                          <a:effectLst/>
                          <a:latin typeface="標楷體" pitchFamily="65" charset="-120"/>
                          <a:ea typeface="標楷體" pitchFamily="65" charset="-120"/>
                        </a:rPr>
                      </a:br>
                      <a:r>
                        <a:rPr lang="zh-TW" sz="1800" kern="0" dirty="0">
                          <a:effectLst/>
                          <a:latin typeface="標楷體" pitchFamily="65" charset="-120"/>
                          <a:ea typeface="標楷體" pitchFamily="65" charset="-120"/>
                        </a:rPr>
                        <a:t>或證照等級</a:t>
                      </a:r>
                      <a:endParaRPr lang="zh-TW" sz="1800"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2000"/>
                        </a:lnSpc>
                        <a:spcAft>
                          <a:spcPts val="0"/>
                        </a:spcAft>
                      </a:pPr>
                      <a:r>
                        <a:rPr lang="zh-TW" sz="1800" kern="0" dirty="0">
                          <a:effectLst/>
                          <a:latin typeface="標楷體" pitchFamily="65" charset="-120"/>
                          <a:ea typeface="標楷體" pitchFamily="65" charset="-120"/>
                        </a:rPr>
                        <a:t>計分</a:t>
                      </a:r>
                      <a:r>
                        <a:rPr lang="en-US" sz="1800" kern="0" dirty="0">
                          <a:effectLst/>
                          <a:latin typeface="標楷體" pitchFamily="65" charset="-120"/>
                          <a:ea typeface="標楷體" pitchFamily="65" charset="-120"/>
                        </a:rPr>
                        <a:t/>
                      </a:r>
                      <a:br>
                        <a:rPr lang="en-US" sz="1800" kern="0" dirty="0">
                          <a:effectLst/>
                          <a:latin typeface="標楷體" pitchFamily="65" charset="-120"/>
                          <a:ea typeface="標楷體" pitchFamily="65" charset="-120"/>
                        </a:rPr>
                      </a:br>
                      <a:r>
                        <a:rPr lang="zh-TW" sz="1800" kern="0" dirty="0">
                          <a:effectLst/>
                          <a:latin typeface="標楷體" pitchFamily="65" charset="-120"/>
                          <a:ea typeface="標楷體" pitchFamily="65" charset="-120"/>
                        </a:rPr>
                        <a:t>標準</a:t>
                      </a:r>
                      <a:endParaRPr lang="zh-TW" sz="1800"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r>
              <a:tr h="267802">
                <a:tc rowSpan="2">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國際技能競賽</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國際展能節職業技能競賽</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國際科技展覽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2">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國際技能競賽組織</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國際奧林匹克殘障聯合會</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spc="-30" baseline="0" dirty="0">
                          <a:effectLst/>
                          <a:latin typeface="Times New Roman" panose="02020603050405020304" pitchFamily="18" charset="0"/>
                          <a:ea typeface="標楷體" panose="03000509000000000000" pitchFamily="65" charset="-120"/>
                        </a:rPr>
                        <a:t>（由國立臺灣科學教育館</a:t>
                      </a:r>
                      <a:r>
                        <a:rPr lang="zh-TW" sz="1400" kern="0" spc="-30" baseline="0" dirty="0" smtClean="0">
                          <a:effectLst/>
                          <a:latin typeface="Times New Roman" panose="02020603050405020304" pitchFamily="18" charset="0"/>
                          <a:ea typeface="標楷體" panose="03000509000000000000" pitchFamily="65" charset="-120"/>
                        </a:rPr>
                        <a:t>推薦</a:t>
                      </a:r>
                      <a:r>
                        <a:rPr lang="zh-TW" altLang="en-US" sz="1400" kern="0" spc="-30" baseline="0" dirty="0" smtClean="0">
                          <a:effectLst/>
                          <a:latin typeface="Times New Roman" panose="02020603050405020304" pitchFamily="18" charset="0"/>
                          <a:ea typeface="標楷體" panose="03000509000000000000" pitchFamily="65" charset="-120"/>
                        </a:rPr>
                        <a:t>參</a:t>
                      </a:r>
                      <a:r>
                        <a:rPr lang="zh-TW" sz="1400" kern="0" spc="-30" baseline="0" dirty="0" smtClean="0">
                          <a:effectLst/>
                          <a:latin typeface="Times New Roman" panose="02020603050405020304" pitchFamily="18" charset="0"/>
                          <a:ea typeface="標楷體" panose="03000509000000000000" pitchFamily="65" charset="-120"/>
                        </a:rPr>
                        <a:t>加</a:t>
                      </a:r>
                      <a:r>
                        <a:rPr lang="zh-TW" sz="1400" kern="0" spc="-30" baseline="0" dirty="0">
                          <a:effectLst/>
                          <a:latin typeface="Times New Roman" panose="02020603050405020304" pitchFamily="18" charset="0"/>
                          <a:ea typeface="標楷體" panose="03000509000000000000" pitchFamily="65" charset="-120"/>
                        </a:rPr>
                        <a:t>）</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a:effectLst/>
                          <a:latin typeface="Times New Roman" panose="02020603050405020304" pitchFamily="18" charset="0"/>
                          <a:ea typeface="標楷體" panose="03000509000000000000" pitchFamily="65" charset="-120"/>
                        </a:rPr>
                        <a:t>第</a:t>
                      </a:r>
                      <a:r>
                        <a:rPr lang="en-US" sz="1400" kern="0" baseline="0">
                          <a:effectLst/>
                          <a:latin typeface="Times New Roman" panose="02020603050405020304" pitchFamily="18" charset="0"/>
                          <a:ea typeface="標楷體" panose="03000509000000000000" pitchFamily="65" charset="-120"/>
                        </a:rPr>
                        <a:t>1~3</a:t>
                      </a:r>
                      <a:r>
                        <a:rPr lang="zh-TW" sz="1400" kern="0" baseline="0">
                          <a:effectLst/>
                          <a:latin typeface="Times New Roman" panose="02020603050405020304" pitchFamily="18" charset="0"/>
                          <a:ea typeface="標楷體" panose="03000509000000000000" pitchFamily="65" charset="-120"/>
                        </a:rPr>
                        <a:t>名</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40</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435374">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優勝</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35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462094">
                <a:tc>
                  <a:txBody>
                    <a:bodyPr/>
                    <a:lstStyle/>
                    <a:p>
                      <a:pPr algn="just">
                        <a:lnSpc>
                          <a:spcPts val="2000"/>
                        </a:lnSpc>
                        <a:spcAft>
                          <a:spcPts val="0"/>
                        </a:spcAft>
                      </a:pPr>
                      <a:r>
                        <a:rPr lang="zh-TW" sz="1400" kern="0" baseline="0" smtClean="0">
                          <a:effectLst/>
                          <a:latin typeface="Times New Roman" panose="02020603050405020304" pitchFamily="18" charset="0"/>
                          <a:ea typeface="標楷體" panose="03000509000000000000" pitchFamily="65" charset="-120"/>
                        </a:rPr>
                        <a:t>國際技能競賽</a:t>
                      </a:r>
                      <a:endParaRPr lang="zh-TW" sz="1400" kern="100" baseline="0" smtClean="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smtClean="0">
                          <a:effectLst/>
                          <a:latin typeface="Times New Roman" panose="02020603050405020304" pitchFamily="18" charset="0"/>
                          <a:ea typeface="標楷體" panose="03000509000000000000" pitchFamily="65" charset="-120"/>
                        </a:rPr>
                        <a:t>國際展能節職業技能競賽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en-US"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a:t>
                      </a:r>
                      <a:r>
                        <a:rPr lang="zh-TW" sz="1400" kern="0" baseline="0" dirty="0" smtClean="0">
                          <a:effectLst/>
                          <a:latin typeface="Times New Roman" panose="02020603050405020304" pitchFamily="18" charset="0"/>
                          <a:ea typeface="標楷體" panose="03000509000000000000" pitchFamily="65" charset="-120"/>
                        </a:rPr>
                        <a:t>國際技能競賽中華民國委員會</a:t>
                      </a:r>
                      <a:r>
                        <a:rPr lang="en-US" altLang="zh-TW" sz="1400" kern="0" baseline="0" dirty="0" smtClean="0">
                          <a:effectLst/>
                          <a:latin typeface="Times New Roman" panose="02020603050405020304" pitchFamily="18" charset="0"/>
                          <a:ea typeface="標楷體" panose="03000509000000000000" pitchFamily="65" charset="-120"/>
                        </a:rPr>
                        <a:t>)</a:t>
                      </a:r>
                      <a:endParaRPr lang="zh-TW" sz="1400" kern="100" baseline="0" dirty="0" smtClean="0">
                        <a:effectLst/>
                        <a:latin typeface="Times New Roman" panose="02020603050405020304" pitchFamily="18" charset="0"/>
                        <a:ea typeface="標楷體" panose="03000509000000000000" pitchFamily="65" charset="-120"/>
                      </a:endParaRPr>
                    </a:p>
                    <a:p>
                      <a:pPr marL="0" algn="just" defTabSz="914400" rtl="0" eaLnBrk="1" latinLnBrk="0" hangingPunct="1">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zh-TW" altLang="en-US" sz="1400" kern="0" baseline="0" dirty="0" smtClean="0">
                          <a:solidFill>
                            <a:schemeClr val="dk1"/>
                          </a:solidFill>
                          <a:effectLst/>
                          <a:latin typeface="Times New Roman" panose="02020603050405020304" pitchFamily="18" charset="0"/>
                          <a:ea typeface="標楷體" panose="03000509000000000000" pitchFamily="65" charset="-120"/>
                          <a:cs typeface="+mn-cs"/>
                        </a:rPr>
                        <a:t>原</a:t>
                      </a: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行政院勞工委員會）</a:t>
                      </a:r>
                      <a:endParaRPr lang="zh-TW" sz="1400" kern="0" baseline="0" dirty="0">
                        <a:solidFill>
                          <a:schemeClr val="dk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spc="-10" baseline="0">
                          <a:effectLst/>
                          <a:latin typeface="Times New Roman" panose="02020603050405020304" pitchFamily="18" charset="0"/>
                          <a:ea typeface="標楷體" panose="03000509000000000000" pitchFamily="65" charset="-120"/>
                        </a:rPr>
                        <a:t>正（備）取國手</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35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rowSpan="4">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全國技能競賽</a:t>
                      </a:r>
                      <a:endParaRPr lang="zh-TW" sz="1400" kern="100" baseline="0" dirty="0">
                        <a:effectLst/>
                        <a:latin typeface="Times New Roman" panose="02020603050405020304" pitchFamily="18" charset="0"/>
                        <a:ea typeface="標楷體" panose="03000509000000000000" pitchFamily="65" charset="-120"/>
                      </a:endParaRPr>
                    </a:p>
                    <a:p>
                      <a:pPr>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全國身心障礙者技能競賽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4">
                  <a:txBody>
                    <a:bodyPr/>
                    <a:lstStyle/>
                    <a:p>
                      <a:pPr marL="0" marR="0" indent="0" algn="just" defTabSz="914400" rtl="0" eaLnBrk="1" fontAlgn="auto" latinLnBrk="0" hangingPunct="1">
                        <a:lnSpc>
                          <a:spcPts val="2000"/>
                        </a:lnSpc>
                        <a:spcBef>
                          <a:spcPts val="0"/>
                        </a:spcBef>
                        <a:spcAft>
                          <a:spcPts val="0"/>
                        </a:spcAft>
                        <a:buClrTx/>
                        <a:buSzTx/>
                        <a:buFontTx/>
                        <a:buNone/>
                        <a:tabLst/>
                        <a:defRPr/>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en-US"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a:t>
                      </a:r>
                      <a:r>
                        <a:rPr lang="zh-TW" altLang="zh-TW" sz="1400" kern="0" baseline="0" dirty="0" smtClean="0">
                          <a:effectLst/>
                          <a:latin typeface="Times New Roman" panose="02020603050405020304" pitchFamily="18" charset="0"/>
                          <a:ea typeface="標楷體" panose="03000509000000000000" pitchFamily="65" charset="-120"/>
                        </a:rPr>
                        <a:t>國際技能競賽中華民國委員會</a:t>
                      </a:r>
                      <a:r>
                        <a:rPr lang="en-US" altLang="zh-TW" sz="1400" kern="0" baseline="0" dirty="0" smtClean="0">
                          <a:effectLst/>
                          <a:latin typeface="Times New Roman" panose="02020603050405020304" pitchFamily="18" charset="0"/>
                          <a:ea typeface="標楷體" panose="03000509000000000000" pitchFamily="65" charset="-120"/>
                        </a:rPr>
                        <a:t>)</a:t>
                      </a:r>
                      <a:endParaRPr lang="zh-TW" altLang="zh-TW" sz="1400" kern="100" baseline="0" dirty="0" smtClean="0">
                        <a:effectLst/>
                        <a:latin typeface="Times New Roman" panose="02020603050405020304" pitchFamily="18" charset="0"/>
                        <a:ea typeface="標楷體" panose="03000509000000000000" pitchFamily="65" charset="-120"/>
                      </a:endParaRPr>
                    </a:p>
                    <a:p>
                      <a:pPr marL="0" algn="just" defTabSz="914400" rtl="0" eaLnBrk="1" latinLnBrk="0" hangingPunct="1">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zh-TW" altLang="en-US" sz="1400" kern="0" baseline="0" dirty="0" smtClean="0">
                          <a:solidFill>
                            <a:schemeClr val="dk1"/>
                          </a:solidFill>
                          <a:effectLst/>
                          <a:latin typeface="Times New Roman" panose="02020603050405020304" pitchFamily="18" charset="0"/>
                          <a:ea typeface="標楷體" panose="03000509000000000000" pitchFamily="65" charset="-120"/>
                          <a:cs typeface="+mn-cs"/>
                        </a:rPr>
                        <a:t>原</a:t>
                      </a: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行政院勞工委員會）</a:t>
                      </a:r>
                      <a:endParaRPr lang="zh-TW" sz="1400" kern="0" baseline="0" dirty="0">
                        <a:solidFill>
                          <a:schemeClr val="dk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a:t>
                      </a:r>
                      <a:r>
                        <a:rPr lang="zh-TW" sz="1400" kern="0" baseline="0" dirty="0">
                          <a:effectLst/>
                          <a:latin typeface="Times New Roman" panose="02020603050405020304" pitchFamily="18" charset="0"/>
                          <a:ea typeface="標楷體" panose="03000509000000000000" pitchFamily="65" charset="-120"/>
                        </a:rPr>
                        <a:t>名（金牌）</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35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2</a:t>
                      </a:r>
                      <a:r>
                        <a:rPr lang="zh-TW" sz="1400" kern="0" baseline="0" dirty="0">
                          <a:effectLst/>
                          <a:latin typeface="Times New Roman" panose="02020603050405020304" pitchFamily="18" charset="0"/>
                          <a:ea typeface="標楷體" panose="03000509000000000000" pitchFamily="65" charset="-120"/>
                        </a:rPr>
                        <a:t>名（銀牌）</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30</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a:effectLst/>
                          <a:latin typeface="Times New Roman" panose="02020603050405020304" pitchFamily="18" charset="0"/>
                          <a:ea typeface="標楷體" panose="03000509000000000000" pitchFamily="65" charset="-120"/>
                        </a:rPr>
                        <a:t>第</a:t>
                      </a:r>
                      <a:r>
                        <a:rPr lang="en-US" sz="1400" kern="0" baseline="0">
                          <a:effectLst/>
                          <a:latin typeface="Times New Roman" panose="02020603050405020304" pitchFamily="18" charset="0"/>
                          <a:ea typeface="標楷體" panose="03000509000000000000" pitchFamily="65" charset="-120"/>
                        </a:rPr>
                        <a:t>3</a:t>
                      </a:r>
                      <a:r>
                        <a:rPr lang="zh-TW" sz="1400" kern="0" baseline="0">
                          <a:effectLst/>
                          <a:latin typeface="Times New Roman" panose="02020603050405020304" pitchFamily="18" charset="0"/>
                          <a:ea typeface="標楷體" panose="03000509000000000000" pitchFamily="65" charset="-120"/>
                        </a:rPr>
                        <a:t>名（銅牌）</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25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4</a:t>
                      </a:r>
                      <a:r>
                        <a:rPr lang="zh-TW" sz="1400" kern="0" baseline="0" dirty="0">
                          <a:effectLst/>
                          <a:latin typeface="Times New Roman" panose="02020603050405020304" pitchFamily="18" charset="0"/>
                          <a:ea typeface="標楷體" panose="03000509000000000000" pitchFamily="65" charset="-120"/>
                        </a:rPr>
                        <a:t>、</a:t>
                      </a:r>
                      <a:r>
                        <a:rPr lang="en-US" sz="1400" kern="0" baseline="0" dirty="0">
                          <a:effectLst/>
                          <a:latin typeface="Times New Roman" panose="02020603050405020304" pitchFamily="18" charset="0"/>
                          <a:ea typeface="標楷體" panose="03000509000000000000" pitchFamily="65" charset="-120"/>
                        </a:rPr>
                        <a:t>5</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23</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rowSpan="6">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全國高級中等學校技藝競賽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6">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教育部</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25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4~8</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20</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9~13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15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14~23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10</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24~50</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51~76</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3</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rowSpan="3">
                  <a:txBody>
                    <a:bodyPr/>
                    <a:lstStyle/>
                    <a:p>
                      <a:pPr marL="0" algn="l" defTabSz="914400" rtl="0" eaLnBrk="1" latinLnBrk="0" hangingPunct="1">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全國中小學科學展覽會</a:t>
                      </a:r>
                    </a:p>
                    <a:p>
                      <a:pPr>
                        <a:lnSpc>
                          <a:spcPts val="2000"/>
                        </a:lnSpc>
                        <a:spcAft>
                          <a:spcPts val="0"/>
                        </a:spcAft>
                      </a:pPr>
                      <a:r>
                        <a:rPr lang="zh-TW" sz="1400" kern="0" baseline="0" dirty="0" smtClean="0">
                          <a:effectLst/>
                          <a:latin typeface="Times New Roman" panose="02020603050405020304" pitchFamily="18" charset="0"/>
                          <a:ea typeface="標楷體" panose="03000509000000000000" pitchFamily="65" charset="-120"/>
                        </a:rPr>
                        <a:t>臺灣</a:t>
                      </a:r>
                      <a:r>
                        <a:rPr lang="zh-TW" sz="1400" kern="0" baseline="0" dirty="0">
                          <a:effectLst/>
                          <a:latin typeface="Times New Roman" panose="02020603050405020304" pitchFamily="18" charset="0"/>
                          <a:ea typeface="標楷體" panose="03000509000000000000" pitchFamily="65" charset="-120"/>
                        </a:rPr>
                        <a:t>國際科學展覽會</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3">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國立臺灣科學教育館</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20</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2</a:t>
                      </a:r>
                      <a:r>
                        <a:rPr lang="zh-TW" sz="1400" kern="0" baseline="0" dirty="0">
                          <a:effectLst/>
                          <a:latin typeface="Times New Roman" panose="02020603050405020304" pitchFamily="18" charset="0"/>
                          <a:ea typeface="標楷體" panose="03000509000000000000" pitchFamily="65" charset="-120"/>
                        </a:rPr>
                        <a:t>、</a:t>
                      </a:r>
                      <a:r>
                        <a:rPr lang="en-US" sz="1400" kern="0" baseline="0" dirty="0">
                          <a:effectLst/>
                          <a:latin typeface="Times New Roman" panose="02020603050405020304" pitchFamily="18" charset="0"/>
                          <a:ea typeface="標楷體" panose="03000509000000000000" pitchFamily="65" charset="-120"/>
                        </a:rPr>
                        <a:t>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15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佳作</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10</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bl>
          </a:graphicData>
        </a:graphic>
      </p:graphicFrame>
      <p:grpSp>
        <p:nvGrpSpPr>
          <p:cNvPr id="54278" name="群組 17"/>
          <p:cNvGrpSpPr>
            <a:grpSpLocks/>
          </p:cNvGrpSpPr>
          <p:nvPr/>
        </p:nvGrpSpPr>
        <p:grpSpPr bwMode="auto">
          <a:xfrm>
            <a:off x="358775" y="108267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260350"/>
            <a:ext cx="9144000" cy="633413"/>
          </a:xfrm>
        </p:spPr>
        <p:txBody>
          <a:bodyPr/>
          <a:lstStyle/>
          <a:p>
            <a:pPr>
              <a:defRPr/>
            </a:pPr>
            <a:r>
              <a:rPr lang="zh-TW" altLang="en-US" sz="40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000" kern="1200" dirty="0" smtClean="0">
                <a:solidFill>
                  <a:schemeClr val="tx1"/>
                </a:solidFill>
                <a:latin typeface="Times New Roman" pitchFamily="18" charset="0"/>
                <a:ea typeface="標楷體" pitchFamily="65" charset="-120"/>
                <a:cs typeface="Times New Roman" pitchFamily="18" charset="0"/>
              </a:rPr>
              <a:t>-</a:t>
            </a:r>
            <a:r>
              <a:rPr lang="zh-TW" altLang="en-US" sz="4000" kern="1200" dirty="0" smtClean="0">
                <a:solidFill>
                  <a:schemeClr val="tx1"/>
                </a:solidFill>
                <a:latin typeface="Times New Roman" pitchFamily="18" charset="0"/>
                <a:ea typeface="標楷體" pitchFamily="65" charset="-120"/>
                <a:cs typeface="Times New Roman" pitchFamily="18" charset="0"/>
              </a:rPr>
              <a:t>第</a:t>
            </a:r>
            <a:r>
              <a:rPr lang="en-US" altLang="zh-TW" sz="4000" kern="1200" dirty="0" smtClean="0">
                <a:solidFill>
                  <a:schemeClr val="tx1"/>
                </a:solidFill>
                <a:latin typeface="Times New Roman" pitchFamily="18" charset="0"/>
                <a:ea typeface="標楷體" pitchFamily="65" charset="-120"/>
                <a:cs typeface="Times New Roman" pitchFamily="18" charset="0"/>
              </a:rPr>
              <a:t>6</a:t>
            </a:r>
            <a:r>
              <a:rPr lang="zh-TW" altLang="en-US" sz="4000" kern="1200" dirty="0" smtClean="0">
                <a:solidFill>
                  <a:schemeClr val="tx1"/>
                </a:solidFill>
                <a:latin typeface="Times New Roman" pitchFamily="18" charset="0"/>
                <a:ea typeface="標楷體" pitchFamily="65" charset="-120"/>
                <a:cs typeface="Times New Roman" pitchFamily="18" charset="0"/>
              </a:rPr>
              <a:t>比序（</a:t>
            </a:r>
            <a:r>
              <a:rPr lang="en-US" altLang="zh-TW" sz="4000" kern="1200" dirty="0" smtClean="0">
                <a:solidFill>
                  <a:schemeClr val="tx1"/>
                </a:solidFill>
                <a:latin typeface="Times New Roman" pitchFamily="18" charset="0"/>
                <a:ea typeface="標楷體" pitchFamily="65" charset="-120"/>
                <a:cs typeface="Times New Roman" pitchFamily="18" charset="0"/>
              </a:rPr>
              <a:t>6/</a:t>
            </a:r>
            <a:r>
              <a:rPr lang="en-US" altLang="zh-TW" sz="4000" kern="1200" dirty="0">
                <a:solidFill>
                  <a:schemeClr val="tx1"/>
                </a:solidFill>
                <a:latin typeface="Times New Roman" pitchFamily="18" charset="0"/>
                <a:ea typeface="標楷體" pitchFamily="65" charset="-120"/>
                <a:cs typeface="Times New Roman" pitchFamily="18" charset="0"/>
              </a:rPr>
              <a:t>9</a:t>
            </a:r>
            <a:r>
              <a:rPr lang="zh-TW" altLang="en-US" sz="4000" kern="1200" dirty="0" smtClean="0">
                <a:solidFill>
                  <a:schemeClr val="tx1"/>
                </a:solidFill>
                <a:latin typeface="Times New Roman" pitchFamily="18" charset="0"/>
                <a:ea typeface="標楷體" pitchFamily="65" charset="-120"/>
                <a:cs typeface="Times New Roman" pitchFamily="18" charset="0"/>
              </a:rPr>
              <a:t>）</a:t>
            </a:r>
            <a:endParaRPr lang="zh-TW" altLang="en-US" sz="4000" kern="1200" dirty="0">
              <a:solidFill>
                <a:schemeClr val="tx1"/>
              </a:solidFill>
              <a:latin typeface="Times New Roman" pitchFamily="18" charset="0"/>
              <a:ea typeface="標楷體" pitchFamily="65" charset="-120"/>
              <a:cs typeface="Times New Roman" pitchFamily="18" charset="0"/>
            </a:endParaRPr>
          </a:p>
        </p:txBody>
      </p:sp>
      <p:sp>
        <p:nvSpPr>
          <p:cNvPr id="56323" name="文字方塊 12"/>
          <p:cNvSpPr txBox="1">
            <a:spLocks noChangeArrowheads="1"/>
          </p:cNvSpPr>
          <p:nvPr/>
        </p:nvSpPr>
        <p:spPr bwMode="auto">
          <a:xfrm>
            <a:off x="900113" y="1025525"/>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競賽與證照部分之計分標準（續）</a:t>
            </a:r>
            <a:endParaRPr lang="zh-TW" altLang="en-US" sz="2000">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endParaRPr>
          </a:p>
        </p:txBody>
      </p:sp>
      <p:grpSp>
        <p:nvGrpSpPr>
          <p:cNvPr id="56324" name="群組 17"/>
          <p:cNvGrpSpPr>
            <a:grpSpLocks/>
          </p:cNvGrpSpPr>
          <p:nvPr/>
        </p:nvGrpSpPr>
        <p:grpSpPr bwMode="auto">
          <a:xfrm>
            <a:off x="358775" y="102552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
        <p:nvSpPr>
          <p:cNvPr id="2" name="矩形 1"/>
          <p:cNvSpPr/>
          <p:nvPr/>
        </p:nvSpPr>
        <p:spPr>
          <a:xfrm>
            <a:off x="101600" y="4724400"/>
            <a:ext cx="8923338" cy="1887538"/>
          </a:xfrm>
          <a:prstGeom prst="rect">
            <a:avLst/>
          </a:prstGeom>
          <a:solidFill>
            <a:schemeClr val="bg1"/>
          </a:solidFill>
        </p:spPr>
        <p:txBody>
          <a:bodyPr>
            <a:spAutoFit/>
          </a:bodyPr>
          <a:lstStyle/>
          <a:p>
            <a:pPr marL="358775" indent="-358775">
              <a:lnSpc>
                <a:spcPts val="1400"/>
              </a:lnSpc>
              <a:spcAft>
                <a:spcPts val="0"/>
              </a:spcAft>
              <a:tabLst>
                <a:tab pos="358775" algn="l"/>
              </a:tabLs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a:latin typeface="Times New Roman" panose="02020603050405020304" pitchFamily="18" charset="0"/>
                <a:ea typeface="標楷體" panose="03000509000000000000" pitchFamily="65" charset="-120"/>
              </a:rPr>
              <a:t>1</a:t>
            </a:r>
            <a:r>
              <a:rPr lang="zh-TW" altLang="zh-TW" sz="1200" kern="100" dirty="0">
                <a:latin typeface="Times New Roman" panose="02020603050405020304" pitchFamily="18" charset="0"/>
                <a:ea typeface="標楷體" panose="03000509000000000000" pitchFamily="65" charset="-120"/>
              </a:rPr>
              <a:t>：相同職類之競賽或證照</a:t>
            </a:r>
            <a:r>
              <a:rPr lang="zh-TW" altLang="zh-TW" sz="1200" b="1" kern="100" dirty="0">
                <a:solidFill>
                  <a:srgbClr val="FF0000"/>
                </a:solidFill>
                <a:latin typeface="Times New Roman" panose="02020603050405020304" pitchFamily="18" charset="0"/>
                <a:ea typeface="標楷體" panose="03000509000000000000" pitchFamily="65" charset="-120"/>
              </a:rPr>
              <a:t>採最優名次或最高等級計分</a:t>
            </a:r>
            <a:r>
              <a:rPr lang="zh-TW" altLang="zh-TW" sz="1200" kern="100" dirty="0">
                <a:latin typeface="Times New Roman" panose="02020603050405020304" pitchFamily="18" charset="0"/>
                <a:ea typeface="標楷體" panose="03000509000000000000" pitchFamily="65" charset="-120"/>
              </a:rPr>
              <a:t>，</a:t>
            </a:r>
            <a:r>
              <a:rPr lang="zh-TW" altLang="zh-TW" sz="1200" b="1" kern="100" dirty="0">
                <a:solidFill>
                  <a:srgbClr val="FF0000"/>
                </a:solidFill>
                <a:latin typeface="Times New Roman" panose="02020603050405020304" pitchFamily="18" charset="0"/>
                <a:ea typeface="標楷體" panose="03000509000000000000" pitchFamily="65" charset="-120"/>
              </a:rPr>
              <a:t>不同職類之競賽或證照，則可累計計分</a:t>
            </a:r>
            <a:r>
              <a:rPr lang="zh-TW" altLang="zh-TW" sz="1200" kern="100" dirty="0">
                <a:latin typeface="Times New Roman" panose="02020603050405020304" pitchFamily="18" charset="0"/>
                <a:ea typeface="標楷體" panose="03000509000000000000" pitchFamily="65" charset="-120"/>
              </a:rPr>
              <a:t>；未在本表所列之競賽及證照，</a:t>
            </a:r>
            <a:r>
              <a:rPr lang="en-US" altLang="zh-TW" sz="1200" kern="100" dirty="0">
                <a:latin typeface="Times New Roman" panose="02020603050405020304" pitchFamily="18" charset="0"/>
                <a:ea typeface="標楷體" panose="03000509000000000000" pitchFamily="65" charset="-120"/>
              </a:rPr>
              <a:t> </a:t>
            </a:r>
            <a:r>
              <a:rPr lang="zh-TW" altLang="zh-TW" sz="1200" kern="100" dirty="0">
                <a:latin typeface="Times New Roman" panose="02020603050405020304" pitchFamily="18" charset="0"/>
                <a:ea typeface="標楷體" panose="03000509000000000000" pitchFamily="65" charset="-120"/>
              </a:rPr>
              <a:t>則不予計分。</a:t>
            </a:r>
            <a:endParaRPr lang="zh-TW" altLang="zh-TW" sz="1200" kern="100" dirty="0">
              <a:latin typeface="Times New Roman" panose="02020603050405020304" pitchFamily="18" charset="0"/>
            </a:endParaRPr>
          </a:p>
          <a:p>
            <a:pPr marL="358775" indent="-358775">
              <a:lnSpc>
                <a:spcPts val="1400"/>
              </a:lnSpc>
              <a:spcAft>
                <a:spcPts val="0"/>
              </a:spcAf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a:latin typeface="Times New Roman" panose="02020603050405020304" pitchFamily="18" charset="0"/>
                <a:ea typeface="標楷體" panose="03000509000000000000" pitchFamily="65" charset="-120"/>
              </a:rPr>
              <a:t>2</a:t>
            </a:r>
            <a:r>
              <a:rPr lang="zh-TW" altLang="zh-TW" sz="1200" kern="100" dirty="0">
                <a:latin typeface="Times New Roman" panose="02020603050405020304" pitchFamily="18" charset="0"/>
                <a:ea typeface="標楷體" panose="03000509000000000000" pitchFamily="65" charset="-120"/>
              </a:rPr>
              <a:t>：中央各級機關及直轄市政府主辦之各項技藝技能競賽，發證時之主辦單位和落款單位須為中央各級機關</a:t>
            </a:r>
            <a:r>
              <a:rPr lang="zh-TW" altLang="en-US" sz="1200" kern="100" dirty="0">
                <a:latin typeface="Times New Roman" panose="02020603050405020304" pitchFamily="18" charset="0"/>
                <a:ea typeface="標楷體" panose="03000509000000000000" pitchFamily="65" charset="-120"/>
              </a:rPr>
              <a:t>或直轄市政府</a:t>
            </a:r>
            <a:r>
              <a:rPr lang="zh-TW" altLang="zh-TW" sz="1200" kern="100" dirty="0">
                <a:latin typeface="Times New Roman" panose="02020603050405020304" pitchFamily="18" charset="0"/>
                <a:ea typeface="標楷體" panose="03000509000000000000" pitchFamily="65" charset="-120"/>
              </a:rPr>
              <a:t>，且落款人須為機關首長，否則不列入本表採計項目。</a:t>
            </a:r>
            <a:endParaRPr lang="zh-TW" altLang="zh-TW" sz="1200" kern="100" dirty="0">
              <a:latin typeface="Times New Roman" panose="02020603050405020304" pitchFamily="18" charset="0"/>
            </a:endParaRPr>
          </a:p>
          <a:p>
            <a:pPr marL="358775" indent="-358775">
              <a:lnSpc>
                <a:spcPts val="1400"/>
              </a:lnSpc>
              <a:spcAft>
                <a:spcPts val="0"/>
              </a:spcAf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a:latin typeface="Times New Roman" panose="02020603050405020304" pitchFamily="18" charset="0"/>
                <a:ea typeface="標楷體" panose="03000509000000000000" pitchFamily="65" charset="-120"/>
              </a:rPr>
              <a:t>3</a:t>
            </a:r>
            <a:r>
              <a:rPr lang="zh-TW" altLang="zh-TW" sz="1200" kern="100" dirty="0">
                <a:latin typeface="Times New Roman" panose="02020603050405020304" pitchFamily="18" charset="0"/>
                <a:ea typeface="標楷體" panose="03000509000000000000" pitchFamily="65" charset="-120"/>
              </a:rPr>
              <a:t>：若</a:t>
            </a:r>
            <a:r>
              <a:rPr lang="zh-TW" altLang="zh-TW" sz="1200" b="1" kern="100" dirty="0">
                <a:solidFill>
                  <a:srgbClr val="FF0000"/>
                </a:solidFill>
                <a:latin typeface="Times New Roman" panose="02020603050405020304" pitchFamily="18" charset="0"/>
                <a:ea typeface="標楷體" panose="03000509000000000000" pitchFamily="65" charset="-120"/>
              </a:rPr>
              <a:t>尚未拿到技術士證照</a:t>
            </a:r>
            <a:r>
              <a:rPr lang="zh-TW" altLang="zh-TW" sz="1200" kern="100" dirty="0">
                <a:latin typeface="Times New Roman" panose="02020603050405020304" pitchFamily="18" charset="0"/>
                <a:ea typeface="標楷體" panose="03000509000000000000" pitchFamily="65" charset="-120"/>
              </a:rPr>
              <a:t>，但</a:t>
            </a:r>
            <a:r>
              <a:rPr lang="zh-TW" altLang="zh-TW" sz="1200" b="1" kern="100" dirty="0">
                <a:solidFill>
                  <a:srgbClr val="FF0000"/>
                </a:solidFill>
                <a:latin typeface="Times New Roman" panose="02020603050405020304" pitchFamily="18" charset="0"/>
                <a:ea typeface="標楷體" panose="03000509000000000000" pitchFamily="65" charset="-120"/>
              </a:rPr>
              <a:t>有成績單</a:t>
            </a:r>
            <a:r>
              <a:rPr lang="zh-TW" altLang="zh-TW" sz="1200" kern="100" dirty="0">
                <a:latin typeface="Times New Roman" panose="02020603050405020304" pitchFamily="18" charset="0"/>
                <a:ea typeface="標楷體" panose="03000509000000000000" pitchFamily="65" charset="-120"/>
              </a:rPr>
              <a:t>或於技能檢定術科辦理單位</a:t>
            </a:r>
            <a:r>
              <a:rPr lang="zh-TW" altLang="zh-TW" sz="1200" b="1" kern="100" dirty="0">
                <a:solidFill>
                  <a:srgbClr val="FF0000"/>
                </a:solidFill>
                <a:latin typeface="Times New Roman" panose="02020603050405020304" pitchFamily="18" charset="0"/>
                <a:ea typeface="標楷體" panose="03000509000000000000" pitchFamily="65" charset="-120"/>
              </a:rPr>
              <a:t>相關網站可查詢到成績</a:t>
            </a:r>
            <a:r>
              <a:rPr lang="zh-TW" altLang="zh-TW" sz="1200" kern="100" dirty="0">
                <a:latin typeface="Times New Roman" panose="02020603050405020304" pitchFamily="18" charset="0"/>
                <a:ea typeface="標楷體" panose="03000509000000000000" pitchFamily="65" charset="-120"/>
              </a:rPr>
              <a:t>，請</a:t>
            </a:r>
            <a:r>
              <a:rPr lang="zh-TW" altLang="zh-TW" sz="1200" b="1" kern="100" dirty="0">
                <a:solidFill>
                  <a:srgbClr val="FF0000"/>
                </a:solidFill>
                <a:latin typeface="Times New Roman" panose="02020603050405020304" pitchFamily="18" charset="0"/>
                <a:ea typeface="標楷體" panose="03000509000000000000" pitchFamily="65" charset="-120"/>
              </a:rPr>
              <a:t>檢附成績單影本或複印成績查詢頁面</a:t>
            </a:r>
            <a:r>
              <a:rPr lang="zh-TW" altLang="zh-TW" sz="1200" kern="100" dirty="0">
                <a:latin typeface="Times New Roman" panose="02020603050405020304" pitchFamily="18" charset="0"/>
                <a:ea typeface="標楷體" panose="03000509000000000000" pitchFamily="65" charset="-120"/>
              </a:rPr>
              <a:t>，並請於「網路報名系統」第</a:t>
            </a:r>
            <a:r>
              <a:rPr lang="en-US" altLang="zh-TW" sz="1200" kern="100" dirty="0">
                <a:latin typeface="Times New Roman" panose="02020603050405020304" pitchFamily="18" charset="0"/>
                <a:ea typeface="標楷體" panose="03000509000000000000" pitchFamily="65" charset="-120"/>
              </a:rPr>
              <a:t>6</a:t>
            </a:r>
            <a:r>
              <a:rPr lang="zh-TW" altLang="zh-TW" sz="1200" kern="100" dirty="0">
                <a:latin typeface="Times New Roman" panose="02020603050405020304" pitchFamily="18" charset="0"/>
                <a:ea typeface="標楷體" panose="03000509000000000000" pitchFamily="65" charset="-120"/>
              </a:rPr>
              <a:t>比序項目資料將</a:t>
            </a:r>
            <a:r>
              <a:rPr lang="zh-TW" altLang="zh-TW" sz="1200" b="1" kern="100" dirty="0">
                <a:solidFill>
                  <a:srgbClr val="FF0000"/>
                </a:solidFill>
                <a:latin typeface="Times New Roman" panose="02020603050405020304" pitchFamily="18" charset="0"/>
                <a:ea typeface="標楷體" panose="03000509000000000000" pitchFamily="65" charset="-120"/>
              </a:rPr>
              <a:t>發證日期登錄為</a:t>
            </a:r>
            <a:r>
              <a:rPr lang="en-US" altLang="zh-TW" sz="1200" b="1" kern="100" dirty="0">
                <a:solidFill>
                  <a:srgbClr val="FF0000"/>
                </a:solidFill>
                <a:latin typeface="Times New Roman" panose="02020603050405020304" pitchFamily="18" charset="0"/>
                <a:ea typeface="標楷體" panose="03000509000000000000" pitchFamily="65" charset="-120"/>
              </a:rPr>
              <a:t>107</a:t>
            </a:r>
            <a:r>
              <a:rPr lang="zh-TW" altLang="en-US" sz="1200" b="1" kern="100" dirty="0">
                <a:solidFill>
                  <a:srgbClr val="FF0000"/>
                </a:solidFill>
                <a:latin typeface="Times New Roman" panose="02020603050405020304" pitchFamily="18" charset="0"/>
                <a:ea typeface="標楷體" panose="03000509000000000000" pitchFamily="65" charset="-120"/>
              </a:rPr>
              <a:t>年</a:t>
            </a:r>
            <a:r>
              <a:rPr lang="en-US" altLang="zh-TW" sz="1200" b="1" kern="100" dirty="0">
                <a:solidFill>
                  <a:srgbClr val="FF0000"/>
                </a:solidFill>
                <a:latin typeface="Times New Roman" panose="02020603050405020304" pitchFamily="18" charset="0"/>
                <a:ea typeface="標楷體" panose="03000509000000000000" pitchFamily="65" charset="-120"/>
              </a:rPr>
              <a:t>1</a:t>
            </a:r>
            <a:r>
              <a:rPr lang="zh-TW" altLang="zh-TW" sz="1200" b="1" kern="100" dirty="0">
                <a:solidFill>
                  <a:srgbClr val="FF0000"/>
                </a:solidFill>
                <a:latin typeface="Times New Roman" panose="02020603050405020304" pitchFamily="18" charset="0"/>
                <a:ea typeface="標楷體" panose="03000509000000000000" pitchFamily="65" charset="-120"/>
              </a:rPr>
              <a:t>月</a:t>
            </a:r>
            <a:r>
              <a:rPr lang="en-US" altLang="zh-TW" sz="1200" b="1" kern="100" dirty="0">
                <a:solidFill>
                  <a:srgbClr val="FF0000"/>
                </a:solidFill>
                <a:latin typeface="Times New Roman" panose="02020603050405020304" pitchFamily="18" charset="0"/>
                <a:ea typeface="標楷體" panose="03000509000000000000" pitchFamily="65" charset="-120"/>
              </a:rPr>
              <a:t>1</a:t>
            </a:r>
            <a:r>
              <a:rPr lang="zh-TW" altLang="zh-TW" sz="1200" b="1" kern="100" dirty="0">
                <a:solidFill>
                  <a:srgbClr val="FF0000"/>
                </a:solidFill>
                <a:latin typeface="Times New Roman" panose="02020603050405020304" pitchFamily="18" charset="0"/>
                <a:ea typeface="標楷體" panose="03000509000000000000" pitchFamily="65" charset="-120"/>
              </a:rPr>
              <a:t>日</a:t>
            </a:r>
            <a:r>
              <a:rPr lang="zh-TW" altLang="zh-TW" sz="1200" kern="100" dirty="0">
                <a:latin typeface="Times New Roman" panose="02020603050405020304" pitchFamily="18" charset="0"/>
                <a:ea typeface="標楷體" panose="03000509000000000000" pitchFamily="65" charset="-120"/>
              </a:rPr>
              <a:t>。</a:t>
            </a:r>
          </a:p>
          <a:p>
            <a:pPr marL="358775" indent="-358775" algn="just">
              <a:lnSpc>
                <a:spcPts val="1400"/>
              </a:lnSpc>
              <a:spcAft>
                <a:spcPts val="0"/>
              </a:spcAf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a:latin typeface="Times New Roman" panose="02020603050405020304" pitchFamily="18" charset="0"/>
                <a:ea typeface="標楷體" panose="03000509000000000000" pitchFamily="65" charset="-120"/>
              </a:rPr>
              <a:t>4</a:t>
            </a:r>
            <a:r>
              <a:rPr lang="zh-TW" altLang="zh-TW" sz="1200" kern="100" dirty="0">
                <a:latin typeface="Times New Roman" panose="02020603050405020304" pitchFamily="18" charset="0"/>
                <a:ea typeface="標楷體" panose="03000509000000000000" pitchFamily="65" charset="-120"/>
              </a:rPr>
              <a:t>：被推薦考生取得本表採計之競賽或證照項目之日期，須為被推薦考生入學高職學校之後至報名截止日</a:t>
            </a:r>
            <a:r>
              <a:rPr lang="en-US" altLang="zh-TW" sz="1200" kern="100" dirty="0">
                <a:latin typeface="Times New Roman" panose="02020603050405020304" pitchFamily="18" charset="0"/>
                <a:ea typeface="標楷體" panose="03000509000000000000" pitchFamily="65" charset="-120"/>
              </a:rPr>
              <a:t>107</a:t>
            </a:r>
            <a:r>
              <a:rPr lang="zh-TW" altLang="en-US" sz="1200" kern="100" dirty="0">
                <a:latin typeface="Times New Roman" panose="02020603050405020304" pitchFamily="18" charset="0"/>
                <a:ea typeface="標楷體" panose="03000509000000000000" pitchFamily="65" charset="-120"/>
              </a:rPr>
              <a:t>年</a:t>
            </a:r>
            <a:r>
              <a:rPr lang="en-US" altLang="zh-TW" sz="1200" kern="100" dirty="0">
                <a:latin typeface="Times New Roman" panose="02020603050405020304" pitchFamily="18" charset="0"/>
                <a:ea typeface="標楷體" panose="03000509000000000000" pitchFamily="65" charset="-120"/>
              </a:rPr>
              <a:t>3</a:t>
            </a:r>
            <a:r>
              <a:rPr lang="zh-TW" altLang="zh-TW" sz="1200" kern="100" dirty="0">
                <a:latin typeface="Times New Roman" panose="02020603050405020304" pitchFamily="18" charset="0"/>
                <a:ea typeface="標楷體" panose="03000509000000000000" pitchFamily="65" charset="-120"/>
              </a:rPr>
              <a:t>月</a:t>
            </a:r>
            <a:r>
              <a:rPr lang="en-US" altLang="zh-TW" sz="1200" kern="100" dirty="0">
                <a:latin typeface="Times New Roman" panose="02020603050405020304" pitchFamily="18" charset="0"/>
                <a:ea typeface="標楷體" panose="03000509000000000000" pitchFamily="65" charset="-120"/>
              </a:rPr>
              <a:t>20</a:t>
            </a:r>
            <a:r>
              <a:rPr lang="zh-TW" altLang="zh-TW" sz="1200" kern="100" dirty="0">
                <a:latin typeface="Times New Roman" panose="02020603050405020304" pitchFamily="18" charset="0"/>
                <a:ea typeface="標楷體" panose="03000509000000000000" pitchFamily="65" charset="-120"/>
              </a:rPr>
              <a:t>日（星期</a:t>
            </a:r>
            <a:r>
              <a:rPr lang="zh-TW" altLang="en-US" sz="1200" kern="100" dirty="0">
                <a:latin typeface="Times New Roman" panose="02020603050405020304" pitchFamily="18" charset="0"/>
                <a:ea typeface="標楷體" panose="03000509000000000000" pitchFamily="65" charset="-120"/>
              </a:rPr>
              <a:t>二</a:t>
            </a:r>
            <a:r>
              <a:rPr lang="zh-TW" altLang="zh-TW" sz="1200" kern="100" dirty="0">
                <a:latin typeface="Times New Roman" panose="02020603050405020304" pitchFamily="18" charset="0"/>
                <a:ea typeface="標楷體" panose="03000509000000000000" pitchFamily="65" charset="-120"/>
              </a:rPr>
              <a:t>）前，方予採計。惟所有證明文件影本須連同考生報名表件一併於</a:t>
            </a:r>
            <a:r>
              <a:rPr lang="en-US" altLang="zh-TW" sz="1200" kern="100" dirty="0">
                <a:latin typeface="Times New Roman" panose="02020603050405020304" pitchFamily="18" charset="0"/>
                <a:ea typeface="標楷體" panose="03000509000000000000" pitchFamily="65" charset="-120"/>
              </a:rPr>
              <a:t>107</a:t>
            </a:r>
            <a:r>
              <a:rPr lang="zh-TW" altLang="en-US" sz="1200" kern="100" dirty="0">
                <a:latin typeface="Times New Roman" panose="02020603050405020304" pitchFamily="18" charset="0"/>
                <a:ea typeface="標楷體" panose="03000509000000000000" pitchFamily="65" charset="-120"/>
              </a:rPr>
              <a:t>年</a:t>
            </a:r>
            <a:r>
              <a:rPr lang="en-US" altLang="zh-TW" sz="1200" kern="100" dirty="0">
                <a:latin typeface="Times New Roman" panose="02020603050405020304" pitchFamily="18" charset="0"/>
                <a:ea typeface="標楷體" panose="03000509000000000000" pitchFamily="65" charset="-120"/>
              </a:rPr>
              <a:t>3</a:t>
            </a:r>
            <a:r>
              <a:rPr lang="zh-TW" altLang="zh-TW" sz="1200" kern="100" dirty="0">
                <a:latin typeface="Times New Roman" panose="02020603050405020304" pitchFamily="18" charset="0"/>
                <a:ea typeface="標楷體" panose="03000509000000000000" pitchFamily="65" charset="-120"/>
              </a:rPr>
              <a:t>月</a:t>
            </a:r>
            <a:r>
              <a:rPr lang="en-US" altLang="zh-TW" sz="1200" kern="100" dirty="0">
                <a:latin typeface="Times New Roman" panose="02020603050405020304" pitchFamily="18" charset="0"/>
                <a:ea typeface="標楷體" panose="03000509000000000000" pitchFamily="65" charset="-120"/>
              </a:rPr>
              <a:t>21</a:t>
            </a:r>
            <a:r>
              <a:rPr lang="zh-TW" altLang="zh-TW" sz="1200" kern="100" dirty="0">
                <a:latin typeface="Times New Roman" panose="02020603050405020304" pitchFamily="18" charset="0"/>
                <a:ea typeface="標楷體" panose="03000509000000000000" pitchFamily="65" charset="-120"/>
              </a:rPr>
              <a:t>日（星期</a:t>
            </a:r>
            <a:r>
              <a:rPr lang="zh-TW" altLang="en-US" sz="1200" kern="100" dirty="0">
                <a:latin typeface="Times New Roman" panose="02020603050405020304" pitchFamily="18" charset="0"/>
                <a:ea typeface="標楷體" panose="03000509000000000000" pitchFamily="65" charset="-120"/>
              </a:rPr>
              <a:t>三</a:t>
            </a:r>
            <a:r>
              <a:rPr lang="zh-TW" altLang="zh-TW" sz="1200" kern="100" dirty="0">
                <a:latin typeface="Times New Roman" panose="02020603050405020304" pitchFamily="18" charset="0"/>
                <a:ea typeface="標楷體" panose="03000509000000000000" pitchFamily="65" charset="-120"/>
              </a:rPr>
              <a:t>）前，以快遞或限時掛號寄出</a:t>
            </a:r>
            <a:r>
              <a:rPr lang="zh-TW" altLang="zh-TW" sz="1200" kern="0" spc="-10" dirty="0">
                <a:latin typeface="Times New Roman" panose="02020603050405020304" pitchFamily="18" charset="0"/>
                <a:ea typeface="標楷體" panose="03000509000000000000" pitchFamily="65" charset="-120"/>
              </a:rPr>
              <a:t>（郵戳為憑）</a:t>
            </a:r>
            <a:r>
              <a:rPr lang="zh-TW" altLang="zh-TW" sz="1200" kern="100" dirty="0">
                <a:latin typeface="Times New Roman" panose="02020603050405020304" pitchFamily="18" charset="0"/>
                <a:ea typeface="標楷體" panose="03000509000000000000" pitchFamily="65" charset="-120"/>
              </a:rPr>
              <a:t>至本委員會進行審查。</a:t>
            </a:r>
            <a:endParaRPr lang="zh-TW" altLang="zh-TW" sz="1200" kern="100" dirty="0">
              <a:latin typeface="Times New Roman" panose="02020603050405020304" pitchFamily="18" charset="0"/>
            </a:endParaRPr>
          </a:p>
          <a:p>
            <a:pPr marL="313055" indent="-313055" algn="just">
              <a:lnSpc>
                <a:spcPts val="1400"/>
              </a:lnSpc>
              <a:spcAft>
                <a:spcPts val="0"/>
              </a:spcAf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a:latin typeface="Times New Roman" panose="02020603050405020304" pitchFamily="18" charset="0"/>
                <a:ea typeface="標楷體" panose="03000509000000000000" pitchFamily="65" charset="-120"/>
              </a:rPr>
              <a:t>5</a:t>
            </a:r>
            <a:r>
              <a:rPr lang="zh-TW" altLang="zh-TW" sz="1200" kern="100" dirty="0">
                <a:latin typeface="Times New Roman" panose="02020603050405020304" pitchFamily="18" charset="0"/>
                <a:ea typeface="標楷體" panose="03000509000000000000" pitchFamily="65" charset="-120"/>
              </a:rPr>
              <a:t>：全國學生舞蹈比賽與全國學生音樂比賽僅採計個人組得獎者，團體組皆不予採計。</a:t>
            </a:r>
            <a:endParaRPr lang="zh-TW" altLang="zh-TW" sz="1200" kern="100" dirty="0">
              <a:latin typeface="Times New Roman" panose="02020603050405020304" pitchFamily="18" charset="0"/>
            </a:endParaRPr>
          </a:p>
        </p:txBody>
      </p:sp>
      <p:sp>
        <p:nvSpPr>
          <p:cNvPr id="56326" name="投影片編號版面配置區 3"/>
          <p:cNvSpPr>
            <a:spLocks noGrp="1"/>
          </p:cNvSpPr>
          <p:nvPr>
            <p:ph type="sldNum" sz="quarter" idx="12"/>
          </p:nvPr>
        </p:nvSpPr>
        <p:spPr>
          <a:xfrm>
            <a:off x="6897688" y="65246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E871AC8-B20E-403E-8EC5-298C7889B312}" type="slidenum">
              <a:rPr lang="zh-TW" altLang="en-US" sz="1400" smtClean="0"/>
              <a:pPr>
                <a:spcBef>
                  <a:spcPct val="0"/>
                </a:spcBef>
                <a:buFontTx/>
                <a:buNone/>
              </a:pPr>
              <a:t>23</a:t>
            </a:fld>
            <a:endParaRPr lang="en-US" altLang="zh-TW" sz="1400" smtClean="0"/>
          </a:p>
        </p:txBody>
      </p:sp>
      <p:graphicFrame>
        <p:nvGraphicFramePr>
          <p:cNvPr id="15" name="表格 14"/>
          <p:cNvGraphicFramePr>
            <a:graphicFrameLocks noGrp="1"/>
          </p:cNvGraphicFramePr>
          <p:nvPr/>
        </p:nvGraphicFramePr>
        <p:xfrm>
          <a:off x="215516" y="1474001"/>
          <a:ext cx="8712968" cy="3293634"/>
        </p:xfrm>
        <a:graphic>
          <a:graphicData uri="http://schemas.openxmlformats.org/drawingml/2006/table">
            <a:tbl>
              <a:tblPr>
                <a:tableStyleId>{3C2FFA5D-87B4-456A-9821-1D502468CF0F}</a:tableStyleId>
              </a:tblPr>
              <a:tblGrid>
                <a:gridCol w="4788532"/>
                <a:gridCol w="1548172"/>
                <a:gridCol w="1562392"/>
                <a:gridCol w="813872"/>
              </a:tblGrid>
              <a:tr h="434107">
                <a:tc>
                  <a:txBody>
                    <a:bodyPr/>
                    <a:lstStyle/>
                    <a:p>
                      <a:pPr algn="ctr">
                        <a:lnSpc>
                          <a:spcPts val="1700"/>
                        </a:lnSpc>
                        <a:spcAft>
                          <a:spcPts val="0"/>
                        </a:spcAft>
                      </a:pPr>
                      <a:r>
                        <a:rPr lang="zh-TW" sz="1200" b="1" kern="0" dirty="0">
                          <a:effectLst/>
                          <a:latin typeface="標楷體" pitchFamily="65" charset="-120"/>
                          <a:ea typeface="標楷體" pitchFamily="65" charset="-120"/>
                        </a:rPr>
                        <a:t>競賽、證照名稱</a:t>
                      </a:r>
                      <a:endParaRPr lang="zh-TW" sz="12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1700"/>
                        </a:lnSpc>
                        <a:spcAft>
                          <a:spcPts val="0"/>
                        </a:spcAft>
                      </a:pPr>
                      <a:r>
                        <a:rPr lang="zh-TW" sz="1200" b="1" kern="0" dirty="0">
                          <a:effectLst/>
                          <a:latin typeface="標楷體" pitchFamily="65" charset="-120"/>
                          <a:ea typeface="標楷體" pitchFamily="65" charset="-120"/>
                        </a:rPr>
                        <a:t>主辦單位</a:t>
                      </a:r>
                      <a:endParaRPr lang="zh-TW" sz="12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1700"/>
                        </a:lnSpc>
                        <a:spcAft>
                          <a:spcPts val="0"/>
                        </a:spcAft>
                      </a:pPr>
                      <a:r>
                        <a:rPr lang="zh-TW" sz="1200" b="1" kern="0" dirty="0">
                          <a:effectLst/>
                          <a:latin typeface="標楷體" pitchFamily="65" charset="-120"/>
                          <a:ea typeface="標楷體" pitchFamily="65" charset="-120"/>
                        </a:rPr>
                        <a:t>競賽優勝名次</a:t>
                      </a:r>
                      <a:r>
                        <a:rPr lang="en-US" sz="1200" b="1" kern="0" dirty="0">
                          <a:effectLst/>
                          <a:latin typeface="標楷體" pitchFamily="65" charset="-120"/>
                          <a:ea typeface="標楷體" pitchFamily="65" charset="-120"/>
                        </a:rPr>
                        <a:t/>
                      </a:r>
                      <a:br>
                        <a:rPr lang="en-US" sz="1200" b="1" kern="0" dirty="0">
                          <a:effectLst/>
                          <a:latin typeface="標楷體" pitchFamily="65" charset="-120"/>
                          <a:ea typeface="標楷體" pitchFamily="65" charset="-120"/>
                        </a:rPr>
                      </a:br>
                      <a:r>
                        <a:rPr lang="zh-TW" sz="1200" b="1" kern="0" dirty="0">
                          <a:effectLst/>
                          <a:latin typeface="標楷體" pitchFamily="65" charset="-120"/>
                          <a:ea typeface="標楷體" pitchFamily="65" charset="-120"/>
                        </a:rPr>
                        <a:t>或證照等級</a:t>
                      </a:r>
                      <a:endParaRPr lang="zh-TW" sz="12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1700"/>
                        </a:lnSpc>
                        <a:spcAft>
                          <a:spcPts val="0"/>
                        </a:spcAft>
                      </a:pPr>
                      <a:r>
                        <a:rPr lang="zh-TW" sz="1200" b="1" kern="0" dirty="0">
                          <a:effectLst/>
                          <a:latin typeface="標楷體" pitchFamily="65" charset="-120"/>
                          <a:ea typeface="標楷體" pitchFamily="65" charset="-120"/>
                        </a:rPr>
                        <a:t>計分</a:t>
                      </a:r>
                      <a:r>
                        <a:rPr lang="en-US" sz="1200" b="1" kern="0" dirty="0">
                          <a:effectLst/>
                          <a:latin typeface="標楷體" pitchFamily="65" charset="-120"/>
                          <a:ea typeface="標楷體" pitchFamily="65" charset="-120"/>
                        </a:rPr>
                        <a:t/>
                      </a:r>
                      <a:br>
                        <a:rPr lang="en-US" sz="1200" b="1" kern="0" dirty="0">
                          <a:effectLst/>
                          <a:latin typeface="標楷體" pitchFamily="65" charset="-120"/>
                          <a:ea typeface="標楷體" pitchFamily="65" charset="-120"/>
                        </a:rPr>
                      </a:br>
                      <a:r>
                        <a:rPr lang="zh-TW" sz="1200" b="1" kern="0" dirty="0">
                          <a:effectLst/>
                          <a:latin typeface="標楷體" pitchFamily="65" charset="-120"/>
                          <a:ea typeface="標楷體" pitchFamily="65" charset="-120"/>
                        </a:rPr>
                        <a:t>標準</a:t>
                      </a:r>
                      <a:endParaRPr lang="zh-TW" sz="12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r>
              <a:tr h="980323">
                <a:tc rowSpan="2">
                  <a:txBody>
                    <a:bodyPr/>
                    <a:lstStyle/>
                    <a:p>
                      <a:pPr algn="l">
                        <a:lnSpc>
                          <a:spcPts val="1700"/>
                        </a:lnSpc>
                        <a:spcAft>
                          <a:spcPts val="0"/>
                        </a:spcAft>
                      </a:pPr>
                      <a:r>
                        <a:rPr lang="zh-TW" altLang="zh-TW" sz="1200" kern="0" dirty="0" smtClean="0">
                          <a:effectLst/>
                          <a:latin typeface="Times New Roman" panose="02020603050405020304" pitchFamily="18" charset="0"/>
                          <a:ea typeface="標楷體" panose="03000509000000000000" pitchFamily="65" charset="-120"/>
                        </a:rPr>
                        <a:t>中央各級機關及直轄市政府主辦之各項技藝技能競賽（註</a:t>
                      </a:r>
                      <a:r>
                        <a:rPr lang="en-US" altLang="zh-TW" sz="1200" kern="0" dirty="0" smtClean="0">
                          <a:effectLst/>
                          <a:latin typeface="Times New Roman" panose="02020603050405020304" pitchFamily="18" charset="0"/>
                          <a:ea typeface="標楷體" panose="03000509000000000000" pitchFamily="65" charset="-120"/>
                        </a:rPr>
                        <a:t>2</a:t>
                      </a:r>
                      <a:r>
                        <a:rPr lang="zh-TW" altLang="zh-TW" sz="1200" kern="0" dirty="0" smtClean="0">
                          <a:effectLst/>
                          <a:latin typeface="Times New Roman" panose="02020603050405020304" pitchFamily="18" charset="0"/>
                          <a:ea typeface="標楷體" panose="03000509000000000000" pitchFamily="65" charset="-120"/>
                        </a:rPr>
                        <a:t>），包括：</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spc="-10" dirty="0" smtClean="0">
                          <a:effectLst/>
                          <a:latin typeface="Times New Roman" panose="02020603050405020304" pitchFamily="18" charset="0"/>
                          <a:ea typeface="標楷體" panose="03000509000000000000" pitchFamily="65" charset="-120"/>
                        </a:rPr>
                        <a:t>全國技能競賽分區（北、中、南）初賽</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全國高職學生技術創造力培訓與競賽活動</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spc="0" baseline="0" dirty="0" smtClean="0">
                          <a:effectLst/>
                          <a:latin typeface="Times New Roman" panose="02020603050405020304" pitchFamily="18" charset="0"/>
                          <a:ea typeface="標楷體" panose="03000509000000000000" pitchFamily="65" charset="-120"/>
                        </a:rPr>
                        <a:t>全國高中職智慧鐵人創意競賽暨國際邀請賽決賽</a:t>
                      </a:r>
                      <a:endParaRPr lang="zh-TW" altLang="zh-TW" sz="1200" kern="100" spc="0" baseline="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人工智慧單晶片電腦鼠</a:t>
                      </a:r>
                      <a:r>
                        <a:rPr lang="zh-TW" altLang="en-US" sz="1200" kern="0" dirty="0" smtClean="0">
                          <a:effectLst/>
                          <a:latin typeface="Times New Roman" panose="02020603050405020304" pitchFamily="18" charset="0"/>
                          <a:ea typeface="標楷體" panose="03000509000000000000" pitchFamily="65" charset="-120"/>
                        </a:rPr>
                        <a:t>暨機器人</a:t>
                      </a:r>
                      <a:r>
                        <a:rPr lang="zh-TW" altLang="zh-TW" sz="1200" kern="0" dirty="0" smtClean="0">
                          <a:effectLst/>
                          <a:latin typeface="Times New Roman" panose="02020603050405020304" pitchFamily="18" charset="0"/>
                          <a:ea typeface="標楷體" panose="03000509000000000000" pitchFamily="65" charset="-120"/>
                        </a:rPr>
                        <a:t>國內暨國際邀請賽</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全國學生美術比賽</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gn="just">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教育部全國各級學校圍棋運動錦標賽</a:t>
                      </a:r>
                      <a:endParaRPr lang="en-US" altLang="zh-TW" sz="1200" kern="0" dirty="0" smtClean="0">
                        <a:effectLst/>
                        <a:latin typeface="Times New Roman" panose="02020603050405020304" pitchFamily="18" charset="0"/>
                        <a:ea typeface="標楷體" panose="03000509000000000000" pitchFamily="65" charset="-120"/>
                      </a:endParaRPr>
                    </a:p>
                    <a:p>
                      <a:pPr marL="266700" lvl="0" indent="-180975" algn="just" defTabSz="914400" rtl="0" eaLnBrk="1" latinLnBrk="0" hangingPunct="1">
                        <a:lnSpc>
                          <a:spcPts val="1700"/>
                        </a:lnSpc>
                        <a:spcAft>
                          <a:spcPts val="0"/>
                        </a:spcAft>
                        <a:buFont typeface="Wingdings"/>
                        <a:buChar char=""/>
                      </a:pPr>
                      <a:r>
                        <a:rPr lang="zh-TW" altLang="zh-TW" sz="1200" kern="0" dirty="0" smtClean="0">
                          <a:solidFill>
                            <a:schemeClr val="dk1"/>
                          </a:solidFill>
                          <a:effectLst/>
                          <a:latin typeface="Times New Roman" panose="02020603050405020304" pitchFamily="18" charset="0"/>
                          <a:ea typeface="標楷體" panose="03000509000000000000" pitchFamily="65" charset="-120"/>
                          <a:cs typeface="+mn-cs"/>
                        </a:rPr>
                        <a:t>全國高職學生專題暨創意製作競賽決賽（含專題組及創意組）</a:t>
                      </a:r>
                      <a:endParaRPr lang="en-US" altLang="zh-TW" sz="1200" kern="0" dirty="0" smtClean="0">
                        <a:solidFill>
                          <a:schemeClr val="dk1"/>
                        </a:solidFill>
                        <a:effectLst/>
                        <a:latin typeface="Times New Roman" panose="02020603050405020304" pitchFamily="18" charset="0"/>
                        <a:ea typeface="標楷體" panose="03000509000000000000" pitchFamily="65" charset="-120"/>
                        <a:cs typeface="+mn-cs"/>
                      </a:endParaRPr>
                    </a:p>
                    <a:p>
                      <a:pPr marL="266700" lvl="0" indent="-180975" algn="just" defTabSz="914400" rtl="0" eaLnBrk="1" latinLnBrk="0" hangingPunct="1">
                        <a:lnSpc>
                          <a:spcPts val="1700"/>
                        </a:lnSpc>
                        <a:spcAft>
                          <a:spcPts val="0"/>
                        </a:spcAft>
                        <a:buFont typeface="Wingdings"/>
                        <a:buChar char=""/>
                      </a:pPr>
                      <a:r>
                        <a:rPr lang="zh-TW" altLang="en-US" sz="1200" b="0" kern="0" dirty="0" smtClean="0">
                          <a:solidFill>
                            <a:schemeClr val="tx1"/>
                          </a:solidFill>
                          <a:effectLst/>
                          <a:latin typeface="Times New Roman" panose="02020603050405020304" pitchFamily="18" charset="0"/>
                          <a:ea typeface="標楷體" panose="03000509000000000000" pitchFamily="65" charset="-120"/>
                          <a:cs typeface="+mn-cs"/>
                        </a:rPr>
                        <a:t>全國學生舞蹈比賽個人賽決賽</a:t>
                      </a:r>
                      <a:endParaRPr lang="en-US" altLang="zh-TW" sz="1200" b="0" kern="0" dirty="0" smtClean="0">
                        <a:solidFill>
                          <a:schemeClr val="tx1"/>
                        </a:solidFill>
                        <a:effectLst/>
                        <a:latin typeface="Times New Roman" panose="02020603050405020304" pitchFamily="18" charset="0"/>
                        <a:ea typeface="標楷體" panose="03000509000000000000" pitchFamily="65" charset="-120"/>
                        <a:cs typeface="+mn-cs"/>
                      </a:endParaRPr>
                    </a:p>
                    <a:p>
                      <a:pPr marL="266700" lvl="0" indent="-180975" algn="just" defTabSz="914400" rtl="0" eaLnBrk="1" latinLnBrk="0" hangingPunct="1">
                        <a:lnSpc>
                          <a:spcPts val="1700"/>
                        </a:lnSpc>
                        <a:spcAft>
                          <a:spcPts val="0"/>
                        </a:spcAft>
                        <a:buFont typeface="Wingdings"/>
                        <a:buChar char=""/>
                      </a:pPr>
                      <a:r>
                        <a:rPr lang="zh-TW" altLang="en-US" sz="1200" b="0" kern="0" dirty="0" smtClean="0">
                          <a:solidFill>
                            <a:schemeClr val="tx1"/>
                          </a:solidFill>
                          <a:effectLst/>
                          <a:latin typeface="Times New Roman" panose="02020603050405020304" pitchFamily="18" charset="0"/>
                          <a:ea typeface="標楷體" panose="03000509000000000000" pitchFamily="65" charset="-120"/>
                          <a:cs typeface="+mn-cs"/>
                        </a:rPr>
                        <a:t>全國學生音樂比賽個人賽決賽</a:t>
                      </a:r>
                      <a:endParaRPr lang="zh-TW" altLang="zh-TW" sz="1200" b="0" kern="0" dirty="0">
                        <a:solidFill>
                          <a:schemeClr val="tx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CCFFFF"/>
                    </a:solidFill>
                  </a:tcPr>
                </a:tc>
                <a:tc rowSpan="2">
                  <a:txBody>
                    <a:bodyPr/>
                    <a:lstStyle/>
                    <a:p>
                      <a:pPr algn="just">
                        <a:lnSpc>
                          <a:spcPts val="1700"/>
                        </a:lnSpc>
                        <a:spcAft>
                          <a:spcPts val="0"/>
                        </a:spcAft>
                      </a:pPr>
                      <a:r>
                        <a:rPr lang="zh-TW" altLang="zh-TW" sz="1200" kern="0" dirty="0" smtClean="0">
                          <a:effectLst/>
                          <a:latin typeface="Times New Roman" panose="02020603050405020304" pitchFamily="18" charset="0"/>
                          <a:ea typeface="標楷體" panose="03000509000000000000" pitchFamily="65" charset="-120"/>
                        </a:rPr>
                        <a:t>中央各級機關或直轄市政府</a:t>
                      </a:r>
                      <a:endParaRPr lang="zh-TW" alt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第</a:t>
                      </a:r>
                      <a:r>
                        <a:rPr lang="en-US" sz="1200" kern="0" dirty="0">
                          <a:effectLst/>
                          <a:latin typeface="Times New Roman" panose="02020603050405020304" pitchFamily="18" charset="0"/>
                          <a:ea typeface="標楷體" panose="03000509000000000000" pitchFamily="65" charset="-120"/>
                        </a:rPr>
                        <a:t>1~3</a:t>
                      </a:r>
                      <a:r>
                        <a:rPr lang="zh-TW" sz="1200" kern="0" dirty="0">
                          <a:effectLst/>
                          <a:latin typeface="Times New Roman" panose="02020603050405020304" pitchFamily="18" charset="0"/>
                          <a:ea typeface="標楷體" panose="03000509000000000000" pitchFamily="65" charset="-120"/>
                        </a:rPr>
                        <a:t>名</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15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668154">
                <a:tc vMerge="1">
                  <a:txBody>
                    <a:bodyPr/>
                    <a:lstStyle/>
                    <a:p>
                      <a:endParaRPr lang="zh-TW" altLang="en-US"/>
                    </a:p>
                  </a:txBody>
                  <a:tcPr/>
                </a:tc>
                <a:tc vMerge="1">
                  <a:txBody>
                    <a:bodyPr/>
                    <a:lstStyle/>
                    <a:p>
                      <a:endParaRPr lang="zh-TW" altLang="en-US"/>
                    </a:p>
                  </a:txBody>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其餘得獎者</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10</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33509">
                <a:tc rowSpan="3">
                  <a:txBody>
                    <a:bodyPr/>
                    <a:lstStyle/>
                    <a:p>
                      <a:pPr algn="just">
                        <a:lnSpc>
                          <a:spcPts val="1700"/>
                        </a:lnSpc>
                        <a:spcAft>
                          <a:spcPts val="0"/>
                        </a:spcAft>
                      </a:pPr>
                      <a:r>
                        <a:rPr lang="zh-TW" altLang="zh-TW" sz="1200" b="1" kern="0" dirty="0" smtClean="0">
                          <a:effectLst/>
                          <a:latin typeface="Times New Roman" panose="02020603050405020304" pitchFamily="18" charset="0"/>
                          <a:ea typeface="標楷體" panose="03000509000000000000" pitchFamily="65" charset="-120"/>
                        </a:rPr>
                        <a:t>領有技術士證者</a:t>
                      </a:r>
                      <a:endParaRPr lang="zh-TW" altLang="zh-TW" sz="1200" b="1"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rowSpan="3">
                  <a:txBody>
                    <a:bodyPr/>
                    <a:lstStyle/>
                    <a:p>
                      <a:pPr marL="0" algn="just" defTabSz="914400" rtl="0" eaLnBrk="1" latinLnBrk="0" hangingPunct="1">
                        <a:lnSpc>
                          <a:spcPts val="1700"/>
                        </a:lnSpc>
                        <a:spcAft>
                          <a:spcPts val="0"/>
                        </a:spcAft>
                      </a:pPr>
                      <a:r>
                        <a:rPr lang="zh-TW" altLang="zh-TW" sz="1200" kern="0" dirty="0" smtClean="0">
                          <a:solidFill>
                            <a:schemeClr val="dk1"/>
                          </a:solidFill>
                          <a:effectLst/>
                          <a:latin typeface="Times New Roman" panose="02020603050405020304" pitchFamily="18" charset="0"/>
                          <a:ea typeface="標楷體" panose="03000509000000000000" pitchFamily="65" charset="-120"/>
                          <a:cs typeface="+mn-cs"/>
                        </a:rPr>
                        <a:t>勞動部（</a:t>
                      </a:r>
                      <a:r>
                        <a:rPr lang="zh-TW" altLang="en-US" sz="1200" kern="0" dirty="0" smtClean="0">
                          <a:solidFill>
                            <a:schemeClr val="dk1"/>
                          </a:solidFill>
                          <a:effectLst/>
                          <a:latin typeface="Times New Roman" panose="02020603050405020304" pitchFamily="18" charset="0"/>
                          <a:ea typeface="標楷體" panose="03000509000000000000" pitchFamily="65" charset="-120"/>
                          <a:cs typeface="+mn-cs"/>
                        </a:rPr>
                        <a:t>原</a:t>
                      </a:r>
                      <a:r>
                        <a:rPr lang="zh-TW" altLang="zh-TW" sz="1200" kern="0" dirty="0" smtClean="0">
                          <a:solidFill>
                            <a:schemeClr val="dk1"/>
                          </a:solidFill>
                          <a:effectLst/>
                          <a:latin typeface="Times New Roman" panose="02020603050405020304" pitchFamily="18" charset="0"/>
                          <a:ea typeface="標楷體" panose="03000509000000000000" pitchFamily="65" charset="-120"/>
                          <a:cs typeface="+mn-cs"/>
                        </a:rPr>
                        <a:t>行政院勞工委員會）</a:t>
                      </a:r>
                      <a:endParaRPr lang="zh-TW" altLang="zh-TW" sz="1200" kern="0" dirty="0">
                        <a:solidFill>
                          <a:schemeClr val="dk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FFFFCC"/>
                    </a:solidFill>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甲級技術士證</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25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r>
              <a:tr h="233509">
                <a:tc vMerge="1">
                  <a:txBody>
                    <a:bodyPr/>
                    <a:lstStyle/>
                    <a:p>
                      <a:endParaRPr lang="zh-TW" altLang="en-US"/>
                    </a:p>
                  </a:txBody>
                  <a:tcPr/>
                </a:tc>
                <a:tc vMerge="1">
                  <a:txBody>
                    <a:bodyPr/>
                    <a:lstStyle/>
                    <a:p>
                      <a:endParaRPr lang="zh-TW" altLang="en-US"/>
                    </a:p>
                  </a:txBody>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乙級技術士證</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15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r>
              <a:tr h="233509">
                <a:tc vMerge="1">
                  <a:txBody>
                    <a:bodyPr/>
                    <a:lstStyle/>
                    <a:p>
                      <a:endParaRPr lang="zh-TW" altLang="en-US"/>
                    </a:p>
                  </a:txBody>
                  <a:tcPr/>
                </a:tc>
                <a:tc vMerge="1">
                  <a:txBody>
                    <a:bodyPr/>
                    <a:lstStyle/>
                    <a:p>
                      <a:endParaRPr lang="zh-TW" altLang="en-US"/>
                    </a:p>
                  </a:txBody>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丙級技術士證</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p:cNvSpPr>
            <a:spLocks noGrp="1"/>
          </p:cNvSpPr>
          <p:nvPr>
            <p:ph type="sldNum" sz="quarter" idx="12"/>
          </p:nvPr>
        </p:nvSpPr>
        <p:spPr>
          <a:xfrm>
            <a:off x="6659563" y="63611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E8B16A2-A362-483D-ADA8-FF491AA59471}" type="slidenum">
              <a:rPr lang="zh-TW" altLang="en-US" sz="1400" smtClean="0"/>
              <a:pPr>
                <a:spcBef>
                  <a:spcPct val="0"/>
                </a:spcBef>
                <a:buFontTx/>
                <a:buNone/>
              </a:pPr>
              <a:t>24</a:t>
            </a:fld>
            <a:endParaRPr lang="en-US" altLang="zh-TW" sz="1400" smtClean="0"/>
          </a:p>
        </p:txBody>
      </p:sp>
      <p:sp>
        <p:nvSpPr>
          <p:cNvPr id="10" name="標題 4"/>
          <p:cNvSpPr>
            <a:spLocks noGrp="1"/>
          </p:cNvSpPr>
          <p:nvPr>
            <p:ph type="title"/>
          </p:nvPr>
        </p:nvSpPr>
        <p:spPr>
          <a:xfrm>
            <a:off x="0" y="260350"/>
            <a:ext cx="9144000" cy="633413"/>
          </a:xfrm>
        </p:spPr>
        <p:txBody>
          <a:bodyPr/>
          <a:lstStyle/>
          <a:p>
            <a:pPr>
              <a:defRPr/>
            </a:pPr>
            <a:r>
              <a:rPr lang="zh-TW" altLang="en-US" sz="40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000" kern="1200" dirty="0" smtClean="0">
                <a:solidFill>
                  <a:schemeClr val="tx1"/>
                </a:solidFill>
                <a:latin typeface="Times New Roman" pitchFamily="18" charset="0"/>
                <a:ea typeface="標楷體" pitchFamily="65" charset="-120"/>
                <a:cs typeface="Times New Roman" pitchFamily="18" charset="0"/>
              </a:rPr>
              <a:t>-</a:t>
            </a:r>
            <a:r>
              <a:rPr lang="zh-TW" altLang="en-US" sz="4000" kern="1200" dirty="0" smtClean="0">
                <a:solidFill>
                  <a:schemeClr val="tx1"/>
                </a:solidFill>
                <a:latin typeface="Times New Roman" pitchFamily="18" charset="0"/>
                <a:ea typeface="標楷體" pitchFamily="65" charset="-120"/>
                <a:cs typeface="Times New Roman" pitchFamily="18" charset="0"/>
              </a:rPr>
              <a:t>第</a:t>
            </a:r>
            <a:r>
              <a:rPr lang="en-US" altLang="zh-TW" sz="4000" kern="1200" dirty="0" smtClean="0">
                <a:solidFill>
                  <a:schemeClr val="tx1"/>
                </a:solidFill>
                <a:latin typeface="Times New Roman" pitchFamily="18" charset="0"/>
                <a:ea typeface="標楷體" pitchFamily="65" charset="-120"/>
                <a:cs typeface="Times New Roman" pitchFamily="18" charset="0"/>
              </a:rPr>
              <a:t>6</a:t>
            </a:r>
            <a:r>
              <a:rPr lang="zh-TW" altLang="en-US" sz="4000" kern="1200" dirty="0" smtClean="0">
                <a:solidFill>
                  <a:schemeClr val="tx1"/>
                </a:solidFill>
                <a:latin typeface="Times New Roman" pitchFamily="18" charset="0"/>
                <a:ea typeface="標楷體" pitchFamily="65" charset="-120"/>
                <a:cs typeface="Times New Roman" pitchFamily="18" charset="0"/>
              </a:rPr>
              <a:t>比序（</a:t>
            </a:r>
            <a:r>
              <a:rPr lang="en-US" altLang="zh-TW" sz="4000" kern="1200" dirty="0" smtClean="0">
                <a:solidFill>
                  <a:schemeClr val="tx1"/>
                </a:solidFill>
                <a:latin typeface="Times New Roman" pitchFamily="18" charset="0"/>
                <a:ea typeface="標楷體" pitchFamily="65" charset="-120"/>
                <a:cs typeface="Times New Roman" pitchFamily="18" charset="0"/>
              </a:rPr>
              <a:t>7/</a:t>
            </a:r>
            <a:r>
              <a:rPr lang="en-US" altLang="zh-TW" sz="4000" kern="1200" dirty="0">
                <a:solidFill>
                  <a:schemeClr val="tx1"/>
                </a:solidFill>
                <a:latin typeface="Times New Roman" pitchFamily="18" charset="0"/>
                <a:ea typeface="標楷體" pitchFamily="65" charset="-120"/>
                <a:cs typeface="Times New Roman" pitchFamily="18" charset="0"/>
              </a:rPr>
              <a:t>9</a:t>
            </a:r>
            <a:r>
              <a:rPr lang="zh-TW" altLang="en-US" sz="4000" kern="1200" dirty="0" smtClean="0">
                <a:solidFill>
                  <a:schemeClr val="tx1"/>
                </a:solidFill>
                <a:latin typeface="Times New Roman" pitchFamily="18" charset="0"/>
                <a:ea typeface="標楷體" pitchFamily="65" charset="-120"/>
                <a:cs typeface="Times New Roman" pitchFamily="18" charset="0"/>
              </a:rPr>
              <a:t>）</a:t>
            </a:r>
            <a:endParaRPr lang="zh-TW" altLang="en-US" sz="4000" kern="1200" dirty="0">
              <a:solidFill>
                <a:schemeClr val="tx1"/>
              </a:solidFill>
              <a:latin typeface="Times New Roman" pitchFamily="18" charset="0"/>
              <a:ea typeface="標楷體" pitchFamily="65" charset="-120"/>
              <a:cs typeface="Times New Roman" pitchFamily="18" charset="0"/>
            </a:endParaRPr>
          </a:p>
        </p:txBody>
      </p:sp>
      <p:sp>
        <p:nvSpPr>
          <p:cNvPr id="58372" name="文字方塊 12"/>
          <p:cNvSpPr txBox="1">
            <a:spLocks noChangeArrowheads="1"/>
          </p:cNvSpPr>
          <p:nvPr/>
        </p:nvSpPr>
        <p:spPr bwMode="auto">
          <a:xfrm>
            <a:off x="900113" y="1025525"/>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語文能力採計項目及計分標準</a:t>
            </a:r>
          </a:p>
        </p:txBody>
      </p:sp>
      <p:grpSp>
        <p:nvGrpSpPr>
          <p:cNvPr id="58373" name="群組 17"/>
          <p:cNvGrpSpPr>
            <a:grpSpLocks/>
          </p:cNvGrpSpPr>
          <p:nvPr/>
        </p:nvGrpSpPr>
        <p:grpSpPr bwMode="auto">
          <a:xfrm>
            <a:off x="358775" y="102552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aphicFrame>
        <p:nvGraphicFramePr>
          <p:cNvPr id="3" name="表格 2"/>
          <p:cNvGraphicFramePr>
            <a:graphicFrameLocks noGrp="1"/>
          </p:cNvGraphicFramePr>
          <p:nvPr/>
        </p:nvGraphicFramePr>
        <p:xfrm>
          <a:off x="179388" y="1439863"/>
          <a:ext cx="8785225" cy="4178296"/>
        </p:xfrm>
        <a:graphic>
          <a:graphicData uri="http://schemas.openxmlformats.org/drawingml/2006/table">
            <a:tbl>
              <a:tblPr firstRow="1" bandRow="1">
                <a:tableStyleId>{5C22544A-7EE6-4342-B048-85BDC9FD1C3A}</a:tableStyleId>
              </a:tblPr>
              <a:tblGrid>
                <a:gridCol w="1728241"/>
                <a:gridCol w="1800251"/>
                <a:gridCol w="2952412"/>
                <a:gridCol w="2304321"/>
              </a:tblGrid>
              <a:tr h="370896">
                <a:tc>
                  <a:txBody>
                    <a:bodyPr/>
                    <a:lstStyle/>
                    <a:p>
                      <a:pPr algn="ctr">
                        <a:lnSpc>
                          <a:spcPts val="1500"/>
                        </a:lnSpc>
                        <a:spcAft>
                          <a:spcPts val="0"/>
                        </a:spcAft>
                      </a:pPr>
                      <a:r>
                        <a:rPr lang="zh-TW" sz="1400" b="1" kern="100" dirty="0">
                          <a:solidFill>
                            <a:schemeClr val="tx1"/>
                          </a:solidFill>
                          <a:effectLst/>
                          <a:latin typeface="Times New Roman"/>
                          <a:ea typeface="標楷體"/>
                        </a:rPr>
                        <a:t>語文能力檢定名稱</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500"/>
                        </a:lnSpc>
                        <a:spcAft>
                          <a:spcPts val="0"/>
                        </a:spcAft>
                      </a:pPr>
                      <a:r>
                        <a:rPr lang="zh-TW" sz="1400" b="1" kern="100" dirty="0">
                          <a:solidFill>
                            <a:schemeClr val="tx1"/>
                          </a:solidFill>
                          <a:effectLst/>
                          <a:latin typeface="Times New Roman"/>
                          <a:ea typeface="標楷體"/>
                        </a:rPr>
                        <a:t>主辦單位</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500"/>
                        </a:lnSpc>
                        <a:spcAft>
                          <a:spcPts val="0"/>
                        </a:spcAft>
                      </a:pPr>
                      <a:r>
                        <a:rPr lang="zh-TW" sz="1400" b="1" kern="100" dirty="0">
                          <a:solidFill>
                            <a:schemeClr val="tx1"/>
                          </a:solidFill>
                          <a:effectLst/>
                          <a:latin typeface="Times New Roman"/>
                          <a:ea typeface="標楷體"/>
                        </a:rPr>
                        <a:t>語文能力檢定等級</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500"/>
                        </a:lnSpc>
                        <a:spcAft>
                          <a:spcPts val="0"/>
                        </a:spcAft>
                      </a:pPr>
                      <a:r>
                        <a:rPr lang="zh-TW" sz="1400" b="1" kern="100" dirty="0">
                          <a:solidFill>
                            <a:schemeClr val="tx1"/>
                          </a:solidFill>
                          <a:effectLst/>
                          <a:latin typeface="Times New Roman"/>
                          <a:ea typeface="標楷體"/>
                        </a:rPr>
                        <a:t>計分標準</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90584">
                <a:tc rowSpan="5">
                  <a:txBody>
                    <a:bodyPr/>
                    <a:lstStyle/>
                    <a:p>
                      <a:pPr>
                        <a:lnSpc>
                          <a:spcPts val="1500"/>
                        </a:lnSpc>
                        <a:spcAft>
                          <a:spcPts val="0"/>
                        </a:spcAft>
                      </a:pPr>
                      <a:r>
                        <a:rPr lang="zh-TW" sz="1400" b="1" kern="100" dirty="0">
                          <a:effectLst/>
                          <a:latin typeface="Times New Roman"/>
                          <a:ea typeface="標楷體"/>
                        </a:rPr>
                        <a:t>國內各項英語及外語能力檢定</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 </a:t>
                      </a:r>
                      <a:r>
                        <a:rPr lang="en-US" sz="1400" b="1" kern="100" dirty="0" smtClean="0">
                          <a:effectLst/>
                          <a:latin typeface="Times New Roman"/>
                          <a:ea typeface="標楷體"/>
                        </a:rPr>
                        <a:t>(</a:t>
                      </a:r>
                      <a:r>
                        <a:rPr lang="zh-TW" altLang="zh-TW" sz="1400" b="1" kern="100" dirty="0" smtClean="0">
                          <a:solidFill>
                            <a:schemeClr val="dk1"/>
                          </a:solidFill>
                          <a:effectLst/>
                          <a:latin typeface="Times New Roman"/>
                          <a:ea typeface="標楷體"/>
                          <a:cs typeface="+mn-cs"/>
                        </a:rPr>
                        <a:t>目前國內各項語文能力檢定對照表</a:t>
                      </a:r>
                      <a:r>
                        <a:rPr lang="zh-TW" sz="1400" b="1" kern="100" dirty="0" smtClean="0">
                          <a:effectLst/>
                          <a:latin typeface="Times New Roman"/>
                          <a:ea typeface="標楷體"/>
                        </a:rPr>
                        <a:t>對照表</a:t>
                      </a:r>
                      <a:r>
                        <a:rPr lang="zh-TW" altLang="en-US" sz="1400" b="1" kern="100" dirty="0" smtClean="0">
                          <a:effectLst/>
                          <a:latin typeface="Times New Roman"/>
                          <a:ea typeface="標楷體"/>
                        </a:rPr>
                        <a:t>，詳見簡章</a:t>
                      </a:r>
                      <a:r>
                        <a:rPr lang="en-US" altLang="zh-TW" sz="1400" b="1" kern="100" dirty="0" smtClean="0">
                          <a:effectLst/>
                          <a:latin typeface="Times New Roman"/>
                          <a:ea typeface="標楷體"/>
                        </a:rPr>
                        <a:t>p10</a:t>
                      </a:r>
                      <a:r>
                        <a:rPr lang="en-US" sz="1400" b="1" kern="100" dirty="0" smtClean="0">
                          <a:effectLst/>
                          <a:latin typeface="Times New Roman"/>
                          <a:ea typeface="標楷體"/>
                        </a:rPr>
                        <a:t>)</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5">
                  <a:txBody>
                    <a:bodyPr/>
                    <a:lstStyle/>
                    <a:p>
                      <a:pPr>
                        <a:lnSpc>
                          <a:spcPts val="1500"/>
                        </a:lnSpc>
                        <a:spcAft>
                          <a:spcPts val="0"/>
                        </a:spcAft>
                      </a:pPr>
                      <a:r>
                        <a:rPr lang="zh-TW" sz="1400" b="1" kern="100" dirty="0">
                          <a:effectLst/>
                          <a:latin typeface="Times New Roman"/>
                          <a:ea typeface="標楷體"/>
                        </a:rPr>
                        <a:t>各語文能力檢定主辦單位</a:t>
                      </a:r>
                      <a:endParaRPr lang="zh-TW" sz="1400" kern="100" dirty="0">
                        <a:effectLst/>
                        <a:latin typeface="Times New Roman"/>
                        <a:ea typeface="新細明體"/>
                      </a:endParaRPr>
                    </a:p>
                    <a:p>
                      <a:pPr>
                        <a:lnSpc>
                          <a:spcPts val="1500"/>
                        </a:lnSpc>
                        <a:spcAft>
                          <a:spcPts val="0"/>
                        </a:spcAft>
                      </a:pPr>
                      <a:r>
                        <a:rPr lang="en-US" altLang="zh-TW" sz="1400" b="1" kern="100" dirty="0" smtClean="0">
                          <a:effectLst/>
                          <a:latin typeface="Times New Roman"/>
                          <a:ea typeface="標楷體"/>
                        </a:rPr>
                        <a:t>(</a:t>
                      </a:r>
                      <a:r>
                        <a:rPr lang="zh-TW" altLang="zh-TW" sz="1400" b="1" kern="100" dirty="0" smtClean="0">
                          <a:solidFill>
                            <a:schemeClr val="dk1"/>
                          </a:solidFill>
                          <a:effectLst/>
                          <a:latin typeface="Times New Roman"/>
                          <a:ea typeface="標楷體"/>
                          <a:cs typeface="+mn-cs"/>
                        </a:rPr>
                        <a:t>目前國內各項語文能力檢定對照表</a:t>
                      </a:r>
                      <a:r>
                        <a:rPr lang="zh-TW" altLang="zh-TW" sz="1400" b="1" kern="100" dirty="0" smtClean="0">
                          <a:effectLst/>
                          <a:latin typeface="Times New Roman"/>
                          <a:ea typeface="標楷體"/>
                        </a:rPr>
                        <a:t>對照表</a:t>
                      </a:r>
                      <a:r>
                        <a:rPr lang="zh-TW" altLang="en-US" sz="1400" b="1" kern="100" dirty="0" smtClean="0">
                          <a:effectLst/>
                          <a:latin typeface="Times New Roman"/>
                          <a:ea typeface="標楷體"/>
                        </a:rPr>
                        <a:t>，詳見簡章</a:t>
                      </a:r>
                      <a:r>
                        <a:rPr lang="en-US" altLang="zh-TW" sz="1400" b="1" kern="100" dirty="0" smtClean="0">
                          <a:effectLst/>
                          <a:latin typeface="Times New Roman"/>
                          <a:ea typeface="標楷體"/>
                        </a:rPr>
                        <a:t>p10)</a:t>
                      </a:r>
                      <a:endParaRPr lang="zh-TW" altLang="zh-TW" sz="1400" kern="100" dirty="0">
                        <a:effectLst/>
                        <a:latin typeface="Times New Roman"/>
                        <a:ea typeface="+mn-ea"/>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nSpc>
                          <a:spcPts val="1500"/>
                        </a:lnSpc>
                        <a:spcAft>
                          <a:spcPts val="0"/>
                        </a:spcAft>
                      </a:pPr>
                      <a:r>
                        <a:rPr lang="en-US" sz="1400" b="1" kern="100" dirty="0">
                          <a:effectLst/>
                          <a:latin typeface="Times New Roman"/>
                          <a:ea typeface="標楷體"/>
                        </a:rPr>
                        <a:t>C2(</a:t>
                      </a:r>
                      <a:r>
                        <a:rPr lang="zh-TW" sz="1400" b="1" kern="100" dirty="0">
                          <a:effectLst/>
                          <a:latin typeface="Times New Roman"/>
                          <a:ea typeface="標楷體"/>
                        </a:rPr>
                        <a:t>精通級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Mastery </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ts val="1500"/>
                        </a:lnSpc>
                        <a:spcAft>
                          <a:spcPts val="0"/>
                        </a:spcAft>
                        <a:tabLst>
                          <a:tab pos="731520" algn="l"/>
                        </a:tabLs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C1(</a:t>
                      </a:r>
                      <a:r>
                        <a:rPr lang="zh-TW" sz="1400" b="1" kern="100" dirty="0">
                          <a:effectLst/>
                          <a:latin typeface="Times New Roman"/>
                          <a:ea typeface="標楷體"/>
                        </a:rPr>
                        <a:t>流利級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Effective Operational Proficiency </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102235">
                        <a:lnSpc>
                          <a:spcPts val="1500"/>
                        </a:lnSpc>
                        <a:spcAft>
                          <a:spcPts val="0"/>
                        </a:spcAft>
                        <a:tabLst>
                          <a:tab pos="731520" algn="l"/>
                        </a:tabLst>
                      </a:pPr>
                      <a:r>
                        <a:rPr lang="en-US" sz="1400" b="1" kern="100" dirty="0">
                          <a:effectLst/>
                          <a:latin typeface="Times New Roman"/>
                          <a:ea typeface="標楷體"/>
                        </a:rPr>
                        <a:t>25</a:t>
                      </a:r>
                      <a:r>
                        <a:rPr lang="zh-TW" sz="1400" b="1" kern="100" dirty="0">
                          <a:effectLst/>
                          <a:latin typeface="Times New Roman"/>
                          <a:ea typeface="標楷體"/>
                        </a:rPr>
                        <a:t>分</a:t>
                      </a:r>
                      <a:r>
                        <a:rPr lang="en-US" sz="1400" b="1" kern="100" dirty="0">
                          <a:effectLst/>
                          <a:latin typeface="Times New Roman"/>
                          <a:ea typeface="標楷體"/>
                        </a:rPr>
                        <a:t>  </a:t>
                      </a:r>
                      <a:r>
                        <a:rPr lang="zh-TW" sz="1400" b="1" kern="100" dirty="0">
                          <a:effectLst/>
                          <a:latin typeface="Times New Roman"/>
                          <a:ea typeface="標楷體"/>
                        </a:rPr>
                        <a:t>或  複試</a:t>
                      </a:r>
                      <a:r>
                        <a:rPr lang="en-US" sz="1400" b="1" kern="100" dirty="0">
                          <a:effectLst/>
                          <a:latin typeface="Times New Roman"/>
                          <a:ea typeface="標楷體"/>
                        </a:rPr>
                        <a:t>25</a:t>
                      </a:r>
                      <a:r>
                        <a:rPr lang="zh-TW" sz="1400" b="1" kern="100" dirty="0" smtClean="0">
                          <a:effectLst/>
                          <a:latin typeface="Times New Roman"/>
                          <a:ea typeface="標楷體"/>
                        </a:rPr>
                        <a:t>分</a:t>
                      </a:r>
                      <a:endParaRPr lang="zh-TW" sz="1400" kern="100" dirty="0">
                        <a:effectLst/>
                        <a:latin typeface="Times New Roman"/>
                        <a:ea typeface="新細明體"/>
                      </a:endParaRPr>
                    </a:p>
                    <a:p>
                      <a:pPr marL="102235" indent="730250">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20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B2(</a:t>
                      </a:r>
                      <a:r>
                        <a:rPr lang="zh-TW" sz="1400" b="1" kern="100" dirty="0">
                          <a:effectLst/>
                          <a:latin typeface="Times New Roman"/>
                          <a:ea typeface="標楷體"/>
                        </a:rPr>
                        <a:t>高階級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Vantage</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102235">
                        <a:lnSpc>
                          <a:spcPts val="1500"/>
                        </a:lnSpc>
                        <a:spcAft>
                          <a:spcPts val="0"/>
                        </a:spcAft>
                        <a:tabLst>
                          <a:tab pos="731520" algn="l"/>
                        </a:tabLst>
                      </a:pPr>
                      <a:r>
                        <a:rPr lang="en-US" sz="1400" b="1" kern="100" dirty="0">
                          <a:effectLst/>
                          <a:latin typeface="Times New Roman"/>
                          <a:ea typeface="標楷體"/>
                        </a:rPr>
                        <a:t>15</a:t>
                      </a:r>
                      <a:r>
                        <a:rPr lang="zh-TW" sz="1400" b="1" kern="100" dirty="0">
                          <a:effectLst/>
                          <a:latin typeface="Times New Roman"/>
                          <a:ea typeface="標楷體"/>
                        </a:rPr>
                        <a:t>分</a:t>
                      </a:r>
                      <a:r>
                        <a:rPr lang="en-US" sz="1400" b="1" kern="100" dirty="0">
                          <a:effectLst/>
                          <a:latin typeface="Times New Roman"/>
                          <a:ea typeface="標楷體"/>
                        </a:rPr>
                        <a:t>  </a:t>
                      </a:r>
                      <a:r>
                        <a:rPr lang="zh-TW" sz="1400" b="1" kern="100" dirty="0">
                          <a:effectLst/>
                          <a:latin typeface="Times New Roman"/>
                          <a:ea typeface="標楷體"/>
                        </a:rPr>
                        <a:t>或</a:t>
                      </a:r>
                      <a:r>
                        <a:rPr lang="en-US" sz="1400" b="1" kern="100" dirty="0">
                          <a:effectLst/>
                          <a:latin typeface="Times New Roman"/>
                          <a:ea typeface="標楷體"/>
                        </a:rPr>
                        <a:t>  </a:t>
                      </a:r>
                      <a:r>
                        <a:rPr lang="zh-TW" sz="1400" b="1" kern="100" dirty="0">
                          <a:effectLst/>
                          <a:latin typeface="Times New Roman"/>
                          <a:ea typeface="標楷體"/>
                        </a:rPr>
                        <a:t>複試</a:t>
                      </a:r>
                      <a:r>
                        <a:rPr lang="en-US" sz="1400" b="1" kern="100" dirty="0">
                          <a:effectLst/>
                          <a:latin typeface="Times New Roman"/>
                          <a:ea typeface="標楷體"/>
                        </a:rPr>
                        <a:t>15</a:t>
                      </a:r>
                      <a:r>
                        <a:rPr lang="zh-TW" sz="1400" b="1" kern="100" dirty="0" smtClean="0">
                          <a:effectLst/>
                          <a:latin typeface="Times New Roman"/>
                          <a:ea typeface="標楷體"/>
                        </a:rPr>
                        <a:t>分</a:t>
                      </a:r>
                      <a:endParaRPr lang="zh-TW" sz="1400" kern="100" dirty="0">
                        <a:effectLst/>
                        <a:latin typeface="Times New Roman"/>
                        <a:ea typeface="新細明體"/>
                      </a:endParaRPr>
                    </a:p>
                    <a:p>
                      <a:pPr marL="102235" indent="742315">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13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B1(</a:t>
                      </a:r>
                      <a:r>
                        <a:rPr lang="zh-TW" sz="1400" b="1" kern="100" dirty="0">
                          <a:effectLst/>
                          <a:latin typeface="Times New Roman"/>
                          <a:ea typeface="標楷體"/>
                        </a:rPr>
                        <a:t>進階級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Threshold</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102235">
                        <a:lnSpc>
                          <a:spcPts val="1500"/>
                        </a:lnSpc>
                        <a:spcAft>
                          <a:spcPts val="0"/>
                        </a:spcAft>
                        <a:tabLst>
                          <a:tab pos="731520" algn="l"/>
                        </a:tabLst>
                      </a:pPr>
                      <a:r>
                        <a:rPr lang="en-US" sz="1400" b="1" kern="100" dirty="0">
                          <a:effectLst/>
                          <a:latin typeface="Times New Roman"/>
                          <a:ea typeface="標楷體"/>
                        </a:rPr>
                        <a:t>10</a:t>
                      </a:r>
                      <a:r>
                        <a:rPr lang="zh-TW" sz="1400" b="1" kern="100" dirty="0">
                          <a:effectLst/>
                          <a:latin typeface="Times New Roman"/>
                          <a:ea typeface="標楷體"/>
                        </a:rPr>
                        <a:t>分</a:t>
                      </a:r>
                      <a:r>
                        <a:rPr lang="en-US" sz="1400" b="1" kern="100" dirty="0">
                          <a:effectLst/>
                          <a:latin typeface="Times New Roman"/>
                          <a:ea typeface="標楷體"/>
                        </a:rPr>
                        <a:t>  </a:t>
                      </a:r>
                      <a:r>
                        <a:rPr lang="zh-TW" sz="1400" b="1" kern="100" dirty="0">
                          <a:effectLst/>
                          <a:latin typeface="Times New Roman"/>
                          <a:ea typeface="標楷體"/>
                        </a:rPr>
                        <a:t>或</a:t>
                      </a:r>
                      <a:r>
                        <a:rPr lang="en-US" sz="1400" b="1" kern="100" dirty="0">
                          <a:effectLst/>
                          <a:latin typeface="Times New Roman"/>
                          <a:ea typeface="標楷體"/>
                        </a:rPr>
                        <a:t>  </a:t>
                      </a:r>
                      <a:r>
                        <a:rPr lang="zh-TW" sz="1400" b="1" kern="100" dirty="0">
                          <a:effectLst/>
                          <a:latin typeface="Times New Roman"/>
                          <a:ea typeface="標楷體"/>
                        </a:rPr>
                        <a:t>複試</a:t>
                      </a:r>
                      <a:r>
                        <a:rPr lang="en-US" sz="1400" b="1" kern="100" dirty="0">
                          <a:effectLst/>
                          <a:latin typeface="Times New Roman"/>
                          <a:ea typeface="標楷體"/>
                        </a:rPr>
                        <a:t>10</a:t>
                      </a:r>
                      <a:r>
                        <a:rPr lang="zh-TW" sz="1400" b="1" kern="100" dirty="0">
                          <a:effectLst/>
                          <a:latin typeface="Times New Roman"/>
                          <a:ea typeface="標楷體"/>
                        </a:rPr>
                        <a:t>分</a:t>
                      </a:r>
                      <a:endParaRPr lang="zh-TW" sz="1400" kern="100" dirty="0">
                        <a:effectLst/>
                        <a:latin typeface="Times New Roman"/>
                        <a:ea typeface="新細明體"/>
                      </a:endParaRPr>
                    </a:p>
                    <a:p>
                      <a:pPr marL="102235" indent="742315">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8</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A2(</a:t>
                      </a:r>
                      <a:r>
                        <a:rPr lang="zh-TW" sz="1400" b="1" kern="100" dirty="0">
                          <a:effectLst/>
                          <a:latin typeface="Times New Roman"/>
                          <a:ea typeface="標楷體"/>
                        </a:rPr>
                        <a:t>基礎級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a:effectLst/>
                          <a:latin typeface="Times New Roman"/>
                          <a:ea typeface="標楷體"/>
                        </a:rPr>
                        <a:t>Waystage</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102235" indent="69850">
                        <a:lnSpc>
                          <a:spcPts val="1500"/>
                        </a:lnSpc>
                        <a:spcAft>
                          <a:spcPts val="0"/>
                        </a:spcAft>
                        <a:tabLst>
                          <a:tab pos="731520" algn="l"/>
                        </a:tabLst>
                      </a:pPr>
                      <a:r>
                        <a:rPr lang="en-US" sz="1400" b="1" kern="100" dirty="0">
                          <a:effectLst/>
                          <a:latin typeface="Times New Roman"/>
                          <a:ea typeface="標楷體"/>
                        </a:rPr>
                        <a:t>5</a:t>
                      </a:r>
                      <a:r>
                        <a:rPr lang="zh-TW" sz="1400" b="1" kern="100" dirty="0">
                          <a:effectLst/>
                          <a:latin typeface="Times New Roman"/>
                          <a:ea typeface="標楷體"/>
                        </a:rPr>
                        <a:t>分</a:t>
                      </a:r>
                      <a:r>
                        <a:rPr lang="en-US" sz="1400" b="1" kern="100" dirty="0">
                          <a:effectLst/>
                          <a:latin typeface="Times New Roman"/>
                          <a:ea typeface="標楷體"/>
                        </a:rPr>
                        <a:t>  </a:t>
                      </a:r>
                      <a:r>
                        <a:rPr lang="zh-TW" sz="1400" b="1" kern="100" dirty="0">
                          <a:effectLst/>
                          <a:latin typeface="Times New Roman"/>
                          <a:ea typeface="標楷體"/>
                        </a:rPr>
                        <a:t>或</a:t>
                      </a:r>
                      <a:r>
                        <a:rPr lang="en-US" sz="1400" b="1" kern="100" dirty="0">
                          <a:effectLst/>
                          <a:latin typeface="Times New Roman"/>
                          <a:ea typeface="標楷體"/>
                        </a:rPr>
                        <a:t>  </a:t>
                      </a:r>
                      <a:r>
                        <a:rPr lang="zh-TW" sz="1400" b="1" kern="100" dirty="0">
                          <a:effectLst/>
                          <a:latin typeface="Times New Roman"/>
                          <a:ea typeface="標楷體"/>
                        </a:rPr>
                        <a:t>複試</a:t>
                      </a:r>
                      <a:r>
                        <a:rPr lang="en-US" sz="1400" b="1" kern="100" dirty="0">
                          <a:effectLst/>
                          <a:latin typeface="Times New Roman"/>
                          <a:ea typeface="標楷體"/>
                        </a:rPr>
                        <a:t>5</a:t>
                      </a:r>
                      <a:r>
                        <a:rPr lang="zh-TW" sz="1400" b="1" kern="100" dirty="0">
                          <a:effectLst/>
                          <a:latin typeface="Times New Roman"/>
                          <a:ea typeface="標楷體"/>
                        </a:rPr>
                        <a:t>分</a:t>
                      </a:r>
                      <a:endParaRPr lang="zh-TW" sz="1400" kern="100" dirty="0">
                        <a:effectLst/>
                        <a:latin typeface="Times New Roman"/>
                        <a:ea typeface="新細明體"/>
                      </a:endParaRPr>
                    </a:p>
                    <a:p>
                      <a:pPr marL="102235" indent="742315">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70896">
                <a:tc rowSpan="5">
                  <a:txBody>
                    <a:bodyPr/>
                    <a:lstStyle/>
                    <a:p>
                      <a:pPr>
                        <a:lnSpc>
                          <a:spcPts val="1500"/>
                        </a:lnSpc>
                        <a:spcAft>
                          <a:spcPts val="0"/>
                        </a:spcAft>
                      </a:pPr>
                      <a:r>
                        <a:rPr lang="en-US" sz="1400" b="1" kern="100" spc="-50" dirty="0" smtClean="0">
                          <a:effectLst/>
                          <a:latin typeface="Times New Roman"/>
                          <a:ea typeface="標楷體"/>
                        </a:rPr>
                        <a:t>JLPT</a:t>
                      </a:r>
                    </a:p>
                    <a:p>
                      <a:pPr>
                        <a:lnSpc>
                          <a:spcPts val="1500"/>
                        </a:lnSpc>
                        <a:spcAft>
                          <a:spcPts val="0"/>
                        </a:spcAft>
                      </a:pPr>
                      <a:r>
                        <a:rPr lang="zh-TW" sz="1400" b="1" kern="100" spc="-50" dirty="0" smtClean="0">
                          <a:effectLst/>
                          <a:latin typeface="Times New Roman"/>
                          <a:ea typeface="標楷體"/>
                        </a:rPr>
                        <a:t>日本語能力試驗</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5">
                  <a:txBody>
                    <a:bodyPr/>
                    <a:lstStyle/>
                    <a:p>
                      <a:pPr>
                        <a:lnSpc>
                          <a:spcPts val="1500"/>
                        </a:lnSpc>
                        <a:spcAft>
                          <a:spcPts val="0"/>
                        </a:spcAft>
                      </a:pPr>
                      <a:r>
                        <a:rPr lang="zh-TW" sz="1400" b="1" kern="100" dirty="0">
                          <a:effectLst/>
                          <a:latin typeface="Times New Roman"/>
                          <a:ea typeface="標楷體"/>
                        </a:rPr>
                        <a:t>財團法人語言訓練測驗中心</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just">
                        <a:lnSpc>
                          <a:spcPts val="1500"/>
                        </a:lnSpc>
                        <a:spcAft>
                          <a:spcPts val="0"/>
                        </a:spcAft>
                      </a:pPr>
                      <a:r>
                        <a:rPr lang="zh-TW" sz="1400" b="1" kern="100" dirty="0">
                          <a:effectLst/>
                          <a:latin typeface="Times New Roman"/>
                          <a:ea typeface="標楷體"/>
                        </a:rPr>
                        <a:t>一級或</a:t>
                      </a:r>
                      <a:r>
                        <a:rPr lang="en-US" sz="1400" b="1" kern="100" dirty="0">
                          <a:effectLst/>
                          <a:latin typeface="Times New Roman"/>
                          <a:ea typeface="標楷體"/>
                        </a:rPr>
                        <a:t>N1</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ts val="1500"/>
                        </a:lnSpc>
                        <a:spcAft>
                          <a:spcPts val="0"/>
                        </a:spcAf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二級或</a:t>
                      </a:r>
                      <a:r>
                        <a:rPr lang="en-US" sz="1400" b="1" kern="100" dirty="0">
                          <a:effectLst/>
                          <a:latin typeface="Times New Roman"/>
                          <a:ea typeface="標楷體"/>
                        </a:rPr>
                        <a:t>N2</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ts val="1500"/>
                        </a:lnSpc>
                        <a:spcAft>
                          <a:spcPts val="0"/>
                        </a:spcAft>
                      </a:pPr>
                      <a:r>
                        <a:rPr lang="en-US" sz="1400" b="1" kern="100" dirty="0">
                          <a:effectLst/>
                          <a:latin typeface="Times New Roman"/>
                          <a:ea typeface="標楷體"/>
                        </a:rPr>
                        <a:t>15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en-US" sz="1400" b="1" kern="100">
                          <a:effectLst/>
                          <a:latin typeface="Times New Roman"/>
                          <a:ea typeface="標楷體"/>
                        </a:rPr>
                        <a:t>N3/2010</a:t>
                      </a:r>
                      <a:r>
                        <a:rPr lang="zh-TW" sz="1400" b="1" kern="100">
                          <a:effectLst/>
                          <a:latin typeface="Times New Roman"/>
                          <a:ea typeface="標楷體"/>
                        </a:rPr>
                        <a:t>年新增</a:t>
                      </a:r>
                      <a:endParaRPr lang="zh-TW" sz="1400" kern="10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ts val="1500"/>
                        </a:lnSpc>
                        <a:spcAft>
                          <a:spcPts val="0"/>
                        </a:spcAft>
                      </a:pPr>
                      <a:r>
                        <a:rPr lang="en-US" sz="1400" b="1" kern="100" dirty="0">
                          <a:effectLst/>
                          <a:latin typeface="Times New Roman"/>
                          <a:ea typeface="標楷體"/>
                        </a:rPr>
                        <a:t>10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a:effectLst/>
                          <a:latin typeface="Times New Roman"/>
                          <a:ea typeface="標楷體"/>
                        </a:rPr>
                        <a:t>三級或</a:t>
                      </a:r>
                      <a:r>
                        <a:rPr lang="en-US" sz="1400" b="1" kern="100">
                          <a:effectLst/>
                          <a:latin typeface="Times New Roman"/>
                          <a:ea typeface="標楷體"/>
                        </a:rPr>
                        <a:t>N4</a:t>
                      </a:r>
                      <a:endParaRPr lang="zh-TW" sz="1400" kern="10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ts val="1500"/>
                        </a:lnSpc>
                        <a:spcAft>
                          <a:spcPts val="0"/>
                        </a:spcAft>
                      </a:pPr>
                      <a:r>
                        <a:rPr lang="en-US" sz="1400" b="1" kern="100" dirty="0">
                          <a:effectLst/>
                          <a:latin typeface="Times New Roman"/>
                          <a:ea typeface="標楷體"/>
                        </a:rPr>
                        <a:t>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四級或</a:t>
                      </a:r>
                      <a:r>
                        <a:rPr lang="en-US" sz="1400" b="1" kern="100" dirty="0">
                          <a:effectLst/>
                          <a:latin typeface="Times New Roman"/>
                          <a:ea typeface="標楷體"/>
                        </a:rPr>
                        <a:t>N5</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ts val="1500"/>
                        </a:lnSpc>
                        <a:spcAft>
                          <a:spcPts val="0"/>
                        </a:spcAft>
                      </a:pPr>
                      <a:r>
                        <a:rPr lang="en-US" sz="1400" b="1" kern="100" dirty="0">
                          <a:effectLst/>
                          <a:latin typeface="Times New Roman"/>
                          <a:ea typeface="標楷體"/>
                        </a:rPr>
                        <a:t>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bl>
          </a:graphicData>
        </a:graphic>
      </p:graphicFrame>
      <p:sp>
        <p:nvSpPr>
          <p:cNvPr id="58420" name="矩形 3"/>
          <p:cNvSpPr>
            <a:spLocks noChangeArrowheads="1"/>
          </p:cNvSpPr>
          <p:nvPr/>
        </p:nvSpPr>
        <p:spPr bwMode="auto">
          <a:xfrm>
            <a:off x="107950" y="5661025"/>
            <a:ext cx="885666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1200" b="1">
                <a:latin typeface="標楷體" panose="03000509000000000000" pitchFamily="65" charset="-120"/>
                <a:ea typeface="標楷體" panose="03000509000000000000" pitchFamily="65" charset="-120"/>
              </a:rPr>
              <a:t>註：</a:t>
            </a:r>
            <a:r>
              <a:rPr lang="zh-TW" altLang="zh-TW" sz="1200" b="1">
                <a:solidFill>
                  <a:srgbClr val="FF0000"/>
                </a:solidFill>
                <a:latin typeface="標楷體" panose="03000509000000000000" pitchFamily="65" charset="-120"/>
                <a:ea typeface="標楷體" panose="03000509000000000000" pitchFamily="65" charset="-120"/>
              </a:rPr>
              <a:t>相同語文者，其檢定採最高等級計分，不同語文者，則可累計計分；未在本表所列相關語文檢定者，不予計分。另被推薦考</a:t>
            </a:r>
            <a:endParaRPr lang="en-US" altLang="zh-TW" sz="1200" b="1">
              <a:solidFill>
                <a:srgbClr val="FF0000"/>
              </a:solidFill>
              <a:latin typeface="標楷體" panose="03000509000000000000" pitchFamily="65" charset="-120"/>
              <a:ea typeface="標楷體" panose="03000509000000000000" pitchFamily="65" charset="-120"/>
            </a:endParaRPr>
          </a:p>
          <a:p>
            <a:pPr eaLnBrk="1" hangingPunct="1">
              <a:spcBef>
                <a:spcPct val="0"/>
              </a:spcBef>
              <a:buFontTx/>
              <a:buNone/>
            </a:pPr>
            <a:r>
              <a:rPr lang="en-US" altLang="zh-TW" sz="1200" b="1">
                <a:solidFill>
                  <a:srgbClr val="FF0000"/>
                </a:solidFill>
                <a:latin typeface="標楷體" panose="03000509000000000000" pitchFamily="65" charset="-120"/>
                <a:ea typeface="標楷體" panose="03000509000000000000" pitchFamily="65" charset="-120"/>
              </a:rPr>
              <a:t>    </a:t>
            </a:r>
            <a:r>
              <a:rPr lang="zh-TW" altLang="zh-TW" sz="1200" b="1">
                <a:solidFill>
                  <a:srgbClr val="FF0000"/>
                </a:solidFill>
                <a:latin typeface="標楷體" panose="03000509000000000000" pitchFamily="65" charset="-120"/>
                <a:ea typeface="標楷體" panose="03000509000000000000" pitchFamily="65" charset="-120"/>
              </a:rPr>
              <a:t>生取得語文能力檢定項目證明之日期，須為被推薦考生入學高職學校之後至報名截止日前。</a:t>
            </a:r>
            <a:r>
              <a:rPr lang="zh-TW" altLang="zh-TW" sz="1200" b="1">
                <a:latin typeface="標楷體" panose="03000509000000000000" pitchFamily="65" charset="-120"/>
                <a:ea typeface="標楷體" panose="03000509000000000000" pitchFamily="65" charset="-120"/>
              </a:rPr>
              <a:t>惟所有證明文件影本須連同考生</a:t>
            </a:r>
            <a:endParaRPr lang="en-US" altLang="zh-TW" sz="1200" b="1">
              <a:latin typeface="標楷體" panose="03000509000000000000" pitchFamily="65" charset="-120"/>
              <a:ea typeface="標楷體" panose="03000509000000000000" pitchFamily="65" charset="-120"/>
            </a:endParaRPr>
          </a:p>
          <a:p>
            <a:pPr eaLnBrk="1" hangingPunct="1">
              <a:spcBef>
                <a:spcPct val="0"/>
              </a:spcBef>
              <a:buFontTx/>
              <a:buNone/>
            </a:pPr>
            <a:r>
              <a:rPr lang="en-US" altLang="zh-TW" sz="1200" b="1">
                <a:latin typeface="標楷體" panose="03000509000000000000" pitchFamily="65" charset="-120"/>
                <a:ea typeface="標楷體" panose="03000509000000000000" pitchFamily="65" charset="-120"/>
              </a:rPr>
              <a:t>    </a:t>
            </a:r>
            <a:r>
              <a:rPr lang="zh-TW" altLang="zh-TW" sz="1200" b="1">
                <a:latin typeface="標楷體" panose="03000509000000000000" pitchFamily="65" charset="-120"/>
                <a:ea typeface="標楷體" panose="03000509000000000000" pitchFamily="65" charset="-120"/>
              </a:rPr>
              <a:t>報名表件由各高職學校一併於</a:t>
            </a:r>
            <a:r>
              <a:rPr lang="en-US" altLang="zh-TW" sz="1200" b="1">
                <a:latin typeface="標楷體" panose="03000509000000000000" pitchFamily="65" charset="-120"/>
                <a:ea typeface="標楷體" panose="03000509000000000000" pitchFamily="65" charset="-120"/>
              </a:rPr>
              <a:t>107</a:t>
            </a:r>
            <a:r>
              <a:rPr lang="zh-TW" altLang="en-US" sz="1200" b="1">
                <a:latin typeface="標楷體" panose="03000509000000000000" pitchFamily="65" charset="-120"/>
                <a:ea typeface="標楷體" panose="03000509000000000000" pitchFamily="65" charset="-120"/>
              </a:rPr>
              <a:t>年</a:t>
            </a:r>
            <a:r>
              <a:rPr lang="en-US" altLang="zh-TW" sz="1200" b="1">
                <a:latin typeface="標楷體" panose="03000509000000000000" pitchFamily="65" charset="-120"/>
                <a:ea typeface="標楷體" panose="03000509000000000000" pitchFamily="65" charset="-120"/>
              </a:rPr>
              <a:t>3</a:t>
            </a:r>
            <a:r>
              <a:rPr lang="zh-TW" altLang="zh-TW" sz="1200" b="1">
                <a:latin typeface="標楷體" panose="03000509000000000000" pitchFamily="65" charset="-120"/>
                <a:ea typeface="標楷體" panose="03000509000000000000" pitchFamily="65" charset="-120"/>
              </a:rPr>
              <a:t>月</a:t>
            </a:r>
            <a:r>
              <a:rPr lang="en-US" altLang="zh-TW" sz="1200" b="1">
                <a:latin typeface="標楷體" panose="03000509000000000000" pitchFamily="65" charset="-120"/>
                <a:ea typeface="標楷體" panose="03000509000000000000" pitchFamily="65" charset="-120"/>
              </a:rPr>
              <a:t>21</a:t>
            </a:r>
            <a:r>
              <a:rPr lang="zh-TW" altLang="zh-TW" sz="1200" b="1">
                <a:latin typeface="標楷體" panose="03000509000000000000" pitchFamily="65" charset="-120"/>
                <a:ea typeface="標楷體" panose="03000509000000000000" pitchFamily="65" charset="-120"/>
              </a:rPr>
              <a:t>日前，以快遞或限時掛號寄出（郵戳為憑）至本委員會進行審查。</a:t>
            </a:r>
            <a:endParaRPr lang="zh-TW" altLang="zh-TW" sz="120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3"/>
          <p:cNvSpPr>
            <a:spLocks noGrp="1"/>
          </p:cNvSpPr>
          <p:nvPr>
            <p:ph type="sldNum" sz="quarter" idx="12"/>
          </p:nvPr>
        </p:nvSpPr>
        <p:spPr>
          <a:xfrm>
            <a:off x="6659563" y="63611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71A9FE1-C584-4301-92FA-1741888B7A98}" type="slidenum">
              <a:rPr lang="zh-TW" altLang="en-US" sz="1400" smtClean="0"/>
              <a:pPr>
                <a:spcBef>
                  <a:spcPct val="0"/>
                </a:spcBef>
                <a:buFontTx/>
                <a:buNone/>
              </a:pPr>
              <a:t>25</a:t>
            </a:fld>
            <a:endParaRPr lang="en-US" altLang="zh-TW" sz="1400" smtClean="0"/>
          </a:p>
        </p:txBody>
      </p:sp>
      <p:sp>
        <p:nvSpPr>
          <p:cNvPr id="10" name="標題 4"/>
          <p:cNvSpPr>
            <a:spLocks noGrp="1"/>
          </p:cNvSpPr>
          <p:nvPr>
            <p:ph type="title"/>
          </p:nvPr>
        </p:nvSpPr>
        <p:spPr>
          <a:xfrm>
            <a:off x="0" y="260350"/>
            <a:ext cx="9036050" cy="633413"/>
          </a:xfrm>
        </p:spPr>
        <p:txBody>
          <a:bodyPr/>
          <a:lstStyle/>
          <a:p>
            <a:pPr>
              <a:defRPr/>
            </a:pPr>
            <a:r>
              <a:rPr lang="zh-TW" altLang="en-US" sz="4000" kern="1200" dirty="0" smtClean="0">
                <a:solidFill>
                  <a:schemeClr val="tx1"/>
                </a:solidFill>
                <a:latin typeface="Times New Roman" pitchFamily="18" charset="0"/>
                <a:ea typeface="標楷體" pitchFamily="65" charset="-120"/>
                <a:cs typeface="Times New Roman" pitchFamily="18" charset="0"/>
              </a:rPr>
              <a:t>捌、甄選規定</a:t>
            </a:r>
            <a:r>
              <a:rPr lang="en-US" altLang="zh-TW" sz="4000" kern="1200" dirty="0" smtClean="0">
                <a:solidFill>
                  <a:schemeClr val="tx1"/>
                </a:solidFill>
                <a:latin typeface="Times New Roman" pitchFamily="18" charset="0"/>
                <a:ea typeface="標楷體" pitchFamily="65" charset="-120"/>
                <a:cs typeface="Times New Roman" pitchFamily="18" charset="0"/>
              </a:rPr>
              <a:t>-</a:t>
            </a:r>
            <a:r>
              <a:rPr lang="zh-TW" altLang="en-US" sz="4000" kern="1200" dirty="0" smtClean="0">
                <a:solidFill>
                  <a:schemeClr val="tx1"/>
                </a:solidFill>
                <a:latin typeface="Times New Roman" pitchFamily="18" charset="0"/>
                <a:ea typeface="標楷體" pitchFamily="65" charset="-120"/>
                <a:cs typeface="Times New Roman" pitchFamily="18" charset="0"/>
              </a:rPr>
              <a:t>第</a:t>
            </a:r>
            <a:r>
              <a:rPr lang="en-US" altLang="zh-TW" sz="4000" kern="1200" dirty="0" smtClean="0">
                <a:solidFill>
                  <a:schemeClr val="tx1"/>
                </a:solidFill>
                <a:latin typeface="Times New Roman" pitchFamily="18" charset="0"/>
                <a:ea typeface="標楷體" pitchFamily="65" charset="-120"/>
                <a:cs typeface="Times New Roman" pitchFamily="18" charset="0"/>
              </a:rPr>
              <a:t>7</a:t>
            </a:r>
            <a:r>
              <a:rPr lang="zh-TW" altLang="en-US" sz="4000" kern="1200" dirty="0" smtClean="0">
                <a:solidFill>
                  <a:schemeClr val="tx1"/>
                </a:solidFill>
                <a:latin typeface="Times New Roman" pitchFamily="18" charset="0"/>
                <a:ea typeface="標楷體" pitchFamily="65" charset="-120"/>
                <a:cs typeface="Times New Roman" pitchFamily="18" charset="0"/>
              </a:rPr>
              <a:t>比序（</a:t>
            </a:r>
            <a:r>
              <a:rPr lang="en-US" altLang="zh-TW" sz="4000" kern="1200" dirty="0">
                <a:solidFill>
                  <a:schemeClr val="tx1"/>
                </a:solidFill>
                <a:latin typeface="Times New Roman" pitchFamily="18" charset="0"/>
                <a:ea typeface="標楷體" pitchFamily="65" charset="-120"/>
                <a:cs typeface="Times New Roman" pitchFamily="18" charset="0"/>
              </a:rPr>
              <a:t>8</a:t>
            </a:r>
            <a:r>
              <a:rPr lang="en-US" altLang="zh-TW" sz="4000" kern="1200" dirty="0" smtClean="0">
                <a:solidFill>
                  <a:schemeClr val="tx1"/>
                </a:solidFill>
                <a:latin typeface="Times New Roman" pitchFamily="18" charset="0"/>
                <a:ea typeface="標楷體" pitchFamily="65" charset="-120"/>
                <a:cs typeface="Times New Roman" pitchFamily="18" charset="0"/>
              </a:rPr>
              <a:t>/9</a:t>
            </a:r>
            <a:r>
              <a:rPr lang="zh-TW" altLang="en-US" sz="4000" kern="1200" dirty="0" smtClean="0">
                <a:solidFill>
                  <a:schemeClr val="tx1"/>
                </a:solidFill>
                <a:latin typeface="Times New Roman" pitchFamily="18" charset="0"/>
                <a:ea typeface="標楷體" pitchFamily="65" charset="-120"/>
                <a:cs typeface="Times New Roman" pitchFamily="18" charset="0"/>
              </a:rPr>
              <a:t>）</a:t>
            </a:r>
            <a:endParaRPr lang="zh-TW" altLang="en-US" sz="4000" kern="1200" dirty="0">
              <a:solidFill>
                <a:schemeClr val="tx1"/>
              </a:solidFill>
              <a:latin typeface="Times New Roman" pitchFamily="18" charset="0"/>
              <a:ea typeface="標楷體" pitchFamily="65" charset="-120"/>
              <a:cs typeface="Times New Roman" pitchFamily="18" charset="0"/>
            </a:endParaRPr>
          </a:p>
        </p:txBody>
      </p:sp>
      <p:sp>
        <p:nvSpPr>
          <p:cNvPr id="60420" name="文字方塊 12"/>
          <p:cNvSpPr txBox="1">
            <a:spLocks noChangeArrowheads="1"/>
          </p:cNvSpPr>
          <p:nvPr/>
        </p:nvSpPr>
        <p:spPr bwMode="auto">
          <a:xfrm>
            <a:off x="900113" y="1025525"/>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學校幹部、志工、社會服務及社團</a:t>
            </a: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參</a:t>
            </a:r>
            <a:r>
              <a:rPr lang="zh-TW" altLang="zh-TW"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與</a:t>
            </a: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採計項目及計分標準</a:t>
            </a:r>
          </a:p>
        </p:txBody>
      </p:sp>
      <p:grpSp>
        <p:nvGrpSpPr>
          <p:cNvPr id="60421" name="群組 17"/>
          <p:cNvGrpSpPr>
            <a:grpSpLocks/>
          </p:cNvGrpSpPr>
          <p:nvPr/>
        </p:nvGrpSpPr>
        <p:grpSpPr bwMode="auto">
          <a:xfrm>
            <a:off x="358775" y="102552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aphicFrame>
        <p:nvGraphicFramePr>
          <p:cNvPr id="2" name="表格 1"/>
          <p:cNvGraphicFramePr>
            <a:graphicFrameLocks noGrp="1"/>
          </p:cNvGraphicFramePr>
          <p:nvPr/>
        </p:nvGraphicFramePr>
        <p:xfrm>
          <a:off x="449263" y="1700213"/>
          <a:ext cx="8515351" cy="4297364"/>
        </p:xfrm>
        <a:graphic>
          <a:graphicData uri="http://schemas.openxmlformats.org/drawingml/2006/table">
            <a:tbl>
              <a:tblPr>
                <a:tableStyleId>{E8B1032C-EA38-4F05-BA0D-38AFFFC7BED3}</a:tableStyleId>
              </a:tblPr>
              <a:tblGrid>
                <a:gridCol w="1314444"/>
                <a:gridCol w="2304290"/>
                <a:gridCol w="1008127"/>
                <a:gridCol w="3888490"/>
              </a:tblGrid>
              <a:tr h="335412">
                <a:tc>
                  <a:txBody>
                    <a:bodyPr/>
                    <a:lstStyle/>
                    <a:p>
                      <a:pPr algn="ctr">
                        <a:spcAft>
                          <a:spcPts val="0"/>
                        </a:spcAft>
                      </a:pPr>
                      <a:r>
                        <a:rPr lang="zh-TW" sz="1300" kern="100" baseline="0" dirty="0">
                          <a:effectLst/>
                          <a:latin typeface="Times New Roman" panose="02020603050405020304" pitchFamily="18" charset="0"/>
                          <a:ea typeface="標楷體" panose="03000509000000000000" pitchFamily="65" charset="-120"/>
                        </a:rPr>
                        <a:t>採計項目</a:t>
                      </a:r>
                    </a:p>
                  </a:txBody>
                  <a:tcPr marL="68581" marR="68581" marT="6353" marB="0" anchor="ctr">
                    <a:solidFill>
                      <a:schemeClr val="bg1"/>
                    </a:solidFill>
                  </a:tcPr>
                </a:tc>
                <a:tc>
                  <a:txBody>
                    <a:bodyPr/>
                    <a:lstStyle/>
                    <a:p>
                      <a:pPr algn="ctr">
                        <a:spcAft>
                          <a:spcPts val="0"/>
                        </a:spcAft>
                      </a:pPr>
                      <a:r>
                        <a:rPr lang="zh-TW" sz="1300" kern="100" baseline="0" dirty="0">
                          <a:effectLst/>
                          <a:latin typeface="Times New Roman" panose="02020603050405020304" pitchFamily="18" charset="0"/>
                          <a:ea typeface="標楷體" panose="03000509000000000000" pitchFamily="65" charset="-120"/>
                        </a:rPr>
                        <a:t>採計期間（註</a:t>
                      </a:r>
                      <a:r>
                        <a:rPr lang="en-US" sz="1300" kern="100" baseline="0" dirty="0">
                          <a:effectLst/>
                          <a:latin typeface="Times New Roman" panose="02020603050405020304" pitchFamily="18" charset="0"/>
                          <a:ea typeface="標楷體" panose="03000509000000000000" pitchFamily="65" charset="-120"/>
                        </a:rPr>
                        <a:t>1</a:t>
                      </a:r>
                      <a:r>
                        <a:rPr lang="zh-TW" sz="1300" kern="100" baseline="0" dirty="0">
                          <a:effectLst/>
                          <a:latin typeface="Times New Roman" panose="02020603050405020304" pitchFamily="18" charset="0"/>
                          <a:ea typeface="標楷體" panose="03000509000000000000" pitchFamily="65" charset="-120"/>
                        </a:rPr>
                        <a:t>）</a:t>
                      </a:r>
                    </a:p>
                  </a:txBody>
                  <a:tcPr marL="68581" marR="68581" marT="6353" marB="0" anchor="ctr">
                    <a:solidFill>
                      <a:schemeClr val="bg1"/>
                    </a:solidFill>
                  </a:tcPr>
                </a:tc>
                <a:tc>
                  <a:txBody>
                    <a:bodyPr/>
                    <a:lstStyle/>
                    <a:p>
                      <a:pPr algn="ctr">
                        <a:spcAft>
                          <a:spcPts val="0"/>
                        </a:spcAft>
                      </a:pPr>
                      <a:r>
                        <a:rPr lang="zh-TW" sz="1300" kern="100" baseline="0" dirty="0">
                          <a:effectLst/>
                          <a:latin typeface="Times New Roman" panose="02020603050405020304" pitchFamily="18" charset="0"/>
                          <a:ea typeface="標楷體" panose="03000509000000000000" pitchFamily="65" charset="-120"/>
                        </a:rPr>
                        <a:t>計分標準</a:t>
                      </a:r>
                    </a:p>
                  </a:txBody>
                  <a:tcPr marL="68581" marR="68581" marT="6353" marB="0" anchor="ctr">
                    <a:solidFill>
                      <a:schemeClr val="bg1"/>
                    </a:solidFill>
                  </a:tcPr>
                </a:tc>
                <a:tc>
                  <a:txBody>
                    <a:bodyPr/>
                    <a:lstStyle/>
                    <a:p>
                      <a:pPr algn="ctr">
                        <a:spcAft>
                          <a:spcPts val="0"/>
                        </a:spcAft>
                      </a:pPr>
                      <a:r>
                        <a:rPr lang="zh-TW" sz="1300" kern="100" baseline="0" dirty="0">
                          <a:effectLst/>
                          <a:latin typeface="Times New Roman" panose="02020603050405020304" pitchFamily="18" charset="0"/>
                          <a:ea typeface="標楷體" panose="03000509000000000000" pitchFamily="65" charset="-120"/>
                        </a:rPr>
                        <a:t>說明</a:t>
                      </a:r>
                    </a:p>
                  </a:txBody>
                  <a:tcPr marL="68581" marR="68581" marT="6353" marB="0" anchor="ctr">
                    <a:solidFill>
                      <a:schemeClr val="bg1"/>
                    </a:solidFill>
                  </a:tcPr>
                </a:tc>
              </a:tr>
              <a:tr h="273157">
                <a:tc rowSpan="4">
                  <a:txBody>
                    <a:bodyPr/>
                    <a:lstStyle/>
                    <a:p>
                      <a:pPr marL="1270" algn="just">
                        <a:spcAft>
                          <a:spcPts val="0"/>
                        </a:spcAft>
                      </a:pPr>
                      <a:r>
                        <a:rPr lang="zh-TW" sz="1300" kern="100" baseline="0">
                          <a:effectLst/>
                          <a:latin typeface="Times New Roman" panose="02020603050405020304" pitchFamily="18" charset="0"/>
                          <a:ea typeface="標楷體" panose="03000509000000000000" pitchFamily="65" charset="-120"/>
                        </a:rPr>
                        <a:t>學校幹部</a:t>
                      </a:r>
                    </a:p>
                  </a:txBody>
                  <a:tcPr marL="68581" marR="68581" marT="6353" marB="0" anchor="ctr">
                    <a:solidFill>
                      <a:schemeClr val="bg1"/>
                    </a:solidFill>
                  </a:tcPr>
                </a:tc>
                <a:tc>
                  <a:txBody>
                    <a:bodyPr/>
                    <a:lstStyle/>
                    <a:p>
                      <a:pPr>
                        <a:spcAft>
                          <a:spcPts val="0"/>
                        </a:spcAft>
                      </a:pPr>
                      <a:r>
                        <a:rPr lang="zh-TW" sz="1300" kern="100" baseline="0" dirty="0">
                          <a:effectLst/>
                          <a:latin typeface="Times New Roman" panose="02020603050405020304" pitchFamily="18" charset="0"/>
                          <a:ea typeface="標楷體" panose="03000509000000000000" pitchFamily="65" charset="-120"/>
                        </a:rPr>
                        <a:t>累計滿</a:t>
                      </a:r>
                      <a:r>
                        <a:rPr lang="en-US" sz="1300" kern="100" baseline="0" dirty="0">
                          <a:effectLst/>
                          <a:latin typeface="Times New Roman" panose="02020603050405020304" pitchFamily="18" charset="0"/>
                          <a:ea typeface="標楷體" panose="03000509000000000000" pitchFamily="65" charset="-120"/>
                        </a:rPr>
                        <a:t>3</a:t>
                      </a:r>
                      <a:r>
                        <a:rPr lang="zh-TW" sz="1300" kern="100" baseline="0" dirty="0">
                          <a:effectLst/>
                          <a:latin typeface="Times New Roman" panose="02020603050405020304" pitchFamily="18" charset="0"/>
                          <a:ea typeface="標楷體" panose="03000509000000000000" pitchFamily="65" charset="-120"/>
                        </a:rPr>
                        <a:t>學期（含）以上者</a:t>
                      </a: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50</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rowSpan="4">
                  <a:txBody>
                    <a:bodyPr/>
                    <a:lstStyle/>
                    <a:p>
                      <a:pPr marL="177800" lvl="0" indent="-177800" algn="just">
                        <a:spcAft>
                          <a:spcPts val="0"/>
                        </a:spcAft>
                        <a:buFont typeface="+mj-lt"/>
                        <a:buAutoNum type="arabicPeriod"/>
                      </a:pPr>
                      <a:r>
                        <a:rPr lang="zh-TW" sz="1300" kern="100" baseline="0" dirty="0" smtClean="0">
                          <a:effectLst/>
                          <a:latin typeface="Times New Roman" panose="02020603050405020304" pitchFamily="18" charset="0"/>
                          <a:ea typeface="標楷體" panose="03000509000000000000" pitchFamily="65" charset="-120"/>
                        </a:rPr>
                        <a:t>學校</a:t>
                      </a:r>
                      <a:r>
                        <a:rPr lang="zh-TW" sz="1300" kern="100" baseline="0" dirty="0">
                          <a:effectLst/>
                          <a:latin typeface="Times New Roman" panose="02020603050405020304" pitchFamily="18" charset="0"/>
                          <a:ea typeface="標楷體" panose="03000509000000000000" pitchFamily="65" charset="-120"/>
                        </a:rPr>
                        <a:t>幹部包括班級幹部（註</a:t>
                      </a:r>
                      <a:r>
                        <a:rPr lang="en-US" sz="1300" kern="100" baseline="0" dirty="0">
                          <a:effectLst/>
                          <a:latin typeface="Times New Roman" panose="02020603050405020304" pitchFamily="18" charset="0"/>
                          <a:ea typeface="標楷體" panose="03000509000000000000" pitchFamily="65" charset="-120"/>
                        </a:rPr>
                        <a:t>2</a:t>
                      </a:r>
                      <a:r>
                        <a:rPr lang="zh-TW" sz="1300" kern="100" baseline="0" dirty="0" smtClean="0">
                          <a:effectLst/>
                          <a:latin typeface="Times New Roman" panose="02020603050405020304" pitchFamily="18" charset="0"/>
                          <a:ea typeface="標楷體" panose="03000509000000000000" pitchFamily="65" charset="-120"/>
                        </a:rPr>
                        <a:t>、</a:t>
                      </a:r>
                      <a:r>
                        <a:rPr lang="zh-TW" altLang="zh-TW" sz="1300" kern="100" baseline="0" dirty="0" smtClean="0">
                          <a:effectLst/>
                          <a:latin typeface="Times New Roman" panose="02020603050405020304" pitchFamily="18" charset="0"/>
                          <a:ea typeface="標楷體" panose="03000509000000000000" pitchFamily="65" charset="-120"/>
                        </a:rPr>
                        <a:t>註</a:t>
                      </a:r>
                      <a:r>
                        <a:rPr lang="en-US" sz="1300" kern="100" baseline="0" dirty="0" smtClean="0">
                          <a:effectLst/>
                          <a:latin typeface="Times New Roman" panose="02020603050405020304" pitchFamily="18" charset="0"/>
                          <a:ea typeface="標楷體" panose="03000509000000000000" pitchFamily="65" charset="-120"/>
                        </a:rPr>
                        <a:t>3</a:t>
                      </a:r>
                      <a:r>
                        <a:rPr lang="zh-TW" sz="1300" kern="100" baseline="0" dirty="0">
                          <a:effectLst/>
                          <a:latin typeface="Times New Roman" panose="02020603050405020304" pitchFamily="18" charset="0"/>
                          <a:ea typeface="標楷體" panose="03000509000000000000" pitchFamily="65" charset="-120"/>
                        </a:rPr>
                        <a:t>）、全校幹部（註</a:t>
                      </a:r>
                      <a:r>
                        <a:rPr lang="en-US" sz="1300" kern="100" baseline="0" dirty="0">
                          <a:effectLst/>
                          <a:latin typeface="Times New Roman" panose="02020603050405020304" pitchFamily="18" charset="0"/>
                          <a:ea typeface="標楷體" panose="03000509000000000000" pitchFamily="65" charset="-120"/>
                        </a:rPr>
                        <a:t>4</a:t>
                      </a:r>
                      <a:r>
                        <a:rPr lang="zh-TW" sz="1300" kern="100" baseline="0" dirty="0">
                          <a:effectLst/>
                          <a:latin typeface="Times New Roman" panose="02020603050405020304" pitchFamily="18" charset="0"/>
                          <a:ea typeface="標楷體" panose="03000509000000000000" pitchFamily="65" charset="-120"/>
                        </a:rPr>
                        <a:t>）及社團幹部（註</a:t>
                      </a:r>
                      <a:r>
                        <a:rPr lang="en-US" sz="1300" kern="100" baseline="0" dirty="0" smtClean="0">
                          <a:effectLst/>
                          <a:latin typeface="Times New Roman" panose="02020603050405020304" pitchFamily="18" charset="0"/>
                          <a:ea typeface="標楷體" panose="03000509000000000000" pitchFamily="65" charset="-120"/>
                        </a:rPr>
                        <a:t>5</a:t>
                      </a:r>
                      <a:r>
                        <a:rPr lang="zh-TW" altLang="en-US" sz="1300" kern="100" baseline="0" dirty="0" smtClean="0">
                          <a:effectLst/>
                          <a:latin typeface="Times New Roman" panose="02020603050405020304" pitchFamily="18" charset="0"/>
                          <a:ea typeface="標楷體" panose="03000509000000000000" pitchFamily="65" charset="-120"/>
                        </a:rPr>
                        <a:t>、</a:t>
                      </a:r>
                      <a:r>
                        <a:rPr lang="zh-TW" sz="1300" kern="100" baseline="0" dirty="0" smtClean="0">
                          <a:effectLst/>
                          <a:latin typeface="Times New Roman" panose="02020603050405020304" pitchFamily="18" charset="0"/>
                          <a:ea typeface="標楷體" panose="03000509000000000000" pitchFamily="65" charset="-120"/>
                        </a:rPr>
                        <a:t>註</a:t>
                      </a:r>
                      <a:r>
                        <a:rPr lang="en-US" sz="1300" kern="100" baseline="0" dirty="0">
                          <a:effectLst/>
                          <a:latin typeface="Times New Roman" panose="02020603050405020304" pitchFamily="18" charset="0"/>
                          <a:ea typeface="標楷體" panose="03000509000000000000" pitchFamily="65" charset="-120"/>
                        </a:rPr>
                        <a:t>6</a:t>
                      </a:r>
                      <a:r>
                        <a:rPr lang="zh-TW" sz="1300" kern="100" baseline="0" dirty="0" smtClean="0">
                          <a:effectLst/>
                          <a:latin typeface="Times New Roman" panose="02020603050405020304" pitchFamily="18" charset="0"/>
                          <a:ea typeface="標楷體" panose="03000509000000000000" pitchFamily="65" charset="-120"/>
                        </a:rPr>
                        <a:t>）</a:t>
                      </a:r>
                      <a:r>
                        <a:rPr lang="zh-TW" altLang="en-US" sz="1300" kern="100" baseline="0" dirty="0" smtClean="0">
                          <a:effectLst/>
                          <a:latin typeface="Times New Roman" panose="02020603050405020304" pitchFamily="18" charset="0"/>
                          <a:ea typeface="標楷體" panose="03000509000000000000" pitchFamily="65" charset="-120"/>
                        </a:rPr>
                        <a:t>。</a:t>
                      </a:r>
                      <a:endParaRPr lang="en-US" altLang="zh-TW" sz="1300" kern="100" baseline="0" dirty="0" smtClean="0">
                        <a:effectLst/>
                        <a:latin typeface="Times New Roman" panose="02020603050405020304" pitchFamily="18" charset="0"/>
                        <a:ea typeface="標楷體" panose="03000509000000000000" pitchFamily="65" charset="-120"/>
                      </a:endParaRPr>
                    </a:p>
                    <a:p>
                      <a:pPr marL="177800" lvl="0" indent="-177800" algn="just">
                        <a:spcAft>
                          <a:spcPts val="0"/>
                        </a:spcAft>
                        <a:buFont typeface="+mj-lt"/>
                        <a:buAutoNum type="arabicPeriod"/>
                      </a:pPr>
                      <a:r>
                        <a:rPr lang="zh-TW" sz="1300" kern="100" baseline="0" dirty="0" smtClean="0">
                          <a:effectLst/>
                          <a:latin typeface="Times New Roman" panose="02020603050405020304" pitchFamily="18" charset="0"/>
                          <a:ea typeface="標楷體" panose="03000509000000000000" pitchFamily="65" charset="-120"/>
                        </a:rPr>
                        <a:t>幹部</a:t>
                      </a:r>
                      <a:r>
                        <a:rPr lang="zh-TW" sz="1300" kern="100" baseline="0" dirty="0">
                          <a:effectLst/>
                          <a:latin typeface="Times New Roman" panose="02020603050405020304" pitchFamily="18" charset="0"/>
                          <a:ea typeface="標楷體" panose="03000509000000000000" pitchFamily="65" charset="-120"/>
                        </a:rPr>
                        <a:t>應透過公平、公正、公開及民主程序產生，不應由學生輪流擔任或逕由教師指派</a:t>
                      </a:r>
                      <a:r>
                        <a:rPr lang="zh-TW" sz="1300" kern="100" baseline="0" dirty="0" smtClean="0">
                          <a:effectLst/>
                          <a:latin typeface="Times New Roman" panose="02020603050405020304" pitchFamily="18" charset="0"/>
                          <a:ea typeface="標楷體" panose="03000509000000000000" pitchFamily="65" charset="-120"/>
                        </a:rPr>
                        <a:t>。</a:t>
                      </a:r>
                      <a:endParaRPr lang="en-US" altLang="zh-TW" sz="1300" kern="100" baseline="0" dirty="0" smtClean="0">
                        <a:effectLst/>
                        <a:latin typeface="Times New Roman" panose="02020603050405020304" pitchFamily="18" charset="0"/>
                        <a:ea typeface="標楷體" panose="03000509000000000000" pitchFamily="65" charset="-120"/>
                      </a:endParaRPr>
                    </a:p>
                    <a:p>
                      <a:pPr marL="177800" lvl="0" indent="-177800" algn="just">
                        <a:spcAft>
                          <a:spcPts val="0"/>
                        </a:spcAft>
                        <a:buFont typeface="+mj-lt"/>
                        <a:buAutoNum type="arabicPeriod"/>
                      </a:pPr>
                      <a:r>
                        <a:rPr lang="zh-TW" sz="1300" kern="100" baseline="0" dirty="0" smtClean="0">
                          <a:effectLst/>
                          <a:latin typeface="Times New Roman" panose="02020603050405020304" pitchFamily="18" charset="0"/>
                          <a:ea typeface="標楷體" panose="03000509000000000000" pitchFamily="65" charset="-120"/>
                        </a:rPr>
                        <a:t>學校</a:t>
                      </a:r>
                      <a:r>
                        <a:rPr lang="zh-TW" sz="1300" kern="100" baseline="0" dirty="0">
                          <a:effectLst/>
                          <a:latin typeface="Times New Roman" panose="02020603050405020304" pitchFamily="18" charset="0"/>
                          <a:ea typeface="標楷體" panose="03000509000000000000" pitchFamily="65" charset="-120"/>
                        </a:rPr>
                        <a:t>幹部依學校發給之證明計分。</a:t>
                      </a:r>
                    </a:p>
                  </a:txBody>
                  <a:tcPr marL="68581" marR="68581" marT="6353" marB="0">
                    <a:solidFill>
                      <a:schemeClr val="bg1"/>
                    </a:solidFill>
                  </a:tcPr>
                </a:tc>
              </a:tr>
              <a:tr h="273157">
                <a:tc vMerge="1">
                  <a:txBody>
                    <a:bodyPr/>
                    <a:lstStyle/>
                    <a:p>
                      <a:endParaRPr lang="zh-TW" altLang="en-US"/>
                    </a:p>
                  </a:txBody>
                  <a:tcPr/>
                </a:tc>
                <a:tc>
                  <a:txBody>
                    <a:bodyPr/>
                    <a:lstStyle/>
                    <a:p>
                      <a:pPr>
                        <a:spcAft>
                          <a:spcPts val="0"/>
                        </a:spcAft>
                      </a:pPr>
                      <a:r>
                        <a:rPr lang="zh-TW" sz="1300" kern="100" spc="-30" baseline="0">
                          <a:effectLst/>
                          <a:latin typeface="Times New Roman" panose="02020603050405020304" pitchFamily="18" charset="0"/>
                          <a:ea typeface="標楷體" panose="03000509000000000000" pitchFamily="65" charset="-120"/>
                        </a:rPr>
                        <a:t>累計滿</a:t>
                      </a:r>
                      <a:r>
                        <a:rPr lang="en-US" sz="1300" kern="100" spc="-30" baseline="0">
                          <a:effectLst/>
                          <a:latin typeface="Times New Roman" panose="02020603050405020304" pitchFamily="18" charset="0"/>
                          <a:ea typeface="標楷體" panose="03000509000000000000" pitchFamily="65" charset="-120"/>
                        </a:rPr>
                        <a:t>2</a:t>
                      </a:r>
                      <a:r>
                        <a:rPr lang="zh-TW" sz="1300" kern="100" spc="-30" baseline="0">
                          <a:effectLst/>
                          <a:latin typeface="Times New Roman" panose="02020603050405020304" pitchFamily="18" charset="0"/>
                          <a:ea typeface="標楷體" panose="03000509000000000000" pitchFamily="65" charset="-120"/>
                        </a:rPr>
                        <a:t>學期者，未滿</a:t>
                      </a:r>
                      <a:r>
                        <a:rPr lang="en-US" sz="1300" kern="100" spc="-30" baseline="0">
                          <a:effectLst/>
                          <a:latin typeface="Times New Roman" panose="02020603050405020304" pitchFamily="18" charset="0"/>
                          <a:ea typeface="標楷體" panose="03000509000000000000" pitchFamily="65" charset="-120"/>
                        </a:rPr>
                        <a:t>3</a:t>
                      </a:r>
                      <a:r>
                        <a:rPr lang="zh-TW" sz="1300" kern="100" spc="-30" baseline="0">
                          <a:effectLst/>
                          <a:latin typeface="Times New Roman" panose="02020603050405020304" pitchFamily="18" charset="0"/>
                          <a:ea typeface="標楷體" panose="03000509000000000000" pitchFamily="65" charset="-120"/>
                        </a:rPr>
                        <a:t>學期者</a:t>
                      </a:r>
                      <a:endParaRPr lang="zh-TW" sz="1300" kern="100" baseline="0">
                        <a:effectLst/>
                        <a:latin typeface="Times New Roman" panose="02020603050405020304" pitchFamily="18" charset="0"/>
                        <a:ea typeface="標楷體" panose="03000509000000000000" pitchFamily="65" charset="-120"/>
                      </a:endParaRP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40</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273157">
                <a:tc vMerge="1">
                  <a:txBody>
                    <a:bodyPr/>
                    <a:lstStyle/>
                    <a:p>
                      <a:endParaRPr lang="zh-TW" altLang="en-US"/>
                    </a:p>
                  </a:txBody>
                  <a:tcPr/>
                </a:tc>
                <a:tc>
                  <a:txBody>
                    <a:bodyPr/>
                    <a:lstStyle/>
                    <a:p>
                      <a:pPr>
                        <a:spcAft>
                          <a:spcPts val="0"/>
                        </a:spcAft>
                      </a:pPr>
                      <a:r>
                        <a:rPr lang="zh-TW" sz="1300" kern="100" spc="-30" baseline="0" dirty="0">
                          <a:effectLst/>
                          <a:latin typeface="Times New Roman" panose="02020603050405020304" pitchFamily="18" charset="0"/>
                          <a:ea typeface="標楷體" panose="03000509000000000000" pitchFamily="65" charset="-120"/>
                        </a:rPr>
                        <a:t>累計滿</a:t>
                      </a:r>
                      <a:r>
                        <a:rPr lang="en-US" sz="1300" kern="100" spc="-30" baseline="0" dirty="0">
                          <a:effectLst/>
                          <a:latin typeface="Times New Roman" panose="02020603050405020304" pitchFamily="18" charset="0"/>
                          <a:ea typeface="標楷體" panose="03000509000000000000" pitchFamily="65" charset="-120"/>
                        </a:rPr>
                        <a:t>1</a:t>
                      </a:r>
                      <a:r>
                        <a:rPr lang="zh-TW" sz="1300" kern="100" spc="-30" baseline="0" dirty="0">
                          <a:effectLst/>
                          <a:latin typeface="Times New Roman" panose="02020603050405020304" pitchFamily="18" charset="0"/>
                          <a:ea typeface="標楷體" panose="03000509000000000000" pitchFamily="65" charset="-120"/>
                        </a:rPr>
                        <a:t>學期者，未滿</a:t>
                      </a:r>
                      <a:r>
                        <a:rPr lang="en-US" sz="1300" kern="100" spc="-30" baseline="0" dirty="0">
                          <a:effectLst/>
                          <a:latin typeface="Times New Roman" panose="02020603050405020304" pitchFamily="18" charset="0"/>
                          <a:ea typeface="標楷體" panose="03000509000000000000" pitchFamily="65" charset="-120"/>
                        </a:rPr>
                        <a:t>2</a:t>
                      </a:r>
                      <a:r>
                        <a:rPr lang="zh-TW" sz="1300" kern="100" spc="-30" baseline="0" dirty="0">
                          <a:effectLst/>
                          <a:latin typeface="Times New Roman" panose="02020603050405020304" pitchFamily="18" charset="0"/>
                          <a:ea typeface="標楷體" panose="03000509000000000000" pitchFamily="65" charset="-120"/>
                        </a:rPr>
                        <a:t>學期者</a:t>
                      </a:r>
                      <a:endParaRPr lang="zh-TW" sz="1300" kern="100" baseline="0" dirty="0">
                        <a:effectLst/>
                        <a:latin typeface="Times New Roman" panose="02020603050405020304" pitchFamily="18" charset="0"/>
                        <a:ea typeface="標楷體" panose="03000509000000000000" pitchFamily="65" charset="-120"/>
                      </a:endParaRP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25</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273157">
                <a:tc vMerge="1">
                  <a:txBody>
                    <a:bodyPr/>
                    <a:lstStyle/>
                    <a:p>
                      <a:endParaRPr lang="zh-TW" altLang="en-US"/>
                    </a:p>
                  </a:txBody>
                  <a:tcPr/>
                </a:tc>
                <a:tc>
                  <a:txBody>
                    <a:bodyPr/>
                    <a:lstStyle/>
                    <a:p>
                      <a:pPr>
                        <a:spcAft>
                          <a:spcPts val="0"/>
                        </a:spcAft>
                      </a:pPr>
                      <a:r>
                        <a:rPr lang="zh-TW" sz="1300" kern="100" baseline="0" dirty="0">
                          <a:effectLst/>
                          <a:latin typeface="Times New Roman" panose="02020603050405020304" pitchFamily="18" charset="0"/>
                          <a:ea typeface="標楷體" panose="03000509000000000000" pitchFamily="65" charset="-120"/>
                        </a:rPr>
                        <a:t>累計不滿</a:t>
                      </a:r>
                      <a:r>
                        <a:rPr lang="en-US" sz="1300" kern="100" baseline="0" dirty="0">
                          <a:effectLst/>
                          <a:latin typeface="Times New Roman" panose="02020603050405020304" pitchFamily="18" charset="0"/>
                          <a:ea typeface="標楷體" panose="03000509000000000000" pitchFamily="65" charset="-120"/>
                        </a:rPr>
                        <a:t>1</a:t>
                      </a:r>
                      <a:r>
                        <a:rPr lang="zh-TW" sz="1300" kern="100" baseline="0" dirty="0">
                          <a:effectLst/>
                          <a:latin typeface="Times New Roman" panose="02020603050405020304" pitchFamily="18" charset="0"/>
                          <a:ea typeface="標楷體" panose="03000509000000000000" pitchFamily="65" charset="-120"/>
                        </a:rPr>
                        <a:t>學期者</a:t>
                      </a: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10</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273157">
                <a:tc rowSpan="4">
                  <a:txBody>
                    <a:bodyPr/>
                    <a:lstStyle/>
                    <a:p>
                      <a:pPr marL="1270" algn="just">
                        <a:spcAft>
                          <a:spcPts val="0"/>
                        </a:spcAft>
                      </a:pPr>
                      <a:r>
                        <a:rPr lang="zh-TW" sz="1300" kern="100" baseline="0" dirty="0">
                          <a:effectLst/>
                          <a:latin typeface="Times New Roman" panose="02020603050405020304" pitchFamily="18" charset="0"/>
                          <a:ea typeface="標楷體" panose="03000509000000000000" pitchFamily="65" charset="-120"/>
                        </a:rPr>
                        <a:t>志工或社會服務</a:t>
                      </a:r>
                    </a:p>
                  </a:txBody>
                  <a:tcPr marL="68581" marR="68581" marT="6353" marB="0" anchor="ctr">
                    <a:solidFill>
                      <a:schemeClr val="bg1"/>
                    </a:solidFill>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rPr>
                        <a:t>累計</a:t>
                      </a:r>
                      <a:r>
                        <a:rPr lang="en-US" sz="1300" kern="100" baseline="0">
                          <a:effectLst/>
                          <a:latin typeface="Times New Roman" panose="02020603050405020304" pitchFamily="18" charset="0"/>
                          <a:ea typeface="標楷體" panose="03000509000000000000" pitchFamily="65" charset="-120"/>
                        </a:rPr>
                        <a:t>101</a:t>
                      </a:r>
                      <a:r>
                        <a:rPr lang="zh-TW" sz="1300" kern="100" baseline="0">
                          <a:effectLst/>
                          <a:latin typeface="Times New Roman" panose="02020603050405020304" pitchFamily="18" charset="0"/>
                          <a:ea typeface="標楷體" panose="03000509000000000000" pitchFamily="65" charset="-120"/>
                        </a:rPr>
                        <a:t>小時以上者</a:t>
                      </a:r>
                    </a:p>
                  </a:txBody>
                  <a:tcPr marL="68581" marR="68581" marT="6353" marB="0" anchor="ctr">
                    <a:solidFill>
                      <a:schemeClr val="bg1"/>
                    </a:solidFill>
                  </a:tcPr>
                </a:tc>
                <a:tc>
                  <a:txBody>
                    <a:bodyPr/>
                    <a:lstStyle/>
                    <a:p>
                      <a:pPr algn="ctr">
                        <a:spcAft>
                          <a:spcPts val="0"/>
                        </a:spcAft>
                      </a:pPr>
                      <a:r>
                        <a:rPr lang="en-US" sz="1300" kern="100" baseline="0">
                          <a:effectLst/>
                          <a:latin typeface="Times New Roman" panose="02020603050405020304" pitchFamily="18" charset="0"/>
                          <a:ea typeface="標楷體" panose="03000509000000000000" pitchFamily="65" charset="-120"/>
                        </a:rPr>
                        <a:t>50</a:t>
                      </a:r>
                      <a:r>
                        <a:rPr lang="zh-TW" sz="1300" kern="100" baseline="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rowSpan="4">
                  <a:txBody>
                    <a:bodyPr/>
                    <a:lstStyle/>
                    <a:p>
                      <a:pPr marL="177800" lvl="0" indent="-177800" algn="just">
                        <a:spcAft>
                          <a:spcPts val="0"/>
                        </a:spcAft>
                        <a:buFont typeface="+mj-lt"/>
                        <a:buAutoNum type="arabicPeriod"/>
                      </a:pPr>
                      <a:r>
                        <a:rPr lang="zh-TW" sz="1300" kern="100" baseline="0" dirty="0">
                          <a:effectLst/>
                          <a:latin typeface="Times New Roman" panose="02020603050405020304" pitchFamily="18" charset="0"/>
                          <a:ea typeface="標楷體" panose="03000509000000000000" pitchFamily="65" charset="-120"/>
                        </a:rPr>
                        <a:t>志工或社會服務包括校內志工（或服務學習）（註</a:t>
                      </a:r>
                      <a:r>
                        <a:rPr lang="en-US" sz="1300" kern="100" baseline="0" dirty="0">
                          <a:effectLst/>
                          <a:latin typeface="Times New Roman" panose="02020603050405020304" pitchFamily="18" charset="0"/>
                          <a:ea typeface="標楷體" panose="03000509000000000000" pitchFamily="65" charset="-120"/>
                        </a:rPr>
                        <a:t>7</a:t>
                      </a:r>
                      <a:r>
                        <a:rPr lang="zh-TW" sz="1300" kern="100" baseline="0" dirty="0">
                          <a:effectLst/>
                          <a:latin typeface="Times New Roman" panose="02020603050405020304" pitchFamily="18" charset="0"/>
                          <a:ea typeface="標楷體" panose="03000509000000000000" pitchFamily="65" charset="-120"/>
                        </a:rPr>
                        <a:t>）及校外志工或社會服務。（註</a:t>
                      </a:r>
                      <a:r>
                        <a:rPr lang="en-US" sz="1300" kern="100" baseline="0" dirty="0">
                          <a:effectLst/>
                          <a:latin typeface="Times New Roman" panose="02020603050405020304" pitchFamily="18" charset="0"/>
                          <a:ea typeface="標楷體" panose="03000509000000000000" pitchFamily="65" charset="-120"/>
                        </a:rPr>
                        <a:t>8</a:t>
                      </a:r>
                      <a:r>
                        <a:rPr lang="zh-TW" sz="1300" kern="100" baseline="0" dirty="0">
                          <a:effectLst/>
                          <a:latin typeface="Times New Roman" panose="02020603050405020304" pitchFamily="18" charset="0"/>
                          <a:ea typeface="標楷體" panose="03000509000000000000" pitchFamily="65" charset="-120"/>
                        </a:rPr>
                        <a:t>）</a:t>
                      </a:r>
                    </a:p>
                    <a:p>
                      <a:pPr marL="177800" lvl="0" indent="-177800" algn="just">
                        <a:spcAft>
                          <a:spcPts val="0"/>
                        </a:spcAft>
                        <a:buFont typeface="+mj-lt"/>
                        <a:buAutoNum type="arabicPeriod"/>
                      </a:pPr>
                      <a:r>
                        <a:rPr lang="zh-TW" sz="1300" kern="100" baseline="0" dirty="0">
                          <a:effectLst/>
                          <a:latin typeface="Times New Roman" panose="02020603050405020304" pitchFamily="18" charset="0"/>
                          <a:ea typeface="標楷體" panose="03000509000000000000" pitchFamily="65" charset="-120"/>
                        </a:rPr>
                        <a:t>校內志工依學校所開具之時數證明採計，校外志工應持有內政部統一製發之志工服務紀錄冊，或由社會服務機構等單位開具證明文件，經學校認可後，方能列入採計。</a:t>
                      </a:r>
                    </a:p>
                    <a:p>
                      <a:pPr marL="177800" lvl="0" indent="-177800" algn="just">
                        <a:spcAft>
                          <a:spcPts val="0"/>
                        </a:spcAft>
                        <a:buFont typeface="+mj-lt"/>
                        <a:buAutoNum type="arabicPeriod"/>
                      </a:pPr>
                      <a:r>
                        <a:rPr lang="zh-TW" sz="1300" kern="100" baseline="0" dirty="0">
                          <a:effectLst/>
                          <a:latin typeface="Times New Roman" panose="02020603050405020304" pitchFamily="18" charset="0"/>
                          <a:ea typeface="標楷體" panose="03000509000000000000" pitchFamily="65" charset="-120"/>
                        </a:rPr>
                        <a:t>若有支領酬勞事實者，均不予採計。</a:t>
                      </a:r>
                    </a:p>
                  </a:txBody>
                  <a:tcPr marL="68581" marR="68581" marT="6353" marB="0">
                    <a:solidFill>
                      <a:schemeClr val="bg1"/>
                    </a:solidFill>
                  </a:tcPr>
                </a:tc>
              </a:tr>
              <a:tr h="273157">
                <a:tc vMerge="1">
                  <a:txBody>
                    <a:bodyPr/>
                    <a:lstStyle/>
                    <a:p>
                      <a:endParaRPr lang="zh-TW" altLang="en-US"/>
                    </a:p>
                  </a:txBody>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rPr>
                        <a:t>累計</a:t>
                      </a:r>
                      <a:r>
                        <a:rPr lang="en-US" sz="1300" kern="100" baseline="0">
                          <a:effectLst/>
                          <a:latin typeface="Times New Roman" panose="02020603050405020304" pitchFamily="18" charset="0"/>
                          <a:ea typeface="標楷體" panose="03000509000000000000" pitchFamily="65" charset="-120"/>
                        </a:rPr>
                        <a:t>51</a:t>
                      </a:r>
                      <a:r>
                        <a:rPr lang="zh-TW" sz="1300" kern="100" baseline="0">
                          <a:effectLst/>
                          <a:latin typeface="Times New Roman" panose="02020603050405020304" pitchFamily="18" charset="0"/>
                          <a:ea typeface="標楷體" panose="03000509000000000000" pitchFamily="65" charset="-120"/>
                        </a:rPr>
                        <a:t>至</a:t>
                      </a:r>
                      <a:r>
                        <a:rPr lang="en-US" sz="1300" kern="100" baseline="0">
                          <a:effectLst/>
                          <a:latin typeface="Times New Roman" panose="02020603050405020304" pitchFamily="18" charset="0"/>
                          <a:ea typeface="標楷體" panose="03000509000000000000" pitchFamily="65" charset="-120"/>
                        </a:rPr>
                        <a:t>100</a:t>
                      </a:r>
                      <a:r>
                        <a:rPr lang="zh-TW" sz="1300" kern="100" baseline="0">
                          <a:effectLst/>
                          <a:latin typeface="Times New Roman" panose="02020603050405020304" pitchFamily="18" charset="0"/>
                          <a:ea typeface="標楷體" panose="03000509000000000000" pitchFamily="65" charset="-120"/>
                        </a:rPr>
                        <a:t>小時者</a:t>
                      </a: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40</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273157">
                <a:tc vMerge="1">
                  <a:txBody>
                    <a:bodyPr/>
                    <a:lstStyle/>
                    <a:p>
                      <a:endParaRPr lang="zh-TW" altLang="en-US"/>
                    </a:p>
                  </a:txBody>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rPr>
                        <a:t>累計</a:t>
                      </a:r>
                      <a:r>
                        <a:rPr lang="en-US" sz="1300" kern="100" baseline="0">
                          <a:effectLst/>
                          <a:latin typeface="Times New Roman" panose="02020603050405020304" pitchFamily="18" charset="0"/>
                          <a:ea typeface="標楷體" panose="03000509000000000000" pitchFamily="65" charset="-120"/>
                        </a:rPr>
                        <a:t>21</a:t>
                      </a:r>
                      <a:r>
                        <a:rPr lang="zh-TW" sz="1300" kern="100" baseline="0">
                          <a:effectLst/>
                          <a:latin typeface="Times New Roman" panose="02020603050405020304" pitchFamily="18" charset="0"/>
                          <a:ea typeface="標楷體" panose="03000509000000000000" pitchFamily="65" charset="-120"/>
                        </a:rPr>
                        <a:t>至</a:t>
                      </a:r>
                      <a:r>
                        <a:rPr lang="en-US" sz="1300" kern="100" baseline="0">
                          <a:effectLst/>
                          <a:latin typeface="Times New Roman" panose="02020603050405020304" pitchFamily="18" charset="0"/>
                          <a:ea typeface="標楷體" panose="03000509000000000000" pitchFamily="65" charset="-120"/>
                        </a:rPr>
                        <a:t>50</a:t>
                      </a:r>
                      <a:r>
                        <a:rPr lang="zh-TW" sz="1300" kern="100" baseline="0">
                          <a:effectLst/>
                          <a:latin typeface="Times New Roman" panose="02020603050405020304" pitchFamily="18" charset="0"/>
                          <a:ea typeface="標楷體" panose="03000509000000000000" pitchFamily="65" charset="-120"/>
                        </a:rPr>
                        <a:t>小時者</a:t>
                      </a: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25</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662902">
                <a:tc vMerge="1">
                  <a:txBody>
                    <a:bodyPr/>
                    <a:lstStyle/>
                    <a:p>
                      <a:endParaRPr lang="zh-TW" altLang="en-US"/>
                    </a:p>
                  </a:txBody>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rPr>
                        <a:t>累計</a:t>
                      </a:r>
                      <a:r>
                        <a:rPr lang="en-US" sz="1300" kern="100" baseline="0">
                          <a:effectLst/>
                          <a:latin typeface="Times New Roman" panose="02020603050405020304" pitchFamily="18" charset="0"/>
                          <a:ea typeface="標楷體" panose="03000509000000000000" pitchFamily="65" charset="-120"/>
                        </a:rPr>
                        <a:t>1</a:t>
                      </a:r>
                      <a:r>
                        <a:rPr lang="zh-TW" sz="1300" kern="100" baseline="0">
                          <a:effectLst/>
                          <a:latin typeface="Times New Roman" panose="02020603050405020304" pitchFamily="18" charset="0"/>
                          <a:ea typeface="標楷體" panose="03000509000000000000" pitchFamily="65" charset="-120"/>
                        </a:rPr>
                        <a:t>至</a:t>
                      </a:r>
                      <a:r>
                        <a:rPr lang="en-US" sz="1300" kern="100" baseline="0">
                          <a:effectLst/>
                          <a:latin typeface="Times New Roman" panose="02020603050405020304" pitchFamily="18" charset="0"/>
                          <a:ea typeface="標楷體" panose="03000509000000000000" pitchFamily="65" charset="-120"/>
                        </a:rPr>
                        <a:t>20</a:t>
                      </a:r>
                      <a:r>
                        <a:rPr lang="zh-TW" sz="1300" kern="100" baseline="0">
                          <a:effectLst/>
                          <a:latin typeface="Times New Roman" panose="02020603050405020304" pitchFamily="18" charset="0"/>
                          <a:ea typeface="標楷體" panose="03000509000000000000" pitchFamily="65" charset="-120"/>
                        </a:rPr>
                        <a:t>小時者</a:t>
                      </a: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10</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273792">
                <a:tc rowSpan="4">
                  <a:txBody>
                    <a:bodyPr/>
                    <a:lstStyle/>
                    <a:p>
                      <a:pPr marL="0" indent="82550">
                        <a:spcAft>
                          <a:spcPts val="0"/>
                        </a:spcAft>
                      </a:pPr>
                      <a:r>
                        <a:rPr lang="zh-TW" sz="1300" kern="100" baseline="0" dirty="0" smtClean="0">
                          <a:effectLst/>
                          <a:latin typeface="Times New Roman" panose="02020603050405020304" pitchFamily="18" charset="0"/>
                          <a:ea typeface="標楷體" panose="03000509000000000000" pitchFamily="65" charset="-120"/>
                        </a:rPr>
                        <a:t>社團</a:t>
                      </a:r>
                      <a:r>
                        <a:rPr lang="zh-TW" altLang="en-US" sz="1300" kern="100" baseline="0" dirty="0" smtClean="0">
                          <a:effectLst/>
                          <a:latin typeface="Times New Roman" panose="02020603050405020304" pitchFamily="18" charset="0"/>
                          <a:ea typeface="標楷體" panose="03000509000000000000" pitchFamily="65" charset="-120"/>
                        </a:rPr>
                        <a:t>參</a:t>
                      </a:r>
                      <a:r>
                        <a:rPr lang="zh-TW" sz="1300" kern="100" baseline="0" dirty="0" smtClean="0">
                          <a:effectLst/>
                          <a:latin typeface="Times New Roman" panose="02020603050405020304" pitchFamily="18" charset="0"/>
                          <a:ea typeface="標楷體" panose="03000509000000000000" pitchFamily="65" charset="-120"/>
                        </a:rPr>
                        <a:t>與</a:t>
                      </a:r>
                      <a:endParaRPr lang="zh-TW" sz="1300" kern="100" baseline="0" dirty="0">
                        <a:effectLst/>
                        <a:latin typeface="Times New Roman" panose="02020603050405020304" pitchFamily="18" charset="0"/>
                        <a:ea typeface="標楷體" panose="03000509000000000000" pitchFamily="65" charset="-120"/>
                      </a:endParaRPr>
                    </a:p>
                  </a:txBody>
                  <a:tcPr marL="0" marR="0" marT="0" marB="0" anchor="ctr">
                    <a:solidFill>
                      <a:schemeClr val="bg1"/>
                    </a:solidFill>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rPr>
                        <a:t>累計滿</a:t>
                      </a:r>
                      <a:r>
                        <a:rPr lang="en-US" sz="1300" kern="100" baseline="0">
                          <a:effectLst/>
                          <a:latin typeface="Times New Roman" panose="02020603050405020304" pitchFamily="18" charset="0"/>
                          <a:ea typeface="標楷體" panose="03000509000000000000" pitchFamily="65" charset="-120"/>
                        </a:rPr>
                        <a:t>3</a:t>
                      </a:r>
                      <a:r>
                        <a:rPr lang="zh-TW" sz="1300" kern="100" baseline="0">
                          <a:effectLst/>
                          <a:latin typeface="Times New Roman" panose="02020603050405020304" pitchFamily="18" charset="0"/>
                          <a:ea typeface="標楷體" panose="03000509000000000000" pitchFamily="65" charset="-120"/>
                        </a:rPr>
                        <a:t>學期（含）以上者</a:t>
                      </a:r>
                    </a:p>
                  </a:txBody>
                  <a:tcPr marL="68581" marR="68581" marT="6353" marB="0" anchor="ctr">
                    <a:solidFill>
                      <a:schemeClr val="bg1"/>
                    </a:solidFill>
                  </a:tcPr>
                </a:tc>
                <a:tc>
                  <a:txBody>
                    <a:bodyPr/>
                    <a:lstStyle/>
                    <a:p>
                      <a:pPr algn="ctr">
                        <a:spcAft>
                          <a:spcPts val="0"/>
                        </a:spcAft>
                      </a:pPr>
                      <a:r>
                        <a:rPr lang="en-US" sz="1300" kern="100" baseline="0">
                          <a:effectLst/>
                          <a:latin typeface="Times New Roman" panose="02020603050405020304" pitchFamily="18" charset="0"/>
                          <a:ea typeface="標楷體" panose="03000509000000000000" pitchFamily="65" charset="-120"/>
                        </a:rPr>
                        <a:t>50</a:t>
                      </a:r>
                      <a:r>
                        <a:rPr lang="zh-TW" sz="1300" kern="100" baseline="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rowSpan="4">
                  <a:txBody>
                    <a:bodyPr/>
                    <a:lstStyle/>
                    <a:p>
                      <a:pPr marL="265113" lvl="0" indent="-179388" algn="just" defTabSz="914400" rtl="0" eaLnBrk="1" latinLnBrk="0" hangingPunct="1">
                        <a:spcAft>
                          <a:spcPts val="0"/>
                        </a:spcAft>
                        <a:buFont typeface="+mj-lt"/>
                        <a:buAutoNum type="arabicPeriod"/>
                      </a:pPr>
                      <a:r>
                        <a:rPr lang="zh-TW"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若同一學期擔任社團幹部，學校幹部及社團參與者，僅採計其中一項（註</a:t>
                      </a:r>
                      <a:r>
                        <a:rPr lang="en-US"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9</a:t>
                      </a:r>
                      <a:r>
                        <a:rPr lang="zh-TW"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a:t>
                      </a:r>
                    </a:p>
                    <a:p>
                      <a:pPr marL="265113" lvl="0" indent="-179388" algn="just" defTabSz="914400" rtl="0" eaLnBrk="1" latinLnBrk="0" hangingPunct="1">
                        <a:spcAft>
                          <a:spcPts val="0"/>
                        </a:spcAft>
                        <a:buFont typeface="+mj-lt"/>
                        <a:buAutoNum type="arabicPeriod"/>
                      </a:pPr>
                      <a:r>
                        <a:rPr lang="zh-TW"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社團係指學生參與由學校於課程內或課後（含假日及寒暑假）實施團體性、系統性之活動課程或校隊，由合格教師或具備專長者擔任指導，且需定期訓練或研習之學習團體（註</a:t>
                      </a:r>
                      <a:r>
                        <a:rPr lang="en-US"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10</a:t>
                      </a:r>
                      <a:r>
                        <a:rPr lang="zh-TW"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、註</a:t>
                      </a:r>
                      <a:r>
                        <a:rPr lang="en-US"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11</a:t>
                      </a:r>
                      <a:r>
                        <a:rPr lang="zh-TW"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a:t>
                      </a:r>
                    </a:p>
                    <a:p>
                      <a:pPr marL="265113" lvl="0" indent="-179388" algn="just" defTabSz="914400" rtl="0" eaLnBrk="1" latinLnBrk="0" hangingPunct="1">
                        <a:spcAft>
                          <a:spcPts val="0"/>
                        </a:spcAft>
                        <a:buFont typeface="+mj-lt"/>
                        <a:buAutoNum type="arabicPeriod"/>
                      </a:pPr>
                      <a:r>
                        <a:rPr lang="zh-TW" altLang="zh-TW" sz="1300" kern="100" baseline="0" dirty="0" smtClean="0">
                          <a:solidFill>
                            <a:schemeClr val="tx1"/>
                          </a:solidFill>
                          <a:effectLst/>
                          <a:latin typeface="Times New Roman" panose="02020603050405020304" pitchFamily="18" charset="0"/>
                          <a:ea typeface="標楷體" panose="03000509000000000000" pitchFamily="65" charset="-120"/>
                          <a:cs typeface="+mn-cs"/>
                        </a:rPr>
                        <a:t>社團參與依學校開具之證明計分。</a:t>
                      </a:r>
                      <a:endParaRPr lang="zh-TW" sz="1300" kern="100" baseline="0" dirty="0">
                        <a:solidFill>
                          <a:schemeClr val="tx1"/>
                        </a:solidFill>
                        <a:effectLst/>
                        <a:latin typeface="Times New Roman" panose="02020603050405020304" pitchFamily="18" charset="0"/>
                        <a:ea typeface="標楷體" panose="03000509000000000000" pitchFamily="65" charset="-120"/>
                        <a:cs typeface="+mn-cs"/>
                      </a:endParaRPr>
                    </a:p>
                  </a:txBody>
                  <a:tcPr marL="0" marR="0" marT="0" marB="0" anchor="ctr">
                    <a:solidFill>
                      <a:schemeClr val="bg1"/>
                    </a:solidFill>
                  </a:tcPr>
                </a:tc>
              </a:tr>
              <a:tr h="273792">
                <a:tc vMerge="1">
                  <a:txBody>
                    <a:bodyPr/>
                    <a:lstStyle/>
                    <a:p>
                      <a:endParaRPr lang="zh-TW" altLang="en-US"/>
                    </a:p>
                  </a:txBody>
                  <a:tcPr/>
                </a:tc>
                <a:tc>
                  <a:txBody>
                    <a:bodyPr/>
                    <a:lstStyle/>
                    <a:p>
                      <a:pPr>
                        <a:spcAft>
                          <a:spcPts val="0"/>
                        </a:spcAft>
                      </a:pPr>
                      <a:r>
                        <a:rPr lang="zh-TW" sz="1300" kern="100" spc="-30" baseline="0">
                          <a:effectLst/>
                          <a:latin typeface="Times New Roman" panose="02020603050405020304" pitchFamily="18" charset="0"/>
                          <a:ea typeface="標楷體" panose="03000509000000000000" pitchFamily="65" charset="-120"/>
                        </a:rPr>
                        <a:t>累計滿</a:t>
                      </a:r>
                      <a:r>
                        <a:rPr lang="en-US" sz="1300" kern="100" spc="-30" baseline="0">
                          <a:effectLst/>
                          <a:latin typeface="Times New Roman" panose="02020603050405020304" pitchFamily="18" charset="0"/>
                          <a:ea typeface="標楷體" panose="03000509000000000000" pitchFamily="65" charset="-120"/>
                        </a:rPr>
                        <a:t>2</a:t>
                      </a:r>
                      <a:r>
                        <a:rPr lang="zh-TW" sz="1300" kern="100" spc="-30" baseline="0">
                          <a:effectLst/>
                          <a:latin typeface="Times New Roman" panose="02020603050405020304" pitchFamily="18" charset="0"/>
                          <a:ea typeface="標楷體" panose="03000509000000000000" pitchFamily="65" charset="-120"/>
                        </a:rPr>
                        <a:t>學期者，未滿</a:t>
                      </a:r>
                      <a:r>
                        <a:rPr lang="en-US" sz="1300" kern="100" spc="-30" baseline="0">
                          <a:effectLst/>
                          <a:latin typeface="Times New Roman" panose="02020603050405020304" pitchFamily="18" charset="0"/>
                          <a:ea typeface="標楷體" panose="03000509000000000000" pitchFamily="65" charset="-120"/>
                        </a:rPr>
                        <a:t>3</a:t>
                      </a:r>
                      <a:r>
                        <a:rPr lang="zh-TW" sz="1300" kern="100" spc="-30" baseline="0">
                          <a:effectLst/>
                          <a:latin typeface="Times New Roman" panose="02020603050405020304" pitchFamily="18" charset="0"/>
                          <a:ea typeface="標楷體" panose="03000509000000000000" pitchFamily="65" charset="-120"/>
                        </a:rPr>
                        <a:t>學期者</a:t>
                      </a:r>
                      <a:endParaRPr lang="zh-TW" sz="1300" kern="100" baseline="0">
                        <a:effectLst/>
                        <a:latin typeface="Times New Roman" panose="02020603050405020304" pitchFamily="18" charset="0"/>
                        <a:ea typeface="標楷體" panose="03000509000000000000" pitchFamily="65" charset="-120"/>
                      </a:endParaRP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40</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273792">
                <a:tc vMerge="1">
                  <a:txBody>
                    <a:bodyPr/>
                    <a:lstStyle/>
                    <a:p>
                      <a:endParaRPr lang="zh-TW" altLang="en-US"/>
                    </a:p>
                  </a:txBody>
                  <a:tcPr/>
                </a:tc>
                <a:tc>
                  <a:txBody>
                    <a:bodyPr/>
                    <a:lstStyle/>
                    <a:p>
                      <a:pPr>
                        <a:spcAft>
                          <a:spcPts val="0"/>
                        </a:spcAft>
                      </a:pPr>
                      <a:r>
                        <a:rPr lang="zh-TW" sz="1300" kern="100" spc="-30" baseline="0" dirty="0">
                          <a:effectLst/>
                          <a:latin typeface="Times New Roman" panose="02020603050405020304" pitchFamily="18" charset="0"/>
                          <a:ea typeface="標楷體" panose="03000509000000000000" pitchFamily="65" charset="-120"/>
                        </a:rPr>
                        <a:t>累計滿</a:t>
                      </a:r>
                      <a:r>
                        <a:rPr lang="en-US" sz="1300" kern="100" spc="-30" baseline="0" dirty="0">
                          <a:effectLst/>
                          <a:latin typeface="Times New Roman" panose="02020603050405020304" pitchFamily="18" charset="0"/>
                          <a:ea typeface="標楷體" panose="03000509000000000000" pitchFamily="65" charset="-120"/>
                        </a:rPr>
                        <a:t>1</a:t>
                      </a:r>
                      <a:r>
                        <a:rPr lang="zh-TW" sz="1300" kern="100" spc="-30" baseline="0" dirty="0">
                          <a:effectLst/>
                          <a:latin typeface="Times New Roman" panose="02020603050405020304" pitchFamily="18" charset="0"/>
                          <a:ea typeface="標楷體" panose="03000509000000000000" pitchFamily="65" charset="-120"/>
                        </a:rPr>
                        <a:t>學期者，未滿</a:t>
                      </a:r>
                      <a:r>
                        <a:rPr lang="en-US" sz="1300" kern="100" spc="-30" baseline="0" dirty="0">
                          <a:effectLst/>
                          <a:latin typeface="Times New Roman" panose="02020603050405020304" pitchFamily="18" charset="0"/>
                          <a:ea typeface="標楷體" panose="03000509000000000000" pitchFamily="65" charset="-120"/>
                        </a:rPr>
                        <a:t>2</a:t>
                      </a:r>
                      <a:r>
                        <a:rPr lang="zh-TW" sz="1300" kern="100" spc="-30" baseline="0" dirty="0">
                          <a:effectLst/>
                          <a:latin typeface="Times New Roman" panose="02020603050405020304" pitchFamily="18" charset="0"/>
                          <a:ea typeface="標楷體" panose="03000509000000000000" pitchFamily="65" charset="-120"/>
                        </a:rPr>
                        <a:t>學期者</a:t>
                      </a:r>
                      <a:endParaRPr lang="zh-TW" sz="1300" kern="100" baseline="0" dirty="0">
                        <a:effectLst/>
                        <a:latin typeface="Times New Roman" panose="02020603050405020304" pitchFamily="18" charset="0"/>
                        <a:ea typeface="標楷體" panose="03000509000000000000" pitchFamily="65" charset="-120"/>
                      </a:endParaRP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25</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r h="565575">
                <a:tc vMerge="1">
                  <a:txBody>
                    <a:bodyPr/>
                    <a:lstStyle/>
                    <a:p>
                      <a:endParaRPr lang="zh-TW" altLang="en-US"/>
                    </a:p>
                  </a:txBody>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rPr>
                        <a:t>累計不滿</a:t>
                      </a:r>
                      <a:r>
                        <a:rPr lang="en-US" sz="1300" kern="100" baseline="0">
                          <a:effectLst/>
                          <a:latin typeface="Times New Roman" panose="02020603050405020304" pitchFamily="18" charset="0"/>
                          <a:ea typeface="標楷體" panose="03000509000000000000" pitchFamily="65" charset="-120"/>
                        </a:rPr>
                        <a:t>1</a:t>
                      </a:r>
                      <a:r>
                        <a:rPr lang="zh-TW" sz="1300" kern="100" baseline="0">
                          <a:effectLst/>
                          <a:latin typeface="Times New Roman" panose="02020603050405020304" pitchFamily="18" charset="0"/>
                          <a:ea typeface="標楷體" panose="03000509000000000000" pitchFamily="65" charset="-120"/>
                        </a:rPr>
                        <a:t>學期者</a:t>
                      </a:r>
                    </a:p>
                  </a:txBody>
                  <a:tcPr marL="68581" marR="68581" marT="6353" marB="0" anchor="ctr">
                    <a:solidFill>
                      <a:schemeClr val="bg1"/>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rPr>
                        <a:t>10</a:t>
                      </a:r>
                      <a:r>
                        <a:rPr lang="zh-TW" sz="1300" kern="100" baseline="0" dirty="0">
                          <a:effectLst/>
                          <a:latin typeface="Times New Roman" panose="02020603050405020304" pitchFamily="18" charset="0"/>
                          <a:ea typeface="標楷體" panose="03000509000000000000" pitchFamily="65" charset="-120"/>
                        </a:rPr>
                        <a:t>分</a:t>
                      </a:r>
                    </a:p>
                  </a:txBody>
                  <a:tcPr marL="68581" marR="68581" marT="6353" marB="0" anchor="ctr">
                    <a:solidFill>
                      <a:schemeClr val="bg1"/>
                    </a:solidFill>
                  </a:tcP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107950" y="30163"/>
            <a:ext cx="9144000" cy="635000"/>
          </a:xfrm>
        </p:spPr>
        <p:txBody>
          <a:bodyPr/>
          <a:lstStyle/>
          <a:p>
            <a:pPr>
              <a:defRPr/>
            </a:pPr>
            <a:r>
              <a:rPr lang="zh-TW" altLang="en-US" sz="4000" kern="1200" dirty="0">
                <a:solidFill>
                  <a:schemeClr val="tx1"/>
                </a:solidFill>
                <a:latin typeface="Times New Roman" pitchFamily="18" charset="0"/>
                <a:ea typeface="標楷體" pitchFamily="65" charset="-120"/>
                <a:cs typeface="Times New Roman" pitchFamily="18" charset="0"/>
              </a:rPr>
              <a:t>捌</a:t>
            </a:r>
            <a:r>
              <a:rPr lang="zh-TW" altLang="en-US" sz="4000" kern="1200" dirty="0" smtClean="0">
                <a:solidFill>
                  <a:schemeClr val="tx1"/>
                </a:solidFill>
                <a:latin typeface="Times New Roman" pitchFamily="18" charset="0"/>
                <a:ea typeface="標楷體" pitchFamily="65" charset="-120"/>
                <a:cs typeface="Times New Roman" pitchFamily="18" charset="0"/>
              </a:rPr>
              <a:t>、甄選規定</a:t>
            </a:r>
            <a:r>
              <a:rPr lang="en-US" altLang="zh-TW" sz="4000" kern="1200" dirty="0" smtClean="0">
                <a:solidFill>
                  <a:schemeClr val="tx1"/>
                </a:solidFill>
                <a:latin typeface="Times New Roman" pitchFamily="18" charset="0"/>
                <a:ea typeface="標楷體" pitchFamily="65" charset="-120"/>
                <a:cs typeface="Times New Roman" pitchFamily="18" charset="0"/>
              </a:rPr>
              <a:t>-</a:t>
            </a:r>
            <a:r>
              <a:rPr lang="zh-TW" altLang="en-US" sz="4000" kern="1200" dirty="0" smtClean="0">
                <a:solidFill>
                  <a:schemeClr val="tx1"/>
                </a:solidFill>
                <a:latin typeface="Times New Roman" pitchFamily="18" charset="0"/>
                <a:ea typeface="標楷體" pitchFamily="65" charset="-120"/>
                <a:cs typeface="Times New Roman" pitchFamily="18" charset="0"/>
              </a:rPr>
              <a:t>第</a:t>
            </a:r>
            <a:r>
              <a:rPr lang="en-US" altLang="zh-TW" sz="4000" kern="1200" dirty="0" smtClean="0">
                <a:solidFill>
                  <a:schemeClr val="tx1"/>
                </a:solidFill>
                <a:latin typeface="Times New Roman" pitchFamily="18" charset="0"/>
                <a:ea typeface="標楷體" pitchFamily="65" charset="-120"/>
                <a:cs typeface="Times New Roman" pitchFamily="18" charset="0"/>
              </a:rPr>
              <a:t>7</a:t>
            </a:r>
            <a:r>
              <a:rPr lang="zh-TW" altLang="en-US" sz="4000" kern="1200" dirty="0" smtClean="0">
                <a:solidFill>
                  <a:schemeClr val="tx1"/>
                </a:solidFill>
                <a:latin typeface="Times New Roman" pitchFamily="18" charset="0"/>
                <a:ea typeface="標楷體" pitchFamily="65" charset="-120"/>
                <a:cs typeface="Times New Roman" pitchFamily="18" charset="0"/>
              </a:rPr>
              <a:t>比序（</a:t>
            </a:r>
            <a:r>
              <a:rPr lang="en-US" altLang="zh-TW" sz="4000" kern="1200" dirty="0">
                <a:solidFill>
                  <a:schemeClr val="tx1"/>
                </a:solidFill>
                <a:latin typeface="Times New Roman" pitchFamily="18" charset="0"/>
                <a:ea typeface="標楷體" pitchFamily="65" charset="-120"/>
                <a:cs typeface="Times New Roman" pitchFamily="18" charset="0"/>
              </a:rPr>
              <a:t>9</a:t>
            </a:r>
            <a:r>
              <a:rPr lang="en-US" altLang="zh-TW" sz="4000" kern="1200" dirty="0" smtClean="0">
                <a:solidFill>
                  <a:schemeClr val="tx1"/>
                </a:solidFill>
                <a:latin typeface="Times New Roman" pitchFamily="18" charset="0"/>
                <a:ea typeface="標楷體" pitchFamily="65" charset="-120"/>
                <a:cs typeface="Times New Roman" pitchFamily="18" charset="0"/>
              </a:rPr>
              <a:t>/9</a:t>
            </a:r>
            <a:r>
              <a:rPr lang="zh-TW" altLang="en-US" sz="4000" kern="1200" dirty="0" smtClean="0">
                <a:solidFill>
                  <a:schemeClr val="tx1"/>
                </a:solidFill>
                <a:latin typeface="Times New Roman" pitchFamily="18" charset="0"/>
                <a:ea typeface="標楷體" pitchFamily="65" charset="-120"/>
                <a:cs typeface="Times New Roman" pitchFamily="18" charset="0"/>
              </a:rPr>
              <a:t>）</a:t>
            </a:r>
            <a:endParaRPr lang="zh-TW" altLang="en-US" sz="4000" kern="1200" dirty="0">
              <a:solidFill>
                <a:schemeClr val="tx1"/>
              </a:solidFill>
              <a:latin typeface="Times New Roman" pitchFamily="18" charset="0"/>
              <a:ea typeface="標楷體" pitchFamily="65" charset="-120"/>
              <a:cs typeface="Times New Roman" pitchFamily="18" charset="0"/>
            </a:endParaRPr>
          </a:p>
        </p:txBody>
      </p:sp>
      <p:sp>
        <p:nvSpPr>
          <p:cNvPr id="62467" name="文字方塊 12"/>
          <p:cNvSpPr txBox="1">
            <a:spLocks noChangeArrowheads="1"/>
          </p:cNvSpPr>
          <p:nvPr/>
        </p:nvSpPr>
        <p:spPr bwMode="auto">
          <a:xfrm>
            <a:off x="1187450" y="614363"/>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學校幹部、志工、社會服務及社團</a:t>
            </a: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參</a:t>
            </a:r>
            <a:r>
              <a:rPr lang="zh-TW" altLang="zh-TW"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與</a:t>
            </a: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採計項目及計分標準（續）</a:t>
            </a:r>
          </a:p>
        </p:txBody>
      </p:sp>
      <p:sp>
        <p:nvSpPr>
          <p:cNvPr id="62468" name="矩形 2"/>
          <p:cNvSpPr>
            <a:spLocks noChangeArrowheads="1"/>
          </p:cNvSpPr>
          <p:nvPr/>
        </p:nvSpPr>
        <p:spPr bwMode="auto">
          <a:xfrm>
            <a:off x="107950" y="1039813"/>
            <a:ext cx="9036050" cy="5694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Tx/>
              <a:buNone/>
            </a:pPr>
            <a:r>
              <a:rPr lang="zh-TW" altLang="zh-TW" sz="1400">
                <a:latin typeface="Times New Roman" panose="02020603050405020304" pitchFamily="18" charset="0"/>
                <a:ea typeface="標楷體" panose="03000509000000000000" pitchFamily="65" charset="-120"/>
              </a:rPr>
              <a:t>註</a:t>
            </a:r>
            <a:r>
              <a:rPr lang="en-US" altLang="zh-TW" sz="1400">
                <a:latin typeface="Times New Roman" panose="02020603050405020304" pitchFamily="18" charset="0"/>
                <a:ea typeface="標楷體" panose="03000509000000000000" pitchFamily="65" charset="-120"/>
              </a:rPr>
              <a:t>1</a:t>
            </a:r>
            <a:r>
              <a:rPr lang="zh-TW" altLang="zh-TW" sz="1400">
                <a:latin typeface="Times New Roman" panose="02020603050405020304" pitchFamily="18" charset="0"/>
                <a:ea typeface="標楷體" panose="03000509000000000000" pitchFamily="65" charset="-120"/>
              </a:rPr>
              <a:t>：第</a:t>
            </a:r>
            <a:r>
              <a:rPr lang="en-US" altLang="zh-TW" sz="1400">
                <a:latin typeface="Times New Roman" panose="02020603050405020304" pitchFamily="18" charset="0"/>
                <a:ea typeface="標楷體" panose="03000509000000000000" pitchFamily="65" charset="-120"/>
              </a:rPr>
              <a:t>7</a:t>
            </a:r>
            <a:r>
              <a:rPr lang="zh-TW" altLang="zh-TW" sz="1400">
                <a:latin typeface="Times New Roman" panose="02020603050405020304" pitchFamily="18" charset="0"/>
                <a:ea typeface="標楷體" panose="03000509000000000000" pitchFamily="65" charset="-120"/>
              </a:rPr>
              <a:t>比序所有項目之採計期間均為高一上學期至畢業前一學期之</a:t>
            </a:r>
            <a:r>
              <a:rPr lang="en-US" altLang="zh-TW" sz="1400">
                <a:latin typeface="Times New Roman" panose="02020603050405020304" pitchFamily="18" charset="0"/>
                <a:ea typeface="標楷體" panose="03000509000000000000" pitchFamily="65" charset="-120"/>
              </a:rPr>
              <a:t>5</a:t>
            </a:r>
            <a:r>
              <a:rPr lang="zh-TW" altLang="zh-TW" sz="1400">
                <a:latin typeface="Times New Roman" panose="02020603050405020304" pitchFamily="18" charset="0"/>
                <a:ea typeface="標楷體" panose="03000509000000000000" pitchFamily="65" charset="-120"/>
              </a:rPr>
              <a:t>學期（一般學制）或</a:t>
            </a:r>
            <a:r>
              <a:rPr lang="en-US" altLang="zh-TW" sz="1400">
                <a:latin typeface="Times New Roman" panose="02020603050405020304" pitchFamily="18" charset="0"/>
                <a:ea typeface="標楷體" panose="03000509000000000000" pitchFamily="65" charset="-120"/>
              </a:rPr>
              <a:t>7</a:t>
            </a:r>
            <a:r>
              <a:rPr lang="zh-TW" altLang="zh-TW" sz="1400">
                <a:latin typeface="Times New Roman" panose="02020603050405020304" pitchFamily="18" charset="0"/>
                <a:ea typeface="標楷體" panose="03000509000000000000" pitchFamily="65" charset="-120"/>
              </a:rPr>
              <a:t>學期（</a:t>
            </a:r>
            <a:r>
              <a:rPr lang="en-US" altLang="zh-TW" sz="1400">
                <a:latin typeface="Times New Roman" panose="02020603050405020304" pitchFamily="18" charset="0"/>
                <a:ea typeface="標楷體" panose="03000509000000000000" pitchFamily="65" charset="-120"/>
              </a:rPr>
              <a:t>4</a:t>
            </a:r>
            <a:r>
              <a:rPr lang="zh-TW" altLang="zh-TW" sz="1400">
                <a:latin typeface="Times New Roman" panose="02020603050405020304" pitchFamily="18" charset="0"/>
                <a:ea typeface="標楷體" panose="03000509000000000000" pitchFamily="65" charset="-120"/>
              </a:rPr>
              <a:t>年制夜間部），所有相關證明文件影本須連同考生報名表件資料於</a:t>
            </a:r>
            <a:r>
              <a:rPr lang="en-US" altLang="zh-TW" sz="1400">
                <a:latin typeface="Times New Roman" panose="02020603050405020304" pitchFamily="18" charset="0"/>
                <a:ea typeface="標楷體" panose="03000509000000000000" pitchFamily="65" charset="-120"/>
              </a:rPr>
              <a:t>107</a:t>
            </a:r>
            <a:r>
              <a:rPr lang="zh-TW" altLang="en-US" sz="1400">
                <a:latin typeface="Times New Roman" panose="02020603050405020304" pitchFamily="18" charset="0"/>
                <a:ea typeface="標楷體" panose="03000509000000000000" pitchFamily="65" charset="-120"/>
              </a:rPr>
              <a:t>年</a:t>
            </a:r>
            <a:r>
              <a:rPr lang="en-US" altLang="zh-TW" sz="1400">
                <a:latin typeface="Times New Roman" panose="02020603050405020304" pitchFamily="18" charset="0"/>
                <a:ea typeface="標楷體" panose="03000509000000000000" pitchFamily="65" charset="-120"/>
              </a:rPr>
              <a:t>3</a:t>
            </a:r>
            <a:r>
              <a:rPr lang="zh-TW" altLang="zh-TW" sz="1400">
                <a:latin typeface="Times New Roman" panose="02020603050405020304" pitchFamily="18" charset="0"/>
                <a:ea typeface="標楷體" panose="03000509000000000000" pitchFamily="65" charset="-120"/>
              </a:rPr>
              <a:t>月</a:t>
            </a:r>
            <a:r>
              <a:rPr lang="en-US" altLang="zh-TW" sz="1400">
                <a:latin typeface="Times New Roman" panose="02020603050405020304" pitchFamily="18" charset="0"/>
                <a:ea typeface="標楷體" panose="03000509000000000000" pitchFamily="65" charset="-120"/>
              </a:rPr>
              <a:t>21</a:t>
            </a:r>
            <a:r>
              <a:rPr lang="zh-TW" altLang="zh-TW" sz="1400">
                <a:latin typeface="Times New Roman" panose="02020603050405020304" pitchFamily="18" charset="0"/>
                <a:ea typeface="標楷體" panose="03000509000000000000" pitchFamily="65" charset="-120"/>
              </a:rPr>
              <a:t>日前，以快遞或限時掛號寄出（郵戳為憑）至本委員會進行審查。</a:t>
            </a:r>
          </a:p>
          <a:p>
            <a:pPr>
              <a:buFontTx/>
              <a:buNone/>
            </a:pPr>
            <a:r>
              <a:rPr lang="zh-TW" altLang="zh-TW" sz="1400">
                <a:latin typeface="Times New Roman" panose="02020603050405020304" pitchFamily="18" charset="0"/>
                <a:ea typeface="標楷體" panose="03000509000000000000" pitchFamily="65" charset="-120"/>
              </a:rPr>
              <a:t>註</a:t>
            </a:r>
            <a:r>
              <a:rPr lang="en-US" altLang="zh-TW" sz="1400">
                <a:latin typeface="Times New Roman" panose="02020603050405020304" pitchFamily="18" charset="0"/>
                <a:ea typeface="標楷體" panose="03000509000000000000" pitchFamily="65" charset="-120"/>
              </a:rPr>
              <a:t>2</a:t>
            </a:r>
            <a:r>
              <a:rPr lang="zh-TW" altLang="zh-TW" sz="1400">
                <a:latin typeface="Times New Roman" panose="02020603050405020304" pitchFamily="18" charset="0"/>
                <a:ea typeface="標楷體" panose="03000509000000000000" pitchFamily="65" charset="-120"/>
              </a:rPr>
              <a:t>：班級幹部名稱包括：班長、副班長、風紀股長、學藝（學術）股長、衛生股長、環保股長、總務（服務、事務、設備、圖資或資訊）股長、康樂（體育）股長、輔導股長、保健股長及其他經學校認可為股長名稱之班級幹部</a:t>
            </a:r>
            <a:r>
              <a:rPr lang="zh-TW" altLang="zh-TW" sz="1400" u="sng">
                <a:solidFill>
                  <a:srgbClr val="0000FF"/>
                </a:solidFill>
                <a:latin typeface="標楷體" panose="03000509000000000000" pitchFamily="65" charset="-120"/>
                <a:ea typeface="標楷體" panose="03000509000000000000" pitchFamily="65" charset="-120"/>
              </a:rPr>
              <a:t>，</a:t>
            </a:r>
            <a:r>
              <a:rPr lang="zh-TW" altLang="zh-TW" sz="1400" b="1" u="sng">
                <a:solidFill>
                  <a:srgbClr val="0000FF"/>
                </a:solidFill>
                <a:latin typeface="標楷體" panose="03000509000000000000" pitchFamily="65" charset="-120"/>
                <a:ea typeface="標楷體" panose="03000509000000000000" pitchFamily="65" charset="-120"/>
              </a:rPr>
              <a:t>發證時間請登錄證明文件開立（列印）時間</a:t>
            </a:r>
            <a:r>
              <a:rPr lang="zh-TW" altLang="zh-TW" sz="1400" b="1"/>
              <a:t>。</a:t>
            </a:r>
            <a:endParaRPr lang="zh-TW" altLang="zh-TW" sz="1400">
              <a:latin typeface="Times New Roman" panose="02020603050405020304" pitchFamily="18" charset="0"/>
              <a:ea typeface="標楷體" panose="03000509000000000000" pitchFamily="65" charset="-120"/>
            </a:endParaRPr>
          </a:p>
          <a:p>
            <a:pPr>
              <a:buFontTx/>
              <a:buNone/>
            </a:pPr>
            <a:r>
              <a:rPr lang="zh-TW" altLang="zh-TW" sz="1400" b="1">
                <a:solidFill>
                  <a:srgbClr val="FF0000"/>
                </a:solidFill>
                <a:latin typeface="Times New Roman" panose="02020603050405020304" pitchFamily="18" charset="0"/>
                <a:ea typeface="標楷體" panose="03000509000000000000" pitchFamily="65" charset="-120"/>
              </a:rPr>
              <a:t>註</a:t>
            </a:r>
            <a:r>
              <a:rPr lang="en-US" altLang="zh-TW" sz="1400" b="1">
                <a:solidFill>
                  <a:srgbClr val="FF0000"/>
                </a:solidFill>
                <a:latin typeface="Times New Roman" panose="02020603050405020304" pitchFamily="18" charset="0"/>
                <a:ea typeface="標楷體" panose="03000509000000000000" pitchFamily="65" charset="-120"/>
              </a:rPr>
              <a:t>3</a:t>
            </a:r>
            <a:r>
              <a:rPr lang="zh-TW" altLang="zh-TW" sz="1400" b="1">
                <a:solidFill>
                  <a:srgbClr val="FF0000"/>
                </a:solidFill>
                <a:latin typeface="Times New Roman" panose="02020603050405020304" pitchFamily="18" charset="0"/>
                <a:ea typeface="標楷體" panose="03000509000000000000" pitchFamily="65" charset="-120"/>
              </a:rPr>
              <a:t>：副班級幹部除副班長可採計外，其他副班級幹部一律不採計。另班級幹部不包含小老師。</a:t>
            </a:r>
          </a:p>
          <a:p>
            <a:pPr>
              <a:buFontTx/>
              <a:buNone/>
            </a:pPr>
            <a:r>
              <a:rPr lang="zh-TW" altLang="zh-TW" sz="1400">
                <a:latin typeface="Times New Roman" panose="02020603050405020304" pitchFamily="18" charset="0"/>
                <a:ea typeface="標楷體" panose="03000509000000000000" pitchFamily="65" charset="-120"/>
              </a:rPr>
              <a:t>註</a:t>
            </a:r>
            <a:r>
              <a:rPr lang="en-US" altLang="zh-TW" sz="1400">
                <a:latin typeface="Times New Roman" panose="02020603050405020304" pitchFamily="18" charset="0"/>
                <a:ea typeface="標楷體" panose="03000509000000000000" pitchFamily="65" charset="-120"/>
              </a:rPr>
              <a:t>4</a:t>
            </a:r>
            <a:r>
              <a:rPr lang="zh-TW" altLang="zh-TW" sz="1400">
                <a:latin typeface="Times New Roman" panose="02020603050405020304" pitchFamily="18" charset="0"/>
                <a:ea typeface="標楷體" panose="03000509000000000000" pitchFamily="65" charset="-120"/>
              </a:rPr>
              <a:t>：全校幹部包括：學生（自治）會會長（主席）、班聯會會長（主席）及擔任校內依法設立各委員會之學生代表（班代表）。</a:t>
            </a:r>
          </a:p>
          <a:p>
            <a:pPr>
              <a:buFontTx/>
              <a:buNone/>
            </a:pPr>
            <a:r>
              <a:rPr lang="zh-TW" altLang="zh-TW" sz="1400">
                <a:latin typeface="Times New Roman" panose="02020603050405020304" pitchFamily="18" charset="0"/>
                <a:ea typeface="標楷體" panose="03000509000000000000" pitchFamily="65" charset="-120"/>
              </a:rPr>
              <a:t>註</a:t>
            </a:r>
            <a:r>
              <a:rPr lang="en-US" altLang="zh-TW" sz="1400">
                <a:latin typeface="Times New Roman" panose="02020603050405020304" pitchFamily="18" charset="0"/>
                <a:ea typeface="標楷體" panose="03000509000000000000" pitchFamily="65" charset="-120"/>
              </a:rPr>
              <a:t>5</a:t>
            </a:r>
            <a:r>
              <a:rPr lang="zh-TW" altLang="zh-TW" sz="1400">
                <a:latin typeface="Times New Roman" panose="02020603050405020304" pitchFamily="18" charset="0"/>
                <a:ea typeface="標楷體" panose="03000509000000000000" pitchFamily="65" charset="-120"/>
              </a:rPr>
              <a:t>：社團幹部僅採計學校內社團之社長。</a:t>
            </a:r>
          </a:p>
          <a:p>
            <a:pPr>
              <a:buFontTx/>
              <a:buNone/>
            </a:pPr>
            <a:r>
              <a:rPr lang="zh-TW" altLang="zh-TW" sz="1400" b="1">
                <a:solidFill>
                  <a:srgbClr val="FF0000"/>
                </a:solidFill>
                <a:latin typeface="Times New Roman" panose="02020603050405020304" pitchFamily="18" charset="0"/>
                <a:ea typeface="標楷體" panose="03000509000000000000" pitchFamily="65" charset="-120"/>
              </a:rPr>
              <a:t>註</a:t>
            </a:r>
            <a:r>
              <a:rPr lang="en-US" altLang="zh-TW" sz="1400" b="1">
                <a:solidFill>
                  <a:srgbClr val="FF0000"/>
                </a:solidFill>
                <a:latin typeface="Times New Roman" panose="02020603050405020304" pitchFamily="18" charset="0"/>
                <a:ea typeface="標楷體" panose="03000509000000000000" pitchFamily="65" charset="-120"/>
              </a:rPr>
              <a:t>6</a:t>
            </a:r>
            <a:r>
              <a:rPr lang="zh-TW" altLang="zh-TW" sz="1400" b="1">
                <a:solidFill>
                  <a:srgbClr val="FF0000"/>
                </a:solidFill>
                <a:latin typeface="Times New Roman" panose="02020603050405020304" pitchFamily="18" charset="0"/>
                <a:ea typeface="標楷體" panose="03000509000000000000" pitchFamily="65" charset="-120"/>
              </a:rPr>
              <a:t>：若同</a:t>
            </a:r>
            <a:r>
              <a:rPr lang="en-US" altLang="zh-TW" sz="1400" b="1">
                <a:solidFill>
                  <a:srgbClr val="FF0000"/>
                </a:solidFill>
                <a:latin typeface="Times New Roman" panose="02020603050405020304" pitchFamily="18" charset="0"/>
                <a:ea typeface="標楷體" panose="03000509000000000000" pitchFamily="65" charset="-120"/>
              </a:rPr>
              <a:t>1</a:t>
            </a:r>
            <a:r>
              <a:rPr lang="zh-TW" altLang="zh-TW" sz="1400" b="1">
                <a:solidFill>
                  <a:srgbClr val="FF0000"/>
                </a:solidFill>
                <a:latin typeface="Times New Roman" panose="02020603050405020304" pitchFamily="18" charset="0"/>
                <a:ea typeface="標楷體" panose="03000509000000000000" pitchFamily="65" charset="-120"/>
              </a:rPr>
              <a:t>學期同時擔任</a:t>
            </a:r>
            <a:r>
              <a:rPr lang="en-US" altLang="zh-TW" sz="1400" b="1">
                <a:solidFill>
                  <a:srgbClr val="FF0000"/>
                </a:solidFill>
                <a:latin typeface="Times New Roman" panose="02020603050405020304" pitchFamily="18" charset="0"/>
                <a:ea typeface="標楷體" panose="03000509000000000000" pitchFamily="65" charset="-120"/>
              </a:rPr>
              <a:t>2</a:t>
            </a:r>
            <a:r>
              <a:rPr lang="zh-TW" altLang="zh-TW" sz="1400" b="1">
                <a:solidFill>
                  <a:srgbClr val="FF0000"/>
                </a:solidFill>
                <a:latin typeface="Times New Roman" panose="02020603050405020304" pitchFamily="18" charset="0"/>
                <a:ea typeface="標楷體" panose="03000509000000000000" pitchFamily="65" charset="-120"/>
              </a:rPr>
              <a:t>種以上之學校幹部，仍以</a:t>
            </a:r>
            <a:r>
              <a:rPr lang="en-US" altLang="zh-TW" sz="1400" b="1">
                <a:solidFill>
                  <a:srgbClr val="FF0000"/>
                </a:solidFill>
                <a:latin typeface="Times New Roman" panose="02020603050405020304" pitchFamily="18" charset="0"/>
                <a:ea typeface="標楷體" panose="03000509000000000000" pitchFamily="65" charset="-120"/>
              </a:rPr>
              <a:t>1</a:t>
            </a:r>
            <a:r>
              <a:rPr lang="zh-TW" altLang="zh-TW" sz="1400" b="1">
                <a:solidFill>
                  <a:srgbClr val="FF0000"/>
                </a:solidFill>
                <a:latin typeface="Times New Roman" panose="02020603050405020304" pitchFamily="18" charset="0"/>
                <a:ea typeface="標楷體" panose="03000509000000000000" pitchFamily="65" charset="-120"/>
              </a:rPr>
              <a:t>學期採計。</a:t>
            </a:r>
          </a:p>
          <a:p>
            <a:pPr>
              <a:buFontTx/>
              <a:buNone/>
            </a:pPr>
            <a:r>
              <a:rPr lang="zh-TW" altLang="zh-TW" sz="1400">
                <a:latin typeface="Times New Roman" panose="02020603050405020304" pitchFamily="18" charset="0"/>
                <a:ea typeface="標楷體" panose="03000509000000000000" pitchFamily="65" charset="-120"/>
              </a:rPr>
              <a:t>註</a:t>
            </a:r>
            <a:r>
              <a:rPr lang="en-US" altLang="zh-TW" sz="1400">
                <a:latin typeface="Times New Roman" panose="02020603050405020304" pitchFamily="18" charset="0"/>
                <a:ea typeface="標楷體" panose="03000509000000000000" pitchFamily="65" charset="-120"/>
              </a:rPr>
              <a:t>7</a:t>
            </a:r>
            <a:r>
              <a:rPr lang="zh-TW" altLang="zh-TW" sz="1400">
                <a:latin typeface="Times New Roman" panose="02020603050405020304" pitchFamily="18" charset="0"/>
                <a:ea typeface="標楷體" panose="03000509000000000000" pitchFamily="65" charset="-120"/>
              </a:rPr>
              <a:t>：校內志工（或服務學習）類別包括：交通服務類（維護同學上下學通勤安全、糾察等）、環保類（全校性資源回收、垃圾分類、環保糾察、校園環境整潔、登革熱防治工作等）、學術藝文類（圖書分類、美工布置及導覽、實驗室器材管理志工等）、體育服務類（體育器材場地之維護及保管等）、健康服務類（協助健康檢查及衛生保健宣導工作等）及其他經學校核可之全校性志工。</a:t>
            </a:r>
          </a:p>
          <a:p>
            <a:pPr>
              <a:buFontTx/>
              <a:buNone/>
            </a:pPr>
            <a:r>
              <a:rPr lang="zh-TW" altLang="zh-TW" sz="1400">
                <a:latin typeface="Times New Roman" panose="02020603050405020304" pitchFamily="18" charset="0"/>
                <a:ea typeface="標楷體" panose="03000509000000000000" pitchFamily="65" charset="-120"/>
              </a:rPr>
              <a:t>註</a:t>
            </a:r>
            <a:r>
              <a:rPr lang="en-US" altLang="zh-TW" sz="1400">
                <a:latin typeface="Times New Roman" panose="02020603050405020304" pitchFamily="18" charset="0"/>
                <a:ea typeface="標楷體" panose="03000509000000000000" pitchFamily="65" charset="-120"/>
              </a:rPr>
              <a:t>8</a:t>
            </a:r>
            <a:r>
              <a:rPr lang="zh-TW" altLang="zh-TW" sz="1400">
                <a:latin typeface="Times New Roman" panose="02020603050405020304" pitchFamily="18" charset="0"/>
                <a:ea typeface="標楷體" panose="03000509000000000000" pitchFamily="65" charset="-120"/>
              </a:rPr>
              <a:t>：依「志工服務法」規定，志工或社會服務須完成相關服務訓練後所從事之志工服務，</a:t>
            </a:r>
            <a:r>
              <a:rPr lang="zh-TW" altLang="zh-TW" sz="1400" b="1" u="sng">
                <a:solidFill>
                  <a:srgbClr val="0000FF"/>
                </a:solidFill>
                <a:latin typeface="Times New Roman" panose="02020603050405020304" pitchFamily="18" charset="0"/>
                <a:ea typeface="標楷體" panose="03000509000000000000" pitchFamily="65" charset="-120"/>
              </a:rPr>
              <a:t>須檢附有服務日期或服務時數之證明文件方得採計。</a:t>
            </a:r>
          </a:p>
          <a:p>
            <a:pPr>
              <a:buFontTx/>
              <a:buNone/>
            </a:pPr>
            <a:r>
              <a:rPr lang="zh-TW" altLang="zh-TW" sz="1400" b="1">
                <a:solidFill>
                  <a:srgbClr val="FF0000"/>
                </a:solidFill>
                <a:latin typeface="Times New Roman" panose="02020603050405020304" pitchFamily="18" charset="0"/>
                <a:ea typeface="標楷體" panose="03000509000000000000" pitchFamily="65" charset="-120"/>
              </a:rPr>
              <a:t>註</a:t>
            </a:r>
            <a:r>
              <a:rPr lang="en-US" altLang="zh-TW" sz="1400" b="1">
                <a:solidFill>
                  <a:srgbClr val="FF0000"/>
                </a:solidFill>
                <a:latin typeface="Times New Roman" panose="02020603050405020304" pitchFamily="18" charset="0"/>
                <a:ea typeface="標楷體" panose="03000509000000000000" pitchFamily="65" charset="-120"/>
              </a:rPr>
              <a:t>9</a:t>
            </a:r>
            <a:r>
              <a:rPr lang="zh-TW" altLang="zh-TW" sz="1400" b="1">
                <a:solidFill>
                  <a:srgbClr val="FF0000"/>
                </a:solidFill>
                <a:latin typeface="Times New Roman" panose="02020603050405020304" pitchFamily="18" charset="0"/>
                <a:ea typeface="標楷體" panose="03000509000000000000" pitchFamily="65" charset="-120"/>
              </a:rPr>
              <a:t>：同一學期</a:t>
            </a:r>
            <a:r>
              <a:rPr lang="zh-TW" altLang="en-US" sz="1400" b="1">
                <a:solidFill>
                  <a:srgbClr val="FF0000"/>
                </a:solidFill>
                <a:latin typeface="Times New Roman" panose="02020603050405020304" pitchFamily="18" charset="0"/>
                <a:ea typeface="標楷體" panose="03000509000000000000" pitchFamily="65" charset="-120"/>
              </a:rPr>
              <a:t>參</a:t>
            </a:r>
            <a:r>
              <a:rPr lang="zh-TW" altLang="zh-TW" sz="1400" b="1">
                <a:solidFill>
                  <a:srgbClr val="FF0000"/>
                </a:solidFill>
                <a:latin typeface="Times New Roman" panose="02020603050405020304" pitchFamily="18" charset="0"/>
                <a:ea typeface="標楷體" panose="03000509000000000000" pitchFamily="65" charset="-120"/>
              </a:rPr>
              <a:t>加社團並擔任社團幹部，僅就學校幹部或社團</a:t>
            </a:r>
            <a:r>
              <a:rPr lang="zh-TW" altLang="en-US" sz="1400" b="1">
                <a:solidFill>
                  <a:srgbClr val="FF0000"/>
                </a:solidFill>
                <a:latin typeface="Times New Roman" panose="02020603050405020304" pitchFamily="18" charset="0"/>
                <a:ea typeface="標楷體" panose="03000509000000000000" pitchFamily="65" charset="-120"/>
              </a:rPr>
              <a:t>參與</a:t>
            </a:r>
            <a:r>
              <a:rPr lang="zh-TW" altLang="zh-TW" sz="1400" b="1">
                <a:solidFill>
                  <a:srgbClr val="FF0000"/>
                </a:solidFill>
                <a:latin typeface="Times New Roman" panose="02020603050405020304" pitchFamily="18" charset="0"/>
                <a:ea typeface="標楷體" panose="03000509000000000000" pitchFamily="65" charset="-120"/>
              </a:rPr>
              <a:t>採計其中一項，不可同時採計，考生須自行選擇最有利之採計項目</a:t>
            </a:r>
            <a:r>
              <a:rPr lang="zh-TW" altLang="zh-TW" sz="1400" b="1" u="sng">
                <a:solidFill>
                  <a:srgbClr val="0000FF"/>
                </a:solidFill>
                <a:latin typeface="Times New Roman" panose="02020603050405020304" pitchFamily="18" charset="0"/>
                <a:ea typeface="標楷體" panose="03000509000000000000" pitchFamily="65" charset="-120"/>
              </a:rPr>
              <a:t>（例：一年級下學期參加排球社並擔任排球社社長，該學期僅就排球社社長採計為學校幹部或社團參與）</a:t>
            </a:r>
            <a:r>
              <a:rPr lang="zh-TW" altLang="zh-TW" sz="1400" b="1">
                <a:solidFill>
                  <a:srgbClr val="0000FF"/>
                </a:solidFill>
                <a:latin typeface="Times New Roman" panose="02020603050405020304" pitchFamily="18" charset="0"/>
                <a:ea typeface="標楷體" panose="03000509000000000000" pitchFamily="65" charset="-120"/>
              </a:rPr>
              <a:t>。</a:t>
            </a:r>
          </a:p>
          <a:p>
            <a:pPr>
              <a:buFontTx/>
              <a:buNone/>
            </a:pPr>
            <a:r>
              <a:rPr lang="zh-TW" altLang="zh-TW" sz="1400">
                <a:latin typeface="Times New Roman" panose="02020603050405020304" pitchFamily="18" charset="0"/>
                <a:ea typeface="標楷體" panose="03000509000000000000" pitchFamily="65" charset="-120"/>
              </a:rPr>
              <a:t>註</a:t>
            </a:r>
            <a:r>
              <a:rPr lang="en-US" altLang="zh-TW" sz="1400">
                <a:latin typeface="Times New Roman" panose="02020603050405020304" pitchFamily="18" charset="0"/>
                <a:ea typeface="標楷體" panose="03000509000000000000" pitchFamily="65" charset="-120"/>
              </a:rPr>
              <a:t>10</a:t>
            </a:r>
            <a:r>
              <a:rPr lang="zh-TW" altLang="zh-TW" sz="1400">
                <a:latin typeface="Times New Roman" panose="02020603050405020304" pitchFamily="18" charset="0"/>
                <a:ea typeface="標楷體" panose="03000509000000000000" pitchFamily="65" charset="-120"/>
              </a:rPr>
              <a:t>：社團類型：包括學藝性社團（如語文類、科學類等）、才藝性社團（如音樂類、表演藝術類、視覺藝術類等）、體育性社團（如球類、田徑類等）及其他經學校核可設立之全校性社團</a:t>
            </a:r>
            <a:r>
              <a:rPr lang="zh-TW" altLang="zh-TW" sz="1400" b="1" u="sng">
                <a:solidFill>
                  <a:srgbClr val="0000FF"/>
                </a:solidFill>
                <a:latin typeface="Times New Roman" panose="02020603050405020304" pitchFamily="18" charset="0"/>
                <a:ea typeface="標楷體" panose="03000509000000000000" pitchFamily="65" charset="-120"/>
              </a:rPr>
              <a:t>，發證時間請登錄證明文件開立（列印）時間</a:t>
            </a:r>
            <a:r>
              <a:rPr lang="zh-TW" altLang="zh-TW" sz="1400" b="1">
                <a:solidFill>
                  <a:srgbClr val="0000FF"/>
                </a:solidFill>
                <a:latin typeface="Times New Roman" panose="02020603050405020304" pitchFamily="18" charset="0"/>
                <a:ea typeface="標楷體" panose="03000509000000000000" pitchFamily="65" charset="-120"/>
              </a:rPr>
              <a:t>。</a:t>
            </a:r>
          </a:p>
          <a:p>
            <a:pPr>
              <a:buFontTx/>
              <a:buNone/>
            </a:pPr>
            <a:r>
              <a:rPr lang="zh-TW" altLang="zh-TW" sz="1400" b="1">
                <a:solidFill>
                  <a:srgbClr val="FF0000"/>
                </a:solidFill>
                <a:latin typeface="Times New Roman" panose="02020603050405020304" pitchFamily="18" charset="0"/>
                <a:ea typeface="標楷體" panose="03000509000000000000" pitchFamily="65" charset="-120"/>
              </a:rPr>
              <a:t>註</a:t>
            </a:r>
            <a:r>
              <a:rPr lang="en-US" altLang="zh-TW" sz="1400" b="1">
                <a:solidFill>
                  <a:srgbClr val="FF0000"/>
                </a:solidFill>
                <a:latin typeface="Times New Roman" panose="02020603050405020304" pitchFamily="18" charset="0"/>
                <a:ea typeface="標楷體" panose="03000509000000000000" pitchFamily="65" charset="-120"/>
              </a:rPr>
              <a:t>11</a:t>
            </a:r>
            <a:r>
              <a:rPr lang="zh-TW" altLang="zh-TW" sz="1400" b="1">
                <a:solidFill>
                  <a:srgbClr val="FF0000"/>
                </a:solidFill>
                <a:latin typeface="Times New Roman" panose="02020603050405020304" pitchFamily="18" charset="0"/>
                <a:ea typeface="標楷體" panose="03000509000000000000" pitchFamily="65" charset="-120"/>
              </a:rPr>
              <a:t>：若同</a:t>
            </a:r>
            <a:r>
              <a:rPr lang="en-US" altLang="zh-TW" sz="1400" b="1">
                <a:solidFill>
                  <a:srgbClr val="FF0000"/>
                </a:solidFill>
                <a:latin typeface="Times New Roman" panose="02020603050405020304" pitchFamily="18" charset="0"/>
                <a:ea typeface="標楷體" panose="03000509000000000000" pitchFamily="65" charset="-120"/>
              </a:rPr>
              <a:t>1</a:t>
            </a:r>
            <a:r>
              <a:rPr lang="zh-TW" altLang="zh-TW" sz="1400" b="1">
                <a:solidFill>
                  <a:srgbClr val="FF0000"/>
                </a:solidFill>
                <a:latin typeface="Times New Roman" panose="02020603050405020304" pitchFamily="18" charset="0"/>
                <a:ea typeface="標楷體" panose="03000509000000000000" pitchFamily="65" charset="-120"/>
              </a:rPr>
              <a:t>學期同時</a:t>
            </a:r>
            <a:r>
              <a:rPr lang="zh-TW" altLang="en-US" sz="1400" b="1">
                <a:solidFill>
                  <a:srgbClr val="FF0000"/>
                </a:solidFill>
                <a:latin typeface="Times New Roman" panose="02020603050405020304" pitchFamily="18" charset="0"/>
                <a:ea typeface="標楷體" panose="03000509000000000000" pitchFamily="65" charset="-120"/>
              </a:rPr>
              <a:t>參加</a:t>
            </a:r>
            <a:r>
              <a:rPr lang="en-US" altLang="zh-TW" sz="1400" b="1">
                <a:solidFill>
                  <a:srgbClr val="FF0000"/>
                </a:solidFill>
                <a:latin typeface="Times New Roman" panose="02020603050405020304" pitchFamily="18" charset="0"/>
                <a:ea typeface="標楷體" panose="03000509000000000000" pitchFamily="65" charset="-120"/>
              </a:rPr>
              <a:t>2</a:t>
            </a:r>
            <a:r>
              <a:rPr lang="zh-TW" altLang="zh-TW" sz="1400" b="1">
                <a:solidFill>
                  <a:srgbClr val="FF0000"/>
                </a:solidFill>
                <a:latin typeface="Times New Roman" panose="02020603050405020304" pitchFamily="18" charset="0"/>
                <a:ea typeface="標楷體" panose="03000509000000000000" pitchFamily="65" charset="-120"/>
              </a:rPr>
              <a:t>種以上之社團，仍以</a:t>
            </a:r>
            <a:r>
              <a:rPr lang="en-US" altLang="zh-TW" sz="1400" b="1">
                <a:solidFill>
                  <a:srgbClr val="FF0000"/>
                </a:solidFill>
                <a:latin typeface="Times New Roman" panose="02020603050405020304" pitchFamily="18" charset="0"/>
                <a:ea typeface="標楷體" panose="03000509000000000000" pitchFamily="65" charset="-120"/>
              </a:rPr>
              <a:t>1</a:t>
            </a:r>
            <a:r>
              <a:rPr lang="zh-TW" altLang="zh-TW" sz="1400" b="1">
                <a:solidFill>
                  <a:srgbClr val="FF0000"/>
                </a:solidFill>
                <a:latin typeface="Times New Roman" panose="02020603050405020304" pitchFamily="18" charset="0"/>
                <a:ea typeface="標楷體" panose="03000509000000000000" pitchFamily="65" charset="-120"/>
              </a:rPr>
              <a:t>學期採計。</a:t>
            </a:r>
          </a:p>
        </p:txBody>
      </p:sp>
      <p:sp>
        <p:nvSpPr>
          <p:cNvPr id="62469" name="投影片編號版面配置區 3"/>
          <p:cNvSpPr>
            <a:spLocks noGrp="1"/>
          </p:cNvSpPr>
          <p:nvPr>
            <p:ph type="sldNum" sz="quarter" idx="12"/>
          </p:nvPr>
        </p:nvSpPr>
        <p:spPr>
          <a:xfrm>
            <a:off x="6732588" y="64531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E6AA7D1-3301-4C97-9735-F4BEBA72CD1F}" type="slidenum">
              <a:rPr lang="zh-TW" altLang="en-US" sz="1400" smtClean="0"/>
              <a:pPr>
                <a:spcBef>
                  <a:spcPct val="0"/>
                </a:spcBef>
                <a:buFontTx/>
                <a:buNone/>
              </a:pPr>
              <a:t>26</a:t>
            </a:fld>
            <a:endParaRPr lang="en-US" altLang="zh-TW" sz="1400" smtClean="0"/>
          </a:p>
        </p:txBody>
      </p:sp>
      <p:grpSp>
        <p:nvGrpSpPr>
          <p:cNvPr id="62470" name="群組 17"/>
          <p:cNvGrpSpPr>
            <a:grpSpLocks/>
          </p:cNvGrpSpPr>
          <p:nvPr/>
        </p:nvGrpSpPr>
        <p:grpSpPr bwMode="auto">
          <a:xfrm>
            <a:off x="646113" y="608013"/>
            <a:ext cx="541337"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3"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內容版面配置區 2"/>
          <p:cNvSpPr>
            <a:spLocks noGrp="1"/>
          </p:cNvSpPr>
          <p:nvPr>
            <p:ph idx="1"/>
          </p:nvPr>
        </p:nvSpPr>
        <p:spPr>
          <a:xfrm>
            <a:off x="195263" y="1522413"/>
            <a:ext cx="8840787" cy="792162"/>
          </a:xfrm>
        </p:spPr>
        <p:txBody>
          <a:bodyPr/>
          <a:lstStyle/>
          <a:p>
            <a:pPr>
              <a:buFont typeface="Wingdings" panose="05000000000000000000" pitchFamily="2" charset="2"/>
              <a:buChar char="p"/>
            </a:pPr>
            <a:r>
              <a:rPr lang="zh-TW" altLang="zh-TW" sz="2400" smtClean="0">
                <a:latin typeface="Times New Roman" panose="02020603050405020304" pitchFamily="18" charset="0"/>
                <a:ea typeface="標楷體" panose="03000509000000000000" pitchFamily="65" charset="-120"/>
                <a:cs typeface="Times New Roman" panose="02020603050405020304" pitchFamily="18" charset="0"/>
              </a:rPr>
              <a:t>依考生</a:t>
            </a:r>
            <a:r>
              <a:rPr lang="zh-TW" altLang="zh-TW" sz="24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比序排名</a:t>
            </a:r>
            <a:r>
              <a:rPr lang="zh-TW" altLang="zh-TW" sz="24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所選填登記就讀志願序</a:t>
            </a:r>
            <a:r>
              <a:rPr lang="zh-TW" altLang="zh-TW" sz="24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各校系（組）、學程招生名額</a:t>
            </a:r>
            <a:r>
              <a:rPr lang="zh-TW" altLang="zh-TW" sz="240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4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各高職學校推薦順序</a:t>
            </a:r>
            <a:r>
              <a:rPr lang="zh-TW" altLang="zh-TW" sz="240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2400" smtClean="0">
                <a:latin typeface="Times New Roman" panose="02020603050405020304" pitchFamily="18" charset="0"/>
                <a:ea typeface="標楷體" panose="03000509000000000000" pitchFamily="65" charset="-120"/>
                <a:cs typeface="Times New Roman" panose="02020603050405020304" pitchFamily="18" charset="0"/>
              </a:rPr>
              <a:t>輪分發錄取作業。</a:t>
            </a:r>
          </a:p>
          <a:p>
            <a:pPr>
              <a:buFont typeface="Wingdings" panose="05000000000000000000" pitchFamily="2" charset="2"/>
              <a:buChar char="p"/>
            </a:pPr>
            <a:endParaRPr lang="zh-TW" altLang="en-US" sz="24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51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BBCFBFF-1A5A-45BB-9C25-447A50064E07}" type="slidenum">
              <a:rPr lang="zh-TW" altLang="en-US" sz="1400" smtClean="0"/>
              <a:pPr>
                <a:spcBef>
                  <a:spcPct val="0"/>
                </a:spcBef>
                <a:buFontTx/>
                <a:buNone/>
              </a:pPr>
              <a:t>27</a:t>
            </a:fld>
            <a:endParaRPr lang="en-US" altLang="zh-TW" sz="1400" smtClean="0"/>
          </a:p>
        </p:txBody>
      </p:sp>
      <p:sp>
        <p:nvSpPr>
          <p:cNvPr id="64516"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玖、分發規定（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194696" y="1090539"/>
            <a:ext cx="1568992"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分發方式</a:t>
            </a:r>
          </a:p>
        </p:txBody>
      </p:sp>
      <p:sp>
        <p:nvSpPr>
          <p:cNvPr id="7" name="矩形 6"/>
          <p:cNvSpPr/>
          <p:nvPr/>
        </p:nvSpPr>
        <p:spPr>
          <a:xfrm>
            <a:off x="194696" y="2564904"/>
            <a:ext cx="22170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四輪分發考生</a:t>
            </a:r>
          </a:p>
        </p:txBody>
      </p:sp>
      <p:sp>
        <p:nvSpPr>
          <p:cNvPr id="64523" name="內容版面配置區 2"/>
          <p:cNvSpPr txBox="1">
            <a:spLocks/>
          </p:cNvSpPr>
          <p:nvPr/>
        </p:nvSpPr>
        <p:spPr bwMode="auto">
          <a:xfrm>
            <a:off x="182563" y="3141663"/>
            <a:ext cx="885348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zh-TW" sz="2400">
                <a:solidFill>
                  <a:srgbClr val="FF0000"/>
                </a:solidFill>
                <a:latin typeface="Times New Roman" panose="02020603050405020304" pitchFamily="18" charset="0"/>
                <a:ea typeface="標楷體" panose="03000509000000000000" pitchFamily="65" charset="-120"/>
              </a:rPr>
              <a:t>全部報名考生進行比序排名</a:t>
            </a:r>
            <a:r>
              <a:rPr lang="zh-TW" altLang="zh-TW" sz="2400">
                <a:latin typeface="Times New Roman" panose="02020603050405020304" pitchFamily="18" charset="0"/>
                <a:ea typeface="標楷體" panose="03000509000000000000" pitchFamily="65" charset="-120"/>
              </a:rPr>
              <a:t>（含同名次參酌比序）後，</a:t>
            </a:r>
            <a:r>
              <a:rPr lang="zh-TW" altLang="zh-TW" sz="2400">
                <a:solidFill>
                  <a:srgbClr val="FF0000"/>
                </a:solidFill>
                <a:latin typeface="Times New Roman" panose="02020603050405020304" pitchFamily="18" charset="0"/>
                <a:ea typeface="標楷體" panose="03000509000000000000" pitchFamily="65" charset="-120"/>
              </a:rPr>
              <a:t>取各單一高職學校之考生比序排名</a:t>
            </a:r>
            <a:r>
              <a:rPr lang="zh-TW" altLang="zh-TW" sz="2400">
                <a:latin typeface="Times New Roman" panose="02020603050405020304" pitchFamily="18" charset="0"/>
                <a:ea typeface="標楷體" panose="03000509000000000000" pitchFamily="65" charset="-120"/>
              </a:rPr>
              <a:t>（單一高職學校內比序排名仍相同時，再依高職學校推薦順序），</a:t>
            </a:r>
            <a:r>
              <a:rPr lang="zh-TW" altLang="zh-TW" sz="2400">
                <a:solidFill>
                  <a:srgbClr val="FF0000"/>
                </a:solidFill>
                <a:latin typeface="Times New Roman" panose="02020603050405020304" pitchFamily="18" charset="0"/>
                <a:ea typeface="標楷體" panose="03000509000000000000" pitchFamily="65" charset="-120"/>
              </a:rPr>
              <a:t>第</a:t>
            </a:r>
            <a:r>
              <a:rPr lang="en-US" altLang="zh-TW" sz="2400">
                <a:solidFill>
                  <a:srgbClr val="FF0000"/>
                </a:solidFill>
                <a:latin typeface="Times New Roman" panose="02020603050405020304" pitchFamily="18" charset="0"/>
                <a:ea typeface="標楷體" panose="03000509000000000000" pitchFamily="65" charset="-120"/>
              </a:rPr>
              <a:t>1</a:t>
            </a:r>
            <a:r>
              <a:rPr lang="zh-TW" altLang="zh-TW" sz="2400">
                <a:solidFill>
                  <a:srgbClr val="FF0000"/>
                </a:solidFill>
                <a:latin typeface="Times New Roman" panose="02020603050405020304" pitchFamily="18" charset="0"/>
                <a:ea typeface="標楷體" panose="03000509000000000000" pitchFamily="65" charset="-120"/>
              </a:rPr>
              <a:t>位</a:t>
            </a:r>
            <a:r>
              <a:rPr lang="zh-TW" altLang="zh-TW" sz="2400">
                <a:latin typeface="Times New Roman" panose="02020603050405020304" pitchFamily="18" charset="0"/>
                <a:ea typeface="標楷體" panose="03000509000000000000" pitchFamily="65" charset="-120"/>
              </a:rPr>
              <a:t>者為</a:t>
            </a:r>
            <a:r>
              <a:rPr lang="zh-TW" altLang="zh-TW" sz="2400">
                <a:solidFill>
                  <a:srgbClr val="FF0000"/>
                </a:solidFill>
                <a:latin typeface="Times New Roman" panose="02020603050405020304" pitchFamily="18" charset="0"/>
                <a:ea typeface="標楷體" panose="03000509000000000000" pitchFamily="65" charset="-120"/>
              </a:rPr>
              <a:t>第一輪分發考生</a:t>
            </a:r>
            <a:r>
              <a:rPr lang="zh-TW" altLang="zh-TW" sz="2400">
                <a:latin typeface="Times New Roman" panose="02020603050405020304" pitchFamily="18" charset="0"/>
                <a:ea typeface="標楷體" panose="03000509000000000000" pitchFamily="65" charset="-120"/>
              </a:rPr>
              <a:t>、</a:t>
            </a:r>
            <a:r>
              <a:rPr lang="zh-TW" altLang="zh-TW" sz="2400">
                <a:solidFill>
                  <a:srgbClr val="FF0000"/>
                </a:solidFill>
                <a:latin typeface="Times New Roman" panose="02020603050405020304" pitchFamily="18" charset="0"/>
                <a:ea typeface="標楷體" panose="03000509000000000000" pitchFamily="65" charset="-120"/>
              </a:rPr>
              <a:t>第</a:t>
            </a:r>
            <a:r>
              <a:rPr lang="en-US" altLang="zh-TW" sz="2400">
                <a:solidFill>
                  <a:srgbClr val="FF0000"/>
                </a:solidFill>
                <a:latin typeface="Times New Roman" panose="02020603050405020304" pitchFamily="18" charset="0"/>
                <a:ea typeface="標楷體" panose="03000509000000000000" pitchFamily="65" charset="-120"/>
              </a:rPr>
              <a:t>2</a:t>
            </a:r>
            <a:r>
              <a:rPr lang="zh-TW" altLang="zh-TW" sz="2400">
                <a:solidFill>
                  <a:srgbClr val="FF0000"/>
                </a:solidFill>
                <a:latin typeface="Times New Roman" panose="02020603050405020304" pitchFamily="18" charset="0"/>
                <a:ea typeface="標楷體" panose="03000509000000000000" pitchFamily="65" charset="-120"/>
              </a:rPr>
              <a:t>位</a:t>
            </a:r>
            <a:r>
              <a:rPr lang="zh-TW" altLang="zh-TW" sz="2400">
                <a:latin typeface="Times New Roman" panose="02020603050405020304" pitchFamily="18" charset="0"/>
                <a:ea typeface="標楷體" panose="03000509000000000000" pitchFamily="65" charset="-120"/>
              </a:rPr>
              <a:t>者為</a:t>
            </a:r>
            <a:r>
              <a:rPr lang="zh-TW" altLang="zh-TW" sz="2400">
                <a:solidFill>
                  <a:srgbClr val="FF0000"/>
                </a:solidFill>
                <a:latin typeface="Times New Roman" panose="02020603050405020304" pitchFamily="18" charset="0"/>
                <a:ea typeface="標楷體" panose="03000509000000000000" pitchFamily="65" charset="-120"/>
              </a:rPr>
              <a:t>第二輪分發考生</a:t>
            </a:r>
            <a:r>
              <a:rPr lang="zh-TW" altLang="zh-TW" sz="2400">
                <a:latin typeface="Times New Roman" panose="02020603050405020304" pitchFamily="18" charset="0"/>
                <a:ea typeface="標楷體" panose="03000509000000000000" pitchFamily="65" charset="-120"/>
              </a:rPr>
              <a:t>、</a:t>
            </a:r>
            <a:r>
              <a:rPr lang="zh-TW" altLang="zh-TW" sz="2400">
                <a:solidFill>
                  <a:srgbClr val="FF0000"/>
                </a:solidFill>
                <a:latin typeface="Times New Roman" panose="02020603050405020304" pitchFamily="18" charset="0"/>
                <a:ea typeface="標楷體" panose="03000509000000000000" pitchFamily="65" charset="-120"/>
              </a:rPr>
              <a:t>第</a:t>
            </a:r>
            <a:r>
              <a:rPr lang="en-US" altLang="zh-TW" sz="2400">
                <a:solidFill>
                  <a:srgbClr val="FF0000"/>
                </a:solidFill>
                <a:latin typeface="Times New Roman" panose="02020603050405020304" pitchFamily="18" charset="0"/>
                <a:ea typeface="標楷體" panose="03000509000000000000" pitchFamily="65" charset="-120"/>
              </a:rPr>
              <a:t>3</a:t>
            </a:r>
            <a:r>
              <a:rPr lang="zh-TW" altLang="zh-TW" sz="2400">
                <a:solidFill>
                  <a:srgbClr val="FF0000"/>
                </a:solidFill>
                <a:latin typeface="Times New Roman" panose="02020603050405020304" pitchFamily="18" charset="0"/>
                <a:ea typeface="標楷體" panose="03000509000000000000" pitchFamily="65" charset="-120"/>
              </a:rPr>
              <a:t>位</a:t>
            </a:r>
            <a:r>
              <a:rPr lang="zh-TW" altLang="zh-TW" sz="2400">
                <a:latin typeface="Times New Roman" panose="02020603050405020304" pitchFamily="18" charset="0"/>
                <a:ea typeface="標楷體" panose="03000509000000000000" pitchFamily="65" charset="-120"/>
              </a:rPr>
              <a:t>者為</a:t>
            </a:r>
            <a:r>
              <a:rPr lang="zh-TW" altLang="zh-TW" sz="2400">
                <a:solidFill>
                  <a:srgbClr val="FF0000"/>
                </a:solidFill>
                <a:latin typeface="Times New Roman" panose="02020603050405020304" pitchFamily="18" charset="0"/>
                <a:ea typeface="標楷體" panose="03000509000000000000" pitchFamily="65" charset="-120"/>
              </a:rPr>
              <a:t>第三輪分發考生</a:t>
            </a:r>
            <a:r>
              <a:rPr lang="zh-TW" altLang="zh-TW" sz="2400">
                <a:latin typeface="Times New Roman" panose="02020603050405020304" pitchFamily="18" charset="0"/>
                <a:ea typeface="標楷體" panose="03000509000000000000" pitchFamily="65" charset="-120"/>
              </a:rPr>
              <a:t>，</a:t>
            </a:r>
            <a:r>
              <a:rPr lang="zh-TW" altLang="zh-TW" sz="2400">
                <a:solidFill>
                  <a:srgbClr val="FF0000"/>
                </a:solidFill>
                <a:latin typeface="Times New Roman" panose="02020603050405020304" pitchFamily="18" charset="0"/>
                <a:ea typeface="標楷體" panose="03000509000000000000" pitchFamily="65" charset="-120"/>
              </a:rPr>
              <a:t>其餘考生均為第四輪分發考生</a:t>
            </a:r>
            <a:r>
              <a:rPr lang="zh-TW" altLang="zh-TW" sz="2400">
                <a:latin typeface="Times New Roman" panose="02020603050405020304" pitchFamily="18" charset="0"/>
                <a:ea typeface="標楷體" panose="03000509000000000000" pitchFamily="65" charset="-120"/>
              </a:rPr>
              <a:t>。</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內容版面配置區 2"/>
          <p:cNvSpPr>
            <a:spLocks noGrp="1"/>
          </p:cNvSpPr>
          <p:nvPr>
            <p:ph idx="1"/>
          </p:nvPr>
        </p:nvSpPr>
        <p:spPr>
          <a:xfrm>
            <a:off x="19050" y="1533525"/>
            <a:ext cx="8874125" cy="5064125"/>
          </a:xfrm>
        </p:spPr>
        <p:txBody>
          <a:bodyPr/>
          <a:lstStyle/>
          <a:p>
            <a:pPr>
              <a:buFont typeface="Wingdings" panose="05000000000000000000" pitchFamily="2" charset="2"/>
              <a:buChar char="p"/>
            </a:pPr>
            <a:r>
              <a:rPr lang="zh-TW" altLang="zh-TW" sz="2800" smtClean="0">
                <a:latin typeface="Times New Roman" panose="02020603050405020304" pitchFamily="18" charset="0"/>
                <a:ea typeface="標楷體" panose="03000509000000000000" pitchFamily="65" charset="-120"/>
              </a:rPr>
              <a:t>取第一輪分發考生，並依其比序排名及所選填登記就讀志願序，進行各校系（組）、學程招生名額分發</a:t>
            </a:r>
            <a:r>
              <a:rPr lang="zh-TW" altLang="en-US" sz="2800" smtClean="0">
                <a:latin typeface="Times New Roman" panose="02020603050405020304" pitchFamily="18" charset="0"/>
                <a:ea typeface="標楷體" panose="03000509000000000000" pitchFamily="65" charset="-120"/>
              </a:rPr>
              <a:t>。</a:t>
            </a:r>
            <a:endParaRPr lang="en-US" altLang="zh-TW" sz="2800" smtClean="0">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zh-TW" altLang="zh-TW" sz="2800" smtClean="0">
                <a:latin typeface="Times New Roman" panose="02020603050405020304" pitchFamily="18" charset="0"/>
                <a:ea typeface="標楷體" panose="03000509000000000000" pitchFamily="65" charset="-120"/>
              </a:rPr>
              <a:t>若遇</a:t>
            </a:r>
            <a:r>
              <a:rPr lang="zh-TW" altLang="zh-TW" sz="2800" smtClean="0">
                <a:solidFill>
                  <a:srgbClr val="C00000"/>
                </a:solidFill>
                <a:latin typeface="Times New Roman" panose="02020603050405020304" pitchFamily="18" charset="0"/>
                <a:ea typeface="標楷體" panose="03000509000000000000" pitchFamily="65" charset="-120"/>
              </a:rPr>
              <a:t>不同高職學校</a:t>
            </a:r>
            <a:r>
              <a:rPr lang="zh-TW" altLang="zh-TW" sz="2800" smtClean="0">
                <a:latin typeface="Times New Roman" panose="02020603050405020304" pitchFamily="18" charset="0"/>
                <a:ea typeface="標楷體" panose="03000509000000000000" pitchFamily="65" charset="-120"/>
              </a:rPr>
              <a:t>考生</a:t>
            </a:r>
            <a:r>
              <a:rPr lang="zh-TW" altLang="zh-TW" sz="2800" smtClean="0">
                <a:solidFill>
                  <a:srgbClr val="C00000"/>
                </a:solidFill>
                <a:latin typeface="Times New Roman" panose="02020603050405020304" pitchFamily="18" charset="0"/>
                <a:ea typeface="標楷體" panose="03000509000000000000" pitchFamily="65" charset="-120"/>
              </a:rPr>
              <a:t>比序排名</a:t>
            </a:r>
            <a:r>
              <a:rPr lang="zh-TW" altLang="zh-TW" sz="2800" smtClean="0">
                <a:latin typeface="Times New Roman" panose="02020603050405020304" pitchFamily="18" charset="0"/>
                <a:ea typeface="標楷體" panose="03000509000000000000" pitchFamily="65" charset="-120"/>
              </a:rPr>
              <a:t>（含同名次參酌比序）之名次皆</a:t>
            </a:r>
            <a:r>
              <a:rPr lang="zh-TW" altLang="zh-TW" sz="2800" smtClean="0">
                <a:solidFill>
                  <a:srgbClr val="C00000"/>
                </a:solidFill>
                <a:latin typeface="Times New Roman" panose="02020603050405020304" pitchFamily="18" charset="0"/>
                <a:ea typeface="標楷體" panose="03000509000000000000" pitchFamily="65" charset="-120"/>
              </a:rPr>
              <a:t>相同</a:t>
            </a:r>
            <a:r>
              <a:rPr lang="zh-TW" altLang="zh-TW" sz="2800" smtClean="0">
                <a:latin typeface="Times New Roman" panose="02020603050405020304" pitchFamily="18" charset="0"/>
                <a:ea typeface="標楷體" panose="03000509000000000000" pitchFamily="65" charset="-120"/>
              </a:rPr>
              <a:t>者，致使校系（組）、學程之錄取人數超過招生名額時，則超額同名次者</a:t>
            </a:r>
            <a:r>
              <a:rPr lang="zh-TW" altLang="zh-TW" sz="2800" smtClean="0">
                <a:solidFill>
                  <a:srgbClr val="C00000"/>
                </a:solidFill>
                <a:latin typeface="Times New Roman" panose="02020603050405020304" pitchFamily="18" charset="0"/>
                <a:ea typeface="標楷體" panose="03000509000000000000" pitchFamily="65" charset="-120"/>
              </a:rPr>
              <a:t>一併錄取於該校系（組）、學程</a:t>
            </a:r>
            <a:r>
              <a:rPr lang="zh-TW" altLang="zh-TW" sz="2800" smtClean="0">
                <a:latin typeface="Times New Roman" panose="02020603050405020304" pitchFamily="18" charset="0"/>
                <a:ea typeface="標楷體" panose="03000509000000000000" pitchFamily="65" charset="-120"/>
              </a:rPr>
              <a:t>。</a:t>
            </a:r>
            <a:endParaRPr lang="en-US" altLang="zh-TW" sz="2800" smtClean="0">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zh-TW" altLang="zh-TW" sz="2800" u="sng" smtClean="0">
                <a:solidFill>
                  <a:srgbClr val="0000FF"/>
                </a:solidFill>
                <a:latin typeface="Times New Roman" panose="02020603050405020304" pitchFamily="18" charset="0"/>
                <a:ea typeface="標楷體" panose="03000509000000000000" pitchFamily="65" charset="-120"/>
              </a:rPr>
              <a:t>若於首輪分發，倘有考生未獲分發錄取之高職學校，僅由該校原訂於第二輪分發之考生優先參與第一輪遞補分發，但此項遞補不改變原先已獲分發考生之錄取結果。</a:t>
            </a:r>
          </a:p>
          <a:p>
            <a:pPr>
              <a:buFont typeface="Wingdings" panose="05000000000000000000" pitchFamily="2" charset="2"/>
              <a:buChar char="p"/>
            </a:pPr>
            <a:endParaRPr lang="zh-TW" altLang="zh-TW" sz="2400" smtClean="0">
              <a:latin typeface="Times New Roman" panose="02020603050405020304" pitchFamily="18" charset="0"/>
              <a:ea typeface="標楷體" panose="03000509000000000000" pitchFamily="65" charset="-120"/>
            </a:endParaRPr>
          </a:p>
          <a:p>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5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5818F3C-7992-42AE-9A8A-1F7FC09B9BC4}" type="slidenum">
              <a:rPr lang="zh-TW" altLang="en-US" sz="1400" smtClean="0"/>
              <a:pPr>
                <a:spcBef>
                  <a:spcPct val="0"/>
                </a:spcBef>
                <a:buFontTx/>
                <a:buNone/>
              </a:pPr>
              <a:t>28</a:t>
            </a:fld>
            <a:endParaRPr lang="en-US" altLang="zh-TW" sz="1400" smtClean="0"/>
          </a:p>
        </p:txBody>
      </p:sp>
      <p:sp>
        <p:nvSpPr>
          <p:cNvPr id="66564"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玖、分發規定（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205479" y="1101172"/>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第一輪分發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內容版面配置區 2"/>
          <p:cNvSpPr>
            <a:spLocks noGrp="1"/>
          </p:cNvSpPr>
          <p:nvPr>
            <p:ph idx="1"/>
          </p:nvPr>
        </p:nvSpPr>
        <p:spPr>
          <a:xfrm>
            <a:off x="19050" y="1533525"/>
            <a:ext cx="9017000" cy="2808288"/>
          </a:xfrm>
        </p:spPr>
        <p:txBody>
          <a:bodyPr/>
          <a:lstStyle/>
          <a:p>
            <a:pPr>
              <a:buFont typeface="Wingdings" panose="05000000000000000000" pitchFamily="2" charset="2"/>
              <a:buChar char="p"/>
            </a:pPr>
            <a:r>
              <a:rPr lang="zh-TW" altLang="zh-TW" sz="23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第一輪分發</a:t>
            </a:r>
            <a:r>
              <a:rPr lang="zh-TW" altLang="en-US" sz="23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後</a:t>
            </a:r>
            <a:r>
              <a:rPr lang="zh-TW" altLang="zh-TW" sz="23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若有缺額之校系（組）、學程再進行第二輪分發。</a:t>
            </a:r>
            <a:endParaRPr lang="en-US" altLang="zh-TW" sz="23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zh-TW" sz="2300" smtClean="0">
                <a:latin typeface="Times New Roman" panose="02020603050405020304" pitchFamily="18" charset="0"/>
                <a:ea typeface="標楷體" panose="03000509000000000000" pitchFamily="65" charset="-120"/>
                <a:cs typeface="Times New Roman" panose="02020603050405020304" pitchFamily="18" charset="0"/>
              </a:rPr>
              <a:t>取第二輪分發考生（不含已參與第一輪遞補分發者）參加分發，並依其比序排名及所選填登記就讀志願序，進行各校系（組）、學程招生名額分發。若遇</a:t>
            </a:r>
            <a:r>
              <a:rPr lang="zh-TW" altLang="zh-TW" sz="23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不同高職學校考生比序排名</a:t>
            </a:r>
            <a:r>
              <a:rPr lang="zh-TW" altLang="zh-TW" sz="2300" smtClean="0">
                <a:latin typeface="Times New Roman" panose="02020603050405020304" pitchFamily="18" charset="0"/>
                <a:ea typeface="標楷體" panose="03000509000000000000" pitchFamily="65" charset="-120"/>
                <a:cs typeface="Times New Roman" panose="02020603050405020304" pitchFamily="18" charset="0"/>
              </a:rPr>
              <a:t>（含同名次參酌比序）之名次皆</a:t>
            </a:r>
            <a:r>
              <a:rPr lang="zh-TW" altLang="zh-TW" sz="23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zh-TW" sz="2300" smtClean="0">
                <a:latin typeface="Times New Roman" panose="02020603050405020304" pitchFamily="18" charset="0"/>
                <a:ea typeface="標楷體" panose="03000509000000000000" pitchFamily="65" charset="-120"/>
                <a:cs typeface="Times New Roman" panose="02020603050405020304" pitchFamily="18" charset="0"/>
              </a:rPr>
              <a:t>者，致使校系（組）、學程之錄取人數超過招生名額時，則超額同名次者</a:t>
            </a:r>
            <a:r>
              <a:rPr lang="zh-TW" altLang="zh-TW" sz="23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一併錄取於該校系（組）、學程</a:t>
            </a:r>
            <a:r>
              <a:rPr lang="zh-TW" altLang="zh-TW" sz="230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3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61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C66C033-82E7-48C8-8D6C-48D59194E731}" type="slidenum">
              <a:rPr lang="zh-TW" altLang="en-US" sz="1400" smtClean="0"/>
              <a:pPr>
                <a:spcBef>
                  <a:spcPct val="0"/>
                </a:spcBef>
                <a:buFontTx/>
                <a:buNone/>
              </a:pPr>
              <a:t>29</a:t>
            </a:fld>
            <a:endParaRPr lang="en-US" altLang="zh-TW" sz="1400" smtClean="0"/>
          </a:p>
        </p:txBody>
      </p:sp>
      <p:sp>
        <p:nvSpPr>
          <p:cNvPr id="68612"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玖、分發規定（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205479" y="1101172"/>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第二輪分發</a:t>
            </a:r>
          </a:p>
        </p:txBody>
      </p:sp>
      <p:sp>
        <p:nvSpPr>
          <p:cNvPr id="7" name="矩形 6"/>
          <p:cNvSpPr/>
          <p:nvPr/>
        </p:nvSpPr>
        <p:spPr>
          <a:xfrm>
            <a:off x="323528" y="3759604"/>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第三輪分發</a:t>
            </a:r>
          </a:p>
        </p:txBody>
      </p:sp>
      <p:sp>
        <p:nvSpPr>
          <p:cNvPr id="68619" name="矩形 7"/>
          <p:cNvSpPr>
            <a:spLocks noChangeArrowheads="1"/>
          </p:cNvSpPr>
          <p:nvPr/>
        </p:nvSpPr>
        <p:spPr bwMode="auto">
          <a:xfrm>
            <a:off x="-6350" y="4170363"/>
            <a:ext cx="9144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zh-TW"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a:t>
            </a:r>
            <a:r>
              <a:rPr lang="zh-TW" altLang="en-US"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zh-TW"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輪分發</a:t>
            </a:r>
            <a:r>
              <a:rPr lang="zh-TW" altLang="en-US"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後</a:t>
            </a:r>
            <a:r>
              <a:rPr lang="zh-TW" altLang="zh-TW"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若有缺額之校系（組）、學程再進行第</a:t>
            </a:r>
            <a:r>
              <a:rPr lang="zh-TW" altLang="en-US"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zh-TW"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輪分發。</a:t>
            </a:r>
            <a:endParaRPr lang="en-US" altLang="zh-TW" sz="230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zh-TW" sz="2400">
                <a:latin typeface="Times New Roman" panose="02020603050405020304" pitchFamily="18" charset="0"/>
                <a:ea typeface="標楷體" panose="03000509000000000000" pitchFamily="65" charset="-120"/>
                <a:cs typeface="Times New Roman" panose="02020603050405020304" pitchFamily="18" charset="0"/>
              </a:rPr>
              <a:t>取第三輪分發考生參加分發，並依其比序排名及所選填登記就讀志願序，進行各校系（組）、學程招生名額分發。</a:t>
            </a:r>
            <a:r>
              <a:rPr lang="zh-TW" altLang="zh-TW"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若遇不同高職學校考生比序排名</a:t>
            </a:r>
            <a:r>
              <a:rPr lang="zh-TW" altLang="zh-TW" sz="2400">
                <a:latin typeface="Times New Roman" panose="02020603050405020304" pitchFamily="18" charset="0"/>
                <a:ea typeface="標楷體" panose="03000509000000000000" pitchFamily="65" charset="-120"/>
                <a:cs typeface="Times New Roman" panose="02020603050405020304" pitchFamily="18" charset="0"/>
              </a:rPr>
              <a:t>（含同名次參酌比序）之名次皆</a:t>
            </a:r>
            <a:r>
              <a:rPr lang="zh-TW" altLang="zh-TW"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zh-TW" sz="2400">
                <a:latin typeface="Times New Roman" panose="02020603050405020304" pitchFamily="18" charset="0"/>
                <a:ea typeface="標楷體" panose="03000509000000000000" pitchFamily="65" charset="-120"/>
                <a:cs typeface="Times New Roman" panose="02020603050405020304" pitchFamily="18" charset="0"/>
              </a:rPr>
              <a:t>者，致使校系（組）、學程之錄取人數超過招生名額時，則超額同名次者</a:t>
            </a:r>
            <a:r>
              <a:rPr lang="zh-TW" altLang="zh-TW"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一併錄取於該校系（組）、學程。</a:t>
            </a:r>
            <a:endParaRPr lang="zh-TW" altLang="en-US" sz="230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2514E3B-C037-4E30-BE60-E8F412CD3407}" type="slidenum">
              <a:rPr lang="zh-TW" altLang="en-US" sz="1400" smtClean="0"/>
              <a:pPr>
                <a:spcBef>
                  <a:spcPct val="0"/>
                </a:spcBef>
                <a:buFontTx/>
                <a:buNone/>
              </a:pPr>
              <a:t>3</a:t>
            </a:fld>
            <a:endParaRPr lang="en-US" altLang="zh-TW" sz="1400" smtClean="0"/>
          </a:p>
        </p:txBody>
      </p:sp>
      <p:sp>
        <p:nvSpPr>
          <p:cNvPr id="18435" name="矩形 4"/>
          <p:cNvSpPr>
            <a:spLocks noChangeArrowheads="1"/>
          </p:cNvSpPr>
          <p:nvPr/>
        </p:nvSpPr>
        <p:spPr bwMode="auto">
          <a:xfrm>
            <a:off x="138113" y="1033463"/>
            <a:ext cx="86106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14375" indent="-257175">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 typeface="Wingdings" panose="05000000000000000000" pitchFamily="2" charset="2"/>
              <a:buChar char="p"/>
            </a:pPr>
            <a:r>
              <a:rPr lang="zh-TW" altLang="en-US" b="1">
                <a:latin typeface="標楷體" panose="03000509000000000000" pitchFamily="65" charset="-120"/>
                <a:ea typeface="標楷體" panose="03000509000000000000" pitchFamily="65" charset="-120"/>
              </a:rPr>
              <a:t>科技校院繁星計畫</a:t>
            </a:r>
            <a:r>
              <a:rPr lang="zh-TW" altLang="en-US" b="1">
                <a:solidFill>
                  <a:srgbClr val="FF0000"/>
                </a:solidFill>
                <a:latin typeface="標楷體" panose="03000509000000000000" pitchFamily="65" charset="-120"/>
                <a:ea typeface="標楷體" panose="03000509000000000000" pitchFamily="65" charset="-120"/>
              </a:rPr>
              <a:t>招生宗旨</a:t>
            </a:r>
            <a:endParaRPr lang="en-US" altLang="zh-TW" b="1">
              <a:solidFill>
                <a:srgbClr val="FF0000"/>
              </a:solidFill>
              <a:latin typeface="標楷體" panose="03000509000000000000" pitchFamily="65" charset="-120"/>
              <a:ea typeface="標楷體" panose="03000509000000000000" pitchFamily="65" charset="-120"/>
            </a:endParaRPr>
          </a:p>
          <a:p>
            <a:pPr lvl="1">
              <a:spcBef>
                <a:spcPts val="1200"/>
              </a:spcBef>
              <a:spcAft>
                <a:spcPts val="600"/>
              </a:spcAft>
              <a:buFont typeface="Wingdings" panose="05000000000000000000" pitchFamily="2" charset="2"/>
              <a:buChar char="l"/>
            </a:pPr>
            <a:r>
              <a:rPr lang="zh-TW" altLang="en-US">
                <a:latin typeface="Times New Roman" panose="02020603050405020304" pitchFamily="18" charset="0"/>
                <a:ea typeface="標楷體" panose="03000509000000000000" pitchFamily="65" charset="-120"/>
                <a:cs typeface="Times New Roman" panose="02020603050405020304" pitchFamily="18" charset="0"/>
              </a:rPr>
              <a:t>為</a:t>
            </a:r>
            <a:r>
              <a:rPr lang="zh-TW" altLang="en-US"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縮減城鄉差距</a:t>
            </a:r>
            <a:r>
              <a:rPr lang="zh-TW" altLang="en-US">
                <a:latin typeface="Times New Roman" panose="02020603050405020304" pitchFamily="18" charset="0"/>
                <a:ea typeface="標楷體" panose="03000509000000000000" pitchFamily="65" charset="-120"/>
                <a:cs typeface="Times New Roman" panose="02020603050405020304" pitchFamily="18" charset="0"/>
              </a:rPr>
              <a:t>，落實</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高職社區化</a:t>
            </a:r>
            <a:r>
              <a:rPr lang="zh-TW" altLang="en-US">
                <a:latin typeface="Times New Roman" panose="02020603050405020304" pitchFamily="18" charset="0"/>
                <a:ea typeface="標楷體" panose="03000509000000000000" pitchFamily="65" charset="-120"/>
                <a:cs typeface="Times New Roman" panose="02020603050405020304" pitchFamily="18" charset="0"/>
              </a:rPr>
              <a:t>並引導</a:t>
            </a:r>
            <a:r>
              <a:rPr lang="zh-TW" altLang="en-US" b="1">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高職教學正常化</a:t>
            </a:r>
            <a:r>
              <a:rPr lang="zh-TW" altLang="en-US">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a:latin typeface="Times New Roman" panose="02020603050405020304" pitchFamily="18" charset="0"/>
              <a:ea typeface="標楷體" panose="03000509000000000000" pitchFamily="65" charset="-120"/>
              <a:cs typeface="Times New Roman" panose="02020603050405020304" pitchFamily="18" charset="0"/>
            </a:endParaRPr>
          </a:p>
          <a:p>
            <a:pPr lvl="1">
              <a:spcBef>
                <a:spcPts val="1200"/>
              </a:spcBef>
              <a:spcAft>
                <a:spcPts val="600"/>
              </a:spcAft>
              <a:buFont typeface="Wingdings" panose="05000000000000000000" pitchFamily="2" charset="2"/>
              <a:buChar char="l"/>
            </a:pPr>
            <a:r>
              <a:rPr lang="zh-TW" altLang="en-US">
                <a:latin typeface="Times New Roman" panose="02020603050405020304" pitchFamily="18" charset="0"/>
                <a:ea typeface="標楷體" panose="03000509000000000000" pitchFamily="65" charset="-120"/>
                <a:cs typeface="Times New Roman" panose="02020603050405020304" pitchFamily="18" charset="0"/>
              </a:rPr>
              <a:t>期使每一 所高職學校具有潛力之優秀學生，</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皆有就讀優質科技校院之機會</a:t>
            </a:r>
            <a:r>
              <a:rPr lang="zh-TW" altLang="en-US">
                <a:latin typeface="Times New Roman" panose="02020603050405020304" pitchFamily="18" charset="0"/>
                <a:ea typeface="標楷體" panose="03000509000000000000" pitchFamily="65" charset="-120"/>
                <a:cs typeface="Times New Roman" panose="02020603050405020304" pitchFamily="18" charset="0"/>
              </a:rPr>
              <a:t>，進而培育未來之社會中堅。</a:t>
            </a:r>
          </a:p>
          <a:p>
            <a:pPr>
              <a:spcBef>
                <a:spcPct val="0"/>
              </a:spcBef>
              <a:buFontTx/>
              <a:buNone/>
            </a:pPr>
            <a:r>
              <a:rPr lang="zh-TW" altLang="en-US" sz="2400"/>
              <a:t> </a:t>
            </a:r>
          </a:p>
        </p:txBody>
      </p:sp>
      <p:sp>
        <p:nvSpPr>
          <p:cNvPr id="18436" name="標題 1"/>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壹、概述（</a:t>
            </a:r>
            <a:r>
              <a:rPr lang="en-US" altLang="zh-TW" sz="44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400" smtClean="0">
                <a:solidFill>
                  <a:schemeClr val="tx1"/>
                </a:solidFill>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98425" y="1414463"/>
            <a:ext cx="8945563" cy="3030537"/>
          </a:xfrm>
        </p:spPr>
        <p:txBody>
          <a:bodyPr/>
          <a:lstStyle/>
          <a:p>
            <a:pPr>
              <a:buFont typeface="Wingdings" panose="05000000000000000000" pitchFamily="2" charset="2"/>
              <a:buChar char="p"/>
            </a:pPr>
            <a:r>
              <a:rPr lang="zh-TW" altLang="zh-TW" sz="2200" smtClean="0">
                <a:solidFill>
                  <a:srgbClr val="FF0000"/>
                </a:solidFill>
                <a:latin typeface="Times New Roman" panose="02020603050405020304" pitchFamily="18" charset="0"/>
                <a:ea typeface="標楷體" panose="03000509000000000000" pitchFamily="65" charset="-120"/>
              </a:rPr>
              <a:t>第三輪分發後若有缺額之校系（組）、學程再進行第四輪分發，並且各科技校院對單一高職學校考生至多再錄取</a:t>
            </a:r>
            <a:r>
              <a:rPr lang="en-US" altLang="zh-TW" sz="2200" smtClean="0">
                <a:solidFill>
                  <a:srgbClr val="FF0000"/>
                </a:solidFill>
                <a:latin typeface="Times New Roman" panose="02020603050405020304" pitchFamily="18" charset="0"/>
                <a:ea typeface="標楷體" panose="03000509000000000000" pitchFamily="65" charset="-120"/>
              </a:rPr>
              <a:t>2</a:t>
            </a:r>
            <a:r>
              <a:rPr lang="zh-TW" altLang="zh-TW" sz="2200" smtClean="0">
                <a:solidFill>
                  <a:srgbClr val="FF0000"/>
                </a:solidFill>
                <a:latin typeface="Times New Roman" panose="02020603050405020304" pitchFamily="18" charset="0"/>
                <a:ea typeface="標楷體" panose="03000509000000000000" pitchFamily="65" charset="-120"/>
              </a:rPr>
              <a:t>名</a:t>
            </a:r>
            <a:r>
              <a:rPr lang="zh-TW" altLang="en-US" sz="2200" smtClean="0">
                <a:solidFill>
                  <a:srgbClr val="FF0000"/>
                </a:solidFill>
                <a:latin typeface="Times New Roman" panose="02020603050405020304" pitchFamily="18" charset="0"/>
                <a:ea typeface="標楷體" panose="03000509000000000000" pitchFamily="65" charset="-120"/>
              </a:rPr>
              <a:t>。</a:t>
            </a:r>
            <a:endParaRPr lang="en-US" altLang="zh-TW" sz="2200" smtClean="0">
              <a:solidFill>
                <a:srgbClr val="FF0000"/>
              </a:solidFill>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zh-TW" altLang="zh-TW" sz="2200" b="1" smtClean="0">
                <a:latin typeface="Times New Roman" panose="02020603050405020304" pitchFamily="18" charset="0"/>
                <a:ea typeface="標楷體" panose="03000509000000000000" pitchFamily="65" charset="-120"/>
              </a:rPr>
              <a:t>取第四輪分發考生，並依其比序排名及所選填登記就讀志願序，進行各校系（組）、學程招生名額分發。</a:t>
            </a:r>
            <a:r>
              <a:rPr lang="zh-TW" altLang="zh-TW" sz="2200" smtClean="0">
                <a:solidFill>
                  <a:srgbClr val="C00000"/>
                </a:solidFill>
                <a:latin typeface="Times New Roman" panose="02020603050405020304" pitchFamily="18" charset="0"/>
                <a:ea typeface="標楷體" panose="03000509000000000000" pitchFamily="65" charset="-120"/>
              </a:rPr>
              <a:t>若遇考生比序排名</a:t>
            </a:r>
            <a:r>
              <a:rPr lang="zh-TW" altLang="zh-TW" sz="2200" smtClean="0">
                <a:latin typeface="Times New Roman" panose="02020603050405020304" pitchFamily="18" charset="0"/>
                <a:ea typeface="標楷體" panose="03000509000000000000" pitchFamily="65" charset="-120"/>
              </a:rPr>
              <a:t>（含同名次參酌比序）之名次皆</a:t>
            </a:r>
            <a:r>
              <a:rPr lang="zh-TW" altLang="zh-TW" sz="2200" smtClean="0">
                <a:solidFill>
                  <a:srgbClr val="C00000"/>
                </a:solidFill>
                <a:latin typeface="Times New Roman" panose="02020603050405020304" pitchFamily="18" charset="0"/>
                <a:ea typeface="標楷體" panose="03000509000000000000" pitchFamily="65" charset="-120"/>
              </a:rPr>
              <a:t>相同</a:t>
            </a:r>
            <a:r>
              <a:rPr lang="zh-TW" altLang="zh-TW" sz="2200" smtClean="0">
                <a:latin typeface="Times New Roman" panose="02020603050405020304" pitchFamily="18" charset="0"/>
                <a:ea typeface="標楷體" panose="03000509000000000000" pitchFamily="65" charset="-120"/>
              </a:rPr>
              <a:t>者，致使校系（組）、學程之錄取人數超過招生名額時，則超額同名次者</a:t>
            </a:r>
            <a:r>
              <a:rPr lang="zh-TW" altLang="zh-TW" sz="2200" smtClean="0">
                <a:solidFill>
                  <a:srgbClr val="C00000"/>
                </a:solidFill>
                <a:latin typeface="Times New Roman" panose="02020603050405020304" pitchFamily="18" charset="0"/>
                <a:ea typeface="標楷體" panose="03000509000000000000" pitchFamily="65" charset="-120"/>
              </a:rPr>
              <a:t>一併錄取於該校系（組）、學程，惟各科技校院對單一高職學校考生至多再錄取</a:t>
            </a:r>
            <a:r>
              <a:rPr lang="en-US" altLang="zh-TW" sz="2200" smtClean="0">
                <a:solidFill>
                  <a:srgbClr val="C00000"/>
                </a:solidFill>
                <a:latin typeface="Times New Roman" panose="02020603050405020304" pitchFamily="18" charset="0"/>
                <a:ea typeface="標楷體" panose="03000509000000000000" pitchFamily="65" charset="-120"/>
              </a:rPr>
              <a:t>2</a:t>
            </a:r>
            <a:r>
              <a:rPr lang="zh-TW" altLang="zh-TW" sz="2200" smtClean="0">
                <a:solidFill>
                  <a:srgbClr val="C00000"/>
                </a:solidFill>
                <a:latin typeface="Times New Roman" panose="02020603050405020304" pitchFamily="18" charset="0"/>
                <a:ea typeface="標楷體" panose="03000509000000000000" pitchFamily="65" charset="-120"/>
              </a:rPr>
              <a:t>名，以各高職學校推薦順序較前者優先錄取。</a:t>
            </a:r>
          </a:p>
          <a:p>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6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5EF6BF6-3B9A-456C-BF66-2F7A73D9BE7F}" type="slidenum">
              <a:rPr lang="zh-TW" altLang="en-US" sz="1400" smtClean="0"/>
              <a:pPr>
                <a:spcBef>
                  <a:spcPct val="0"/>
                </a:spcBef>
                <a:buFontTx/>
                <a:buNone/>
              </a:pPr>
              <a:t>30</a:t>
            </a:fld>
            <a:endParaRPr lang="en-US" altLang="zh-TW" sz="1400" smtClean="0"/>
          </a:p>
        </p:txBody>
      </p:sp>
      <p:sp>
        <p:nvSpPr>
          <p:cNvPr id="70660"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玖、分發規定（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207042" y="997619"/>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第四輪分發</a:t>
            </a:r>
          </a:p>
        </p:txBody>
      </p:sp>
      <p:sp>
        <p:nvSpPr>
          <p:cNvPr id="7" name="矩形 6"/>
          <p:cNvSpPr/>
          <p:nvPr/>
        </p:nvSpPr>
        <p:spPr>
          <a:xfrm>
            <a:off x="207042" y="4229647"/>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錄取規定</a:t>
            </a:r>
          </a:p>
        </p:txBody>
      </p:sp>
      <p:sp>
        <p:nvSpPr>
          <p:cNvPr id="70667" name="矩形 7"/>
          <p:cNvSpPr>
            <a:spLocks noChangeArrowheads="1"/>
          </p:cNvSpPr>
          <p:nvPr/>
        </p:nvSpPr>
        <p:spPr bwMode="auto">
          <a:xfrm>
            <a:off x="0" y="4662488"/>
            <a:ext cx="9144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p"/>
            </a:pPr>
            <a:r>
              <a:rPr lang="zh-TW" altLang="zh-TW" sz="2200">
                <a:latin typeface="Times New Roman" panose="02020603050405020304" pitchFamily="18" charset="0"/>
                <a:ea typeface="標楷體" panose="03000509000000000000" pitchFamily="65" charset="-120"/>
              </a:rPr>
              <a:t>經本委員會</a:t>
            </a:r>
            <a:r>
              <a:rPr lang="zh-TW" altLang="zh-TW" sz="2200">
                <a:solidFill>
                  <a:srgbClr val="FF0000"/>
                </a:solidFill>
                <a:latin typeface="Times New Roman" panose="02020603050405020304" pitchFamily="18" charset="0"/>
                <a:ea typeface="標楷體" panose="03000509000000000000" pitchFamily="65" charset="-120"/>
              </a:rPr>
              <a:t>分發之錄取生</a:t>
            </a:r>
            <a:r>
              <a:rPr lang="zh-TW" altLang="zh-TW" sz="2200">
                <a:latin typeface="Times New Roman" panose="02020603050405020304" pitchFamily="18" charset="0"/>
                <a:ea typeface="標楷體" panose="03000509000000000000" pitchFamily="65" charset="-120"/>
              </a:rPr>
              <a:t>，若</a:t>
            </a:r>
            <a:r>
              <a:rPr lang="zh-TW" altLang="zh-TW" sz="2200">
                <a:solidFill>
                  <a:srgbClr val="FF0000"/>
                </a:solidFill>
                <a:latin typeface="Times New Roman" panose="02020603050405020304" pitchFamily="18" charset="0"/>
                <a:ea typeface="標楷體" panose="03000509000000000000" pitchFamily="65" charset="-120"/>
              </a:rPr>
              <a:t>未依規定期限以書面向錄取學校聲明放棄錄取資格者</a:t>
            </a:r>
            <a:r>
              <a:rPr lang="zh-TW" altLang="zh-TW" sz="2200">
                <a:latin typeface="Times New Roman" panose="02020603050405020304" pitchFamily="18" charset="0"/>
                <a:ea typeface="標楷體" panose="03000509000000000000" pitchFamily="65" charset="-120"/>
              </a:rPr>
              <a:t>，一律</a:t>
            </a:r>
            <a:r>
              <a:rPr lang="zh-TW" altLang="zh-TW" sz="2200">
                <a:solidFill>
                  <a:srgbClr val="FF0000"/>
                </a:solidFill>
                <a:latin typeface="Times New Roman" panose="02020603050405020304" pitchFamily="18" charset="0"/>
                <a:ea typeface="標楷體" panose="03000509000000000000" pitchFamily="65" charset="-120"/>
              </a:rPr>
              <a:t>不得報名參加當年度之四技二專甄選入學、技優甄審入學、日間部聯合登記分發、各校單獨招生及大學各招生管道之招生</a:t>
            </a:r>
            <a:r>
              <a:rPr lang="zh-TW" altLang="zh-TW" sz="2200">
                <a:latin typeface="Times New Roman" panose="02020603050405020304" pitchFamily="18" charset="0"/>
                <a:ea typeface="標楷體" panose="03000509000000000000" pitchFamily="65" charset="-120"/>
              </a:rPr>
              <a:t>，違者取消本招生錄取資格。</a:t>
            </a:r>
            <a:endParaRPr lang="zh-TW" altLang="en-US" sz="2200">
              <a:latin typeface="Times New Roman" panose="02020603050405020304" pitchFamily="18" charset="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5"/>
          <p:cNvSpPr>
            <a:spLocks noGrp="1"/>
          </p:cNvSpPr>
          <p:nvPr>
            <p:ph type="title"/>
          </p:nvPr>
        </p:nvSpPr>
        <p:spPr>
          <a:xfrm>
            <a:off x="0" y="260350"/>
            <a:ext cx="9144000" cy="633413"/>
          </a:xfrm>
        </p:spPr>
        <p:txBody>
          <a:bodyPr/>
          <a:lstStyle/>
          <a:p>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2707" name="投影片編號版面配置區 1"/>
          <p:cNvSpPr>
            <a:spLocks noGrp="1"/>
          </p:cNvSpPr>
          <p:nvPr>
            <p:ph type="sldNum" sz="quarter" idx="12"/>
          </p:nvPr>
        </p:nvSpPr>
        <p:spPr>
          <a:xfrm>
            <a:off x="6777038" y="650557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17BD35-8C57-4F49-91EA-4DD997808A02}" type="slidenum">
              <a:rPr lang="zh-TW" altLang="en-US" sz="1400" smtClean="0"/>
              <a:pPr>
                <a:spcBef>
                  <a:spcPct val="0"/>
                </a:spcBef>
                <a:buFontTx/>
                <a:buNone/>
              </a:pPr>
              <a:t>31</a:t>
            </a:fld>
            <a:endParaRPr lang="en-US" altLang="zh-TW" sz="1400" smtClean="0"/>
          </a:p>
        </p:txBody>
      </p:sp>
      <p:grpSp>
        <p:nvGrpSpPr>
          <p:cNvPr id="72708" name="群組 3"/>
          <p:cNvGrpSpPr>
            <a:grpSpLocks/>
          </p:cNvGrpSpPr>
          <p:nvPr/>
        </p:nvGrpSpPr>
        <p:grpSpPr bwMode="auto">
          <a:xfrm>
            <a:off x="449263" y="1700213"/>
            <a:ext cx="8323262" cy="4681537"/>
            <a:chOff x="178514" y="1185926"/>
            <a:chExt cx="8323267" cy="5246367"/>
          </a:xfrm>
        </p:grpSpPr>
        <p:sp>
          <p:nvSpPr>
            <p:cNvPr id="22" name="Text Box 49"/>
            <p:cNvSpPr txBox="1">
              <a:spLocks noChangeArrowheads="1"/>
            </p:cNvSpPr>
            <p:nvPr/>
          </p:nvSpPr>
          <p:spPr bwMode="auto">
            <a:xfrm>
              <a:off x="2804241" y="1185926"/>
              <a:ext cx="576262" cy="5246367"/>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郵寄報名相關表件</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高職學校</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grpSp>
          <p:nvGrpSpPr>
            <p:cNvPr id="72713" name="群組 2"/>
            <p:cNvGrpSpPr>
              <a:grpSpLocks/>
            </p:cNvGrpSpPr>
            <p:nvPr/>
          </p:nvGrpSpPr>
          <p:grpSpPr bwMode="auto">
            <a:xfrm>
              <a:off x="178514" y="1185926"/>
              <a:ext cx="8323267" cy="5246367"/>
              <a:chOff x="178514" y="1185926"/>
              <a:chExt cx="8323267" cy="5246367"/>
            </a:xfrm>
          </p:grpSpPr>
          <p:grpSp>
            <p:nvGrpSpPr>
              <p:cNvPr id="72714" name="群組 26"/>
              <p:cNvGrpSpPr>
                <a:grpSpLocks/>
              </p:cNvGrpSpPr>
              <p:nvPr/>
            </p:nvGrpSpPr>
            <p:grpSpPr bwMode="auto">
              <a:xfrm>
                <a:off x="178514" y="1185926"/>
                <a:ext cx="8323267" cy="5246367"/>
                <a:chOff x="220818" y="1569801"/>
                <a:chExt cx="7293808" cy="3605755"/>
              </a:xfrm>
            </p:grpSpPr>
            <p:grpSp>
              <p:nvGrpSpPr>
                <p:cNvPr id="72733" name="群組 22"/>
                <p:cNvGrpSpPr>
                  <a:grpSpLocks/>
                </p:cNvGrpSpPr>
                <p:nvPr/>
              </p:nvGrpSpPr>
              <p:grpSpPr bwMode="auto">
                <a:xfrm>
                  <a:off x="1396340" y="1569801"/>
                  <a:ext cx="6118286" cy="3605755"/>
                  <a:chOff x="1038515" y="2109701"/>
                  <a:chExt cx="6118286" cy="3605755"/>
                </a:xfrm>
              </p:grpSpPr>
              <p:grpSp>
                <p:nvGrpSpPr>
                  <p:cNvPr id="72735" name="群組 19"/>
                  <p:cNvGrpSpPr>
                    <a:grpSpLocks/>
                  </p:cNvGrpSpPr>
                  <p:nvPr/>
                </p:nvGrpSpPr>
                <p:grpSpPr bwMode="auto">
                  <a:xfrm>
                    <a:off x="1038515" y="2109701"/>
                    <a:ext cx="6118286" cy="3605755"/>
                    <a:chOff x="1678236" y="2341829"/>
                    <a:chExt cx="6238592" cy="3072925"/>
                  </a:xfrm>
                </p:grpSpPr>
                <p:sp>
                  <p:nvSpPr>
                    <p:cNvPr id="13" name="Text Box 50"/>
                    <p:cNvSpPr txBox="1">
                      <a:spLocks noChangeArrowheads="1"/>
                    </p:cNvSpPr>
                    <p:nvPr/>
                  </p:nvSpPr>
                  <p:spPr bwMode="auto">
                    <a:xfrm>
                      <a:off x="1678237" y="2341829"/>
                      <a:ext cx="524847" cy="3072925"/>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網路報名</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被推薦學生與高職學校</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sp>
                  <p:nvSpPr>
                    <p:cNvPr id="14" name="Text Box 49"/>
                    <p:cNvSpPr txBox="1">
                      <a:spLocks noChangeArrowheads="1"/>
                    </p:cNvSpPr>
                    <p:nvPr/>
                  </p:nvSpPr>
                  <p:spPr bwMode="auto">
                    <a:xfrm>
                      <a:off x="3954940" y="2341829"/>
                      <a:ext cx="540450" cy="3072925"/>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公告報名資格及比序成績審查結果</a:t>
                      </a:r>
                    </a:p>
                  </p:txBody>
                </p:sp>
                <p:sp>
                  <p:nvSpPr>
                    <p:cNvPr id="15" name="Text Box 69"/>
                    <p:cNvSpPr txBox="1">
                      <a:spLocks noChangeArrowheads="1"/>
                    </p:cNvSpPr>
                    <p:nvPr/>
                  </p:nvSpPr>
                  <p:spPr bwMode="auto">
                    <a:xfrm>
                      <a:off x="6261431" y="2399140"/>
                      <a:ext cx="514917" cy="3015614"/>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網路登記志願</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被推薦學生</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sp>
                  <p:nvSpPr>
                    <p:cNvPr id="17" name="Text Box 71"/>
                    <p:cNvSpPr txBox="1">
                      <a:spLocks noChangeArrowheads="1"/>
                    </p:cNvSpPr>
                    <p:nvPr/>
                  </p:nvSpPr>
                  <p:spPr bwMode="auto">
                    <a:xfrm>
                      <a:off x="7410422" y="2399140"/>
                      <a:ext cx="506406" cy="3015614"/>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分發結果公告</a:t>
                      </a:r>
                    </a:p>
                  </p:txBody>
                </p:sp>
              </p:grpSp>
              <p:sp>
                <p:nvSpPr>
                  <p:cNvPr id="12" name="Text Box 52"/>
                  <p:cNvSpPr txBox="1">
                    <a:spLocks noChangeArrowheads="1"/>
                  </p:cNvSpPr>
                  <p:nvPr/>
                </p:nvSpPr>
                <p:spPr bwMode="auto">
                  <a:xfrm>
                    <a:off x="4420406" y="2179395"/>
                    <a:ext cx="504988" cy="3536061"/>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網路排名查詢</a:t>
                    </a:r>
                  </a:p>
                </p:txBody>
              </p:sp>
            </p:grpSp>
            <p:sp>
              <p:nvSpPr>
                <p:cNvPr id="10" name="Text Box 50"/>
                <p:cNvSpPr txBox="1">
                  <a:spLocks noChangeArrowheads="1"/>
                </p:cNvSpPr>
                <p:nvPr/>
              </p:nvSpPr>
              <p:spPr bwMode="auto">
                <a:xfrm>
                  <a:off x="220818" y="1569801"/>
                  <a:ext cx="566198" cy="3605755"/>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上傳登錄相關資料</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高職學校</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grpSp>
          <p:sp>
            <p:nvSpPr>
              <p:cNvPr id="18" name="AutoShape 70"/>
              <p:cNvSpPr>
                <a:spLocks noChangeArrowheads="1"/>
              </p:cNvSpPr>
              <p:nvPr/>
            </p:nvSpPr>
            <p:spPr bwMode="auto">
              <a:xfrm>
                <a:off x="827584" y="3592145"/>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3" name="AutoShape 70"/>
              <p:cNvSpPr>
                <a:spLocks noChangeArrowheads="1"/>
              </p:cNvSpPr>
              <p:nvPr/>
            </p:nvSpPr>
            <p:spPr bwMode="auto">
              <a:xfrm>
                <a:off x="2109920" y="3600428"/>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4" name="AutoShape 70"/>
              <p:cNvSpPr>
                <a:spLocks noChangeArrowheads="1"/>
              </p:cNvSpPr>
              <p:nvPr/>
            </p:nvSpPr>
            <p:spPr bwMode="auto">
              <a:xfrm>
                <a:off x="3384701" y="3600428"/>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5" name="AutoShape 70"/>
              <p:cNvSpPr>
                <a:spLocks noChangeArrowheads="1"/>
              </p:cNvSpPr>
              <p:nvPr/>
            </p:nvSpPr>
            <p:spPr bwMode="auto">
              <a:xfrm>
                <a:off x="4672921" y="3577801"/>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6" name="AutoShape 70"/>
              <p:cNvSpPr>
                <a:spLocks noChangeArrowheads="1"/>
              </p:cNvSpPr>
              <p:nvPr/>
            </p:nvSpPr>
            <p:spPr bwMode="auto">
              <a:xfrm>
                <a:off x="5954657" y="3586799"/>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7" name="AutoShape 70"/>
              <p:cNvSpPr>
                <a:spLocks noChangeArrowheads="1"/>
              </p:cNvSpPr>
              <p:nvPr/>
            </p:nvSpPr>
            <p:spPr bwMode="auto">
              <a:xfrm>
                <a:off x="7225362" y="3607042"/>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grpSp>
      </p:grpSp>
      <p:sp>
        <p:nvSpPr>
          <p:cNvPr id="28" name="矩形 27"/>
          <p:cNvSpPr/>
          <p:nvPr/>
        </p:nvSpPr>
        <p:spPr>
          <a:xfrm>
            <a:off x="194695" y="1090538"/>
            <a:ext cx="1907817" cy="46625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作業流程圖</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5"/>
          <p:cNvSpPr>
            <a:spLocks noGrp="1"/>
          </p:cNvSpPr>
          <p:nvPr>
            <p:ph type="title"/>
          </p:nvPr>
        </p:nvSpPr>
        <p:spPr>
          <a:xfrm>
            <a:off x="0" y="231775"/>
            <a:ext cx="9144000" cy="633413"/>
          </a:xfrm>
        </p:spPr>
        <p:txBody>
          <a:bodyPr/>
          <a:lstStyle/>
          <a:p>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2/10</a:t>
            </a:r>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4755" name="內容版面配置區 2"/>
          <p:cNvSpPr>
            <a:spLocks noGrp="1"/>
          </p:cNvSpPr>
          <p:nvPr>
            <p:ph idx="1"/>
          </p:nvPr>
        </p:nvSpPr>
        <p:spPr>
          <a:xfrm>
            <a:off x="179388" y="1628775"/>
            <a:ext cx="8856662" cy="4679950"/>
          </a:xfrm>
        </p:spPr>
        <p:txBody>
          <a:bodyPr/>
          <a:lstStyle/>
          <a:p>
            <a:pPr>
              <a:spcBef>
                <a:spcPts val="600"/>
              </a:spcBef>
              <a:buFont typeface="Wingdings" panose="05000000000000000000" pitchFamily="2" charset="2"/>
              <a:buChar char="p"/>
            </a:pP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須上傳</a:t>
            </a:r>
            <a:r>
              <a:rPr lang="zh-TW" altLang="en-US"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校內群名次表</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各群別各項比序之成績計算方式說明</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群名次表上傳範例及空白表格請於本委員會網頁下載專區或高職學校作業及查詢系統</a:t>
            </a:r>
            <a:r>
              <a:rPr lang="en-US" altLang="zh-TW" sz="1900" smtClean="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中下載。</a:t>
            </a:r>
            <a:endParaRPr lang="en-US" altLang="zh-TW" sz="19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高職學校須</a:t>
            </a:r>
            <a:r>
              <a:rPr lang="zh-TW" altLang="en-US" sz="19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提供被推薦學生所屬群名次表</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，並上傳至平台。例如被推薦學生為機械科，所屬群別為機械群，該校其</a:t>
            </a: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所屬機械群</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如製圖學程、模具科</a:t>
            </a: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等其他所有相關學生資料皆須一起上傳</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。群名次表之欄位包括</a:t>
            </a:r>
            <a:r>
              <a:rPr lang="zh-TW" altLang="en-US" sz="1900" b="1" smtClean="0">
                <a:latin typeface="Times New Roman" panose="02020603050405020304" pitchFamily="18" charset="0"/>
                <a:ea typeface="標楷體" panose="03000509000000000000" pitchFamily="65" charset="-120"/>
                <a:cs typeface="Times New Roman" panose="02020603050405020304" pitchFamily="18" charset="0"/>
              </a:rPr>
              <a:t>相關學生</a:t>
            </a: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基本資料欄位</a:t>
            </a:r>
            <a:r>
              <a:rPr lang="zh-TW" altLang="en-US" sz="19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學號</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學生姓名</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群別代碼</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學制代碼</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科（組）、學程名稱</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班級名稱</a:t>
            </a:r>
            <a:r>
              <a:rPr lang="zh-TW" altLang="en-US" sz="1900" b="1"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成績名次資料欄位</a:t>
            </a:r>
            <a:r>
              <a:rPr lang="zh-TW" altLang="en-US" sz="19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學業平均成績</a:t>
            </a:r>
            <a:r>
              <a:rPr lang="zh-TW" altLang="en-US"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科（組）、學程名次</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比序</a:t>
            </a:r>
            <a:r>
              <a:rPr lang="en-US" altLang="zh-TW"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至比序</a:t>
            </a:r>
            <a:r>
              <a:rPr lang="en-US" altLang="zh-TW"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群名次</a:t>
            </a:r>
            <a:r>
              <a:rPr lang="zh-TW" altLang="en-US" sz="19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群名次排名規定：考生依成績由高而低排序，例如前四位成績依序為</a:t>
            </a:r>
            <a:r>
              <a:rPr lang="en-US" altLang="zh-TW" sz="1900" smtClean="0">
                <a:latin typeface="Times New Roman" panose="02020603050405020304" pitchFamily="18" charset="0"/>
                <a:ea typeface="標楷體" panose="03000509000000000000" pitchFamily="65" charset="-120"/>
                <a:cs typeface="Times New Roman" panose="02020603050405020304" pitchFamily="18" charset="0"/>
              </a:rPr>
              <a:t>98</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smtClean="0">
                <a:latin typeface="Times New Roman" panose="02020603050405020304" pitchFamily="18" charset="0"/>
                <a:ea typeface="標楷體" panose="03000509000000000000" pitchFamily="65" charset="-120"/>
                <a:cs typeface="Times New Roman" panose="02020603050405020304" pitchFamily="18" charset="0"/>
              </a:rPr>
              <a:t>96</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，群排名應為</a:t>
            </a:r>
            <a:r>
              <a:rPr lang="en-US" altLang="zh-TW" sz="190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9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同一高職學校若有不同被推薦考生之第</a:t>
            </a:r>
            <a:r>
              <a:rPr lang="en-US" altLang="zh-TW"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比序至第</a:t>
            </a:r>
            <a:r>
              <a:rPr lang="en-US" altLang="zh-TW"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比序群名次完全相同，或是其他成績異常情形（例如</a:t>
            </a:r>
            <a:r>
              <a:rPr lang="en-US" altLang="zh-TW"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9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位以上被推薦考生之某一比序群排名均相同），</a:t>
            </a:r>
            <a:r>
              <a:rPr lang="zh-TW" altLang="en-US" sz="1900" b="1" smtClean="0">
                <a:latin typeface="Times New Roman" panose="02020603050405020304" pitchFamily="18" charset="0"/>
                <a:ea typeface="標楷體" panose="03000509000000000000" pitchFamily="65" charset="-120"/>
                <a:cs typeface="Times New Roman" panose="02020603050405020304" pitchFamily="18" charset="0"/>
              </a:rPr>
              <a:t>則須準備該等考生的全部成績資料，以供查驗。</a:t>
            </a:r>
            <a:endParaRPr lang="en-US" altLang="zh-TW" sz="19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4756" name="投影片編號版面配置區 3"/>
          <p:cNvSpPr>
            <a:spLocks noGrp="1"/>
          </p:cNvSpPr>
          <p:nvPr>
            <p:ph type="sldNum" sz="quarter" idx="12"/>
          </p:nvPr>
        </p:nvSpPr>
        <p:spPr>
          <a:xfrm>
            <a:off x="6732588"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B80095D-9053-4ACC-94A5-EBE93D4C35A3}" type="slidenum">
              <a:rPr lang="zh-TW" altLang="en-US" sz="1400" smtClean="0"/>
              <a:pPr>
                <a:spcBef>
                  <a:spcPct val="0"/>
                </a:spcBef>
                <a:buFontTx/>
                <a:buNone/>
              </a:pPr>
              <a:t>32</a:t>
            </a:fld>
            <a:endParaRPr lang="en-US" altLang="zh-TW" sz="1400" smtClean="0"/>
          </a:p>
        </p:txBody>
      </p:sp>
      <p:sp>
        <p:nvSpPr>
          <p:cNvPr id="2" name="矩形 1"/>
          <p:cNvSpPr/>
          <p:nvPr/>
        </p:nvSpPr>
        <p:spPr>
          <a:xfrm>
            <a:off x="194696" y="1090539"/>
            <a:ext cx="3369192"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上網登錄考生基本資料</a:t>
            </a:r>
          </a:p>
        </p:txBody>
      </p:sp>
      <p:sp>
        <p:nvSpPr>
          <p:cNvPr id="74760" name="文字方塊 4"/>
          <p:cNvSpPr txBox="1">
            <a:spLocks noChangeArrowheads="1"/>
          </p:cNvSpPr>
          <p:nvPr/>
        </p:nvSpPr>
        <p:spPr bwMode="auto">
          <a:xfrm>
            <a:off x="3563938" y="112236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7" name="圓角矩形圖說文字 6"/>
          <p:cNvSpPr/>
          <p:nvPr/>
        </p:nvSpPr>
        <p:spPr>
          <a:xfrm>
            <a:off x="2915816" y="6165304"/>
            <a:ext cx="5472608" cy="586860"/>
          </a:xfrm>
          <a:prstGeom prst="wedgeRoundRectCallout">
            <a:avLst>
              <a:gd name="adj1" fmla="val 47983"/>
              <a:gd name="adj2" fmla="val -88941"/>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b="1" dirty="0">
                <a:solidFill>
                  <a:srgbClr val="008000"/>
                </a:solidFill>
                <a:latin typeface="標楷體" pitchFamily="65" charset="-120"/>
                <a:ea typeface="標楷體" pitchFamily="65" charset="-120"/>
              </a:rPr>
              <a:t>練習版於</a:t>
            </a:r>
            <a:r>
              <a:rPr lang="en-US" altLang="zh-TW" b="1" dirty="0">
                <a:solidFill>
                  <a:srgbClr val="008000"/>
                </a:solidFill>
                <a:latin typeface="標楷體" pitchFamily="65" charset="-120"/>
                <a:ea typeface="標楷體" pitchFamily="65" charset="-120"/>
              </a:rPr>
              <a:t>107</a:t>
            </a:r>
            <a:r>
              <a:rPr lang="zh-TW" altLang="en-US" b="1" dirty="0">
                <a:solidFill>
                  <a:srgbClr val="008000"/>
                </a:solidFill>
                <a:latin typeface="標楷體" pitchFamily="65" charset="-120"/>
                <a:ea typeface="標楷體" pitchFamily="65" charset="-120"/>
              </a:rPr>
              <a:t>年</a:t>
            </a:r>
            <a:r>
              <a:rPr lang="en-US" altLang="zh-TW" b="1" dirty="0">
                <a:solidFill>
                  <a:srgbClr val="008000"/>
                </a:solidFill>
                <a:latin typeface="標楷體" pitchFamily="65" charset="-120"/>
                <a:ea typeface="標楷體" pitchFamily="65" charset="-120"/>
              </a:rPr>
              <a:t>2</a:t>
            </a:r>
            <a:r>
              <a:rPr lang="zh-TW" altLang="en-US" b="1" dirty="0">
                <a:solidFill>
                  <a:srgbClr val="008000"/>
                </a:solidFill>
                <a:latin typeface="標楷體" pitchFamily="65" charset="-120"/>
                <a:ea typeface="標楷體" pitchFamily="65" charset="-120"/>
              </a:rPr>
              <a:t>月</a:t>
            </a:r>
            <a:r>
              <a:rPr lang="en-US" altLang="zh-TW" b="1" dirty="0">
                <a:solidFill>
                  <a:srgbClr val="008000"/>
                </a:solidFill>
                <a:latin typeface="標楷體" pitchFamily="65" charset="-120"/>
                <a:ea typeface="標楷體" pitchFamily="65" charset="-120"/>
              </a:rPr>
              <a:t>23</a:t>
            </a:r>
            <a:r>
              <a:rPr lang="zh-TW" altLang="en-US" b="1" dirty="0">
                <a:solidFill>
                  <a:srgbClr val="008000"/>
                </a:solidFill>
                <a:latin typeface="標楷體" pitchFamily="65" charset="-120"/>
                <a:ea typeface="標楷體" pitchFamily="65" charset="-120"/>
              </a:rPr>
              <a:t>日</a:t>
            </a:r>
            <a:r>
              <a:rPr lang="en-US" altLang="zh-TW" b="1" dirty="0">
                <a:solidFill>
                  <a:srgbClr val="008000"/>
                </a:solidFill>
                <a:latin typeface="標楷體" pitchFamily="65" charset="-120"/>
                <a:ea typeface="標楷體" pitchFamily="65" charset="-120"/>
              </a:rPr>
              <a:t>10:00</a:t>
            </a:r>
            <a:r>
              <a:rPr lang="zh-TW" altLang="en-US" b="1" dirty="0">
                <a:solidFill>
                  <a:srgbClr val="008000"/>
                </a:solidFill>
                <a:latin typeface="標楷體" pitchFamily="65" charset="-120"/>
                <a:ea typeface="標楷體" pitchFamily="65" charset="-120"/>
              </a:rPr>
              <a:t>起至</a:t>
            </a:r>
            <a:r>
              <a:rPr lang="en-US" altLang="zh-TW" b="1" dirty="0">
                <a:solidFill>
                  <a:srgbClr val="008000"/>
                </a:solidFill>
                <a:latin typeface="標楷體" pitchFamily="65" charset="-120"/>
                <a:ea typeface="標楷體" pitchFamily="65" charset="-120"/>
              </a:rPr>
              <a:t>107</a:t>
            </a:r>
            <a:r>
              <a:rPr lang="zh-TW" altLang="en-US" b="1" dirty="0">
                <a:solidFill>
                  <a:srgbClr val="008000"/>
                </a:solidFill>
                <a:latin typeface="標楷體" pitchFamily="65" charset="-120"/>
                <a:ea typeface="標楷體" pitchFamily="65" charset="-120"/>
              </a:rPr>
              <a:t>年</a:t>
            </a:r>
            <a:r>
              <a:rPr lang="en-US" altLang="zh-TW" b="1" dirty="0">
                <a:solidFill>
                  <a:srgbClr val="008000"/>
                </a:solidFill>
                <a:latin typeface="標楷體" pitchFamily="65" charset="-120"/>
                <a:ea typeface="標楷體" pitchFamily="65" charset="-120"/>
              </a:rPr>
              <a:t>3</a:t>
            </a:r>
            <a:r>
              <a:rPr lang="zh-TW" altLang="en-US" b="1" dirty="0">
                <a:solidFill>
                  <a:srgbClr val="008000"/>
                </a:solidFill>
                <a:latin typeface="標楷體" pitchFamily="65" charset="-120"/>
                <a:ea typeface="標楷體" pitchFamily="65" charset="-120"/>
              </a:rPr>
              <a:t>月</a:t>
            </a:r>
            <a:r>
              <a:rPr lang="en-US" altLang="zh-TW" b="1" dirty="0">
                <a:solidFill>
                  <a:srgbClr val="008000"/>
                </a:solidFill>
                <a:latin typeface="標楷體" pitchFamily="65" charset="-120"/>
                <a:ea typeface="標楷體" pitchFamily="65" charset="-120"/>
              </a:rPr>
              <a:t>2</a:t>
            </a:r>
            <a:r>
              <a:rPr lang="zh-TW" altLang="en-US" b="1" dirty="0">
                <a:solidFill>
                  <a:srgbClr val="008000"/>
                </a:solidFill>
                <a:latin typeface="標楷體" pitchFamily="65" charset="-120"/>
                <a:ea typeface="標楷體" pitchFamily="65" charset="-120"/>
              </a:rPr>
              <a:t>日</a:t>
            </a:r>
            <a:r>
              <a:rPr lang="en-US" altLang="zh-TW" b="1" dirty="0">
                <a:solidFill>
                  <a:srgbClr val="008000"/>
                </a:solidFill>
                <a:latin typeface="標楷體" pitchFamily="65" charset="-120"/>
                <a:ea typeface="標楷體" pitchFamily="65" charset="-120"/>
              </a:rPr>
              <a:t>17:00</a:t>
            </a:r>
            <a:r>
              <a:rPr lang="zh-TW" altLang="en-US" b="1" dirty="0">
                <a:solidFill>
                  <a:srgbClr val="008000"/>
                </a:solidFill>
                <a:latin typeface="標楷體" pitchFamily="65" charset="-120"/>
                <a:ea typeface="標楷體" pitchFamily="65" charset="-120"/>
              </a:rPr>
              <a:t>止開放，請各校把握時間練習操作</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26"/>
          <p:cNvSpPr>
            <a:spLocks noGrp="1"/>
          </p:cNvSpPr>
          <p:nvPr>
            <p:ph type="title"/>
          </p:nvPr>
        </p:nvSpPr>
        <p:spPr>
          <a:xfrm>
            <a:off x="192088" y="258763"/>
            <a:ext cx="8229600" cy="633412"/>
          </a:xfrm>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    機械群學生群名次表範例</a:t>
            </a:r>
          </a:p>
        </p:txBody>
      </p:sp>
      <p:graphicFrame>
        <p:nvGraphicFramePr>
          <p:cNvPr id="5" name="內容版面配置區 4"/>
          <p:cNvGraphicFramePr>
            <a:graphicFrameLocks noGrp="1"/>
          </p:cNvGraphicFramePr>
          <p:nvPr>
            <p:ph idx="1"/>
          </p:nvPr>
        </p:nvGraphicFramePr>
        <p:xfrm>
          <a:off x="257175" y="1628775"/>
          <a:ext cx="8707438" cy="3133727"/>
        </p:xfrm>
        <a:graphic>
          <a:graphicData uri="http://schemas.openxmlformats.org/drawingml/2006/table">
            <a:tbl>
              <a:tblPr/>
              <a:tblGrid>
                <a:gridCol w="295275"/>
                <a:gridCol w="628650"/>
                <a:gridCol w="471488"/>
                <a:gridCol w="473075"/>
                <a:gridCol w="549275"/>
                <a:gridCol w="720725"/>
                <a:gridCol w="469900"/>
                <a:gridCol w="862012"/>
                <a:gridCol w="863600"/>
                <a:gridCol w="784225"/>
                <a:gridCol w="855663"/>
                <a:gridCol w="869950"/>
                <a:gridCol w="863600"/>
              </a:tblGrid>
              <a:tr h="75405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序號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學生</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姓名</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群別</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學制</a:t>
                      </a:r>
                      <a:endPar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、學程名稱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班級</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學業平均成</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、學程名次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學業平均成績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專業及實習科目平均成績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英文平均成績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國文平均</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數學平均成績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周生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製圖學程</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三孝</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97666321</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朱生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模具科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三忠</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5</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16</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9</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8573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97654321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張生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01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36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9765432</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林生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01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3</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97888999</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陳生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板金科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18</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7029" name="文字方塊 24"/>
          <p:cNvSpPr txBox="1">
            <a:spLocks noChangeArrowheads="1"/>
          </p:cNvSpPr>
          <p:nvPr/>
        </p:nvSpPr>
        <p:spPr bwMode="auto">
          <a:xfrm>
            <a:off x="192088" y="1127125"/>
            <a:ext cx="5100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Ø"/>
            </a:pPr>
            <a:r>
              <a:rPr lang="zh-TW" altLang="en-US" sz="2400">
                <a:solidFill>
                  <a:srgbClr val="0000FF"/>
                </a:solidFill>
                <a:latin typeface="標楷體" panose="03000509000000000000" pitchFamily="65" charset="-120"/>
                <a:ea typeface="標楷體" panose="03000509000000000000" pitchFamily="65" charset="-120"/>
              </a:rPr>
              <a:t>機械群為</a:t>
            </a:r>
            <a:r>
              <a:rPr lang="en-US" altLang="zh-TW" sz="2400">
                <a:solidFill>
                  <a:srgbClr val="0000FF"/>
                </a:solidFill>
                <a:latin typeface="標楷體" panose="03000509000000000000" pitchFamily="65" charset="-120"/>
                <a:ea typeface="標楷體" panose="03000509000000000000" pitchFamily="65" charset="-120"/>
              </a:rPr>
              <a:t>01</a:t>
            </a:r>
            <a:r>
              <a:rPr lang="zh-TW" altLang="en-US" sz="2400">
                <a:solidFill>
                  <a:srgbClr val="0000FF"/>
                </a:solidFill>
                <a:latin typeface="標楷體" panose="03000509000000000000" pitchFamily="65" charset="-120"/>
                <a:ea typeface="標楷體" panose="03000509000000000000" pitchFamily="65" charset="-120"/>
              </a:rPr>
              <a:t>群，故檔名設為</a:t>
            </a:r>
            <a:r>
              <a:rPr lang="en-US" altLang="zh-TW" sz="2400">
                <a:solidFill>
                  <a:srgbClr val="0000FF"/>
                </a:solidFill>
                <a:latin typeface="標楷體" panose="03000509000000000000" pitchFamily="65" charset="-120"/>
                <a:ea typeface="標楷體" panose="03000509000000000000" pitchFamily="65" charset="-120"/>
              </a:rPr>
              <a:t>01.xls</a:t>
            </a:r>
            <a:endParaRPr lang="zh-TW" altLang="en-US" sz="2400">
              <a:solidFill>
                <a:srgbClr val="0000FF"/>
              </a:solidFill>
              <a:latin typeface="標楷體" panose="03000509000000000000" pitchFamily="65" charset="-120"/>
              <a:ea typeface="標楷體" panose="03000509000000000000" pitchFamily="65" charset="-120"/>
            </a:endParaRPr>
          </a:p>
        </p:txBody>
      </p:sp>
      <p:grpSp>
        <p:nvGrpSpPr>
          <p:cNvPr id="77030" name="群組 11"/>
          <p:cNvGrpSpPr>
            <a:grpSpLocks/>
          </p:cNvGrpSpPr>
          <p:nvPr/>
        </p:nvGrpSpPr>
        <p:grpSpPr bwMode="auto">
          <a:xfrm>
            <a:off x="485775" y="276225"/>
            <a:ext cx="750888" cy="615950"/>
            <a:chOff x="359532" y="1082556"/>
            <a:chExt cx="540060" cy="400110"/>
          </a:xfrm>
        </p:grpSpPr>
        <p:sp>
          <p:nvSpPr>
            <p:cNvPr id="13" name="流程圖: 接點 12"/>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流程圖: 接點 13"/>
            <p:cNvSpPr/>
            <p:nvPr/>
          </p:nvSpPr>
          <p:spPr>
            <a:xfrm>
              <a:off x="449733" y="1139273"/>
              <a:ext cx="359659"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77031" name="群組 14"/>
          <p:cNvGrpSpPr>
            <a:grpSpLocks/>
          </p:cNvGrpSpPr>
          <p:nvPr/>
        </p:nvGrpSpPr>
        <p:grpSpPr bwMode="auto">
          <a:xfrm>
            <a:off x="7704138" y="276225"/>
            <a:ext cx="749300" cy="6159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923" y="1139273"/>
              <a:ext cx="359277"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
        <p:nvSpPr>
          <p:cNvPr id="33001" name="文字方塊 5"/>
          <p:cNvSpPr txBox="1">
            <a:spLocks noChangeArrowheads="1"/>
          </p:cNvSpPr>
          <p:nvPr/>
        </p:nvSpPr>
        <p:spPr bwMode="auto">
          <a:xfrm>
            <a:off x="279400" y="4797425"/>
            <a:ext cx="8642350" cy="1616075"/>
          </a:xfrm>
          <a:prstGeom prst="rect">
            <a:avLst/>
          </a:prstGeom>
          <a:solidFill>
            <a:srgbClr val="CCFFFF"/>
          </a:solidFill>
          <a:ln w="9525">
            <a:solidFill>
              <a:srgbClr val="0000FF"/>
            </a:solidFill>
            <a:miter lim="800000"/>
            <a:headEnd/>
            <a:tailEnd/>
          </a:ln>
        </p:spPr>
        <p:txBody>
          <a:bodyPr>
            <a:spAutoFit/>
          </a:bodyPr>
          <a:lstStyle>
            <a:lvl1pPr marL="542925" indent="-542925"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520700" indent="-520700" eaLnBrk="1" hangingPunct="1">
              <a:spcBef>
                <a:spcPct val="0"/>
              </a:spcBef>
              <a:buFontTx/>
              <a:buNone/>
              <a:defRPr/>
            </a:pPr>
            <a:r>
              <a:rPr lang="zh-TW" altLang="en-US" sz="1500" b="1" dirty="0" smtClean="0">
                <a:latin typeface="Times New Roman" pitchFamily="18" charset="0"/>
                <a:ea typeface="標楷體" pitchFamily="65" charset="-120"/>
                <a:cs typeface="Times New Roman" pitchFamily="18" charset="0"/>
              </a:rPr>
              <a:t> </a:t>
            </a: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1</a:t>
            </a:r>
            <a:r>
              <a:rPr lang="zh-TW" altLang="en-US" sz="1400" b="1" dirty="0" smtClean="0">
                <a:latin typeface="Times New Roman" pitchFamily="18" charset="0"/>
                <a:ea typeface="標楷體" pitchFamily="65" charset="-120"/>
                <a:cs typeface="Times New Roman" pitchFamily="18" charset="0"/>
              </a:rPr>
              <a:t>：學制：</a:t>
            </a:r>
            <a:r>
              <a:rPr lang="en-US" altLang="zh-TW" sz="1400" b="1" dirty="0" smtClean="0">
                <a:latin typeface="Times New Roman" pitchFamily="18" charset="0"/>
                <a:ea typeface="標楷體" pitchFamily="65" charset="-120"/>
                <a:cs typeface="Times New Roman" pitchFamily="18" charset="0"/>
              </a:rPr>
              <a:t>1—</a:t>
            </a:r>
            <a:r>
              <a:rPr lang="zh-TW" altLang="en-US" sz="1400" b="1" dirty="0" smtClean="0">
                <a:latin typeface="Times New Roman" pitchFamily="18" charset="0"/>
                <a:ea typeface="標楷體" pitchFamily="65" charset="-120"/>
                <a:cs typeface="Times New Roman" pitchFamily="18" charset="0"/>
              </a:rPr>
              <a:t>高職、</a:t>
            </a:r>
            <a:r>
              <a:rPr lang="en-US" altLang="zh-TW" sz="1400" b="1" dirty="0" smtClean="0">
                <a:latin typeface="Times New Roman" pitchFamily="18" charset="0"/>
                <a:ea typeface="標楷體" pitchFamily="65" charset="-120"/>
                <a:cs typeface="Times New Roman" pitchFamily="18" charset="0"/>
              </a:rPr>
              <a:t>2—</a:t>
            </a:r>
            <a:r>
              <a:rPr lang="zh-TW" altLang="en-US" sz="1400" b="1" dirty="0" smtClean="0">
                <a:latin typeface="Times New Roman" pitchFamily="18" charset="0"/>
                <a:ea typeface="標楷體" pitchFamily="65" charset="-120"/>
                <a:cs typeface="Times New Roman" pitchFamily="18" charset="0"/>
              </a:rPr>
              <a:t>綜合高中、</a:t>
            </a:r>
            <a:r>
              <a:rPr lang="en-US" altLang="zh-TW" sz="1400" b="1" dirty="0" smtClean="0">
                <a:latin typeface="Times New Roman" pitchFamily="18" charset="0"/>
                <a:ea typeface="標楷體" pitchFamily="65" charset="-120"/>
                <a:cs typeface="Times New Roman" pitchFamily="18" charset="0"/>
              </a:rPr>
              <a:t>3—</a:t>
            </a:r>
            <a:r>
              <a:rPr lang="zh-TW" altLang="en-US" sz="1400" b="1" dirty="0" smtClean="0">
                <a:latin typeface="Times New Roman" pitchFamily="18" charset="0"/>
                <a:ea typeface="標楷體" pitchFamily="65" charset="-120"/>
                <a:cs typeface="Times New Roman" pitchFamily="18" charset="0"/>
              </a:rPr>
              <a:t>實用技能學程、</a:t>
            </a:r>
            <a:r>
              <a:rPr lang="en-US" altLang="zh-TW" sz="1400" b="1" dirty="0" smtClean="0">
                <a:latin typeface="Times New Roman" pitchFamily="18" charset="0"/>
                <a:ea typeface="標楷體" pitchFamily="65" charset="-120"/>
                <a:cs typeface="Times New Roman" pitchFamily="18" charset="0"/>
              </a:rPr>
              <a:t>4—</a:t>
            </a:r>
            <a:r>
              <a:rPr lang="zh-TW" altLang="en-US" sz="1400" b="1" dirty="0" smtClean="0">
                <a:latin typeface="Times New Roman" pitchFamily="18" charset="0"/>
                <a:ea typeface="標楷體" pitchFamily="65" charset="-120"/>
                <a:cs typeface="Times New Roman" pitchFamily="18" charset="0"/>
              </a:rPr>
              <a:t>建教班、</a:t>
            </a:r>
            <a:r>
              <a:rPr lang="en-US" altLang="zh-TW" sz="1400" b="1" dirty="0" smtClean="0">
                <a:latin typeface="Times New Roman" pitchFamily="18" charset="0"/>
                <a:ea typeface="標楷體" pitchFamily="65" charset="-120"/>
                <a:cs typeface="Times New Roman" pitchFamily="18" charset="0"/>
              </a:rPr>
              <a:t>5—</a:t>
            </a:r>
            <a:r>
              <a:rPr lang="zh-TW" altLang="en-US" sz="1400" b="1" dirty="0" smtClean="0">
                <a:latin typeface="Times New Roman" pitchFamily="18" charset="0"/>
                <a:ea typeface="標楷體" pitchFamily="65" charset="-120"/>
                <a:cs typeface="Times New Roman" pitchFamily="18" charset="0"/>
              </a:rPr>
              <a:t>日間部進修學校、</a:t>
            </a:r>
            <a:r>
              <a:rPr lang="en-US" altLang="zh-TW" sz="1400" b="1" dirty="0" smtClean="0">
                <a:latin typeface="Times New Roman" pitchFamily="18" charset="0"/>
                <a:ea typeface="標楷體" pitchFamily="65" charset="-120"/>
                <a:cs typeface="Times New Roman" pitchFamily="18" charset="0"/>
              </a:rPr>
              <a:t>6—</a:t>
            </a:r>
            <a:r>
              <a:rPr lang="zh-TW" altLang="en-US" sz="1400" b="1" dirty="0" smtClean="0">
                <a:latin typeface="Times New Roman" pitchFamily="18" charset="0"/>
                <a:ea typeface="標楷體" pitchFamily="65" charset="-120"/>
                <a:cs typeface="Times New Roman" pitchFamily="18" charset="0"/>
              </a:rPr>
              <a:t>夜間部進修學校、</a:t>
            </a:r>
            <a:r>
              <a:rPr lang="en-US" altLang="zh-TW" sz="1400" b="1" dirty="0" smtClean="0">
                <a:latin typeface="Times New Roman" pitchFamily="18" charset="0"/>
                <a:ea typeface="標楷體" pitchFamily="65" charset="-120"/>
                <a:cs typeface="Times New Roman" pitchFamily="18" charset="0"/>
              </a:rPr>
              <a:t>9—</a:t>
            </a:r>
            <a:r>
              <a:rPr lang="zh-TW" altLang="en-US" sz="1400" b="1" dirty="0" smtClean="0">
                <a:latin typeface="Times New Roman" pitchFamily="18" charset="0"/>
                <a:ea typeface="標楷體" pitchFamily="65" charset="-120"/>
                <a:cs typeface="Times New Roman" pitchFamily="18" charset="0"/>
              </a:rPr>
              <a:t>其他 。</a:t>
            </a:r>
            <a:endParaRPr lang="en-US" altLang="zh-TW" sz="1400" b="1" dirty="0" smtClean="0">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 註</a:t>
            </a:r>
            <a:r>
              <a:rPr lang="en-US" altLang="zh-TW" sz="1400" b="1" dirty="0" smtClean="0">
                <a:latin typeface="Times New Roman" pitchFamily="18" charset="0"/>
                <a:ea typeface="標楷體" pitchFamily="65" charset="-120"/>
                <a:cs typeface="Times New Roman" pitchFamily="18" charset="0"/>
              </a:rPr>
              <a:t>2</a:t>
            </a:r>
            <a:r>
              <a:rPr lang="zh-TW" altLang="en-US" sz="1400" b="1" dirty="0" smtClean="0">
                <a:latin typeface="Times New Roman" pitchFamily="18" charset="0"/>
                <a:ea typeface="標楷體" pitchFamily="65" charset="-120"/>
                <a:cs typeface="Times New Roman" pitchFamily="18" charset="0"/>
              </a:rPr>
              <a:t>：</a:t>
            </a:r>
            <a:r>
              <a:rPr lang="zh-TW" altLang="en-US" sz="1400" b="1" spc="-50" dirty="0" smtClean="0">
                <a:solidFill>
                  <a:srgbClr val="0000FF"/>
                </a:solidFill>
                <a:latin typeface="Times New Roman" pitchFamily="18" charset="0"/>
                <a:ea typeface="標楷體" pitchFamily="65" charset="-120"/>
                <a:cs typeface="Times New Roman" pitchFamily="18" charset="0"/>
              </a:rPr>
              <a:t>至多</a:t>
            </a:r>
            <a:r>
              <a:rPr lang="en-US" altLang="zh-TW" sz="1400" b="1" spc="-50" dirty="0" smtClean="0">
                <a:solidFill>
                  <a:srgbClr val="0000FF"/>
                </a:solidFill>
                <a:latin typeface="Times New Roman" pitchFamily="18" charset="0"/>
                <a:ea typeface="標楷體" pitchFamily="65" charset="-120"/>
                <a:cs typeface="Times New Roman" pitchFamily="18" charset="0"/>
              </a:rPr>
              <a:t>12</a:t>
            </a:r>
            <a:r>
              <a:rPr lang="zh-TW" altLang="en-US" sz="1400" b="1" spc="-50" dirty="0" smtClean="0">
                <a:solidFill>
                  <a:srgbClr val="0000FF"/>
                </a:solidFill>
                <a:latin typeface="Times New Roman" pitchFamily="18" charset="0"/>
                <a:ea typeface="標楷體" pitchFamily="65" charset="-120"/>
                <a:cs typeface="Times New Roman" pitchFamily="18" charset="0"/>
              </a:rPr>
              <a:t>群</a:t>
            </a:r>
            <a:r>
              <a:rPr lang="en-US" altLang="zh-TW" sz="1400" b="1" spc="-50" dirty="0" smtClean="0">
                <a:solidFill>
                  <a:srgbClr val="0000FF"/>
                </a:solidFill>
                <a:latin typeface="Times New Roman" pitchFamily="18" charset="0"/>
                <a:ea typeface="標楷體" pitchFamily="65" charset="-120"/>
                <a:cs typeface="Times New Roman" pitchFamily="18" charset="0"/>
              </a:rPr>
              <a:t>—12</a:t>
            </a:r>
            <a:r>
              <a:rPr lang="zh-TW" altLang="en-US" sz="1400" b="1" spc="-50" dirty="0" smtClean="0">
                <a:solidFill>
                  <a:srgbClr val="0000FF"/>
                </a:solidFill>
                <a:latin typeface="Times New Roman" pitchFamily="18" charset="0"/>
                <a:ea typeface="標楷體" pitchFamily="65" charset="-120"/>
                <a:cs typeface="Times New Roman" pitchFamily="18" charset="0"/>
              </a:rPr>
              <a:t>個群名次表</a:t>
            </a:r>
            <a:r>
              <a:rPr lang="en-US" altLang="zh-TW" sz="1400" b="1" spc="-50" dirty="0" smtClean="0">
                <a:solidFill>
                  <a:srgbClr val="0000FF"/>
                </a:solidFill>
                <a:latin typeface="Times New Roman" pitchFamily="18" charset="0"/>
                <a:ea typeface="標楷體" pitchFamily="65" charset="-120"/>
                <a:cs typeface="Times New Roman" pitchFamily="18" charset="0"/>
              </a:rPr>
              <a:t>—12</a:t>
            </a:r>
            <a:r>
              <a:rPr lang="zh-TW" altLang="en-US" sz="1400" b="1" spc="-50" dirty="0" smtClean="0">
                <a:solidFill>
                  <a:srgbClr val="0000FF"/>
                </a:solidFill>
                <a:latin typeface="Times New Roman" pitchFamily="18" charset="0"/>
                <a:ea typeface="標楷體" pitchFamily="65" charset="-120"/>
                <a:cs typeface="Times New Roman" pitchFamily="18" charset="0"/>
              </a:rPr>
              <a:t>個</a:t>
            </a:r>
            <a:r>
              <a:rPr lang="en-US" altLang="zh-TW" sz="1400" b="1" spc="-50" dirty="0" smtClean="0">
                <a:solidFill>
                  <a:srgbClr val="0000FF"/>
                </a:solidFill>
                <a:latin typeface="Times New Roman" pitchFamily="18" charset="0"/>
                <a:ea typeface="標楷體" pitchFamily="65" charset="-120"/>
                <a:cs typeface="Times New Roman" pitchFamily="18" charset="0"/>
              </a:rPr>
              <a:t>Excel</a:t>
            </a:r>
            <a:r>
              <a:rPr lang="zh-TW" altLang="en-US" sz="1400" b="1" spc="-50" dirty="0" smtClean="0">
                <a:solidFill>
                  <a:srgbClr val="0000FF"/>
                </a:solidFill>
                <a:latin typeface="Times New Roman" pitchFamily="18" charset="0"/>
                <a:ea typeface="標楷體" pitchFamily="65" charset="-120"/>
                <a:cs typeface="Times New Roman" pitchFamily="18" charset="0"/>
              </a:rPr>
              <a:t>檔。 </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個群別</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個檔，以群別代碼</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參</a:t>
            </a:r>
            <a:r>
              <a:rPr lang="zh-TW" altLang="zh-TW" sz="1400" b="1" spc="-50" dirty="0" smtClean="0">
                <a:solidFill>
                  <a:srgbClr val="FF0000"/>
                </a:solidFill>
                <a:latin typeface="Times New Roman" pitchFamily="18" charset="0"/>
                <a:ea typeface="標楷體" pitchFamily="65" charset="-120"/>
                <a:cs typeface="Times New Roman" pitchFamily="18" charset="0"/>
              </a:rPr>
              <a:t>考</a:t>
            </a:r>
            <a:r>
              <a:rPr lang="zh-TW" altLang="en-US" sz="1400" b="1" spc="-50" dirty="0" smtClean="0">
                <a:solidFill>
                  <a:srgbClr val="FF0000"/>
                </a:solidFill>
                <a:latin typeface="Times New Roman" pitchFamily="18" charset="0"/>
                <a:ea typeface="標楷體" pitchFamily="65" charset="-120"/>
                <a:cs typeface="Times New Roman" pitchFamily="18" charset="0"/>
              </a:rPr>
              <a:t>簡章附錄三「報名考生科</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組</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、學程代碼與報名群別表」</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zh-TW" sz="1400" b="1" spc="-50" dirty="0" smtClean="0">
                <a:solidFill>
                  <a:srgbClr val="FF0000"/>
                </a:solidFill>
                <a:latin typeface="Times New Roman" pitchFamily="18" charset="0"/>
                <a:ea typeface="標楷體" pitchFamily="65" charset="-120"/>
                <a:cs typeface="Times New Roman" pitchFamily="18" charset="0"/>
              </a:rPr>
              <a:t>為檔名，例</a:t>
            </a:r>
            <a:r>
              <a:rPr lang="en-US" altLang="zh-TW" sz="1400" b="1" spc="-50" dirty="0" smtClean="0">
                <a:solidFill>
                  <a:srgbClr val="FF0000"/>
                </a:solidFill>
                <a:latin typeface="Times New Roman" pitchFamily="18" charset="0"/>
                <a:ea typeface="標楷體" pitchFamily="65" charset="-120"/>
                <a:cs typeface="Times New Roman" pitchFamily="18" charset="0"/>
              </a:rPr>
              <a:t>01.xls</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02.xls </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 </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15.xls</a:t>
            </a:r>
            <a:r>
              <a:rPr lang="zh-TW" altLang="zh-TW" sz="1400" b="1" spc="-50" dirty="0" smtClean="0">
                <a:solidFill>
                  <a:srgbClr val="FF0000"/>
                </a:solidFill>
                <a:latin typeface="Times New Roman" pitchFamily="18" charset="0"/>
                <a:ea typeface="標楷體" pitchFamily="65" charset="-120"/>
                <a:cs typeface="Times New Roman" pitchFamily="18" charset="0"/>
              </a:rPr>
              <a:t>，最多</a:t>
            </a:r>
            <a:r>
              <a:rPr lang="en-US" altLang="zh-TW" sz="1400" b="1" spc="-50" dirty="0" smtClean="0">
                <a:solidFill>
                  <a:srgbClr val="FF0000"/>
                </a:solidFill>
                <a:latin typeface="Times New Roman" pitchFamily="18" charset="0"/>
                <a:ea typeface="標楷體" pitchFamily="65" charset="-120"/>
                <a:cs typeface="Times New Roman" pitchFamily="18" charset="0"/>
              </a:rPr>
              <a:t>12</a:t>
            </a:r>
            <a:r>
              <a:rPr lang="zh-TW" altLang="zh-TW" sz="1400" b="1" spc="-50" dirty="0" smtClean="0">
                <a:solidFill>
                  <a:srgbClr val="FF0000"/>
                </a:solidFill>
                <a:latin typeface="Times New Roman" pitchFamily="18" charset="0"/>
                <a:ea typeface="標楷體" pitchFamily="65" charset="-120"/>
                <a:cs typeface="Times New Roman" pitchFamily="18" charset="0"/>
              </a:rPr>
              <a:t>個群別，並分</a:t>
            </a:r>
            <a:r>
              <a:rPr lang="en-US" altLang="zh-TW" sz="1400" b="1" spc="-50" dirty="0" smtClean="0">
                <a:solidFill>
                  <a:srgbClr val="FF0000"/>
                </a:solidFill>
                <a:latin typeface="Times New Roman" pitchFamily="18" charset="0"/>
                <a:ea typeface="標楷體" pitchFamily="65" charset="-120"/>
                <a:cs typeface="Times New Roman" pitchFamily="18" charset="0"/>
              </a:rPr>
              <a:t>12</a:t>
            </a:r>
            <a:r>
              <a:rPr lang="zh-TW" altLang="zh-TW" sz="1400" b="1" spc="-50" dirty="0" smtClean="0">
                <a:solidFill>
                  <a:srgbClr val="FF0000"/>
                </a:solidFill>
                <a:latin typeface="Times New Roman" pitchFamily="18" charset="0"/>
                <a:ea typeface="標楷體" pitchFamily="65" charset="-120"/>
                <a:cs typeface="Times New Roman" pitchFamily="18" charset="0"/>
              </a:rPr>
              <a:t>次上傳</a:t>
            </a:r>
            <a:r>
              <a:rPr lang="zh-TW" altLang="en-US" sz="1400" b="1" spc="-50" dirty="0" smtClean="0">
                <a:solidFill>
                  <a:srgbClr val="FF0000"/>
                </a:solidFill>
                <a:latin typeface="Times New Roman" pitchFamily="18" charset="0"/>
                <a:ea typeface="標楷體" pitchFamily="65" charset="-120"/>
                <a:cs typeface="Times New Roman" pitchFamily="18" charset="0"/>
              </a:rPr>
              <a:t>。</a:t>
            </a:r>
            <a:endParaRPr lang="en-US" altLang="zh-TW" sz="1400" b="1" spc="-50" dirty="0" smtClean="0">
              <a:solidFill>
                <a:srgbClr val="FF0000"/>
              </a:solidFill>
              <a:latin typeface="Times New Roman" pitchFamily="18" charset="0"/>
              <a:ea typeface="標楷體" pitchFamily="65" charset="-120"/>
              <a:cs typeface="Times New Roman" pitchFamily="18" charset="0"/>
            </a:endParaRPr>
          </a:p>
          <a:p>
            <a:pPr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 註</a:t>
            </a:r>
            <a:r>
              <a:rPr lang="en-US" altLang="zh-TW" sz="1400" b="1" dirty="0" smtClean="0">
                <a:latin typeface="Times New Roman" pitchFamily="18" charset="0"/>
                <a:ea typeface="標楷體" pitchFamily="65" charset="-120"/>
                <a:cs typeface="Times New Roman" pitchFamily="18" charset="0"/>
              </a:rPr>
              <a:t>3</a:t>
            </a:r>
            <a:r>
              <a:rPr lang="zh-TW" altLang="en-US" sz="1400" b="1" dirty="0" smtClean="0">
                <a:latin typeface="Times New Roman" pitchFamily="18" charset="0"/>
                <a:ea typeface="標楷體" pitchFamily="65" charset="-120"/>
                <a:cs typeface="Times New Roman" pitchFamily="18" charset="0"/>
              </a:rPr>
              <a:t>：科</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組</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、學程名稱請參考簡章附錄三之「報名考生科</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組</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、學程代碼與報名群別表」。</a:t>
            </a:r>
            <a:endParaRPr lang="en-US" altLang="zh-TW" sz="1400" b="1" dirty="0" smtClean="0">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 註</a:t>
            </a:r>
            <a:r>
              <a:rPr lang="en-US" altLang="zh-TW" sz="1400" b="1" dirty="0" smtClean="0">
                <a:latin typeface="Times New Roman" pitchFamily="18" charset="0"/>
                <a:ea typeface="標楷體" pitchFamily="65" charset="-120"/>
                <a:cs typeface="Times New Roman" pitchFamily="18" charset="0"/>
              </a:rPr>
              <a:t>4</a:t>
            </a:r>
            <a:r>
              <a:rPr lang="zh-TW" altLang="en-US" sz="1400" b="1" dirty="0" smtClean="0">
                <a:latin typeface="Times New Roman" pitchFamily="18" charset="0"/>
                <a:ea typeface="標楷體" pitchFamily="65" charset="-120"/>
                <a:cs typeface="Times New Roman" pitchFamily="18" charset="0"/>
              </a:rPr>
              <a:t>：</a:t>
            </a:r>
            <a:r>
              <a:rPr lang="zh-TW" altLang="en-US" sz="1400" b="1" dirty="0" smtClean="0">
                <a:solidFill>
                  <a:srgbClr val="0000FF"/>
                </a:solidFill>
                <a:latin typeface="Times New Roman" pitchFamily="18" charset="0"/>
                <a:ea typeface="標楷體" pitchFamily="65" charset="-120"/>
                <a:cs typeface="Times New Roman" pitchFamily="18" charset="0"/>
              </a:rPr>
              <a:t>同一高職學校若有不同被推薦考生之第</a:t>
            </a:r>
            <a:r>
              <a:rPr lang="en-US" altLang="zh-TW" sz="1400" b="1" dirty="0" smtClean="0">
                <a:solidFill>
                  <a:srgbClr val="0000FF"/>
                </a:solidFill>
                <a:latin typeface="Times New Roman" pitchFamily="18" charset="0"/>
                <a:ea typeface="標楷體" pitchFamily="65" charset="-120"/>
                <a:cs typeface="Times New Roman" pitchFamily="18" charset="0"/>
              </a:rPr>
              <a:t>1</a:t>
            </a:r>
            <a:r>
              <a:rPr lang="zh-TW" altLang="en-US" sz="1400" b="1" dirty="0" smtClean="0">
                <a:solidFill>
                  <a:srgbClr val="0000FF"/>
                </a:solidFill>
                <a:latin typeface="Times New Roman" pitchFamily="18" charset="0"/>
                <a:ea typeface="標楷體" pitchFamily="65" charset="-120"/>
                <a:cs typeface="Times New Roman" pitchFamily="18" charset="0"/>
              </a:rPr>
              <a:t>比序至第</a:t>
            </a:r>
            <a:r>
              <a:rPr lang="en-US" altLang="zh-TW" sz="1400" b="1" dirty="0" smtClean="0">
                <a:solidFill>
                  <a:srgbClr val="0000FF"/>
                </a:solidFill>
                <a:latin typeface="Times New Roman" pitchFamily="18" charset="0"/>
                <a:ea typeface="標楷體" pitchFamily="65" charset="-120"/>
                <a:cs typeface="Times New Roman" pitchFamily="18" charset="0"/>
              </a:rPr>
              <a:t>5</a:t>
            </a:r>
            <a:r>
              <a:rPr lang="zh-TW" altLang="en-US" sz="1400" b="1" dirty="0" smtClean="0">
                <a:solidFill>
                  <a:srgbClr val="0000FF"/>
                </a:solidFill>
                <a:latin typeface="Times New Roman" pitchFamily="18" charset="0"/>
                <a:ea typeface="標楷體" pitchFamily="65" charset="-120"/>
                <a:cs typeface="Times New Roman" pitchFamily="18" charset="0"/>
              </a:rPr>
              <a:t>比序群名次完全相同，</a:t>
            </a:r>
            <a:r>
              <a:rPr lang="zh-TW" altLang="en-US" sz="1400" b="1" dirty="0" smtClean="0">
                <a:latin typeface="Times New Roman" pitchFamily="18" charset="0"/>
                <a:ea typeface="標楷體" pitchFamily="65" charset="-120"/>
                <a:cs typeface="Times New Roman" pitchFamily="18" charset="0"/>
              </a:rPr>
              <a:t>則須準備該等考生的全部成績資料，以供查驗。</a:t>
            </a:r>
          </a:p>
        </p:txBody>
      </p:sp>
      <p:sp>
        <p:nvSpPr>
          <p:cNvPr id="77033" name="投影片編號版面配置區 3"/>
          <p:cNvSpPr>
            <a:spLocks noGrp="1"/>
          </p:cNvSpPr>
          <p:nvPr>
            <p:ph type="sldNum" sz="quarter" idx="12"/>
          </p:nvPr>
        </p:nvSpPr>
        <p:spPr>
          <a:xfrm>
            <a:off x="66278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3317247-9135-4603-86DD-7BDDDC1F00FB}" type="slidenum">
              <a:rPr lang="zh-TW" altLang="en-US" sz="1400" smtClean="0"/>
              <a:pPr>
                <a:spcBef>
                  <a:spcPct val="0"/>
                </a:spcBef>
                <a:buFontTx/>
                <a:buNone/>
              </a:pPr>
              <a:t>33</a:t>
            </a:fld>
            <a:endParaRPr lang="en-US" altLang="zh-TW"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nvPr>
        </p:nvGraphicFramePr>
        <p:xfrm>
          <a:off x="179388" y="1443038"/>
          <a:ext cx="8713786" cy="4217984"/>
        </p:xfrm>
        <a:graphic>
          <a:graphicData uri="http://schemas.openxmlformats.org/drawingml/2006/table">
            <a:tbl>
              <a:tblPr firstRow="1" firstCol="1" bandRow="1" bandCol="1">
                <a:tableStyleId>{5C22544A-7EE6-4342-B048-85BDC9FD1C3A}</a:tableStyleId>
              </a:tblPr>
              <a:tblGrid>
                <a:gridCol w="576118"/>
                <a:gridCol w="3096635"/>
                <a:gridCol w="936192"/>
                <a:gridCol w="1440295"/>
                <a:gridCol w="2664546"/>
              </a:tblGrid>
              <a:tr h="270357">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項次</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欄位名稱</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b="1" kern="100" dirty="0">
                          <a:solidFill>
                            <a:srgbClr val="C00000"/>
                          </a:solidFill>
                          <a:effectLst/>
                          <a:latin typeface="華康中黑體" pitchFamily="49" charset="-120"/>
                          <a:ea typeface="華康中黑體" pitchFamily="49" charset="-120"/>
                        </a:rPr>
                        <a:t>資料型態</a:t>
                      </a:r>
                      <a:endParaRPr lang="zh-TW" sz="1400" b="1" kern="100" dirty="0">
                        <a:solidFill>
                          <a:srgbClr val="C00000"/>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長度</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備註</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1</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序號</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最多</a:t>
                      </a:r>
                      <a:r>
                        <a:rPr lang="en-US" sz="1400" kern="100" dirty="0">
                          <a:solidFill>
                            <a:schemeClr val="tx1"/>
                          </a:solidFill>
                          <a:effectLst/>
                          <a:latin typeface="華康中黑體" pitchFamily="49" charset="-120"/>
                          <a:ea typeface="華康中黑體" pitchFamily="49" charset="-120"/>
                        </a:rPr>
                        <a:t>4</a:t>
                      </a:r>
                      <a:r>
                        <a:rPr lang="zh-TW" sz="1400" kern="100" dirty="0">
                          <a:solidFill>
                            <a:schemeClr val="tx1"/>
                          </a:solidFill>
                          <a:effectLst/>
                          <a:latin typeface="華康中黑體" pitchFamily="49" charset="-120"/>
                          <a:ea typeface="華康中黑體" pitchFamily="49" charset="-120"/>
                        </a:rPr>
                        <a:t>碼</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 </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tc>
              </a:tr>
              <a:tr h="270357">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2</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學號</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文字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最多</a:t>
                      </a:r>
                      <a:r>
                        <a:rPr lang="en-US" sz="1400" kern="100" dirty="0" smtClean="0">
                          <a:solidFill>
                            <a:schemeClr val="tx1"/>
                          </a:solidFill>
                          <a:effectLst/>
                          <a:latin typeface="華康中黑體" pitchFamily="49" charset="-120"/>
                          <a:ea typeface="華康中黑體" pitchFamily="49" charset="-120"/>
                        </a:rPr>
                        <a:t>12</a:t>
                      </a:r>
                      <a:r>
                        <a:rPr lang="zh-TW" altLang="en-US" sz="1400" kern="100" dirty="0" smtClean="0">
                          <a:solidFill>
                            <a:schemeClr val="tx1"/>
                          </a:solidFill>
                          <a:effectLst/>
                          <a:latin typeface="華康中黑體" pitchFamily="49" charset="-120"/>
                          <a:ea typeface="華康中黑體" pitchFamily="49" charset="-120"/>
                        </a:rPr>
                        <a:t>碼</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 </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tc>
              </a:tr>
              <a:tr h="270357">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3</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學生姓名</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文字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最多</a:t>
                      </a:r>
                      <a:r>
                        <a:rPr lang="en-US" sz="1400" kern="100" dirty="0" smtClean="0">
                          <a:solidFill>
                            <a:schemeClr val="tx1"/>
                          </a:solidFill>
                          <a:effectLst/>
                          <a:latin typeface="華康中黑體" pitchFamily="49" charset="-120"/>
                          <a:ea typeface="華康中黑體" pitchFamily="49" charset="-120"/>
                        </a:rPr>
                        <a:t>15</a:t>
                      </a:r>
                      <a:r>
                        <a:rPr lang="zh-TW" altLang="en-US" sz="1400" kern="100" dirty="0" smtClean="0">
                          <a:solidFill>
                            <a:schemeClr val="tx1"/>
                          </a:solidFill>
                          <a:effectLst/>
                          <a:latin typeface="華康中黑體" pitchFamily="49" charset="-120"/>
                          <a:ea typeface="華康中黑體" pitchFamily="49" charset="-120"/>
                        </a:rPr>
                        <a:t>字</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l">
                        <a:spcAft>
                          <a:spcPts val="0"/>
                        </a:spcAft>
                      </a:pPr>
                      <a:r>
                        <a:rPr lang="zh-TW" sz="1400" kern="100" dirty="0">
                          <a:solidFill>
                            <a:schemeClr val="tx1"/>
                          </a:solidFill>
                          <a:effectLst/>
                          <a:latin typeface="華康中黑體" pitchFamily="49" charset="-120"/>
                          <a:ea typeface="華康中黑體" pitchFamily="49" charset="-120"/>
                        </a:rPr>
                        <a:t>需造字者填造字申請表</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tc>
              </a:tr>
              <a:tr h="520991">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4</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群別代碼</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文字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固定</a:t>
                      </a:r>
                      <a:r>
                        <a:rPr lang="en-US" sz="1400" kern="100">
                          <a:solidFill>
                            <a:schemeClr val="tx1"/>
                          </a:solidFill>
                          <a:effectLst/>
                          <a:latin typeface="華康中黑體" pitchFamily="49" charset="-120"/>
                          <a:ea typeface="華康中黑體" pitchFamily="49" charset="-120"/>
                        </a:rPr>
                        <a:t>2</a:t>
                      </a:r>
                      <a:r>
                        <a:rPr lang="zh-TW" sz="1400" kern="100">
                          <a:solidFill>
                            <a:schemeClr val="tx1"/>
                          </a:solidFill>
                          <a:effectLst/>
                          <a:latin typeface="華康中黑體" pitchFamily="49" charset="-120"/>
                          <a:ea typeface="華康中黑體" pitchFamily="49" charset="-120"/>
                        </a:rPr>
                        <a:t>碼</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l">
                        <a:spcAft>
                          <a:spcPts val="0"/>
                        </a:spcAft>
                      </a:pPr>
                      <a:r>
                        <a:rPr lang="zh-TW" altLang="zh-TW" sz="1400" kern="100" dirty="0" smtClean="0">
                          <a:solidFill>
                            <a:schemeClr val="tx1"/>
                          </a:solidFill>
                          <a:effectLst/>
                          <a:latin typeface="華康中黑體" pitchFamily="49" charset="-120"/>
                          <a:ea typeface="華康中黑體" pitchFamily="49" charset="-120"/>
                        </a:rPr>
                        <a:t>請</a:t>
                      </a:r>
                      <a:r>
                        <a:rPr lang="zh-TW" altLang="en-US" sz="1400" kern="100" dirty="0" smtClean="0">
                          <a:solidFill>
                            <a:schemeClr val="tx1"/>
                          </a:solidFill>
                          <a:effectLst/>
                          <a:latin typeface="華康中黑體" pitchFamily="49" charset="-120"/>
                          <a:ea typeface="華康中黑體" pitchFamily="49" charset="-120"/>
                        </a:rPr>
                        <a:t>參</a:t>
                      </a:r>
                      <a:r>
                        <a:rPr lang="zh-TW" altLang="zh-TW" sz="1400" kern="100" dirty="0" smtClean="0">
                          <a:solidFill>
                            <a:schemeClr val="tx1"/>
                          </a:solidFill>
                          <a:effectLst/>
                          <a:latin typeface="華康中黑體" pitchFamily="49" charset="-120"/>
                          <a:ea typeface="華康中黑體" pitchFamily="49" charset="-120"/>
                        </a:rPr>
                        <a:t>考</a:t>
                      </a:r>
                      <a:r>
                        <a:rPr lang="zh-TW" altLang="en-US" sz="1400" kern="100" dirty="0" smtClean="0">
                          <a:solidFill>
                            <a:schemeClr val="tx1"/>
                          </a:solidFill>
                          <a:effectLst/>
                          <a:latin typeface="華康中黑體" pitchFamily="49" charset="-120"/>
                          <a:ea typeface="華康中黑體" pitchFamily="49" charset="-120"/>
                        </a:rPr>
                        <a:t>簡章附錄三「</a:t>
                      </a:r>
                      <a:r>
                        <a:rPr lang="zh-TW" altLang="zh-TW" sz="1400" kern="100" dirty="0" smtClean="0">
                          <a:solidFill>
                            <a:schemeClr val="tx1"/>
                          </a:solidFill>
                          <a:effectLst/>
                          <a:latin typeface="華康中黑體" pitchFamily="49" charset="-120"/>
                          <a:ea typeface="華康中黑體" pitchFamily="49" charset="-120"/>
                        </a:rPr>
                        <a:t>畢</a:t>
                      </a:r>
                      <a:r>
                        <a:rPr lang="en-US" altLang="zh-TW" sz="1400" kern="100" dirty="0" smtClean="0">
                          <a:solidFill>
                            <a:schemeClr val="tx1"/>
                          </a:solidFill>
                          <a:effectLst/>
                          <a:latin typeface="華康中黑體" pitchFamily="49" charset="-120"/>
                          <a:ea typeface="華康中黑體" pitchFamily="49" charset="-120"/>
                        </a:rPr>
                        <a:t>(</a:t>
                      </a:r>
                      <a:r>
                        <a:rPr lang="zh-TW" altLang="zh-TW" sz="1400" kern="100" dirty="0" smtClean="0">
                          <a:solidFill>
                            <a:schemeClr val="tx1"/>
                          </a:solidFill>
                          <a:effectLst/>
                          <a:latin typeface="華康中黑體" pitchFamily="49" charset="-120"/>
                          <a:ea typeface="華康中黑體" pitchFamily="49" charset="-120"/>
                        </a:rPr>
                        <a:t>肄</a:t>
                      </a:r>
                      <a:r>
                        <a:rPr lang="en-US" altLang="zh-TW" sz="1400" kern="100" dirty="0" smtClean="0">
                          <a:solidFill>
                            <a:schemeClr val="tx1"/>
                          </a:solidFill>
                          <a:effectLst/>
                          <a:latin typeface="華康中黑體" pitchFamily="49" charset="-120"/>
                          <a:ea typeface="華康中黑體" pitchFamily="49" charset="-120"/>
                        </a:rPr>
                        <a:t>)</a:t>
                      </a:r>
                      <a:r>
                        <a:rPr lang="zh-TW" altLang="zh-TW" sz="1400" kern="100" dirty="0" smtClean="0">
                          <a:solidFill>
                            <a:schemeClr val="tx1"/>
                          </a:solidFill>
                          <a:effectLst/>
                          <a:latin typeface="華康中黑體" pitchFamily="49" charset="-120"/>
                          <a:ea typeface="華康中黑體" pitchFamily="49" charset="-120"/>
                        </a:rPr>
                        <a:t>業科</a:t>
                      </a:r>
                      <a:r>
                        <a:rPr lang="en-US" altLang="zh-TW" sz="1400" kern="100" dirty="0" smtClean="0">
                          <a:solidFill>
                            <a:schemeClr val="tx1"/>
                          </a:solidFill>
                          <a:effectLst/>
                          <a:latin typeface="華康中黑體" pitchFamily="49" charset="-120"/>
                          <a:ea typeface="華康中黑體" pitchFamily="49" charset="-120"/>
                        </a:rPr>
                        <a:t>(</a:t>
                      </a:r>
                      <a:r>
                        <a:rPr lang="zh-TW" altLang="zh-TW" sz="1400" kern="100" dirty="0" smtClean="0">
                          <a:solidFill>
                            <a:schemeClr val="tx1"/>
                          </a:solidFill>
                          <a:effectLst/>
                          <a:latin typeface="華康中黑體" pitchFamily="49" charset="-120"/>
                          <a:ea typeface="華康中黑體" pitchFamily="49" charset="-120"/>
                        </a:rPr>
                        <a:t>組</a:t>
                      </a:r>
                      <a:r>
                        <a:rPr lang="en-US" altLang="zh-TW" sz="1400" kern="100" dirty="0" smtClean="0">
                          <a:solidFill>
                            <a:schemeClr val="tx1"/>
                          </a:solidFill>
                          <a:effectLst/>
                          <a:latin typeface="華康中黑體" pitchFamily="49" charset="-120"/>
                          <a:ea typeface="華康中黑體" pitchFamily="49" charset="-120"/>
                        </a:rPr>
                        <a:t>)</a:t>
                      </a:r>
                      <a:r>
                        <a:rPr lang="zh-TW" altLang="zh-TW" sz="1400" kern="100" dirty="0" smtClean="0">
                          <a:solidFill>
                            <a:schemeClr val="tx1"/>
                          </a:solidFill>
                          <a:effectLst/>
                          <a:latin typeface="華康中黑體" pitchFamily="49" charset="-120"/>
                          <a:ea typeface="華康中黑體" pitchFamily="49" charset="-120"/>
                        </a:rPr>
                        <a:t>、學程代碼</a:t>
                      </a:r>
                      <a:r>
                        <a:rPr lang="zh-TW" altLang="en-US" sz="1400" kern="100" dirty="0" smtClean="0">
                          <a:solidFill>
                            <a:schemeClr val="tx1"/>
                          </a:solidFill>
                          <a:effectLst/>
                          <a:latin typeface="華康中黑體" pitchFamily="49" charset="-120"/>
                          <a:ea typeface="華康中黑體" pitchFamily="49" charset="-120"/>
                        </a:rPr>
                        <a:t>與報名群別表」</a:t>
                      </a:r>
                      <a:endParaRPr lang="zh-TW" alt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tc>
              </a:tr>
              <a:tr h="270357">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5</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學制代碼</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l">
                        <a:spcAft>
                          <a:spcPts val="0"/>
                        </a:spcAft>
                      </a:pPr>
                      <a:r>
                        <a:rPr lang="zh-TW" sz="1400" kern="100" dirty="0">
                          <a:solidFill>
                            <a:schemeClr val="tx1"/>
                          </a:solidFill>
                          <a:effectLst/>
                          <a:latin typeface="華康中黑體" pitchFamily="49" charset="-120"/>
                          <a:ea typeface="華康中黑體" pitchFamily="49" charset="-120"/>
                        </a:rPr>
                        <a:t>如</a:t>
                      </a:r>
                      <a:r>
                        <a:rPr lang="zh-TW" sz="1400" kern="100" dirty="0" smtClean="0">
                          <a:solidFill>
                            <a:schemeClr val="tx1"/>
                          </a:solidFill>
                          <a:effectLst/>
                          <a:latin typeface="華康中黑體" pitchFamily="49" charset="-120"/>
                          <a:ea typeface="華康中黑體" pitchFamily="49" charset="-120"/>
                        </a:rPr>
                        <a:t>說明</a:t>
                      </a:r>
                      <a:r>
                        <a:rPr lang="en-US" altLang="zh-TW" sz="1400" kern="100" dirty="0" smtClean="0">
                          <a:solidFill>
                            <a:schemeClr val="tx1"/>
                          </a:solidFill>
                          <a:effectLst/>
                          <a:latin typeface="華康中黑體" pitchFamily="49" charset="-120"/>
                          <a:ea typeface="華康中黑體" pitchFamily="49" charset="-120"/>
                        </a:rPr>
                        <a:t>1</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r>
              <a:tr h="452709">
                <a:tc>
                  <a:txBody>
                    <a:bodyPr/>
                    <a:lstStyle/>
                    <a:p>
                      <a:pPr algn="ctr">
                        <a:spcAft>
                          <a:spcPts val="0"/>
                        </a:spcAft>
                      </a:pPr>
                      <a:r>
                        <a:rPr lang="en-US" altLang="zh-TW" sz="1400" kern="100" dirty="0" smtClean="0">
                          <a:solidFill>
                            <a:schemeClr val="tx1"/>
                          </a:solidFill>
                          <a:effectLst/>
                          <a:latin typeface="華康中黑體" pitchFamily="49" charset="-120"/>
                          <a:ea typeface="華康中黑體" pitchFamily="49" charset="-120"/>
                          <a:cs typeface="Times New Roman"/>
                        </a:rPr>
                        <a:t>6</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科</a:t>
                      </a:r>
                      <a:r>
                        <a:rPr lang="en-US" sz="1400" kern="100" dirty="0">
                          <a:solidFill>
                            <a:schemeClr val="tx1"/>
                          </a:solidFill>
                          <a:effectLst/>
                          <a:latin typeface="華康中黑體" pitchFamily="49" charset="-120"/>
                          <a:ea typeface="華康中黑體" pitchFamily="49" charset="-120"/>
                        </a:rPr>
                        <a:t>(</a:t>
                      </a:r>
                      <a:r>
                        <a:rPr lang="zh-TW" sz="1400" kern="100" dirty="0">
                          <a:solidFill>
                            <a:schemeClr val="tx1"/>
                          </a:solidFill>
                          <a:effectLst/>
                          <a:latin typeface="華康中黑體" pitchFamily="49" charset="-120"/>
                          <a:ea typeface="華康中黑體" pitchFamily="49" charset="-120"/>
                        </a:rPr>
                        <a:t>組</a:t>
                      </a:r>
                      <a:r>
                        <a:rPr lang="en-US" sz="1400" kern="100" dirty="0">
                          <a:solidFill>
                            <a:schemeClr val="tx1"/>
                          </a:solidFill>
                          <a:effectLst/>
                          <a:latin typeface="華康中黑體" pitchFamily="49" charset="-120"/>
                          <a:ea typeface="華康中黑體" pitchFamily="49" charset="-120"/>
                        </a:rPr>
                        <a:t>)</a:t>
                      </a:r>
                      <a:r>
                        <a:rPr lang="zh-TW" sz="1400" kern="100" dirty="0">
                          <a:solidFill>
                            <a:schemeClr val="tx1"/>
                          </a:solidFill>
                          <a:effectLst/>
                          <a:latin typeface="華康中黑體" pitchFamily="49" charset="-120"/>
                          <a:ea typeface="華康中黑體" pitchFamily="49" charset="-120"/>
                        </a:rPr>
                        <a:t>、學程名稱</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文字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最多</a:t>
                      </a:r>
                      <a:r>
                        <a:rPr lang="en-US" sz="1400" kern="100" dirty="0" smtClean="0">
                          <a:solidFill>
                            <a:schemeClr val="tx1"/>
                          </a:solidFill>
                          <a:effectLst/>
                          <a:latin typeface="華康中黑體" pitchFamily="49" charset="-120"/>
                          <a:ea typeface="華康中黑體" pitchFamily="49" charset="-120"/>
                        </a:rPr>
                        <a:t>20</a:t>
                      </a:r>
                      <a:r>
                        <a:rPr lang="zh-TW" altLang="en-US" sz="1400" kern="100" dirty="0" smtClean="0">
                          <a:solidFill>
                            <a:schemeClr val="tx1"/>
                          </a:solidFill>
                          <a:effectLst/>
                          <a:latin typeface="華康中黑體" pitchFamily="49" charset="-120"/>
                          <a:ea typeface="華康中黑體" pitchFamily="49" charset="-120"/>
                        </a:rPr>
                        <a:t>字</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1400" kern="100" dirty="0" smtClean="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altLang="zh-TW" sz="1400" kern="100" dirty="0" smtClean="0">
                          <a:solidFill>
                            <a:schemeClr val="tx1"/>
                          </a:solidFill>
                          <a:effectLst/>
                          <a:latin typeface="華康中黑體" pitchFamily="49" charset="-120"/>
                          <a:ea typeface="華康中黑體" pitchFamily="49" charset="-120"/>
                          <a:cs typeface="Times New Roman"/>
                        </a:rPr>
                        <a:t>7</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班級名稱</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文字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最多</a:t>
                      </a:r>
                      <a:r>
                        <a:rPr lang="en-US" sz="1400" kern="100" dirty="0" smtClean="0">
                          <a:solidFill>
                            <a:schemeClr val="tx1"/>
                          </a:solidFill>
                          <a:effectLst/>
                          <a:latin typeface="華康中黑體" pitchFamily="49" charset="-120"/>
                          <a:ea typeface="華康中黑體" pitchFamily="49" charset="-120"/>
                        </a:rPr>
                        <a:t>20</a:t>
                      </a:r>
                      <a:r>
                        <a:rPr lang="zh-TW" altLang="en-US" sz="1400" kern="100" dirty="0" smtClean="0">
                          <a:solidFill>
                            <a:schemeClr val="tx1"/>
                          </a:solidFill>
                          <a:effectLst/>
                          <a:latin typeface="華康中黑體" pitchFamily="49" charset="-120"/>
                          <a:ea typeface="華康中黑體" pitchFamily="49" charset="-120"/>
                        </a:rPr>
                        <a:t>字</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 </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altLang="zh-TW" sz="1400" kern="100" dirty="0" smtClean="0">
                          <a:solidFill>
                            <a:schemeClr val="tx1"/>
                          </a:solidFill>
                          <a:effectLst/>
                          <a:latin typeface="華康中黑體" pitchFamily="49" charset="-120"/>
                          <a:ea typeface="華康中黑體" pitchFamily="49" charset="-120"/>
                          <a:cs typeface="Times New Roman"/>
                        </a:rPr>
                        <a:t>8</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學業平均成績科</a:t>
                      </a:r>
                      <a:r>
                        <a:rPr lang="en-US" sz="1400" kern="100" dirty="0">
                          <a:solidFill>
                            <a:schemeClr val="tx1"/>
                          </a:solidFill>
                          <a:effectLst/>
                          <a:latin typeface="華康中黑體" pitchFamily="49" charset="-120"/>
                          <a:ea typeface="華康中黑體" pitchFamily="49" charset="-120"/>
                        </a:rPr>
                        <a:t>(</a:t>
                      </a:r>
                      <a:r>
                        <a:rPr lang="zh-TW" sz="1400" kern="100" dirty="0">
                          <a:solidFill>
                            <a:schemeClr val="tx1"/>
                          </a:solidFill>
                          <a:effectLst/>
                          <a:latin typeface="華康中黑體" pitchFamily="49" charset="-120"/>
                          <a:ea typeface="華康中黑體" pitchFamily="49" charset="-120"/>
                        </a:rPr>
                        <a:t>組</a:t>
                      </a:r>
                      <a:r>
                        <a:rPr lang="en-US" sz="1400" kern="100" dirty="0">
                          <a:solidFill>
                            <a:schemeClr val="tx1"/>
                          </a:solidFill>
                          <a:effectLst/>
                          <a:latin typeface="華康中黑體" pitchFamily="49" charset="-120"/>
                          <a:ea typeface="華康中黑體" pitchFamily="49" charset="-120"/>
                        </a:rPr>
                        <a:t>)</a:t>
                      </a:r>
                      <a:r>
                        <a:rPr lang="zh-TW" sz="1400" kern="100" dirty="0">
                          <a:solidFill>
                            <a:schemeClr val="tx1"/>
                          </a:solidFill>
                          <a:effectLst/>
                          <a:latin typeface="華康中黑體" pitchFamily="49" charset="-120"/>
                          <a:ea typeface="華康中黑體" pitchFamily="49" charset="-120"/>
                        </a:rPr>
                        <a:t>、學程名次</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 </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altLang="zh-TW" sz="1400" kern="100" dirty="0" smtClean="0">
                          <a:solidFill>
                            <a:schemeClr val="tx1"/>
                          </a:solidFill>
                          <a:effectLst/>
                          <a:latin typeface="華康中黑體" pitchFamily="49" charset="-120"/>
                          <a:ea typeface="華康中黑體" pitchFamily="49" charset="-120"/>
                          <a:cs typeface="Times New Roman"/>
                        </a:rPr>
                        <a:t>9</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chemeClr val="tx1"/>
                          </a:solidFill>
                          <a:effectLst/>
                          <a:latin typeface="華康中黑體" pitchFamily="49" charset="-120"/>
                          <a:ea typeface="華康中黑體" pitchFamily="49" charset="-120"/>
                        </a:rPr>
                        <a:t>學業平均成績群名次</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 </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華康中黑體" pitchFamily="49" charset="-120"/>
                          <a:ea typeface="華康中黑體" pitchFamily="49" charset="-120"/>
                        </a:rPr>
                        <a:t>1</a:t>
                      </a:r>
                      <a:r>
                        <a:rPr lang="en-US" altLang="zh-TW" sz="1400" kern="100" dirty="0" smtClean="0">
                          <a:solidFill>
                            <a:schemeClr val="tx1"/>
                          </a:solidFill>
                          <a:effectLst/>
                          <a:latin typeface="華康中黑體" pitchFamily="49" charset="-120"/>
                          <a:ea typeface="華康中黑體" pitchFamily="49" charset="-120"/>
                        </a:rPr>
                        <a:t>0</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專業及實習科目平均成績群名次</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 </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華康中黑體" pitchFamily="49" charset="-120"/>
                          <a:ea typeface="華康中黑體" pitchFamily="49" charset="-120"/>
                        </a:rPr>
                        <a:t>1</a:t>
                      </a:r>
                      <a:r>
                        <a:rPr lang="en-US" altLang="zh-TW" sz="1400" kern="100" dirty="0" smtClean="0">
                          <a:solidFill>
                            <a:schemeClr val="tx1"/>
                          </a:solidFill>
                          <a:effectLst/>
                          <a:latin typeface="華康中黑體" pitchFamily="49" charset="-120"/>
                          <a:ea typeface="華康中黑體" pitchFamily="49" charset="-120"/>
                        </a:rPr>
                        <a:t>1</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smtClean="0">
                          <a:solidFill>
                            <a:schemeClr val="tx1"/>
                          </a:solidFill>
                          <a:effectLst/>
                          <a:latin typeface="華康中黑體" pitchFamily="49" charset="-120"/>
                          <a:ea typeface="華康中黑體" pitchFamily="49" charset="-120"/>
                        </a:rPr>
                        <a:t>英文平均成績群名次</a:t>
                      </a:r>
                      <a:endParaRPr lang="zh-TW" altLang="zh-TW" sz="1400" kern="100" dirty="0" smtClean="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a:solidFill>
                            <a:schemeClr val="tx1"/>
                          </a:solidFill>
                          <a:effectLst/>
                          <a:latin typeface="華康中黑體" pitchFamily="49" charset="-120"/>
                          <a:ea typeface="華康中黑體" pitchFamily="49" charset="-120"/>
                        </a:rPr>
                        <a:t> </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華康中黑體" pitchFamily="49" charset="-120"/>
                          <a:ea typeface="華康中黑體" pitchFamily="49" charset="-120"/>
                        </a:rPr>
                        <a:t>1</a:t>
                      </a:r>
                      <a:r>
                        <a:rPr lang="en-US" altLang="zh-TW" sz="1400" kern="100" dirty="0" smtClean="0">
                          <a:solidFill>
                            <a:schemeClr val="tx1"/>
                          </a:solidFill>
                          <a:effectLst/>
                          <a:latin typeface="華康中黑體" pitchFamily="49" charset="-120"/>
                          <a:ea typeface="華康中黑體" pitchFamily="49" charset="-120"/>
                        </a:rPr>
                        <a:t>2</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smtClean="0">
                          <a:solidFill>
                            <a:schemeClr val="tx1"/>
                          </a:solidFill>
                          <a:effectLst/>
                          <a:latin typeface="華康中黑體" pitchFamily="49" charset="-120"/>
                          <a:ea typeface="華康中黑體" pitchFamily="49" charset="-120"/>
                        </a:rPr>
                        <a:t>國文平均成績群名次</a:t>
                      </a:r>
                      <a:endParaRPr lang="zh-TW" altLang="zh-TW" sz="1400" kern="100" dirty="0" smtClean="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 </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華康中黑體" pitchFamily="49" charset="-120"/>
                          <a:ea typeface="華康中黑體" pitchFamily="49" charset="-120"/>
                        </a:rPr>
                        <a:t>1</a:t>
                      </a:r>
                      <a:r>
                        <a:rPr lang="en-US" altLang="zh-TW" sz="1400" kern="100" dirty="0" smtClean="0">
                          <a:solidFill>
                            <a:schemeClr val="tx1"/>
                          </a:solidFill>
                          <a:effectLst/>
                          <a:latin typeface="華康中黑體" pitchFamily="49" charset="-120"/>
                          <a:ea typeface="華康中黑體" pitchFamily="49" charset="-120"/>
                        </a:rPr>
                        <a:t>3</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a:solidFill>
                            <a:schemeClr val="tx1"/>
                          </a:solidFill>
                          <a:effectLst/>
                          <a:latin typeface="華康中黑體" pitchFamily="49" charset="-120"/>
                          <a:ea typeface="華康中黑體" pitchFamily="49" charset="-120"/>
                        </a:rPr>
                        <a:t>數學平均成績群名次</a:t>
                      </a:r>
                      <a:endParaRPr lang="zh-TW" sz="1400" kern="10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zh-TW" sz="1400" kern="100" dirty="0">
                          <a:solidFill>
                            <a:srgbClr val="0000FF"/>
                          </a:solidFill>
                          <a:effectLst/>
                          <a:latin typeface="華康中黑體" pitchFamily="49" charset="-120"/>
                          <a:ea typeface="華康中黑體" pitchFamily="49" charset="-120"/>
                        </a:rPr>
                        <a:t>數字</a:t>
                      </a:r>
                      <a:endParaRPr lang="zh-TW" sz="1400" kern="100" dirty="0">
                        <a:solidFill>
                          <a:srgbClr val="0000FF"/>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c>
                  <a:txBody>
                    <a:bodyPr/>
                    <a:lstStyle/>
                    <a:p>
                      <a:pPr algn="ctr">
                        <a:spcAft>
                          <a:spcPts val="0"/>
                        </a:spcAft>
                      </a:pPr>
                      <a:r>
                        <a:rPr lang="en-US" sz="1400" kern="100" dirty="0">
                          <a:solidFill>
                            <a:schemeClr val="tx1"/>
                          </a:solidFill>
                          <a:effectLst/>
                          <a:latin typeface="華康中黑體" pitchFamily="49" charset="-120"/>
                          <a:ea typeface="華康中黑體" pitchFamily="49" charset="-120"/>
                        </a:rPr>
                        <a:t> </a:t>
                      </a:r>
                      <a:endParaRPr lang="zh-TW" sz="1400" kern="100" dirty="0">
                        <a:solidFill>
                          <a:schemeClr val="tx1"/>
                        </a:solidFill>
                        <a:effectLst/>
                        <a:latin typeface="華康中黑體" pitchFamily="49" charset="-120"/>
                        <a:ea typeface="華康中黑體" pitchFamily="49" charset="-120"/>
                        <a:cs typeface="Times New Roman"/>
                      </a:endParaRPr>
                    </a:p>
                  </a:txBody>
                  <a:tcPr marL="68586" marR="68586" marT="0" marB="0" anchor="ctr"/>
                </a:tc>
              </a:tr>
            </a:tbl>
          </a:graphicData>
        </a:graphic>
      </p:graphicFrame>
      <p:sp>
        <p:nvSpPr>
          <p:cNvPr id="789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6647B3-BEA2-40F3-B0FD-B712057A985A}" type="slidenum">
              <a:rPr lang="zh-TW" altLang="en-US" sz="1400" smtClean="0"/>
              <a:pPr>
                <a:spcBef>
                  <a:spcPct val="0"/>
                </a:spcBef>
                <a:buFontTx/>
                <a:buNone/>
              </a:pPr>
              <a:t>34</a:t>
            </a:fld>
            <a:endParaRPr lang="en-US" altLang="zh-TW" sz="1400" smtClean="0"/>
          </a:p>
        </p:txBody>
      </p:sp>
      <p:sp>
        <p:nvSpPr>
          <p:cNvPr id="78943" name="標題 26"/>
          <p:cNvSpPr>
            <a:spLocks noGrp="1"/>
          </p:cNvSpPr>
          <p:nvPr>
            <p:ph type="title"/>
          </p:nvPr>
        </p:nvSpPr>
        <p:spPr>
          <a:xfrm>
            <a:off x="-215900" y="258763"/>
            <a:ext cx="8316913" cy="633412"/>
          </a:xfrm>
        </p:spPr>
        <p:txBody>
          <a:bodyPr/>
          <a:lstStyle/>
          <a:p>
            <a:pPr algn="ctr"/>
            <a:r>
              <a:rPr lang="zh-TW" altLang="en-US" sz="4400" smtClean="0">
                <a:solidFill>
                  <a:schemeClr val="tx1"/>
                </a:solidFill>
                <a:latin typeface="標楷體" panose="03000509000000000000" pitchFamily="65" charset="-120"/>
                <a:ea typeface="標楷體" panose="03000509000000000000" pitchFamily="65" charset="-120"/>
              </a:rPr>
              <a:t>    上傳檔案欄位說明</a:t>
            </a:r>
          </a:p>
        </p:txBody>
      </p:sp>
      <p:sp>
        <p:nvSpPr>
          <p:cNvPr id="78944" name="文字方塊 6"/>
          <p:cNvSpPr txBox="1">
            <a:spLocks noChangeArrowheads="1"/>
          </p:cNvSpPr>
          <p:nvPr/>
        </p:nvSpPr>
        <p:spPr bwMode="auto">
          <a:xfrm>
            <a:off x="179388" y="981075"/>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p"/>
            </a:pPr>
            <a:r>
              <a:rPr lang="zh-TW" altLang="en-US" sz="2400">
                <a:latin typeface="標楷體" panose="03000509000000000000" pitchFamily="65" charset="-120"/>
                <a:ea typeface="標楷體" panose="03000509000000000000" pitchFamily="65" charset="-120"/>
              </a:rPr>
              <a:t>上傳檔案失敗，請先</a:t>
            </a:r>
            <a:r>
              <a:rPr lang="zh-TW" altLang="en-US" sz="2400" b="1">
                <a:solidFill>
                  <a:srgbClr val="0000FF"/>
                </a:solidFill>
                <a:latin typeface="標楷體" panose="03000509000000000000" pitchFamily="65" charset="-120"/>
                <a:ea typeface="標楷體" panose="03000509000000000000" pitchFamily="65" charset="-120"/>
              </a:rPr>
              <a:t>檢視各欄位之</a:t>
            </a:r>
            <a:r>
              <a:rPr lang="zh-TW" altLang="en-US" sz="2400" b="1">
                <a:solidFill>
                  <a:srgbClr val="C00000"/>
                </a:solidFill>
                <a:latin typeface="標楷體" panose="03000509000000000000" pitchFamily="65" charset="-120"/>
                <a:ea typeface="標楷體" panose="03000509000000000000" pitchFamily="65" charset="-120"/>
              </a:rPr>
              <a:t>「資料型態」</a:t>
            </a:r>
            <a:r>
              <a:rPr lang="zh-TW" altLang="en-US" sz="2400" b="1">
                <a:solidFill>
                  <a:srgbClr val="0000FF"/>
                </a:solidFill>
                <a:latin typeface="標楷體" panose="03000509000000000000" pitchFamily="65" charset="-120"/>
                <a:ea typeface="標楷體" panose="03000509000000000000" pitchFamily="65" charset="-120"/>
              </a:rPr>
              <a:t>是否正確</a:t>
            </a:r>
            <a:r>
              <a:rPr lang="zh-TW" altLang="en-US" sz="2400">
                <a:solidFill>
                  <a:srgbClr val="7030A0"/>
                </a:solidFill>
                <a:latin typeface="標楷體" panose="03000509000000000000" pitchFamily="65" charset="-120"/>
                <a:ea typeface="標楷體" panose="03000509000000000000" pitchFamily="65" charset="-120"/>
              </a:rPr>
              <a:t>。</a:t>
            </a:r>
          </a:p>
        </p:txBody>
      </p:sp>
      <p:sp>
        <p:nvSpPr>
          <p:cNvPr id="78945" name="矩形 7"/>
          <p:cNvSpPr>
            <a:spLocks noChangeArrowheads="1"/>
          </p:cNvSpPr>
          <p:nvPr/>
        </p:nvSpPr>
        <p:spPr bwMode="auto">
          <a:xfrm>
            <a:off x="134938" y="5732463"/>
            <a:ext cx="892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2788" indent="-7127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600" b="1">
                <a:latin typeface="華康中黑體" panose="020B0509000000000000" pitchFamily="49" charset="-120"/>
                <a:ea typeface="華康中黑體" panose="020B0509000000000000" pitchFamily="49" charset="-120"/>
              </a:rPr>
              <a:t>說明</a:t>
            </a:r>
            <a:r>
              <a:rPr lang="en-US" altLang="zh-TW" sz="1600" b="1">
                <a:latin typeface="華康中黑體" panose="020B0509000000000000" pitchFamily="49" charset="-120"/>
                <a:ea typeface="華康中黑體" panose="020B0509000000000000" pitchFamily="49" charset="-120"/>
              </a:rPr>
              <a:t>1</a:t>
            </a:r>
            <a:r>
              <a:rPr lang="zh-TW" altLang="en-US" sz="1600" b="1">
                <a:latin typeface="華康中黑體" panose="020B0509000000000000" pitchFamily="49" charset="-120"/>
                <a:ea typeface="華康中黑體" panose="020B0509000000000000" pitchFamily="49" charset="-120"/>
              </a:rPr>
              <a:t>：</a:t>
            </a:r>
            <a:r>
              <a:rPr lang="en-US" altLang="zh-TW" sz="1600" b="1">
                <a:latin typeface="華康中黑體" panose="020B0509000000000000" pitchFamily="49" charset="-120"/>
                <a:ea typeface="華康中黑體" panose="020B0509000000000000" pitchFamily="49" charset="-120"/>
              </a:rPr>
              <a:t>1—</a:t>
            </a:r>
            <a:r>
              <a:rPr lang="zh-TW" altLang="zh-TW" sz="1600" b="1">
                <a:latin typeface="華康中黑體" panose="020B0509000000000000" pitchFamily="49" charset="-120"/>
                <a:ea typeface="華康中黑體" panose="020B0509000000000000" pitchFamily="49" charset="-120"/>
              </a:rPr>
              <a:t>高職（含高中附設職業類科）、</a:t>
            </a:r>
            <a:r>
              <a:rPr lang="en-US" altLang="zh-TW" sz="1600" b="1">
                <a:latin typeface="華康中黑體" panose="020B0509000000000000" pitchFamily="49" charset="-120"/>
                <a:ea typeface="華康中黑體" panose="020B0509000000000000" pitchFamily="49" charset="-120"/>
              </a:rPr>
              <a:t>2—</a:t>
            </a:r>
            <a:r>
              <a:rPr lang="zh-TW" altLang="zh-TW" sz="1600" b="1">
                <a:latin typeface="華康中黑體" panose="020B0509000000000000" pitchFamily="49" charset="-120"/>
                <a:ea typeface="華康中黑體" panose="020B0509000000000000" pitchFamily="49" charset="-120"/>
              </a:rPr>
              <a:t>綜合高中、</a:t>
            </a:r>
            <a:r>
              <a:rPr lang="en-US" altLang="zh-TW" sz="1600" b="1">
                <a:latin typeface="華康中黑體" panose="020B0509000000000000" pitchFamily="49" charset="-120"/>
                <a:ea typeface="華康中黑體" panose="020B0509000000000000" pitchFamily="49" charset="-120"/>
              </a:rPr>
              <a:t>3—</a:t>
            </a:r>
            <a:r>
              <a:rPr lang="zh-TW" altLang="zh-TW" sz="1600" b="1">
                <a:latin typeface="華康中黑體" panose="020B0509000000000000" pitchFamily="49" charset="-120"/>
                <a:ea typeface="華康中黑體" panose="020B0509000000000000" pitchFamily="49" charset="-120"/>
              </a:rPr>
              <a:t>實用技能學程、</a:t>
            </a:r>
            <a:r>
              <a:rPr lang="en-US" altLang="zh-TW" sz="1600" b="1">
                <a:latin typeface="華康中黑體" panose="020B0509000000000000" pitchFamily="49" charset="-120"/>
                <a:ea typeface="華康中黑體" panose="020B0509000000000000" pitchFamily="49" charset="-120"/>
              </a:rPr>
              <a:t>4—</a:t>
            </a:r>
            <a:r>
              <a:rPr lang="zh-TW" altLang="zh-TW" sz="1600" b="1">
                <a:latin typeface="華康中黑體" panose="020B0509000000000000" pitchFamily="49" charset="-120"/>
                <a:ea typeface="華康中黑體" panose="020B0509000000000000" pitchFamily="49" charset="-120"/>
              </a:rPr>
              <a:t>建教班、</a:t>
            </a:r>
            <a:r>
              <a:rPr lang="en-US" altLang="zh-TW" sz="1600" b="1">
                <a:latin typeface="華康中黑體" panose="020B0509000000000000" pitchFamily="49" charset="-120"/>
                <a:ea typeface="華康中黑體" panose="020B0509000000000000" pitchFamily="49" charset="-120"/>
              </a:rPr>
              <a:t>5—</a:t>
            </a:r>
            <a:r>
              <a:rPr lang="zh-TW" altLang="zh-TW" sz="1600" b="1">
                <a:latin typeface="華康中黑體" panose="020B0509000000000000" pitchFamily="49" charset="-120"/>
                <a:ea typeface="華康中黑體" panose="020B0509000000000000" pitchFamily="49" charset="-120"/>
              </a:rPr>
              <a:t>日間部進修學校、</a:t>
            </a:r>
            <a:r>
              <a:rPr lang="en-US" altLang="zh-TW" sz="1600" b="1">
                <a:latin typeface="華康中黑體" panose="020B0509000000000000" pitchFamily="49" charset="-120"/>
                <a:ea typeface="華康中黑體" panose="020B0509000000000000" pitchFamily="49" charset="-120"/>
              </a:rPr>
              <a:t>6—</a:t>
            </a:r>
            <a:r>
              <a:rPr lang="zh-TW" altLang="zh-TW" sz="1600" b="1">
                <a:latin typeface="華康中黑體" panose="020B0509000000000000" pitchFamily="49" charset="-120"/>
                <a:ea typeface="華康中黑體" panose="020B0509000000000000" pitchFamily="49" charset="-120"/>
              </a:rPr>
              <a:t>夜間部進修學校、</a:t>
            </a:r>
            <a:r>
              <a:rPr lang="en-US" altLang="zh-TW" sz="1600" b="1">
                <a:latin typeface="華康中黑體" panose="020B0509000000000000" pitchFamily="49" charset="-120"/>
                <a:ea typeface="華康中黑體" panose="020B0509000000000000" pitchFamily="49" charset="-120"/>
              </a:rPr>
              <a:t>9—</a:t>
            </a:r>
            <a:r>
              <a:rPr lang="zh-TW" altLang="zh-TW" sz="1600" b="1">
                <a:latin typeface="華康中黑體" panose="020B0509000000000000" pitchFamily="49" charset="-120"/>
                <a:ea typeface="華康中黑體" panose="020B0509000000000000" pitchFamily="49" charset="-120"/>
              </a:rPr>
              <a:t>其他。</a:t>
            </a:r>
            <a:endParaRPr lang="zh-TW" altLang="en-US" sz="1600" b="1">
              <a:latin typeface="華康中黑體" panose="020B0509000000000000" pitchFamily="49" charset="-120"/>
              <a:ea typeface="華康中黑體" panose="020B0509000000000000" pitchFamily="49" charset="-120"/>
            </a:endParaRPr>
          </a:p>
        </p:txBody>
      </p:sp>
      <p:grpSp>
        <p:nvGrpSpPr>
          <p:cNvPr id="78946" name="群組 11"/>
          <p:cNvGrpSpPr>
            <a:grpSpLocks/>
          </p:cNvGrpSpPr>
          <p:nvPr/>
        </p:nvGrpSpPr>
        <p:grpSpPr bwMode="auto">
          <a:xfrm>
            <a:off x="1335088" y="293688"/>
            <a:ext cx="750887" cy="615950"/>
            <a:chOff x="359532" y="1082556"/>
            <a:chExt cx="540060" cy="400110"/>
          </a:xfrm>
        </p:grpSpPr>
        <p:sp>
          <p:nvSpPr>
            <p:cNvPr id="13" name="流程圖: 接點 12"/>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流程圖: 接點 13"/>
            <p:cNvSpPr/>
            <p:nvPr/>
          </p:nvSpPr>
          <p:spPr>
            <a:xfrm>
              <a:off x="449732" y="1139272"/>
              <a:ext cx="359660"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78947" name="群組 14"/>
          <p:cNvGrpSpPr>
            <a:grpSpLocks/>
          </p:cNvGrpSpPr>
          <p:nvPr/>
        </p:nvGrpSpPr>
        <p:grpSpPr bwMode="auto">
          <a:xfrm>
            <a:off x="6826250" y="293688"/>
            <a:ext cx="750888" cy="6159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733" y="1139272"/>
              <a:ext cx="359659"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內容版面配置區 2"/>
          <p:cNvSpPr>
            <a:spLocks noGrp="1"/>
          </p:cNvSpPr>
          <p:nvPr>
            <p:ph idx="1"/>
          </p:nvPr>
        </p:nvSpPr>
        <p:spPr>
          <a:xfrm>
            <a:off x="122238" y="1484313"/>
            <a:ext cx="8842375" cy="4692650"/>
          </a:xfrm>
        </p:spPr>
        <p:txBody>
          <a:bodyPr/>
          <a:lstStyle/>
          <a:p>
            <a:pPr>
              <a:spcBef>
                <a:spcPts val="600"/>
              </a:spcBef>
              <a:buFont typeface="Wingdings" panose="05000000000000000000" pitchFamily="2" charset="2"/>
              <a:buChar char="p"/>
            </a:pP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被推薦學生本人</a:t>
            </a: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至本委員會網站「考生作業系統」之「網路報名系統」</a:t>
            </a:r>
            <a:r>
              <a:rPr lang="zh-TW" altLang="en-US"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進行網路報名作業</a:t>
            </a: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請考生將</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持有</a:t>
            </a: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簡章表列（簡章</a:t>
            </a:r>
            <a:r>
              <a:rPr lang="en-US" altLang="zh-TW" sz="2200" smtClean="0">
                <a:latin typeface="Times New Roman" panose="02020603050405020304" pitchFamily="18" charset="0"/>
                <a:ea typeface="標楷體" panose="03000509000000000000" pitchFamily="65" charset="-120"/>
                <a:cs typeface="Times New Roman" panose="02020603050405020304" pitchFamily="18" charset="0"/>
              </a:rPr>
              <a:t>P10-P12</a:t>
            </a: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）之各項採計項目</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於「網路報名系統」點選登錄持有之項目，</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於網路報名系統輸入報名資料並確實核對正確，</a:t>
            </a:r>
            <a:r>
              <a:rPr lang="zh-TW" altLang="zh-TW" sz="2200" b="1" u="sng"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報名資料會傳送至所屬高職學校系統，由所屬高職學校審查。</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所屬高職學校依考生持有之證明文件，審查輸入報名資料是否正確。</a:t>
            </a:r>
            <a:r>
              <a:rPr lang="zh-TW" altLang="zh-TW"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正確無誤者</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，即由所屬</a:t>
            </a:r>
            <a:r>
              <a:rPr lang="zh-TW" altLang="zh-TW"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高職學校確定送出</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，完成網路報名，即不得修改；</a:t>
            </a:r>
            <a:r>
              <a:rPr lang="zh-TW" altLang="zh-TW"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未正確者</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，由所屬</a:t>
            </a:r>
            <a:r>
              <a:rPr lang="zh-TW" altLang="zh-TW"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高職學校退回</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考生資料輸入頁面，並</a:t>
            </a:r>
            <a:r>
              <a:rPr lang="zh-TW" altLang="zh-TW"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協助考生確實修改</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正確後，</a:t>
            </a:r>
            <a:r>
              <a:rPr lang="zh-TW" altLang="zh-TW" sz="22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再進行資料確定送出</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zh-TW" sz="2200" b="1" u="sng"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考生網路登錄報名資料，未經所屬高職學校於規定期限內確定送出者，概視為未完成網路報名</a:t>
            </a:r>
            <a:r>
              <a:rPr lang="zh-TW" altLang="zh-TW" sz="2200" smtClean="0">
                <a:latin typeface="Times New Roman" panose="02020603050405020304" pitchFamily="18" charset="0"/>
                <a:ea typeface="標楷體" panose="03000509000000000000" pitchFamily="65" charset="-120"/>
                <a:cs typeface="Times New Roman" panose="02020603050405020304" pitchFamily="18" charset="0"/>
              </a:rPr>
              <a:t>，即喪失參加本招生之報名資格，提醒考生應主動檢視報名系統報名資料確定送出之完成狀態，以維報名權益。為避免網路壅塞，請考生及各高職學校於網路報名登錄期間，儘早上網登錄及完成審查確定送出之報名作業。</a:t>
            </a:r>
          </a:p>
          <a:p>
            <a:pPr>
              <a:spcBef>
                <a:spcPts val="600"/>
              </a:spcBef>
              <a:buFont typeface="Wingdings" panose="05000000000000000000" pitchFamily="2" charset="2"/>
              <a:buChar char="p"/>
            </a:pPr>
            <a:endParaRPr lang="zh-TW" altLang="zh-TW" sz="22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endParaRPr lang="en-US" altLang="zh-TW" sz="22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08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5BB3170-C16C-4E34-87E9-4ECBEC71166E}" type="slidenum">
              <a:rPr lang="zh-TW" altLang="en-US" sz="1400" smtClean="0"/>
              <a:pPr>
                <a:spcBef>
                  <a:spcPct val="0"/>
                </a:spcBef>
                <a:buFontTx/>
                <a:buNone/>
              </a:pPr>
              <a:t>35</a:t>
            </a:fld>
            <a:endParaRPr lang="en-US" altLang="zh-TW" sz="1400" smtClean="0"/>
          </a:p>
        </p:txBody>
      </p:sp>
      <p:sp>
        <p:nvSpPr>
          <p:cNvPr id="80900" name="標題 5"/>
          <p:cNvSpPr>
            <a:spLocks noGrp="1"/>
          </p:cNvSpPr>
          <p:nvPr>
            <p:ph type="title"/>
          </p:nvPr>
        </p:nvSpPr>
        <p:spPr>
          <a:xfrm>
            <a:off x="0" y="260350"/>
            <a:ext cx="9144000" cy="633413"/>
          </a:xfrm>
        </p:spPr>
        <p:txBody>
          <a:bodyPr/>
          <a:lstStyle/>
          <a:p>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3/10</a:t>
            </a:r>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被推薦學生    網路報名</a:t>
            </a:r>
          </a:p>
        </p:txBody>
      </p:sp>
      <p:sp>
        <p:nvSpPr>
          <p:cNvPr id="8" name="向右箭號 7"/>
          <p:cNvSpPr/>
          <p:nvPr/>
        </p:nvSpPr>
        <p:spPr>
          <a:xfrm>
            <a:off x="2024063" y="1230313"/>
            <a:ext cx="358775" cy="196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0905"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122238" y="1484313"/>
            <a:ext cx="8842375" cy="4692650"/>
          </a:xfrm>
        </p:spPr>
        <p:txBody>
          <a:bodyPr/>
          <a:lstStyle/>
          <a:p>
            <a:pPr>
              <a:spcBef>
                <a:spcPts val="600"/>
              </a:spcBef>
              <a:buFont typeface="Wingdings" pitchFamily="2" charset="2"/>
              <a:buChar char="p"/>
              <a:defRPr/>
            </a:pPr>
            <a:r>
              <a:rPr lang="zh-TW" altLang="zh-TW" sz="2200" dirty="0">
                <a:latin typeface="Times New Roman" pitchFamily="18" charset="0"/>
                <a:ea typeface="標楷體" pitchFamily="65" charset="-120"/>
                <a:cs typeface="Times New Roman" pitchFamily="18" charset="0"/>
              </a:rPr>
              <a:t>考生網路輸入與所屬高職學校審查並確定送出報名資料，均須於</a:t>
            </a:r>
            <a:r>
              <a:rPr lang="en-US" altLang="zh-TW" sz="2200" dirty="0">
                <a:latin typeface="Times New Roman" pitchFamily="18" charset="0"/>
                <a:ea typeface="標楷體" pitchFamily="65" charset="-120"/>
                <a:cs typeface="Times New Roman" pitchFamily="18" charset="0"/>
              </a:rPr>
              <a:t>107</a:t>
            </a:r>
            <a:r>
              <a:rPr lang="zh-TW" altLang="zh-TW" sz="2200" dirty="0">
                <a:latin typeface="Times New Roman" pitchFamily="18" charset="0"/>
                <a:ea typeface="標楷體" pitchFamily="65" charset="-120"/>
                <a:cs typeface="Times New Roman" pitchFamily="18" charset="0"/>
              </a:rPr>
              <a:t>年</a:t>
            </a:r>
            <a:r>
              <a:rPr lang="en-US" altLang="zh-TW" sz="2200" dirty="0">
                <a:latin typeface="Times New Roman" pitchFamily="18" charset="0"/>
                <a:ea typeface="標楷體" pitchFamily="65" charset="-120"/>
                <a:cs typeface="Times New Roman" pitchFamily="18" charset="0"/>
              </a:rPr>
              <a:t>3</a:t>
            </a:r>
            <a:r>
              <a:rPr lang="zh-TW" altLang="zh-TW" sz="2200" dirty="0">
                <a:latin typeface="Times New Roman" pitchFamily="18" charset="0"/>
                <a:ea typeface="標楷體" pitchFamily="65" charset="-120"/>
                <a:cs typeface="Times New Roman" pitchFamily="18" charset="0"/>
              </a:rPr>
              <a:t>月</a:t>
            </a:r>
            <a:r>
              <a:rPr lang="en-US" altLang="zh-TW" sz="2200" dirty="0">
                <a:latin typeface="Times New Roman" pitchFamily="18" charset="0"/>
                <a:ea typeface="標楷體" pitchFamily="65" charset="-120"/>
                <a:cs typeface="Times New Roman" pitchFamily="18" charset="0"/>
              </a:rPr>
              <a:t>20</a:t>
            </a:r>
            <a:r>
              <a:rPr lang="zh-TW" altLang="zh-TW" sz="2200" dirty="0">
                <a:latin typeface="Times New Roman" pitchFamily="18" charset="0"/>
                <a:ea typeface="標楷體" pitchFamily="65" charset="-120"/>
                <a:cs typeface="Times New Roman" pitchFamily="18" charset="0"/>
              </a:rPr>
              <a:t>日</a:t>
            </a:r>
            <a:r>
              <a:rPr lang="en-US" altLang="zh-TW" sz="2200" dirty="0">
                <a:latin typeface="Times New Roman" pitchFamily="18" charset="0"/>
                <a:ea typeface="標楷體" pitchFamily="65" charset="-120"/>
                <a:cs typeface="Times New Roman" pitchFamily="18" charset="0"/>
              </a:rPr>
              <a:t>17</a:t>
            </a:r>
            <a:r>
              <a:rPr lang="zh-TW" altLang="zh-TW" sz="2200" dirty="0">
                <a:latin typeface="Times New Roman" pitchFamily="18" charset="0"/>
                <a:ea typeface="標楷體" pitchFamily="65" charset="-120"/>
                <a:cs typeface="Times New Roman" pitchFamily="18" charset="0"/>
              </a:rPr>
              <a:t>：</a:t>
            </a:r>
            <a:r>
              <a:rPr lang="en-US" altLang="zh-TW" sz="2200" dirty="0">
                <a:latin typeface="Times New Roman" pitchFamily="18" charset="0"/>
                <a:ea typeface="標楷體" pitchFamily="65" charset="-120"/>
                <a:cs typeface="Times New Roman" pitchFamily="18" charset="0"/>
              </a:rPr>
              <a:t>00</a:t>
            </a:r>
            <a:r>
              <a:rPr lang="zh-TW" altLang="zh-TW" sz="2200" dirty="0">
                <a:latin typeface="Times New Roman" pitchFamily="18" charset="0"/>
                <a:ea typeface="標楷體" pitchFamily="65" charset="-120"/>
                <a:cs typeface="Times New Roman" pitchFamily="18" charset="0"/>
              </a:rPr>
              <a:t>前完成，始完成網路報名。考生報名資料經完成網路報名後即不得修改，才得以列印報名表件</a:t>
            </a:r>
            <a:r>
              <a:rPr lang="zh-TW" altLang="zh-TW"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相關</a:t>
            </a:r>
            <a:r>
              <a:rPr lang="zh-TW" altLang="zh-TW" sz="2200" dirty="0" smtClean="0">
                <a:latin typeface="Times New Roman" pitchFamily="18" charset="0"/>
                <a:ea typeface="標楷體" pitchFamily="65" charset="-120"/>
                <a:cs typeface="Times New Roman" pitchFamily="18" charset="0"/>
              </a:rPr>
              <a:t>證明</a:t>
            </a:r>
            <a:r>
              <a:rPr lang="zh-TW" altLang="en-US" sz="2200" dirty="0" smtClean="0">
                <a:latin typeface="Times New Roman" pitchFamily="18" charset="0"/>
                <a:ea typeface="標楷體" pitchFamily="65" charset="-120"/>
                <a:cs typeface="Times New Roman" pitchFamily="18" charset="0"/>
              </a:rPr>
              <a:t>文件</a:t>
            </a:r>
            <a:r>
              <a:rPr lang="zh-TW" altLang="zh-TW" sz="2200" dirty="0" smtClean="0">
                <a:latin typeface="Times New Roman" pitchFamily="18" charset="0"/>
                <a:ea typeface="標楷體" pitchFamily="65" charset="-120"/>
                <a:cs typeface="Times New Roman" pitchFamily="18" charset="0"/>
              </a:rPr>
              <a:t>影</a:t>
            </a:r>
            <a:r>
              <a:rPr lang="zh-TW" altLang="zh-TW" sz="2200" dirty="0">
                <a:latin typeface="Times New Roman" pitchFamily="18" charset="0"/>
                <a:ea typeface="標楷體" pitchFamily="65" charset="-120"/>
                <a:cs typeface="Times New Roman" pitchFamily="18" charset="0"/>
              </a:rPr>
              <a:t>本由各高職學校加蓋「本件核與原件相符」戳章。依「彙整表」之項目名稱順序，黏貼於「黏貼單」上，加蓋審核人職</a:t>
            </a:r>
            <a:r>
              <a:rPr lang="zh-TW" altLang="zh-TW" sz="2200" dirty="0" smtClean="0">
                <a:latin typeface="Times New Roman" pitchFamily="18" charset="0"/>
                <a:ea typeface="標楷體" pitchFamily="65" charset="-120"/>
                <a:cs typeface="Times New Roman" pitchFamily="18" charset="0"/>
              </a:rPr>
              <a:t>章</a:t>
            </a:r>
            <a:r>
              <a:rPr lang="zh-TW" altLang="zh-TW" sz="2400" dirty="0" smtClean="0"/>
              <a:t>；</a:t>
            </a:r>
            <a:r>
              <a:rPr lang="zh-TW" altLang="zh-TW" sz="2200" dirty="0">
                <a:latin typeface="Times New Roman" pitchFamily="18" charset="0"/>
                <a:ea typeface="標楷體" pitchFamily="65" charset="-120"/>
                <a:cs typeface="Times New Roman" pitchFamily="18" charset="0"/>
              </a:rPr>
              <a:t>未依規定辦理者，概不予採</a:t>
            </a:r>
            <a:r>
              <a:rPr lang="zh-TW" altLang="zh-TW" sz="2200" dirty="0" smtClean="0">
                <a:latin typeface="Times New Roman" pitchFamily="18" charset="0"/>
                <a:ea typeface="標楷體" pitchFamily="65" charset="-120"/>
                <a:cs typeface="Times New Roman" pitchFamily="18" charset="0"/>
              </a:rPr>
              <a:t>計。</a:t>
            </a:r>
            <a:endParaRPr lang="en-US" altLang="zh-TW" sz="2200" dirty="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請考生</a:t>
            </a:r>
            <a:r>
              <a:rPr lang="zh-TW" altLang="en-US" sz="2200" b="1" dirty="0" smtClean="0">
                <a:solidFill>
                  <a:srgbClr val="0000FF"/>
                </a:solidFill>
                <a:latin typeface="Times New Roman" pitchFamily="18" charset="0"/>
                <a:ea typeface="標楷體" pitchFamily="65" charset="-120"/>
                <a:cs typeface="Times New Roman" pitchFamily="18" charset="0"/>
              </a:rPr>
              <a:t>由系統列印報名資料</a:t>
            </a:r>
            <a:r>
              <a:rPr lang="zh-TW" altLang="en-US" sz="2200" dirty="0" smtClean="0">
                <a:latin typeface="Times New Roman" pitchFamily="18" charset="0"/>
                <a:ea typeface="標楷體" pitchFamily="65" charset="-120"/>
                <a:cs typeface="Times New Roman" pitchFamily="18" charset="0"/>
              </a:rPr>
              <a:t>，交由學校審核相關文件後，將「報名表」、「報考證明書」、「歷年成績單」、「競賽、證照及語文能力檢定之證明影本及彙整表」、「學校幹部、志工、社會服務及社團參與之證明影本及彙整表」</a:t>
            </a:r>
            <a:r>
              <a:rPr lang="zh-TW" altLang="en-US" sz="2200" dirty="0" smtClean="0">
                <a:solidFill>
                  <a:srgbClr val="C00000"/>
                </a:solidFill>
                <a:latin typeface="Times New Roman" pitchFamily="18" charset="0"/>
                <a:ea typeface="標楷體" pitchFamily="65" charset="-120"/>
                <a:cs typeface="Times New Roman" pitchFamily="18" charset="0"/>
              </a:rPr>
              <a:t>依序裝袋</a:t>
            </a:r>
            <a:r>
              <a:rPr lang="zh-TW" altLang="en-US" sz="2200" dirty="0" smtClean="0">
                <a:latin typeface="Times New Roman" pitchFamily="18" charset="0"/>
                <a:ea typeface="標楷體" pitchFamily="65" charset="-120"/>
                <a:cs typeface="Times New Roman" pitchFamily="18" charset="0"/>
              </a:rPr>
              <a:t>，並將</a:t>
            </a:r>
            <a:r>
              <a:rPr lang="zh-TW" altLang="en-US" sz="2200" dirty="0" smtClean="0">
                <a:solidFill>
                  <a:srgbClr val="C00000"/>
                </a:solidFill>
                <a:latin typeface="Times New Roman" pitchFamily="18" charset="0"/>
                <a:ea typeface="標楷體" pitchFamily="65" charset="-120"/>
                <a:cs typeface="Times New Roman" pitchFamily="18" charset="0"/>
              </a:rPr>
              <a:t>「考生報名資料袋專用信封封面」黏貼於</a:t>
            </a:r>
            <a:r>
              <a:rPr lang="en-US" altLang="zh-TW" sz="2200" dirty="0" smtClean="0">
                <a:solidFill>
                  <a:srgbClr val="C00000"/>
                </a:solidFill>
                <a:latin typeface="Times New Roman" panose="02020603050405020304" pitchFamily="18" charset="0"/>
                <a:ea typeface="標楷體" pitchFamily="65" charset="-120"/>
                <a:cs typeface="Times New Roman" panose="02020603050405020304" pitchFamily="18" charset="0"/>
              </a:rPr>
              <a:t>B4</a:t>
            </a:r>
            <a:r>
              <a:rPr lang="zh-TW" altLang="en-US" sz="2200" dirty="0" smtClean="0">
                <a:solidFill>
                  <a:srgbClr val="C00000"/>
                </a:solidFill>
                <a:latin typeface="Times New Roman" pitchFamily="18" charset="0"/>
                <a:ea typeface="標楷體" pitchFamily="65" charset="-120"/>
                <a:cs typeface="Times New Roman" pitchFamily="18" charset="0"/>
              </a:rPr>
              <a:t>信封，每位考生資料裝入個別</a:t>
            </a:r>
            <a:r>
              <a:rPr lang="en-US" altLang="zh-TW" sz="2200" dirty="0" smtClean="0">
                <a:solidFill>
                  <a:srgbClr val="C00000"/>
                </a:solidFill>
                <a:latin typeface="Times New Roman" panose="02020603050405020304" pitchFamily="18" charset="0"/>
                <a:ea typeface="標楷體" pitchFamily="65" charset="-120"/>
                <a:cs typeface="Times New Roman" panose="02020603050405020304" pitchFamily="18" charset="0"/>
              </a:rPr>
              <a:t>B4</a:t>
            </a:r>
            <a:r>
              <a:rPr lang="zh-TW" altLang="en-US" sz="2200" dirty="0" smtClean="0">
                <a:solidFill>
                  <a:srgbClr val="C00000"/>
                </a:solidFill>
                <a:latin typeface="Times New Roman" pitchFamily="18" charset="0"/>
                <a:ea typeface="標楷體" pitchFamily="65" charset="-120"/>
                <a:cs typeface="Times New Roman" pitchFamily="18" charset="0"/>
              </a:rPr>
              <a:t>信封，</a:t>
            </a:r>
            <a:r>
              <a:rPr lang="zh-TW" altLang="en-US" sz="2200" b="1" dirty="0" smtClean="0">
                <a:solidFill>
                  <a:srgbClr val="C00000"/>
                </a:solidFill>
                <a:latin typeface="Times New Roman" pitchFamily="18" charset="0"/>
                <a:ea typeface="標楷體" pitchFamily="65" charset="-120"/>
                <a:cs typeface="Times New Roman" pitchFamily="18" charset="0"/>
              </a:rPr>
              <a:t>請勿將多位考生資料裝入同一個</a:t>
            </a:r>
            <a:r>
              <a:rPr lang="en-US" altLang="zh-TW" sz="2200" b="1" dirty="0" smtClean="0">
                <a:solidFill>
                  <a:srgbClr val="C00000"/>
                </a:solidFill>
                <a:latin typeface="Times New Roman" panose="02020603050405020304" pitchFamily="18" charset="0"/>
                <a:ea typeface="標楷體" pitchFamily="65" charset="-120"/>
                <a:cs typeface="Times New Roman" panose="02020603050405020304" pitchFamily="18" charset="0"/>
              </a:rPr>
              <a:t>B4</a:t>
            </a:r>
            <a:r>
              <a:rPr lang="zh-TW" altLang="en-US" sz="2200" b="1" dirty="0" smtClean="0">
                <a:solidFill>
                  <a:srgbClr val="C00000"/>
                </a:solidFill>
                <a:latin typeface="Times New Roman" pitchFamily="18" charset="0"/>
                <a:ea typeface="標楷體" pitchFamily="65" charset="-120"/>
                <a:cs typeface="Times New Roman" pitchFamily="18" charset="0"/>
              </a:rPr>
              <a:t>信封内</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marL="0" indent="0">
              <a:spcBef>
                <a:spcPts val="600"/>
              </a:spcBef>
              <a:buFontTx/>
              <a:buNone/>
              <a:defRPr/>
            </a:pPr>
            <a:endParaRPr lang="en-US" altLang="zh-TW" sz="2200" dirty="0">
              <a:latin typeface="Times New Roman" pitchFamily="18" charset="0"/>
              <a:ea typeface="標楷體" pitchFamily="65" charset="-120"/>
              <a:cs typeface="Times New Roman" pitchFamily="18" charset="0"/>
            </a:endParaRPr>
          </a:p>
        </p:txBody>
      </p:sp>
      <p:sp>
        <p:nvSpPr>
          <p:cNvPr id="829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211DCB-B6A4-43AF-9C14-EE0265F8F087}" type="slidenum">
              <a:rPr lang="zh-TW" altLang="en-US" sz="1400" smtClean="0"/>
              <a:pPr>
                <a:spcBef>
                  <a:spcPct val="0"/>
                </a:spcBef>
                <a:buFontTx/>
                <a:buNone/>
              </a:pPr>
              <a:t>36</a:t>
            </a:fld>
            <a:endParaRPr lang="en-US" altLang="zh-TW" sz="1400" smtClean="0"/>
          </a:p>
        </p:txBody>
      </p:sp>
      <p:sp>
        <p:nvSpPr>
          <p:cNvPr id="82948" name="標題 5"/>
          <p:cNvSpPr>
            <a:spLocks noGrp="1"/>
          </p:cNvSpPr>
          <p:nvPr>
            <p:ph type="title"/>
          </p:nvPr>
        </p:nvSpPr>
        <p:spPr>
          <a:xfrm>
            <a:off x="0" y="260350"/>
            <a:ext cx="9144000" cy="633413"/>
          </a:xfrm>
        </p:spPr>
        <p:txBody>
          <a:bodyPr/>
          <a:lstStyle/>
          <a:p>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3/10</a:t>
            </a:r>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被推薦學生    網路報名</a:t>
            </a:r>
          </a:p>
        </p:txBody>
      </p:sp>
      <p:sp>
        <p:nvSpPr>
          <p:cNvPr id="8" name="向右箭號 7"/>
          <p:cNvSpPr/>
          <p:nvPr/>
        </p:nvSpPr>
        <p:spPr>
          <a:xfrm>
            <a:off x="2024063" y="1230313"/>
            <a:ext cx="358775" cy="196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2953"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122238" y="1844675"/>
            <a:ext cx="8842375" cy="4332288"/>
          </a:xfrm>
        </p:spPr>
        <p:txBody>
          <a:bodyPr/>
          <a:lstStyle/>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報名表除由</a:t>
            </a:r>
            <a:r>
              <a:rPr lang="zh-TW" altLang="en-US" sz="2200" b="1" dirty="0" smtClean="0">
                <a:solidFill>
                  <a:srgbClr val="0000FF"/>
                </a:solidFill>
                <a:latin typeface="Times New Roman" pitchFamily="18" charset="0"/>
                <a:ea typeface="標楷體" pitchFamily="65" charset="-120"/>
                <a:cs typeface="Times New Roman" pitchFamily="18" charset="0"/>
              </a:rPr>
              <a:t>考生親自簽名</a:t>
            </a:r>
            <a:r>
              <a:rPr lang="zh-TW" altLang="en-US" sz="2200" dirty="0" smtClean="0">
                <a:latin typeface="Times New Roman" pitchFamily="18" charset="0"/>
                <a:ea typeface="標楷體" pitchFamily="65" charset="-120"/>
                <a:cs typeface="Times New Roman" pitchFamily="18" charset="0"/>
              </a:rPr>
              <a:t>外，並須經</a:t>
            </a:r>
            <a:r>
              <a:rPr lang="zh-TW" altLang="en-US" sz="2200" dirty="0" smtClean="0">
                <a:solidFill>
                  <a:srgbClr val="C00000"/>
                </a:solidFill>
                <a:latin typeface="Times New Roman" pitchFamily="18" charset="0"/>
                <a:ea typeface="標楷體" pitchFamily="65" charset="-120"/>
                <a:cs typeface="Times New Roman" pitchFamily="18" charset="0"/>
              </a:rPr>
              <a:t>學校相關審核人員</a:t>
            </a:r>
            <a:r>
              <a:rPr lang="zh-TW" altLang="en-US" sz="2200" dirty="0" smtClean="0">
                <a:latin typeface="Times New Roman" pitchFamily="18" charset="0"/>
                <a:ea typeface="標楷體" pitchFamily="65" charset="-120"/>
                <a:cs typeface="Times New Roman" pitchFamily="18" charset="0"/>
              </a:rPr>
              <a:t>簽章。</a:t>
            </a:r>
            <a:endParaRPr lang="en-US" altLang="zh-TW" sz="22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報名資料裝袋寄出前</a:t>
            </a:r>
            <a:r>
              <a:rPr lang="zh-TW" altLang="en-US" sz="2200" dirty="0" smtClean="0">
                <a:solidFill>
                  <a:srgbClr val="C00000"/>
                </a:solidFill>
                <a:latin typeface="Times New Roman" pitchFamily="18" charset="0"/>
                <a:ea typeface="標楷體" pitchFamily="65" charset="-120"/>
                <a:cs typeface="Times New Roman" pitchFamily="18" charset="0"/>
              </a:rPr>
              <a:t>請務必確認各相關文件應簽章或加蓋教務處戳章（或「本件核與原件相符戳章」）及學校相關審核人員職章</a:t>
            </a:r>
            <a:r>
              <a:rPr lang="zh-TW" altLang="en-US" sz="2200" dirty="0" smtClean="0">
                <a:latin typeface="Times New Roman" pitchFamily="18" charset="0"/>
                <a:ea typeface="標楷體" pitchFamily="65" charset="-120"/>
                <a:cs typeface="Times New Roman" pitchFamily="18" charset="0"/>
              </a:rPr>
              <a:t>，是否有漏蓋之處。</a:t>
            </a:r>
            <a:r>
              <a:rPr lang="zh-TW" altLang="zh-TW" sz="2200" dirty="0" smtClean="0">
                <a:latin typeface="Times New Roman" pitchFamily="18" charset="0"/>
                <a:ea typeface="標楷體" pitchFamily="65" charset="-120"/>
                <a:cs typeface="Times New Roman" pitchFamily="18" charset="0"/>
              </a:rPr>
              <a:t>考生須依所屬高職學校規定繳交</a:t>
            </a:r>
            <a:r>
              <a:rPr lang="zh-TW" altLang="zh-TW" sz="2200" b="1" dirty="0" smtClean="0">
                <a:solidFill>
                  <a:srgbClr val="FF0000"/>
                </a:solidFill>
                <a:latin typeface="Times New Roman" pitchFamily="18" charset="0"/>
                <a:ea typeface="標楷體" pitchFamily="65" charset="-120"/>
                <a:cs typeface="Times New Roman" pitchFamily="18" charset="0"/>
              </a:rPr>
              <a:t>報名表件，由高職學校統一收齊後，辦理集體繳寄，考生不得個別繳寄。</a:t>
            </a:r>
            <a:endParaRPr lang="en-US" altLang="zh-TW" sz="2200" b="1" dirty="0" smtClean="0">
              <a:solidFill>
                <a:srgbClr val="FF0000"/>
              </a:solidFill>
              <a:latin typeface="Times New Roman" pitchFamily="18" charset="0"/>
              <a:ea typeface="標楷體" pitchFamily="65" charset="-120"/>
              <a:cs typeface="Times New Roman" pitchFamily="18" charset="0"/>
            </a:endParaRPr>
          </a:p>
          <a:p>
            <a:pPr marL="0" indent="0">
              <a:spcBef>
                <a:spcPts val="600"/>
              </a:spcBef>
              <a:buFontTx/>
              <a:buNone/>
              <a:defRPr/>
            </a:pPr>
            <a:r>
              <a:rPr lang="zh-TW" altLang="en-US" sz="2200" b="1" dirty="0" smtClean="0">
                <a:solidFill>
                  <a:srgbClr val="FF0000"/>
                </a:solidFill>
                <a:latin typeface="Times New Roman" pitchFamily="18" charset="0"/>
                <a:ea typeface="標楷體" pitchFamily="65" charset="-120"/>
                <a:cs typeface="Times New Roman" pitchFamily="18" charset="0"/>
              </a:rPr>
              <a:t>（請各高職學校將所有推薦考生資料袋裝箱或裝袋，請勿個別寄送）</a:t>
            </a:r>
            <a:endParaRPr lang="en-US" altLang="zh-TW" sz="2200" b="1" dirty="0" smtClean="0">
              <a:solidFill>
                <a:srgbClr val="FF0000"/>
              </a:solidFill>
              <a:latin typeface="Times New Roman" pitchFamily="18" charset="0"/>
              <a:ea typeface="標楷體" pitchFamily="65" charset="-120"/>
              <a:cs typeface="Times New Roman" pitchFamily="18" charset="0"/>
            </a:endParaRPr>
          </a:p>
        </p:txBody>
      </p:sp>
      <p:sp>
        <p:nvSpPr>
          <p:cNvPr id="8499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861F076-2B44-4513-9098-09774A3E6768}" type="slidenum">
              <a:rPr lang="zh-TW" altLang="en-US" sz="1400" smtClean="0"/>
              <a:pPr>
                <a:spcBef>
                  <a:spcPct val="0"/>
                </a:spcBef>
                <a:buFontTx/>
                <a:buNone/>
              </a:pPr>
              <a:t>37</a:t>
            </a:fld>
            <a:endParaRPr lang="en-US" altLang="zh-TW" sz="1400" smtClean="0"/>
          </a:p>
        </p:txBody>
      </p:sp>
      <p:sp>
        <p:nvSpPr>
          <p:cNvPr id="84996" name="標題 5"/>
          <p:cNvSpPr>
            <a:spLocks noGrp="1"/>
          </p:cNvSpPr>
          <p:nvPr>
            <p:ph type="title"/>
          </p:nvPr>
        </p:nvSpPr>
        <p:spPr>
          <a:xfrm>
            <a:off x="0" y="260350"/>
            <a:ext cx="9144000" cy="633413"/>
          </a:xfrm>
        </p:spPr>
        <p:txBody>
          <a:bodyPr/>
          <a:lstStyle/>
          <a:p>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4/10</a:t>
            </a:r>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被推薦學生    網路報名</a:t>
            </a:r>
          </a:p>
        </p:txBody>
      </p:sp>
      <p:sp>
        <p:nvSpPr>
          <p:cNvPr id="8" name="向右箭號 7"/>
          <p:cNvSpPr/>
          <p:nvPr/>
        </p:nvSpPr>
        <p:spPr>
          <a:xfrm>
            <a:off x="2024063" y="1230313"/>
            <a:ext cx="358775" cy="196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5001"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9" name="圓角矩形圖說文字 8"/>
          <p:cNvSpPr/>
          <p:nvPr/>
        </p:nvSpPr>
        <p:spPr>
          <a:xfrm>
            <a:off x="2358675" y="5157192"/>
            <a:ext cx="5328592" cy="936104"/>
          </a:xfrm>
          <a:prstGeom prst="wedgeRoundRectCallout">
            <a:avLst>
              <a:gd name="adj1" fmla="val 42415"/>
              <a:gd name="adj2" fmla="val -150331"/>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b="1" dirty="0">
                <a:solidFill>
                  <a:srgbClr val="008000"/>
                </a:solidFill>
                <a:latin typeface="標楷體" pitchFamily="65" charset="-120"/>
                <a:ea typeface="標楷體" pitchFamily="65" charset="-120"/>
              </a:rPr>
              <a:t>網路報名練習版於</a:t>
            </a:r>
            <a:r>
              <a:rPr lang="en-US" altLang="zh-TW" b="1" dirty="0">
                <a:solidFill>
                  <a:srgbClr val="008000"/>
                </a:solidFill>
                <a:latin typeface="標楷體" pitchFamily="65" charset="-120"/>
                <a:ea typeface="標楷體" pitchFamily="65" charset="-120"/>
              </a:rPr>
              <a:t>107</a:t>
            </a:r>
            <a:r>
              <a:rPr lang="zh-TW" altLang="en-US" b="1" dirty="0">
                <a:solidFill>
                  <a:srgbClr val="008000"/>
                </a:solidFill>
                <a:latin typeface="標楷體" pitchFamily="65" charset="-120"/>
                <a:ea typeface="標楷體" pitchFamily="65" charset="-120"/>
              </a:rPr>
              <a:t>年</a:t>
            </a:r>
            <a:r>
              <a:rPr lang="en-US" altLang="zh-TW" b="1" dirty="0">
                <a:solidFill>
                  <a:srgbClr val="008000"/>
                </a:solidFill>
                <a:latin typeface="標楷體" pitchFamily="65" charset="-120"/>
                <a:ea typeface="標楷體" pitchFamily="65" charset="-120"/>
              </a:rPr>
              <a:t>2</a:t>
            </a:r>
            <a:r>
              <a:rPr lang="zh-TW" altLang="en-US" b="1" dirty="0">
                <a:solidFill>
                  <a:srgbClr val="008000"/>
                </a:solidFill>
                <a:latin typeface="標楷體" pitchFamily="65" charset="-120"/>
                <a:ea typeface="標楷體" pitchFamily="65" charset="-120"/>
              </a:rPr>
              <a:t>月</a:t>
            </a:r>
            <a:r>
              <a:rPr lang="en-US" altLang="zh-TW" b="1" dirty="0">
                <a:solidFill>
                  <a:srgbClr val="008000"/>
                </a:solidFill>
                <a:latin typeface="標楷體" pitchFamily="65" charset="-120"/>
                <a:ea typeface="標楷體" pitchFamily="65" charset="-120"/>
              </a:rPr>
              <a:t>27</a:t>
            </a:r>
            <a:r>
              <a:rPr lang="zh-TW" altLang="en-US" b="1" dirty="0">
                <a:solidFill>
                  <a:srgbClr val="008000"/>
                </a:solidFill>
                <a:latin typeface="標楷體" pitchFamily="65" charset="-120"/>
                <a:ea typeface="標楷體" pitchFamily="65" charset="-120"/>
              </a:rPr>
              <a:t>日</a:t>
            </a:r>
            <a:r>
              <a:rPr lang="en-US" altLang="zh-TW" b="1" dirty="0">
                <a:solidFill>
                  <a:srgbClr val="008000"/>
                </a:solidFill>
                <a:latin typeface="標楷體" pitchFamily="65" charset="-120"/>
                <a:ea typeface="標楷體" pitchFamily="65" charset="-120"/>
              </a:rPr>
              <a:t>10:00</a:t>
            </a:r>
            <a:r>
              <a:rPr lang="zh-TW" altLang="en-US" b="1" dirty="0">
                <a:solidFill>
                  <a:srgbClr val="008000"/>
                </a:solidFill>
                <a:latin typeface="標楷體" pitchFamily="65" charset="-120"/>
                <a:ea typeface="標楷體" pitchFamily="65" charset="-120"/>
              </a:rPr>
              <a:t>起至</a:t>
            </a:r>
            <a:r>
              <a:rPr lang="en-US" altLang="zh-TW" b="1" dirty="0">
                <a:solidFill>
                  <a:srgbClr val="008000"/>
                </a:solidFill>
                <a:latin typeface="標楷體" pitchFamily="65" charset="-120"/>
                <a:ea typeface="標楷體" pitchFamily="65" charset="-120"/>
              </a:rPr>
              <a:t>107</a:t>
            </a:r>
            <a:r>
              <a:rPr lang="zh-TW" altLang="en-US" b="1" dirty="0">
                <a:solidFill>
                  <a:srgbClr val="008000"/>
                </a:solidFill>
                <a:latin typeface="標楷體" pitchFamily="65" charset="-120"/>
                <a:ea typeface="標楷體" pitchFamily="65" charset="-120"/>
              </a:rPr>
              <a:t>年</a:t>
            </a:r>
            <a:r>
              <a:rPr lang="en-US" altLang="zh-TW" b="1" dirty="0">
                <a:solidFill>
                  <a:srgbClr val="008000"/>
                </a:solidFill>
                <a:latin typeface="標楷體" pitchFamily="65" charset="-120"/>
                <a:ea typeface="標楷體" pitchFamily="65" charset="-120"/>
              </a:rPr>
              <a:t>3</a:t>
            </a:r>
            <a:r>
              <a:rPr lang="zh-TW" altLang="en-US" b="1" dirty="0">
                <a:solidFill>
                  <a:srgbClr val="008000"/>
                </a:solidFill>
                <a:latin typeface="標楷體" pitchFamily="65" charset="-120"/>
                <a:ea typeface="標楷體" pitchFamily="65" charset="-120"/>
              </a:rPr>
              <a:t>月</a:t>
            </a:r>
            <a:r>
              <a:rPr lang="en-US" altLang="zh-TW" b="1" dirty="0">
                <a:solidFill>
                  <a:srgbClr val="008000"/>
                </a:solidFill>
                <a:latin typeface="標楷體" pitchFamily="65" charset="-120"/>
                <a:ea typeface="標楷體" pitchFamily="65" charset="-120"/>
              </a:rPr>
              <a:t>9</a:t>
            </a:r>
            <a:r>
              <a:rPr lang="zh-TW" altLang="en-US" b="1" dirty="0">
                <a:solidFill>
                  <a:srgbClr val="008000"/>
                </a:solidFill>
                <a:latin typeface="標楷體" pitchFamily="65" charset="-120"/>
                <a:ea typeface="標楷體" pitchFamily="65" charset="-120"/>
              </a:rPr>
              <a:t>日</a:t>
            </a:r>
            <a:r>
              <a:rPr lang="en-US" altLang="zh-TW" b="1" dirty="0">
                <a:solidFill>
                  <a:srgbClr val="008000"/>
                </a:solidFill>
                <a:latin typeface="標楷體" pitchFamily="65" charset="-120"/>
                <a:ea typeface="標楷體" pitchFamily="65" charset="-120"/>
              </a:rPr>
              <a:t>17:00</a:t>
            </a:r>
            <a:r>
              <a:rPr lang="zh-TW" altLang="en-US" b="1" dirty="0">
                <a:solidFill>
                  <a:srgbClr val="008000"/>
                </a:solidFill>
                <a:latin typeface="標楷體" pitchFamily="65" charset="-120"/>
                <a:ea typeface="標楷體" pitchFamily="65" charset="-120"/>
              </a:rPr>
              <a:t>止開放，請提醒考生把握時間練習操作</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內容版面配置區 2"/>
          <p:cNvSpPr>
            <a:spLocks noGrp="1"/>
          </p:cNvSpPr>
          <p:nvPr>
            <p:ph idx="1"/>
          </p:nvPr>
        </p:nvSpPr>
        <p:spPr>
          <a:xfrm>
            <a:off x="195263" y="1514475"/>
            <a:ext cx="8645525" cy="1773238"/>
          </a:xfrm>
        </p:spPr>
        <p:txBody>
          <a:bodyPr/>
          <a:lstStyle/>
          <a:p>
            <a:pPr>
              <a:buFont typeface="Wingdings" panose="05000000000000000000" pitchFamily="2" charset="2"/>
              <a:buChar char="p"/>
            </a:pPr>
            <a:r>
              <a:rPr lang="zh-TW" altLang="zh-TW" sz="2000" smtClean="0">
                <a:latin typeface="標楷體" panose="03000509000000000000" pitchFamily="65" charset="-120"/>
                <a:ea typeface="標楷體" panose="03000509000000000000" pitchFamily="65" charset="-120"/>
              </a:rPr>
              <a:t>請各高職學校收齊被推薦考生資料後，至</a:t>
            </a:r>
            <a:r>
              <a:rPr lang="zh-TW" altLang="zh-TW" sz="2000" b="1" smtClean="0">
                <a:solidFill>
                  <a:srgbClr val="0000FF"/>
                </a:solidFill>
                <a:latin typeface="標楷體" panose="03000509000000000000" pitchFamily="65" charset="-120"/>
                <a:ea typeface="標楷體" panose="03000509000000000000" pitchFamily="65" charset="-120"/>
              </a:rPr>
              <a:t>高職學校作業及查詢系統列印「</a:t>
            </a:r>
            <a:r>
              <a:rPr lang="en-US" altLang="zh-TW" sz="20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2000" b="1" smtClean="0">
                <a:solidFill>
                  <a:srgbClr val="0000FF"/>
                </a:solidFill>
                <a:latin typeface="標楷體" panose="03000509000000000000" pitchFamily="65" charset="-120"/>
                <a:ea typeface="標楷體" panose="03000509000000000000" pitchFamily="65" charset="-120"/>
              </a:rPr>
              <a:t>繁星計畫聯合推薦甄選入學高職學校推薦考生資料專用信封封面」</a:t>
            </a:r>
            <a:r>
              <a:rPr lang="zh-TW" altLang="zh-TW" sz="2000" smtClean="0">
                <a:latin typeface="標楷體" panose="03000509000000000000" pitchFamily="65" charset="-120"/>
                <a:ea typeface="標楷體" panose="03000509000000000000" pitchFamily="65" charset="-120"/>
              </a:rPr>
              <a:t>，將所有考生資料袋一起裝箱或裝袋</a:t>
            </a:r>
            <a:r>
              <a:rPr lang="zh-TW" altLang="en-US" sz="2000" smtClean="0">
                <a:latin typeface="標楷體" panose="03000509000000000000" pitchFamily="65" charset="-120"/>
                <a:ea typeface="標楷體" panose="03000509000000000000" pitchFamily="65" charset="-120"/>
              </a:rPr>
              <a:t>，</a:t>
            </a:r>
            <a:r>
              <a:rPr lang="zh-TW" altLang="en-US" sz="2000" smtClean="0">
                <a:solidFill>
                  <a:srgbClr val="C00000"/>
                </a:solidFill>
                <a:latin typeface="標楷體" panose="03000509000000000000" pitchFamily="65" charset="-120"/>
                <a:ea typeface="標楷體" panose="03000509000000000000" pitchFamily="65" charset="-120"/>
              </a:rPr>
              <a:t>統一由學校寄送報名資料至本委員會</a:t>
            </a:r>
            <a:r>
              <a:rPr lang="zh-TW" altLang="en-US" sz="2000" smtClean="0">
                <a:latin typeface="標楷體" panose="03000509000000000000" pitchFamily="65" charset="-120"/>
                <a:ea typeface="標楷體" panose="03000509000000000000" pitchFamily="65" charset="-120"/>
              </a:rPr>
              <a:t>（以郵戳為憑，逾時概不受理）</a:t>
            </a:r>
            <a:endParaRPr lang="en-US" altLang="zh-TW" sz="200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sz="2000" smtClean="0">
                <a:latin typeface="Times New Roman" panose="02020603050405020304" pitchFamily="18" charset="0"/>
                <a:ea typeface="標楷體" panose="03000509000000000000" pitchFamily="65" charset="-120"/>
              </a:rPr>
              <a:t>收件情形學校可上學校作業系統查詢，考生可至網路報名系統查詢。</a:t>
            </a:r>
          </a:p>
        </p:txBody>
      </p:sp>
      <p:sp>
        <p:nvSpPr>
          <p:cNvPr id="8704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9EEF89-D7FA-4FAF-B4A2-ED5BE42D0864}" type="slidenum">
              <a:rPr lang="zh-TW" altLang="en-US" sz="1400" smtClean="0"/>
              <a:pPr>
                <a:spcBef>
                  <a:spcPct val="0"/>
                </a:spcBef>
                <a:buFontTx/>
                <a:buNone/>
              </a:pPr>
              <a:t>38</a:t>
            </a:fld>
            <a:endParaRPr lang="en-US" altLang="zh-TW" sz="1400" smtClean="0"/>
          </a:p>
        </p:txBody>
      </p:sp>
      <p:sp>
        <p:nvSpPr>
          <p:cNvPr id="87044" name="標題 5"/>
          <p:cNvSpPr>
            <a:spLocks noGrp="1"/>
          </p:cNvSpPr>
          <p:nvPr>
            <p:ph type="title"/>
          </p:nvPr>
        </p:nvSpPr>
        <p:spPr>
          <a:xfrm>
            <a:off x="0" y="260350"/>
            <a:ext cx="9144000" cy="633413"/>
          </a:xfrm>
        </p:spPr>
        <p:txBody>
          <a:bodyPr/>
          <a:lstStyle/>
          <a:p>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5/10</a:t>
            </a:r>
            <a:r>
              <a:rPr lang="zh-TW" altLang="en-US" sz="4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4" name="矩形 23"/>
          <p:cNvSpPr/>
          <p:nvPr/>
        </p:nvSpPr>
        <p:spPr>
          <a:xfrm>
            <a:off x="194696" y="1059181"/>
            <a:ext cx="293714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郵寄報名相關表件</a:t>
            </a:r>
          </a:p>
        </p:txBody>
      </p:sp>
      <p:sp>
        <p:nvSpPr>
          <p:cNvPr id="87048" name="文字方塊 24"/>
          <p:cNvSpPr txBox="1">
            <a:spLocks noChangeArrowheads="1"/>
          </p:cNvSpPr>
          <p:nvPr/>
        </p:nvSpPr>
        <p:spPr bwMode="auto">
          <a:xfrm>
            <a:off x="3059113" y="1122363"/>
            <a:ext cx="5113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日前，以快遞或限時掛號寄送本會）</a:t>
            </a:r>
          </a:p>
        </p:txBody>
      </p:sp>
      <p:sp>
        <p:nvSpPr>
          <p:cNvPr id="26" name="矩形 25"/>
          <p:cNvSpPr/>
          <p:nvPr/>
        </p:nvSpPr>
        <p:spPr>
          <a:xfrm>
            <a:off x="129636" y="3222125"/>
            <a:ext cx="4802403"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報名資格及比序成績審查結果公告</a:t>
            </a:r>
          </a:p>
        </p:txBody>
      </p:sp>
      <p:sp>
        <p:nvSpPr>
          <p:cNvPr id="35852" name="內容版面配置區 2"/>
          <p:cNvSpPr txBox="1">
            <a:spLocks/>
          </p:cNvSpPr>
          <p:nvPr/>
        </p:nvSpPr>
        <p:spPr bwMode="auto">
          <a:xfrm>
            <a:off x="130175" y="3638550"/>
            <a:ext cx="8928100" cy="2381250"/>
          </a:xfrm>
          <a:prstGeom prst="rect">
            <a:avLst/>
          </a:prstGeom>
          <a:noFill/>
          <a:ln>
            <a:noFill/>
          </a:ln>
          <a:extLst/>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buFont typeface="Wingdings" pitchFamily="2" charset="2"/>
              <a:buChar char="p"/>
              <a:defRPr/>
            </a:pPr>
            <a:r>
              <a:rPr lang="zh-TW" altLang="zh-TW" sz="2200" dirty="0">
                <a:latin typeface="Times New Roman" panose="02020603050405020304" pitchFamily="18" charset="0"/>
                <a:ea typeface="標楷體" panose="03000509000000000000" pitchFamily="65" charset="-120"/>
              </a:rPr>
              <a:t>本委員會依簡章之推薦報名資格及比序項目採計規定進行審查，本委員會</a:t>
            </a:r>
            <a:r>
              <a:rPr lang="zh-TW" altLang="zh-TW" sz="2200" dirty="0" smtClean="0">
                <a:latin typeface="Times New Roman" panose="02020603050405020304" pitchFamily="18" charset="0"/>
                <a:ea typeface="標楷體" panose="03000509000000000000" pitchFamily="65" charset="-120"/>
              </a:rPr>
              <a:t>於</a:t>
            </a:r>
            <a:r>
              <a:rPr lang="en-US" altLang="zh-TW" sz="2200" dirty="0" smtClean="0">
                <a:latin typeface="Times New Roman" panose="02020603050405020304" pitchFamily="18" charset="0"/>
                <a:ea typeface="標楷體" panose="03000509000000000000" pitchFamily="65" charset="-120"/>
              </a:rPr>
              <a:t>107</a:t>
            </a:r>
            <a:r>
              <a:rPr lang="zh-TW" altLang="en-US" sz="2200" dirty="0" smtClean="0">
                <a:latin typeface="Times New Roman" panose="02020603050405020304" pitchFamily="18" charset="0"/>
                <a:ea typeface="標楷體" panose="03000509000000000000" pitchFamily="65" charset="-120"/>
              </a:rPr>
              <a:t>年</a:t>
            </a:r>
            <a:r>
              <a:rPr lang="en-US" altLang="zh-TW" sz="2200" dirty="0" smtClean="0">
                <a:latin typeface="Times New Roman" panose="02020603050405020304" pitchFamily="18" charset="0"/>
                <a:ea typeface="標楷體" panose="03000509000000000000" pitchFamily="65" charset="-120"/>
              </a:rPr>
              <a:t>4</a:t>
            </a:r>
            <a:r>
              <a:rPr lang="zh-TW" altLang="zh-TW" sz="2200" dirty="0" smtClean="0">
                <a:latin typeface="Times New Roman" panose="02020603050405020304" pitchFamily="18" charset="0"/>
                <a:ea typeface="標楷體" panose="03000509000000000000" pitchFamily="65" charset="-120"/>
              </a:rPr>
              <a:t>月</a:t>
            </a:r>
            <a:r>
              <a:rPr lang="en-US" altLang="zh-TW" sz="2200" dirty="0" smtClean="0">
                <a:latin typeface="Times New Roman" panose="02020603050405020304" pitchFamily="18" charset="0"/>
                <a:ea typeface="標楷體" panose="03000509000000000000" pitchFamily="65" charset="-120"/>
              </a:rPr>
              <a:t>10</a:t>
            </a:r>
            <a:r>
              <a:rPr lang="zh-TW" altLang="zh-TW" sz="2200" dirty="0" smtClean="0">
                <a:latin typeface="Times New Roman" panose="02020603050405020304" pitchFamily="18" charset="0"/>
                <a:ea typeface="標楷體" panose="03000509000000000000" pitchFamily="65" charset="-120"/>
              </a:rPr>
              <a:t>日</a:t>
            </a:r>
            <a:r>
              <a:rPr lang="zh-TW" altLang="zh-TW" sz="2200" dirty="0">
                <a:latin typeface="Times New Roman" panose="02020603050405020304" pitchFamily="18" charset="0"/>
                <a:ea typeface="標楷體" panose="03000509000000000000" pitchFamily="65" charset="-120"/>
              </a:rPr>
              <a:t>（</a:t>
            </a:r>
            <a:r>
              <a:rPr lang="zh-TW" altLang="zh-TW" sz="2200" dirty="0" smtClean="0">
                <a:latin typeface="Times New Roman" panose="02020603050405020304" pitchFamily="18" charset="0"/>
                <a:ea typeface="標楷體" panose="03000509000000000000" pitchFamily="65" charset="-120"/>
              </a:rPr>
              <a:t>星期</a:t>
            </a:r>
            <a:r>
              <a:rPr lang="zh-TW" altLang="en-US" sz="2200" dirty="0" smtClean="0">
                <a:latin typeface="Times New Roman" panose="02020603050405020304" pitchFamily="18" charset="0"/>
                <a:ea typeface="標楷體" panose="03000509000000000000" pitchFamily="65" charset="-120"/>
              </a:rPr>
              <a:t>二</a:t>
            </a:r>
            <a:r>
              <a:rPr lang="zh-TW" altLang="zh-TW" sz="2200" dirty="0" smtClean="0">
                <a:latin typeface="Times New Roman" panose="02020603050405020304" pitchFamily="18" charset="0"/>
                <a:ea typeface="標楷體" panose="03000509000000000000" pitchFamily="65" charset="-120"/>
              </a:rPr>
              <a:t>）</a:t>
            </a:r>
            <a:r>
              <a:rPr lang="en-US" altLang="zh-TW" sz="2200" dirty="0">
                <a:latin typeface="Times New Roman" panose="02020603050405020304" pitchFamily="18" charset="0"/>
                <a:ea typeface="標楷體" panose="03000509000000000000" pitchFamily="65" charset="-120"/>
              </a:rPr>
              <a:t>10</a:t>
            </a:r>
            <a:r>
              <a:rPr lang="zh-TW" altLang="zh-TW" sz="2200" dirty="0">
                <a:latin typeface="Times New Roman" panose="02020603050405020304" pitchFamily="18" charset="0"/>
                <a:ea typeface="標楷體" panose="03000509000000000000" pitchFamily="65" charset="-120"/>
              </a:rPr>
              <a:t>：</a:t>
            </a:r>
            <a:r>
              <a:rPr lang="en-US" altLang="zh-TW" sz="2200" dirty="0">
                <a:latin typeface="Times New Roman" panose="02020603050405020304" pitchFamily="18" charset="0"/>
                <a:ea typeface="標楷體" panose="03000509000000000000" pitchFamily="65" charset="-120"/>
              </a:rPr>
              <a:t>00</a:t>
            </a:r>
            <a:r>
              <a:rPr lang="zh-TW" altLang="zh-TW" sz="2200" dirty="0">
                <a:latin typeface="Times New Roman" panose="02020603050405020304" pitchFamily="18" charset="0"/>
                <a:ea typeface="標楷體" panose="03000509000000000000" pitchFamily="65" charset="-120"/>
              </a:rPr>
              <a:t>起，於本委員會網站「網路報名系統」之「查詢資格與比序審查結果」提供</a:t>
            </a:r>
            <a:r>
              <a:rPr lang="zh-TW" altLang="zh-TW" sz="2200" dirty="0" smtClean="0">
                <a:latin typeface="Times New Roman" panose="02020603050405020304" pitchFamily="18" charset="0"/>
                <a:ea typeface="標楷體" panose="03000509000000000000" pitchFamily="65" charset="-120"/>
              </a:rPr>
              <a:t>查詢</a:t>
            </a:r>
            <a:r>
              <a:rPr lang="zh-TW" altLang="en-US" sz="2200" dirty="0" smtClean="0">
                <a:latin typeface="Times New Roman" panose="02020603050405020304" pitchFamily="18" charset="0"/>
                <a:ea typeface="標楷體" panose="03000509000000000000" pitchFamily="65" charset="-120"/>
              </a:rPr>
              <a:t>。報名</a:t>
            </a:r>
            <a:r>
              <a:rPr lang="zh-TW" altLang="zh-TW" sz="2200" dirty="0" smtClean="0">
                <a:latin typeface="Times New Roman" panose="02020603050405020304" pitchFamily="18" charset="0"/>
                <a:ea typeface="標楷體" panose="03000509000000000000" pitchFamily="65" charset="-120"/>
              </a:rPr>
              <a:t>資格</a:t>
            </a:r>
            <a:r>
              <a:rPr lang="zh-TW" altLang="zh-TW" sz="2200" dirty="0">
                <a:latin typeface="Times New Roman" panose="02020603050405020304" pitchFamily="18" charset="0"/>
                <a:ea typeface="標楷體" panose="03000509000000000000" pitchFamily="65" charset="-120"/>
              </a:rPr>
              <a:t>審查不符者，本委員會</a:t>
            </a:r>
            <a:r>
              <a:rPr lang="zh-TW" altLang="zh-TW" sz="2200" dirty="0" smtClean="0">
                <a:latin typeface="Times New Roman" panose="02020603050405020304" pitchFamily="18" charset="0"/>
                <a:ea typeface="標楷體" panose="03000509000000000000" pitchFamily="65" charset="-120"/>
              </a:rPr>
              <a:t>於</a:t>
            </a:r>
            <a:r>
              <a:rPr lang="en-US" altLang="zh-TW" sz="2200" dirty="0" smtClean="0">
                <a:latin typeface="Times New Roman" panose="02020603050405020304" pitchFamily="18" charset="0"/>
                <a:ea typeface="標楷體" panose="03000509000000000000" pitchFamily="65" charset="-120"/>
              </a:rPr>
              <a:t>107</a:t>
            </a:r>
            <a:r>
              <a:rPr lang="zh-TW" altLang="en-US" sz="2200" dirty="0" smtClean="0">
                <a:latin typeface="Times New Roman" panose="02020603050405020304" pitchFamily="18" charset="0"/>
                <a:ea typeface="標楷體" panose="03000509000000000000" pitchFamily="65" charset="-120"/>
              </a:rPr>
              <a:t>年</a:t>
            </a:r>
            <a:r>
              <a:rPr lang="en-US" altLang="zh-TW" sz="2200" dirty="0" smtClean="0">
                <a:latin typeface="Times New Roman" panose="02020603050405020304" pitchFamily="18" charset="0"/>
                <a:ea typeface="標楷體" panose="03000509000000000000" pitchFamily="65" charset="-120"/>
              </a:rPr>
              <a:t>4</a:t>
            </a:r>
            <a:r>
              <a:rPr lang="zh-TW" altLang="zh-TW" sz="2200" dirty="0" smtClean="0">
                <a:latin typeface="Times New Roman" panose="02020603050405020304" pitchFamily="18" charset="0"/>
                <a:ea typeface="標楷體" panose="03000509000000000000" pitchFamily="65" charset="-120"/>
              </a:rPr>
              <a:t>月</a:t>
            </a:r>
            <a:r>
              <a:rPr lang="en-US" altLang="zh-TW" sz="2200" dirty="0" smtClean="0">
                <a:latin typeface="Times New Roman" panose="02020603050405020304" pitchFamily="18" charset="0"/>
                <a:ea typeface="標楷體" panose="03000509000000000000" pitchFamily="65" charset="-120"/>
              </a:rPr>
              <a:t>10</a:t>
            </a:r>
            <a:r>
              <a:rPr lang="zh-TW" altLang="zh-TW" sz="2200" dirty="0" smtClean="0">
                <a:latin typeface="Times New Roman" panose="02020603050405020304" pitchFamily="18" charset="0"/>
                <a:ea typeface="標楷體" panose="03000509000000000000" pitchFamily="65" charset="-120"/>
              </a:rPr>
              <a:t>日</a:t>
            </a:r>
            <a:r>
              <a:rPr lang="zh-TW" altLang="zh-TW" sz="2200" dirty="0">
                <a:latin typeface="Times New Roman" panose="02020603050405020304" pitchFamily="18" charset="0"/>
                <a:ea typeface="標楷體" panose="03000509000000000000" pitchFamily="65" charset="-120"/>
              </a:rPr>
              <a:t>（</a:t>
            </a:r>
            <a:r>
              <a:rPr lang="zh-TW" altLang="zh-TW" sz="2200" dirty="0" smtClean="0">
                <a:latin typeface="Times New Roman" panose="02020603050405020304" pitchFamily="18" charset="0"/>
                <a:ea typeface="標楷體" panose="03000509000000000000" pitchFamily="65" charset="-120"/>
              </a:rPr>
              <a:t>星期</a:t>
            </a:r>
            <a:r>
              <a:rPr lang="zh-TW" altLang="en-US" sz="2200" dirty="0">
                <a:latin typeface="Times New Roman" panose="02020603050405020304" pitchFamily="18" charset="0"/>
                <a:ea typeface="標楷體" panose="03000509000000000000" pitchFamily="65" charset="-120"/>
              </a:rPr>
              <a:t>二</a:t>
            </a:r>
            <a:r>
              <a:rPr lang="zh-TW" altLang="zh-TW" sz="2200" dirty="0" smtClean="0">
                <a:latin typeface="Times New Roman" panose="02020603050405020304" pitchFamily="18" charset="0"/>
                <a:ea typeface="標楷體" panose="03000509000000000000" pitchFamily="65" charset="-120"/>
              </a:rPr>
              <a:t>）</a:t>
            </a:r>
            <a:r>
              <a:rPr lang="en-US" altLang="zh-TW" sz="2200" dirty="0">
                <a:latin typeface="Times New Roman" panose="02020603050405020304" pitchFamily="18" charset="0"/>
                <a:ea typeface="標楷體" panose="03000509000000000000" pitchFamily="65" charset="-120"/>
              </a:rPr>
              <a:t>12</a:t>
            </a:r>
            <a:r>
              <a:rPr lang="zh-TW" altLang="zh-TW" sz="2200" dirty="0">
                <a:latin typeface="Times New Roman" panose="02020603050405020304" pitchFamily="18" charset="0"/>
                <a:ea typeface="標楷體" panose="03000509000000000000" pitchFamily="65" charset="-120"/>
              </a:rPr>
              <a:t>：</a:t>
            </a:r>
            <a:r>
              <a:rPr lang="en-US" altLang="zh-TW" sz="2200" dirty="0">
                <a:latin typeface="Times New Roman" panose="02020603050405020304" pitchFamily="18" charset="0"/>
                <a:ea typeface="標楷體" panose="03000509000000000000" pitchFamily="65" charset="-120"/>
              </a:rPr>
              <a:t>00</a:t>
            </a:r>
            <a:r>
              <a:rPr lang="zh-TW" altLang="zh-TW" sz="2200" dirty="0">
                <a:latin typeface="Times New Roman" panose="02020603050405020304" pitchFamily="18" charset="0"/>
                <a:ea typeface="標楷體" panose="03000509000000000000" pitchFamily="65" charset="-120"/>
              </a:rPr>
              <a:t>前以傳真方式通知所屬高職學校</a:t>
            </a:r>
            <a:r>
              <a:rPr lang="zh-TW" altLang="zh-TW" sz="2200" dirty="0" smtClean="0">
                <a:latin typeface="Times New Roman" panose="02020603050405020304" pitchFamily="18" charset="0"/>
                <a:ea typeface="標楷體" panose="03000509000000000000" pitchFamily="65" charset="-120"/>
              </a:rPr>
              <a:t>。</a:t>
            </a:r>
            <a:endParaRPr lang="en-US" altLang="zh-TW" sz="2200" dirty="0" smtClean="0">
              <a:latin typeface="Times New Roman" panose="02020603050405020304" pitchFamily="18" charset="0"/>
              <a:ea typeface="標楷體" panose="03000509000000000000" pitchFamily="65" charset="-120"/>
            </a:endParaRPr>
          </a:p>
          <a:p>
            <a:pPr>
              <a:buFont typeface="Wingdings" pitchFamily="2" charset="2"/>
              <a:buChar char="p"/>
              <a:defRPr/>
            </a:pPr>
            <a:r>
              <a:rPr lang="zh-TW" altLang="en-US" sz="2200" spc="-40" dirty="0" smtClean="0">
                <a:latin typeface="Times New Roman" panose="02020603050405020304" pitchFamily="18" charset="0"/>
                <a:ea typeface="標楷體" panose="03000509000000000000" pitchFamily="65" charset="-120"/>
                <a:cs typeface="Times New Roman" pitchFamily="18" charset="0"/>
              </a:rPr>
              <a:t>若對審查結果或比序成績有疑義，</a:t>
            </a:r>
            <a:r>
              <a:rPr lang="zh-TW" altLang="en-US" sz="2200" spc="-40" dirty="0">
                <a:latin typeface="Times New Roman" panose="02020603050405020304" pitchFamily="18" charset="0"/>
                <a:ea typeface="標楷體" panose="03000509000000000000" pitchFamily="65" charset="-120"/>
                <a:cs typeface="Times New Roman" pitchFamily="18" charset="0"/>
              </a:rPr>
              <a:t>請</a:t>
            </a:r>
            <a:r>
              <a:rPr lang="zh-TW" altLang="zh-TW" sz="2200" spc="-40" dirty="0" smtClean="0">
                <a:latin typeface="Times New Roman" panose="02020603050405020304" pitchFamily="18" charset="0"/>
                <a:ea typeface="標楷體" panose="03000509000000000000" pitchFamily="65" charset="-120"/>
                <a:cs typeface="Times New Roman" pitchFamily="18" charset="0"/>
              </a:rPr>
              <a:t>於</a:t>
            </a:r>
            <a:r>
              <a:rPr lang="en-US" altLang="zh-TW" sz="2200" spc="-40" dirty="0" smtClean="0">
                <a:latin typeface="Times New Roman" panose="02020603050405020304" pitchFamily="18" charset="0"/>
                <a:ea typeface="標楷體" panose="03000509000000000000" pitchFamily="65" charset="-120"/>
                <a:cs typeface="Times New Roman" pitchFamily="18" charset="0"/>
              </a:rPr>
              <a:t>107</a:t>
            </a:r>
            <a:r>
              <a:rPr lang="zh-TW" altLang="en-US" sz="2200" spc="-40" dirty="0" smtClean="0">
                <a:latin typeface="Times New Roman" panose="02020603050405020304" pitchFamily="18" charset="0"/>
                <a:ea typeface="標楷體" panose="03000509000000000000" pitchFamily="65" charset="-120"/>
                <a:cs typeface="Times New Roman" pitchFamily="18" charset="0"/>
              </a:rPr>
              <a:t>年</a:t>
            </a:r>
            <a:r>
              <a:rPr lang="en-US" altLang="zh-TW" sz="2200" spc="-40" dirty="0">
                <a:latin typeface="Times New Roman" panose="02020603050405020304" pitchFamily="18" charset="0"/>
                <a:ea typeface="標楷體" panose="03000509000000000000" pitchFamily="65" charset="-120"/>
                <a:cs typeface="Times New Roman" pitchFamily="18" charset="0"/>
              </a:rPr>
              <a:t>4</a:t>
            </a:r>
            <a:r>
              <a:rPr lang="zh-TW" altLang="zh-TW" sz="2200" spc="-40" dirty="0" smtClean="0">
                <a:latin typeface="Times New Roman" panose="02020603050405020304" pitchFamily="18" charset="0"/>
                <a:ea typeface="標楷體" panose="03000509000000000000" pitchFamily="65" charset="-120"/>
                <a:cs typeface="Times New Roman" pitchFamily="18" charset="0"/>
              </a:rPr>
              <a:t>月</a:t>
            </a:r>
            <a:r>
              <a:rPr lang="en-US" altLang="zh-TW" sz="2200" spc="-40" dirty="0" smtClean="0">
                <a:latin typeface="Times New Roman" panose="02020603050405020304" pitchFamily="18" charset="0"/>
                <a:ea typeface="標楷體" panose="03000509000000000000" pitchFamily="65" charset="-120"/>
                <a:cs typeface="Times New Roman" pitchFamily="18" charset="0"/>
              </a:rPr>
              <a:t>11</a:t>
            </a:r>
            <a:r>
              <a:rPr lang="zh-TW" altLang="zh-TW" sz="2200" spc="-40" dirty="0" smtClean="0">
                <a:latin typeface="Times New Roman" panose="02020603050405020304" pitchFamily="18" charset="0"/>
                <a:ea typeface="標楷體" panose="03000509000000000000" pitchFamily="65" charset="-120"/>
                <a:cs typeface="Times New Roman" pitchFamily="18" charset="0"/>
              </a:rPr>
              <a:t>日</a:t>
            </a:r>
            <a:r>
              <a:rPr lang="en-US" altLang="zh-TW" sz="2200" spc="-40" dirty="0" smtClean="0">
                <a:latin typeface="Times New Roman" panose="02020603050405020304" pitchFamily="18" charset="0"/>
                <a:ea typeface="標楷體" panose="03000509000000000000" pitchFamily="65" charset="-120"/>
                <a:cs typeface="Times New Roman" pitchFamily="18" charset="0"/>
              </a:rPr>
              <a:t>12</a:t>
            </a:r>
            <a:r>
              <a:rPr lang="zh-TW" altLang="zh-TW" sz="2200" spc="-40" dirty="0">
                <a:latin typeface="Times New Roman" panose="02020603050405020304" pitchFamily="18" charset="0"/>
                <a:ea typeface="標楷體" panose="03000509000000000000" pitchFamily="65" charset="-120"/>
                <a:cs typeface="Times New Roman" pitchFamily="18" charset="0"/>
              </a:rPr>
              <a:t>：</a:t>
            </a:r>
            <a:r>
              <a:rPr lang="en-US" altLang="zh-TW" sz="2200" spc="-40" dirty="0">
                <a:latin typeface="Times New Roman" panose="02020603050405020304" pitchFamily="18" charset="0"/>
                <a:ea typeface="標楷體" panose="03000509000000000000" pitchFamily="65" charset="-120"/>
                <a:cs typeface="Times New Roman" pitchFamily="18" charset="0"/>
              </a:rPr>
              <a:t>00</a:t>
            </a:r>
            <a:r>
              <a:rPr lang="zh-TW" altLang="zh-TW" sz="2200" spc="-40" dirty="0">
                <a:latin typeface="Times New Roman" panose="02020603050405020304" pitchFamily="18" charset="0"/>
                <a:ea typeface="標楷體" panose="03000509000000000000" pitchFamily="65" charset="-120"/>
                <a:cs typeface="Times New Roman" pitchFamily="18" charset="0"/>
              </a:rPr>
              <a:t>前，</a:t>
            </a:r>
            <a:r>
              <a:rPr lang="zh-TW" altLang="zh-TW" sz="2200" spc="-40" dirty="0" smtClean="0">
                <a:latin typeface="Times New Roman" panose="02020603050405020304" pitchFamily="18" charset="0"/>
                <a:ea typeface="標楷體" panose="03000509000000000000" pitchFamily="65" charset="-120"/>
                <a:cs typeface="Times New Roman" pitchFamily="18" charset="0"/>
              </a:rPr>
              <a:t>填寫</a:t>
            </a:r>
            <a:r>
              <a:rPr lang="zh-TW" altLang="en-US" sz="2200" spc="-40" dirty="0" smtClean="0">
                <a:latin typeface="Times New Roman" panose="02020603050405020304" pitchFamily="18" charset="0"/>
                <a:ea typeface="標楷體" panose="03000509000000000000" pitchFamily="65" charset="-120"/>
                <a:cs typeface="Times New Roman" pitchFamily="18" charset="0"/>
              </a:rPr>
              <a:t>附件五之「</a:t>
            </a:r>
            <a:r>
              <a:rPr lang="zh-TW" altLang="zh-TW" sz="2200" spc="-40" dirty="0" smtClean="0">
                <a:latin typeface="Times New Roman" panose="02020603050405020304" pitchFamily="18" charset="0"/>
                <a:ea typeface="標楷體" panose="03000509000000000000" pitchFamily="65" charset="-120"/>
                <a:cs typeface="Times New Roman" pitchFamily="18" charset="0"/>
              </a:rPr>
              <a:t>推薦</a:t>
            </a:r>
            <a:r>
              <a:rPr lang="zh-TW" altLang="zh-TW" sz="2200" spc="-40" dirty="0">
                <a:latin typeface="Times New Roman" panose="02020603050405020304" pitchFamily="18" charset="0"/>
                <a:ea typeface="標楷體" panose="03000509000000000000" pitchFamily="65" charset="-120"/>
                <a:cs typeface="Times New Roman" pitchFamily="18" charset="0"/>
              </a:rPr>
              <a:t>報名資格及第</a:t>
            </a:r>
            <a:r>
              <a:rPr lang="en-US" altLang="zh-TW" sz="2200" spc="-40" dirty="0">
                <a:latin typeface="Times New Roman" panose="02020603050405020304" pitchFamily="18" charset="0"/>
                <a:ea typeface="標楷體" panose="03000509000000000000" pitchFamily="65" charset="-120"/>
                <a:cs typeface="Times New Roman" pitchFamily="18" charset="0"/>
              </a:rPr>
              <a:t>6</a:t>
            </a:r>
            <a:r>
              <a:rPr lang="zh-TW" altLang="zh-TW" sz="2200" spc="-40" dirty="0">
                <a:latin typeface="Times New Roman" panose="02020603050405020304" pitchFamily="18" charset="0"/>
                <a:ea typeface="標楷體" panose="03000509000000000000" pitchFamily="65" charset="-120"/>
                <a:cs typeface="Times New Roman" pitchFamily="18" charset="0"/>
              </a:rPr>
              <a:t>比序、第</a:t>
            </a:r>
            <a:r>
              <a:rPr lang="en-US" altLang="zh-TW" sz="2200" spc="-40" dirty="0">
                <a:latin typeface="Times New Roman" panose="02020603050405020304" pitchFamily="18" charset="0"/>
                <a:ea typeface="標楷體" panose="03000509000000000000" pitchFamily="65" charset="-120"/>
                <a:cs typeface="Times New Roman" pitchFamily="18" charset="0"/>
              </a:rPr>
              <a:t>7</a:t>
            </a:r>
            <a:r>
              <a:rPr lang="zh-TW" altLang="zh-TW" sz="2200" spc="-40" dirty="0">
                <a:latin typeface="Times New Roman" panose="02020603050405020304" pitchFamily="18" charset="0"/>
                <a:ea typeface="標楷體" panose="03000509000000000000" pitchFamily="65" charset="-120"/>
                <a:cs typeface="Times New Roman" pitchFamily="18" charset="0"/>
              </a:rPr>
              <a:t>比序總合成績複查</a:t>
            </a:r>
            <a:r>
              <a:rPr lang="zh-TW" altLang="zh-TW" sz="2200" spc="-40" dirty="0" smtClean="0">
                <a:latin typeface="Times New Roman" panose="02020603050405020304" pitchFamily="18" charset="0"/>
                <a:ea typeface="標楷體" panose="03000509000000000000" pitchFamily="65" charset="-120"/>
                <a:cs typeface="Times New Roman" pitchFamily="18" charset="0"/>
              </a:rPr>
              <a:t>申請表</a:t>
            </a:r>
            <a:r>
              <a:rPr lang="zh-TW" altLang="en-US" sz="2200" spc="-40" dirty="0" smtClean="0">
                <a:latin typeface="Times New Roman" panose="02020603050405020304" pitchFamily="18" charset="0"/>
                <a:ea typeface="標楷體" panose="03000509000000000000" pitchFamily="65" charset="-120"/>
                <a:cs typeface="Times New Roman"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向本委員會以傳真方式提出</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申請</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spc="-40" dirty="0">
              <a:latin typeface="Times New Roman" panose="02020603050405020304" pitchFamily="18" charset="0"/>
              <a:ea typeface="標楷體" panose="03000509000000000000" pitchFamily="65" charset="-120"/>
              <a:cs typeface="Times New Roman" pitchFamily="18" charset="0"/>
            </a:endParaRPr>
          </a:p>
        </p:txBody>
      </p:sp>
      <p:sp>
        <p:nvSpPr>
          <p:cNvPr id="87053" name="文字方塊 27"/>
          <p:cNvSpPr txBox="1">
            <a:spLocks noChangeArrowheads="1"/>
          </p:cNvSpPr>
          <p:nvPr/>
        </p:nvSpPr>
        <p:spPr bwMode="auto">
          <a:xfrm>
            <a:off x="4787900" y="3236913"/>
            <a:ext cx="302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前）</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內容版面配置區 2"/>
          <p:cNvSpPr>
            <a:spLocks noGrp="1"/>
          </p:cNvSpPr>
          <p:nvPr>
            <p:ph idx="1"/>
          </p:nvPr>
        </p:nvSpPr>
        <p:spPr>
          <a:xfrm>
            <a:off x="123825" y="1700213"/>
            <a:ext cx="8840788" cy="1800225"/>
          </a:xfrm>
        </p:spPr>
        <p:txBody>
          <a:bodyPr/>
          <a:lstStyle/>
          <a:p>
            <a:pPr>
              <a:buFont typeface="Wingdings" panose="05000000000000000000" pitchFamily="2" charset="2"/>
              <a:buChar char="p"/>
            </a:pPr>
            <a:r>
              <a:rPr lang="zh-TW" altLang="en-US" sz="24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可至</a:t>
            </a:r>
            <a:r>
              <a:rPr lang="zh-TW" altLang="en-US" sz="2400" b="1"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r>
              <a:rPr lang="zh-TW" altLang="en-US" sz="24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該校</a:t>
            </a:r>
            <a:r>
              <a:rPr lang="zh-TW" altLang="en-US" sz="2400" b="1"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被推薦學生之群排名</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可至考生作業系統「</a:t>
            </a:r>
            <a:r>
              <a:rPr lang="zh-TW" altLang="en-US" sz="2400" b="1" smtClean="0">
                <a:latin typeface="Times New Roman" panose="02020603050405020304" pitchFamily="18" charset="0"/>
                <a:ea typeface="標楷體" panose="03000509000000000000" pitchFamily="65" charset="-120"/>
                <a:cs typeface="Times New Roman" panose="02020603050405020304" pitchFamily="18" charset="0"/>
              </a:rPr>
              <a:t>考生排名查詢系統</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考生排名</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請填妥簡章附件六之複查申請表於</a:t>
            </a:r>
            <a:r>
              <a:rPr lang="en-US" altLang="zh-TW"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，傳真至本委員會。</a:t>
            </a:r>
          </a:p>
        </p:txBody>
      </p:sp>
      <p:sp>
        <p:nvSpPr>
          <p:cNvPr id="8909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84CF4EE-CD68-4866-A6F9-E7D8B30E6801}" type="slidenum">
              <a:rPr lang="zh-TW" altLang="en-US" sz="1400" smtClean="0"/>
              <a:pPr>
                <a:spcBef>
                  <a:spcPct val="0"/>
                </a:spcBef>
                <a:buFontTx/>
                <a:buNone/>
              </a:pPr>
              <a:t>39</a:t>
            </a:fld>
            <a:endParaRPr lang="en-US" altLang="zh-TW" sz="1400" smtClean="0"/>
          </a:p>
        </p:txBody>
      </p:sp>
      <p:sp>
        <p:nvSpPr>
          <p:cNvPr id="89092" name="標題 5"/>
          <p:cNvSpPr>
            <a:spLocks noGrp="1"/>
          </p:cNvSpPr>
          <p:nvPr>
            <p:ph type="title"/>
          </p:nvPr>
        </p:nvSpPr>
        <p:spPr>
          <a:xfrm>
            <a:off x="0" y="260350"/>
            <a:ext cx="9131300" cy="633413"/>
          </a:xfrm>
        </p:spPr>
        <p:txBody>
          <a:bodyPr/>
          <a:lstStyle/>
          <a:p>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6/10</a:t>
            </a:r>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143664" y="1153093"/>
            <a:ext cx="221706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網路排名查詢</a:t>
            </a:r>
          </a:p>
        </p:txBody>
      </p:sp>
      <p:sp>
        <p:nvSpPr>
          <p:cNvPr id="89096" name="文字方塊 6"/>
          <p:cNvSpPr txBox="1">
            <a:spLocks noChangeArrowheads="1"/>
          </p:cNvSpPr>
          <p:nvPr/>
        </p:nvSpPr>
        <p:spPr bwMode="auto">
          <a:xfrm>
            <a:off x="2233613" y="1184275"/>
            <a:ext cx="511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起）</a:t>
            </a:r>
          </a:p>
        </p:txBody>
      </p:sp>
      <p:sp>
        <p:nvSpPr>
          <p:cNvPr id="8" name="矩形 7"/>
          <p:cNvSpPr/>
          <p:nvPr/>
        </p:nvSpPr>
        <p:spPr>
          <a:xfrm>
            <a:off x="123201" y="3501008"/>
            <a:ext cx="4222218"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被推薦學生   網路登記志願</a:t>
            </a:r>
          </a:p>
        </p:txBody>
      </p:sp>
      <p:sp>
        <p:nvSpPr>
          <p:cNvPr id="9" name="向右箭號 8"/>
          <p:cNvSpPr/>
          <p:nvPr/>
        </p:nvSpPr>
        <p:spPr>
          <a:xfrm>
            <a:off x="1884363" y="3619500"/>
            <a:ext cx="360362" cy="19526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8925" name="文字方塊 9"/>
          <p:cNvSpPr txBox="1">
            <a:spLocks noChangeArrowheads="1"/>
          </p:cNvSpPr>
          <p:nvPr/>
        </p:nvSpPr>
        <p:spPr bwMode="auto">
          <a:xfrm>
            <a:off x="4200525" y="3532188"/>
            <a:ext cx="4930775" cy="369887"/>
          </a:xfrm>
          <a:prstGeom prst="rect">
            <a:avLst/>
          </a:prstGeom>
          <a:noFill/>
          <a:ln>
            <a:noFill/>
          </a:ln>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defRPr/>
            </a:pPr>
            <a:r>
              <a:rPr lang="zh-TW" altLang="en-US" sz="1800" dirty="0" smtClean="0">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107</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4</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20</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10</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b="1" spc="-40" dirty="0" smtClean="0">
                <a:solidFill>
                  <a:srgbClr val="FF0000"/>
                </a:solidFill>
                <a:latin typeface="Times New Roman" pitchFamily="18" charset="0"/>
                <a:ea typeface="標楷體" pitchFamily="65" charset="-120"/>
                <a:cs typeface="Times New Roman" pitchFamily="18" charset="0"/>
              </a:rPr>
              <a:t>起至</a:t>
            </a:r>
            <a:r>
              <a:rPr lang="en-US" altLang="zh-TW" sz="1800" b="1" spc="-40" dirty="0" smtClean="0">
                <a:solidFill>
                  <a:srgbClr val="FF0000"/>
                </a:solidFill>
                <a:latin typeface="Times New Roman" pitchFamily="18" charset="0"/>
                <a:ea typeface="標楷體" pitchFamily="65" charset="-120"/>
                <a:cs typeface="Times New Roman" pitchFamily="18" charset="0"/>
              </a:rPr>
              <a:t>107</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4</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24</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17</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dirty="0" smtClean="0">
                <a:latin typeface="Times New Roman" pitchFamily="18" charset="0"/>
                <a:ea typeface="標楷體" pitchFamily="65" charset="-120"/>
                <a:cs typeface="Times New Roman" pitchFamily="18" charset="0"/>
              </a:rPr>
              <a:t>）</a:t>
            </a:r>
          </a:p>
        </p:txBody>
      </p:sp>
      <p:sp>
        <p:nvSpPr>
          <p:cNvPr id="89102" name="內容版面配置區 2"/>
          <p:cNvSpPr txBox="1">
            <a:spLocks/>
          </p:cNvSpPr>
          <p:nvPr/>
        </p:nvSpPr>
        <p:spPr bwMode="auto">
          <a:xfrm>
            <a:off x="107950" y="4005263"/>
            <a:ext cx="889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zh-TW" sz="2400">
                <a:latin typeface="Times New Roman" panose="02020603050405020304" pitchFamily="18" charset="0"/>
                <a:ea typeface="標楷體" panose="03000509000000000000" pitchFamily="65" charset="-120"/>
                <a:cs typeface="Times New Roman" panose="02020603050405020304" pitchFamily="18" charset="0"/>
              </a:rPr>
              <a:t>每位考生依其就讀科（組）、學程歸屬之高職</a:t>
            </a:r>
            <a:r>
              <a:rPr lang="en-US" altLang="zh-TW" sz="240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2400">
                <a:latin typeface="Times New Roman" panose="02020603050405020304" pitchFamily="18" charset="0"/>
                <a:ea typeface="標楷體" panose="03000509000000000000" pitchFamily="65" charset="-120"/>
                <a:cs typeface="Times New Roman" panose="02020603050405020304" pitchFamily="18" charset="0"/>
              </a:rPr>
              <a:t>群科之一群，選填登記各科技校院於</a:t>
            </a:r>
            <a:r>
              <a:rPr lang="zh-TW" altLang="zh-TW"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該招生群別及不分群之系（組）、學程志願至多</a:t>
            </a:r>
            <a:r>
              <a:rPr lang="en-US" altLang="zh-TW"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個志願</a:t>
            </a:r>
            <a:r>
              <a:rPr lang="zh-TW" altLang="zh-TW" sz="2400">
                <a:latin typeface="Times New Roman" panose="02020603050405020304" pitchFamily="18" charset="0"/>
                <a:ea typeface="標楷體" panose="03000509000000000000" pitchFamily="65" charset="-120"/>
                <a:cs typeface="Times New Roman" panose="02020603050405020304" pitchFamily="18" charset="0"/>
              </a:rPr>
              <a:t>。</a:t>
            </a:r>
          </a:p>
          <a:p>
            <a:pPr>
              <a:buFont typeface="Wingdings" panose="05000000000000000000" pitchFamily="2" charset="2"/>
              <a:buChar char="p"/>
            </a:pPr>
            <a:r>
              <a:rPr lang="zh-TW" altLang="en-US" sz="2400">
                <a:latin typeface="Times New Roman" panose="02020603050405020304" pitchFamily="18" charset="0"/>
                <a:ea typeface="標楷體" panose="03000509000000000000" pitchFamily="65" charset="-120"/>
                <a:cs typeface="Times New Roman" panose="02020603050405020304" pitchFamily="18" charset="0"/>
              </a:rPr>
              <a:t>請考生親自上網登記就讀志願，各承辦老師請勿代為操作。</a:t>
            </a:r>
          </a:p>
        </p:txBody>
      </p:sp>
      <p:sp>
        <p:nvSpPr>
          <p:cNvPr id="13" name="圓角矩形圖說文字 12"/>
          <p:cNvSpPr/>
          <p:nvPr/>
        </p:nvSpPr>
        <p:spPr>
          <a:xfrm>
            <a:off x="5436096" y="1196752"/>
            <a:ext cx="1838774" cy="442844"/>
          </a:xfrm>
          <a:prstGeom prst="wedgeRoundRectCallout">
            <a:avLst>
              <a:gd name="adj1" fmla="val -45295"/>
              <a:gd name="adj2" fmla="val 79999"/>
              <a:gd name="adj3" fmla="val 16667"/>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rgbClr val="008000"/>
                </a:solidFill>
                <a:latin typeface="標楷體" pitchFamily="65" charset="-120"/>
                <a:ea typeface="標楷體" pitchFamily="65" charset="-120"/>
              </a:rPr>
              <a:t>不另寄發通知單</a:t>
            </a:r>
          </a:p>
        </p:txBody>
      </p:sp>
      <p:sp>
        <p:nvSpPr>
          <p:cNvPr id="12" name="圓角矩形圖說文字 11"/>
          <p:cNvSpPr/>
          <p:nvPr/>
        </p:nvSpPr>
        <p:spPr>
          <a:xfrm>
            <a:off x="2360728" y="5792067"/>
            <a:ext cx="5739664" cy="586860"/>
          </a:xfrm>
          <a:prstGeom prst="wedgeRoundRectCallout">
            <a:avLst>
              <a:gd name="adj1" fmla="val -4007"/>
              <a:gd name="adj2" fmla="val -80847"/>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b="1" dirty="0">
                <a:solidFill>
                  <a:srgbClr val="008000"/>
                </a:solidFill>
                <a:latin typeface="標楷體" pitchFamily="65" charset="-120"/>
                <a:ea typeface="標楷體" pitchFamily="65" charset="-120"/>
              </a:rPr>
              <a:t>網路登記志願練習版於</a:t>
            </a:r>
            <a:r>
              <a:rPr lang="en-US" altLang="zh-TW" b="1" dirty="0">
                <a:solidFill>
                  <a:srgbClr val="008000"/>
                </a:solidFill>
                <a:latin typeface="Times New Roman" panose="02020603050405020304" pitchFamily="18" charset="0"/>
                <a:ea typeface="標楷體" pitchFamily="65" charset="-120"/>
              </a:rPr>
              <a:t>107</a:t>
            </a:r>
            <a:r>
              <a:rPr lang="zh-TW" altLang="en-US" b="1" dirty="0">
                <a:solidFill>
                  <a:srgbClr val="008000"/>
                </a:solidFill>
                <a:latin typeface="Times New Roman" panose="02020603050405020304" pitchFamily="18" charset="0"/>
                <a:ea typeface="標楷體" pitchFamily="65" charset="-120"/>
              </a:rPr>
              <a:t>年</a:t>
            </a:r>
            <a:r>
              <a:rPr lang="en-US" altLang="zh-TW" b="1" dirty="0">
                <a:solidFill>
                  <a:srgbClr val="008000"/>
                </a:solidFill>
                <a:latin typeface="Times New Roman" panose="02020603050405020304" pitchFamily="18" charset="0"/>
                <a:ea typeface="標楷體" pitchFamily="65" charset="-120"/>
              </a:rPr>
              <a:t>4</a:t>
            </a:r>
            <a:r>
              <a:rPr lang="zh-TW" altLang="en-US" b="1" dirty="0">
                <a:solidFill>
                  <a:srgbClr val="008000"/>
                </a:solidFill>
                <a:latin typeface="Times New Roman" panose="02020603050405020304" pitchFamily="18" charset="0"/>
                <a:ea typeface="標楷體" pitchFamily="65" charset="-120"/>
              </a:rPr>
              <a:t>月</a:t>
            </a:r>
            <a:r>
              <a:rPr lang="en-US" altLang="zh-TW" b="1" dirty="0">
                <a:solidFill>
                  <a:srgbClr val="008000"/>
                </a:solidFill>
                <a:latin typeface="Times New Roman" panose="02020603050405020304" pitchFamily="18" charset="0"/>
                <a:ea typeface="標楷體" pitchFamily="65" charset="-120"/>
              </a:rPr>
              <a:t>12</a:t>
            </a:r>
            <a:r>
              <a:rPr lang="zh-TW" altLang="en-US" b="1" dirty="0">
                <a:solidFill>
                  <a:srgbClr val="008000"/>
                </a:solidFill>
                <a:latin typeface="Times New Roman" panose="02020603050405020304" pitchFamily="18" charset="0"/>
                <a:ea typeface="標楷體" pitchFamily="65" charset="-120"/>
              </a:rPr>
              <a:t>日</a:t>
            </a:r>
            <a:r>
              <a:rPr lang="en-US" altLang="zh-TW" b="1" dirty="0">
                <a:solidFill>
                  <a:srgbClr val="008000"/>
                </a:solidFill>
                <a:latin typeface="Times New Roman" panose="02020603050405020304" pitchFamily="18" charset="0"/>
                <a:ea typeface="標楷體" pitchFamily="65" charset="-120"/>
              </a:rPr>
              <a:t>10:00</a:t>
            </a:r>
            <a:r>
              <a:rPr lang="zh-TW" altLang="en-US" b="1" dirty="0">
                <a:solidFill>
                  <a:srgbClr val="008000"/>
                </a:solidFill>
                <a:latin typeface="Times New Roman" panose="02020603050405020304" pitchFamily="18" charset="0"/>
                <a:ea typeface="標楷體" pitchFamily="65" charset="-120"/>
              </a:rPr>
              <a:t>起至</a:t>
            </a:r>
            <a:r>
              <a:rPr lang="en-US" altLang="zh-TW" b="1" dirty="0">
                <a:solidFill>
                  <a:srgbClr val="008000"/>
                </a:solidFill>
                <a:latin typeface="Times New Roman" panose="02020603050405020304" pitchFamily="18" charset="0"/>
                <a:ea typeface="標楷體" pitchFamily="65" charset="-120"/>
              </a:rPr>
              <a:t>107</a:t>
            </a:r>
            <a:r>
              <a:rPr lang="zh-TW" altLang="en-US" b="1" dirty="0">
                <a:solidFill>
                  <a:srgbClr val="008000"/>
                </a:solidFill>
                <a:latin typeface="Times New Roman" panose="02020603050405020304" pitchFamily="18" charset="0"/>
                <a:ea typeface="標楷體" pitchFamily="65" charset="-120"/>
              </a:rPr>
              <a:t>年</a:t>
            </a:r>
            <a:r>
              <a:rPr lang="en-US" altLang="zh-TW" b="1" dirty="0">
                <a:solidFill>
                  <a:srgbClr val="008000"/>
                </a:solidFill>
                <a:latin typeface="Times New Roman" panose="02020603050405020304" pitchFamily="18" charset="0"/>
                <a:ea typeface="標楷體" pitchFamily="65" charset="-120"/>
              </a:rPr>
              <a:t>4</a:t>
            </a:r>
            <a:r>
              <a:rPr lang="zh-TW" altLang="en-US" b="1" dirty="0">
                <a:solidFill>
                  <a:srgbClr val="008000"/>
                </a:solidFill>
                <a:latin typeface="Times New Roman" panose="02020603050405020304" pitchFamily="18" charset="0"/>
                <a:ea typeface="標楷體" pitchFamily="65" charset="-120"/>
              </a:rPr>
              <a:t>月</a:t>
            </a:r>
            <a:r>
              <a:rPr lang="en-US" altLang="zh-TW" b="1" dirty="0">
                <a:solidFill>
                  <a:srgbClr val="008000"/>
                </a:solidFill>
                <a:latin typeface="Times New Roman" panose="02020603050405020304" pitchFamily="18" charset="0"/>
                <a:ea typeface="標楷體" pitchFamily="65" charset="-120"/>
              </a:rPr>
              <a:t>17</a:t>
            </a:r>
            <a:r>
              <a:rPr lang="zh-TW" altLang="en-US" b="1" dirty="0">
                <a:solidFill>
                  <a:srgbClr val="008000"/>
                </a:solidFill>
                <a:latin typeface="Times New Roman" panose="02020603050405020304" pitchFamily="18" charset="0"/>
                <a:ea typeface="標楷體" pitchFamily="65" charset="-120"/>
              </a:rPr>
              <a:t>日</a:t>
            </a:r>
            <a:r>
              <a:rPr lang="en-US" altLang="zh-TW" b="1" dirty="0">
                <a:solidFill>
                  <a:srgbClr val="008000"/>
                </a:solidFill>
                <a:latin typeface="Times New Roman" panose="02020603050405020304" pitchFamily="18" charset="0"/>
                <a:ea typeface="標楷體" pitchFamily="65" charset="-120"/>
              </a:rPr>
              <a:t>17:00</a:t>
            </a:r>
            <a:r>
              <a:rPr lang="zh-TW" altLang="en-US" b="1" dirty="0">
                <a:solidFill>
                  <a:srgbClr val="008000"/>
                </a:solidFill>
                <a:latin typeface="標楷體" pitchFamily="65" charset="-120"/>
                <a:ea typeface="標楷體" pitchFamily="65" charset="-120"/>
              </a:rPr>
              <a:t>止開放，請提醒考生把握時間練習操作</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E8B9A56-DBD4-4C6A-B7EC-9E59F8090768}" type="slidenum">
              <a:rPr lang="zh-TW" altLang="en-US" sz="1400" smtClean="0"/>
              <a:pPr>
                <a:spcBef>
                  <a:spcPct val="0"/>
                </a:spcBef>
                <a:buFontTx/>
                <a:buNone/>
              </a:pPr>
              <a:t>4</a:t>
            </a:fld>
            <a:endParaRPr lang="en-US" altLang="zh-TW" sz="1400" smtClean="0"/>
          </a:p>
        </p:txBody>
      </p:sp>
      <p:sp>
        <p:nvSpPr>
          <p:cNvPr id="5" name="矩形 4"/>
          <p:cNvSpPr/>
          <p:nvPr/>
        </p:nvSpPr>
        <p:spPr>
          <a:xfrm>
            <a:off x="138113" y="1033463"/>
            <a:ext cx="8897937" cy="5019675"/>
          </a:xfrm>
          <a:prstGeom prst="rect">
            <a:avLst/>
          </a:prstGeom>
        </p:spPr>
        <p:txBody>
          <a:bodyPr>
            <a:spAutoFit/>
          </a:bodyPr>
          <a:lstStyle/>
          <a:p>
            <a:pPr>
              <a:buFont typeface="Wingdings" pitchFamily="2" charset="2"/>
              <a:buChar char="p"/>
              <a:defRPr/>
            </a:pPr>
            <a:r>
              <a:rPr lang="zh-TW" altLang="en-US" sz="3200" b="1" dirty="0">
                <a:latin typeface="標楷體" pitchFamily="65" charset="-120"/>
                <a:ea typeface="標楷體" pitchFamily="65" charset="-120"/>
              </a:rPr>
              <a:t>科技校院繁星計畫</a:t>
            </a:r>
            <a:r>
              <a:rPr lang="en-US" altLang="zh-TW" sz="3200" b="1" dirty="0">
                <a:solidFill>
                  <a:srgbClr val="FF0000"/>
                </a:solidFill>
                <a:latin typeface="Times New Roman" pitchFamily="18" charset="0"/>
                <a:ea typeface="標楷體" pitchFamily="65" charset="-120"/>
                <a:cs typeface="Times New Roman" pitchFamily="18" charset="0"/>
              </a:rPr>
              <a:t>7</a:t>
            </a:r>
            <a:r>
              <a:rPr lang="zh-TW" altLang="en-US" sz="3200" b="1" dirty="0">
                <a:solidFill>
                  <a:srgbClr val="FF0000"/>
                </a:solidFill>
                <a:latin typeface="標楷體" pitchFamily="65" charset="-120"/>
                <a:ea typeface="標楷體" pitchFamily="65" charset="-120"/>
              </a:rPr>
              <a:t>項</a:t>
            </a:r>
            <a:r>
              <a:rPr lang="zh-TW" altLang="en-US" sz="3200" b="1" dirty="0">
                <a:solidFill>
                  <a:srgbClr val="0000FF"/>
                </a:solidFill>
                <a:latin typeface="標楷體" pitchFamily="65" charset="-120"/>
                <a:ea typeface="標楷體" pitchFamily="65" charset="-120"/>
              </a:rPr>
              <a:t>比序排名</a:t>
            </a:r>
            <a:endParaRPr lang="en-US" altLang="zh-TW" sz="3200" b="1" dirty="0">
              <a:solidFill>
                <a:srgbClr val="0000FF"/>
              </a:solidFill>
              <a:latin typeface="標楷體" pitchFamily="65" charset="-120"/>
              <a:ea typeface="標楷體" pitchFamily="65" charset="-120"/>
            </a:endParaRPr>
          </a:p>
          <a:p>
            <a:pPr lvl="1">
              <a:spcBef>
                <a:spcPts val="1200"/>
              </a:spcBef>
              <a:spcAft>
                <a:spcPts val="600"/>
              </a:spcAft>
              <a:buFont typeface="Wingdings" pitchFamily="2" charset="2"/>
              <a:buChar char="l"/>
              <a:defRPr/>
            </a:pPr>
            <a:r>
              <a:rPr lang="zh-TW" altLang="en-US" sz="2800" dirty="0">
                <a:latin typeface="Times New Roman" pitchFamily="18" charset="0"/>
                <a:ea typeface="標楷體" pitchFamily="65" charset="-120"/>
                <a:cs typeface="Times New Roman" pitchFamily="18" charset="0"/>
              </a:rPr>
              <a:t>依據</a:t>
            </a:r>
            <a:r>
              <a:rPr lang="en-US" altLang="zh-TW" sz="2800" b="1" dirty="0">
                <a:solidFill>
                  <a:srgbClr val="FF0000"/>
                </a:solidFill>
                <a:latin typeface="Times New Roman" pitchFamily="18" charset="0"/>
                <a:ea typeface="標楷體" pitchFamily="65" charset="-120"/>
                <a:cs typeface="Times New Roman" pitchFamily="18" charset="0"/>
              </a:rPr>
              <a:t>7</a:t>
            </a:r>
            <a:r>
              <a:rPr lang="zh-TW" altLang="en-US" sz="2800" b="1" dirty="0">
                <a:solidFill>
                  <a:srgbClr val="FF0000"/>
                </a:solidFill>
                <a:latin typeface="Times New Roman" pitchFamily="18" charset="0"/>
                <a:ea typeface="標楷體" pitchFamily="65" charset="-120"/>
                <a:cs typeface="Times New Roman" pitchFamily="18" charset="0"/>
              </a:rPr>
              <a:t>項</a:t>
            </a:r>
            <a:r>
              <a:rPr lang="zh-TW" altLang="en-US" sz="2800" dirty="0">
                <a:latin typeface="Times New Roman" pitchFamily="18" charset="0"/>
                <a:ea typeface="標楷體" pitchFamily="65" charset="-120"/>
                <a:cs typeface="Times New Roman" pitchFamily="18" charset="0"/>
              </a:rPr>
              <a:t>主要比序項目之順序，作</a:t>
            </a:r>
            <a:r>
              <a:rPr lang="zh-TW" altLang="en-US" sz="2800" b="1" dirty="0">
                <a:solidFill>
                  <a:srgbClr val="0000FF"/>
                </a:solidFill>
                <a:latin typeface="Times New Roman" pitchFamily="18" charset="0"/>
                <a:ea typeface="標楷體" pitchFamily="65" charset="-120"/>
                <a:cs typeface="Times New Roman" pitchFamily="18" charset="0"/>
              </a:rPr>
              <a:t>比序排名</a:t>
            </a:r>
            <a:r>
              <a:rPr lang="zh-TW" altLang="en-US" sz="2800" dirty="0">
                <a:latin typeface="Times New Roman" pitchFamily="18" charset="0"/>
                <a:ea typeface="標楷體" pitchFamily="65" charset="-120"/>
                <a:cs typeface="Times New Roman" pitchFamily="18" charset="0"/>
              </a:rPr>
              <a:t>，包括</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1</a:t>
            </a:r>
            <a:r>
              <a:rPr lang="zh-TW" altLang="en-US" sz="2400" dirty="0">
                <a:latin typeface="Times New Roman" pitchFamily="18" charset="0"/>
                <a:ea typeface="標楷體" pitchFamily="65" charset="-120"/>
                <a:cs typeface="Times New Roman" pitchFamily="18" charset="0"/>
              </a:rPr>
              <a:t>比序：</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CC3300"/>
                </a:solidFill>
                <a:latin typeface="Times New Roman" pitchFamily="18" charset="0"/>
                <a:ea typeface="標楷體" pitchFamily="65" charset="-120"/>
                <a:cs typeface="Times New Roman" pitchFamily="18" charset="0"/>
              </a:rPr>
              <a:t>學業平均成績</a:t>
            </a:r>
            <a:r>
              <a:rPr lang="zh-TW" altLang="en-US" sz="2400" dirty="0">
                <a:latin typeface="Times New Roman" pitchFamily="18" charset="0"/>
                <a:ea typeface="標楷體" pitchFamily="65" charset="-120"/>
                <a:cs typeface="Times New Roman" pitchFamily="18" charset="0"/>
              </a:rPr>
              <a:t>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2</a:t>
            </a:r>
            <a:r>
              <a:rPr lang="zh-TW" altLang="en-US" sz="2400" dirty="0">
                <a:latin typeface="Times New Roman" pitchFamily="18" charset="0"/>
                <a:ea typeface="標楷體" pitchFamily="65" charset="-120"/>
                <a:cs typeface="Times New Roman" pitchFamily="18" charset="0"/>
              </a:rPr>
              <a:t>比序：</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008000"/>
                </a:solidFill>
                <a:latin typeface="Times New Roman" pitchFamily="18" charset="0"/>
                <a:ea typeface="標楷體" pitchFamily="65" charset="-120"/>
                <a:cs typeface="Times New Roman" pitchFamily="18" charset="0"/>
              </a:rPr>
              <a:t>專業及實習科目平均成績</a:t>
            </a:r>
            <a:r>
              <a:rPr lang="zh-TW" altLang="en-US" sz="2400" dirty="0">
                <a:latin typeface="Times New Roman" pitchFamily="18" charset="0"/>
                <a:ea typeface="標楷體" pitchFamily="65" charset="-120"/>
                <a:cs typeface="Times New Roman" pitchFamily="18" charset="0"/>
              </a:rPr>
              <a:t>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3</a:t>
            </a:r>
            <a:r>
              <a:rPr lang="zh-TW" altLang="en-US" sz="2400" dirty="0">
                <a:latin typeface="Times New Roman" pitchFamily="18" charset="0"/>
                <a:ea typeface="標楷體" pitchFamily="65" charset="-120"/>
                <a:cs typeface="Times New Roman" pitchFamily="18" charset="0"/>
              </a:rPr>
              <a:t>比序：</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FF0000"/>
                </a:solidFill>
                <a:latin typeface="Times New Roman" pitchFamily="18" charset="0"/>
                <a:ea typeface="標楷體" pitchFamily="65" charset="-120"/>
                <a:cs typeface="Times New Roman" pitchFamily="18" charset="0"/>
              </a:rPr>
              <a:t>英文</a:t>
            </a:r>
            <a:r>
              <a:rPr lang="zh-TW" altLang="en-US" sz="2400" dirty="0">
                <a:latin typeface="Times New Roman" pitchFamily="18" charset="0"/>
                <a:ea typeface="標楷體" pitchFamily="65" charset="-120"/>
                <a:cs typeface="Times New Roman" pitchFamily="18" charset="0"/>
              </a:rPr>
              <a:t>平均成績之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4</a:t>
            </a:r>
            <a:r>
              <a:rPr lang="zh-TW" altLang="en-US" sz="2400" dirty="0">
                <a:latin typeface="Times New Roman" pitchFamily="18" charset="0"/>
                <a:ea typeface="標楷體" pitchFamily="65" charset="-120"/>
                <a:cs typeface="Times New Roman" pitchFamily="18" charset="0"/>
              </a:rPr>
              <a:t>比序：</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0000FF"/>
                </a:solidFill>
                <a:latin typeface="Times New Roman" pitchFamily="18" charset="0"/>
                <a:ea typeface="標楷體" pitchFamily="65" charset="-120"/>
                <a:cs typeface="Times New Roman" pitchFamily="18" charset="0"/>
              </a:rPr>
              <a:t>國文</a:t>
            </a:r>
            <a:r>
              <a:rPr lang="zh-TW" altLang="en-US" sz="2400" dirty="0">
                <a:latin typeface="Times New Roman" pitchFamily="18" charset="0"/>
                <a:ea typeface="標楷體" pitchFamily="65" charset="-120"/>
                <a:cs typeface="Times New Roman" pitchFamily="18" charset="0"/>
              </a:rPr>
              <a:t>平均成績之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比序：</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FF00FF"/>
                </a:solidFill>
                <a:latin typeface="Times New Roman" pitchFamily="18" charset="0"/>
                <a:ea typeface="標楷體" pitchFamily="65" charset="-120"/>
                <a:cs typeface="Times New Roman" pitchFamily="18" charset="0"/>
              </a:rPr>
              <a:t>數學</a:t>
            </a:r>
            <a:r>
              <a:rPr lang="zh-TW" altLang="en-US" sz="2400" dirty="0">
                <a:latin typeface="Times New Roman" pitchFamily="18" charset="0"/>
                <a:ea typeface="標楷體" pitchFamily="65" charset="-120"/>
                <a:cs typeface="Times New Roman" pitchFamily="18" charset="0"/>
              </a:rPr>
              <a:t>平均成績之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6</a:t>
            </a:r>
            <a:r>
              <a:rPr lang="zh-TW" altLang="en-US" sz="2400" dirty="0">
                <a:latin typeface="Times New Roman" pitchFamily="18" charset="0"/>
                <a:ea typeface="標楷體" pitchFamily="65" charset="-120"/>
                <a:cs typeface="Times New Roman" pitchFamily="18" charset="0"/>
              </a:rPr>
              <a:t>比序：</a:t>
            </a:r>
            <a:r>
              <a:rPr lang="zh-TW" altLang="en-US" sz="2400" b="1" dirty="0">
                <a:solidFill>
                  <a:srgbClr val="A50021"/>
                </a:solidFill>
                <a:latin typeface="Times New Roman" pitchFamily="18" charset="0"/>
                <a:ea typeface="標楷體" pitchFamily="65" charset="-120"/>
                <a:cs typeface="Times New Roman" pitchFamily="18" charset="0"/>
              </a:rPr>
              <a:t>「 競賽、證照及 語文能力檢定」</a:t>
            </a:r>
            <a:r>
              <a:rPr lang="zh-TW" altLang="en-US" sz="2400" dirty="0">
                <a:latin typeface="Times New Roman" pitchFamily="18" charset="0"/>
                <a:ea typeface="標楷體" pitchFamily="65" charset="-120"/>
                <a:cs typeface="Times New Roman" pitchFamily="18" charset="0"/>
              </a:rPr>
              <a:t>之 </a:t>
            </a:r>
            <a:r>
              <a:rPr lang="zh-TW" altLang="en-US" sz="2400" b="1" dirty="0">
                <a:solidFill>
                  <a:srgbClr val="FF0000"/>
                </a:solidFill>
                <a:latin typeface="Times New Roman" pitchFamily="18" charset="0"/>
                <a:ea typeface="標楷體" pitchFamily="65" charset="-120"/>
                <a:cs typeface="Times New Roman" pitchFamily="18" charset="0"/>
              </a:rPr>
              <a:t>總和成績</a:t>
            </a:r>
            <a:r>
              <a:rPr lang="zh-TW" altLang="en-US" sz="2400" dirty="0">
                <a:latin typeface="Times New Roman" pitchFamily="18" charset="0"/>
                <a:ea typeface="標楷體" pitchFamily="65" charset="-120"/>
                <a:cs typeface="Times New Roman" pitchFamily="18" charset="0"/>
              </a:rPr>
              <a:t>。</a:t>
            </a:r>
          </a:p>
          <a:p>
            <a:pPr marL="2066925" lvl="2" indent="-1352550">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7</a:t>
            </a:r>
            <a:r>
              <a:rPr lang="zh-TW" altLang="en-US" sz="2400" dirty="0">
                <a:latin typeface="Times New Roman" pitchFamily="18" charset="0"/>
                <a:ea typeface="標楷體" pitchFamily="65" charset="-120"/>
                <a:cs typeface="Times New Roman" pitchFamily="18" charset="0"/>
              </a:rPr>
              <a:t>比序：</a:t>
            </a:r>
            <a:r>
              <a:rPr lang="zh-TW" altLang="en-US" sz="2400" b="1">
                <a:solidFill>
                  <a:srgbClr val="A50021"/>
                </a:solidFill>
                <a:latin typeface="Times New Roman" pitchFamily="18" charset="0"/>
                <a:ea typeface="標楷體" pitchFamily="65" charset="-120"/>
                <a:cs typeface="Times New Roman" pitchFamily="18" charset="0"/>
              </a:rPr>
              <a:t>「</a:t>
            </a:r>
            <a:r>
              <a:rPr lang="zh-TW" altLang="en-US" sz="2400" b="1" smtClean="0">
                <a:solidFill>
                  <a:srgbClr val="A50021"/>
                </a:solidFill>
                <a:latin typeface="Times New Roman" pitchFamily="18" charset="0"/>
                <a:ea typeface="標楷體" pitchFamily="65" charset="-120"/>
                <a:cs typeface="Times New Roman" pitchFamily="18" charset="0"/>
              </a:rPr>
              <a:t>學校幹部</a:t>
            </a:r>
            <a:r>
              <a:rPr lang="zh-TW" altLang="en-US" sz="2400" b="1" dirty="0">
                <a:solidFill>
                  <a:srgbClr val="A50021"/>
                </a:solidFill>
                <a:latin typeface="Times New Roman" pitchFamily="18" charset="0"/>
                <a:ea typeface="標楷體" pitchFamily="65" charset="-120"/>
                <a:cs typeface="Times New Roman" pitchFamily="18" charset="0"/>
              </a:rPr>
              <a:t>、志工、社會服務及社團參與」</a:t>
            </a:r>
            <a:r>
              <a:rPr lang="zh-TW" altLang="en-US" sz="2400" dirty="0">
                <a:latin typeface="Times New Roman" pitchFamily="18" charset="0"/>
                <a:ea typeface="標楷體" pitchFamily="65" charset="-120"/>
                <a:cs typeface="Times New Roman" pitchFamily="18" charset="0"/>
              </a:rPr>
              <a:t>之</a:t>
            </a:r>
            <a:r>
              <a:rPr lang="en-US" altLang="zh-TW" sz="2400" dirty="0">
                <a:latin typeface="Times New Roman" pitchFamily="18" charset="0"/>
                <a:ea typeface="標楷體" pitchFamily="65" charset="-120"/>
                <a:cs typeface="Times New Roman" pitchFamily="18" charset="0"/>
              </a:rPr>
              <a:t/>
            </a:r>
            <a:br>
              <a:rPr lang="en-US" altLang="zh-TW" sz="2400" dirty="0">
                <a:latin typeface="Times New Roman" pitchFamily="18" charset="0"/>
                <a:ea typeface="標楷體" pitchFamily="65" charset="-120"/>
                <a:cs typeface="Times New Roman" pitchFamily="18" charset="0"/>
              </a:rPr>
            </a:br>
            <a:r>
              <a:rPr lang="zh-TW" altLang="en-US" sz="2400" dirty="0">
                <a:latin typeface="Times New Roman" pitchFamily="18" charset="0"/>
                <a:ea typeface="標楷體" pitchFamily="65" charset="-120"/>
                <a:cs typeface="Times New Roman" pitchFamily="18" charset="0"/>
              </a:rPr>
              <a:t> </a:t>
            </a:r>
            <a:r>
              <a:rPr lang="zh-TW" altLang="en-US" sz="2400" b="1" dirty="0">
                <a:solidFill>
                  <a:srgbClr val="FF0000"/>
                </a:solidFill>
                <a:latin typeface="Times New Roman" pitchFamily="18" charset="0"/>
                <a:ea typeface="標楷體" pitchFamily="65" charset="-120"/>
                <a:cs typeface="Times New Roman" pitchFamily="18" charset="0"/>
              </a:rPr>
              <a:t>總和成績</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a:defRPr/>
            </a:pPr>
            <a:r>
              <a:rPr lang="zh-TW" altLang="en-US" sz="2400" dirty="0">
                <a:latin typeface="Arial" charset="0"/>
              </a:rPr>
              <a:t> </a:t>
            </a:r>
          </a:p>
        </p:txBody>
      </p:sp>
      <p:sp>
        <p:nvSpPr>
          <p:cNvPr id="20484" name="標題 1"/>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壹、概述（</a:t>
            </a:r>
            <a:r>
              <a:rPr lang="en-US" altLang="zh-TW" sz="44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4400" smtClean="0">
                <a:solidFill>
                  <a:schemeClr val="tx1"/>
                </a:solidFill>
                <a:latin typeface="標楷體" panose="03000509000000000000" pitchFamily="65" charset="-120"/>
                <a:ea typeface="標楷體" panose="03000509000000000000" pitchFamily="65" charset="-12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內容版面配置區 2"/>
          <p:cNvSpPr>
            <a:spLocks noGrp="1"/>
          </p:cNvSpPr>
          <p:nvPr>
            <p:ph idx="1"/>
          </p:nvPr>
        </p:nvSpPr>
        <p:spPr>
          <a:xfrm>
            <a:off x="395288" y="1700213"/>
            <a:ext cx="8234362" cy="4321175"/>
          </a:xfrm>
        </p:spPr>
        <p:txBody>
          <a:bodyPr/>
          <a:lstStyle/>
          <a:p>
            <a:pPr>
              <a:buFont typeface="Wingdings" panose="05000000000000000000" pitchFamily="2" charset="2"/>
              <a:buChar char="p"/>
            </a:pPr>
            <a:r>
              <a:rPr lang="zh-TW" altLang="en-US" sz="28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本委員會網站公告錄取名單</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smtClean="0">
                <a:latin typeface="Times New Roman" panose="02020603050405020304" pitchFamily="18" charset="0"/>
                <a:ea typeface="標楷體" panose="03000509000000000000" pitchFamily="65" charset="-120"/>
                <a:cs typeface="Times New Roman" panose="02020603050405020304" pitchFamily="18" charset="0"/>
              </a:rPr>
              <a:t>不另寄分發結果之書面通知，考生須自行上網查詢、下載或列印各考生之分發結果通知單。考生如未上網查詢，而致錄取權益受損，概由考生自行負責。各高職學校亦可自行上網查詢或列印錄取名單存</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28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分發結果複查請填妥簡章附件六之</a:t>
            </a:r>
            <a:r>
              <a:rPr lang="zh-TW" altLang="en-US" sz="28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複查申請表及就讀志願表</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前，向本委員會以傳真方式提出申請。</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113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B6E8497-86EB-4AE8-9FD1-34D462329EF6}" type="slidenum">
              <a:rPr lang="zh-TW" altLang="en-US" sz="1400" smtClean="0"/>
              <a:pPr>
                <a:spcBef>
                  <a:spcPct val="0"/>
                </a:spcBef>
                <a:buFontTx/>
                <a:buNone/>
              </a:pPr>
              <a:t>40</a:t>
            </a:fld>
            <a:endParaRPr lang="en-US" altLang="zh-TW" sz="1400" smtClean="0"/>
          </a:p>
        </p:txBody>
      </p:sp>
      <p:sp>
        <p:nvSpPr>
          <p:cNvPr id="91140" name="標題 5"/>
          <p:cNvSpPr>
            <a:spLocks noGrp="1"/>
          </p:cNvSpPr>
          <p:nvPr>
            <p:ph type="title"/>
          </p:nvPr>
        </p:nvSpPr>
        <p:spPr>
          <a:xfrm>
            <a:off x="0" y="260350"/>
            <a:ext cx="9144000" cy="633413"/>
          </a:xfrm>
        </p:spPr>
        <p:txBody>
          <a:bodyPr/>
          <a:lstStyle/>
          <a:p>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7/10</a:t>
            </a:r>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143664" y="1153093"/>
            <a:ext cx="221706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分發結果公告</a:t>
            </a:r>
          </a:p>
        </p:txBody>
      </p:sp>
      <p:sp>
        <p:nvSpPr>
          <p:cNvPr id="91144" name="文字方塊 8"/>
          <p:cNvSpPr txBox="1">
            <a:spLocks noChangeArrowheads="1"/>
          </p:cNvSpPr>
          <p:nvPr/>
        </p:nvSpPr>
        <p:spPr bwMode="auto">
          <a:xfrm>
            <a:off x="2233613" y="1184275"/>
            <a:ext cx="511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起）</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5FB7E0E-9B27-4DDC-B6F4-76FCE25BA3CE}" type="slidenum">
              <a:rPr lang="zh-TW" altLang="en-US" sz="1400" smtClean="0"/>
              <a:pPr>
                <a:spcBef>
                  <a:spcPct val="0"/>
                </a:spcBef>
                <a:buFontTx/>
                <a:buNone/>
              </a:pPr>
              <a:t>41</a:t>
            </a:fld>
            <a:endParaRPr lang="en-US" altLang="zh-TW" sz="1400" smtClean="0"/>
          </a:p>
        </p:txBody>
      </p:sp>
      <p:sp>
        <p:nvSpPr>
          <p:cNvPr id="6" name="矩形 5"/>
          <p:cNvSpPr/>
          <p:nvPr/>
        </p:nvSpPr>
        <p:spPr>
          <a:xfrm>
            <a:off x="323528" y="1196752"/>
            <a:ext cx="2391650"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報到及註冊入學</a:t>
            </a:r>
          </a:p>
        </p:txBody>
      </p:sp>
      <p:sp>
        <p:nvSpPr>
          <p:cNvPr id="93190" name="內容版面配置區 2"/>
          <p:cNvSpPr txBox="1">
            <a:spLocks/>
          </p:cNvSpPr>
          <p:nvPr/>
        </p:nvSpPr>
        <p:spPr bwMode="auto">
          <a:xfrm>
            <a:off x="147638" y="1690688"/>
            <a:ext cx="87137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en-US" sz="2400">
                <a:latin typeface="標楷體" panose="03000509000000000000" pitchFamily="65" charset="-120"/>
                <a:ea typeface="標楷體" panose="03000509000000000000" pitchFamily="65" charset="-120"/>
              </a:rPr>
              <a:t>各科技校院不另辦理報到作業，各錄取生之註冊入學通知，由各錄取學校自行寄發。</a:t>
            </a:r>
            <a:endParaRPr lang="en-US" altLang="zh-TW" sz="2400">
              <a:latin typeface="標楷體" panose="03000509000000000000" pitchFamily="65" charset="-120"/>
              <a:ea typeface="標楷體" panose="03000509000000000000" pitchFamily="65" charset="-120"/>
            </a:endParaRPr>
          </a:p>
        </p:txBody>
      </p:sp>
      <p:sp>
        <p:nvSpPr>
          <p:cNvPr id="93191" name="標題 5"/>
          <p:cNvSpPr>
            <a:spLocks noGrp="1"/>
          </p:cNvSpPr>
          <p:nvPr>
            <p:ph type="title"/>
          </p:nvPr>
        </p:nvSpPr>
        <p:spPr>
          <a:xfrm>
            <a:off x="0" y="260350"/>
            <a:ext cx="9144000" cy="633413"/>
          </a:xfrm>
        </p:spPr>
        <p:txBody>
          <a:bodyPr/>
          <a:lstStyle/>
          <a:p>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8/10</a:t>
            </a:r>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 name="矩形 8"/>
          <p:cNvSpPr/>
          <p:nvPr/>
        </p:nvSpPr>
        <p:spPr>
          <a:xfrm>
            <a:off x="327066" y="2586389"/>
            <a:ext cx="2211347"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放棄錄取資格</a:t>
            </a:r>
          </a:p>
        </p:txBody>
      </p:sp>
      <p:sp>
        <p:nvSpPr>
          <p:cNvPr id="93195" name="內容版面配置區 2"/>
          <p:cNvSpPr txBox="1">
            <a:spLocks/>
          </p:cNvSpPr>
          <p:nvPr/>
        </p:nvSpPr>
        <p:spPr bwMode="auto">
          <a:xfrm>
            <a:off x="184150" y="3017838"/>
            <a:ext cx="86407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en-US" sz="2400">
                <a:latin typeface="Times New Roman" panose="02020603050405020304" pitchFamily="18" charset="0"/>
                <a:ea typeface="標楷體" panose="03000509000000000000" pitchFamily="65" charset="-120"/>
                <a:cs typeface="Times New Roman" panose="02020603050405020304" pitchFamily="18" charset="0"/>
              </a:rPr>
              <a:t>填寫簡章附件七「</a:t>
            </a:r>
            <a:r>
              <a:rPr lang="en-US" altLang="zh-TW" sz="24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400">
                <a:latin typeface="Times New Roman" panose="02020603050405020304" pitchFamily="18" charset="0"/>
                <a:ea typeface="標楷體" panose="03000509000000000000" pitchFamily="65" charset="-120"/>
                <a:cs typeface="Times New Roman" panose="02020603050405020304" pitchFamily="18" charset="0"/>
              </a:rPr>
              <a:t>學年度科技校院繁星計畫聯合推薦甄選入學招生放棄錄取資格聲明書」，於</a:t>
            </a: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期限內先行傳真</a:t>
            </a:r>
            <a:r>
              <a:rPr lang="zh-TW" altLang="en-US" sz="2400">
                <a:latin typeface="Times New Roman" panose="02020603050405020304" pitchFamily="18" charset="0"/>
                <a:ea typeface="標楷體" panose="03000509000000000000" pitchFamily="65" charset="-120"/>
                <a:cs typeface="Times New Roman" panose="02020603050405020304" pitchFamily="18" charset="0"/>
              </a:rPr>
              <a:t>至錄取學校，</a:t>
            </a: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再以限時掛號（郵戳為憑）郵寄</a:t>
            </a:r>
            <a:r>
              <a:rPr lang="zh-TW" altLang="en-US" sz="2400">
                <a:latin typeface="Times New Roman" panose="02020603050405020304" pitchFamily="18" charset="0"/>
                <a:ea typeface="標楷體" panose="03000509000000000000" pitchFamily="65" charset="-120"/>
                <a:cs typeface="Times New Roman" panose="02020603050405020304" pitchFamily="18" charset="0"/>
              </a:rPr>
              <a:t>至錄取學校辦理放棄錄取資格。</a:t>
            </a:r>
            <a:endParaRPr lang="en-US" altLang="zh-TW" sz="240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Font typeface="Wingdings" panose="05000000000000000000" pitchFamily="2" charset="2"/>
              <a:buChar char="p"/>
            </a:pPr>
            <a:r>
              <a:rPr lang="zh-TW" altLang="zh-TW" sz="2400">
                <a:latin typeface="Times New Roman" panose="02020603050405020304" pitchFamily="18" charset="0"/>
                <a:ea typeface="標楷體" panose="03000509000000000000" pitchFamily="65" charset="-120"/>
                <a:cs typeface="Times New Roman" panose="02020603050405020304" pitchFamily="18" charset="0"/>
              </a:rPr>
              <a:t>經本委員會</a:t>
            </a:r>
            <a:r>
              <a:rPr lang="zh-TW" altLang="zh-TW"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分發錄取之考生</a:t>
            </a:r>
            <a:r>
              <a:rPr lang="zh-TW" altLang="zh-TW" sz="2400">
                <a:latin typeface="Times New Roman" panose="02020603050405020304" pitchFamily="18" charset="0"/>
                <a:ea typeface="標楷體" panose="03000509000000000000" pitchFamily="65" charset="-120"/>
                <a:cs typeface="Times New Roman" panose="02020603050405020304" pitchFamily="18" charset="0"/>
              </a:rPr>
              <a:t>，若</a:t>
            </a:r>
            <a:r>
              <a:rPr lang="zh-TW" altLang="zh-TW"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未依規定期限及方式以書面向錄取學校辦理聲明放棄錄取資格者，不得</a:t>
            </a: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參加</a:t>
            </a:r>
            <a:r>
              <a:rPr lang="en-US" altLang="zh-TW"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四技二專甄選入學、技優甄審入學、</a:t>
            </a:r>
            <a:r>
              <a:rPr lang="zh-TW" altLang="en-US"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日間部</a:t>
            </a:r>
            <a:r>
              <a:rPr lang="zh-TW" altLang="zh-TW" sz="24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聯合登記分發入學招生、各校單獨招生及大學各招生管道之招生</a:t>
            </a:r>
            <a:r>
              <a:rPr lang="zh-TW" altLang="zh-TW" sz="2400">
                <a:latin typeface="Times New Roman" panose="02020603050405020304" pitchFamily="18" charset="0"/>
                <a:ea typeface="標楷體" panose="03000509000000000000" pitchFamily="65" charset="-120"/>
                <a:cs typeface="Times New Roman" panose="02020603050405020304" pitchFamily="18" charset="0"/>
              </a:rPr>
              <a:t>，違者取消本招生錄取資格。</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3196" name="文字方塊 10"/>
          <p:cNvSpPr txBox="1">
            <a:spLocks noChangeArrowheads="1"/>
          </p:cNvSpPr>
          <p:nvPr/>
        </p:nvSpPr>
        <p:spPr bwMode="auto">
          <a:xfrm>
            <a:off x="2508250" y="2630488"/>
            <a:ext cx="511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前）</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內容版面配置區 2"/>
          <p:cNvSpPr>
            <a:spLocks noGrp="1"/>
          </p:cNvSpPr>
          <p:nvPr>
            <p:ph idx="1"/>
          </p:nvPr>
        </p:nvSpPr>
        <p:spPr>
          <a:xfrm>
            <a:off x="165100" y="1660525"/>
            <a:ext cx="8856663" cy="4278313"/>
          </a:xfrm>
        </p:spPr>
        <p:txBody>
          <a:bodyPr/>
          <a:lstStyle/>
          <a:p>
            <a:pPr>
              <a:spcBef>
                <a:spcPts val="100"/>
              </a:spcBef>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altLang="en-US"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各科（組）、學程</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en-US" altLang="zh-TW"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非指該推薦生所屬群前</a:t>
            </a:r>
            <a:r>
              <a:rPr lang="en-US" altLang="zh-TW"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100"/>
              </a:spcBef>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為避免爭議，</a:t>
            </a:r>
            <a:r>
              <a:rPr lang="zh-TW" altLang="en-US" sz="3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擅自</a:t>
            </a:r>
            <a:r>
              <a:rPr lang="zh-TW" altLang="en-US" sz="3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替考生</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網路</a:t>
            </a:r>
            <a:r>
              <a:rPr lang="zh-TW" altLang="en-US" sz="3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報名</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3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登記就讀志願序</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，並請</a:t>
            </a:r>
            <a:r>
              <a:rPr lang="zh-TW" altLang="en-US" sz="36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依規定時程辦理</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100"/>
              </a:spcBef>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加強輔導考生</a:t>
            </a:r>
            <a:r>
              <a:rPr lang="zh-TW" altLang="en-US" sz="36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慎重選擇並填滿</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個志願，</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增加分發錄取機會</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100"/>
              </a:spcBef>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經本委員會分發之錄取生，</a:t>
            </a:r>
            <a:r>
              <a:rPr lang="zh-TW" altLang="en-US" sz="36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向錄取學校</a:t>
            </a:r>
            <a:r>
              <a:rPr lang="zh-TW" altLang="en-US" sz="360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聲明放棄，不得再參加</a:t>
            </a:r>
            <a:r>
              <a:rPr lang="zh-TW" altLang="en-US" sz="2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後續招生管道。</a:t>
            </a:r>
          </a:p>
        </p:txBody>
      </p:sp>
      <p:sp>
        <p:nvSpPr>
          <p:cNvPr id="95235" name="投影片編號版面配置區 3"/>
          <p:cNvSpPr>
            <a:spLocks noGrp="1"/>
          </p:cNvSpPr>
          <p:nvPr>
            <p:ph type="sldNum" sz="quarter" idx="12"/>
          </p:nvPr>
        </p:nvSpPr>
        <p:spPr>
          <a:xfrm>
            <a:off x="65643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141483D-33ED-4CE2-9A2C-F1E5A6A12CD3}" type="slidenum">
              <a:rPr lang="zh-TW" altLang="en-US" sz="1400" smtClean="0"/>
              <a:pPr>
                <a:spcBef>
                  <a:spcPct val="0"/>
                </a:spcBef>
                <a:buFontTx/>
                <a:buNone/>
              </a:pPr>
              <a:t>42</a:t>
            </a:fld>
            <a:endParaRPr lang="en-US" altLang="zh-TW" sz="1400" smtClean="0"/>
          </a:p>
        </p:txBody>
      </p:sp>
      <p:sp>
        <p:nvSpPr>
          <p:cNvPr id="95236" name="標題 5"/>
          <p:cNvSpPr>
            <a:spLocks noGrp="1"/>
          </p:cNvSpPr>
          <p:nvPr>
            <p:ph type="title"/>
          </p:nvPr>
        </p:nvSpPr>
        <p:spPr>
          <a:xfrm>
            <a:off x="0" y="260350"/>
            <a:ext cx="9540875" cy="633413"/>
          </a:xfrm>
        </p:spPr>
        <p:txBody>
          <a:bodyPr/>
          <a:lstStyle/>
          <a:p>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9/10</a:t>
            </a:r>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6" name="剪去並圓角化單一角落矩形 15"/>
          <p:cNvSpPr/>
          <p:nvPr/>
        </p:nvSpPr>
        <p:spPr>
          <a:xfrm>
            <a:off x="107950" y="1406525"/>
            <a:ext cx="8928100" cy="4975225"/>
          </a:xfrm>
          <a:prstGeom prst="snipRound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38" name="文字方塊 14"/>
          <p:cNvSpPr txBox="1">
            <a:spLocks noChangeArrowheads="1"/>
          </p:cNvSpPr>
          <p:nvPr/>
        </p:nvSpPr>
        <p:spPr bwMode="auto">
          <a:xfrm>
            <a:off x="1763713" y="1052513"/>
            <a:ext cx="4803775"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4000" b="1">
                <a:latin typeface="標楷體" panose="03000509000000000000" pitchFamily="65" charset="-120"/>
                <a:ea typeface="華康中黑體" panose="020B0509000000000000" pitchFamily="49" charset="-120"/>
              </a:rPr>
              <a:t>  請 加 強 宣 導</a:t>
            </a:r>
          </a:p>
        </p:txBody>
      </p:sp>
      <p:grpSp>
        <p:nvGrpSpPr>
          <p:cNvPr id="2" name="群組 11"/>
          <p:cNvGrpSpPr/>
          <p:nvPr/>
        </p:nvGrpSpPr>
        <p:grpSpPr>
          <a:xfrm rot="5233679">
            <a:off x="6009999" y="1181932"/>
            <a:ext cx="532232" cy="438437"/>
            <a:chOff x="620038" y="1198124"/>
            <a:chExt cx="532232" cy="438437"/>
          </a:xfrm>
          <a:solidFill>
            <a:srgbClr val="996633"/>
          </a:solidFill>
        </p:grpSpPr>
        <p:sp>
          <p:nvSpPr>
            <p:cNvPr id="13" name="套索 12"/>
            <p:cNvSpPr/>
            <p:nvPr/>
          </p:nvSpPr>
          <p:spPr>
            <a:xfrm rot="3394894">
              <a:off x="639468" y="1178694"/>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套索 13"/>
            <p:cNvSpPr/>
            <p:nvPr/>
          </p:nvSpPr>
          <p:spPr>
            <a:xfrm rot="14248042">
              <a:off x="807596" y="1291888"/>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95240" name="群組 10"/>
          <p:cNvGrpSpPr>
            <a:grpSpLocks/>
          </p:cNvGrpSpPr>
          <p:nvPr/>
        </p:nvGrpSpPr>
        <p:grpSpPr bwMode="auto">
          <a:xfrm rot="1682563">
            <a:off x="1835150" y="1189038"/>
            <a:ext cx="531813" cy="438150"/>
            <a:chOff x="620038" y="1198124"/>
            <a:chExt cx="532232" cy="438437"/>
          </a:xfrm>
        </p:grpSpPr>
        <p:sp>
          <p:nvSpPr>
            <p:cNvPr id="9" name="套索 8"/>
            <p:cNvSpPr/>
            <p:nvPr/>
          </p:nvSpPr>
          <p:spPr>
            <a:xfrm rot="3394894">
              <a:off x="624109" y="1177584"/>
              <a:ext cx="325650" cy="363823"/>
            </a:xfrm>
            <a:prstGeom prst="chord">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套索 9"/>
            <p:cNvSpPr/>
            <p:nvPr/>
          </p:nvSpPr>
          <p:spPr>
            <a:xfrm rot="14248042">
              <a:off x="740409" y="1277629"/>
              <a:ext cx="325650" cy="363824"/>
            </a:xfrm>
            <a:prstGeom prst="chord">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內容版面配置區 2"/>
          <p:cNvSpPr>
            <a:spLocks noGrp="1"/>
          </p:cNvSpPr>
          <p:nvPr>
            <p:ph idx="1"/>
          </p:nvPr>
        </p:nvSpPr>
        <p:spPr>
          <a:xfrm>
            <a:off x="142875" y="1831975"/>
            <a:ext cx="8856663" cy="4721225"/>
          </a:xfrm>
        </p:spPr>
        <p:txBody>
          <a:bodyPr/>
          <a:lstStyle/>
          <a:p>
            <a:pPr>
              <a:spcBef>
                <a:spcPts val="100"/>
              </a:spcBef>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為符合公平公正公開的原則，請各校於</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，至高中職學校作業系統</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上傳遴選辦法及公告網址</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100"/>
              </a:spcBef>
              <a:buFont typeface="Wingdings" panose="05000000000000000000" pitchFamily="2" charset="2"/>
              <a:buChar char="p"/>
            </a:pP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止開放</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高中職作業系統考生資料上傳作業</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練習版</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，請各校把握時間練習操作。</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100"/>
              </a:spcBef>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另於</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假國立臺北科技大學綜合科館第一演講廳辦理</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科技繁星系統操作說明會</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因考生報名流程調整</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，請各校承辦老師於公文規定時間內報名，並請</a:t>
            </a:r>
            <a:r>
              <a:rPr lang="zh-TW" altLang="en-US" sz="28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務必出席</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7283" name="投影片編號版面配置區 3"/>
          <p:cNvSpPr>
            <a:spLocks noGrp="1"/>
          </p:cNvSpPr>
          <p:nvPr>
            <p:ph type="sldNum" sz="quarter" idx="12"/>
          </p:nvPr>
        </p:nvSpPr>
        <p:spPr>
          <a:xfrm>
            <a:off x="65643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7557051-97F1-4DBA-8DB6-C9C45B7BFAE3}" type="slidenum">
              <a:rPr lang="zh-TW" altLang="en-US" sz="1400" smtClean="0"/>
              <a:pPr>
                <a:spcBef>
                  <a:spcPct val="0"/>
                </a:spcBef>
                <a:buFontTx/>
                <a:buNone/>
              </a:pPr>
              <a:t>43</a:t>
            </a:fld>
            <a:endParaRPr lang="en-US" altLang="zh-TW" sz="1400" smtClean="0"/>
          </a:p>
        </p:txBody>
      </p:sp>
      <p:sp>
        <p:nvSpPr>
          <p:cNvPr id="97284" name="標題 5"/>
          <p:cNvSpPr>
            <a:spLocks noGrp="1"/>
          </p:cNvSpPr>
          <p:nvPr>
            <p:ph type="title"/>
          </p:nvPr>
        </p:nvSpPr>
        <p:spPr>
          <a:xfrm>
            <a:off x="0" y="260350"/>
            <a:ext cx="9540875" cy="633413"/>
          </a:xfrm>
        </p:spPr>
        <p:txBody>
          <a:bodyPr/>
          <a:lstStyle/>
          <a:p>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拾、作業流程重要注意事項（</a:t>
            </a:r>
            <a:r>
              <a:rPr lang="en-US" altLang="zh-TW"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10/10</a:t>
            </a:r>
            <a:r>
              <a:rPr lang="zh-TW" altLang="en-US" sz="41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6" name="剪去並圓角化單一角落矩形 15"/>
          <p:cNvSpPr/>
          <p:nvPr/>
        </p:nvSpPr>
        <p:spPr>
          <a:xfrm>
            <a:off x="107950" y="1406525"/>
            <a:ext cx="8928100" cy="4903788"/>
          </a:xfrm>
          <a:prstGeom prst="snipRound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7286" name="文字方塊 14"/>
          <p:cNvSpPr txBox="1">
            <a:spLocks noChangeArrowheads="1"/>
          </p:cNvSpPr>
          <p:nvPr/>
        </p:nvSpPr>
        <p:spPr bwMode="auto">
          <a:xfrm>
            <a:off x="1763713" y="1052513"/>
            <a:ext cx="4803775"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4000" b="1">
                <a:latin typeface="標楷體" panose="03000509000000000000" pitchFamily="65" charset="-120"/>
                <a:ea typeface="華康中黑體" panose="020B0509000000000000" pitchFamily="49" charset="-120"/>
              </a:rPr>
              <a:t>  請 加 強 宣 導</a:t>
            </a:r>
          </a:p>
        </p:txBody>
      </p:sp>
      <p:grpSp>
        <p:nvGrpSpPr>
          <p:cNvPr id="2" name="群組 11"/>
          <p:cNvGrpSpPr/>
          <p:nvPr/>
        </p:nvGrpSpPr>
        <p:grpSpPr>
          <a:xfrm rot="5233679">
            <a:off x="6009999" y="1181932"/>
            <a:ext cx="532232" cy="438437"/>
            <a:chOff x="620038" y="1198124"/>
            <a:chExt cx="532232" cy="438437"/>
          </a:xfrm>
          <a:solidFill>
            <a:srgbClr val="996633"/>
          </a:solidFill>
        </p:grpSpPr>
        <p:sp>
          <p:nvSpPr>
            <p:cNvPr id="13" name="套索 12"/>
            <p:cNvSpPr/>
            <p:nvPr/>
          </p:nvSpPr>
          <p:spPr>
            <a:xfrm rot="3394894">
              <a:off x="639468" y="1178694"/>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套索 13"/>
            <p:cNvSpPr/>
            <p:nvPr/>
          </p:nvSpPr>
          <p:spPr>
            <a:xfrm rot="14248042">
              <a:off x="807596" y="1291888"/>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97288" name="群組 10"/>
          <p:cNvGrpSpPr>
            <a:grpSpLocks/>
          </p:cNvGrpSpPr>
          <p:nvPr/>
        </p:nvGrpSpPr>
        <p:grpSpPr bwMode="auto">
          <a:xfrm rot="1682563">
            <a:off x="1835150" y="1189038"/>
            <a:ext cx="531813" cy="438150"/>
            <a:chOff x="620038" y="1198124"/>
            <a:chExt cx="532232" cy="438437"/>
          </a:xfrm>
        </p:grpSpPr>
        <p:sp>
          <p:nvSpPr>
            <p:cNvPr id="9" name="套索 8"/>
            <p:cNvSpPr/>
            <p:nvPr/>
          </p:nvSpPr>
          <p:spPr>
            <a:xfrm rot="3394894">
              <a:off x="624109" y="1177584"/>
              <a:ext cx="325650" cy="363823"/>
            </a:xfrm>
            <a:prstGeom prst="chord">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套索 9"/>
            <p:cNvSpPr/>
            <p:nvPr/>
          </p:nvSpPr>
          <p:spPr>
            <a:xfrm rot="14248042">
              <a:off x="740409" y="1277629"/>
              <a:ext cx="325650" cy="363824"/>
            </a:xfrm>
            <a:prstGeom prst="chord">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4993E3E-6B85-4EDC-A8D5-5157770EB7C9}" type="slidenum">
              <a:rPr lang="zh-TW" altLang="en-US" sz="1400" smtClean="0"/>
              <a:pPr>
                <a:spcBef>
                  <a:spcPct val="0"/>
                </a:spcBef>
                <a:buFontTx/>
                <a:buNone/>
              </a:pPr>
              <a:t>44</a:t>
            </a:fld>
            <a:endParaRPr lang="en-US" altLang="zh-TW" sz="1400" smtClean="0"/>
          </a:p>
        </p:txBody>
      </p:sp>
      <p:sp>
        <p:nvSpPr>
          <p:cNvPr id="99331" name="標題 5"/>
          <p:cNvSpPr>
            <a:spLocks noGrp="1"/>
          </p:cNvSpPr>
          <p:nvPr>
            <p:ph type="title"/>
          </p:nvPr>
        </p:nvSpPr>
        <p:spPr>
          <a:ln>
            <a:solidFill>
              <a:schemeClr val="accent1"/>
            </a:solidFill>
            <a:miter lim="800000"/>
            <a:headEnd/>
            <a:tailEnd/>
          </a:ln>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拾壹、試務作業實務常見問題</a:t>
            </a:r>
          </a:p>
        </p:txBody>
      </p:sp>
      <p:sp>
        <p:nvSpPr>
          <p:cNvPr id="99332" name="文字方塊 6"/>
          <p:cNvSpPr txBox="1">
            <a:spLocks noChangeArrowheads="1"/>
          </p:cNvSpPr>
          <p:nvPr/>
        </p:nvSpPr>
        <p:spPr bwMode="auto">
          <a:xfrm>
            <a:off x="179388" y="1125538"/>
            <a:ext cx="3024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一、報考證明書</a:t>
            </a:r>
            <a:r>
              <a:rPr lang="zh-TW" altLang="en-US" sz="2400" dirty="0" smtClean="0">
                <a:latin typeface="標楷體" panose="03000509000000000000" pitchFamily="65" charset="-120"/>
                <a:ea typeface="標楷體" panose="03000509000000000000" pitchFamily="65" charset="-120"/>
              </a:rPr>
              <a:t>部分</a:t>
            </a:r>
            <a:endParaRPr lang="zh-TW" altLang="en-US" sz="2400" dirty="0">
              <a:latin typeface="標楷體" panose="03000509000000000000" pitchFamily="65" charset="-120"/>
              <a:ea typeface="標楷體" panose="03000509000000000000" pitchFamily="65" charset="-120"/>
            </a:endParaRPr>
          </a:p>
        </p:txBody>
      </p:sp>
      <p:sp>
        <p:nvSpPr>
          <p:cNvPr id="99333" name="矩形 2"/>
          <p:cNvSpPr>
            <a:spLocks noChangeArrowheads="1"/>
          </p:cNvSpPr>
          <p:nvPr/>
        </p:nvSpPr>
        <p:spPr bwMode="auto">
          <a:xfrm>
            <a:off x="211138" y="1909763"/>
            <a:ext cx="3455987"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ct val="0"/>
              </a:spcBef>
              <a:buFontTx/>
              <a:buNone/>
            </a:pPr>
            <a:r>
              <a:rPr lang="en-US" altLang="zh-TW" sz="1800" dirty="0">
                <a:latin typeface="Times New Roman" panose="02020603050405020304" pitchFamily="18" charset="0"/>
                <a:ea typeface="標楷體" panose="03000509000000000000" pitchFamily="65" charset="-120"/>
              </a:rPr>
              <a:t>A</a:t>
            </a:r>
            <a:r>
              <a:rPr lang="zh-TW" altLang="en-US" sz="1800" dirty="0">
                <a:latin typeface="Times New Roman" panose="02020603050405020304" pitchFamily="18" charset="0"/>
                <a:ea typeface="標楷體" panose="03000509000000000000" pitchFamily="65" charset="-120"/>
              </a:rPr>
              <a:t>校之動力機械群人數為</a:t>
            </a:r>
            <a:r>
              <a:rPr lang="en-US" altLang="zh-TW" sz="1800" dirty="0">
                <a:latin typeface="Times New Roman" panose="02020603050405020304" pitchFamily="18" charset="0"/>
                <a:ea typeface="標楷體" panose="03000509000000000000" pitchFamily="65" charset="-120"/>
              </a:rPr>
              <a:t>33</a:t>
            </a:r>
            <a:r>
              <a:rPr lang="zh-TW" altLang="en-US" sz="1800" dirty="0">
                <a:latin typeface="Times New Roman" panose="02020603050405020304" pitchFamily="18" charset="0"/>
                <a:ea typeface="標楷體" panose="03000509000000000000" pitchFamily="65" charset="-120"/>
              </a:rPr>
              <a:t>人，甲生</a:t>
            </a:r>
            <a:r>
              <a:rPr lang="en-US" altLang="zh-TW" sz="1800" dirty="0">
                <a:latin typeface="Times New Roman" panose="02020603050405020304" pitchFamily="18" charset="0"/>
                <a:ea typeface="標楷體" panose="03000509000000000000" pitchFamily="65" charset="-120"/>
              </a:rPr>
              <a:t>5</a:t>
            </a:r>
            <a:r>
              <a:rPr lang="zh-TW" altLang="en-US" sz="1800" dirty="0">
                <a:latin typeface="Times New Roman" panose="02020603050405020304" pitchFamily="18" charset="0"/>
                <a:ea typeface="標楷體" panose="03000509000000000000" pitchFamily="65" charset="-120"/>
              </a:rPr>
              <a:t>學期學業平均成績群名次為第</a:t>
            </a:r>
            <a:r>
              <a:rPr lang="en-US" altLang="zh-TW" sz="1800" dirty="0">
                <a:latin typeface="Times New Roman" panose="02020603050405020304" pitchFamily="18" charset="0"/>
                <a:ea typeface="標楷體" panose="03000509000000000000" pitchFamily="65" charset="-120"/>
              </a:rPr>
              <a:t>1</a:t>
            </a:r>
            <a:r>
              <a:rPr lang="zh-TW" altLang="en-US" sz="1800" dirty="0">
                <a:latin typeface="Times New Roman" panose="02020603050405020304" pitchFamily="18" charset="0"/>
                <a:ea typeface="標楷體" panose="03000509000000000000" pitchFamily="65" charset="-120"/>
              </a:rPr>
              <a:t>名，群名次百分比為</a:t>
            </a:r>
            <a:r>
              <a:rPr lang="en-US" altLang="zh-TW" sz="1800" dirty="0">
                <a:latin typeface="Times New Roman" panose="02020603050405020304" pitchFamily="18" charset="0"/>
                <a:ea typeface="標楷體" panose="03000509000000000000" pitchFamily="65" charset="-120"/>
              </a:rPr>
              <a:t>1%</a:t>
            </a:r>
            <a:r>
              <a:rPr lang="zh-TW" altLang="en-US" sz="1800" dirty="0">
                <a:latin typeface="Times New Roman" panose="02020603050405020304" pitchFamily="18" charset="0"/>
                <a:ea typeface="標楷體" panose="03000509000000000000" pitchFamily="65" charset="-120"/>
              </a:rPr>
              <a:t>，</a:t>
            </a:r>
            <a:r>
              <a:rPr lang="zh-TW" altLang="en-US" sz="1800" dirty="0">
                <a:solidFill>
                  <a:srgbClr val="0000FF"/>
                </a:solidFill>
                <a:latin typeface="Times New Roman" panose="02020603050405020304" pitchFamily="18" charset="0"/>
                <a:ea typeface="標楷體" panose="03000509000000000000" pitchFamily="65" charset="-120"/>
              </a:rPr>
              <a:t>惟報考證明書欲證明甲生是否符合推薦生資格</a:t>
            </a:r>
            <a:r>
              <a:rPr lang="zh-TW" altLang="en-US" sz="1800" dirty="0">
                <a:latin typeface="Times New Roman" panose="02020603050405020304" pitchFamily="18" charset="0"/>
                <a:ea typeface="標楷體" panose="03000509000000000000" pitchFamily="65" charset="-120"/>
              </a:rPr>
              <a:t>，故第一項應屆畢業生在校成績及排名須</a:t>
            </a:r>
            <a:r>
              <a:rPr lang="zh-TW" altLang="en-US" sz="1800" dirty="0">
                <a:solidFill>
                  <a:srgbClr val="FF0000"/>
                </a:solidFill>
                <a:latin typeface="Times New Roman" panose="02020603050405020304" pitchFamily="18" charset="0"/>
                <a:ea typeface="標楷體" panose="03000509000000000000" pitchFamily="65" charset="-120"/>
              </a:rPr>
              <a:t>符合各科（組）、學程前</a:t>
            </a:r>
            <a:r>
              <a:rPr lang="en-US" altLang="zh-TW" sz="1800" dirty="0">
                <a:solidFill>
                  <a:srgbClr val="FF0000"/>
                </a:solidFill>
                <a:latin typeface="Times New Roman" panose="02020603050405020304" pitchFamily="18" charset="0"/>
                <a:ea typeface="標楷體" panose="03000509000000000000" pitchFamily="65" charset="-120"/>
              </a:rPr>
              <a:t>30%</a:t>
            </a:r>
            <a:r>
              <a:rPr lang="zh-TW" altLang="en-US" sz="1800" dirty="0">
                <a:solidFill>
                  <a:srgbClr val="FF0000"/>
                </a:solidFill>
                <a:latin typeface="Times New Roman" panose="02020603050405020304" pitchFamily="18" charset="0"/>
                <a:ea typeface="標楷體" panose="03000509000000000000" pitchFamily="65" charset="-120"/>
              </a:rPr>
              <a:t>之要件</a:t>
            </a:r>
            <a:r>
              <a:rPr lang="zh-TW" altLang="en-US" sz="1800" dirty="0">
                <a:latin typeface="Times New Roman" panose="02020603050405020304" pitchFamily="18" charset="0"/>
                <a:ea typeface="標楷體" panose="03000509000000000000" pitchFamily="65" charset="-120"/>
              </a:rPr>
              <a:t>，應該填寫汽車科人數</a:t>
            </a:r>
            <a:r>
              <a:rPr lang="en-US" altLang="zh-TW" sz="1800" dirty="0">
                <a:latin typeface="Times New Roman" panose="02020603050405020304" pitchFamily="18" charset="0"/>
                <a:ea typeface="標楷體" panose="03000509000000000000" pitchFamily="65" charset="-120"/>
              </a:rPr>
              <a:t>33</a:t>
            </a:r>
            <a:r>
              <a:rPr lang="zh-TW" altLang="en-US" sz="1800" dirty="0">
                <a:latin typeface="Times New Roman" panose="02020603050405020304" pitchFamily="18" charset="0"/>
                <a:ea typeface="標楷體" panose="03000509000000000000" pitchFamily="65" charset="-120"/>
              </a:rPr>
              <a:t>人，科（組）名次為</a:t>
            </a:r>
            <a:r>
              <a:rPr lang="en-US" altLang="zh-TW" sz="1800" dirty="0">
                <a:latin typeface="Times New Roman" panose="02020603050405020304" pitchFamily="18" charset="0"/>
                <a:ea typeface="標楷體" panose="03000509000000000000" pitchFamily="65" charset="-120"/>
              </a:rPr>
              <a:t>1</a:t>
            </a:r>
            <a:r>
              <a:rPr lang="zh-TW" altLang="en-US" sz="1800" dirty="0">
                <a:latin typeface="Times New Roman" panose="02020603050405020304" pitchFamily="18" charset="0"/>
                <a:ea typeface="標楷體" panose="03000509000000000000" pitchFamily="65" charset="-120"/>
              </a:rPr>
              <a:t>，科（組）百分比為</a:t>
            </a:r>
            <a:r>
              <a:rPr lang="en-US" altLang="zh-TW" sz="1800" dirty="0">
                <a:latin typeface="Times New Roman" panose="02020603050405020304" pitchFamily="18" charset="0"/>
                <a:ea typeface="標楷體" panose="03000509000000000000" pitchFamily="65" charset="-120"/>
              </a:rPr>
              <a:t>1/33*100%=3.03%</a:t>
            </a:r>
            <a:r>
              <a:rPr lang="zh-TW" altLang="en-US" sz="1800" dirty="0">
                <a:latin typeface="Times New Roman" panose="02020603050405020304" pitchFamily="18" charset="0"/>
                <a:ea typeface="標楷體" panose="03000509000000000000" pitchFamily="65" charset="-120"/>
              </a:rPr>
              <a:t>→無條件進位應填</a:t>
            </a:r>
            <a:r>
              <a:rPr lang="en-US" altLang="zh-TW" sz="1800" dirty="0">
                <a:latin typeface="Times New Roman" panose="02020603050405020304" pitchFamily="18" charset="0"/>
                <a:ea typeface="標楷體" panose="03000509000000000000" pitchFamily="65" charset="-120"/>
              </a:rPr>
              <a:t>4%</a:t>
            </a:r>
            <a:r>
              <a:rPr lang="zh-TW" altLang="en-US" sz="1800" dirty="0">
                <a:latin typeface="Times New Roman" panose="02020603050405020304" pitchFamily="18" charset="0"/>
                <a:ea typeface="標楷體" panose="03000509000000000000" pitchFamily="65" charset="-120"/>
              </a:rPr>
              <a:t>。</a:t>
            </a:r>
          </a:p>
        </p:txBody>
      </p:sp>
      <p:pic>
        <p:nvPicPr>
          <p:cNvPr id="9933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893763"/>
            <a:ext cx="4378325" cy="5992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9335" name="群組 3"/>
          <p:cNvGrpSpPr>
            <a:grpSpLocks/>
          </p:cNvGrpSpPr>
          <p:nvPr/>
        </p:nvGrpSpPr>
        <p:grpSpPr bwMode="auto">
          <a:xfrm>
            <a:off x="4427538" y="1236663"/>
            <a:ext cx="3587750" cy="5484812"/>
            <a:chOff x="4427984" y="1237109"/>
            <a:chExt cx="3587011" cy="5484366"/>
          </a:xfrm>
        </p:grpSpPr>
        <p:sp>
          <p:nvSpPr>
            <p:cNvPr id="3" name="矩形 2"/>
            <p:cNvSpPr/>
            <p:nvPr/>
          </p:nvSpPr>
          <p:spPr bwMode="auto">
            <a:xfrm>
              <a:off x="4427984" y="1470452"/>
              <a:ext cx="360288" cy="144451"/>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9" name="矩形 8"/>
            <p:cNvSpPr/>
            <p:nvPr/>
          </p:nvSpPr>
          <p:spPr bwMode="auto">
            <a:xfrm>
              <a:off x="5680263" y="1554583"/>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0" name="矩形 9"/>
            <p:cNvSpPr/>
            <p:nvPr/>
          </p:nvSpPr>
          <p:spPr bwMode="auto">
            <a:xfrm>
              <a:off x="7654706" y="1237109"/>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1" name="矩形 10"/>
            <p:cNvSpPr/>
            <p:nvPr/>
          </p:nvSpPr>
          <p:spPr bwMode="auto">
            <a:xfrm>
              <a:off x="4932705" y="2708601"/>
              <a:ext cx="1007854" cy="36033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7019837" y="2708601"/>
              <a:ext cx="634869" cy="36033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4932705" y="6065891"/>
              <a:ext cx="791999" cy="531769"/>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a:off x="6857945" y="6080177"/>
              <a:ext cx="792000" cy="641298"/>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grpSp>
      <p:sp>
        <p:nvSpPr>
          <p:cNvPr id="5" name="橢圓 4"/>
          <p:cNvSpPr/>
          <p:nvPr/>
        </p:nvSpPr>
        <p:spPr bwMode="auto">
          <a:xfrm>
            <a:off x="7650163" y="3716338"/>
            <a:ext cx="450850" cy="288925"/>
          </a:xfrm>
          <a:prstGeom prst="ellipse">
            <a:avLst/>
          </a:prstGeom>
          <a:noFill/>
          <a:ln>
            <a:solidFill>
              <a:srgbClr val="FF0000"/>
            </a:solidFill>
          </a:ln>
          <a:extLst/>
        </p:spPr>
        <p:txBody>
          <a:bodyPr anchor="ctr"/>
          <a:lstStyle/>
          <a:p>
            <a:pPr algn="ctr">
              <a:defRPr/>
            </a:pPr>
            <a:endParaRPr lang="zh-TW" altLang="en-US">
              <a:noFill/>
            </a:endParaRPr>
          </a:p>
        </p:txBody>
      </p:sp>
      <p:sp>
        <p:nvSpPr>
          <p:cNvPr id="8" name="矩形圖說文字 7"/>
          <p:cNvSpPr/>
          <p:nvPr/>
        </p:nvSpPr>
        <p:spPr bwMode="auto">
          <a:xfrm>
            <a:off x="8172400" y="3279180"/>
            <a:ext cx="792088" cy="576064"/>
          </a:xfrm>
          <a:prstGeom prst="wedgeRectCallout">
            <a:avLst>
              <a:gd name="adj1" fmla="val -67997"/>
              <a:gd name="adj2" fmla="val 37846"/>
            </a:avLst>
          </a:prstGeom>
          <a:noFill/>
          <a:ln>
            <a:solidFill>
              <a:srgbClr val="0000FF"/>
            </a:solidFill>
          </a:ln>
          <a:extLst/>
        </p:spPr>
        <p:txBody>
          <a:bodyPr anchor="ctr"/>
          <a:lstStyle/>
          <a:p>
            <a:pPr algn="ctr">
              <a:defRPr/>
            </a:pPr>
            <a:r>
              <a:rPr lang="zh-TW" altLang="en-US" dirty="0">
                <a:solidFill>
                  <a:srgbClr val="FF0000"/>
                </a:solidFill>
                <a:latin typeface="標楷體" panose="03000509000000000000" pitchFamily="65" charset="-120"/>
                <a:ea typeface="標楷體" panose="03000509000000000000" pitchFamily="65" charset="-120"/>
              </a:rPr>
              <a:t>應為</a:t>
            </a:r>
            <a:r>
              <a:rPr lang="en-US" altLang="zh-TW" dirty="0">
                <a:solidFill>
                  <a:srgbClr val="FF0000"/>
                </a:solidFill>
                <a:latin typeface="標楷體" panose="03000509000000000000" pitchFamily="65" charset="-120"/>
                <a:ea typeface="標楷體" panose="03000509000000000000" pitchFamily="65" charset="-120"/>
              </a:rPr>
              <a:t>4%</a:t>
            </a:r>
            <a:endParaRPr lang="zh-TW" altLang="en-US" dirty="0">
              <a:no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5"/>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拾壹、試務作業實務常見問題</a:t>
            </a:r>
          </a:p>
        </p:txBody>
      </p:sp>
      <p:sp>
        <p:nvSpPr>
          <p:cNvPr id="100355" name="文字方塊 6"/>
          <p:cNvSpPr>
            <a:spLocks noGrp="1" noChangeArrowheads="1"/>
          </p:cNvSpPr>
          <p:nvPr>
            <p:ph idx="1"/>
          </p:nvPr>
        </p:nvSpPr>
        <p:spPr>
          <a:xfrm>
            <a:off x="107950" y="1125538"/>
            <a:ext cx="8229600" cy="460375"/>
          </a:xfrm>
        </p:spPr>
        <p:txBody>
          <a:bodyPr>
            <a:spAutoFit/>
          </a:bodyPr>
          <a:lstStyle/>
          <a:p>
            <a:pPr>
              <a:spcBef>
                <a:spcPct val="0"/>
              </a:spcBef>
              <a:buFontTx/>
              <a:buNone/>
            </a:pPr>
            <a:r>
              <a:rPr lang="zh-TW" altLang="en-US" sz="2400" smtClean="0">
                <a:latin typeface="標楷體" panose="03000509000000000000" pitchFamily="65" charset="-120"/>
                <a:ea typeface="標楷體" panose="03000509000000000000" pitchFamily="65" charset="-120"/>
              </a:rPr>
              <a:t>三、第</a:t>
            </a:r>
            <a:r>
              <a:rPr lang="en-US" altLang="zh-TW" sz="2400" smtClean="0">
                <a:latin typeface="標楷體" panose="03000509000000000000" pitchFamily="65" charset="-120"/>
                <a:ea typeface="標楷體" panose="03000509000000000000" pitchFamily="65" charset="-120"/>
              </a:rPr>
              <a:t>6</a:t>
            </a:r>
            <a:r>
              <a:rPr lang="zh-TW" altLang="en-US" sz="2400" smtClean="0">
                <a:latin typeface="標楷體" panose="03000509000000000000" pitchFamily="65" charset="-120"/>
                <a:ea typeface="標楷體" panose="03000509000000000000" pitchFamily="65" charset="-120"/>
              </a:rPr>
              <a:t>比序項目</a:t>
            </a:r>
            <a:endParaRPr lang="en-US" altLang="zh-TW" sz="2400" smtClean="0">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nvGraphicFramePr>
        <p:xfrm>
          <a:off x="114300" y="1585913"/>
          <a:ext cx="8656638" cy="5099050"/>
        </p:xfrm>
        <a:graphic>
          <a:graphicData uri="http://schemas.openxmlformats.org/drawingml/2006/table">
            <a:tbl>
              <a:tblPr firstRow="1" bandRow="1">
                <a:tableStyleId>{5C22544A-7EE6-4342-B048-85BDC9FD1C3A}</a:tableStyleId>
              </a:tblPr>
              <a:tblGrid>
                <a:gridCol w="2536185"/>
                <a:gridCol w="2955659"/>
                <a:gridCol w="3164794"/>
              </a:tblGrid>
              <a:tr h="365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28" marR="91428"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28" marR="91428"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〇</a:t>
                      </a:r>
                      <a:endParaRPr lang="zh-TW" altLang="en-US" sz="1800" dirty="0" smtClean="0">
                        <a:solidFill>
                          <a:srgbClr val="FF0000"/>
                        </a:solidFill>
                      </a:endParaRPr>
                    </a:p>
                  </a:txBody>
                  <a:tcPr marL="91428" marR="91428" marT="45721" marB="45721"/>
                </a:tc>
              </a:tr>
              <a:tr h="3463520">
                <a:tc>
                  <a:txBody>
                    <a:bodyPr/>
                    <a:lstStyle/>
                    <a:p>
                      <a:endParaRPr lang="zh-TW" altLang="en-US" sz="1800" dirty="0"/>
                    </a:p>
                  </a:txBody>
                  <a:tcPr marL="91428" marR="91428" marT="45721" marB="45721"/>
                </a:tc>
                <a:tc>
                  <a:txBody>
                    <a:bodyPr/>
                    <a:lstStyle/>
                    <a:p>
                      <a:endParaRPr lang="zh-TW" altLang="en-US" sz="1800" dirty="0"/>
                    </a:p>
                  </a:txBody>
                  <a:tcPr marL="91428" marR="91428" marT="45721" marB="45721"/>
                </a:tc>
                <a:tc>
                  <a:txBody>
                    <a:bodyPr/>
                    <a:lstStyle/>
                    <a:p>
                      <a:endParaRPr lang="zh-TW" altLang="en-US" sz="1800" dirty="0"/>
                    </a:p>
                  </a:txBody>
                  <a:tcPr marL="91428" marR="91428" marT="45721" marB="45721"/>
                </a:tc>
              </a:tr>
              <a:tr h="1269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檢附參賽證明不屬競賽採計範圍</a:t>
                      </a:r>
                      <a:endParaRPr lang="zh-TW" altLang="en-US" sz="1800" dirty="0">
                        <a:latin typeface="標楷體" panose="03000509000000000000" pitchFamily="65" charset="-120"/>
                        <a:ea typeface="標楷體" panose="03000509000000000000" pitchFamily="65" charset="-120"/>
                      </a:endParaRPr>
                    </a:p>
                  </a:txBody>
                  <a:tcPr marL="91428" marR="91428"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檢附名次表未附簡章表列競賽主辦單位和落款單位核發之獎狀，不予採計</a:t>
                      </a:r>
                      <a:endParaRPr lang="zh-TW" altLang="en-US" sz="1800" dirty="0">
                        <a:latin typeface="標楷體" panose="03000509000000000000" pitchFamily="65" charset="-120"/>
                        <a:ea typeface="標楷體" panose="03000509000000000000" pitchFamily="65" charset="-120"/>
                      </a:endParaRPr>
                    </a:p>
                  </a:txBody>
                  <a:tcPr marL="91428" marR="91428"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00FF"/>
                          </a:solidFill>
                          <a:latin typeface="標楷體" panose="03000509000000000000" pitchFamily="65" charset="-120"/>
                          <a:ea typeface="標楷體" panose="03000509000000000000" pitchFamily="65" charset="-120"/>
                        </a:rPr>
                        <a:t>採計競賽為簡章表列，且核發獎狀須有主辦單位和落款單位須為中央各級機關或直轄市政府，落款人為機關首長</a:t>
                      </a:r>
                      <a:endParaRPr lang="zh-TW" altLang="en-US" sz="1800" dirty="0">
                        <a:solidFill>
                          <a:srgbClr val="0000FF"/>
                        </a:solidFill>
                        <a:latin typeface="標楷體" panose="03000509000000000000" pitchFamily="65" charset="-120"/>
                        <a:ea typeface="標楷體" panose="03000509000000000000" pitchFamily="65" charset="-120"/>
                      </a:endParaRPr>
                    </a:p>
                  </a:txBody>
                  <a:tcPr marL="91428" marR="91428" marT="45721" marB="45721" anchor="ctr"/>
                </a:tc>
              </a:tr>
            </a:tbl>
          </a:graphicData>
        </a:graphic>
      </p:graphicFrame>
      <p:pic>
        <p:nvPicPr>
          <p:cNvPr id="100374" name="圖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946275"/>
            <a:ext cx="23050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5" name="圖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936750"/>
            <a:ext cx="23177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6" name="圖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955800"/>
            <a:ext cx="27051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77" name="投影片編號版面配置區 3"/>
          <p:cNvSpPr>
            <a:spLocks noGrp="1"/>
          </p:cNvSpPr>
          <p:nvPr>
            <p:ph type="sldNum" sz="quarter" idx="12"/>
          </p:nvPr>
        </p:nvSpPr>
        <p:spPr>
          <a:xfrm>
            <a:off x="6643688"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CE0ABBB-8DF2-4F7C-88FF-1E08531ECBF2}" type="slidenum">
              <a:rPr lang="zh-TW" altLang="en-US" sz="1400" smtClean="0"/>
              <a:pPr>
                <a:spcBef>
                  <a:spcPct val="0"/>
                </a:spcBef>
                <a:buFontTx/>
                <a:buNone/>
              </a:pPr>
              <a:t>45</a:t>
            </a:fld>
            <a:endParaRPr lang="en-US" altLang="zh-TW"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107950" y="1281113"/>
          <a:ext cx="8713789" cy="5295900"/>
        </p:xfrm>
        <a:graphic>
          <a:graphicData uri="http://schemas.openxmlformats.org/drawingml/2006/table">
            <a:tbl>
              <a:tblPr firstRow="1" bandRow="1">
                <a:tableStyleId>{5C22544A-7EE6-4342-B048-85BDC9FD1C3A}</a:tableStyleId>
              </a:tblPr>
              <a:tblGrid>
                <a:gridCol w="2736647"/>
                <a:gridCol w="2952564"/>
                <a:gridCol w="3024578"/>
              </a:tblGrid>
              <a:tr h="365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38" marR="91438"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smtClean="0">
                        <a:solidFill>
                          <a:srgbClr val="FF0000"/>
                        </a:solidFill>
                      </a:endParaRPr>
                    </a:p>
                  </a:txBody>
                  <a:tcPr marL="91438" marR="91438"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〇</a:t>
                      </a:r>
                      <a:endParaRPr lang="zh-TW" altLang="en-US" sz="1800" dirty="0" smtClean="0">
                        <a:solidFill>
                          <a:srgbClr val="FF0000"/>
                        </a:solidFill>
                      </a:endParaRPr>
                    </a:p>
                  </a:txBody>
                  <a:tcPr marL="91438" marR="91438" marT="45723" marB="45723"/>
                </a:tc>
              </a:tr>
              <a:tr h="3741343">
                <a:tc>
                  <a:txBody>
                    <a:bodyPr/>
                    <a:lstStyle/>
                    <a:p>
                      <a:endParaRPr lang="zh-TW" altLang="en-US" sz="1800" dirty="0"/>
                    </a:p>
                  </a:txBody>
                  <a:tcPr marL="91438" marR="91438" marT="45723" marB="45723"/>
                </a:tc>
                <a:tc>
                  <a:txBody>
                    <a:bodyPr/>
                    <a:lstStyle/>
                    <a:p>
                      <a:endParaRPr lang="zh-TW" altLang="en-US" sz="1800" dirty="0"/>
                    </a:p>
                  </a:txBody>
                  <a:tcPr marL="91438" marR="91438" marT="45723" marB="45723"/>
                </a:tc>
                <a:tc>
                  <a:txBody>
                    <a:bodyPr/>
                    <a:lstStyle/>
                    <a:p>
                      <a:endParaRPr lang="zh-TW" altLang="en-US" sz="1800" dirty="0"/>
                    </a:p>
                  </a:txBody>
                  <a:tcPr marL="91438" marR="91438" marT="45723" marB="45723"/>
                </a:tc>
              </a:tr>
              <a:tr h="1188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性質若為體驗</a:t>
                      </a:r>
                      <a:r>
                        <a:rPr lang="zh-TW" altLang="en-US" sz="1800" baseline="0" dirty="0" smtClean="0">
                          <a:latin typeface="標楷體" panose="03000509000000000000" pitchFamily="65" charset="-120"/>
                          <a:ea typeface="標楷體" panose="03000509000000000000" pitchFamily="65" charset="-120"/>
                        </a:rPr>
                        <a:t>活動不屬第</a:t>
                      </a:r>
                      <a:r>
                        <a:rPr lang="en-US" altLang="zh-TW" sz="1800" baseline="0" dirty="0" smtClean="0">
                          <a:latin typeface="標楷體" panose="03000509000000000000" pitchFamily="65" charset="-120"/>
                          <a:ea typeface="標楷體" panose="03000509000000000000" pitchFamily="65" charset="-120"/>
                        </a:rPr>
                        <a:t>7</a:t>
                      </a:r>
                      <a:r>
                        <a:rPr lang="zh-TW" altLang="en-US" sz="1800" baseline="0" dirty="0" smtClean="0">
                          <a:latin typeface="標楷體" panose="03000509000000000000" pitchFamily="65" charset="-120"/>
                          <a:ea typeface="標楷體" panose="03000509000000000000" pitchFamily="65" charset="-120"/>
                        </a:rPr>
                        <a:t>比序之志工或社會服務採計範圍</a:t>
                      </a:r>
                      <a:endParaRPr lang="zh-TW" altLang="en-US" sz="1800" dirty="0">
                        <a:latin typeface="標楷體" panose="03000509000000000000" pitchFamily="65" charset="-120"/>
                        <a:ea typeface="標楷體" panose="03000509000000000000" pitchFamily="65" charset="-120"/>
                      </a:endParaRPr>
                    </a:p>
                  </a:txBody>
                  <a:tcPr marL="91438" marR="91438"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rPr>
                        <a:t>採計時間須為學生入學高職學校之後至報名截止日前方得採計（原則上為</a:t>
                      </a:r>
                      <a:r>
                        <a:rPr lang="en-US" altLang="zh-TW" sz="1800" dirty="0" smtClean="0">
                          <a:solidFill>
                            <a:schemeClr val="tx1"/>
                          </a:solidFill>
                          <a:latin typeface="標楷體" panose="03000509000000000000" pitchFamily="65" charset="-120"/>
                          <a:ea typeface="標楷體" panose="03000509000000000000" pitchFamily="65" charset="-120"/>
                        </a:rPr>
                        <a:t>104.8.1</a:t>
                      </a:r>
                      <a:r>
                        <a:rPr lang="zh-TW" altLang="en-US" sz="1800" dirty="0" smtClean="0">
                          <a:solidFill>
                            <a:schemeClr val="tx1"/>
                          </a:solidFill>
                          <a:latin typeface="標楷體" panose="03000509000000000000" pitchFamily="65" charset="-120"/>
                          <a:ea typeface="標楷體" panose="03000509000000000000" pitchFamily="65" charset="-120"/>
                        </a:rPr>
                        <a:t>後至</a:t>
                      </a:r>
                      <a:r>
                        <a:rPr lang="en-US" altLang="zh-TW" sz="1800" dirty="0" smtClean="0">
                          <a:solidFill>
                            <a:schemeClr val="tx1"/>
                          </a:solidFill>
                          <a:latin typeface="標楷體" panose="03000509000000000000" pitchFamily="65" charset="-120"/>
                          <a:ea typeface="標楷體" panose="03000509000000000000" pitchFamily="65" charset="-120"/>
                        </a:rPr>
                        <a:t>107.3.20</a:t>
                      </a:r>
                      <a:r>
                        <a:rPr lang="zh-TW" altLang="en-US" sz="1800" dirty="0" smtClean="0">
                          <a:solidFill>
                            <a:schemeClr val="tx1"/>
                          </a:solidFill>
                          <a:latin typeface="標楷體" panose="03000509000000000000" pitchFamily="65" charset="-120"/>
                          <a:ea typeface="標楷體" panose="03000509000000000000" pitchFamily="65" charset="-120"/>
                        </a:rPr>
                        <a:t>止</a:t>
                      </a:r>
                      <a:r>
                        <a:rPr lang="en-US" altLang="zh-TW" sz="1800" dirty="0" smtClean="0">
                          <a:solidFill>
                            <a:schemeClr val="tx1"/>
                          </a:solidFill>
                          <a:latin typeface="標楷體" panose="03000509000000000000" pitchFamily="65" charset="-120"/>
                          <a:ea typeface="標楷體" panose="03000509000000000000" pitchFamily="65" charset="-120"/>
                        </a:rPr>
                        <a:t>)</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證明文件上需</a:t>
                      </a:r>
                      <a:r>
                        <a:rPr lang="zh-TW" altLang="en-US" sz="1800" dirty="0" smtClean="0">
                          <a:solidFill>
                            <a:srgbClr val="0000FF"/>
                          </a:solidFill>
                          <a:latin typeface="標楷體" panose="03000509000000000000" pitchFamily="65" charset="-120"/>
                          <a:ea typeface="標楷體" panose="03000509000000000000" pitchFamily="65" charset="-120"/>
                        </a:rPr>
                        <a:t>敘明為志工或社會服務</a:t>
                      </a:r>
                      <a:r>
                        <a:rPr lang="zh-TW" altLang="en-US" sz="1800" dirty="0" smtClean="0">
                          <a:latin typeface="標楷體" panose="03000509000000000000" pitchFamily="65" charset="-120"/>
                          <a:ea typeface="標楷體" panose="03000509000000000000" pitchFamily="65" charset="-120"/>
                        </a:rPr>
                        <a:t>，並將</a:t>
                      </a:r>
                      <a:r>
                        <a:rPr lang="zh-TW" altLang="en-US" sz="1800" dirty="0" smtClean="0">
                          <a:solidFill>
                            <a:srgbClr val="FF0000"/>
                          </a:solidFill>
                          <a:latin typeface="標楷體" panose="03000509000000000000" pitchFamily="65" charset="-120"/>
                          <a:ea typeface="標楷體" panose="03000509000000000000" pitchFamily="65" charset="-120"/>
                        </a:rPr>
                        <a:t>服務日期或服務時數清楚標示方得採計</a:t>
                      </a:r>
                      <a:endParaRPr lang="zh-TW" altLang="en-US" sz="1800" dirty="0" smtClean="0">
                        <a:solidFill>
                          <a:srgbClr val="0000FF"/>
                        </a:solidFill>
                        <a:latin typeface="標楷體" panose="03000509000000000000" pitchFamily="65" charset="-120"/>
                        <a:ea typeface="標楷體" panose="03000509000000000000" pitchFamily="65" charset="-120"/>
                      </a:endParaRPr>
                    </a:p>
                  </a:txBody>
                  <a:tcPr marL="91438" marR="91438" marT="45723" marB="45723" anchor="ctr"/>
                </a:tc>
              </a:tr>
            </a:tbl>
          </a:graphicData>
        </a:graphic>
      </p:graphicFrame>
      <p:sp>
        <p:nvSpPr>
          <p:cNvPr id="101396" name="投影片編號版面配置區 3"/>
          <p:cNvSpPr>
            <a:spLocks noGrp="1"/>
          </p:cNvSpPr>
          <p:nvPr>
            <p:ph type="sldNum" sz="quarter" idx="12"/>
          </p:nvPr>
        </p:nvSpPr>
        <p:spPr>
          <a:xfrm>
            <a:off x="6754813" y="64897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D08302-A39F-40E6-9517-5B1B172D1EDC}" type="slidenum">
              <a:rPr lang="zh-TW" altLang="en-US" sz="1400" smtClean="0"/>
              <a:pPr>
                <a:spcBef>
                  <a:spcPct val="0"/>
                </a:spcBef>
                <a:buFontTx/>
                <a:buNone/>
              </a:pPr>
              <a:t>46</a:t>
            </a:fld>
            <a:endParaRPr lang="en-US" altLang="zh-TW" sz="1400" smtClean="0"/>
          </a:p>
        </p:txBody>
      </p:sp>
      <p:sp>
        <p:nvSpPr>
          <p:cNvPr id="101397" name="標題 5"/>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拾壹、試務作業實務常見問題</a:t>
            </a:r>
          </a:p>
        </p:txBody>
      </p:sp>
      <p:sp>
        <p:nvSpPr>
          <p:cNvPr id="101398" name="文字方塊 6"/>
          <p:cNvSpPr txBox="1">
            <a:spLocks noChangeArrowheads="1"/>
          </p:cNvSpPr>
          <p:nvPr/>
        </p:nvSpPr>
        <p:spPr bwMode="auto">
          <a:xfrm>
            <a:off x="9525" y="919163"/>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三、第</a:t>
            </a:r>
            <a:r>
              <a:rPr lang="en-US" altLang="zh-TW" sz="2400">
                <a:latin typeface="標楷體" panose="03000509000000000000" pitchFamily="65" charset="-120"/>
                <a:ea typeface="標楷體" panose="03000509000000000000" pitchFamily="65" charset="-120"/>
              </a:rPr>
              <a:t>7</a:t>
            </a:r>
            <a:r>
              <a:rPr lang="zh-TW" altLang="en-US" sz="2400">
                <a:latin typeface="標楷體" panose="03000509000000000000" pitchFamily="65" charset="-120"/>
                <a:ea typeface="標楷體" panose="03000509000000000000" pitchFamily="65" charset="-120"/>
              </a:rPr>
              <a:t>比序項目</a:t>
            </a:r>
            <a:endParaRPr lang="en-US" altLang="zh-TW" sz="2400">
              <a:latin typeface="標楷體" panose="03000509000000000000" pitchFamily="65" charset="-120"/>
              <a:ea typeface="標楷體" panose="03000509000000000000" pitchFamily="65" charset="-120"/>
            </a:endParaRPr>
          </a:p>
        </p:txBody>
      </p:sp>
      <p:pic>
        <p:nvPicPr>
          <p:cNvPr id="101399"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23764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橢圓 9"/>
          <p:cNvSpPr/>
          <p:nvPr/>
        </p:nvSpPr>
        <p:spPr>
          <a:xfrm>
            <a:off x="468313" y="2420938"/>
            <a:ext cx="1727200" cy="288925"/>
          </a:xfrm>
          <a:prstGeom prst="ellipse">
            <a:avLst/>
          </a:prstGeom>
          <a:no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1401"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7375" y="1700213"/>
            <a:ext cx="237013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3708400" y="3284538"/>
            <a:ext cx="358775" cy="144462"/>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a:off x="4859338" y="3213100"/>
            <a:ext cx="576262" cy="215900"/>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
        <p:nvSpPr>
          <p:cNvPr id="6" name="橢圓 5"/>
          <p:cNvSpPr/>
          <p:nvPr/>
        </p:nvSpPr>
        <p:spPr bwMode="auto">
          <a:xfrm>
            <a:off x="3841750" y="4859338"/>
            <a:ext cx="1655763" cy="498475"/>
          </a:xfrm>
          <a:prstGeom prst="ellipse">
            <a:avLst/>
          </a:prstGeom>
          <a:noFill/>
          <a:ln>
            <a:solidFill>
              <a:srgbClr val="0000FF"/>
            </a:solidFill>
          </a:ln>
          <a:extLst/>
        </p:spPr>
        <p:txBody>
          <a:bodyPr anchor="ctr"/>
          <a:lstStyle/>
          <a:p>
            <a:pPr algn="ctr">
              <a:defRPr/>
            </a:pPr>
            <a:endParaRPr lang="zh-TW" altLang="en-US">
              <a:noFill/>
            </a:endParaRPr>
          </a:p>
        </p:txBody>
      </p:sp>
      <p:pic>
        <p:nvPicPr>
          <p:cNvPr id="101405"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2325" y="1714500"/>
            <a:ext cx="274637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6311900" y="2881313"/>
            <a:ext cx="466725" cy="142875"/>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
        <p:nvSpPr>
          <p:cNvPr id="20" name="橢圓 19"/>
          <p:cNvSpPr/>
          <p:nvPr/>
        </p:nvSpPr>
        <p:spPr bwMode="auto">
          <a:xfrm>
            <a:off x="6276975" y="3368675"/>
            <a:ext cx="1906588" cy="242888"/>
          </a:xfrm>
          <a:prstGeom prst="ellipse">
            <a:avLst/>
          </a:prstGeom>
          <a:noFill/>
          <a:ln>
            <a:solidFill>
              <a:srgbClr val="0000FF"/>
            </a:solidFill>
          </a:ln>
          <a:extLst/>
        </p:spPr>
        <p:txBody>
          <a:bodyPr anchor="ctr"/>
          <a:lstStyle/>
          <a:p>
            <a:pPr algn="ctr">
              <a:defRPr/>
            </a:pPr>
            <a:endParaRPr lang="zh-TW" altLang="en-US">
              <a:noFill/>
            </a:endParaRPr>
          </a:p>
        </p:txBody>
      </p:sp>
      <p:sp>
        <p:nvSpPr>
          <p:cNvPr id="21" name="橢圓 20"/>
          <p:cNvSpPr/>
          <p:nvPr/>
        </p:nvSpPr>
        <p:spPr bwMode="auto">
          <a:xfrm>
            <a:off x="6323013" y="3802063"/>
            <a:ext cx="544512" cy="242887"/>
          </a:xfrm>
          <a:prstGeom prst="ellipse">
            <a:avLst/>
          </a:prstGeom>
          <a:noFill/>
          <a:ln>
            <a:solidFill>
              <a:srgbClr val="0000FF"/>
            </a:solidFill>
          </a:ln>
          <a:extLst/>
        </p:spPr>
        <p:txBody>
          <a:bodyPr anchor="ctr"/>
          <a:lstStyle/>
          <a:p>
            <a:pPr algn="ctr">
              <a:defRPr/>
            </a:pPr>
            <a:endParaRPr lang="zh-TW" altLang="en-US">
              <a:noFill/>
            </a:endParaRPr>
          </a:p>
        </p:txBody>
      </p:sp>
      <p:sp>
        <p:nvSpPr>
          <p:cNvPr id="22" name="橢圓 21"/>
          <p:cNvSpPr/>
          <p:nvPr/>
        </p:nvSpPr>
        <p:spPr bwMode="auto">
          <a:xfrm>
            <a:off x="6659563" y="2465388"/>
            <a:ext cx="825500" cy="244475"/>
          </a:xfrm>
          <a:prstGeom prst="ellipse">
            <a:avLst/>
          </a:prstGeom>
          <a:noFill/>
          <a:ln>
            <a:solidFill>
              <a:srgbClr val="0000FF"/>
            </a:solid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5"/>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拾壹、試務作業實務常見問題</a:t>
            </a:r>
          </a:p>
        </p:txBody>
      </p:sp>
      <p:sp>
        <p:nvSpPr>
          <p:cNvPr id="102403" name="文字方塊 6"/>
          <p:cNvSpPr txBox="1">
            <a:spLocks noChangeArrowheads="1"/>
          </p:cNvSpPr>
          <p:nvPr/>
        </p:nvSpPr>
        <p:spPr bwMode="auto">
          <a:xfrm>
            <a:off x="179388" y="1125538"/>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三、第</a:t>
            </a:r>
            <a:r>
              <a:rPr lang="en-US" altLang="zh-TW" sz="2400">
                <a:latin typeface="標楷體" panose="03000509000000000000" pitchFamily="65" charset="-120"/>
                <a:ea typeface="標楷體" panose="03000509000000000000" pitchFamily="65" charset="-120"/>
              </a:rPr>
              <a:t>7</a:t>
            </a:r>
            <a:r>
              <a:rPr lang="zh-TW" altLang="en-US" sz="2400">
                <a:latin typeface="標楷體" panose="03000509000000000000" pitchFamily="65" charset="-120"/>
                <a:ea typeface="標楷體" panose="03000509000000000000" pitchFamily="65" charset="-120"/>
              </a:rPr>
              <a:t>比序項目</a:t>
            </a:r>
            <a:endParaRPr lang="en-US" altLang="zh-TW" sz="2400">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nvGraphicFramePr>
        <p:xfrm>
          <a:off x="179388" y="1579563"/>
          <a:ext cx="8523287" cy="5129212"/>
        </p:xfrm>
        <a:graphic>
          <a:graphicData uri="http://schemas.openxmlformats.org/drawingml/2006/table">
            <a:tbl>
              <a:tblPr firstRow="1" bandRow="1">
                <a:tableStyleId>{5C22544A-7EE6-4342-B048-85BDC9FD1C3A}</a:tableStyleId>
              </a:tblPr>
              <a:tblGrid>
                <a:gridCol w="3168476"/>
                <a:gridCol w="5354811"/>
              </a:tblGrid>
              <a:tr h="3658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31" marR="91431"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〇</a:t>
                      </a:r>
                      <a:endParaRPr lang="zh-TW" altLang="en-US" sz="1800" dirty="0" smtClean="0">
                        <a:solidFill>
                          <a:srgbClr val="FF0000"/>
                        </a:solidFill>
                      </a:endParaRPr>
                    </a:p>
                  </a:txBody>
                  <a:tcPr marL="91431" marR="91431" marT="45727" marB="45727"/>
                </a:tc>
              </a:tr>
              <a:tr h="3714248">
                <a:tc>
                  <a:txBody>
                    <a:bodyPr/>
                    <a:lstStyle/>
                    <a:p>
                      <a:endParaRPr lang="zh-TW" altLang="en-US" sz="1800" dirty="0"/>
                    </a:p>
                  </a:txBody>
                  <a:tcPr marL="91431" marR="91431" marT="45727" marB="45727"/>
                </a:tc>
                <a:tc>
                  <a:txBody>
                    <a:bodyPr/>
                    <a:lstStyle/>
                    <a:p>
                      <a:endParaRPr lang="zh-TW" altLang="en-US" sz="1800" dirty="0"/>
                    </a:p>
                  </a:txBody>
                  <a:tcPr marL="91431" marR="91431" marT="45727" marB="45727"/>
                </a:tc>
              </a:tr>
              <a:tr h="1049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rPr>
                        <a:t>志工訓練課程</a:t>
                      </a:r>
                      <a:r>
                        <a:rPr lang="zh-TW" altLang="en-US" sz="1800" baseline="0" dirty="0" smtClean="0">
                          <a:latin typeface="標楷體" panose="03000509000000000000" pitchFamily="65" charset="-120"/>
                          <a:ea typeface="標楷體" panose="03000509000000000000" pitchFamily="65" charset="-120"/>
                        </a:rPr>
                        <a:t>不屬第</a:t>
                      </a:r>
                      <a:r>
                        <a:rPr lang="en-US" altLang="zh-TW" sz="1800" baseline="0" dirty="0" smtClean="0">
                          <a:latin typeface="標楷體" panose="03000509000000000000" pitchFamily="65" charset="-120"/>
                          <a:ea typeface="標楷體" panose="03000509000000000000" pitchFamily="65" charset="-120"/>
                        </a:rPr>
                        <a:t>7</a:t>
                      </a:r>
                      <a:r>
                        <a:rPr lang="zh-TW" altLang="en-US" sz="1800" baseline="0" dirty="0" smtClean="0">
                          <a:latin typeface="標楷體" panose="03000509000000000000" pitchFamily="65" charset="-120"/>
                          <a:ea typeface="標楷體" panose="03000509000000000000" pitchFamily="65" charset="-120"/>
                        </a:rPr>
                        <a:t>比序之志工或社會服務採計範圍</a:t>
                      </a:r>
                      <a:endParaRPr lang="zh-TW" altLang="en-US" sz="1800" dirty="0">
                        <a:latin typeface="標楷體" panose="03000509000000000000" pitchFamily="65" charset="-120"/>
                        <a:ea typeface="標楷體" panose="03000509000000000000" pitchFamily="65" charset="-120"/>
                      </a:endParaRPr>
                    </a:p>
                  </a:txBody>
                  <a:tcPr marL="91431" marR="91431" marT="45727" marB="4572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證明文件上需</a:t>
                      </a:r>
                      <a:r>
                        <a:rPr lang="zh-TW" altLang="en-US" sz="1800" dirty="0" smtClean="0">
                          <a:solidFill>
                            <a:srgbClr val="0000FF"/>
                          </a:solidFill>
                          <a:latin typeface="標楷體" panose="03000509000000000000" pitchFamily="65" charset="-120"/>
                          <a:ea typeface="標楷體" panose="03000509000000000000" pitchFamily="65" charset="-120"/>
                        </a:rPr>
                        <a:t>敘明為志工或社會服務</a:t>
                      </a:r>
                      <a:r>
                        <a:rPr lang="zh-TW" altLang="en-US" sz="1800" dirty="0" smtClean="0">
                          <a:latin typeface="標楷體" panose="03000509000000000000" pitchFamily="65" charset="-120"/>
                          <a:ea typeface="標楷體" panose="03000509000000000000" pitchFamily="65" charset="-120"/>
                        </a:rPr>
                        <a:t>，並將</a:t>
                      </a:r>
                      <a:r>
                        <a:rPr lang="zh-TW" altLang="en-US" sz="1800" dirty="0" smtClean="0">
                          <a:solidFill>
                            <a:srgbClr val="FF0000"/>
                          </a:solidFill>
                          <a:latin typeface="標楷體" panose="03000509000000000000" pitchFamily="65" charset="-120"/>
                          <a:ea typeface="標楷體" panose="03000509000000000000" pitchFamily="65" charset="-120"/>
                        </a:rPr>
                        <a:t>服務日期或服務時數清楚標示方得採計</a:t>
                      </a:r>
                      <a:endParaRPr lang="zh-TW" altLang="en-US" sz="1800" dirty="0" smtClean="0">
                        <a:solidFill>
                          <a:srgbClr val="0000FF"/>
                        </a:solidFill>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marL="91431" marR="91431" marT="45727" marB="45727" anchor="ctr"/>
                </a:tc>
              </a:tr>
            </a:tbl>
          </a:graphicData>
        </a:graphic>
      </p:graphicFrame>
      <p:pic>
        <p:nvPicPr>
          <p:cNvPr id="102418"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70088"/>
            <a:ext cx="226695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221D5BA-2ABA-46D6-BAF3-DFF38EB265B7}" type="slidenum">
              <a:rPr lang="zh-TW" altLang="en-US" sz="1400" smtClean="0"/>
              <a:pPr>
                <a:spcBef>
                  <a:spcPct val="0"/>
                </a:spcBef>
                <a:buFontTx/>
                <a:buNone/>
              </a:pPr>
              <a:t>47</a:t>
            </a:fld>
            <a:endParaRPr lang="en-US" altLang="zh-TW" sz="1400" smtClean="0"/>
          </a:p>
        </p:txBody>
      </p:sp>
      <p:sp>
        <p:nvSpPr>
          <p:cNvPr id="15" name="矩形 14"/>
          <p:cNvSpPr/>
          <p:nvPr/>
        </p:nvSpPr>
        <p:spPr bwMode="auto">
          <a:xfrm>
            <a:off x="900113" y="3006725"/>
            <a:ext cx="576262" cy="493713"/>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a:off x="2268538" y="3141663"/>
            <a:ext cx="431800" cy="112712"/>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5" name="橢圓 4"/>
          <p:cNvSpPr/>
          <p:nvPr/>
        </p:nvSpPr>
        <p:spPr bwMode="auto">
          <a:xfrm>
            <a:off x="900113" y="2276475"/>
            <a:ext cx="1800225" cy="504825"/>
          </a:xfrm>
          <a:prstGeom prst="ellipse">
            <a:avLst/>
          </a:prstGeom>
          <a:noFill/>
          <a:ln>
            <a:solidFill>
              <a:srgbClr val="0000FF"/>
            </a:solidFill>
          </a:ln>
          <a:extLst/>
        </p:spPr>
        <p:txBody>
          <a:bodyPr anchor="ctr"/>
          <a:lstStyle/>
          <a:p>
            <a:pPr algn="ctr">
              <a:defRPr/>
            </a:pPr>
            <a:endParaRPr lang="zh-TW" altLang="en-US">
              <a:noFill/>
            </a:endParaRPr>
          </a:p>
        </p:txBody>
      </p:sp>
      <p:pic>
        <p:nvPicPr>
          <p:cNvPr id="102423"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5988" y="2055813"/>
            <a:ext cx="26209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4"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6338" y="2081213"/>
            <a:ext cx="2347912"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3865563" y="2420938"/>
            <a:ext cx="419100" cy="153987"/>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0" name="矩形 19"/>
          <p:cNvSpPr/>
          <p:nvPr/>
        </p:nvSpPr>
        <p:spPr bwMode="auto">
          <a:xfrm>
            <a:off x="7342188" y="3063875"/>
            <a:ext cx="419100" cy="153988"/>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1" name="橢圓 20"/>
          <p:cNvSpPr/>
          <p:nvPr/>
        </p:nvSpPr>
        <p:spPr bwMode="auto">
          <a:xfrm>
            <a:off x="4767263" y="2574925"/>
            <a:ext cx="754062" cy="319088"/>
          </a:xfrm>
          <a:prstGeom prst="ellipse">
            <a:avLst/>
          </a:prstGeom>
          <a:noFill/>
          <a:ln>
            <a:solidFill>
              <a:srgbClr val="0000FF"/>
            </a:solidFill>
          </a:ln>
          <a:extLst/>
        </p:spPr>
        <p:txBody>
          <a:bodyPr anchor="ctr"/>
          <a:lstStyle/>
          <a:p>
            <a:pPr algn="ctr">
              <a:defRPr/>
            </a:pPr>
            <a:endParaRPr lang="zh-TW" altLang="en-US">
              <a:noFill/>
            </a:endParaRPr>
          </a:p>
        </p:txBody>
      </p:sp>
      <p:sp>
        <p:nvSpPr>
          <p:cNvPr id="23" name="橢圓 22"/>
          <p:cNvSpPr/>
          <p:nvPr/>
        </p:nvSpPr>
        <p:spPr bwMode="auto">
          <a:xfrm>
            <a:off x="6548438" y="3554413"/>
            <a:ext cx="755650" cy="196850"/>
          </a:xfrm>
          <a:prstGeom prst="ellipse">
            <a:avLst/>
          </a:prstGeom>
          <a:noFill/>
          <a:ln>
            <a:solidFill>
              <a:srgbClr val="0000FF"/>
            </a:solidFill>
          </a:ln>
          <a:extLst/>
        </p:spPr>
        <p:txBody>
          <a:bodyPr anchor="ctr"/>
          <a:lstStyle/>
          <a:p>
            <a:pPr algn="ctr">
              <a:defRPr/>
            </a:pPr>
            <a:endParaRPr lang="zh-TW" altLang="en-US">
              <a:noFill/>
            </a:endParaRPr>
          </a:p>
        </p:txBody>
      </p:sp>
      <p:sp>
        <p:nvSpPr>
          <p:cNvPr id="24" name="橢圓 23"/>
          <p:cNvSpPr/>
          <p:nvPr/>
        </p:nvSpPr>
        <p:spPr bwMode="auto">
          <a:xfrm>
            <a:off x="6597650" y="3357563"/>
            <a:ext cx="954088" cy="206375"/>
          </a:xfrm>
          <a:prstGeom prst="ellipse">
            <a:avLst/>
          </a:prstGeom>
          <a:noFill/>
          <a:ln>
            <a:solidFill>
              <a:srgbClr val="0000FF"/>
            </a:solid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D7F6924-87F7-4DA6-8861-6453865334A2}" type="slidenum">
              <a:rPr lang="zh-TW" altLang="en-US" sz="1400" smtClean="0"/>
              <a:pPr>
                <a:spcBef>
                  <a:spcPct val="0"/>
                </a:spcBef>
                <a:buFontTx/>
                <a:buNone/>
              </a:pPr>
              <a:t>48</a:t>
            </a:fld>
            <a:endParaRPr lang="en-US" altLang="zh-TW" sz="1400" smtClean="0"/>
          </a:p>
        </p:txBody>
      </p:sp>
      <p:sp>
        <p:nvSpPr>
          <p:cNvPr id="103427" name="標題 5"/>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拾壹、試務作業實務常見問題</a:t>
            </a:r>
          </a:p>
        </p:txBody>
      </p:sp>
      <p:sp>
        <p:nvSpPr>
          <p:cNvPr id="103428" name="文字方塊 6"/>
          <p:cNvSpPr txBox="1">
            <a:spLocks noChangeArrowheads="1"/>
          </p:cNvSpPr>
          <p:nvPr/>
        </p:nvSpPr>
        <p:spPr bwMode="auto">
          <a:xfrm>
            <a:off x="179388" y="1125538"/>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四、被推薦生檢附資料型式</a:t>
            </a:r>
          </a:p>
        </p:txBody>
      </p:sp>
      <p:graphicFrame>
        <p:nvGraphicFramePr>
          <p:cNvPr id="10" name="表格 9"/>
          <p:cNvGraphicFramePr>
            <a:graphicFrameLocks noGrp="1"/>
          </p:cNvGraphicFramePr>
          <p:nvPr/>
        </p:nvGraphicFramePr>
        <p:xfrm>
          <a:off x="179388" y="1585913"/>
          <a:ext cx="8507411" cy="4616450"/>
        </p:xfrm>
        <a:graphic>
          <a:graphicData uri="http://schemas.openxmlformats.org/drawingml/2006/table">
            <a:tbl>
              <a:tblPr firstRow="1" bandRow="1">
                <a:tableStyleId>{5C22544A-7EE6-4342-B048-85BDC9FD1C3A}</a:tableStyleId>
              </a:tblPr>
              <a:tblGrid>
                <a:gridCol w="2376388"/>
                <a:gridCol w="3384376"/>
                <a:gridCol w="2746647"/>
              </a:tblGrid>
              <a:tr h="457243">
                <a:tc gridSpan="2">
                  <a:txBody>
                    <a:bodyPr/>
                    <a:lstStyle/>
                    <a:p>
                      <a:pPr algn="ctr"/>
                      <a:r>
                        <a:rPr lang="zh-TW" altLang="en-US" sz="2400" dirty="0" smtClean="0">
                          <a:solidFill>
                            <a:srgbClr val="FF0000"/>
                          </a:solidFill>
                          <a:latin typeface="新細明體" panose="02020500000000000000" pitchFamily="18" charset="-120"/>
                          <a:ea typeface="新細明體" panose="02020500000000000000" pitchFamily="18" charset="-120"/>
                        </a:rPr>
                        <a:t>Ｘ</a:t>
                      </a:r>
                      <a:endParaRPr lang="zh-TW" altLang="en-US" sz="2400" dirty="0">
                        <a:solidFill>
                          <a:srgbClr val="FF0000"/>
                        </a:solidFill>
                      </a:endParaRPr>
                    </a:p>
                  </a:txBody>
                  <a:tcPr marL="91436" marR="91436" marT="45723" marB="45723"/>
                </a:tc>
                <a:tc h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新細明體" panose="02020500000000000000" pitchFamily="18" charset="-120"/>
                          <a:ea typeface="新細明體" panose="02020500000000000000" pitchFamily="18" charset="-120"/>
                        </a:rPr>
                        <a:t>〇</a:t>
                      </a:r>
                      <a:endParaRPr lang="zh-TW" altLang="en-US" sz="2400" dirty="0" smtClean="0">
                        <a:solidFill>
                          <a:srgbClr val="FF0000"/>
                        </a:solidFill>
                      </a:endParaRPr>
                    </a:p>
                  </a:txBody>
                  <a:tcPr marL="91436" marR="91436" marT="45723" marB="45723"/>
                </a:tc>
              </a:tr>
              <a:tr h="2970370">
                <a:tc>
                  <a:txBody>
                    <a:bodyPr/>
                    <a:lstStyle/>
                    <a:p>
                      <a:endParaRPr lang="zh-TW" altLang="en-US" sz="1800" dirty="0"/>
                    </a:p>
                  </a:txBody>
                  <a:tcPr marL="91436" marR="91436" marT="45723" marB="45723"/>
                </a:tc>
                <a:tc>
                  <a:txBody>
                    <a:bodyPr/>
                    <a:lstStyle/>
                    <a:p>
                      <a:endParaRPr lang="zh-TW" altLang="en-US" sz="1800" dirty="0"/>
                    </a:p>
                  </a:txBody>
                  <a:tcPr marL="91436" marR="91436" marT="45723" marB="45723"/>
                </a:tc>
                <a:tc>
                  <a:txBody>
                    <a:bodyPr/>
                    <a:lstStyle/>
                    <a:p>
                      <a:endParaRPr lang="zh-TW" altLang="en-US" sz="1800" dirty="0"/>
                    </a:p>
                  </a:txBody>
                  <a:tcPr marL="91436" marR="91436" marT="45723" marB="45723"/>
                </a:tc>
              </a:tr>
              <a:tr h="1188837">
                <a:tc>
                  <a:txBody>
                    <a:bodyPr/>
                    <a:lstStyle/>
                    <a:p>
                      <a:r>
                        <a:rPr lang="zh-TW" altLang="en-US" sz="1800" dirty="0" smtClean="0">
                          <a:latin typeface="標楷體" panose="03000509000000000000" pitchFamily="65" charset="-120"/>
                          <a:ea typeface="標楷體" panose="03000509000000000000" pitchFamily="65" charset="-120"/>
                        </a:rPr>
                        <a:t>不需要裝訂成冊，請直接於表件左上角用釘書機裝訂即可</a:t>
                      </a:r>
                      <a:endParaRPr lang="zh-TW" altLang="en-US" sz="1800" dirty="0">
                        <a:latin typeface="標楷體" panose="03000509000000000000" pitchFamily="65" charset="-120"/>
                        <a:ea typeface="標楷體" panose="03000509000000000000" pitchFamily="65" charset="-120"/>
                      </a:endParaRPr>
                    </a:p>
                  </a:txBody>
                  <a:tcPr marL="91436" marR="91436" marT="45723" marB="45723" anchor="ctr"/>
                </a:tc>
                <a:tc>
                  <a:txBody>
                    <a:bodyPr/>
                    <a:lstStyle/>
                    <a:p>
                      <a:r>
                        <a:rPr lang="zh-TW" altLang="en-US" sz="1800" dirty="0" smtClean="0">
                          <a:latin typeface="標楷體" panose="03000509000000000000" pitchFamily="65" charset="-120"/>
                          <a:ea typeface="標楷體" panose="03000509000000000000" pitchFamily="65" charset="-120"/>
                        </a:rPr>
                        <a:t>書面審查資料不需與報名表及報考證明書分開裝訂，請將所有資料依寄件封面表件順序由上而下，於左上角用釘書機裝訂即可</a:t>
                      </a:r>
                      <a:endParaRPr lang="zh-TW" altLang="en-US" sz="1800" dirty="0">
                        <a:latin typeface="標楷體" panose="03000509000000000000" pitchFamily="65" charset="-120"/>
                        <a:ea typeface="標楷體" panose="03000509000000000000" pitchFamily="65" charset="-120"/>
                      </a:endParaRPr>
                    </a:p>
                  </a:txBody>
                  <a:tcPr marL="91436" marR="91436"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將所有資料依寄件封面表件順序由上而下，於左上角用釘書機裝訂即可</a:t>
                      </a:r>
                    </a:p>
                  </a:txBody>
                  <a:tcPr marL="91436" marR="91436" marT="45723" marB="45723" anchor="ctr"/>
                </a:tc>
              </a:tr>
            </a:tbl>
          </a:graphicData>
        </a:graphic>
      </p:graphicFrame>
      <p:pic>
        <p:nvPicPr>
          <p:cNvPr id="103446" name="圖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207168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7" name="圖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9225" y="2271713"/>
            <a:ext cx="311943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133600"/>
            <a:ext cx="20732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6192838" y="2271713"/>
            <a:ext cx="539750" cy="360362"/>
          </a:xfrm>
          <a:prstGeom prst="ellipse">
            <a:avLst/>
          </a:prstGeom>
          <a:no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5"/>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拾壹、試務作業實務常見問題</a:t>
            </a:r>
          </a:p>
        </p:txBody>
      </p:sp>
      <p:sp>
        <p:nvSpPr>
          <p:cNvPr id="104451" name="文字方塊 6"/>
          <p:cNvSpPr txBox="1">
            <a:spLocks noChangeArrowheads="1"/>
          </p:cNvSpPr>
          <p:nvPr/>
        </p:nvSpPr>
        <p:spPr bwMode="auto">
          <a:xfrm>
            <a:off x="179388" y="1125538"/>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五、被推薦生資料袋</a:t>
            </a:r>
          </a:p>
        </p:txBody>
      </p:sp>
      <p:graphicFrame>
        <p:nvGraphicFramePr>
          <p:cNvPr id="2" name="表格 1"/>
          <p:cNvGraphicFramePr>
            <a:graphicFrameLocks noGrp="1"/>
          </p:cNvGraphicFramePr>
          <p:nvPr/>
        </p:nvGraphicFramePr>
        <p:xfrm>
          <a:off x="107950" y="1577975"/>
          <a:ext cx="8785226" cy="5230813"/>
        </p:xfrm>
        <a:graphic>
          <a:graphicData uri="http://schemas.openxmlformats.org/drawingml/2006/table">
            <a:tbl>
              <a:tblPr firstRow="1" bandRow="1">
                <a:tableStyleId>{5C22544A-7EE6-4342-B048-85BDC9FD1C3A}</a:tableStyleId>
              </a:tblPr>
              <a:tblGrid>
                <a:gridCol w="2868799"/>
                <a:gridCol w="1451867"/>
                <a:gridCol w="2880361"/>
                <a:gridCol w="1584199"/>
              </a:tblGrid>
              <a:tr h="579200">
                <a:tc>
                  <a:txBody>
                    <a:bodyPr/>
                    <a:lstStyle/>
                    <a:p>
                      <a:pPr algn="ctr"/>
                      <a:r>
                        <a:rPr lang="zh-TW" altLang="en-US" sz="2800" dirty="0" smtClean="0">
                          <a:solidFill>
                            <a:srgbClr val="FF0000"/>
                          </a:solidFill>
                          <a:latin typeface="新細明體" panose="02020500000000000000" pitchFamily="18" charset="-120"/>
                          <a:ea typeface="新細明體" panose="02020500000000000000" pitchFamily="18" charset="-120"/>
                        </a:rPr>
                        <a:t>Ｘ</a:t>
                      </a:r>
                      <a:endParaRPr lang="zh-TW" altLang="en-US" sz="2800" dirty="0">
                        <a:solidFill>
                          <a:srgbClr val="FF0000"/>
                        </a:solidFill>
                      </a:endParaRPr>
                    </a:p>
                  </a:txBody>
                  <a:tcPr marL="91441" marR="91441" marT="45726" marB="45726"/>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標楷體" panose="03000509000000000000" pitchFamily="65" charset="-120"/>
                          <a:ea typeface="標楷體" panose="03000509000000000000" pitchFamily="65" charset="-120"/>
                        </a:rPr>
                        <a:t>將每位推薦生資料分別裝入信封袋</a:t>
                      </a:r>
                      <a:endParaRPr lang="en-US" altLang="zh-TW" sz="1800" b="0" dirty="0" smtClean="0">
                        <a:solidFill>
                          <a:schemeClr val="tx1"/>
                        </a:solidFill>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標楷體" panose="03000509000000000000" pitchFamily="65" charset="-120"/>
                          <a:ea typeface="標楷體" panose="03000509000000000000" pitchFamily="65" charset="-120"/>
                        </a:rPr>
                        <a:t>，請勿將考生報名資料袋專用信封封面與表件直接裝訂</a:t>
                      </a:r>
                      <a:endParaRPr lang="zh-TW" altLang="en-US" sz="1800" b="0" dirty="0"/>
                    </a:p>
                  </a:txBody>
                  <a:tcPr marL="91441" marR="91441" marT="45726" marB="457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solidFill>
                            <a:srgbClr val="FF0000"/>
                          </a:solidFill>
                          <a:latin typeface="新細明體" panose="02020500000000000000" pitchFamily="18" charset="-120"/>
                          <a:ea typeface="新細明體" panose="02020500000000000000" pitchFamily="18" charset="-120"/>
                        </a:rPr>
                        <a:t>〇</a:t>
                      </a:r>
                      <a:endParaRPr lang="zh-TW" altLang="en-US" sz="3200" dirty="0" smtClean="0">
                        <a:solidFill>
                          <a:srgbClr val="FF0000"/>
                        </a:solidFill>
                      </a:endParaRPr>
                    </a:p>
                  </a:txBody>
                  <a:tcPr marL="91441" marR="91441" marT="45726" marB="45726"/>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將系統產出之考生報名資料袋專用信封封面黏貼大於</a:t>
                      </a:r>
                      <a:r>
                        <a:rPr lang="en-US" altLang="zh-TW" sz="1800" b="0" kern="1200" dirty="0" smtClean="0">
                          <a:solidFill>
                            <a:schemeClr val="tx1"/>
                          </a:solidFill>
                          <a:latin typeface="標楷體" panose="03000509000000000000" pitchFamily="65" charset="-120"/>
                          <a:ea typeface="標楷體" panose="03000509000000000000" pitchFamily="65" charset="-120"/>
                          <a:cs typeface="+mn-cs"/>
                        </a:rPr>
                        <a:t>B4</a:t>
                      </a: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尺吋之信封袋</a:t>
                      </a:r>
                      <a:endParaRPr lang="en-US" altLang="zh-TW" sz="1800" b="0" kern="1200" dirty="0" smtClean="0">
                        <a:solidFill>
                          <a:schemeClr val="tx1"/>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，每一位考生一份。並由高職學校統一收齊後，辦理集體寄件。</a:t>
                      </a:r>
                      <a:endParaRPr lang="zh-TW" altLang="en-US" sz="1800" b="0" kern="1200" dirty="0">
                        <a:solidFill>
                          <a:schemeClr val="tx1"/>
                        </a:solidFill>
                        <a:latin typeface="標楷體" panose="03000509000000000000" pitchFamily="65" charset="-120"/>
                        <a:ea typeface="標楷體" panose="03000509000000000000" pitchFamily="65" charset="-120"/>
                        <a:cs typeface="+mn-cs"/>
                      </a:endParaRPr>
                    </a:p>
                  </a:txBody>
                  <a:tcPr marL="91441" marR="91441" marT="45726" marB="45726" anchor="ctr"/>
                </a:tc>
              </a:tr>
              <a:tr h="2267431">
                <a:tc rowSpan="2">
                  <a:txBody>
                    <a:bodyPr/>
                    <a:lstStyle/>
                    <a:p>
                      <a:endParaRPr lang="zh-TW" altLang="en-US" sz="1800" dirty="0"/>
                    </a:p>
                  </a:txBody>
                  <a:tcPr marL="91441" marR="91441" marT="45726" marB="45726"/>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endParaRPr lang="zh-TW" altLang="en-US" sz="1800" dirty="0"/>
                    </a:p>
                  </a:txBody>
                  <a:tcPr marL="91441" marR="91441" marT="45726" marB="45726"/>
                </a:tc>
                <a:tc vMerge="1">
                  <a:txBody>
                    <a:bodyPr/>
                    <a:lstStyle/>
                    <a:p>
                      <a:endParaRPr lang="zh-TW" altLang="en-US" dirty="0">
                        <a:latin typeface="標楷體" panose="03000509000000000000" pitchFamily="65" charset="-120"/>
                        <a:ea typeface="標楷體" panose="03000509000000000000" pitchFamily="65" charset="-120"/>
                      </a:endParaRPr>
                    </a:p>
                  </a:txBody>
                  <a:tcPr anchor="ctr"/>
                </a:tc>
              </a:tr>
              <a:tr h="265777">
                <a:tc vMerge="1">
                  <a:txBody>
                    <a:bodyPr/>
                    <a:lstStyle/>
                    <a:p>
                      <a:endParaRPr lang="zh-TW" altLang="en-US"/>
                    </a:p>
                  </a:txBody>
                  <a:tcPr/>
                </a:tc>
                <a:tc vMerge="1">
                  <a:txBody>
                    <a:bodyPr/>
                    <a:lstStyle/>
                    <a:p>
                      <a:endParaRPr lang="zh-TW" altLang="en-US"/>
                    </a:p>
                  </a:txBody>
                  <a:tcPr/>
                </a:tc>
                <a:tc rowSpan="2">
                  <a:txBody>
                    <a:bodyPr/>
                    <a:lstStyle/>
                    <a:p>
                      <a:endParaRPr lang="zh-TW" altLang="en-US" sz="1800"/>
                    </a:p>
                  </a:txBody>
                  <a:tcPr marL="91441" marR="91441" marT="45726" marB="45726"/>
                </a:tc>
                <a:tc vMerge="1">
                  <a:txBody>
                    <a:bodyPr/>
                    <a:lstStyle/>
                    <a:p>
                      <a:endParaRPr lang="zh-TW" altLang="en-US" dirty="0"/>
                    </a:p>
                  </a:txBody>
                  <a:tcPr/>
                </a:tc>
              </a:tr>
              <a:tr h="2118405">
                <a:tc>
                  <a:txBody>
                    <a:bodyPr/>
                    <a:lstStyle/>
                    <a:p>
                      <a:endParaRPr lang="zh-TW" altLang="en-US" sz="2400" dirty="0">
                        <a:latin typeface="標楷體" panose="03000509000000000000" pitchFamily="65" charset="-120"/>
                        <a:ea typeface="標楷體" panose="03000509000000000000" pitchFamily="65" charset="-120"/>
                      </a:endParaRPr>
                    </a:p>
                  </a:txBody>
                  <a:tcPr marL="91441" marR="91441" marT="45726" marB="45726" anchor="ctr">
                    <a:lnR w="12700" cap="flat" cmpd="sng" algn="ctr">
                      <a:solidFill>
                        <a:schemeClr val="tx1"/>
                      </a:solidFill>
                      <a:prstDash val="solid"/>
                      <a:round/>
                      <a:headEnd type="none" w="med" len="med"/>
                      <a:tailEnd type="none" w="med" len="med"/>
                    </a:lnR>
                  </a:tcPr>
                </a:tc>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r>
            </a:tbl>
          </a:graphicData>
        </a:graphic>
      </p:graphicFrame>
      <p:pic>
        <p:nvPicPr>
          <p:cNvPr id="104479"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 y="2276475"/>
            <a:ext cx="2636838"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0"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4722813"/>
            <a:ext cx="26368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1" name="圖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511675"/>
            <a:ext cx="16557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EB54E9-16DE-4106-9050-382BF16AE98C}" type="slidenum">
              <a:rPr lang="zh-TW" altLang="en-US" sz="1400" smtClean="0"/>
              <a:pPr>
                <a:spcBef>
                  <a:spcPct val="0"/>
                </a:spcBef>
                <a:buFontTx/>
                <a:buNone/>
              </a:pPr>
              <a:t>49</a:t>
            </a:fld>
            <a:endParaRPr lang="en-US" altLang="zh-TW" sz="1400" smtClean="0"/>
          </a:p>
        </p:txBody>
      </p:sp>
      <p:pic>
        <p:nvPicPr>
          <p:cNvPr id="104483" name="圖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224088"/>
            <a:ext cx="2728912"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0825" y="981075"/>
            <a:ext cx="8642350" cy="5595938"/>
          </a:xfrm>
        </p:spPr>
        <p:txBody>
          <a:bodyPr/>
          <a:lstStyle/>
          <a:p>
            <a:pPr>
              <a:buFont typeface="Wingdings" panose="05000000000000000000" pitchFamily="2" charset="2"/>
              <a:buChar char="p"/>
              <a:defRPr/>
            </a:pPr>
            <a:r>
              <a:rPr lang="zh-TW" altLang="zh-TW" sz="2800" dirty="0" smtClean="0">
                <a:latin typeface="Times New Roman" panose="02020603050405020304" pitchFamily="18" charset="0"/>
                <a:ea typeface="標楷體" panose="03000509000000000000" pitchFamily="65" charset="-120"/>
              </a:rPr>
              <a:t>本委員會依考生比序排名、所選填登記就讀志願序、各</a:t>
            </a:r>
            <a:r>
              <a:rPr lang="zh-TW" altLang="zh-TW" sz="2800" dirty="0">
                <a:latin typeface="Times New Roman" panose="02020603050405020304" pitchFamily="18" charset="0"/>
                <a:ea typeface="標楷體" panose="03000509000000000000" pitchFamily="65" charset="-120"/>
              </a:rPr>
              <a:t>校系（組）、學程招生名額及各高職學校推薦順序，進行四輪分發錄取作業</a:t>
            </a:r>
            <a:r>
              <a:rPr lang="zh-TW" altLang="en-US" sz="2800" dirty="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分發規定請詳閱招生簡章。</a:t>
            </a:r>
            <a:endParaRPr lang="en-US" altLang="zh-TW" sz="2800" dirty="0">
              <a:latin typeface="Times New Roman" panose="02020603050405020304" pitchFamily="18" charset="0"/>
              <a:ea typeface="標楷體" panose="03000509000000000000" pitchFamily="65" charset="-120"/>
            </a:endParaRPr>
          </a:p>
          <a:p>
            <a:pPr>
              <a:buFont typeface="Wingdings" panose="05000000000000000000" pitchFamily="2" charset="2"/>
              <a:buChar char="p"/>
              <a:defRPr/>
            </a:pPr>
            <a:r>
              <a:rPr lang="zh-TW" altLang="zh-TW" sz="2800" dirty="0" smtClean="0">
                <a:latin typeface="Times New Roman" panose="02020603050405020304" pitchFamily="18" charset="0"/>
                <a:ea typeface="標楷體" panose="03000509000000000000" pitchFamily="65" charset="-120"/>
              </a:rPr>
              <a:t>依</a:t>
            </a:r>
            <a:r>
              <a:rPr lang="en-US" altLang="zh-TW" sz="2800" dirty="0">
                <a:latin typeface="Times New Roman" panose="02020603050405020304" pitchFamily="18" charset="0"/>
                <a:ea typeface="標楷體" panose="03000509000000000000" pitchFamily="65" charset="-120"/>
              </a:rPr>
              <a:t>107</a:t>
            </a:r>
            <a:r>
              <a:rPr lang="zh-TW" altLang="zh-TW" sz="2800" dirty="0">
                <a:latin typeface="Times New Roman" panose="02020603050405020304" pitchFamily="18" charset="0"/>
                <a:ea typeface="標楷體" panose="03000509000000000000" pitchFamily="65" charset="-120"/>
              </a:rPr>
              <a:t>學年度科技校院繁星計畫聯合推薦甄選委員會第</a:t>
            </a:r>
            <a:r>
              <a:rPr lang="en-US" altLang="zh-TW" sz="2800" dirty="0">
                <a:latin typeface="Times New Roman" panose="02020603050405020304" pitchFamily="18" charset="0"/>
                <a:ea typeface="標楷體" panose="03000509000000000000" pitchFamily="65" charset="-120"/>
              </a:rPr>
              <a:t>1</a:t>
            </a:r>
            <a:r>
              <a:rPr lang="zh-TW" altLang="zh-TW" sz="2800" dirty="0">
                <a:latin typeface="Times New Roman" panose="02020603050405020304" pitchFamily="18" charset="0"/>
                <a:ea typeface="標楷體" panose="03000509000000000000" pitchFamily="65" charset="-120"/>
              </a:rPr>
              <a:t>次委員會議決議，</a:t>
            </a:r>
            <a:r>
              <a:rPr lang="zh-TW" altLang="zh-TW" sz="2800" dirty="0" smtClean="0">
                <a:latin typeface="Times New Roman" panose="02020603050405020304" pitchFamily="18" charset="0"/>
                <a:ea typeface="標楷體" panose="03000509000000000000" pitchFamily="65" charset="-120"/>
              </a:rPr>
              <a:t>原</a:t>
            </a:r>
            <a:r>
              <a:rPr lang="zh-TW" altLang="en-US" sz="2800" dirty="0" smtClean="0">
                <a:latin typeface="Times New Roman" panose="02020603050405020304" pitchFamily="18" charset="0"/>
                <a:ea typeface="標楷體" panose="03000509000000000000" pitchFamily="65" charset="-120"/>
              </a:rPr>
              <a:t>定</a:t>
            </a:r>
            <a:r>
              <a:rPr lang="en-US" altLang="zh-TW" sz="2800" dirty="0" smtClean="0">
                <a:latin typeface="Times New Roman" panose="02020603050405020304" pitchFamily="18" charset="0"/>
                <a:ea typeface="標楷體" panose="03000509000000000000" pitchFamily="65" charset="-120"/>
              </a:rPr>
              <a:t>107</a:t>
            </a:r>
            <a:r>
              <a:rPr lang="zh-TW" altLang="zh-TW" sz="2800" dirty="0">
                <a:latin typeface="Times New Roman" panose="02020603050405020304" pitchFamily="18" charset="0"/>
                <a:ea typeface="標楷體" panose="03000509000000000000" pitchFamily="65" charset="-120"/>
              </a:rPr>
              <a:t>學年度起科技校院繁星計畫分發錄取生，無論放棄與否，一律不得報名當學年度四技二專甄選入學招生之重大變革，暫緩實施</a:t>
            </a:r>
            <a:r>
              <a:rPr lang="zh-TW" altLang="zh-TW"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p"/>
              <a:defRPr/>
            </a:pPr>
            <a:r>
              <a:rPr lang="en-US" altLang="zh-TW" sz="2800" dirty="0" smtClean="0">
                <a:latin typeface="Times New Roman" panose="02020603050405020304" pitchFamily="18" charset="0"/>
                <a:ea typeface="標楷體" panose="03000509000000000000" pitchFamily="65" charset="-120"/>
              </a:rPr>
              <a:t>107</a:t>
            </a:r>
            <a:r>
              <a:rPr lang="zh-TW" altLang="zh-TW" sz="2800" dirty="0">
                <a:latin typeface="Times New Roman" panose="02020603050405020304" pitchFamily="18" charset="0"/>
                <a:ea typeface="標楷體" panose="03000509000000000000" pitchFamily="65" charset="-120"/>
              </a:rPr>
              <a:t>學年度科技校院繁星計畫分發錄取生，依規定期限及方式聲明放棄者</a:t>
            </a:r>
            <a:r>
              <a:rPr lang="en-US" altLang="zh-TW" sz="2800" dirty="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同</a:t>
            </a:r>
            <a:r>
              <a:rPr lang="en-US" altLang="zh-TW" sz="2800" dirty="0">
                <a:latin typeface="Times New Roman" panose="02020603050405020304" pitchFamily="18" charset="0"/>
                <a:ea typeface="標楷體" panose="03000509000000000000" pitchFamily="65" charset="-120"/>
              </a:rPr>
              <a:t>106</a:t>
            </a:r>
            <a:r>
              <a:rPr lang="zh-TW" altLang="zh-TW" sz="2800" dirty="0">
                <a:latin typeface="Times New Roman" panose="02020603050405020304" pitchFamily="18" charset="0"/>
                <a:ea typeface="標楷體" panose="03000509000000000000" pitchFamily="65" charset="-120"/>
              </a:rPr>
              <a:t>學年度</a:t>
            </a:r>
            <a:r>
              <a:rPr lang="en-US" altLang="zh-TW" sz="2800" dirty="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，仍得參加</a:t>
            </a:r>
            <a:r>
              <a:rPr lang="en-US" altLang="zh-TW" sz="2800" dirty="0">
                <a:latin typeface="Times New Roman" panose="02020603050405020304" pitchFamily="18" charset="0"/>
                <a:ea typeface="標楷體" panose="03000509000000000000" pitchFamily="65" charset="-120"/>
              </a:rPr>
              <a:t>107</a:t>
            </a:r>
            <a:r>
              <a:rPr lang="zh-TW" altLang="zh-TW" sz="2800" dirty="0">
                <a:latin typeface="Times New Roman" panose="02020603050405020304" pitchFamily="18" charset="0"/>
                <a:ea typeface="標楷體" panose="03000509000000000000" pitchFamily="65" charset="-120"/>
              </a:rPr>
              <a:t>學年度四技二專甄選入學招生。</a:t>
            </a:r>
          </a:p>
          <a:p>
            <a:pPr marL="0" indent="0">
              <a:buFontTx/>
              <a:buNone/>
              <a:defRPr/>
            </a:pPr>
            <a:endParaRPr lang="zh-TW" altLang="zh-TW" b="1" dirty="0" smtClean="0">
              <a:latin typeface="Times New Roman" panose="02020603050405020304" pitchFamily="18" charset="0"/>
              <a:ea typeface="標楷體" panose="03000509000000000000" pitchFamily="65" charset="-120"/>
            </a:endParaRPr>
          </a:p>
        </p:txBody>
      </p:sp>
      <p:sp>
        <p:nvSpPr>
          <p:cNvPr id="2253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3D00FD0-5EA8-463E-B015-87D0857EAB54}" type="slidenum">
              <a:rPr lang="zh-TW" altLang="en-US" sz="1400" smtClean="0"/>
              <a:pPr>
                <a:spcBef>
                  <a:spcPct val="0"/>
                </a:spcBef>
                <a:buFontTx/>
                <a:buNone/>
              </a:pPr>
              <a:t>5</a:t>
            </a:fld>
            <a:endParaRPr lang="en-US" altLang="zh-TW" sz="1400" smtClean="0"/>
          </a:p>
        </p:txBody>
      </p:sp>
      <p:sp>
        <p:nvSpPr>
          <p:cNvPr id="22532" name="標題 1"/>
          <p:cNvSpPr>
            <a:spLocks noGrp="1"/>
          </p:cNvSpPr>
          <p:nvPr>
            <p:ph type="title"/>
          </p:nvPr>
        </p:nvSpPr>
        <p:spPr>
          <a:xfrm>
            <a:off x="107950" y="260350"/>
            <a:ext cx="8229600" cy="633413"/>
          </a:xfrm>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貳、重大變革</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388" y="1196975"/>
            <a:ext cx="8640762" cy="3527425"/>
          </a:xfrm>
        </p:spPr>
        <p:txBody>
          <a:bodyPr/>
          <a:lstStyle/>
          <a:p>
            <a:pPr marL="0" indent="0">
              <a:buFontTx/>
              <a:buNone/>
              <a:defRPr/>
            </a:pPr>
            <a:r>
              <a:rPr lang="zh-TW" altLang="en-US" sz="4000" dirty="0" smtClean="0">
                <a:latin typeface="標楷體" pitchFamily="65" charset="-120"/>
                <a:ea typeface="標楷體" pitchFamily="65" charset="-120"/>
              </a:rPr>
              <a:t>電話</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02-2772-5333</a:t>
            </a:r>
          </a:p>
          <a:p>
            <a:pPr marL="1520825" indent="-1520825">
              <a:buFontTx/>
              <a:buNone/>
              <a:defRPr/>
            </a:pPr>
            <a:r>
              <a:rPr lang="zh-TW" altLang="en-US" sz="4000" dirty="0" smtClean="0">
                <a:latin typeface="標楷體" pitchFamily="65" charset="-120"/>
                <a:ea typeface="標楷體" pitchFamily="65" charset="-120"/>
              </a:rPr>
              <a:t>傳真</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02-2773-5633  02-2773-1722</a:t>
            </a:r>
          </a:p>
          <a:p>
            <a:pPr marL="1524000" indent="0">
              <a:buFontTx/>
              <a:buNone/>
              <a:defRPr/>
            </a:pPr>
            <a:r>
              <a:rPr lang="en-US" altLang="zh-TW" sz="4000" dirty="0" smtClean="0">
                <a:latin typeface="Times New Roman" pitchFamily="18" charset="0"/>
                <a:ea typeface="華康中黑體" pitchFamily="49" charset="-120"/>
              </a:rPr>
              <a:t>02-2773-1655</a:t>
            </a:r>
          </a:p>
          <a:p>
            <a:pPr marL="1520825" indent="-1520825">
              <a:buFontTx/>
              <a:buNone/>
              <a:defRPr/>
            </a:pPr>
            <a:r>
              <a:rPr lang="zh-TW" altLang="en-US" sz="4000" dirty="0" smtClean="0">
                <a:latin typeface="標楷體" pitchFamily="65" charset="-120"/>
                <a:ea typeface="標楷體" pitchFamily="65" charset="-120"/>
              </a:rPr>
              <a:t>網址</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https</a:t>
            </a:r>
            <a:r>
              <a:rPr lang="en-US" altLang="zh-TW" sz="4000" dirty="0">
                <a:latin typeface="Times New Roman" pitchFamily="18" charset="0"/>
                <a:ea typeface="華康中黑體" pitchFamily="49" charset="-120"/>
              </a:rPr>
              <a:t>://www.jctv.ntut.edu.tw/star</a:t>
            </a:r>
            <a:r>
              <a:rPr lang="en-US" altLang="zh-TW" sz="4000" dirty="0" smtClean="0">
                <a:latin typeface="Times New Roman" pitchFamily="18" charset="0"/>
                <a:ea typeface="華康中黑體" pitchFamily="49" charset="-120"/>
              </a:rPr>
              <a:t>/</a:t>
            </a:r>
          </a:p>
          <a:p>
            <a:pPr marL="1520825" indent="-1520825">
              <a:buFontTx/>
              <a:buNone/>
              <a:defRPr/>
            </a:pPr>
            <a:r>
              <a:rPr lang="zh-TW" altLang="en-US" sz="4000" dirty="0" smtClean="0">
                <a:latin typeface="標楷體" pitchFamily="65" charset="-120"/>
                <a:ea typeface="標楷體" pitchFamily="65" charset="-120"/>
              </a:rPr>
              <a:t>電子郵件信箱</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star@ntut.edu.tw</a:t>
            </a:r>
            <a:endParaRPr lang="zh-TW" altLang="en-US" sz="4000" dirty="0">
              <a:latin typeface="Times New Roman" pitchFamily="18" charset="0"/>
              <a:ea typeface="華康中黑體" pitchFamily="49" charset="-120"/>
            </a:endParaRPr>
          </a:p>
        </p:txBody>
      </p:sp>
      <p:sp>
        <p:nvSpPr>
          <p:cNvPr id="1054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8E1B593-5262-4CE5-AF4D-BE4AC4A87A50}" type="slidenum">
              <a:rPr lang="zh-TW" altLang="en-US" sz="1400" smtClean="0"/>
              <a:pPr>
                <a:spcBef>
                  <a:spcPct val="0"/>
                </a:spcBef>
                <a:buFontTx/>
                <a:buNone/>
              </a:pPr>
              <a:t>50</a:t>
            </a:fld>
            <a:endParaRPr lang="en-US" altLang="zh-TW" sz="1400" smtClean="0"/>
          </a:p>
        </p:txBody>
      </p:sp>
      <p:sp>
        <p:nvSpPr>
          <p:cNvPr id="105476" name="標題 5"/>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拾貳、意見交流</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endParaRPr lang="zh-TW" altLang="en-US" smtClean="0"/>
          </a:p>
        </p:txBody>
      </p:sp>
      <p:sp>
        <p:nvSpPr>
          <p:cNvPr id="10752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4094E60-E5F6-4D57-B1D7-8023F11E039C}" type="slidenum">
              <a:rPr lang="zh-TW" altLang="en-US" sz="1400" smtClean="0"/>
              <a:pPr>
                <a:spcBef>
                  <a:spcPct val="0"/>
                </a:spcBef>
                <a:buFontTx/>
                <a:buNone/>
              </a:pPr>
              <a:t>51</a:t>
            </a:fld>
            <a:endParaRPr lang="en-US" altLang="zh-TW" sz="1400" smtClean="0"/>
          </a:p>
        </p:txBody>
      </p:sp>
      <p:sp>
        <p:nvSpPr>
          <p:cNvPr id="5" name="標題 7"/>
          <p:cNvSpPr txBox="1">
            <a:spLocks/>
          </p:cNvSpPr>
          <p:nvPr/>
        </p:nvSpPr>
        <p:spPr bwMode="auto">
          <a:xfrm>
            <a:off x="1331913" y="2814638"/>
            <a:ext cx="6696075" cy="1027112"/>
          </a:xfrm>
          <a:prstGeom prst="rect">
            <a:avLst/>
          </a:prstGeom>
          <a:noFill/>
          <a:ln w="9525">
            <a:noFill/>
            <a:miter lim="800000"/>
            <a:headEnd/>
            <a:tailEnd/>
          </a:ln>
        </p:spPr>
        <p:txBody>
          <a:bodyPr anchor="ctr"/>
          <a:lstStyle/>
          <a:p>
            <a:pPr eaLnBrk="1" hangingPunct="1">
              <a:defRPr/>
            </a:pPr>
            <a:r>
              <a:rPr lang="zh-TW" altLang="en-US" sz="5400" b="1" kern="0" dirty="0">
                <a:solidFill>
                  <a:srgbClr val="C00000"/>
                </a:solidFill>
                <a:latin typeface="標楷體" pitchFamily="65" charset="-120"/>
                <a:ea typeface="標楷體" pitchFamily="65" charset="-120"/>
                <a:cs typeface="+mj-cs"/>
              </a:rPr>
              <a:t>簡報完畢，敬請指教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參、重要注意事項（</a:t>
            </a:r>
            <a:r>
              <a:rPr lang="en-US" altLang="zh-TW" sz="44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4400" smtClean="0">
                <a:solidFill>
                  <a:schemeClr val="tx1"/>
                </a:solidFill>
                <a:latin typeface="標楷體" panose="03000509000000000000" pitchFamily="65" charset="-120"/>
                <a:ea typeface="標楷體" panose="03000509000000000000" pitchFamily="65" charset="-120"/>
              </a:rPr>
              <a:t>）</a:t>
            </a:r>
          </a:p>
        </p:txBody>
      </p:sp>
      <p:sp>
        <p:nvSpPr>
          <p:cNvPr id="23555" name="內容版面配置區 2"/>
          <p:cNvSpPr>
            <a:spLocks noGrp="1"/>
          </p:cNvSpPr>
          <p:nvPr>
            <p:ph idx="1"/>
          </p:nvPr>
        </p:nvSpPr>
        <p:spPr>
          <a:xfrm>
            <a:off x="179388" y="981075"/>
            <a:ext cx="8640762" cy="5327650"/>
          </a:xfrm>
        </p:spPr>
        <p:txBody>
          <a:bodyPr/>
          <a:lstStyle/>
          <a:p>
            <a:pPr>
              <a:buFont typeface="Wingdings" panose="05000000000000000000" pitchFamily="2" charset="2"/>
              <a:buChar char="p"/>
            </a:pPr>
            <a:r>
              <a:rPr lang="zh-TW" altLang="zh-TW" sz="2600" smtClean="0">
                <a:latin typeface="Times New Roman" panose="02020603050405020304" pitchFamily="18" charset="0"/>
                <a:ea typeface="標楷體" panose="03000509000000000000" pitchFamily="65" charset="-120"/>
              </a:rPr>
              <a:t>請各高職學校於</a:t>
            </a:r>
            <a:r>
              <a:rPr lang="en-US" altLang="zh-TW" sz="2600" smtClean="0">
                <a:solidFill>
                  <a:srgbClr val="FF0000"/>
                </a:solidFill>
                <a:latin typeface="Times New Roman" panose="02020603050405020304" pitchFamily="18" charset="0"/>
                <a:ea typeface="標楷體" panose="03000509000000000000" pitchFamily="65" charset="-120"/>
              </a:rPr>
              <a:t>106</a:t>
            </a:r>
            <a:r>
              <a:rPr lang="zh-TW" altLang="en-US" sz="2600" smtClean="0">
                <a:solidFill>
                  <a:srgbClr val="FF0000"/>
                </a:solidFill>
                <a:latin typeface="Times New Roman" panose="02020603050405020304" pitchFamily="18" charset="0"/>
                <a:ea typeface="標楷體" panose="03000509000000000000" pitchFamily="65" charset="-120"/>
              </a:rPr>
              <a:t>年</a:t>
            </a:r>
            <a:r>
              <a:rPr lang="en-US" altLang="zh-TW" sz="2600" smtClean="0">
                <a:solidFill>
                  <a:srgbClr val="FF0000"/>
                </a:solidFill>
                <a:latin typeface="Times New Roman" panose="02020603050405020304" pitchFamily="18" charset="0"/>
                <a:ea typeface="標楷體" panose="03000509000000000000" pitchFamily="65" charset="-120"/>
              </a:rPr>
              <a:t>12</a:t>
            </a:r>
            <a:r>
              <a:rPr lang="zh-TW" altLang="zh-TW" sz="2600" smtClean="0">
                <a:solidFill>
                  <a:srgbClr val="FF0000"/>
                </a:solidFill>
                <a:latin typeface="Times New Roman" panose="02020603050405020304" pitchFamily="18" charset="0"/>
                <a:ea typeface="標楷體" panose="03000509000000000000" pitchFamily="65" charset="-120"/>
              </a:rPr>
              <a:t>月</a:t>
            </a:r>
            <a:r>
              <a:rPr lang="en-US" altLang="zh-TW" sz="2600" smtClean="0">
                <a:solidFill>
                  <a:srgbClr val="FF0000"/>
                </a:solidFill>
                <a:latin typeface="Times New Roman" panose="02020603050405020304" pitchFamily="18" charset="0"/>
                <a:ea typeface="標楷體" panose="03000509000000000000" pitchFamily="65" charset="-120"/>
              </a:rPr>
              <a:t>1</a:t>
            </a:r>
            <a:r>
              <a:rPr lang="zh-TW" altLang="zh-TW" sz="2600" smtClean="0">
                <a:solidFill>
                  <a:srgbClr val="FF0000"/>
                </a:solidFill>
                <a:latin typeface="Times New Roman" panose="02020603050405020304" pitchFamily="18" charset="0"/>
                <a:ea typeface="標楷體" panose="03000509000000000000" pitchFamily="65" charset="-120"/>
              </a:rPr>
              <a:t>日</a:t>
            </a:r>
            <a:r>
              <a:rPr lang="en-US" altLang="zh-TW" sz="2600" smtClean="0">
                <a:solidFill>
                  <a:srgbClr val="FF0000"/>
                </a:solidFill>
                <a:latin typeface="Times New Roman" panose="02020603050405020304" pitchFamily="18" charset="0"/>
                <a:ea typeface="標楷體" panose="03000509000000000000" pitchFamily="65" charset="-120"/>
              </a:rPr>
              <a:t>10</a:t>
            </a:r>
            <a:r>
              <a:rPr lang="zh-TW" altLang="zh-TW" sz="2600" smtClean="0">
                <a:solidFill>
                  <a:srgbClr val="FF0000"/>
                </a:solidFill>
                <a:latin typeface="Times New Roman" panose="02020603050405020304" pitchFamily="18" charset="0"/>
                <a:ea typeface="標楷體" panose="03000509000000000000" pitchFamily="65" charset="-120"/>
              </a:rPr>
              <a:t>：</a:t>
            </a:r>
            <a:r>
              <a:rPr lang="en-US" altLang="zh-TW" sz="2600" smtClean="0">
                <a:solidFill>
                  <a:srgbClr val="FF0000"/>
                </a:solidFill>
                <a:latin typeface="Times New Roman" panose="02020603050405020304" pitchFamily="18" charset="0"/>
                <a:ea typeface="標楷體" panose="03000509000000000000" pitchFamily="65" charset="-120"/>
              </a:rPr>
              <a:t>00</a:t>
            </a:r>
            <a:r>
              <a:rPr lang="zh-TW" altLang="zh-TW" sz="2600" smtClean="0">
                <a:solidFill>
                  <a:srgbClr val="FF0000"/>
                </a:solidFill>
                <a:latin typeface="Times New Roman" panose="02020603050405020304" pitchFamily="18" charset="0"/>
                <a:ea typeface="標楷體" panose="03000509000000000000" pitchFamily="65" charset="-120"/>
              </a:rPr>
              <a:t>起至</a:t>
            </a:r>
            <a:r>
              <a:rPr lang="en-US" altLang="zh-TW" sz="2600" smtClean="0">
                <a:solidFill>
                  <a:srgbClr val="FF0000"/>
                </a:solidFill>
                <a:latin typeface="Times New Roman" panose="02020603050405020304" pitchFamily="18" charset="0"/>
                <a:ea typeface="標楷體" panose="03000509000000000000" pitchFamily="65" charset="-120"/>
              </a:rPr>
              <a:t>107</a:t>
            </a:r>
            <a:r>
              <a:rPr lang="zh-TW" altLang="en-US" sz="2600" smtClean="0">
                <a:solidFill>
                  <a:srgbClr val="FF0000"/>
                </a:solidFill>
                <a:latin typeface="Times New Roman" panose="02020603050405020304" pitchFamily="18" charset="0"/>
                <a:ea typeface="標楷體" panose="03000509000000000000" pitchFamily="65" charset="-120"/>
              </a:rPr>
              <a:t>年</a:t>
            </a:r>
            <a:r>
              <a:rPr lang="en-US" altLang="zh-TW" sz="2600" smtClean="0">
                <a:solidFill>
                  <a:srgbClr val="FF0000"/>
                </a:solidFill>
                <a:latin typeface="Times New Roman" panose="02020603050405020304" pitchFamily="18" charset="0"/>
                <a:ea typeface="標楷體" panose="03000509000000000000" pitchFamily="65" charset="-120"/>
              </a:rPr>
              <a:t>1</a:t>
            </a:r>
            <a:r>
              <a:rPr lang="zh-TW" altLang="zh-TW" sz="2600" smtClean="0">
                <a:solidFill>
                  <a:srgbClr val="FF0000"/>
                </a:solidFill>
                <a:latin typeface="Times New Roman" panose="02020603050405020304" pitchFamily="18" charset="0"/>
                <a:ea typeface="標楷體" panose="03000509000000000000" pitchFamily="65" charset="-120"/>
              </a:rPr>
              <a:t>月</a:t>
            </a:r>
            <a:r>
              <a:rPr lang="en-US" altLang="zh-TW" sz="2600" smtClean="0">
                <a:solidFill>
                  <a:srgbClr val="FF0000"/>
                </a:solidFill>
                <a:latin typeface="Times New Roman" panose="02020603050405020304" pitchFamily="18" charset="0"/>
                <a:ea typeface="標楷體" panose="03000509000000000000" pitchFamily="65" charset="-120"/>
              </a:rPr>
              <a:t>10</a:t>
            </a:r>
            <a:r>
              <a:rPr lang="zh-TW" altLang="zh-TW" sz="2600" smtClean="0">
                <a:solidFill>
                  <a:srgbClr val="FF0000"/>
                </a:solidFill>
                <a:latin typeface="Times New Roman" panose="02020603050405020304" pitchFamily="18" charset="0"/>
                <a:ea typeface="標楷體" panose="03000509000000000000" pitchFamily="65" charset="-120"/>
              </a:rPr>
              <a:t>日</a:t>
            </a:r>
            <a:r>
              <a:rPr lang="en-US" altLang="zh-TW" sz="2600" smtClean="0">
                <a:solidFill>
                  <a:srgbClr val="FF0000"/>
                </a:solidFill>
                <a:latin typeface="Times New Roman" panose="02020603050405020304" pitchFamily="18" charset="0"/>
                <a:ea typeface="標楷體" panose="03000509000000000000" pitchFamily="65" charset="-120"/>
              </a:rPr>
              <a:t>17</a:t>
            </a:r>
            <a:r>
              <a:rPr lang="zh-TW" altLang="zh-TW" sz="2600" smtClean="0">
                <a:solidFill>
                  <a:srgbClr val="FF0000"/>
                </a:solidFill>
                <a:latin typeface="Times New Roman" panose="02020603050405020304" pitchFamily="18" charset="0"/>
                <a:ea typeface="標楷體" panose="03000509000000000000" pitchFamily="65" charset="-120"/>
              </a:rPr>
              <a:t>：</a:t>
            </a:r>
            <a:r>
              <a:rPr lang="en-US" altLang="zh-TW" sz="2600" smtClean="0">
                <a:solidFill>
                  <a:srgbClr val="FF0000"/>
                </a:solidFill>
                <a:latin typeface="Times New Roman" panose="02020603050405020304" pitchFamily="18" charset="0"/>
                <a:ea typeface="標楷體" panose="03000509000000000000" pitchFamily="65" charset="-120"/>
              </a:rPr>
              <a:t>00</a:t>
            </a:r>
            <a:r>
              <a:rPr lang="zh-TW" altLang="zh-TW" sz="2600" smtClean="0">
                <a:solidFill>
                  <a:srgbClr val="FF0000"/>
                </a:solidFill>
                <a:latin typeface="Times New Roman" panose="02020603050405020304" pitchFamily="18" charset="0"/>
                <a:ea typeface="標楷體" panose="03000509000000000000" pitchFamily="65" charset="-120"/>
              </a:rPr>
              <a:t>止上傳校內遴選辦法及公告網址。</a:t>
            </a:r>
            <a:endParaRPr lang="en-US" altLang="zh-TW" sz="2600" smtClean="0">
              <a:solidFill>
                <a:srgbClr val="FF0000"/>
              </a:solidFill>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zh-TW" altLang="zh-TW" sz="2600" smtClean="0">
                <a:latin typeface="Times New Roman" panose="02020603050405020304" pitchFamily="18" charset="0"/>
                <a:ea typeface="標楷體" panose="03000509000000000000" pitchFamily="65" charset="-120"/>
              </a:rPr>
              <a:t>考生須依持有之證明文件，於網路報名系統輸入報名資料並確實核對正確，並輸入甄選編號及密碼送出後，</a:t>
            </a:r>
            <a:r>
              <a:rPr lang="zh-TW" altLang="zh-TW" sz="2600" smtClean="0">
                <a:solidFill>
                  <a:srgbClr val="0000FF"/>
                </a:solidFill>
                <a:latin typeface="Times New Roman" panose="02020603050405020304" pitchFamily="18" charset="0"/>
                <a:ea typeface="標楷體" panose="03000509000000000000" pitchFamily="65" charset="-120"/>
              </a:rPr>
              <a:t>報名資料會傳送至所屬高職學校系統，由所屬高職學校審查</a:t>
            </a:r>
            <a:r>
              <a:rPr lang="zh-TW" altLang="zh-TW" sz="2600" smtClean="0">
                <a:latin typeface="Times New Roman" panose="02020603050405020304" pitchFamily="18" charset="0"/>
                <a:ea typeface="標楷體" panose="03000509000000000000" pitchFamily="65" charset="-120"/>
              </a:rPr>
              <a:t>。所屬高職學校依考生持有之證明文件，審查輸入報名資料是否正確。</a:t>
            </a:r>
            <a:r>
              <a:rPr lang="zh-TW" altLang="zh-TW" sz="2600" u="sng" smtClean="0">
                <a:solidFill>
                  <a:srgbClr val="FF0000"/>
                </a:solidFill>
                <a:latin typeface="Times New Roman" panose="02020603050405020304" pitchFamily="18" charset="0"/>
                <a:ea typeface="標楷體" panose="03000509000000000000" pitchFamily="65" charset="-120"/>
              </a:rPr>
              <a:t>正確無誤者，即由所屬高職學校確定送出，完成網路報名，即不得修改；未正確者，由所屬高職學校退回考生回資料輸入頁面，並協助考生確實修改正確後，再進行資料確定送出。</a:t>
            </a:r>
          </a:p>
          <a:p>
            <a:pPr>
              <a:buFont typeface="Wingdings" panose="05000000000000000000" pitchFamily="2" charset="2"/>
              <a:buChar char="p"/>
            </a:pPr>
            <a:endParaRPr lang="zh-TW" altLang="zh-TW" sz="2600" smtClean="0">
              <a:solidFill>
                <a:srgbClr val="FF0000"/>
              </a:solidFill>
              <a:latin typeface="Times New Roman" panose="02020603050405020304" pitchFamily="18" charset="0"/>
              <a:ea typeface="標楷體" panose="03000509000000000000" pitchFamily="65" charset="-120"/>
            </a:endParaRPr>
          </a:p>
        </p:txBody>
      </p:sp>
      <p:sp>
        <p:nvSpPr>
          <p:cNvPr id="235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433ADE5-644A-49E4-A668-6AECEEA21C36}" type="slidenum">
              <a:rPr lang="zh-TW" altLang="en-US" sz="1400" smtClean="0"/>
              <a:pPr>
                <a:spcBef>
                  <a:spcPct val="0"/>
                </a:spcBef>
                <a:buFontTx/>
                <a:buNone/>
              </a:pPr>
              <a:t>6</a:t>
            </a:fld>
            <a:endParaRPr lang="en-US" altLang="zh-TW"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參、重要注意事項（</a:t>
            </a:r>
            <a:r>
              <a:rPr lang="en-US" altLang="zh-TW" sz="44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4400" smtClean="0">
                <a:solidFill>
                  <a:schemeClr val="tx1"/>
                </a:solidFill>
                <a:latin typeface="標楷體" panose="03000509000000000000" pitchFamily="65" charset="-120"/>
                <a:ea typeface="標楷體" panose="03000509000000000000" pitchFamily="65" charset="-120"/>
              </a:rPr>
              <a:t>）</a:t>
            </a:r>
          </a:p>
        </p:txBody>
      </p:sp>
      <p:sp>
        <p:nvSpPr>
          <p:cNvPr id="25603" name="內容版面配置區 2"/>
          <p:cNvSpPr>
            <a:spLocks noGrp="1"/>
          </p:cNvSpPr>
          <p:nvPr>
            <p:ph idx="1"/>
          </p:nvPr>
        </p:nvSpPr>
        <p:spPr>
          <a:xfrm>
            <a:off x="179388" y="981075"/>
            <a:ext cx="8713787" cy="5327650"/>
          </a:xfrm>
        </p:spPr>
        <p:txBody>
          <a:bodyPr/>
          <a:lstStyle/>
          <a:p>
            <a:pPr>
              <a:buFont typeface="Wingdings" panose="05000000000000000000" pitchFamily="2" charset="2"/>
              <a:buChar char="p"/>
            </a:pPr>
            <a:r>
              <a:rPr lang="zh-TW" altLang="zh-TW" sz="2300" u="sng" smtClean="0">
                <a:solidFill>
                  <a:srgbClr val="FF0000"/>
                </a:solidFill>
                <a:latin typeface="Times New Roman" panose="02020603050405020304" pitchFamily="18" charset="0"/>
                <a:ea typeface="標楷體" panose="03000509000000000000" pitchFamily="65" charset="-120"/>
              </a:rPr>
              <a:t>考生網路輸入與所屬高職學校審查並確定送出報名資料，均須於</a:t>
            </a:r>
            <a:r>
              <a:rPr lang="en-US" altLang="zh-TW" sz="2300" u="sng" smtClean="0">
                <a:solidFill>
                  <a:srgbClr val="FF0000"/>
                </a:solidFill>
                <a:latin typeface="Times New Roman" panose="02020603050405020304" pitchFamily="18" charset="0"/>
                <a:ea typeface="標楷體" panose="03000509000000000000" pitchFamily="65" charset="-120"/>
              </a:rPr>
              <a:t>107</a:t>
            </a:r>
            <a:r>
              <a:rPr lang="zh-TW" altLang="zh-TW" sz="2300" u="sng" smtClean="0">
                <a:solidFill>
                  <a:srgbClr val="FF0000"/>
                </a:solidFill>
                <a:latin typeface="Times New Roman" panose="02020603050405020304" pitchFamily="18" charset="0"/>
                <a:ea typeface="標楷體" panose="03000509000000000000" pitchFamily="65" charset="-120"/>
              </a:rPr>
              <a:t>年</a:t>
            </a:r>
            <a:r>
              <a:rPr lang="en-US" altLang="zh-TW" sz="2300" u="sng" smtClean="0">
                <a:solidFill>
                  <a:srgbClr val="FF0000"/>
                </a:solidFill>
                <a:latin typeface="Times New Roman" panose="02020603050405020304" pitchFamily="18" charset="0"/>
                <a:ea typeface="標楷體" panose="03000509000000000000" pitchFamily="65" charset="-120"/>
              </a:rPr>
              <a:t>3</a:t>
            </a:r>
            <a:r>
              <a:rPr lang="zh-TW" altLang="zh-TW" sz="2300" u="sng" smtClean="0">
                <a:solidFill>
                  <a:srgbClr val="FF0000"/>
                </a:solidFill>
                <a:latin typeface="Times New Roman" panose="02020603050405020304" pitchFamily="18" charset="0"/>
                <a:ea typeface="標楷體" panose="03000509000000000000" pitchFamily="65" charset="-120"/>
              </a:rPr>
              <a:t>月</a:t>
            </a:r>
            <a:r>
              <a:rPr lang="en-US" altLang="zh-TW" sz="2300" u="sng" smtClean="0">
                <a:solidFill>
                  <a:srgbClr val="FF0000"/>
                </a:solidFill>
                <a:latin typeface="Times New Roman" panose="02020603050405020304" pitchFamily="18" charset="0"/>
                <a:ea typeface="標楷體" panose="03000509000000000000" pitchFamily="65" charset="-120"/>
              </a:rPr>
              <a:t>20</a:t>
            </a:r>
            <a:r>
              <a:rPr lang="zh-TW" altLang="zh-TW" sz="2300" u="sng" smtClean="0">
                <a:solidFill>
                  <a:srgbClr val="FF0000"/>
                </a:solidFill>
                <a:latin typeface="Times New Roman" panose="02020603050405020304" pitchFamily="18" charset="0"/>
                <a:ea typeface="標楷體" panose="03000509000000000000" pitchFamily="65" charset="-120"/>
              </a:rPr>
              <a:t>日</a:t>
            </a:r>
            <a:r>
              <a:rPr lang="en-US" altLang="zh-TW" sz="2300" u="sng" smtClean="0">
                <a:solidFill>
                  <a:srgbClr val="FF0000"/>
                </a:solidFill>
                <a:latin typeface="Times New Roman" panose="02020603050405020304" pitchFamily="18" charset="0"/>
                <a:ea typeface="標楷體" panose="03000509000000000000" pitchFamily="65" charset="-120"/>
              </a:rPr>
              <a:t>17</a:t>
            </a:r>
            <a:r>
              <a:rPr lang="zh-TW" altLang="zh-TW" sz="2300" u="sng" smtClean="0">
                <a:solidFill>
                  <a:srgbClr val="FF0000"/>
                </a:solidFill>
                <a:latin typeface="Times New Roman" panose="02020603050405020304" pitchFamily="18" charset="0"/>
                <a:ea typeface="標楷體" panose="03000509000000000000" pitchFamily="65" charset="-120"/>
              </a:rPr>
              <a:t>：</a:t>
            </a:r>
            <a:r>
              <a:rPr lang="en-US" altLang="zh-TW" sz="2300" u="sng" smtClean="0">
                <a:solidFill>
                  <a:srgbClr val="FF0000"/>
                </a:solidFill>
                <a:latin typeface="Times New Roman" panose="02020603050405020304" pitchFamily="18" charset="0"/>
                <a:ea typeface="標楷體" panose="03000509000000000000" pitchFamily="65" charset="-120"/>
              </a:rPr>
              <a:t>00</a:t>
            </a:r>
            <a:r>
              <a:rPr lang="zh-TW" altLang="zh-TW" sz="2300" u="sng" smtClean="0">
                <a:solidFill>
                  <a:srgbClr val="FF0000"/>
                </a:solidFill>
                <a:latin typeface="Times New Roman" panose="02020603050405020304" pitchFamily="18" charset="0"/>
                <a:ea typeface="標楷體" panose="03000509000000000000" pitchFamily="65" charset="-120"/>
              </a:rPr>
              <a:t>前完成，始完成網路報名。</a:t>
            </a:r>
            <a:r>
              <a:rPr lang="zh-TW" altLang="zh-TW" sz="2300" smtClean="0">
                <a:latin typeface="Times New Roman" panose="02020603050405020304" pitchFamily="18" charset="0"/>
                <a:ea typeface="標楷體" panose="03000509000000000000" pitchFamily="65" charset="-120"/>
              </a:rPr>
              <a:t>考生報名資料經完成網路報名後即不得修改，才得以列印報名表件；</a:t>
            </a:r>
            <a:r>
              <a:rPr lang="zh-TW" altLang="zh-TW" sz="2300" u="sng" smtClean="0">
                <a:solidFill>
                  <a:srgbClr val="FF0000"/>
                </a:solidFill>
                <a:latin typeface="Times New Roman" panose="02020603050405020304" pitchFamily="18" charset="0"/>
                <a:ea typeface="標楷體" panose="03000509000000000000" pitchFamily="65" charset="-120"/>
              </a:rPr>
              <a:t>考生網路登錄報名資料，未經所屬高職學校於規定期限內確定送出者，概視為未完成網路報名，即喪失參加本招生之報名資格</a:t>
            </a:r>
            <a:r>
              <a:rPr lang="zh-TW" altLang="zh-TW" sz="2300" smtClean="0">
                <a:latin typeface="Times New Roman" panose="02020603050405020304" pitchFamily="18" charset="0"/>
                <a:ea typeface="標楷體" panose="03000509000000000000" pitchFamily="65" charset="-120"/>
              </a:rPr>
              <a:t>，提醒考生應主動檢視報名系統報名資料確定送出之完成狀態，以維報名權益。為避免網路壅塞，請考生及各高職學校於網路報名登錄期間，儘早上網登錄及完成審查確定送出之報名作業。</a:t>
            </a:r>
          </a:p>
          <a:p>
            <a:pPr>
              <a:buFont typeface="Wingdings" panose="05000000000000000000" pitchFamily="2" charset="2"/>
              <a:buChar char="p"/>
            </a:pPr>
            <a:r>
              <a:rPr lang="zh-TW" altLang="zh-TW" sz="2300" u="sng" smtClean="0">
                <a:solidFill>
                  <a:srgbClr val="FF0000"/>
                </a:solidFill>
                <a:latin typeface="Times New Roman" panose="02020603050405020304" pitchFamily="18" charset="0"/>
                <a:ea typeface="標楷體" panose="03000509000000000000" pitchFamily="65" charset="-120"/>
              </a:rPr>
              <a:t>第</a:t>
            </a:r>
            <a:r>
              <a:rPr lang="en-US" altLang="zh-TW" sz="2300" u="sng" smtClean="0">
                <a:solidFill>
                  <a:srgbClr val="FF0000"/>
                </a:solidFill>
                <a:latin typeface="Times New Roman" panose="02020603050405020304" pitchFamily="18" charset="0"/>
                <a:ea typeface="標楷體" panose="03000509000000000000" pitchFamily="65" charset="-120"/>
              </a:rPr>
              <a:t>6</a:t>
            </a:r>
            <a:r>
              <a:rPr lang="zh-TW" altLang="zh-TW" sz="2300" u="sng" smtClean="0">
                <a:solidFill>
                  <a:srgbClr val="FF0000"/>
                </a:solidFill>
                <a:latin typeface="Times New Roman" panose="02020603050405020304" pitchFamily="18" charset="0"/>
                <a:ea typeface="標楷體" panose="03000509000000000000" pitchFamily="65" charset="-120"/>
              </a:rPr>
              <a:t>比序與第</a:t>
            </a:r>
            <a:r>
              <a:rPr lang="en-US" altLang="zh-TW" sz="2300" u="sng" smtClean="0">
                <a:solidFill>
                  <a:srgbClr val="FF0000"/>
                </a:solidFill>
                <a:latin typeface="Times New Roman" panose="02020603050405020304" pitchFamily="18" charset="0"/>
                <a:ea typeface="標楷體" panose="03000509000000000000" pitchFamily="65" charset="-120"/>
              </a:rPr>
              <a:t>7</a:t>
            </a:r>
            <a:r>
              <a:rPr lang="zh-TW" altLang="zh-TW" sz="2300" u="sng" smtClean="0">
                <a:solidFill>
                  <a:srgbClr val="FF0000"/>
                </a:solidFill>
                <a:latin typeface="Times New Roman" panose="02020603050405020304" pitchFamily="18" charset="0"/>
                <a:ea typeface="標楷體" panose="03000509000000000000" pitchFamily="65" charset="-120"/>
              </a:rPr>
              <a:t>比序</a:t>
            </a:r>
            <a:r>
              <a:rPr lang="zh-TW" altLang="zh-TW" sz="2300" smtClean="0">
                <a:latin typeface="Times New Roman" panose="02020603050405020304" pitchFamily="18" charset="0"/>
                <a:ea typeface="標楷體" panose="03000509000000000000" pitchFamily="65" charset="-120"/>
              </a:rPr>
              <a:t>之各項總合成績，係依</a:t>
            </a:r>
            <a:r>
              <a:rPr lang="zh-TW" altLang="en-US" sz="2300" smtClean="0">
                <a:latin typeface="Times New Roman" panose="02020603050405020304" pitchFamily="18" charset="0"/>
                <a:ea typeface="標楷體" panose="03000509000000000000" pitchFamily="65" charset="-120"/>
              </a:rPr>
              <a:t>招生</a:t>
            </a:r>
            <a:r>
              <a:rPr lang="zh-TW" altLang="zh-TW" sz="2300" smtClean="0">
                <a:latin typeface="Times New Roman" panose="02020603050405020304" pitchFamily="18" charset="0"/>
                <a:ea typeface="標楷體" panose="03000509000000000000" pitchFamily="65" charset="-120"/>
              </a:rPr>
              <a:t>委員會</a:t>
            </a:r>
            <a:r>
              <a:rPr lang="zh-TW" altLang="en-US" sz="2300" smtClean="0">
                <a:latin typeface="Times New Roman" panose="02020603050405020304" pitchFamily="18" charset="0"/>
                <a:ea typeface="標楷體" panose="03000509000000000000" pitchFamily="65" charset="-120"/>
              </a:rPr>
              <a:t>之委員會議審議</a:t>
            </a:r>
            <a:r>
              <a:rPr lang="zh-TW" altLang="zh-TW" sz="2300" smtClean="0">
                <a:latin typeface="Times New Roman" panose="02020603050405020304" pitchFamily="18" charset="0"/>
                <a:ea typeface="標楷體" panose="03000509000000000000" pitchFamily="65" charset="-120"/>
              </a:rPr>
              <a:t>通過之計分方式計算，採計項目及計分標準如本簡章第</a:t>
            </a:r>
            <a:r>
              <a:rPr lang="en-US" altLang="zh-TW" sz="2300" smtClean="0">
                <a:latin typeface="Times New Roman" panose="02020603050405020304" pitchFamily="18" charset="0"/>
                <a:ea typeface="標楷體" panose="03000509000000000000" pitchFamily="65" charset="-120"/>
              </a:rPr>
              <a:t>10</a:t>
            </a:r>
            <a:r>
              <a:rPr lang="zh-TW" altLang="zh-TW" sz="2300" smtClean="0">
                <a:latin typeface="Times New Roman" panose="02020603050405020304" pitchFamily="18" charset="0"/>
                <a:ea typeface="標楷體" panose="03000509000000000000" pitchFamily="65" charset="-120"/>
              </a:rPr>
              <a:t>頁至第</a:t>
            </a:r>
            <a:r>
              <a:rPr lang="en-US" altLang="zh-TW" sz="2300" smtClean="0">
                <a:latin typeface="Times New Roman" panose="02020603050405020304" pitchFamily="18" charset="0"/>
                <a:ea typeface="標楷體" panose="03000509000000000000" pitchFamily="65" charset="-120"/>
              </a:rPr>
              <a:t>12</a:t>
            </a:r>
            <a:r>
              <a:rPr lang="zh-TW" altLang="zh-TW" sz="2300" smtClean="0">
                <a:latin typeface="Times New Roman" panose="02020603050405020304" pitchFamily="18" charset="0"/>
                <a:ea typeface="標楷體" panose="03000509000000000000" pitchFamily="65" charset="-120"/>
              </a:rPr>
              <a:t>頁之附表一及附表二。</a:t>
            </a:r>
            <a:r>
              <a:rPr lang="zh-TW" altLang="zh-TW" sz="2300" u="sng" smtClean="0">
                <a:solidFill>
                  <a:srgbClr val="FF0000"/>
                </a:solidFill>
                <a:latin typeface="Times New Roman" panose="02020603050405020304" pitchFamily="18" charset="0"/>
                <a:ea typeface="標楷體" panose="03000509000000000000" pitchFamily="65" charset="-120"/>
              </a:rPr>
              <a:t>考生須於報名時，於「網路報名系統」點選登錄持有之項目，並將採計項目之相關證明影本寄至本委員會審查；</a:t>
            </a:r>
            <a:r>
              <a:rPr lang="zh-TW" altLang="zh-TW" sz="2300" b="1" u="sng" smtClean="0">
                <a:solidFill>
                  <a:srgbClr val="FF0000"/>
                </a:solidFill>
                <a:latin typeface="Times New Roman" panose="02020603050405020304" pitchFamily="18" charset="0"/>
                <a:ea typeface="標楷體" panose="03000509000000000000" pitchFamily="65" charset="-120"/>
              </a:rPr>
              <a:t>未依規定辦理者，概不予採計</a:t>
            </a:r>
            <a:r>
              <a:rPr lang="zh-TW" altLang="zh-TW" sz="2300" smtClean="0">
                <a:latin typeface="Times New Roman" panose="02020603050405020304" pitchFamily="18" charset="0"/>
                <a:ea typeface="標楷體" panose="03000509000000000000" pitchFamily="65" charset="-120"/>
              </a:rPr>
              <a:t>。其他未在採計表列項目內之資料概不予採計，亦無須寄出。</a:t>
            </a:r>
          </a:p>
        </p:txBody>
      </p:sp>
      <p:sp>
        <p:nvSpPr>
          <p:cNvPr id="2560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2DC7AA7-A994-4B5E-BA40-BBB7A24F2372}" type="slidenum">
              <a:rPr lang="zh-TW" altLang="en-US" sz="1400" smtClean="0"/>
              <a:pPr>
                <a:spcBef>
                  <a:spcPct val="0"/>
                </a:spcBef>
                <a:buFontTx/>
                <a:buNone/>
              </a:pPr>
              <a:t>7</a:t>
            </a:fld>
            <a:endParaRPr lang="en-US" altLang="zh-TW"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zh-TW" altLang="en-US" sz="4400" smtClean="0">
                <a:solidFill>
                  <a:schemeClr val="tx1"/>
                </a:solidFill>
                <a:latin typeface="標楷體" panose="03000509000000000000" pitchFamily="65" charset="-120"/>
                <a:ea typeface="標楷體" panose="03000509000000000000" pitchFamily="65" charset="-120"/>
              </a:rPr>
              <a:t>參、重要注意事項（</a:t>
            </a:r>
            <a:r>
              <a:rPr lang="en-US" altLang="zh-TW" sz="44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4400" smtClean="0">
                <a:solidFill>
                  <a:schemeClr val="tx1"/>
                </a:solidFill>
                <a:latin typeface="標楷體" panose="03000509000000000000" pitchFamily="65" charset="-120"/>
                <a:ea typeface="標楷體" panose="03000509000000000000" pitchFamily="65" charset="-120"/>
              </a:rPr>
              <a:t>）</a:t>
            </a:r>
          </a:p>
        </p:txBody>
      </p:sp>
      <p:sp>
        <p:nvSpPr>
          <p:cNvPr id="15363" name="內容版面配置區 2"/>
          <p:cNvSpPr>
            <a:spLocks noGrp="1"/>
          </p:cNvSpPr>
          <p:nvPr>
            <p:ph idx="1"/>
          </p:nvPr>
        </p:nvSpPr>
        <p:spPr>
          <a:xfrm>
            <a:off x="179388" y="981075"/>
            <a:ext cx="8785225" cy="5327650"/>
          </a:xfrm>
        </p:spPr>
        <p:txBody>
          <a:bodyPr/>
          <a:lstStyle/>
          <a:p>
            <a:pPr>
              <a:buFont typeface="Wingdings" panose="05000000000000000000" pitchFamily="2" charset="2"/>
              <a:buChar char="p"/>
              <a:defRPr/>
            </a:pPr>
            <a:r>
              <a:rPr lang="en-US" altLang="zh-TW" sz="2400" u="sng" dirty="0" smtClean="0">
                <a:solidFill>
                  <a:srgbClr val="FF0000"/>
                </a:solidFill>
                <a:latin typeface="Times New Roman" panose="02020603050405020304" pitchFamily="18" charset="0"/>
                <a:ea typeface="標楷體" panose="03000509000000000000" pitchFamily="65" charset="-120"/>
              </a:rPr>
              <a:t>107</a:t>
            </a:r>
            <a:r>
              <a:rPr lang="zh-TW" altLang="en-US" sz="2400" u="sng" dirty="0" smtClean="0">
                <a:solidFill>
                  <a:srgbClr val="FF0000"/>
                </a:solidFill>
                <a:latin typeface="Times New Roman" panose="02020603050405020304" pitchFamily="18" charset="0"/>
                <a:ea typeface="標楷體" panose="03000509000000000000" pitchFamily="65" charset="-120"/>
              </a:rPr>
              <a:t>年</a:t>
            </a:r>
            <a:r>
              <a:rPr lang="en-US" altLang="zh-TW" sz="2400" u="sng" dirty="0" smtClean="0">
                <a:solidFill>
                  <a:srgbClr val="FF0000"/>
                </a:solidFill>
                <a:latin typeface="Times New Roman" panose="02020603050405020304" pitchFamily="18" charset="0"/>
                <a:ea typeface="標楷體" panose="03000509000000000000" pitchFamily="65" charset="-120"/>
              </a:rPr>
              <a:t>5</a:t>
            </a:r>
            <a:r>
              <a:rPr lang="zh-TW" altLang="zh-TW" sz="2400" u="sng" dirty="0" smtClean="0">
                <a:solidFill>
                  <a:srgbClr val="FF0000"/>
                </a:solidFill>
                <a:latin typeface="Times New Roman" panose="02020603050405020304" pitchFamily="18" charset="0"/>
                <a:ea typeface="標楷體" panose="03000509000000000000" pitchFamily="65" charset="-120"/>
              </a:rPr>
              <a:t>月</a:t>
            </a:r>
            <a:r>
              <a:rPr lang="en-US" altLang="zh-TW" sz="2400" u="sng" dirty="0" smtClean="0">
                <a:solidFill>
                  <a:srgbClr val="FF0000"/>
                </a:solidFill>
                <a:latin typeface="Times New Roman" panose="02020603050405020304" pitchFamily="18" charset="0"/>
                <a:ea typeface="標楷體" panose="03000509000000000000" pitchFamily="65" charset="-120"/>
              </a:rPr>
              <a:t>3</a:t>
            </a:r>
            <a:r>
              <a:rPr lang="zh-TW" altLang="zh-TW" sz="2400" u="sng" dirty="0" smtClean="0">
                <a:solidFill>
                  <a:srgbClr val="FF0000"/>
                </a:solidFill>
                <a:latin typeface="Times New Roman" panose="02020603050405020304" pitchFamily="18" charset="0"/>
                <a:ea typeface="標楷體" panose="03000509000000000000" pitchFamily="65" charset="-120"/>
              </a:rPr>
              <a:t>日</a:t>
            </a:r>
            <a:r>
              <a:rPr lang="zh-TW" altLang="zh-TW" sz="2400" u="sng" dirty="0">
                <a:solidFill>
                  <a:srgbClr val="FF0000"/>
                </a:solidFill>
                <a:latin typeface="Times New Roman" panose="02020603050405020304" pitchFamily="18" charset="0"/>
                <a:ea typeface="標楷體" panose="03000509000000000000" pitchFamily="65" charset="-120"/>
              </a:rPr>
              <a:t>（</a:t>
            </a:r>
            <a:r>
              <a:rPr lang="zh-TW" altLang="zh-TW" sz="2400" u="sng" dirty="0" smtClean="0">
                <a:solidFill>
                  <a:srgbClr val="FF0000"/>
                </a:solidFill>
                <a:latin typeface="Times New Roman" panose="02020603050405020304" pitchFamily="18" charset="0"/>
                <a:ea typeface="標楷體" panose="03000509000000000000" pitchFamily="65" charset="-120"/>
              </a:rPr>
              <a:t>星期</a:t>
            </a:r>
            <a:r>
              <a:rPr lang="zh-TW" altLang="en-US" sz="2400" u="sng" dirty="0">
                <a:solidFill>
                  <a:srgbClr val="FF0000"/>
                </a:solidFill>
                <a:latin typeface="Times New Roman" panose="02020603050405020304" pitchFamily="18" charset="0"/>
                <a:ea typeface="標楷體" panose="03000509000000000000" pitchFamily="65" charset="-120"/>
              </a:rPr>
              <a:t>四</a:t>
            </a:r>
            <a:r>
              <a:rPr lang="zh-TW" altLang="zh-TW" sz="2400" u="sng" dirty="0" smtClean="0">
                <a:solidFill>
                  <a:srgbClr val="FF0000"/>
                </a:solidFill>
                <a:latin typeface="Times New Roman" panose="02020603050405020304" pitchFamily="18" charset="0"/>
                <a:ea typeface="標楷體" panose="03000509000000000000" pitchFamily="65" charset="-120"/>
              </a:rPr>
              <a:t>）</a:t>
            </a:r>
            <a:r>
              <a:rPr lang="en-US" altLang="zh-TW" sz="2400" u="sng" dirty="0">
                <a:solidFill>
                  <a:srgbClr val="FF0000"/>
                </a:solidFill>
                <a:latin typeface="Times New Roman" panose="02020603050405020304" pitchFamily="18" charset="0"/>
                <a:ea typeface="標楷體" panose="03000509000000000000" pitchFamily="65" charset="-120"/>
              </a:rPr>
              <a:t>10</a:t>
            </a:r>
            <a:r>
              <a:rPr lang="zh-TW" altLang="zh-TW" sz="2400" u="sng" dirty="0">
                <a:solidFill>
                  <a:srgbClr val="FF0000"/>
                </a:solidFill>
                <a:latin typeface="Times New Roman" panose="02020603050405020304" pitchFamily="18" charset="0"/>
                <a:ea typeface="標楷體" panose="03000509000000000000" pitchFamily="65" charset="-120"/>
              </a:rPr>
              <a:t>：</a:t>
            </a:r>
            <a:r>
              <a:rPr lang="en-US" altLang="zh-TW" sz="2400" u="sng" dirty="0">
                <a:solidFill>
                  <a:srgbClr val="FF0000"/>
                </a:solidFill>
                <a:latin typeface="Times New Roman" panose="02020603050405020304" pitchFamily="18" charset="0"/>
                <a:ea typeface="標楷體" panose="03000509000000000000" pitchFamily="65" charset="-120"/>
              </a:rPr>
              <a:t>00</a:t>
            </a:r>
            <a:r>
              <a:rPr lang="zh-TW" altLang="zh-TW" sz="2400" u="sng" dirty="0">
                <a:solidFill>
                  <a:srgbClr val="FF0000"/>
                </a:solidFill>
                <a:latin typeface="Times New Roman" panose="02020603050405020304" pitchFamily="18" charset="0"/>
                <a:ea typeface="標楷體" panose="03000509000000000000" pitchFamily="65" charset="-120"/>
              </a:rPr>
              <a:t>起在本委員會網站公告錄取名單，不另寄分發結果之書面通知</a:t>
            </a:r>
            <a:r>
              <a:rPr lang="zh-TW" altLang="zh-TW" sz="2400" dirty="0">
                <a:latin typeface="Times New Roman" panose="02020603050405020304" pitchFamily="18" charset="0"/>
                <a:ea typeface="標楷體" panose="03000509000000000000" pitchFamily="65" charset="-120"/>
              </a:rPr>
              <a:t>，考生須自行上網查詢、下載或列印各考生之分發結果通知單。考生如未上網查詢，而致錄取權益受損，概由考生自行負責。各考生就讀學校亦可自行上網查詢或列印錄取名單</a:t>
            </a:r>
            <a:r>
              <a:rPr lang="zh-TW" altLang="zh-TW" sz="2400" dirty="0" smtClean="0">
                <a:latin typeface="Times New Roman" panose="02020603050405020304" pitchFamily="18" charset="0"/>
                <a:ea typeface="標楷體" panose="03000509000000000000" pitchFamily="65" charset="-120"/>
              </a:rPr>
              <a:t>存</a:t>
            </a:r>
            <a:r>
              <a:rPr lang="zh-TW" altLang="en-US" sz="2400" dirty="0" smtClean="0">
                <a:latin typeface="Times New Roman" panose="02020603050405020304" pitchFamily="18" charset="0"/>
                <a:ea typeface="標楷體" panose="03000509000000000000" pitchFamily="65" charset="-120"/>
              </a:rPr>
              <a:t>參</a:t>
            </a:r>
            <a:r>
              <a:rPr lang="zh-TW" altLang="zh-TW" sz="2400" dirty="0" smtClean="0">
                <a:latin typeface="Times New Roman" panose="02020603050405020304" pitchFamily="18" charset="0"/>
                <a:ea typeface="標楷體" panose="03000509000000000000" pitchFamily="65" charset="-120"/>
              </a:rPr>
              <a:t>。</a:t>
            </a:r>
            <a:r>
              <a:rPr lang="zh-TW" altLang="zh-TW" sz="2000" dirty="0">
                <a:latin typeface="Times New Roman" panose="02020603050405020304" pitchFamily="18" charset="0"/>
                <a:ea typeface="標楷體" panose="03000509000000000000" pitchFamily="65" charset="-120"/>
              </a:rPr>
              <a:t>（網址</a:t>
            </a:r>
            <a:r>
              <a:rPr lang="zh-TW" altLang="zh-TW" sz="2000" dirty="0" smtClean="0">
                <a:latin typeface="Times New Roman" panose="02020603050405020304" pitchFamily="18" charset="0"/>
                <a:ea typeface="標楷體" panose="03000509000000000000" pitchFamily="65" charset="-120"/>
              </a:rPr>
              <a:t>：</a:t>
            </a:r>
            <a:r>
              <a:rPr lang="en-US" altLang="zh-TW" sz="1600" dirty="0">
                <a:latin typeface="Times New Roman" panose="02020603050405020304" pitchFamily="18" charset="0"/>
                <a:ea typeface="標楷體" panose="03000509000000000000" pitchFamily="65" charset="-120"/>
                <a:hlinkClick r:id="rId3"/>
              </a:rPr>
              <a:t>https://www.jctv.ntut.edu.tw/star</a:t>
            </a:r>
            <a:r>
              <a:rPr lang="en-US" altLang="zh-TW" sz="1600" dirty="0" smtClean="0">
                <a:latin typeface="Times New Roman" panose="02020603050405020304" pitchFamily="18" charset="0"/>
                <a:ea typeface="標楷體" panose="03000509000000000000" pitchFamily="65" charset="-120"/>
                <a:hlinkClick r:id="rId3"/>
              </a:rPr>
              <a:t>/</a:t>
            </a:r>
            <a:r>
              <a:rPr lang="zh-TW" altLang="zh-TW" sz="2000" dirty="0" smtClean="0">
                <a:latin typeface="Times New Roman" panose="02020603050405020304" pitchFamily="18" charset="0"/>
                <a:ea typeface="標楷體" panose="03000509000000000000" pitchFamily="65" charset="-120"/>
              </a:rPr>
              <a:t>）</a:t>
            </a:r>
            <a:endParaRPr lang="zh-TW" altLang="zh-TW" sz="2000" dirty="0">
              <a:latin typeface="Times New Roman" panose="02020603050405020304" pitchFamily="18" charset="0"/>
              <a:ea typeface="標楷體" panose="03000509000000000000" pitchFamily="65" charset="-120"/>
            </a:endParaRPr>
          </a:p>
          <a:p>
            <a:pPr algn="just">
              <a:spcBef>
                <a:spcPts val="800"/>
              </a:spcBef>
              <a:buFont typeface="Wingdings" panose="05000000000000000000" pitchFamily="2" charset="2"/>
              <a:buChar char="p"/>
              <a:defRPr/>
            </a:pPr>
            <a:r>
              <a:rPr lang="zh-TW" altLang="zh-TW" sz="2400" dirty="0">
                <a:latin typeface="Times New Roman" panose="02020603050405020304" pitchFamily="18" charset="0"/>
                <a:ea typeface="標楷體" panose="03000509000000000000" pitchFamily="65" charset="-120"/>
              </a:rPr>
              <a:t>經本委員會分發錄取之考生，若未依規定期限及方式辦理聲明放棄錄取資格者，</a:t>
            </a:r>
            <a:r>
              <a:rPr lang="zh-TW" altLang="zh-TW" sz="2400" dirty="0" smtClean="0">
                <a:latin typeface="Times New Roman" panose="02020603050405020304" pitchFamily="18" charset="0"/>
                <a:ea typeface="標楷體" panose="03000509000000000000" pitchFamily="65" charset="-120"/>
              </a:rPr>
              <a:t>不得</a:t>
            </a:r>
            <a:r>
              <a:rPr lang="zh-TW" altLang="en-US" sz="2400" dirty="0" smtClean="0">
                <a:latin typeface="Times New Roman" panose="02020603050405020304" pitchFamily="18" charset="0"/>
                <a:ea typeface="標楷體" panose="03000509000000000000" pitchFamily="65" charset="-120"/>
              </a:rPr>
              <a:t>參加</a:t>
            </a:r>
            <a:r>
              <a:rPr lang="en-US" altLang="zh-TW" sz="2400" dirty="0" smtClean="0">
                <a:latin typeface="Times New Roman" panose="02020603050405020304" pitchFamily="18" charset="0"/>
                <a:ea typeface="標楷體" panose="03000509000000000000" pitchFamily="65" charset="-120"/>
              </a:rPr>
              <a:t>107</a:t>
            </a:r>
            <a:r>
              <a:rPr lang="zh-TW" altLang="en-US" sz="2400" dirty="0" smtClean="0">
                <a:latin typeface="Times New Roman" panose="02020603050405020304" pitchFamily="18" charset="0"/>
                <a:ea typeface="標楷體" panose="03000509000000000000" pitchFamily="65" charset="-120"/>
              </a:rPr>
              <a:t>學年度四技二專甄選入學招生、</a:t>
            </a:r>
            <a:r>
              <a:rPr lang="zh-TW" altLang="zh-TW" sz="2400" dirty="0" smtClean="0">
                <a:latin typeface="Times New Roman" panose="02020603050405020304" pitchFamily="18" charset="0"/>
                <a:ea typeface="標楷體" panose="03000509000000000000" pitchFamily="65" charset="-120"/>
              </a:rPr>
              <a:t>技</a:t>
            </a:r>
            <a:r>
              <a:rPr lang="zh-TW" altLang="zh-TW" sz="2400" dirty="0">
                <a:latin typeface="Times New Roman" panose="02020603050405020304" pitchFamily="18" charset="0"/>
                <a:ea typeface="標楷體" panose="03000509000000000000" pitchFamily="65" charset="-120"/>
              </a:rPr>
              <a:t>優甄審</a:t>
            </a:r>
            <a:r>
              <a:rPr lang="zh-TW" altLang="zh-TW" sz="2400" dirty="0" smtClean="0">
                <a:latin typeface="Times New Roman" panose="02020603050405020304" pitchFamily="18" charset="0"/>
                <a:ea typeface="標楷體" panose="03000509000000000000" pitchFamily="65" charset="-120"/>
              </a:rPr>
              <a:t>入學</a:t>
            </a:r>
            <a:r>
              <a:rPr lang="zh-TW" altLang="en-US" sz="2400" dirty="0" smtClean="0">
                <a:latin typeface="Times New Roman" panose="02020603050405020304" pitchFamily="18" charset="0"/>
                <a:ea typeface="標楷體" panose="03000509000000000000" pitchFamily="65" charset="-120"/>
              </a:rPr>
              <a:t>招生</a:t>
            </a:r>
            <a:r>
              <a:rPr lang="zh-TW"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日間部</a:t>
            </a:r>
            <a:r>
              <a:rPr lang="zh-TW" altLang="zh-TW" sz="2400" dirty="0" smtClean="0">
                <a:latin typeface="Times New Roman" panose="02020603050405020304" pitchFamily="18" charset="0"/>
                <a:ea typeface="標楷體" panose="03000509000000000000" pitchFamily="65" charset="-120"/>
              </a:rPr>
              <a:t>聯合</a:t>
            </a:r>
            <a:r>
              <a:rPr lang="zh-TW" altLang="zh-TW" sz="2400" dirty="0">
                <a:latin typeface="Times New Roman" panose="02020603050405020304" pitchFamily="18" charset="0"/>
                <a:ea typeface="標楷體" panose="03000509000000000000" pitchFamily="65" charset="-120"/>
              </a:rPr>
              <a:t>登記分發入學</a:t>
            </a:r>
            <a:r>
              <a:rPr lang="zh-TW" altLang="zh-TW" sz="2400" dirty="0" smtClean="0">
                <a:latin typeface="Times New Roman" panose="02020603050405020304" pitchFamily="18" charset="0"/>
                <a:ea typeface="標楷體" panose="03000509000000000000" pitchFamily="65" charset="-120"/>
              </a:rPr>
              <a:t>招生、</a:t>
            </a:r>
            <a:r>
              <a:rPr lang="zh-TW" altLang="zh-TW" sz="2400" dirty="0">
                <a:latin typeface="Times New Roman" panose="02020603050405020304" pitchFamily="18" charset="0"/>
                <a:ea typeface="標楷體" panose="03000509000000000000" pitchFamily="65" charset="-120"/>
              </a:rPr>
              <a:t>各校單獨招生及大學各招生管道之招生，違者取消本招生錄取資格</a:t>
            </a:r>
            <a:r>
              <a:rPr lang="zh-TW" altLang="zh-TW" sz="2400" dirty="0" smtClean="0">
                <a:latin typeface="Times New Roman" panose="02020603050405020304" pitchFamily="18" charset="0"/>
                <a:ea typeface="標楷體" panose="03000509000000000000" pitchFamily="65" charset="-120"/>
              </a:rPr>
              <a:t>。</a:t>
            </a:r>
            <a:endParaRPr lang="en-US" altLang="zh-TW" sz="2400" dirty="0" smtClean="0">
              <a:latin typeface="Times New Roman" panose="02020603050405020304" pitchFamily="18" charset="0"/>
              <a:ea typeface="標楷體" panose="03000509000000000000" pitchFamily="65" charset="-120"/>
            </a:endParaRPr>
          </a:p>
          <a:p>
            <a:pPr algn="just">
              <a:spcBef>
                <a:spcPts val="800"/>
              </a:spcBef>
              <a:buFont typeface="Wingdings" panose="05000000000000000000" pitchFamily="2" charset="2"/>
              <a:buChar char="p"/>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各綜合高中之推薦學生，應限</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擇一參加「科技校院繁星計畫」或「大學繁星推薦入學招生」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800"/>
              </a:spcBef>
              <a:buFont typeface="Wingdings" panose="05000000000000000000" pitchFamily="2" charset="2"/>
              <a:buChar char="p"/>
              <a:defRP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四技二專技優保送入學招生與四技二專特殊選才招生已報到之錄取生，未聲明放棄者，不得報名本招生。</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800"/>
              </a:spcBef>
              <a:buFont typeface="Wingdings" panose="05000000000000000000" pitchFamily="2" charset="2"/>
              <a:buChar char="p"/>
              <a:defRPr/>
            </a:pPr>
            <a:endParaRPr lang="zh-TW" altLang="zh-TW" sz="2400" dirty="0">
              <a:latin typeface="Times New Roman" panose="02020603050405020304" pitchFamily="18" charset="0"/>
              <a:ea typeface="標楷體" panose="03000509000000000000" pitchFamily="65" charset="-120"/>
            </a:endParaRPr>
          </a:p>
          <a:p>
            <a:pPr marL="0" indent="0">
              <a:buFontTx/>
              <a:buNone/>
              <a:defRPr/>
            </a:pPr>
            <a:endParaRPr lang="zh-TW" altLang="en-US" sz="3100" dirty="0" smtClean="0">
              <a:latin typeface="Times New Roman" pitchFamily="18" charset="0"/>
              <a:ea typeface="標楷體" pitchFamily="65" charset="-120"/>
              <a:cs typeface="Times New Roman" pitchFamily="18" charset="0"/>
            </a:endParaRPr>
          </a:p>
        </p:txBody>
      </p:sp>
      <p:sp>
        <p:nvSpPr>
          <p:cNvPr id="276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D80F156-468F-4EEB-8011-CA90493142F3}" type="slidenum">
              <a:rPr lang="zh-TW" altLang="en-US" sz="1400" smtClean="0"/>
              <a:pPr>
                <a:spcBef>
                  <a:spcPct val="0"/>
                </a:spcBef>
                <a:buFontTx/>
                <a:buNone/>
              </a:pPr>
              <a:t>8</a:t>
            </a:fld>
            <a:endParaRPr lang="en-US" altLang="zh-TW"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323850" y="115888"/>
            <a:ext cx="8229600" cy="633412"/>
          </a:xfrm>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96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2CB515-4629-424B-A2EF-B2C67B78FB76}" type="slidenum">
              <a:rPr lang="zh-TW" altLang="en-US" sz="1400" smtClean="0"/>
              <a:pPr>
                <a:spcBef>
                  <a:spcPct val="0"/>
                </a:spcBef>
                <a:buFontTx/>
                <a:buNone/>
              </a:pPr>
              <a:t>9</a:t>
            </a:fld>
            <a:endParaRPr lang="en-US" altLang="zh-TW" sz="1400" smtClean="0"/>
          </a:p>
        </p:txBody>
      </p:sp>
      <p:sp>
        <p:nvSpPr>
          <p:cNvPr id="5" name="矩形 4"/>
          <p:cNvSpPr/>
          <p:nvPr/>
        </p:nvSpPr>
        <p:spPr>
          <a:xfrm>
            <a:off x="194696" y="1090539"/>
            <a:ext cx="6033488" cy="432048"/>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en-US" altLang="zh-TW" sz="2400" dirty="0">
                <a:latin typeface="標楷體" pitchFamily="65" charset="-120"/>
                <a:ea typeface="標楷體" pitchFamily="65" charset="-120"/>
              </a:rPr>
              <a:t>101</a:t>
            </a:r>
            <a:r>
              <a:rPr lang="zh-TW" altLang="en-US" sz="2400" dirty="0">
                <a:latin typeface="標楷體" pitchFamily="65" charset="-120"/>
                <a:ea typeface="標楷體" pitchFamily="65" charset="-120"/>
              </a:rPr>
              <a:t>～</a:t>
            </a:r>
            <a:r>
              <a:rPr lang="en-US" altLang="zh-TW" sz="2400" dirty="0">
                <a:latin typeface="標楷體" pitchFamily="65" charset="-120"/>
                <a:ea typeface="標楷體" pitchFamily="65" charset="-120"/>
              </a:rPr>
              <a:t>107</a:t>
            </a:r>
            <a:r>
              <a:rPr lang="zh-TW" altLang="en-US" sz="2400" dirty="0">
                <a:latin typeface="標楷體" pitchFamily="65" charset="-120"/>
                <a:ea typeface="標楷體" pitchFamily="65" charset="-120"/>
              </a:rPr>
              <a:t>學年度科技校院繁星計畫辦理概況</a:t>
            </a:r>
          </a:p>
        </p:txBody>
      </p:sp>
      <p:graphicFrame>
        <p:nvGraphicFramePr>
          <p:cNvPr id="9" name="Group 126"/>
          <p:cNvGraphicFramePr>
            <a:graphicFrameLocks noGrp="1"/>
          </p:cNvGraphicFramePr>
          <p:nvPr/>
        </p:nvGraphicFramePr>
        <p:xfrm>
          <a:off x="250825" y="2060575"/>
          <a:ext cx="8569325" cy="3095626"/>
        </p:xfrm>
        <a:graphic>
          <a:graphicData uri="http://schemas.openxmlformats.org/drawingml/2006/table">
            <a:tbl>
              <a:tblPr/>
              <a:tblGrid>
                <a:gridCol w="936144"/>
                <a:gridCol w="1290260"/>
                <a:gridCol w="1114215"/>
                <a:gridCol w="1649038"/>
                <a:gridCol w="1225636"/>
                <a:gridCol w="1195249"/>
                <a:gridCol w="1158783"/>
              </a:tblGrid>
              <a:tr h="576004">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學年度</a:t>
                      </a:r>
                      <a:endPar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招生</a:t>
                      </a:r>
                      <a:endPar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學校數</a:t>
                      </a:r>
                      <a:endPar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核定</a:t>
                      </a:r>
                      <a:endPar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名額</a:t>
                      </a:r>
                      <a:endPar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每</a:t>
                      </a:r>
                      <a:r>
                        <a:rPr kumimoji="0" lang="en-US" altLang="zh-TW"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1</a:t>
                      </a: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高職至多</a:t>
                      </a:r>
                      <a:endParaRPr kumimoji="0" lang="en-US" altLang="zh-TW"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可推薦學生數</a:t>
                      </a:r>
                      <a:endPar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報名</a:t>
                      </a:r>
                      <a:endParaRPr kumimoji="0" lang="zh-TW" altLang="en-US" sz="16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人數</a:t>
                      </a:r>
                      <a:endParaRPr kumimoji="0" lang="zh-TW" altLang="en-US" sz="16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錄取</a:t>
                      </a:r>
                      <a:endParaRPr kumimoji="0" lang="zh-TW" altLang="en-US" sz="16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人數</a:t>
                      </a:r>
                      <a:endParaRPr kumimoji="0" lang="zh-TW" altLang="en-US" sz="16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錄取率</a:t>
                      </a:r>
                      <a:r>
                        <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a:t>
                      </a:r>
                      <a:endParaRPr kumimoji="0" lang="zh-TW" altLang="zh-TW" sz="16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4BACC6"/>
                    </a:solidFill>
                  </a:tcPr>
                </a:tc>
              </a:tr>
              <a:tr h="359946">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101</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rPr>
                        <a:t>32</a:t>
                      </a:r>
                      <a:endParaRPr kumimoji="0" lang="zh-TW"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rPr>
                        <a:t>1,982</a:t>
                      </a:r>
                      <a:endParaRPr kumimoji="0" lang="zh-TW"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rPr>
                        <a:t>8</a:t>
                      </a:r>
                      <a:endParaRPr kumimoji="0" lang="zh-TW"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rPr>
                        <a:t>2,241</a:t>
                      </a:r>
                      <a:endParaRPr kumimoji="0" lang="zh-TW"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rPr>
                        <a:t>1,441</a:t>
                      </a:r>
                      <a:endParaRPr kumimoji="0" lang="zh-TW"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rPr>
                        <a:t>64.30</a:t>
                      </a:r>
                      <a:endParaRPr kumimoji="0" lang="zh-TW" altLang="zh-TW" sz="1800" b="0" i="0" u="none" strike="noStrike" kern="1200" cap="none" normalizeH="0" baseline="0" dirty="0" smtClean="0">
                        <a:ln>
                          <a:noFill/>
                        </a:ln>
                        <a:solidFill>
                          <a:schemeClr val="tx1"/>
                        </a:solidFill>
                        <a:effectLst/>
                        <a:latin typeface="Times New Roman"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946">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102</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32</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2,027</a:t>
                      </a:r>
                      <a:endParaRPr kumimoji="0" lang="zh-TW" altLang="zh-TW" sz="18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2,229</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1,523</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68.33</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r>
              <a:tr h="359946">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rPr>
                        <a:t>103</a:t>
                      </a:r>
                      <a:endParaRPr kumimoji="0" lang="zh-TW"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32</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2,154</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8</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2,225</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1,591</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71.51</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r>
              <a:tr h="359946">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rPr>
                        <a:t>104</a:t>
                      </a:r>
                      <a:endParaRPr kumimoji="0" lang="zh-TW"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33</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2,154</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10</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2,783</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1,780</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63.96</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r>
              <a:tr h="359946">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rPr>
                        <a:t>105</a:t>
                      </a:r>
                      <a:endParaRPr kumimoji="0" lang="zh-TW"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33</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2,114</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10</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2,750</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1,788</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65.02</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r>
              <a:tr h="359946">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rPr>
                        <a:t>106</a:t>
                      </a:r>
                      <a:endParaRPr kumimoji="0" lang="zh-TW"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51</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2,827</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12</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3,230</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2,278</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70.53</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r>
              <a:tr h="359946">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rPr>
                        <a:t>107</a:t>
                      </a:r>
                      <a:endParaRPr kumimoji="0" lang="zh-TW" altLang="zh-TW" sz="1800" b="1" i="0" u="none" strike="noStrike" kern="1200" cap="none" normalizeH="0" baseline="0" dirty="0" smtClean="0">
                        <a:ln>
                          <a:noFill/>
                        </a:ln>
                        <a:solidFill>
                          <a:srgbClr val="FFFFFF"/>
                        </a:solidFill>
                        <a:effectLst/>
                        <a:latin typeface="Times New Roman" pitchFamily="18" charset="0"/>
                        <a:ea typeface="標楷體"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1" i="0" u="none" strike="noStrike" kern="1200" cap="none" normalizeH="0" baseline="0" dirty="0" smtClean="0">
                          <a:ln>
                            <a:noFill/>
                          </a:ln>
                          <a:solidFill>
                            <a:srgbClr val="0000FF"/>
                          </a:solidFill>
                          <a:effectLst/>
                          <a:latin typeface="Times New Roman" panose="02020603050405020304" pitchFamily="18" charset="0"/>
                          <a:ea typeface="標楷體" panose="03000509000000000000" pitchFamily="65" charset="-120"/>
                          <a:cs typeface="Times New Roman" pitchFamily="18" charset="0"/>
                        </a:rPr>
                        <a:t>53</a:t>
                      </a:r>
                      <a:endParaRPr kumimoji="0" lang="zh-TW" altLang="zh-TW" sz="1800" b="1" i="0" u="none" strike="noStrike" kern="1200" cap="none" normalizeH="0" baseline="0" dirty="0" smtClean="0">
                        <a:ln>
                          <a:noFill/>
                        </a:ln>
                        <a:solidFill>
                          <a:srgbClr val="0000FF"/>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1" i="0" u="none" strike="noStrike" kern="1200" cap="none" normalizeH="0" baseline="0" dirty="0" smtClean="0">
                          <a:ln>
                            <a:noFill/>
                          </a:ln>
                          <a:solidFill>
                            <a:srgbClr val="0000FF"/>
                          </a:solidFill>
                          <a:effectLst/>
                          <a:latin typeface="Times New Roman" panose="02020603050405020304" pitchFamily="18" charset="0"/>
                          <a:ea typeface="標楷體" panose="03000509000000000000" pitchFamily="65" charset="-120"/>
                          <a:cs typeface="Times New Roman" pitchFamily="18" charset="0"/>
                        </a:rPr>
                        <a:t>2,873</a:t>
                      </a:r>
                      <a:endParaRPr kumimoji="0" lang="zh-TW" altLang="zh-TW" sz="1800" b="1" i="0" u="none" strike="noStrike" kern="1200" cap="none" normalizeH="0" baseline="0" dirty="0" smtClean="0">
                        <a:ln>
                          <a:noFill/>
                        </a:ln>
                        <a:solidFill>
                          <a:srgbClr val="0000FF"/>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12</a:t>
                      </a:r>
                      <a:endParaRPr kumimoji="0" lang="zh-TW" altLang="zh-TW" sz="1800" b="0" i="0" u="none" strike="noStrike" kern="1200"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endPar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rPr>
                        <a:t>-</a:t>
                      </a:r>
                      <a:endParaRPr kumimoji="0" lang="zh-TW"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8"/>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0">
          <a:blip xmlns:r="http://schemas.openxmlformats.org/officeDocument/2006/relationships" r:embed="rId1"/>
          <a:stretch>
            <a:fillRect l="-1303" t="-1279" r="-1466" b="-2772"/>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86636</TotalTime>
  <Words>9325</Words>
  <Application>Microsoft Office PowerPoint</Application>
  <PresentationFormat>如螢幕大小 (4:3)</PresentationFormat>
  <Paragraphs>1219</Paragraphs>
  <Slides>51</Slides>
  <Notes>41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51</vt:i4>
      </vt:variant>
    </vt:vector>
  </HeadingPairs>
  <TitlesOfParts>
    <vt:vector size="61" baseType="lpstr">
      <vt:lpstr>Arial Unicode MS</vt:lpstr>
      <vt:lpstr>華康中黑體</vt:lpstr>
      <vt:lpstr>華康儷中宋</vt:lpstr>
      <vt:lpstr>新細明體</vt:lpstr>
      <vt:lpstr>標楷體</vt:lpstr>
      <vt:lpstr>Arial</vt:lpstr>
      <vt:lpstr>Calibri</vt:lpstr>
      <vt:lpstr>Times New Roman</vt:lpstr>
      <vt:lpstr>Wingdings</vt:lpstr>
      <vt:lpstr>自訂設計</vt:lpstr>
      <vt:lpstr>107學年度科技校院繁星計畫 聯合推薦甄選入學招生</vt:lpstr>
      <vt:lpstr>PowerPoint 簡報</vt:lpstr>
      <vt:lpstr>壹、概述（1/2）</vt:lpstr>
      <vt:lpstr>壹、概述（2/2）</vt:lpstr>
      <vt:lpstr>貳、重大變革</vt:lpstr>
      <vt:lpstr>參、重要注意事項（1/3）</vt:lpstr>
      <vt:lpstr>參、重要注意事項（2/3）</vt:lpstr>
      <vt:lpstr>參、重要注意事項（3/3）</vt:lpstr>
      <vt:lpstr>肆、招生相關資料（1/4）</vt:lpstr>
      <vt:lpstr>肆、招生相關資料（2/4）</vt:lpstr>
      <vt:lpstr>肆、招生相關資料（3/4）</vt:lpstr>
      <vt:lpstr>肆、招生相關資料（4/4）</vt:lpstr>
      <vt:lpstr>PowerPoint 簡報</vt:lpstr>
      <vt:lpstr>PowerPoint 簡報</vt:lpstr>
      <vt:lpstr>陸、推薦資格（1/2）</vt:lpstr>
      <vt:lpstr>陸、推薦資格（2/2）</vt:lpstr>
      <vt:lpstr>柒、推薦機制</vt:lpstr>
      <vt:lpstr>捌、甄選規定（1/9）</vt:lpstr>
      <vt:lpstr>捌、甄選規定（2/9）</vt:lpstr>
      <vt:lpstr>捌、甄選規定（3/9）</vt:lpstr>
      <vt:lpstr>捌、甄選規定（4/9）</vt:lpstr>
      <vt:lpstr>捌、甄選規定-第6比序（5/9）</vt:lpstr>
      <vt:lpstr>捌、甄選規定-第6比序（6/9）</vt:lpstr>
      <vt:lpstr>捌、甄選規定-第6比序（7/9）</vt:lpstr>
      <vt:lpstr>捌、甄選規定-第7比序（8/9）</vt:lpstr>
      <vt:lpstr>捌、甄選規定-第7比序（9/9）</vt:lpstr>
      <vt:lpstr>玖、分發規定（1/4）</vt:lpstr>
      <vt:lpstr>玖、分發規定（2/4）</vt:lpstr>
      <vt:lpstr>玖、分發規定（3/4）</vt:lpstr>
      <vt:lpstr>玖、分發規定（4/4）</vt:lpstr>
      <vt:lpstr>拾、作業流程重要注意事項（1/10）</vt:lpstr>
      <vt:lpstr>拾、作業流程重要注意事項（2/10）</vt:lpstr>
      <vt:lpstr>    機械群學生群名次表範例</vt:lpstr>
      <vt:lpstr>    上傳檔案欄位說明</vt:lpstr>
      <vt:lpstr>拾、作業流程重要注意事項（3/10）</vt:lpstr>
      <vt:lpstr>拾、作業流程重要注意事項（3/10）</vt:lpstr>
      <vt:lpstr>拾、作業流程重要注意事項（4/10）</vt:lpstr>
      <vt:lpstr>拾、作業流程重要注意事項（5/10）</vt:lpstr>
      <vt:lpstr>拾、作業流程重要注意事項（6/10）</vt:lpstr>
      <vt:lpstr>拾、作業流程重要注意事項（7/10）</vt:lpstr>
      <vt:lpstr>拾、作業流程重要注意事項（8/10）</vt:lpstr>
      <vt:lpstr>拾、作業流程重要注意事項（9/10）</vt:lpstr>
      <vt:lpstr>拾、作業流程重要注意事項（10/10）</vt:lpstr>
      <vt:lpstr>拾壹、試務作業實務常見問題</vt:lpstr>
      <vt:lpstr>拾壹、試務作業實務常見問題</vt:lpstr>
      <vt:lpstr>拾壹、試務作業實務常見問題</vt:lpstr>
      <vt:lpstr>拾壹、試務作業實務常見問題</vt:lpstr>
      <vt:lpstr>拾壹、試務作業實務常見問題</vt:lpstr>
      <vt:lpstr>拾壹、試務作業實務常見問題</vt:lpstr>
      <vt:lpstr>拾貳、意見交流</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詹乃穎</cp:lastModifiedBy>
  <cp:revision>1456</cp:revision>
  <cp:lastPrinted>2013-12-05T07:54:40Z</cp:lastPrinted>
  <dcterms:created xsi:type="dcterms:W3CDTF">2010-11-29T05:36:38Z</dcterms:created>
  <dcterms:modified xsi:type="dcterms:W3CDTF">2017-12-12T07:15:40Z</dcterms:modified>
</cp:coreProperties>
</file>