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 id="2147484094" r:id="rId2"/>
  </p:sldMasterIdLst>
  <p:notesMasterIdLst>
    <p:notesMasterId r:id="rId20"/>
  </p:notesMasterIdLst>
  <p:sldIdLst>
    <p:sldId id="256" r:id="rId3"/>
    <p:sldId id="277" r:id="rId4"/>
    <p:sldId id="281" r:id="rId5"/>
    <p:sldId id="278" r:id="rId6"/>
    <p:sldId id="264" r:id="rId7"/>
    <p:sldId id="282" r:id="rId8"/>
    <p:sldId id="283" r:id="rId9"/>
    <p:sldId id="285" r:id="rId10"/>
    <p:sldId id="286" r:id="rId11"/>
    <p:sldId id="287" r:id="rId12"/>
    <p:sldId id="290" r:id="rId13"/>
    <p:sldId id="291" r:id="rId14"/>
    <p:sldId id="293" r:id="rId15"/>
    <p:sldId id="295" r:id="rId16"/>
    <p:sldId id="294" r:id="rId17"/>
    <p:sldId id="296" r:id="rId18"/>
    <p:sldId id="271" r:id="rId19"/>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FFFF"/>
    <a:srgbClr val="25BDBD"/>
    <a:srgbClr val="41719C"/>
    <a:srgbClr val="A50021"/>
    <a:srgbClr val="C39CE0"/>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68" autoAdjust="0"/>
    <p:restoredTop sz="94660"/>
  </p:normalViewPr>
  <p:slideViewPr>
    <p:cSldViewPr snapToGrid="0">
      <p:cViewPr varScale="1">
        <p:scale>
          <a:sx n="114" d="100"/>
          <a:sy n="114" d="100"/>
        </p:scale>
        <p:origin x="84"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2D5A04-2624-4856-9A41-3916FC5DE26F}" type="datetimeFigureOut">
              <a:rPr lang="zh-TW" altLang="en-US" smtClean="0"/>
              <a:t>2018/5/11</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4664D5-4BB4-4975-9DF8-8F585DC1BB43}" type="slidenum">
              <a:rPr lang="zh-TW" altLang="en-US" smtClean="0"/>
              <a:t>‹#›</a:t>
            </a:fld>
            <a:endParaRPr lang="zh-TW" altLang="en-US"/>
          </a:p>
        </p:txBody>
      </p:sp>
    </p:spTree>
    <p:extLst>
      <p:ext uri="{BB962C8B-B14F-4D97-AF65-F5344CB8AC3E}">
        <p14:creationId xmlns:p14="http://schemas.microsoft.com/office/powerpoint/2010/main" val="187780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D4664D5-4BB4-4975-9DF8-8F585DC1BB43}" type="slidenum">
              <a:rPr lang="zh-TW" altLang="en-US" smtClean="0"/>
              <a:t>16</a:t>
            </a:fld>
            <a:endParaRPr lang="zh-TW" altLang="en-US"/>
          </a:p>
        </p:txBody>
      </p:sp>
    </p:spTree>
    <p:extLst>
      <p:ext uri="{BB962C8B-B14F-4D97-AF65-F5344CB8AC3E}">
        <p14:creationId xmlns:p14="http://schemas.microsoft.com/office/powerpoint/2010/main" val="185080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A1D02F0-CC5C-4642-9D28-602B2B291003}"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33065379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C9956F6-AE94-441E-AC63-63929C176EE8}"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32671436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9CA0CC0-8EBD-4448-B475-84FE6884000F}"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11461077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436922" y="5160285"/>
            <a:ext cx="1809198" cy="1839025"/>
          </a:xfrm>
          <a:prstGeom prst="rect">
            <a:avLst/>
          </a:prstGeom>
          <a:noFill/>
        </p:spPr>
      </p:pic>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72AAD99-A4FF-4AAD-98B2-2A7C2A75537A}"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850917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A3C07E4-F1E2-467A-A30F-372219DF8BE7}"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11210376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14BFFD9-EE93-48C0-8061-797FAEF8A3DA}"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900884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E8BC39C-7959-4111-9D9D-243F8F4BEA01}" type="datetime3">
              <a:rPr lang="zh-TW" altLang="en-US" smtClean="0"/>
              <a:t>107年5月11日</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23006649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DB6EBE5-B8BB-4D06-AA7A-B27F5624DD26}" type="datetime3">
              <a:rPr lang="zh-TW" altLang="en-US" smtClean="0"/>
              <a:t>107年5月11日</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21604144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E525947-230C-4F7B-8BE5-F1B69D022F57}" type="datetime3">
              <a:rPr lang="zh-TW" altLang="en-US" smtClean="0"/>
              <a:t>107年5月11日</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36713176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BB3F662-48CC-483F-938F-9CD99A0A0A1B}" type="datetime3">
              <a:rPr lang="zh-TW" altLang="en-US" smtClean="0"/>
              <a:t>107年5月11日</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5263096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89EF8E3-02BA-44EC-87F4-4157464DC2C4}" type="datetime3">
              <a:rPr lang="zh-TW" altLang="en-US" smtClean="0"/>
              <a:t>107年5月11日</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6326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65A05E6-EE45-44C0-9308-7381C4FB30C0}"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3052135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DF41DC8-8A14-4BCC-BC6B-1D35716DD784}" type="datetime3">
              <a:rPr lang="zh-TW" altLang="en-US" smtClean="0"/>
              <a:t>107年5月11日</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6173917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63C45F-A4EA-4769-AF22-8CAB91230CA5}"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58144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BDE647C-9E75-4861-ABD2-B18450629BCF}"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7392CF-8F18-4A0B-8D89-76F1B9031908}" type="slidenum">
              <a:rPr lang="zh-TW" altLang="en-US" smtClean="0"/>
              <a:t>‹#›</a:t>
            </a:fld>
            <a:endParaRPr lang="zh-TW" altLang="en-US"/>
          </a:p>
        </p:txBody>
      </p:sp>
    </p:spTree>
    <p:extLst>
      <p:ext uri="{BB962C8B-B14F-4D97-AF65-F5344CB8AC3E}">
        <p14:creationId xmlns:p14="http://schemas.microsoft.com/office/powerpoint/2010/main" val="88104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E642077-92B0-4B81-BDAB-2D3C483E2936}" type="datetime3">
              <a:rPr lang="zh-TW" altLang="en-US" smtClean="0"/>
              <a:t>107年5月11日</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3306430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1D075B1-236D-4174-A4A9-6455A3DF3CFF}" type="datetime3">
              <a:rPr lang="zh-TW" altLang="en-US" smtClean="0"/>
              <a:t>107年5月11日</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278406682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26224FD-8631-49A4-AB9A-AF390F973994}" type="datetime3">
              <a:rPr lang="zh-TW" altLang="en-US" smtClean="0"/>
              <a:t>107年5月11日</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5"/>
          <p:cNvSpPr>
            <a:spLocks noGrp="1"/>
          </p:cNvSpPr>
          <p:nvPr>
            <p:ph type="sldNum" sz="quarter" idx="12"/>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42313300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01E4533-108D-4C25-A280-B9577E6F8F4D}" type="datetime3">
              <a:rPr lang="zh-TW" altLang="en-US" smtClean="0"/>
              <a:t>107年5月11日</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3279632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EBCC0A8-D745-496C-8314-4B8BEF6D14ED}" type="datetime3">
              <a:rPr lang="zh-TW" altLang="en-US" smtClean="0"/>
              <a:t>107年5月11日</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5"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40324595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68184B0-F587-4D1D-8FF1-6AE213763A69}" type="datetime3">
              <a:rPr lang="zh-TW" altLang="en-US" smtClean="0"/>
              <a:t>107年5月11日</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552410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53C9A7-B13D-4930-BC91-2DAF4A6F8364}" type="datetime3">
              <a:rPr lang="zh-TW" altLang="en-US" smtClean="0"/>
              <a:t>107年5月11日</a:t>
            </a:fld>
            <a:endParaRPr lang="zh-TW" altLang="en-US"/>
          </a:p>
        </p:txBody>
      </p:sp>
      <p:sp>
        <p:nvSpPr>
          <p:cNvPr id="6" name="頁尾版面配置區 5"/>
          <p:cNvSpPr>
            <a:spLocks noGrp="1"/>
          </p:cNvSpPr>
          <p:nvPr>
            <p:ph type="ftr" sz="quarter" idx="11"/>
          </p:nvPr>
        </p:nvSpPr>
        <p:spPr/>
        <p:txBody>
          <a:bodyPr/>
          <a:lstStyle/>
          <a:p>
            <a:endParaRPr lang="en-US" dirty="0"/>
          </a:p>
        </p:txBody>
      </p:sp>
      <p:sp>
        <p:nvSpPr>
          <p:cNvPr id="8" name="投影片編號版面配置區 5"/>
          <p:cNvSpPr>
            <a:spLocks noGrp="1"/>
          </p:cNvSpPr>
          <p:nvPr>
            <p:ph type="sldNum" sz="quarter" idx="4"/>
          </p:nvPr>
        </p:nvSpPr>
        <p:spPr>
          <a:xfrm>
            <a:off x="8432800" y="5981700"/>
            <a:ext cx="3632200" cy="720725"/>
          </a:xfrm>
          <a:prstGeom prst="rect">
            <a:avLst/>
          </a:prstGeom>
        </p:spPr>
        <p:txBody>
          <a:bodyPr/>
          <a:lstStyle>
            <a:lvl1pPr algn="r">
              <a:defRPr sz="4800">
                <a:solidFill>
                  <a:schemeClr val="tx1"/>
                </a:solidFill>
              </a:defRPr>
            </a:lvl1pPr>
          </a:lstStyle>
          <a:p>
            <a:fld id="{01627EE8-EB59-4DC4-846D-F21C67F08E48}" type="slidenum">
              <a:rPr lang="zh-TW" altLang="en-US" smtClean="0"/>
              <a:pPr/>
              <a:t>‹#›</a:t>
            </a:fld>
            <a:endParaRPr lang="zh-TW" altLang="en-US" dirty="0"/>
          </a:p>
        </p:txBody>
      </p:sp>
    </p:spTree>
    <p:extLst>
      <p:ext uri="{BB962C8B-B14F-4D97-AF65-F5344CB8AC3E}">
        <p14:creationId xmlns:p14="http://schemas.microsoft.com/office/powerpoint/2010/main" val="64792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rotWithShape="1">
          <a:blip r:embed="rId13">
            <a:extLst>
              <a:ext uri="{28A0092B-C50C-407E-A947-70E740481C1C}">
                <a14:useLocalDpi xmlns:a14="http://schemas.microsoft.com/office/drawing/2010/main" val="0"/>
              </a:ext>
            </a:extLst>
          </a:blip>
          <a:srcRect t="11690" b="9778"/>
          <a:stretch/>
        </p:blipFill>
        <p:spPr>
          <a:xfrm>
            <a:off x="0" y="0"/>
            <a:ext cx="12192000" cy="6858000"/>
          </a:xfrm>
          <a:prstGeom prst="rect">
            <a:avLst/>
          </a:prstGeom>
        </p:spPr>
      </p:pic>
      <p:pic>
        <p:nvPicPr>
          <p:cNvPr id="8" name="Picture 2" descr="https://caac.jctv.ntut.edu.tw/105generalquery/image/applyLogo.gif"/>
          <p:cNvPicPr>
            <a:picLocks noChangeAspect="1" noChangeArrowheads="1"/>
          </p:cNvPicPr>
          <p:nvPr userDrawn="1"/>
        </p:nvPicPr>
        <p:blipFill>
          <a:blip r:embed="rId14" cstate="print"/>
          <a:srcRect/>
          <a:stretch>
            <a:fillRect/>
          </a:stretch>
        </p:blipFill>
        <p:spPr bwMode="auto">
          <a:xfrm>
            <a:off x="10458770" y="5452351"/>
            <a:ext cx="1307887" cy="1329449"/>
          </a:xfrm>
          <a:prstGeom prst="rect">
            <a:avLst/>
          </a:prstGeom>
          <a:noFill/>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BB251-21D1-4D21-898B-6DDB092D074B}" type="datetime3">
              <a:rPr lang="zh-TW" altLang="en-US" smtClean="0"/>
              <a:t>107年5月11日</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9" name="投影片編號版面配置區 5"/>
          <p:cNvSpPr>
            <a:spLocks noGrp="1"/>
          </p:cNvSpPr>
          <p:nvPr>
            <p:ph type="sldNum" sz="quarter" idx="4"/>
          </p:nvPr>
        </p:nvSpPr>
        <p:spPr>
          <a:xfrm>
            <a:off x="8432800" y="5981700"/>
            <a:ext cx="3632200" cy="720725"/>
          </a:xfrm>
          <a:prstGeom prst="rect">
            <a:avLst/>
          </a:prstGeom>
        </p:spPr>
        <p:txBody>
          <a:bodyPr/>
          <a:lstStyle>
            <a:lvl1pPr algn="r">
              <a:defRPr lang="en-US" altLang="zh-TW" sz="4800" kern="1200" smtClean="0">
                <a:solidFill>
                  <a:schemeClr val="tx1"/>
                </a:solidFill>
                <a:latin typeface="+mn-lt"/>
                <a:ea typeface="+mn-ea"/>
                <a:cs typeface="+mn-cs"/>
              </a:defRPr>
            </a:lvl1pPr>
          </a:lstStyle>
          <a:p>
            <a:fld id="{01627EE8-EB59-4DC4-846D-F21C67F08E48}" type="slidenum">
              <a:rPr lang="en-US" altLang="zh-TW" smtClean="0"/>
              <a:pPr/>
              <a:t>‹#›</a:t>
            </a:fld>
            <a:endParaRPr lang="zh-TW" altLang="en-US" dirty="0"/>
          </a:p>
        </p:txBody>
      </p:sp>
    </p:spTree>
    <p:extLst>
      <p:ext uri="{BB962C8B-B14F-4D97-AF65-F5344CB8AC3E}">
        <p14:creationId xmlns:p14="http://schemas.microsoft.com/office/powerpoint/2010/main" val="92638076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rotWithShape="1">
          <a:blip r:embed="rId13">
            <a:extLst>
              <a:ext uri="{28A0092B-C50C-407E-A947-70E740481C1C}">
                <a14:useLocalDpi xmlns:a14="http://schemas.microsoft.com/office/drawing/2010/main" val="0"/>
              </a:ext>
            </a:extLst>
          </a:blip>
          <a:srcRect t="49053" b="4999"/>
          <a:stretch/>
        </p:blipFill>
        <p:spPr>
          <a:xfrm>
            <a:off x="0" y="3706875"/>
            <a:ext cx="12192000" cy="3151125"/>
          </a:xfrm>
          <a:prstGeom prst="rect">
            <a:avLst/>
          </a:prstGeom>
        </p:spPr>
      </p:pic>
      <p:pic>
        <p:nvPicPr>
          <p:cNvPr id="8" name="Picture 2" descr="https://caac.jctv.ntut.edu.tw/105generalquery/image/applyLogo.gif"/>
          <p:cNvPicPr>
            <a:picLocks noChangeAspect="1" noChangeArrowheads="1"/>
          </p:cNvPicPr>
          <p:nvPr userDrawn="1"/>
        </p:nvPicPr>
        <p:blipFill>
          <a:blip r:embed="rId14" cstate="print"/>
          <a:srcRect/>
          <a:stretch>
            <a:fillRect/>
          </a:stretch>
        </p:blipFill>
        <p:spPr bwMode="auto">
          <a:xfrm>
            <a:off x="1436922" y="5160285"/>
            <a:ext cx="1809198" cy="1839025"/>
          </a:xfrm>
          <a:prstGeom prst="rect">
            <a:avLst/>
          </a:prstGeom>
          <a:noFill/>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7E36-6EBC-478B-9E6B-784DAFF9C8C5}" type="datetime3">
              <a:rPr lang="zh-TW" altLang="en-US" smtClean="0"/>
              <a:t>107年5月11日</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9258300" y="5984875"/>
            <a:ext cx="2743200" cy="742950"/>
          </a:xfrm>
          <a:prstGeom prst="rect">
            <a:avLst/>
          </a:prstGeom>
        </p:spPr>
        <p:txBody>
          <a:bodyPr vert="horz" lIns="91440" tIns="45720" rIns="91440" bIns="45720" rtlCol="0" anchor="ctr"/>
          <a:lstStyle>
            <a:lvl1pPr marL="0" algn="r" defTabSz="914400" rtl="0" eaLnBrk="1" latinLnBrk="0" hangingPunct="1">
              <a:defRPr lang="en-US" altLang="zh-TW" sz="4800" kern="1200" smtClean="0">
                <a:solidFill>
                  <a:schemeClr val="tx1"/>
                </a:solidFill>
                <a:latin typeface="+mn-lt"/>
                <a:ea typeface="+mn-ea"/>
                <a:cs typeface="+mn-cs"/>
              </a:defRPr>
            </a:lvl1pPr>
          </a:lstStyle>
          <a:p>
            <a:fld id="{497392CF-8F18-4A0B-8D89-76F1B9031908}" type="slidenum">
              <a:rPr lang="en-US" altLang="zh-TW" smtClean="0"/>
              <a:pPr/>
              <a:t>‹#›</a:t>
            </a:fld>
            <a:endParaRPr lang="zh-TW" altLang="en-US" dirty="0"/>
          </a:p>
        </p:txBody>
      </p:sp>
      <p:pic>
        <p:nvPicPr>
          <p:cNvPr id="9" name="圖片 8"/>
          <p:cNvPicPr>
            <a:picLocks noChangeAspect="1"/>
          </p:cNvPicPr>
          <p:nvPr userDrawn="1"/>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0311" y="585946"/>
            <a:ext cx="6045605" cy="1104742"/>
          </a:xfrm>
          <a:prstGeom prst="rect">
            <a:avLst/>
          </a:prstGeom>
        </p:spPr>
      </p:pic>
    </p:spTree>
    <p:extLst>
      <p:ext uri="{BB962C8B-B14F-4D97-AF65-F5344CB8AC3E}">
        <p14:creationId xmlns:p14="http://schemas.microsoft.com/office/powerpoint/2010/main" val="198927988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2074035"/>
            <a:ext cx="12192000" cy="2591528"/>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800"/>
              </a:spcBef>
              <a:spcAft>
                <a:spcPts val="1800"/>
              </a:spcAft>
            </a:pPr>
            <a:r>
              <a:rPr lang="en-US" altLang="zh-TW"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108</a:t>
            </a:r>
            <a:r>
              <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學年度</a:t>
            </a:r>
            <a:br>
              <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br>
            <a:r>
              <a:rPr lang="zh-TW" altLang="en-US"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青年就業儲蓄</a:t>
            </a:r>
            <a:r>
              <a:rPr lang="zh-TW" altLang="en-US"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專案辦理說明</a:t>
            </a:r>
            <a:r>
              <a:rPr lang="en-US" altLang="zh-TW"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
            </a:r>
            <a:br>
              <a:rPr lang="en-US" altLang="zh-TW"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br>
            <a:endParaRPr lang="zh-TW" altLang="en-US" sz="4000" b="1" spc="150" dirty="0">
              <a:ln w="11430"/>
              <a:solidFill>
                <a:srgbClr val="FF0000"/>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6" name="副標題 2"/>
          <p:cNvSpPr txBox="1">
            <a:spLocks/>
          </p:cNvSpPr>
          <p:nvPr/>
        </p:nvSpPr>
        <p:spPr>
          <a:xfrm>
            <a:off x="0" y="5260287"/>
            <a:ext cx="12192000" cy="677491"/>
          </a:xfrm>
          <a:prstGeom prst="rect">
            <a:avLst/>
          </a:prstGeom>
          <a:solidFill>
            <a:schemeClr val="bg1">
              <a:alpha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TW" sz="3600" b="1" dirty="0" smtClean="0">
                <a:latin typeface="Book Antiqua" panose="02040602050305030304" pitchFamily="18" charset="0"/>
                <a:ea typeface="華康儷楷書" panose="03000509000000000000" pitchFamily="65" charset="-120"/>
              </a:rPr>
              <a:t>107</a:t>
            </a:r>
            <a:r>
              <a:rPr lang="zh-TW" altLang="en-US" sz="3600" b="1" dirty="0" smtClean="0">
                <a:latin typeface="Book Antiqua" panose="02040602050305030304" pitchFamily="18" charset="0"/>
                <a:ea typeface="華康儷楷書" panose="03000509000000000000" pitchFamily="65" charset="-120"/>
              </a:rPr>
              <a:t> 年 </a:t>
            </a:r>
            <a:r>
              <a:rPr lang="en-US" altLang="zh-TW" sz="3600" b="1" dirty="0" smtClean="0">
                <a:latin typeface="Book Antiqua" panose="02040602050305030304" pitchFamily="18" charset="0"/>
                <a:ea typeface="華康儷楷書" panose="03000509000000000000" pitchFamily="65" charset="-120"/>
              </a:rPr>
              <a:t>5</a:t>
            </a:r>
            <a:r>
              <a:rPr lang="zh-TW" altLang="en-US" sz="3600" b="1" dirty="0" smtClean="0">
                <a:latin typeface="Book Antiqua" panose="02040602050305030304" pitchFamily="18" charset="0"/>
                <a:ea typeface="華康儷楷書" panose="03000509000000000000" pitchFamily="65" charset="-120"/>
              </a:rPr>
              <a:t>月</a:t>
            </a:r>
            <a:r>
              <a:rPr lang="en-US" altLang="zh-TW" sz="3600" b="1" dirty="0" smtClean="0">
                <a:latin typeface="Book Antiqua" panose="02040602050305030304" pitchFamily="18" charset="0"/>
                <a:ea typeface="華康儷楷書" panose="03000509000000000000" pitchFamily="65" charset="-120"/>
              </a:rPr>
              <a:t>15</a:t>
            </a:r>
            <a:r>
              <a:rPr lang="zh-TW" altLang="en-US" sz="3600" b="1" dirty="0" smtClean="0">
                <a:latin typeface="Book Antiqua" panose="02040602050305030304" pitchFamily="18" charset="0"/>
                <a:ea typeface="華康儷楷書" panose="03000509000000000000" pitchFamily="65" charset="-120"/>
              </a:rPr>
              <a:t>日</a:t>
            </a:r>
            <a:endParaRPr lang="zh-TW" altLang="en-US" sz="3600" b="1" dirty="0">
              <a:latin typeface="Book Antiqua" panose="02040602050305030304" pitchFamily="18" charset="0"/>
              <a:ea typeface="華康儷楷書" panose="03000509000000000000" pitchFamily="65" charset="-120"/>
            </a:endParaRPr>
          </a:p>
        </p:txBody>
      </p:sp>
      <p:sp>
        <p:nvSpPr>
          <p:cNvPr id="3" name="投影片編號版面配置區 2"/>
          <p:cNvSpPr>
            <a:spLocks noGrp="1"/>
          </p:cNvSpPr>
          <p:nvPr>
            <p:ph type="sldNum" sz="quarter" idx="12"/>
          </p:nvPr>
        </p:nvSpPr>
        <p:spPr/>
        <p:txBody>
          <a:bodyPr/>
          <a:lstStyle/>
          <a:p>
            <a:fld id="{497392CF-8F18-4A0B-8D89-76F1B9031908}" type="slidenum">
              <a:rPr lang="zh-TW" altLang="en-US" smtClean="0"/>
              <a:t>1</a:t>
            </a:fld>
            <a:endParaRPr lang="zh-TW" altLang="en-US"/>
          </a:p>
        </p:txBody>
      </p:sp>
    </p:spTree>
    <p:extLst>
      <p:ext uri="{BB962C8B-B14F-4D97-AF65-F5344CB8AC3E}">
        <p14:creationId xmlns:p14="http://schemas.microsoft.com/office/powerpoint/2010/main" val="395121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55983" y="225977"/>
            <a:ext cx="10515600" cy="11356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甄選入學招生</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pic>
        <p:nvPicPr>
          <p:cNvPr id="7" name="圖片 6"/>
          <p:cNvPicPr>
            <a:picLocks noChangeAspect="1"/>
          </p:cNvPicPr>
          <p:nvPr/>
        </p:nvPicPr>
        <p:blipFill>
          <a:blip r:embed="rId2"/>
          <a:stretch>
            <a:fillRect/>
          </a:stretch>
        </p:blipFill>
        <p:spPr>
          <a:xfrm>
            <a:off x="1041400" y="1361660"/>
            <a:ext cx="11062805" cy="5432840"/>
          </a:xfrm>
          <a:prstGeom prst="rect">
            <a:avLst/>
          </a:prstGeom>
        </p:spPr>
      </p:pic>
      <p:sp>
        <p:nvSpPr>
          <p:cNvPr id="8" name="矩形 7"/>
          <p:cNvSpPr/>
          <p:nvPr/>
        </p:nvSpPr>
        <p:spPr>
          <a:xfrm>
            <a:off x="171180" y="1361659"/>
            <a:ext cx="861774" cy="5496341"/>
          </a:xfrm>
          <a:prstGeom prst="rect">
            <a:avLst/>
          </a:prstGeom>
          <a:solidFill>
            <a:schemeClr val="accent6">
              <a:lumMod val="75000"/>
            </a:schemeClr>
          </a:solidFill>
        </p:spPr>
        <p:txBody>
          <a:bodyPr vert="eaVert" wrap="square" anchor="ctr">
            <a:spAutoFit/>
          </a:bodyPr>
          <a:lstStyle/>
          <a:p>
            <a:pPr fontAlgn="base">
              <a:spcBef>
                <a:spcPct val="0"/>
              </a:spcBef>
              <a:spcAft>
                <a:spcPct val="0"/>
              </a:spcAft>
            </a:pPr>
            <a:r>
              <a:rPr lang="zh-TW" altLang="en-US" sz="4400" b="1" dirty="0">
                <a:solidFill>
                  <a:schemeClr val="bg1"/>
                </a:solidFill>
                <a:latin typeface="+mn-ea"/>
              </a:rPr>
              <a:t>一般</a:t>
            </a:r>
            <a:r>
              <a:rPr lang="zh-TW" altLang="en-US" sz="4400" b="1" dirty="0" smtClean="0">
                <a:solidFill>
                  <a:schemeClr val="bg1"/>
                </a:solidFill>
                <a:latin typeface="+mn-ea"/>
              </a:rPr>
              <a:t>組</a:t>
            </a:r>
            <a:endParaRPr lang="zh-TW" altLang="en-US" sz="1200" b="1" dirty="0">
              <a:solidFill>
                <a:schemeClr val="bg1"/>
              </a:solidFill>
              <a:latin typeface="+mn-ea"/>
            </a:endParaRPr>
          </a:p>
        </p:txBody>
      </p:sp>
      <p:sp>
        <p:nvSpPr>
          <p:cNvPr id="9" name="矩形 8"/>
          <p:cNvSpPr/>
          <p:nvPr/>
        </p:nvSpPr>
        <p:spPr>
          <a:xfrm>
            <a:off x="194635" y="3086378"/>
            <a:ext cx="738664" cy="3635097"/>
          </a:xfrm>
          <a:prstGeom prst="rect">
            <a:avLst/>
          </a:prstGeom>
        </p:spPr>
        <p:txBody>
          <a:bodyPr vert="eaVert" wrap="square">
            <a:spAutoFit/>
          </a:bodyPr>
          <a:lstStyle/>
          <a:p>
            <a:pPr fontAlgn="base">
              <a:spcBef>
                <a:spcPct val="0"/>
              </a:spcBef>
              <a:spcAft>
                <a:spcPct val="0"/>
              </a:spcAft>
            </a:pPr>
            <a:r>
              <a:rPr lang="en-US" altLang="zh-TW" b="1" dirty="0">
                <a:solidFill>
                  <a:schemeClr val="bg1"/>
                </a:solidFill>
                <a:latin typeface="+mn-ea"/>
              </a:rPr>
              <a:t>(</a:t>
            </a:r>
            <a:r>
              <a:rPr lang="zh-TW" altLang="en-US" b="1" dirty="0">
                <a:solidFill>
                  <a:schemeClr val="bg1"/>
                </a:solidFill>
                <a:latin typeface="+mn-ea"/>
              </a:rPr>
              <a:t>含一般生、低收或中低收入戶</a:t>
            </a:r>
            <a:r>
              <a:rPr lang="zh-TW" altLang="en-US" b="1" dirty="0" smtClean="0">
                <a:solidFill>
                  <a:schemeClr val="bg1"/>
                </a:solidFill>
                <a:latin typeface="+mn-ea"/>
              </a:rPr>
              <a:t>、</a:t>
            </a:r>
            <a:endParaRPr lang="en-US" altLang="zh-TW" b="1" dirty="0" smtClean="0">
              <a:solidFill>
                <a:schemeClr val="bg1"/>
              </a:solidFill>
              <a:latin typeface="+mn-ea"/>
            </a:endParaRPr>
          </a:p>
          <a:p>
            <a:pPr fontAlgn="base">
              <a:spcBef>
                <a:spcPct val="0"/>
              </a:spcBef>
              <a:spcAft>
                <a:spcPct val="0"/>
              </a:spcAft>
            </a:pPr>
            <a:r>
              <a:rPr lang="zh-TW" altLang="en-US" b="1" dirty="0" smtClean="0">
                <a:solidFill>
                  <a:schemeClr val="bg1"/>
                </a:solidFill>
                <a:latin typeface="+mn-ea"/>
              </a:rPr>
              <a:t>及</a:t>
            </a:r>
            <a:r>
              <a:rPr lang="zh-TW" altLang="en-US" b="1" dirty="0">
                <a:solidFill>
                  <a:schemeClr val="bg1"/>
                </a:solidFill>
                <a:latin typeface="+mn-ea"/>
              </a:rPr>
              <a:t>原住民、離島生</a:t>
            </a:r>
            <a:r>
              <a:rPr lang="en-US" altLang="zh-TW" b="1" dirty="0">
                <a:solidFill>
                  <a:schemeClr val="bg1"/>
                </a:solidFill>
                <a:latin typeface="+mn-ea"/>
              </a:rPr>
              <a:t>)</a:t>
            </a:r>
            <a:endParaRPr lang="zh-TW" altLang="en-US" b="1" dirty="0">
              <a:solidFill>
                <a:schemeClr val="bg1"/>
              </a:solidFill>
              <a:latin typeface="+mn-ea"/>
            </a:endParaRPr>
          </a:p>
        </p:txBody>
      </p:sp>
      <p:sp>
        <p:nvSpPr>
          <p:cNvPr id="10" name="矩形 9"/>
          <p:cNvSpPr/>
          <p:nvPr/>
        </p:nvSpPr>
        <p:spPr>
          <a:xfrm>
            <a:off x="4876800" y="3365500"/>
            <a:ext cx="7124700" cy="431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5592969" y="5246479"/>
            <a:ext cx="5692361" cy="14859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108</a:t>
            </a:r>
            <a:r>
              <a:rPr lang="zh-TW" altLang="en-US" sz="2400" dirty="0" smtClean="0"/>
              <a:t>學年度依各校系科組學程選才條件</a:t>
            </a:r>
            <a:r>
              <a:rPr lang="zh-TW" altLang="en-US" sz="2400" dirty="0"/>
              <a:t>，將</a:t>
            </a:r>
            <a:r>
              <a:rPr lang="zh-TW" altLang="en-US" sz="2400" dirty="0">
                <a:solidFill>
                  <a:srgbClr val="FFFF00"/>
                </a:solidFill>
              </a:rPr>
              <a:t>專題製作</a:t>
            </a:r>
            <a:r>
              <a:rPr lang="zh-TW" altLang="en-US" sz="2400" dirty="0"/>
              <a:t>或</a:t>
            </a:r>
            <a:r>
              <a:rPr lang="zh-TW" altLang="en-US" sz="2400" dirty="0">
                <a:solidFill>
                  <a:srgbClr val="FFFF00"/>
                </a:solidFill>
              </a:rPr>
              <a:t>專業實習</a:t>
            </a:r>
            <a:r>
              <a:rPr lang="en-US" altLang="zh-TW" sz="2400" dirty="0">
                <a:solidFill>
                  <a:srgbClr val="FFFF00"/>
                </a:solidFill>
              </a:rPr>
              <a:t>(</a:t>
            </a:r>
            <a:r>
              <a:rPr lang="zh-TW" altLang="en-US" sz="2400" dirty="0">
                <a:solidFill>
                  <a:srgbClr val="FFFF00"/>
                </a:solidFill>
              </a:rPr>
              <a:t>含實驗、實務</a:t>
            </a:r>
            <a:r>
              <a:rPr lang="en-US" altLang="zh-TW" sz="2400" dirty="0">
                <a:solidFill>
                  <a:srgbClr val="FFFF00"/>
                </a:solidFill>
              </a:rPr>
              <a:t>)</a:t>
            </a:r>
            <a:r>
              <a:rPr lang="zh-TW" altLang="en-US" sz="2400" dirty="0">
                <a:solidFill>
                  <a:srgbClr val="FFFF00"/>
                </a:solidFill>
              </a:rPr>
              <a:t>科目實習報告</a:t>
            </a:r>
            <a:r>
              <a:rPr lang="en-US" altLang="zh-TW" sz="2400" dirty="0">
                <a:solidFill>
                  <a:srgbClr val="FFFF00"/>
                </a:solidFill>
              </a:rPr>
              <a:t>(</a:t>
            </a:r>
            <a:r>
              <a:rPr lang="zh-TW" altLang="en-US" sz="2400" dirty="0">
                <a:solidFill>
                  <a:srgbClr val="FFFF00"/>
                </a:solidFill>
              </a:rPr>
              <a:t>成果</a:t>
            </a:r>
            <a:r>
              <a:rPr lang="en-US" altLang="zh-TW" sz="2400" dirty="0" smtClean="0">
                <a:solidFill>
                  <a:srgbClr val="FFFF00"/>
                </a:solidFill>
              </a:rPr>
              <a:t>)</a:t>
            </a:r>
            <a:r>
              <a:rPr lang="zh-TW" altLang="en-US" sz="2400" dirty="0" smtClean="0"/>
              <a:t>列為必繳資料。</a:t>
            </a:r>
            <a:endParaRPr lang="zh-TW" altLang="en-US" sz="2400" dirty="0"/>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10</a:t>
            </a:fld>
            <a:endParaRPr lang="zh-TW" altLang="en-US" dirty="0"/>
          </a:p>
        </p:txBody>
      </p:sp>
    </p:spTree>
    <p:extLst>
      <p:ext uri="{BB962C8B-B14F-4D97-AF65-F5344CB8AC3E}">
        <p14:creationId xmlns:p14="http://schemas.microsoft.com/office/powerpoint/2010/main" val="33616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022" y="1527450"/>
            <a:ext cx="11582400" cy="4676775"/>
          </a:xfrm>
        </p:spPr>
        <p:txBody>
          <a:bodyPr>
            <a:normAutofit fontScale="92500"/>
          </a:bodyPr>
          <a:lstStyle/>
          <a:p>
            <a:pPr marL="514350" indent="-514350">
              <a:lnSpc>
                <a:spcPct val="120000"/>
              </a:lnSpc>
              <a:spcBef>
                <a:spcPts val="0"/>
              </a:spcBef>
              <a:buFont typeface="+mj-ea"/>
              <a:buAutoNum type="ea1ChtPeriod"/>
            </a:pPr>
            <a:r>
              <a:rPr lang="zh-TW" altLang="en-US" dirty="0" smtClean="0"/>
              <a:t>「青年</a:t>
            </a:r>
            <a:r>
              <a:rPr lang="zh-TW" altLang="en-US" dirty="0"/>
              <a:t>儲蓄帳戶</a:t>
            </a:r>
            <a:r>
              <a:rPr lang="zh-TW" altLang="en-US" dirty="0" smtClean="0"/>
              <a:t>組」採</a:t>
            </a:r>
            <a:r>
              <a:rPr lang="zh-TW" altLang="en-US" dirty="0"/>
              <a:t>獨立表列於四技二專甄選入學招生</a:t>
            </a:r>
            <a:r>
              <a:rPr lang="zh-TW" altLang="en-US" dirty="0" smtClean="0"/>
              <a:t>簡章中</a:t>
            </a:r>
            <a:endParaRPr lang="zh-TW" altLang="en-US" dirty="0"/>
          </a:p>
          <a:p>
            <a:pPr marL="514350" indent="-514350">
              <a:lnSpc>
                <a:spcPct val="120000"/>
              </a:lnSpc>
              <a:spcBef>
                <a:spcPts val="0"/>
              </a:spcBef>
              <a:buFont typeface="+mj-ea"/>
              <a:buAutoNum type="ea1ChtPeriod"/>
            </a:pPr>
            <a:r>
              <a:rPr lang="zh-TW" altLang="en-US" dirty="0" smtClean="0"/>
              <a:t>「青年</a:t>
            </a:r>
            <a:r>
              <a:rPr lang="zh-TW" altLang="en-US" dirty="0"/>
              <a:t>儲蓄帳戶</a:t>
            </a:r>
            <a:r>
              <a:rPr lang="zh-TW" altLang="en-US" dirty="0" smtClean="0"/>
              <a:t>組」及</a:t>
            </a:r>
            <a:r>
              <a:rPr lang="zh-TW" altLang="en-US" dirty="0"/>
              <a:t>「</a:t>
            </a:r>
            <a:r>
              <a:rPr lang="zh-TW" altLang="en-US" dirty="0" smtClean="0"/>
              <a:t>一般組」採</a:t>
            </a:r>
            <a:r>
              <a:rPr lang="zh-TW" altLang="en-US" dirty="0"/>
              <a:t>兩軌</a:t>
            </a:r>
            <a:r>
              <a:rPr lang="zh-TW" altLang="en-US" dirty="0" smtClean="0"/>
              <a:t>作業</a:t>
            </a:r>
            <a:endParaRPr lang="zh-TW" altLang="en-US" dirty="0"/>
          </a:p>
          <a:p>
            <a:pPr marL="514350" indent="-514350">
              <a:lnSpc>
                <a:spcPct val="120000"/>
              </a:lnSpc>
              <a:spcBef>
                <a:spcPts val="0"/>
              </a:spcBef>
              <a:buFont typeface="+mj-ea"/>
              <a:buAutoNum type="ea1ChtPeriod"/>
            </a:pPr>
            <a:r>
              <a:rPr lang="zh-TW" altLang="en-US" dirty="0" smtClean="0"/>
              <a:t>「青年</a:t>
            </a:r>
            <a:r>
              <a:rPr lang="zh-TW" altLang="en-US" dirty="0"/>
              <a:t>儲蓄帳戶</a:t>
            </a:r>
            <a:r>
              <a:rPr lang="zh-TW" altLang="en-US" dirty="0" smtClean="0"/>
              <a:t>組」不分</a:t>
            </a:r>
            <a:r>
              <a:rPr lang="zh-TW" altLang="en-US" dirty="0"/>
              <a:t>招生群</a:t>
            </a:r>
            <a:r>
              <a:rPr lang="en-US" altLang="zh-TW" dirty="0"/>
              <a:t>(</a:t>
            </a:r>
            <a:r>
              <a:rPr lang="zh-TW" altLang="en-US" dirty="0"/>
              <a:t>類</a:t>
            </a:r>
            <a:r>
              <a:rPr lang="en-US" altLang="zh-TW" dirty="0"/>
              <a:t>)</a:t>
            </a:r>
            <a:r>
              <a:rPr lang="zh-TW" altLang="en-US" dirty="0" smtClean="0"/>
              <a:t>別</a:t>
            </a:r>
            <a:endParaRPr lang="zh-TW" altLang="en-US" dirty="0"/>
          </a:p>
          <a:p>
            <a:pPr marL="514350" indent="-514350">
              <a:lnSpc>
                <a:spcPct val="120000"/>
              </a:lnSpc>
              <a:spcBef>
                <a:spcPts val="0"/>
              </a:spcBef>
              <a:buFont typeface="+mj-ea"/>
              <a:buAutoNum type="ea1ChtPeriod"/>
            </a:pPr>
            <a:r>
              <a:rPr lang="zh-TW" altLang="en-US" dirty="0" smtClean="0"/>
              <a:t>青年</a:t>
            </a:r>
            <a:r>
              <a:rPr lang="zh-TW" altLang="en-US" dirty="0"/>
              <a:t>教育與就業儲蓄帳戶方案學生僅得</a:t>
            </a:r>
            <a:r>
              <a:rPr lang="zh-TW" altLang="en-US" dirty="0" smtClean="0"/>
              <a:t>就「青年</a:t>
            </a:r>
            <a:r>
              <a:rPr lang="zh-TW" altLang="en-US" dirty="0"/>
              <a:t>儲蓄帳戶</a:t>
            </a:r>
            <a:r>
              <a:rPr lang="zh-TW" altLang="en-US" dirty="0" smtClean="0"/>
              <a:t>組」或「一般組」擇</a:t>
            </a:r>
            <a:r>
              <a:rPr lang="zh-TW" altLang="en-US" dirty="0"/>
              <a:t>一報名，惟報名一般組考生，須提供當學年度統一入學測驗</a:t>
            </a:r>
            <a:r>
              <a:rPr lang="zh-TW" altLang="en-US" dirty="0" smtClean="0"/>
              <a:t>成績</a:t>
            </a:r>
            <a:endParaRPr lang="zh-TW" altLang="en-US" dirty="0"/>
          </a:p>
          <a:p>
            <a:pPr marL="514350" indent="-514350">
              <a:lnSpc>
                <a:spcPct val="120000"/>
              </a:lnSpc>
              <a:spcBef>
                <a:spcPts val="0"/>
              </a:spcBef>
              <a:buFont typeface="+mj-ea"/>
              <a:buAutoNum type="ea1ChtPeriod"/>
            </a:pPr>
            <a:r>
              <a:rPr lang="zh-TW" altLang="en-US" dirty="0" smtClean="0"/>
              <a:t>未</a:t>
            </a:r>
            <a:r>
              <a:rPr lang="zh-TW" altLang="en-US" dirty="0"/>
              <a:t>依規定時間及方式完成備審資料上傳或上傳不全者，該審查項目以缺考論，不予</a:t>
            </a:r>
            <a:r>
              <a:rPr lang="zh-TW" altLang="en-US" dirty="0" smtClean="0"/>
              <a:t>退費</a:t>
            </a:r>
            <a:endParaRPr lang="en-US" altLang="zh-TW" dirty="0" smtClean="0"/>
          </a:p>
          <a:p>
            <a:pPr marL="514350" indent="-514350">
              <a:lnSpc>
                <a:spcPct val="120000"/>
              </a:lnSpc>
              <a:spcBef>
                <a:spcPts val="0"/>
              </a:spcBef>
              <a:buFont typeface="+mj-ea"/>
              <a:buAutoNum type="ea1ChtPeriod"/>
            </a:pPr>
            <a:r>
              <a:rPr lang="zh-TW" altLang="en-US" dirty="0"/>
              <a:t>「青年儲蓄帳戶組</a:t>
            </a:r>
            <a:r>
              <a:rPr lang="zh-TW" altLang="en-US" dirty="0" smtClean="0"/>
              <a:t>」著重</a:t>
            </a:r>
            <a:r>
              <a:rPr lang="zh-TW" altLang="zh-TW" dirty="0" smtClean="0"/>
              <a:t>體驗資歷</a:t>
            </a:r>
            <a:r>
              <a:rPr lang="en-US" altLang="zh-TW" dirty="0" smtClean="0"/>
              <a:t>(</a:t>
            </a:r>
            <a:r>
              <a:rPr lang="zh-TW" altLang="en-US" dirty="0" smtClean="0"/>
              <a:t>含</a:t>
            </a:r>
            <a:r>
              <a:rPr lang="zh-TW" altLang="zh-TW" dirty="0" smtClean="0"/>
              <a:t>體驗</a:t>
            </a:r>
            <a:r>
              <a:rPr lang="zh-TW" altLang="zh-TW" dirty="0"/>
              <a:t>學習報告書及雙週誌</a:t>
            </a:r>
            <a:r>
              <a:rPr lang="en-US" altLang="zh-TW" dirty="0"/>
              <a:t>)</a:t>
            </a:r>
            <a:r>
              <a:rPr lang="zh-TW" altLang="zh-TW" dirty="0" smtClean="0"/>
              <a:t>，</a:t>
            </a:r>
            <a:r>
              <a:rPr lang="zh-TW" altLang="en-US" dirty="0" smtClean="0"/>
              <a:t>依技專校院</a:t>
            </a:r>
            <a:r>
              <a:rPr lang="zh-TW" altLang="zh-TW" dirty="0" smtClean="0"/>
              <a:t>自訂</a:t>
            </a:r>
            <a:r>
              <a:rPr lang="zh-TW" altLang="en-US" dirty="0" smtClean="0"/>
              <a:t>辦理</a:t>
            </a:r>
            <a:r>
              <a:rPr lang="zh-TW" altLang="zh-TW" dirty="0" smtClean="0"/>
              <a:t>書面</a:t>
            </a:r>
            <a:r>
              <a:rPr lang="zh-TW" altLang="zh-TW" dirty="0"/>
              <a:t>資料審查、面試、實作</a:t>
            </a:r>
            <a:r>
              <a:rPr lang="zh-TW" altLang="zh-TW" dirty="0" smtClean="0"/>
              <a:t>測驗等，另</a:t>
            </a:r>
            <a:r>
              <a:rPr lang="zh-TW" altLang="zh-TW" dirty="0"/>
              <a:t>得參考服務單位推薦</a:t>
            </a:r>
            <a:endParaRPr lang="zh-TW" altLang="en-US" dirty="0"/>
          </a:p>
        </p:txBody>
      </p:sp>
      <p:sp>
        <p:nvSpPr>
          <p:cNvPr id="5" name="標題 1"/>
          <p:cNvSpPr txBox="1">
            <a:spLocks/>
          </p:cNvSpPr>
          <p:nvPr/>
        </p:nvSpPr>
        <p:spPr>
          <a:xfrm>
            <a:off x="655983" y="225977"/>
            <a:ext cx="10515600" cy="11356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甄選入學招生</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11</a:t>
            </a:fld>
            <a:endParaRPr lang="zh-TW" altLang="en-US" dirty="0"/>
          </a:p>
        </p:txBody>
      </p:sp>
    </p:spTree>
    <p:extLst>
      <p:ext uri="{BB962C8B-B14F-4D97-AF65-F5344CB8AC3E}">
        <p14:creationId xmlns:p14="http://schemas.microsoft.com/office/powerpoint/2010/main" val="203588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55983" y="225977"/>
            <a:ext cx="10515600" cy="11356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甄選入學招生</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7" name="矩形 6"/>
          <p:cNvSpPr/>
          <p:nvPr/>
        </p:nvSpPr>
        <p:spPr>
          <a:xfrm>
            <a:off x="323022" y="1540565"/>
            <a:ext cx="11564178" cy="4622804"/>
          </a:xfrm>
          <a:prstGeom prst="rect">
            <a:avLst/>
          </a:prstGeom>
        </p:spPr>
        <p:txBody>
          <a:bodyPr wrap="square">
            <a:spAutoFit/>
          </a:bodyPr>
          <a:lstStyle/>
          <a:p>
            <a:pPr marL="514350" lvl="1" indent="-514350" algn="just">
              <a:lnSpc>
                <a:spcPct val="140000"/>
              </a:lnSpc>
              <a:spcBef>
                <a:spcPts val="600"/>
              </a:spcBef>
              <a:buFont typeface="+mj-ea"/>
              <a:buAutoNum type="ea1ChtPeriod" startAt="7"/>
            </a:pPr>
            <a:r>
              <a:rPr lang="zh-TW" altLang="en-US" sz="2800" u="sng" spc="-100" dirty="0" smtClean="0">
                <a:latin typeface="Book Antiqua" panose="02040602050305030304" pitchFamily="18" charset="0"/>
                <a:ea typeface="標楷體" panose="03000509000000000000" pitchFamily="65" charset="-120"/>
                <a:cs typeface="Times New Roman" panose="02020603050405020304" pitchFamily="18" charset="0"/>
              </a:rPr>
              <a:t>應屆</a:t>
            </a:r>
            <a:r>
              <a:rPr lang="zh-TW" altLang="en-US" sz="2800" u="sng" spc="-100" dirty="0">
                <a:latin typeface="Book Antiqua" panose="02040602050305030304" pitchFamily="18" charset="0"/>
                <a:ea typeface="標楷體" panose="03000509000000000000" pitchFamily="65" charset="-120"/>
                <a:cs typeface="Times New Roman" panose="02020603050405020304" pitchFamily="18" charset="0"/>
              </a:rPr>
              <a:t>畢業生</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由</a:t>
            </a:r>
            <a:r>
              <a:rPr lang="zh-TW" altLang="en-US"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rPr>
              <a:t>高中職學校</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辦理資格審查及第一階段報名</a:t>
            </a:r>
            <a:r>
              <a:rPr lang="zh-TW" altLang="en-US" sz="2800" spc="-100" dirty="0" smtClean="0">
                <a:latin typeface="Book Antiqua" panose="02040602050305030304" pitchFamily="18" charset="0"/>
                <a:ea typeface="標楷體" panose="03000509000000000000" pitchFamily="65" charset="-120"/>
                <a:cs typeface="Times New Roman" panose="02020603050405020304" pitchFamily="18" charset="0"/>
              </a:rPr>
              <a:t>作業</a:t>
            </a:r>
            <a:endParaRPr lang="en-US" altLang="zh-TW" sz="2800" spc="-100" dirty="0" smtClean="0">
              <a:latin typeface="Book Antiqua" panose="02040602050305030304" pitchFamily="18" charset="0"/>
              <a:ea typeface="標楷體" panose="03000509000000000000" pitchFamily="65" charset="-120"/>
              <a:cs typeface="Times New Roman" panose="02020603050405020304" pitchFamily="18" charset="0"/>
            </a:endParaRPr>
          </a:p>
          <a:p>
            <a:pPr marL="514350" lvl="1" indent="-514350" algn="just">
              <a:lnSpc>
                <a:spcPct val="140000"/>
              </a:lnSpc>
              <a:spcBef>
                <a:spcPts val="600"/>
              </a:spcBef>
              <a:buFont typeface="+mj-ea"/>
              <a:buAutoNum type="ea1ChtPeriod" startAt="7"/>
            </a:pPr>
            <a:r>
              <a:rPr lang="zh-TW" altLang="en-US" sz="2800" u="sng" spc="-100" dirty="0">
                <a:latin typeface="Book Antiqua" panose="02040602050305030304" pitchFamily="18" charset="0"/>
                <a:ea typeface="標楷體" panose="03000509000000000000" pitchFamily="65" charset="-120"/>
                <a:cs typeface="Times New Roman" panose="02020603050405020304" pitchFamily="18" charset="0"/>
              </a:rPr>
              <a:t>非應屆畢業生</a:t>
            </a:r>
            <a:r>
              <a:rPr lang="en-US" altLang="zh-TW" sz="2800" u="sng" spc="-100" dirty="0">
                <a:latin typeface="Book Antiqua" panose="02040602050305030304" pitchFamily="18" charset="0"/>
                <a:ea typeface="標楷體" panose="03000509000000000000" pitchFamily="65" charset="-120"/>
                <a:cs typeface="Times New Roman" panose="02020603050405020304" pitchFamily="18" charset="0"/>
              </a:rPr>
              <a:t>(</a:t>
            </a:r>
            <a:r>
              <a:rPr lang="zh-TW" altLang="en-US" sz="2800" u="sng" spc="-100" dirty="0">
                <a:latin typeface="Book Antiqua" panose="02040602050305030304" pitchFamily="18" charset="0"/>
                <a:ea typeface="標楷體" panose="03000509000000000000" pitchFamily="65" charset="-120"/>
                <a:cs typeface="Times New Roman" panose="02020603050405020304" pitchFamily="18" charset="0"/>
              </a:rPr>
              <a:t>含青年就業儲蓄生</a:t>
            </a:r>
            <a:r>
              <a:rPr lang="en-US" altLang="zh-TW" sz="2800" u="sng" spc="-100" dirty="0">
                <a:latin typeface="Book Antiqua" panose="02040602050305030304" pitchFamily="18" charset="0"/>
                <a:ea typeface="標楷體" panose="03000509000000000000" pitchFamily="65" charset="-120"/>
                <a:cs typeface="Times New Roman" panose="02020603050405020304" pitchFamily="18" charset="0"/>
              </a:rPr>
              <a:t>)</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由</a:t>
            </a:r>
            <a:r>
              <a:rPr lang="zh-TW" altLang="en-US"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rPr>
              <a:t>考生</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自行</a:t>
            </a:r>
            <a:r>
              <a:rPr lang="zh-TW" altLang="en-US" sz="2800" spc="-100" dirty="0" smtClean="0">
                <a:latin typeface="Book Antiqua" panose="02040602050305030304" pitchFamily="18" charset="0"/>
                <a:ea typeface="標楷體" panose="03000509000000000000" pitchFamily="65" charset="-120"/>
                <a:cs typeface="Times New Roman" panose="02020603050405020304" pitchFamily="18" charset="0"/>
              </a:rPr>
              <a:t>辦理本招生各項作業</a:t>
            </a:r>
            <a:endParaRPr lang="en-US" altLang="zh-TW" sz="2800" spc="-100" dirty="0">
              <a:latin typeface="Book Antiqua" panose="02040602050305030304" pitchFamily="18" charset="0"/>
              <a:ea typeface="標楷體" panose="03000509000000000000" pitchFamily="65" charset="-120"/>
              <a:cs typeface="Times New Roman" panose="02020603050405020304" pitchFamily="18" charset="0"/>
            </a:endParaRPr>
          </a:p>
          <a:p>
            <a:pPr marL="514350" indent="-514350" algn="just">
              <a:lnSpc>
                <a:spcPct val="140000"/>
              </a:lnSpc>
              <a:spcBef>
                <a:spcPts val="600"/>
              </a:spcBef>
              <a:buFont typeface="+mj-ea"/>
              <a:buAutoNum type="ea1ChtPeriod" startAt="7"/>
            </a:pPr>
            <a:r>
              <a:rPr lang="zh-TW" altLang="en-US" sz="2800" spc="-100" dirty="0" smtClean="0">
                <a:latin typeface="Book Antiqua" panose="02040602050305030304" pitchFamily="18" charset="0"/>
                <a:ea typeface="標楷體" panose="03000509000000000000" pitchFamily="65" charset="-120"/>
                <a:cs typeface="Times New Roman" panose="02020603050405020304" pitchFamily="18" charset="0"/>
              </a:rPr>
              <a:t>符合</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資格考生限報名</a:t>
            </a:r>
            <a:r>
              <a:rPr lang="en-US" altLang="zh-TW"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rPr>
              <a:t>1</a:t>
            </a:r>
            <a:r>
              <a:rPr lang="zh-TW" altLang="en-US"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rPr>
              <a:t>組</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、限填</a:t>
            </a:r>
            <a:r>
              <a:rPr lang="en-US" altLang="zh-TW"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rPr>
              <a:t>3</a:t>
            </a:r>
            <a:r>
              <a:rPr lang="zh-TW" altLang="en-US"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rPr>
              <a:t>個志願</a:t>
            </a:r>
            <a:endParaRPr lang="zh-TW" altLang="zh-TW" sz="2800" b="1" spc="-100" dirty="0">
              <a:solidFill>
                <a:srgbClr val="FF0000"/>
              </a:solidFill>
              <a:latin typeface="Book Antiqua" panose="02040602050305030304" pitchFamily="18" charset="0"/>
              <a:ea typeface="標楷體" panose="03000509000000000000" pitchFamily="65" charset="-120"/>
              <a:cs typeface="Times New Roman" panose="02020603050405020304" pitchFamily="18" charset="0"/>
            </a:endParaRPr>
          </a:p>
          <a:p>
            <a:pPr marL="514350" indent="-514350" algn="just">
              <a:lnSpc>
                <a:spcPct val="140000"/>
              </a:lnSpc>
              <a:spcBef>
                <a:spcPts val="600"/>
              </a:spcBef>
              <a:buFont typeface="+mj-ea"/>
              <a:buAutoNum type="ea1ChtPeriod" startAt="9"/>
            </a:pPr>
            <a:r>
              <a:rPr lang="zh-TW" altLang="zh-TW" sz="2800" spc="-100" dirty="0" smtClean="0">
                <a:latin typeface="Book Antiqua" panose="02040602050305030304" pitchFamily="18" charset="0"/>
                <a:ea typeface="標楷體" panose="03000509000000000000" pitchFamily="65" charset="-120"/>
                <a:cs typeface="Times New Roman" panose="02020603050405020304" pitchFamily="18" charset="0"/>
              </a:rPr>
              <a:t>第一</a:t>
            </a:r>
            <a:r>
              <a:rPr lang="zh-TW" altLang="zh-TW" sz="2800" spc="-100" dirty="0">
                <a:latin typeface="Book Antiqua" panose="02040602050305030304" pitchFamily="18" charset="0"/>
                <a:ea typeface="標楷體" panose="03000509000000000000" pitchFamily="65" charset="-120"/>
                <a:cs typeface="Times New Roman" panose="02020603050405020304" pitchFamily="18" charset="0"/>
              </a:rPr>
              <a:t>階段統測成績</a:t>
            </a:r>
            <a:r>
              <a:rPr lang="zh-TW" altLang="zh-TW" sz="2800" b="1" u="sng" spc="-100" dirty="0">
                <a:latin typeface="Book Antiqua" panose="02040602050305030304" pitchFamily="18" charset="0"/>
                <a:ea typeface="標楷體" panose="03000509000000000000" pitchFamily="65" charset="-120"/>
                <a:cs typeface="Times New Roman" panose="02020603050405020304" pitchFamily="18" charset="0"/>
              </a:rPr>
              <a:t>倍率</a:t>
            </a:r>
            <a:r>
              <a:rPr lang="zh-TW" altLang="zh-TW" sz="2800" b="1" u="sng" spc="-100" dirty="0" smtClean="0">
                <a:latin typeface="Book Antiqua" panose="02040602050305030304" pitchFamily="18" charset="0"/>
                <a:ea typeface="標楷體" panose="03000509000000000000" pitchFamily="65" charset="-120"/>
                <a:cs typeface="Times New Roman" panose="02020603050405020304" pitchFamily="18" charset="0"/>
              </a:rPr>
              <a:t>篩選</a:t>
            </a:r>
            <a:r>
              <a:rPr lang="zh-TW" altLang="en-US" sz="2800" spc="-100" dirty="0" smtClean="0">
                <a:latin typeface="Book Antiqua" panose="02040602050305030304" pitchFamily="18" charset="0"/>
                <a:ea typeface="標楷體" panose="03000509000000000000" pitchFamily="65" charset="-120"/>
                <a:cs typeface="Times New Roman" panose="02020603050405020304" pitchFamily="18" charset="0"/>
              </a:rPr>
              <a:t>：</a:t>
            </a:r>
            <a:endParaRPr lang="en-US" altLang="zh-TW" sz="2800" spc="-100" dirty="0" smtClean="0">
              <a:latin typeface="Book Antiqua" panose="02040602050305030304" pitchFamily="18" charset="0"/>
              <a:ea typeface="標楷體" panose="03000509000000000000" pitchFamily="65" charset="-120"/>
              <a:cs typeface="Times New Roman" panose="02020603050405020304" pitchFamily="18" charset="0"/>
            </a:endParaRPr>
          </a:p>
          <a:p>
            <a:pPr lvl="1" algn="just">
              <a:lnSpc>
                <a:spcPct val="140000"/>
              </a:lnSpc>
              <a:spcBef>
                <a:spcPts val="600"/>
              </a:spcBef>
            </a:pPr>
            <a:r>
              <a:rPr lang="zh-TW" altLang="en-US" sz="2800" spc="-100" dirty="0" smtClean="0">
                <a:latin typeface="Book Antiqua" panose="02040602050305030304" pitchFamily="18" charset="0"/>
                <a:ea typeface="標楷體" panose="03000509000000000000" pitchFamily="65" charset="-120"/>
                <a:cs typeface="Times New Roman" panose="02020603050405020304" pitchFamily="18" charset="0"/>
              </a:rPr>
              <a:t>依</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考生之統一入學測驗科目原始級分及各校系科</a:t>
            </a:r>
            <a:r>
              <a:rPr lang="en-US" altLang="zh-TW" sz="2800" spc="-100" dirty="0">
                <a:latin typeface="Book Antiqua" panose="02040602050305030304" pitchFamily="18" charset="0"/>
                <a:ea typeface="標楷體" panose="03000509000000000000" pitchFamily="65" charset="-120"/>
                <a:cs typeface="Times New Roman" panose="02020603050405020304" pitchFamily="18" charset="0"/>
              </a:rPr>
              <a:t>(</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組</a:t>
            </a:r>
            <a:r>
              <a:rPr lang="en-US" altLang="zh-TW" sz="2800" spc="-100" dirty="0">
                <a:latin typeface="Book Antiqua" panose="02040602050305030304" pitchFamily="18" charset="0"/>
                <a:ea typeface="標楷體" panose="03000509000000000000" pitchFamily="65" charset="-120"/>
                <a:cs typeface="Times New Roman" panose="02020603050405020304" pitchFamily="18" charset="0"/>
              </a:rPr>
              <a:t>)</a:t>
            </a:r>
            <a:r>
              <a:rPr lang="zh-TW" altLang="en-US" sz="2800" spc="-100" dirty="0">
                <a:latin typeface="Book Antiqua" panose="02040602050305030304" pitchFamily="18" charset="0"/>
                <a:ea typeface="標楷體" panose="03000509000000000000" pitchFamily="65" charset="-120"/>
                <a:cs typeface="Times New Roman" panose="02020603050405020304" pitchFamily="18" charset="0"/>
              </a:rPr>
              <a:t>、學程「青年儲蓄帳戶組」或「一般組」甄選辦法所訂要求標準，分別進行第一階段統一入學測驗成績倍率篩選，即可取得各組該系第二階段報名資格</a:t>
            </a:r>
            <a:r>
              <a:rPr lang="zh-TW" altLang="en-US" sz="2800" spc="-100" dirty="0" smtClean="0">
                <a:latin typeface="Book Antiqua" panose="02040602050305030304" pitchFamily="18" charset="0"/>
                <a:ea typeface="標楷體" panose="03000509000000000000" pitchFamily="65" charset="-120"/>
                <a:cs typeface="Times New Roman" panose="02020603050405020304" pitchFamily="18" charset="0"/>
              </a:rPr>
              <a:t>。</a:t>
            </a:r>
            <a:endParaRPr lang="zh-TW" altLang="en-US" sz="2800" spc="-100" dirty="0">
              <a:latin typeface="Book Antiqua" panose="0204060205030503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12</a:t>
            </a:fld>
            <a:endParaRPr lang="zh-TW" altLang="en-US" dirty="0"/>
          </a:p>
        </p:txBody>
      </p:sp>
    </p:spTree>
    <p:extLst>
      <p:ext uri="{BB962C8B-B14F-4D97-AF65-F5344CB8AC3E}">
        <p14:creationId xmlns:p14="http://schemas.microsoft.com/office/powerpoint/2010/main" val="263710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01627EE8-EB59-4DC4-846D-F21C67F08E48}" type="slidenum">
              <a:rPr lang="zh-TW" altLang="en-US" smtClean="0"/>
              <a:pPr/>
              <a:t>13</a:t>
            </a:fld>
            <a:endParaRPr lang="zh-TW" altLang="en-US" dirty="0"/>
          </a:p>
        </p:txBody>
      </p:sp>
      <p:pic>
        <p:nvPicPr>
          <p:cNvPr id="5" name="圖片 4"/>
          <p:cNvPicPr>
            <a:picLocks noChangeAspect="1"/>
          </p:cNvPicPr>
          <p:nvPr/>
        </p:nvPicPr>
        <p:blipFill rotWithShape="1">
          <a:blip r:embed="rId2"/>
          <a:srcRect l="2227" t="23989" r="1811" b="2740"/>
          <a:stretch/>
        </p:blipFill>
        <p:spPr>
          <a:xfrm>
            <a:off x="812800" y="1690688"/>
            <a:ext cx="10625667" cy="4650845"/>
          </a:xfrm>
          <a:prstGeom prst="rect">
            <a:avLst/>
          </a:prstGeom>
        </p:spPr>
      </p:pic>
      <p:sp>
        <p:nvSpPr>
          <p:cNvPr id="6" name="標題 1"/>
          <p:cNvSpPr>
            <a:spLocks noGrp="1"/>
          </p:cNvSpPr>
          <p:nvPr>
            <p:ph type="title"/>
          </p:nvPr>
        </p:nvSpPr>
        <p:spPr>
          <a:xfrm>
            <a:off x="280931" y="365125"/>
            <a:ext cx="11072869" cy="1325563"/>
          </a:xfrm>
        </p:spPr>
        <p:txBody>
          <a:bodyPr>
            <a:normAutofit/>
          </a:bodyPr>
          <a:lstStyle/>
          <a:p>
            <a:pPr algn="ctr"/>
            <a:r>
              <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招生名額提撥原則</a:t>
            </a:r>
          </a:p>
        </p:txBody>
      </p:sp>
      <p:sp>
        <p:nvSpPr>
          <p:cNvPr id="2" name="矩形 1"/>
          <p:cNvSpPr/>
          <p:nvPr/>
        </p:nvSpPr>
        <p:spPr>
          <a:xfrm>
            <a:off x="3937000" y="2353733"/>
            <a:ext cx="5723467" cy="39200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847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名額提撥方式及限制</a:t>
            </a:r>
          </a:p>
        </p:txBody>
      </p:sp>
      <p:sp>
        <p:nvSpPr>
          <p:cNvPr id="3" name="內容版面配置區 2"/>
          <p:cNvSpPr>
            <a:spLocks noGrp="1"/>
          </p:cNvSpPr>
          <p:nvPr>
            <p:ph idx="1"/>
          </p:nvPr>
        </p:nvSpPr>
        <p:spPr>
          <a:xfrm>
            <a:off x="402672" y="1579977"/>
            <a:ext cx="11551640" cy="5122448"/>
          </a:xfrm>
        </p:spPr>
        <p:txBody>
          <a:bodyPr/>
          <a:lstStyle/>
          <a:p>
            <a:pPr marL="268288" indent="-268288">
              <a:lnSpc>
                <a:spcPct val="100000"/>
              </a:lnSpc>
              <a:buFont typeface="Wingdings" panose="05000000000000000000" pitchFamily="2" charset="2"/>
              <a:buChar char="Ø"/>
            </a:pPr>
            <a:r>
              <a:rPr lang="zh-TW" altLang="en-US" dirty="0"/>
              <a:t>參考青年教育與就業儲蓄帳戶方案學生之學門學類就學意願調查結果，進行校內提撥招生名額協商事宜</a:t>
            </a:r>
            <a:endParaRPr lang="en-US" altLang="zh-TW" dirty="0"/>
          </a:p>
          <a:p>
            <a:pPr marL="268288" indent="-268288">
              <a:lnSpc>
                <a:spcPct val="100000"/>
              </a:lnSpc>
              <a:buFont typeface="Wingdings" panose="05000000000000000000" pitchFamily="2" charset="2"/>
              <a:buChar char="Ø"/>
            </a:pPr>
            <a:r>
              <a:rPr lang="zh-TW" altLang="en-US" dirty="0" smtClean="0"/>
              <a:t>國立技</a:t>
            </a:r>
            <a:r>
              <a:rPr lang="zh-TW" altLang="en-US" dirty="0"/>
              <a:t>專校</a:t>
            </a:r>
            <a:r>
              <a:rPr lang="zh-TW" altLang="en-US" dirty="0" smtClean="0"/>
              <a:t>院至少提撥</a:t>
            </a:r>
            <a:r>
              <a:rPr lang="en-US" altLang="zh-TW" dirty="0" smtClean="0"/>
              <a:t>1%</a:t>
            </a:r>
            <a:r>
              <a:rPr lang="zh-TW" altLang="en-US" dirty="0" smtClean="0"/>
              <a:t>（一定要提）</a:t>
            </a:r>
            <a:endParaRPr lang="en-US" altLang="zh-TW" dirty="0"/>
          </a:p>
          <a:p>
            <a:pPr marL="268288" indent="-268288">
              <a:lnSpc>
                <a:spcPct val="100000"/>
              </a:lnSpc>
              <a:buFont typeface="Wingdings" panose="05000000000000000000" pitchFamily="2" charset="2"/>
              <a:buChar char="Ø"/>
            </a:pPr>
            <a:r>
              <a:rPr lang="zh-TW" altLang="en-US" dirty="0" smtClean="0"/>
              <a:t>私立技</a:t>
            </a:r>
            <a:r>
              <a:rPr lang="zh-TW" altLang="en-US" dirty="0"/>
              <a:t>專校</a:t>
            </a:r>
            <a:r>
              <a:rPr lang="zh-TW" altLang="en-US" dirty="0" smtClean="0"/>
              <a:t>院</a:t>
            </a:r>
            <a:r>
              <a:rPr lang="en-US" altLang="zh-TW" dirty="0" smtClean="0"/>
              <a:t>2%</a:t>
            </a:r>
            <a:r>
              <a:rPr lang="zh-TW" altLang="en-US" dirty="0" smtClean="0"/>
              <a:t>為上限（可以自行評估）</a:t>
            </a:r>
            <a:endParaRPr lang="en-US" altLang="zh-TW" dirty="0" smtClean="0"/>
          </a:p>
          <a:p>
            <a:pPr marL="268288" indent="-268288">
              <a:lnSpc>
                <a:spcPct val="100000"/>
              </a:lnSpc>
              <a:buFont typeface="Wingdings" panose="05000000000000000000" pitchFamily="2" charset="2"/>
              <a:buChar char="Ø"/>
            </a:pPr>
            <a:r>
              <a:rPr lang="zh-TW" altLang="en-US" dirty="0" smtClean="0"/>
              <a:t>分配於「特殊選才」之招生名額須多於或等於「甄選入學」</a:t>
            </a:r>
            <a:endParaRPr lang="en-US" altLang="zh-TW" dirty="0" smtClean="0"/>
          </a:p>
          <a:p>
            <a:pPr marL="0" indent="0">
              <a:buNone/>
            </a:pPr>
            <a:endParaRPr lang="en-US" altLang="zh-TW" dirty="0" smtClean="0"/>
          </a:p>
        </p:txBody>
      </p:sp>
      <p:sp>
        <p:nvSpPr>
          <p:cNvPr id="4" name="投影片編號版面配置區 3"/>
          <p:cNvSpPr>
            <a:spLocks noGrp="1"/>
          </p:cNvSpPr>
          <p:nvPr>
            <p:ph type="sldNum" sz="quarter" idx="4"/>
          </p:nvPr>
        </p:nvSpPr>
        <p:spPr/>
        <p:txBody>
          <a:bodyPr/>
          <a:lstStyle/>
          <a:p>
            <a:fld id="{01627EE8-EB59-4DC4-846D-F21C67F08E48}" type="slidenum">
              <a:rPr lang="zh-TW" altLang="en-US" smtClean="0"/>
              <a:pPr/>
              <a:t>14</a:t>
            </a:fld>
            <a:endParaRPr lang="zh-TW" altLang="en-US" dirty="0"/>
          </a:p>
        </p:txBody>
      </p:sp>
    </p:spTree>
    <p:extLst>
      <p:ext uri="{BB962C8B-B14F-4D97-AF65-F5344CB8AC3E}">
        <p14:creationId xmlns:p14="http://schemas.microsoft.com/office/powerpoint/2010/main" val="188584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名額預先提撥</a:t>
            </a: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填報方式</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4"/>
          </p:nvPr>
        </p:nvSpPr>
        <p:spPr/>
        <p:txBody>
          <a:bodyPr/>
          <a:lstStyle/>
          <a:p>
            <a:fld id="{01627EE8-EB59-4DC4-846D-F21C67F08E48}" type="slidenum">
              <a:rPr lang="zh-TW" altLang="en-US" smtClean="0"/>
              <a:pPr/>
              <a:t>15</a:t>
            </a:fld>
            <a:endParaRPr lang="zh-TW" altLang="en-US" dirty="0"/>
          </a:p>
        </p:txBody>
      </p:sp>
      <p:pic>
        <p:nvPicPr>
          <p:cNvPr id="5" name="圖片 4"/>
          <p:cNvPicPr>
            <a:picLocks noChangeAspect="1"/>
          </p:cNvPicPr>
          <p:nvPr/>
        </p:nvPicPr>
        <p:blipFill>
          <a:blip r:embed="rId2"/>
          <a:stretch>
            <a:fillRect/>
          </a:stretch>
        </p:blipFill>
        <p:spPr>
          <a:xfrm>
            <a:off x="286857" y="1531609"/>
            <a:ext cx="11778143" cy="4744108"/>
          </a:xfrm>
          <a:prstGeom prst="rect">
            <a:avLst/>
          </a:prstGeom>
        </p:spPr>
      </p:pic>
      <p:sp>
        <p:nvSpPr>
          <p:cNvPr id="6" name="矩形 5"/>
          <p:cNvSpPr/>
          <p:nvPr/>
        </p:nvSpPr>
        <p:spPr>
          <a:xfrm>
            <a:off x="9848675" y="1531608"/>
            <a:ext cx="1568742" cy="294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865453" y="1891970"/>
            <a:ext cx="1568742" cy="213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201174" y="2647344"/>
            <a:ext cx="419450" cy="3664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535024" y="2647344"/>
            <a:ext cx="419450" cy="3664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0854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4866" y="1375794"/>
            <a:ext cx="11504946" cy="5755635"/>
          </a:xfrm>
        </p:spPr>
        <p:txBody>
          <a:bodyPr>
            <a:normAutofit/>
          </a:bodyPr>
          <a:lstStyle/>
          <a:p>
            <a:pPr>
              <a:spcBef>
                <a:spcPts val="600"/>
              </a:spcBef>
              <a:spcAft>
                <a:spcPts val="600"/>
              </a:spcAft>
              <a:buFont typeface="Wingdings" panose="05000000000000000000" pitchFamily="2" charset="2"/>
              <a:buChar char="u"/>
              <a:defRPr/>
            </a:pPr>
            <a:r>
              <a:rPr lang="zh-TW" altLang="en-US" sz="3600" b="1" dirty="0" smtClean="0"/>
              <a:t>有關</a:t>
            </a:r>
            <a:r>
              <a:rPr lang="zh-TW" altLang="en-US" sz="3600" b="1" dirty="0"/>
              <a:t>錄取報到考生名單管制共同處理原則：</a:t>
            </a:r>
            <a:endParaRPr lang="en-US" altLang="zh-TW" sz="3600" b="1" dirty="0"/>
          </a:p>
          <a:p>
            <a:pPr marL="444500" indent="9525">
              <a:spcBef>
                <a:spcPts val="600"/>
              </a:spcBef>
              <a:spcAft>
                <a:spcPts val="600"/>
              </a:spcAft>
              <a:buNone/>
              <a:defRPr/>
            </a:pPr>
            <a:r>
              <a:rPr lang="zh-TW" altLang="zh-TW" sz="3200" dirty="0" smtClean="0"/>
              <a:t>考生</a:t>
            </a:r>
            <a:r>
              <a:rPr lang="zh-TW" altLang="zh-TW" sz="3200" dirty="0"/>
              <a:t>於入學管道「</a:t>
            </a:r>
            <a:r>
              <a:rPr lang="zh-TW" altLang="zh-TW" sz="3200" b="1" dirty="0"/>
              <a:t>完成辦理報到後</a:t>
            </a:r>
            <a:r>
              <a:rPr lang="zh-TW" altLang="zh-TW" sz="3200" dirty="0"/>
              <a:t>」，</a:t>
            </a:r>
            <a:r>
              <a:rPr lang="zh-TW" altLang="zh-TW" sz="3600" b="1" u="sng" dirty="0">
                <a:solidFill>
                  <a:srgbClr val="FF0000"/>
                </a:solidFill>
              </a:rPr>
              <a:t>即不得再參加</a:t>
            </a:r>
            <a:r>
              <a:rPr lang="zh-TW" altLang="zh-TW" sz="3200" b="1" dirty="0"/>
              <a:t>當學年度</a:t>
            </a:r>
            <a:r>
              <a:rPr lang="zh-TW" altLang="zh-TW" sz="3200" dirty="0"/>
              <a:t>各聯合入學招生或其他各四技二專學校及所有大學校院之入學招生</a:t>
            </a:r>
            <a:r>
              <a:rPr lang="zh-TW" altLang="en-US" sz="3200" dirty="0"/>
              <a:t>。</a:t>
            </a:r>
            <a:endParaRPr lang="en-US" altLang="zh-TW" sz="3200" dirty="0"/>
          </a:p>
          <a:p>
            <a:pPr>
              <a:spcBef>
                <a:spcPts val="600"/>
              </a:spcBef>
              <a:spcAft>
                <a:spcPts val="600"/>
              </a:spcAft>
              <a:buFont typeface="Wingdings" panose="05000000000000000000" pitchFamily="2" charset="2"/>
              <a:buChar char="u"/>
              <a:defRPr/>
            </a:pPr>
            <a:r>
              <a:rPr lang="zh-TW" altLang="en-US" sz="3600" b="1" dirty="0"/>
              <a:t>有關招生缺額名額回流作業共同處理原則：</a:t>
            </a:r>
            <a:endParaRPr lang="en-US" altLang="zh-TW" sz="3600" b="1" dirty="0"/>
          </a:p>
          <a:p>
            <a:pPr marL="360363" indent="0">
              <a:spcBef>
                <a:spcPts val="600"/>
              </a:spcBef>
              <a:spcAft>
                <a:spcPts val="600"/>
              </a:spcAft>
              <a:buNone/>
              <a:defRPr/>
            </a:pPr>
            <a:r>
              <a:rPr lang="zh-TW" altLang="en-US" sz="3200" dirty="0"/>
              <a:t>招生缺額</a:t>
            </a:r>
            <a:r>
              <a:rPr lang="en-US" altLang="zh-TW" sz="3200" dirty="0"/>
              <a:t>(</a:t>
            </a:r>
            <a:r>
              <a:rPr lang="zh-TW" altLang="en-US" sz="3200" dirty="0"/>
              <a:t>含分發後缺額及錄取後放棄入學之名額</a:t>
            </a:r>
            <a:r>
              <a:rPr lang="en-US" altLang="zh-TW" sz="3200" dirty="0"/>
              <a:t>)</a:t>
            </a:r>
            <a:r>
              <a:rPr lang="zh-TW" altLang="en-US" sz="3200" dirty="0"/>
              <a:t>，</a:t>
            </a:r>
            <a:r>
              <a:rPr lang="zh-TW" altLang="en-US" sz="3600" b="1" u="sng" dirty="0">
                <a:solidFill>
                  <a:srgbClr val="FF0000"/>
                </a:solidFill>
              </a:rPr>
              <a:t>回流至</a:t>
            </a:r>
            <a:r>
              <a:rPr lang="zh-TW" altLang="en-US" sz="3200" b="1" u="sng" dirty="0"/>
              <a:t>四技二專日間部聯合登記分發委員會</a:t>
            </a:r>
            <a:r>
              <a:rPr lang="zh-TW" altLang="en-US" sz="3200" dirty="0"/>
              <a:t>或</a:t>
            </a:r>
            <a:r>
              <a:rPr lang="zh-TW" altLang="en-US" sz="3200" b="1" u="sng" dirty="0"/>
              <a:t>大學分發委員會</a:t>
            </a:r>
            <a:r>
              <a:rPr lang="zh-TW" altLang="en-US" sz="3200" dirty="0"/>
              <a:t>辦理招生。</a:t>
            </a:r>
          </a:p>
        </p:txBody>
      </p:sp>
      <p:sp>
        <p:nvSpPr>
          <p:cNvPr id="5" name="Rectangle 2"/>
          <p:cNvSpPr txBox="1">
            <a:spLocks noChangeArrowheads="1"/>
          </p:cNvSpPr>
          <p:nvPr/>
        </p:nvSpPr>
        <p:spPr bwMode="auto">
          <a:xfrm>
            <a:off x="268447" y="160338"/>
            <a:ext cx="11761365" cy="10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2800">
                <a:solidFill>
                  <a:schemeClr val="tx2"/>
                </a:solidFill>
                <a:latin typeface="標楷體" panose="03000509000000000000" pitchFamily="65" charset="-120"/>
                <a:ea typeface="標楷體" panose="03000509000000000000" pitchFamily="65" charset="-120"/>
                <a:cs typeface="+mj-cs"/>
              </a:defRPr>
            </a:lvl1pPr>
            <a:lvl2pPr algn="l" rtl="0" eaLnBrk="0" fontAlgn="base" hangingPunct="0">
              <a:spcBef>
                <a:spcPct val="0"/>
              </a:spcBef>
              <a:spcAft>
                <a:spcPct val="0"/>
              </a:spcAft>
              <a:defRPr kumimoji="1" sz="2800">
                <a:solidFill>
                  <a:schemeClr val="tx2"/>
                </a:solidFill>
                <a:latin typeface="標楷體" panose="03000509000000000000" pitchFamily="65" charset="-120"/>
                <a:ea typeface="標楷體" panose="03000509000000000000" pitchFamily="65" charset="-120"/>
              </a:defRPr>
            </a:lvl2pPr>
            <a:lvl3pPr algn="l" rtl="0" eaLnBrk="0" fontAlgn="base" hangingPunct="0">
              <a:spcBef>
                <a:spcPct val="0"/>
              </a:spcBef>
              <a:spcAft>
                <a:spcPct val="0"/>
              </a:spcAft>
              <a:defRPr kumimoji="1" sz="2800">
                <a:solidFill>
                  <a:schemeClr val="tx2"/>
                </a:solidFill>
                <a:latin typeface="標楷體" panose="03000509000000000000" pitchFamily="65" charset="-120"/>
                <a:ea typeface="標楷體" panose="03000509000000000000" pitchFamily="65" charset="-120"/>
              </a:defRPr>
            </a:lvl3pPr>
            <a:lvl4pPr algn="l" rtl="0" eaLnBrk="0" fontAlgn="base" hangingPunct="0">
              <a:spcBef>
                <a:spcPct val="0"/>
              </a:spcBef>
              <a:spcAft>
                <a:spcPct val="0"/>
              </a:spcAft>
              <a:defRPr kumimoji="1" sz="2800">
                <a:solidFill>
                  <a:schemeClr val="tx2"/>
                </a:solidFill>
                <a:latin typeface="標楷體" panose="03000509000000000000" pitchFamily="65" charset="-120"/>
                <a:ea typeface="標楷體" panose="03000509000000000000" pitchFamily="65" charset="-120"/>
              </a:defRPr>
            </a:lvl4pPr>
            <a:lvl5pPr algn="l" rtl="0" eaLnBrk="0" fontAlgn="base" hangingPunct="0">
              <a:spcBef>
                <a:spcPct val="0"/>
              </a:spcBef>
              <a:spcAft>
                <a:spcPct val="0"/>
              </a:spcAft>
              <a:defRPr kumimoji="1" sz="2800">
                <a:solidFill>
                  <a:schemeClr val="tx2"/>
                </a:solidFill>
                <a:latin typeface="標楷體" panose="03000509000000000000" pitchFamily="65" charset="-120"/>
                <a:ea typeface="標楷體" panose="03000509000000000000" pitchFamily="65"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lnSpc>
                <a:spcPct val="90000"/>
              </a:lnSpc>
              <a:defRPr/>
            </a:pPr>
            <a:r>
              <a:rPr lang="zh-TW" altLang="en-US" sz="48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報到名單</a:t>
            </a:r>
            <a:r>
              <a:rPr lang="zh-TW" altLang="en-US" sz="48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管制</a:t>
            </a:r>
            <a:r>
              <a:rPr lang="zh-TW" altLang="en-US" sz="48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及缺額</a:t>
            </a:r>
            <a:r>
              <a:rPr lang="zh-TW" altLang="en-US" sz="48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名額回流作業</a:t>
            </a:r>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16</a:t>
            </a:fld>
            <a:endParaRPr lang="zh-TW" altLang="en-US" dirty="0"/>
          </a:p>
        </p:txBody>
      </p:sp>
    </p:spTree>
    <p:extLst>
      <p:ext uri="{BB962C8B-B14F-4D97-AF65-F5344CB8AC3E}">
        <p14:creationId xmlns:p14="http://schemas.microsoft.com/office/powerpoint/2010/main" val="227024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ctrTitle"/>
          </p:nvPr>
        </p:nvSpPr>
        <p:spPr>
          <a:xfrm>
            <a:off x="0" y="1538897"/>
            <a:ext cx="12192000" cy="3707473"/>
          </a:xfrm>
          <a:noFill/>
        </p:spPr>
        <p:txBody>
          <a:bodyPr>
            <a:normAutofit/>
          </a:bodyPr>
          <a:lstStyle/>
          <a:p>
            <a:pPr>
              <a:lnSpc>
                <a:spcPct val="100000"/>
              </a:lnSpc>
              <a:spcBef>
                <a:spcPts val="1800"/>
              </a:spcBef>
              <a:spcAft>
                <a:spcPts val="1800"/>
              </a:spcAft>
            </a:pPr>
            <a:r>
              <a:rPr lang="zh-TW" altLang="en-US" sz="10000" b="1" spc="150" dirty="0" smtClean="0">
                <a:ln w="11430"/>
                <a:solidFill>
                  <a:srgbClr val="0000FF"/>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簡 報 結 束</a:t>
            </a:r>
            <a:r>
              <a:rPr lang="en-US" altLang="zh-TW" sz="10000" b="1" spc="150" dirty="0" smtClean="0">
                <a:ln w="11430"/>
                <a:solidFill>
                  <a:srgbClr val="0000FF"/>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
            </a:r>
            <a:br>
              <a:rPr lang="en-US" altLang="zh-TW" sz="10000" b="1" spc="150" dirty="0" smtClean="0">
                <a:ln w="11430"/>
                <a:solidFill>
                  <a:srgbClr val="0000FF"/>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br>
            <a:r>
              <a:rPr lang="zh-TW" altLang="en-US" sz="10000" b="1" spc="150" dirty="0" smtClean="0">
                <a:ln w="11430"/>
                <a:solidFill>
                  <a:srgbClr val="0000FF"/>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敬 請 賜 教</a:t>
            </a:r>
            <a:endParaRPr lang="zh-TW" altLang="en-US" sz="10000" b="1" spc="150" dirty="0">
              <a:ln w="11430"/>
              <a:solidFill>
                <a:srgbClr val="0000FF"/>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3" name="投影片編號版面配置區 2"/>
          <p:cNvSpPr>
            <a:spLocks noGrp="1"/>
          </p:cNvSpPr>
          <p:nvPr>
            <p:ph type="sldNum" sz="quarter" idx="12"/>
          </p:nvPr>
        </p:nvSpPr>
        <p:spPr/>
        <p:txBody>
          <a:bodyPr/>
          <a:lstStyle/>
          <a:p>
            <a:fld id="{497392CF-8F18-4A0B-8D89-76F1B9031908}" type="slidenum">
              <a:rPr lang="zh-TW" altLang="en-US" smtClean="0"/>
              <a:t>17</a:t>
            </a:fld>
            <a:endParaRPr lang="zh-TW" altLang="en-US"/>
          </a:p>
        </p:txBody>
      </p:sp>
    </p:spTree>
    <p:extLst>
      <p:ext uri="{BB962C8B-B14F-4D97-AF65-F5344CB8AC3E}">
        <p14:creationId xmlns:p14="http://schemas.microsoft.com/office/powerpoint/2010/main" val="264254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55982" y="225977"/>
            <a:ext cx="11345517" cy="11356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青年就業儲蓄</a:t>
            </a: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專案</a:t>
            </a:r>
            <a:r>
              <a:rPr lang="en-US" altLang="zh-TW"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a:t>
            </a: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實施對象</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8" name="圓角矩形 7"/>
          <p:cNvSpPr/>
          <p:nvPr/>
        </p:nvSpPr>
        <p:spPr>
          <a:xfrm>
            <a:off x="6390303" y="1361661"/>
            <a:ext cx="5611916" cy="2009061"/>
          </a:xfrm>
          <a:prstGeom prst="roundRect">
            <a:avLst/>
          </a:prstGeom>
          <a:solidFill>
            <a:srgbClr val="C00000"/>
          </a:solidFill>
        </p:spPr>
        <p:txBody>
          <a:bodyPr wrap="square">
            <a:spAutoFit/>
          </a:bodyPr>
          <a:lstStyle/>
          <a:p>
            <a:pPr lvl="0" algn="ctr">
              <a:defRPr/>
            </a:pPr>
            <a:r>
              <a:rPr lang="en-US" altLang="zh-TW" sz="2800" dirty="0" smtClean="0">
                <a:solidFill>
                  <a:schemeClr val="bg1"/>
                </a:solidFill>
              </a:rPr>
              <a:t>106 </a:t>
            </a:r>
            <a:r>
              <a:rPr lang="zh-TW" altLang="en-US" sz="2800" dirty="0">
                <a:solidFill>
                  <a:schemeClr val="bg1"/>
                </a:solidFill>
              </a:rPr>
              <a:t>年 </a:t>
            </a:r>
            <a:r>
              <a:rPr lang="en-US" altLang="zh-TW" sz="2800" dirty="0">
                <a:solidFill>
                  <a:schemeClr val="bg1"/>
                </a:solidFill>
              </a:rPr>
              <a:t>8 </a:t>
            </a:r>
            <a:r>
              <a:rPr lang="zh-TW" altLang="en-US" sz="2800" dirty="0">
                <a:solidFill>
                  <a:schemeClr val="bg1"/>
                </a:solidFill>
              </a:rPr>
              <a:t>月正式</a:t>
            </a:r>
            <a:r>
              <a:rPr lang="zh-TW" altLang="en-US" sz="2800" dirty="0" smtClean="0">
                <a:solidFill>
                  <a:schemeClr val="bg1"/>
                </a:solidFill>
              </a:rPr>
              <a:t>推動</a:t>
            </a:r>
            <a:endParaRPr lang="en-US" altLang="zh-TW" sz="2800" dirty="0" smtClean="0">
              <a:solidFill>
                <a:schemeClr val="bg1"/>
              </a:solidFill>
            </a:endParaRPr>
          </a:p>
          <a:p>
            <a:pPr lvl="0" algn="ctr">
              <a:defRPr/>
            </a:pPr>
            <a:r>
              <a:rPr lang="en-US" altLang="zh-TW" sz="2800" dirty="0" smtClean="0">
                <a:solidFill>
                  <a:srgbClr val="FFFF00"/>
                </a:solidFill>
              </a:rPr>
              <a:t>105</a:t>
            </a:r>
            <a:r>
              <a:rPr lang="zh-TW" altLang="en-US" sz="2800" dirty="0">
                <a:solidFill>
                  <a:srgbClr val="FFFF00"/>
                </a:solidFill>
              </a:rPr>
              <a:t>學年度</a:t>
            </a:r>
            <a:r>
              <a:rPr lang="zh-TW" altLang="en-US" sz="2800" dirty="0">
                <a:solidFill>
                  <a:schemeClr val="bg1"/>
                </a:solidFill>
              </a:rPr>
              <a:t>高中職應屆</a:t>
            </a:r>
            <a:r>
              <a:rPr lang="zh-TW" altLang="en-US" sz="2800" dirty="0" smtClean="0">
                <a:solidFill>
                  <a:schemeClr val="bg1"/>
                </a:solidFill>
              </a:rPr>
              <a:t>畢業生</a:t>
            </a:r>
            <a:endParaRPr lang="en-US" altLang="zh-TW" sz="2800" dirty="0" smtClean="0">
              <a:solidFill>
                <a:schemeClr val="bg1"/>
              </a:solidFill>
            </a:endParaRPr>
          </a:p>
          <a:p>
            <a:pPr lvl="0" algn="ctr">
              <a:defRPr/>
            </a:pPr>
            <a:r>
              <a:rPr lang="zh-TW" altLang="en-US" sz="2800" dirty="0" smtClean="0">
                <a:solidFill>
                  <a:schemeClr val="bg1"/>
                </a:solidFill>
              </a:rPr>
              <a:t>完成</a:t>
            </a:r>
            <a:r>
              <a:rPr lang="en-US" altLang="zh-TW" sz="2800" dirty="0">
                <a:solidFill>
                  <a:schemeClr val="bg1"/>
                </a:solidFill>
              </a:rPr>
              <a:t>2</a:t>
            </a:r>
            <a:r>
              <a:rPr lang="zh-TW" altLang="en-US" sz="2800" dirty="0">
                <a:solidFill>
                  <a:schemeClr val="bg1"/>
                </a:solidFill>
              </a:rPr>
              <a:t>年期</a:t>
            </a:r>
            <a:r>
              <a:rPr lang="en-US" altLang="zh-TW" sz="2800" dirty="0">
                <a:solidFill>
                  <a:schemeClr val="bg1"/>
                </a:solidFill>
              </a:rPr>
              <a:t>(106.8~108.9.16)</a:t>
            </a:r>
            <a:r>
              <a:rPr lang="zh-TW" altLang="en-US" sz="2800" dirty="0">
                <a:solidFill>
                  <a:schemeClr val="bg1"/>
                </a:solidFill>
              </a:rPr>
              <a:t>計畫</a:t>
            </a:r>
            <a:r>
              <a:rPr lang="zh-TW" altLang="en-US" sz="2800" dirty="0" smtClean="0">
                <a:solidFill>
                  <a:schemeClr val="bg1"/>
                </a:solidFill>
              </a:rPr>
              <a:t>後</a:t>
            </a:r>
            <a:endParaRPr lang="en-US" altLang="zh-TW" sz="2800" dirty="0" smtClean="0">
              <a:solidFill>
                <a:schemeClr val="bg1"/>
              </a:solidFill>
            </a:endParaRPr>
          </a:p>
          <a:p>
            <a:pPr lvl="0" algn="ctr">
              <a:defRPr/>
            </a:pPr>
            <a:r>
              <a:rPr lang="zh-TW" altLang="en-US" sz="2800" dirty="0" smtClean="0">
                <a:solidFill>
                  <a:schemeClr val="bg1"/>
                </a:solidFill>
              </a:rPr>
              <a:t>參與</a:t>
            </a:r>
            <a:r>
              <a:rPr lang="en-US" altLang="zh-TW" sz="2800" dirty="0">
                <a:solidFill>
                  <a:srgbClr val="FFFF00"/>
                </a:solidFill>
              </a:rPr>
              <a:t>108</a:t>
            </a:r>
            <a:r>
              <a:rPr lang="zh-TW" altLang="en-US" sz="2800" dirty="0">
                <a:solidFill>
                  <a:srgbClr val="FFFF00"/>
                </a:solidFill>
              </a:rPr>
              <a:t>學年度</a:t>
            </a:r>
            <a:r>
              <a:rPr lang="zh-TW" altLang="en-US" sz="2800" dirty="0">
                <a:solidFill>
                  <a:schemeClr val="bg1"/>
                </a:solidFill>
              </a:rPr>
              <a:t>升學</a:t>
            </a:r>
            <a:r>
              <a:rPr lang="zh-TW" altLang="en-US" sz="2800" dirty="0" smtClean="0">
                <a:solidFill>
                  <a:schemeClr val="bg1"/>
                </a:solidFill>
              </a:rPr>
              <a:t>作業</a:t>
            </a:r>
            <a:endParaRPr lang="zh-TW" altLang="en-US" sz="2800" dirty="0">
              <a:solidFill>
                <a:schemeClr val="bg1"/>
              </a:solidFill>
            </a:endParaRPr>
          </a:p>
        </p:txBody>
      </p:sp>
      <p:sp>
        <p:nvSpPr>
          <p:cNvPr id="12" name="圓角矩形 11"/>
          <p:cNvSpPr/>
          <p:nvPr/>
        </p:nvSpPr>
        <p:spPr>
          <a:xfrm>
            <a:off x="8451709" y="4524008"/>
            <a:ext cx="3578818" cy="1464231"/>
          </a:xfrm>
          <a:prstGeom prst="roundRect">
            <a:avLst/>
          </a:prstGeom>
          <a:solidFill>
            <a:schemeClr val="accent6">
              <a:lumMod val="75000"/>
            </a:schemeClr>
          </a:solidFill>
        </p:spPr>
        <p:txBody>
          <a:bodyPr wrap="square">
            <a:spAutoFit/>
          </a:bodyPr>
          <a:lstStyle/>
          <a:p>
            <a:r>
              <a:rPr lang="zh-TW" altLang="en-US" sz="2000" dirty="0" smtClean="0">
                <a:solidFill>
                  <a:schemeClr val="bg1"/>
                </a:solidFill>
              </a:rPr>
              <a:t>專案實施方式</a:t>
            </a:r>
            <a:endParaRPr lang="en-US" altLang="zh-TW" sz="2000" dirty="0" smtClean="0">
              <a:solidFill>
                <a:schemeClr val="bg1"/>
              </a:solidFill>
            </a:endParaRPr>
          </a:p>
          <a:p>
            <a:r>
              <a:rPr lang="zh-TW" altLang="en-US" sz="2000" dirty="0" smtClean="0">
                <a:solidFill>
                  <a:schemeClr val="bg1"/>
                </a:solidFill>
              </a:rPr>
              <a:t>洽詢教育部</a:t>
            </a:r>
            <a:r>
              <a:rPr lang="zh-TW" altLang="en-US" sz="2000" dirty="0">
                <a:solidFill>
                  <a:schemeClr val="bg1"/>
                </a:solidFill>
              </a:rPr>
              <a:t>青年教育與就業儲蓄帳戶專案</a:t>
            </a:r>
            <a:r>
              <a:rPr lang="zh-TW" altLang="en-US" sz="2000" dirty="0" smtClean="0">
                <a:solidFill>
                  <a:schemeClr val="bg1"/>
                </a:solidFill>
              </a:rPr>
              <a:t>辦公室</a:t>
            </a:r>
            <a:endParaRPr lang="en-US" altLang="zh-TW" sz="2000" dirty="0" smtClean="0">
              <a:solidFill>
                <a:schemeClr val="bg1"/>
              </a:solidFill>
            </a:endParaRPr>
          </a:p>
          <a:p>
            <a:r>
              <a:rPr lang="zh-TW" altLang="en-US" sz="2000" dirty="0" smtClean="0">
                <a:solidFill>
                  <a:schemeClr val="bg1"/>
                </a:solidFill>
              </a:rPr>
              <a:t>聯絡電話：</a:t>
            </a:r>
            <a:r>
              <a:rPr lang="en-US" altLang="zh-TW" sz="2000" dirty="0">
                <a:solidFill>
                  <a:schemeClr val="bg1"/>
                </a:solidFill>
              </a:rPr>
              <a:t>(02)7736-5422</a:t>
            </a:r>
            <a:endParaRPr lang="zh-TW" altLang="en-US" sz="2000" dirty="0">
              <a:solidFill>
                <a:schemeClr val="bg1"/>
              </a:solidFill>
            </a:endParaRPr>
          </a:p>
        </p:txBody>
      </p:sp>
      <p:grpSp>
        <p:nvGrpSpPr>
          <p:cNvPr id="39" name="群組 38"/>
          <p:cNvGrpSpPr/>
          <p:nvPr/>
        </p:nvGrpSpPr>
        <p:grpSpPr>
          <a:xfrm>
            <a:off x="10301" y="1323048"/>
            <a:ext cx="8293687" cy="4668482"/>
            <a:chOff x="1188230" y="1404532"/>
            <a:chExt cx="6894563" cy="4668482"/>
          </a:xfrm>
        </p:grpSpPr>
        <p:sp>
          <p:nvSpPr>
            <p:cNvPr id="40" name="內容版面配置區 8"/>
            <p:cNvSpPr txBox="1">
              <a:spLocks/>
            </p:cNvSpPr>
            <p:nvPr/>
          </p:nvSpPr>
          <p:spPr>
            <a:xfrm>
              <a:off x="1188230" y="2592480"/>
              <a:ext cx="2546252" cy="1584000"/>
            </a:xfrm>
            <a:prstGeom prst="rect">
              <a:avLst/>
            </a:prstGeom>
          </p:spPr>
          <p:txBody>
            <a:bodyPr vert="horz" lIns="91440" tIns="45720" rIns="91440" bIns="45720" rtlCol="0" anchor="ctr" anchorCtr="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zh-TW" altLang="en-US" sz="2400" b="1" dirty="0">
                  <a:solidFill>
                    <a:srgbClr val="0619CC"/>
                  </a:solidFill>
                  <a:latin typeface="微軟正黑體" panose="020B0604030504040204" pitchFamily="34" charset="-120"/>
                  <a:ea typeface="微軟正黑體" panose="020B0604030504040204" pitchFamily="34" charset="-120"/>
                  <a:cs typeface="華康儷黑 Std W3"/>
                </a:rPr>
                <a:t>高級中等學校</a:t>
              </a:r>
              <a:endParaRPr lang="en-US" altLang="zh-TW" sz="2400" b="1" dirty="0">
                <a:solidFill>
                  <a:srgbClr val="0619CC"/>
                </a:solidFill>
                <a:latin typeface="微軟正黑體" panose="020B0604030504040204" pitchFamily="34" charset="-120"/>
                <a:ea typeface="微軟正黑體" panose="020B0604030504040204" pitchFamily="34" charset="-120"/>
                <a:cs typeface="華康儷黑 Std W3"/>
              </a:endParaRPr>
            </a:p>
            <a:p>
              <a:pPr marL="0" lvl="0" indent="0" algn="ctr">
                <a:buNone/>
              </a:pPr>
              <a:r>
                <a:rPr lang="zh-TW" altLang="en-US" sz="2400" b="1" dirty="0">
                  <a:solidFill>
                    <a:srgbClr val="0619CC"/>
                  </a:solidFill>
                  <a:latin typeface="微軟正黑體" panose="020B0604030504040204" pitchFamily="34" charset="-120"/>
                  <a:ea typeface="微軟正黑體" panose="020B0604030504040204" pitchFamily="34" charset="-120"/>
                  <a:cs typeface="華康儷黑 Std W3"/>
                </a:rPr>
                <a:t>每學年度</a:t>
              </a:r>
              <a:r>
                <a:rPr lang="zh-TW" altLang="zh-TW" sz="2400" b="1" dirty="0">
                  <a:solidFill>
                    <a:srgbClr val="0619CC"/>
                  </a:solidFill>
                  <a:latin typeface="微軟正黑體" panose="020B0604030504040204" pitchFamily="34" charset="-120"/>
                  <a:ea typeface="微軟正黑體" panose="020B0604030504040204" pitchFamily="34" charset="-120"/>
                  <a:cs typeface="華康儷黑 Std W3"/>
                </a:rPr>
                <a:t>應屆畢業生</a:t>
              </a:r>
            </a:p>
          </p:txBody>
        </p:sp>
        <p:sp>
          <p:nvSpPr>
            <p:cNvPr id="41" name="內容版面配置區 8"/>
            <p:cNvSpPr txBox="1">
              <a:spLocks/>
            </p:cNvSpPr>
            <p:nvPr/>
          </p:nvSpPr>
          <p:spPr>
            <a:xfrm>
              <a:off x="5586418" y="4004355"/>
              <a:ext cx="2496375" cy="1439573"/>
            </a:xfrm>
            <a:prstGeom prst="rect">
              <a:avLst/>
            </a:prstGeom>
            <a:solidFill>
              <a:srgbClr val="FFFFFF">
                <a:alpha val="50000"/>
              </a:srgbClr>
            </a:solidFill>
          </p:spPr>
          <p:txBody>
            <a:bodyPr vert="horz" lIns="91440" tIns="45720" rIns="91440" bIns="45720" rtlCol="0" anchor="ctr" anchorCtr="1">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40000"/>
                </a:lnSpc>
                <a:spcBef>
                  <a:spcPts val="0"/>
                </a:spcBef>
                <a:buNone/>
              </a:pPr>
              <a:r>
                <a:rPr lang="zh-TW" altLang="en-US" sz="1800" b="1" dirty="0">
                  <a:latin typeface="微軟正黑體" panose="020B0604030504040204" pitchFamily="34" charset="-120"/>
                  <a:ea typeface="微軟正黑體" panose="020B0604030504040204" pitchFamily="34" charset="-120"/>
                  <a:cs typeface="華康儷黑 Std W3"/>
                </a:rPr>
                <a:t>產學攜手合作</a:t>
              </a:r>
              <a:r>
                <a:rPr lang="zh-TW" altLang="en-US" sz="1800" b="1" dirty="0" smtClean="0">
                  <a:latin typeface="微軟正黑體" panose="020B0604030504040204" pitchFamily="34" charset="-120"/>
                  <a:ea typeface="微軟正黑體" panose="020B0604030504040204" pitchFamily="34" charset="-120"/>
                  <a:cs typeface="華康儷黑 Std W3"/>
                </a:rPr>
                <a:t>計畫（教育部）</a:t>
              </a:r>
              <a:endParaRPr lang="zh-TW" altLang="en-US" sz="1800" b="1" dirty="0">
                <a:latin typeface="微軟正黑體" panose="020B0604030504040204" pitchFamily="34" charset="-120"/>
                <a:ea typeface="微軟正黑體" panose="020B0604030504040204" pitchFamily="34" charset="-120"/>
                <a:cs typeface="華康儷黑 Std W3"/>
              </a:endParaRPr>
            </a:p>
            <a:p>
              <a:pPr marL="0" indent="0">
                <a:lnSpc>
                  <a:spcPct val="140000"/>
                </a:lnSpc>
                <a:spcBef>
                  <a:spcPts val="0"/>
                </a:spcBef>
                <a:buNone/>
              </a:pPr>
              <a:r>
                <a:rPr lang="zh-TW" altLang="en-US" sz="1800" b="1" dirty="0">
                  <a:latin typeface="微軟正黑體" panose="020B0604030504040204" pitchFamily="34" charset="-120"/>
                  <a:ea typeface="微軟正黑體" panose="020B0604030504040204" pitchFamily="34" charset="-120"/>
                  <a:cs typeface="華康儷黑 Std W3"/>
                </a:rPr>
                <a:t>雙軌訓練旗艦計畫</a:t>
              </a:r>
              <a:r>
                <a:rPr lang="zh-TW" altLang="en-US" sz="1800" b="1" dirty="0" smtClean="0">
                  <a:latin typeface="微軟正黑體" panose="020B0604030504040204" pitchFamily="34" charset="-120"/>
                  <a:ea typeface="微軟正黑體" panose="020B0604030504040204" pitchFamily="34" charset="-120"/>
                  <a:cs typeface="華康儷黑 Std W3"/>
                </a:rPr>
                <a:t>（勞動部）</a:t>
              </a:r>
              <a:endParaRPr lang="zh-TW" altLang="en-US" sz="1800" b="1" dirty="0">
                <a:latin typeface="微軟正黑體" panose="020B0604030504040204" pitchFamily="34" charset="-120"/>
                <a:ea typeface="微軟正黑體" panose="020B0604030504040204" pitchFamily="34" charset="-120"/>
                <a:cs typeface="華康儷黑 Std W3"/>
              </a:endParaRPr>
            </a:p>
            <a:p>
              <a:pPr marL="0" indent="0">
                <a:lnSpc>
                  <a:spcPct val="140000"/>
                </a:lnSpc>
                <a:spcBef>
                  <a:spcPts val="0"/>
                </a:spcBef>
                <a:buNone/>
              </a:pPr>
              <a:r>
                <a:rPr lang="zh-TW" altLang="en-US" sz="1800" b="1" dirty="0">
                  <a:latin typeface="微軟正黑體" panose="020B0604030504040204" pitchFamily="34" charset="-120"/>
                  <a:ea typeface="微軟正黑體" panose="020B0604030504040204" pitchFamily="34" charset="-120"/>
                  <a:cs typeface="華康儷黑 Std W3"/>
                </a:rPr>
                <a:t>產學訓合作訓練（勞動部</a:t>
              </a:r>
              <a:r>
                <a:rPr lang="zh-TW" altLang="en-US" sz="1800" b="1" dirty="0" smtClean="0">
                  <a:latin typeface="微軟正黑體" panose="020B0604030504040204" pitchFamily="34" charset="-120"/>
                  <a:ea typeface="微軟正黑體" panose="020B0604030504040204" pitchFamily="34" charset="-120"/>
                  <a:cs typeface="華康儷黑 Std W3"/>
                </a:rPr>
                <a:t>）</a:t>
              </a:r>
              <a:endParaRPr lang="zh-TW" altLang="en-US" sz="1800" b="1" dirty="0">
                <a:latin typeface="微軟正黑體" panose="020B0604030504040204" pitchFamily="34" charset="-120"/>
                <a:ea typeface="微軟正黑體" panose="020B0604030504040204" pitchFamily="34" charset="-120"/>
                <a:cs typeface="華康儷黑 Std W3"/>
              </a:endParaRPr>
            </a:p>
          </p:txBody>
        </p:sp>
        <p:pic>
          <p:nvPicPr>
            <p:cNvPr id="42" name="圖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681" y="1404532"/>
              <a:ext cx="1650936" cy="4668482"/>
            </a:xfrm>
            <a:prstGeom prst="rect">
              <a:avLst/>
            </a:prstGeom>
          </p:spPr>
        </p:pic>
        <p:grpSp>
          <p:nvGrpSpPr>
            <p:cNvPr id="43" name="群組 42"/>
            <p:cNvGrpSpPr/>
            <p:nvPr/>
          </p:nvGrpSpPr>
          <p:grpSpPr>
            <a:xfrm>
              <a:off x="2456003" y="3863428"/>
              <a:ext cx="1308577" cy="359175"/>
              <a:chOff x="2548075" y="3916714"/>
              <a:chExt cx="1308577" cy="359175"/>
            </a:xfrm>
          </p:grpSpPr>
          <p:cxnSp>
            <p:nvCxnSpPr>
              <p:cNvPr id="47" name="直線接點 46"/>
              <p:cNvCxnSpPr/>
              <p:nvPr/>
            </p:nvCxnSpPr>
            <p:spPr>
              <a:xfrm>
                <a:off x="2548075" y="4275889"/>
                <a:ext cx="130857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直線箭頭接點 20"/>
              <p:cNvCxnSpPr/>
              <p:nvPr/>
            </p:nvCxnSpPr>
            <p:spPr>
              <a:xfrm flipV="1">
                <a:off x="2548075" y="3916714"/>
                <a:ext cx="0" cy="35917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grpSp>
          <p:nvGrpSpPr>
            <p:cNvPr id="44" name="群組 43"/>
            <p:cNvGrpSpPr/>
            <p:nvPr/>
          </p:nvGrpSpPr>
          <p:grpSpPr>
            <a:xfrm flipH="1">
              <a:off x="5463617" y="3638457"/>
              <a:ext cx="1308577" cy="360000"/>
              <a:chOff x="2588461" y="3925423"/>
              <a:chExt cx="1308577" cy="360000"/>
            </a:xfrm>
          </p:grpSpPr>
          <p:cxnSp>
            <p:nvCxnSpPr>
              <p:cNvPr id="45" name="直線接點 44"/>
              <p:cNvCxnSpPr/>
              <p:nvPr/>
            </p:nvCxnSpPr>
            <p:spPr>
              <a:xfrm>
                <a:off x="2588461" y="3925431"/>
                <a:ext cx="130857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直線箭頭接點 39"/>
              <p:cNvCxnSpPr/>
              <p:nvPr/>
            </p:nvCxnSpPr>
            <p:spPr>
              <a:xfrm flipH="1">
                <a:off x="2588461" y="3925423"/>
                <a:ext cx="0" cy="3600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grpSp>
      <p:sp>
        <p:nvSpPr>
          <p:cNvPr id="49" name="矩形 48"/>
          <p:cNvSpPr/>
          <p:nvPr/>
        </p:nvSpPr>
        <p:spPr>
          <a:xfrm>
            <a:off x="3473262" y="2712062"/>
            <a:ext cx="628630" cy="898707"/>
          </a:xfrm>
          <a:prstGeom prst="rect">
            <a:avLst/>
          </a:prstGeom>
          <a:noFill/>
        </p:spPr>
        <p:txBody>
          <a:bodyPr wrap="square">
            <a:spAutoFit/>
          </a:bodyPr>
          <a:lstStyle/>
          <a:p>
            <a:pPr lvl="0" algn="ctr">
              <a:lnSpc>
                <a:spcPct val="110000"/>
              </a:lnSpc>
            </a:pPr>
            <a:r>
              <a:rPr lang="zh-TW" altLang="en-US" sz="2400" b="1" dirty="0" smtClean="0">
                <a:solidFill>
                  <a:schemeClr val="bg1"/>
                </a:solidFill>
                <a:latin typeface="微軟正黑體" panose="020B0604030504040204" pitchFamily="34" charset="-120"/>
                <a:ea typeface="微軟正黑體" panose="020B0604030504040204" pitchFamily="34" charset="-120"/>
                <a:cs typeface="華康儷黑 Std W5"/>
              </a:rPr>
              <a:t>對</a:t>
            </a:r>
          </a:p>
          <a:p>
            <a:pPr lvl="0" algn="ctr">
              <a:lnSpc>
                <a:spcPct val="110000"/>
              </a:lnSpc>
            </a:pPr>
            <a:r>
              <a:rPr lang="zh-TW" altLang="en-US" sz="2400" b="1" dirty="0" smtClean="0">
                <a:solidFill>
                  <a:schemeClr val="bg1"/>
                </a:solidFill>
                <a:latin typeface="微軟正黑體" panose="020B0604030504040204" pitchFamily="34" charset="-120"/>
                <a:ea typeface="微軟正黑體" panose="020B0604030504040204" pitchFamily="34" charset="-120"/>
                <a:cs typeface="華康儷黑 Std W5"/>
              </a:rPr>
              <a:t>象</a:t>
            </a:r>
            <a:endParaRPr lang="zh-TW" altLang="en-US" sz="2400" b="1" dirty="0">
              <a:solidFill>
                <a:schemeClr val="bg1"/>
              </a:solidFill>
              <a:latin typeface="微軟正黑體" panose="020B0604030504040204" pitchFamily="34" charset="-120"/>
              <a:ea typeface="微軟正黑體" panose="020B0604030504040204" pitchFamily="34" charset="-120"/>
              <a:cs typeface="華康儷黑 Std W5"/>
            </a:endParaRPr>
          </a:p>
        </p:txBody>
      </p:sp>
      <p:sp>
        <p:nvSpPr>
          <p:cNvPr id="50" name="矩形 49"/>
          <p:cNvSpPr/>
          <p:nvPr/>
        </p:nvSpPr>
        <p:spPr>
          <a:xfrm>
            <a:off x="4185123" y="2712059"/>
            <a:ext cx="628630" cy="898707"/>
          </a:xfrm>
          <a:prstGeom prst="rect">
            <a:avLst/>
          </a:prstGeom>
          <a:noFill/>
        </p:spPr>
        <p:txBody>
          <a:bodyPr wrap="square">
            <a:spAutoFit/>
          </a:bodyPr>
          <a:lstStyle/>
          <a:p>
            <a:pPr lvl="0" algn="ctr">
              <a:lnSpc>
                <a:spcPct val="110000"/>
              </a:lnSpc>
            </a:pPr>
            <a:r>
              <a:rPr lang="zh-TW" altLang="en-US" sz="2400" b="1" dirty="0">
                <a:solidFill>
                  <a:schemeClr val="bg1"/>
                </a:solidFill>
                <a:latin typeface="微軟正黑體" panose="020B0604030504040204" pitchFamily="34" charset="-120"/>
                <a:ea typeface="微軟正黑體" panose="020B0604030504040204" pitchFamily="34" charset="-120"/>
                <a:cs typeface="華康儷黑 Std W5"/>
              </a:rPr>
              <a:t>排</a:t>
            </a:r>
          </a:p>
          <a:p>
            <a:pPr lvl="0" algn="ctr">
              <a:lnSpc>
                <a:spcPct val="110000"/>
              </a:lnSpc>
            </a:pPr>
            <a:r>
              <a:rPr lang="zh-TW" altLang="en-US" sz="2400" b="1" dirty="0">
                <a:solidFill>
                  <a:schemeClr val="bg1"/>
                </a:solidFill>
                <a:latin typeface="微軟正黑體" panose="020B0604030504040204" pitchFamily="34" charset="-120"/>
                <a:ea typeface="微軟正黑體" panose="020B0604030504040204" pitchFamily="34" charset="-120"/>
                <a:cs typeface="華康儷黑 Std W5"/>
              </a:rPr>
              <a:t>除</a:t>
            </a:r>
          </a:p>
        </p:txBody>
      </p:sp>
      <p:sp>
        <p:nvSpPr>
          <p:cNvPr id="51" name="矩形 50"/>
          <p:cNvSpPr/>
          <p:nvPr/>
        </p:nvSpPr>
        <p:spPr>
          <a:xfrm>
            <a:off x="235070" y="4287650"/>
            <a:ext cx="3119127" cy="2492990"/>
          </a:xfrm>
          <a:prstGeom prst="rect">
            <a:avLst/>
          </a:prstGeom>
          <a:solidFill>
            <a:srgbClr val="FFFFFF">
              <a:alpha val="50000"/>
            </a:srgbClr>
          </a:solidFill>
        </p:spPr>
        <p:txBody>
          <a:bodyPr wrap="square">
            <a:spAutoFit/>
          </a:bodyPr>
          <a:lstStyle/>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日間</a:t>
            </a:r>
            <a:r>
              <a:rPr lang="zh-TW" altLang="en-US" sz="1300" dirty="0">
                <a:latin typeface="微軟正黑體" panose="020B0604030504040204" pitchFamily="34" charset="-120"/>
                <a:ea typeface="微軟正黑體" panose="020B0604030504040204" pitchFamily="34" charset="-120"/>
              </a:rPr>
              <a:t>部普通</a:t>
            </a:r>
            <a:r>
              <a:rPr lang="zh-TW" altLang="en-US" sz="1300" dirty="0" smtClean="0">
                <a:latin typeface="微軟正黑體" panose="020B0604030504040204" pitchFamily="34" charset="-120"/>
                <a:ea typeface="微軟正黑體" panose="020B0604030504040204" pitchFamily="34" charset="-120"/>
              </a:rPr>
              <a:t>科</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高中</a:t>
            </a:r>
            <a:r>
              <a:rPr lang="en-US" altLang="zh-TW" sz="1300" dirty="0" smtClean="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進修</a:t>
            </a:r>
            <a:r>
              <a:rPr lang="zh-TW" altLang="en-US" sz="1300" dirty="0">
                <a:latin typeface="微軟正黑體" panose="020B0604030504040204" pitchFamily="34" charset="-120"/>
                <a:ea typeface="微軟正黑體" panose="020B0604030504040204" pitchFamily="34" charset="-120"/>
              </a:rPr>
              <a:t>部普通</a:t>
            </a:r>
            <a:r>
              <a:rPr lang="zh-TW" altLang="en-US" sz="1300" dirty="0" smtClean="0">
                <a:latin typeface="微軟正黑體" panose="020B0604030504040204" pitchFamily="34" charset="-120"/>
                <a:ea typeface="微軟正黑體" panose="020B0604030504040204" pitchFamily="34" charset="-120"/>
              </a:rPr>
              <a:t>科</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高中</a:t>
            </a:r>
            <a:r>
              <a:rPr lang="en-US" altLang="zh-TW" sz="1300" dirty="0" smtClean="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綜合</a:t>
            </a:r>
            <a:r>
              <a:rPr lang="zh-TW" altLang="en-US" sz="1300" dirty="0">
                <a:latin typeface="微軟正黑體" panose="020B0604030504040204" pitchFamily="34" charset="-120"/>
                <a:ea typeface="微軟正黑體" panose="020B0604030504040204" pitchFamily="34" charset="-120"/>
              </a:rPr>
              <a:t>高中學術學程</a:t>
            </a: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綜合</a:t>
            </a:r>
            <a:r>
              <a:rPr lang="zh-TW" altLang="en-US" sz="1300" dirty="0">
                <a:latin typeface="微軟正黑體" panose="020B0604030504040204" pitchFamily="34" charset="-120"/>
                <a:ea typeface="微軟正黑體" panose="020B0604030504040204" pitchFamily="34" charset="-120"/>
              </a:rPr>
              <a:t>高中專門學程</a:t>
            </a: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日間</a:t>
            </a:r>
            <a:r>
              <a:rPr lang="zh-TW" altLang="en-US" sz="1300" dirty="0">
                <a:latin typeface="微軟正黑體" panose="020B0604030504040204" pitchFamily="34" charset="-120"/>
                <a:ea typeface="微軟正黑體" panose="020B0604030504040204" pitchFamily="34" charset="-120"/>
              </a:rPr>
              <a:t>部專業群</a:t>
            </a:r>
            <a:r>
              <a:rPr lang="zh-TW" altLang="en-US" sz="1300" dirty="0" smtClean="0">
                <a:latin typeface="微軟正黑體" panose="020B0604030504040204" pitchFamily="34" charset="-120"/>
                <a:ea typeface="微軟正黑體" panose="020B0604030504040204" pitchFamily="34" charset="-120"/>
              </a:rPr>
              <a:t>科</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高職</a:t>
            </a:r>
            <a:r>
              <a:rPr lang="en-US" altLang="zh-TW" sz="1300" dirty="0" smtClean="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進修</a:t>
            </a:r>
            <a:r>
              <a:rPr lang="zh-TW" altLang="en-US" sz="1300" dirty="0">
                <a:latin typeface="微軟正黑體" panose="020B0604030504040204" pitchFamily="34" charset="-120"/>
                <a:ea typeface="微軟正黑體" panose="020B0604030504040204" pitchFamily="34" charset="-120"/>
              </a:rPr>
              <a:t>部專業群</a:t>
            </a:r>
            <a:r>
              <a:rPr lang="zh-TW" altLang="en-US" sz="1300" dirty="0" smtClean="0">
                <a:latin typeface="微軟正黑體" panose="020B0604030504040204" pitchFamily="34" charset="-120"/>
                <a:ea typeface="微軟正黑體" panose="020B0604030504040204" pitchFamily="34" charset="-120"/>
              </a:rPr>
              <a:t>科</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高職</a:t>
            </a:r>
            <a:r>
              <a:rPr lang="en-US" altLang="zh-TW" sz="1300" dirty="0" smtClean="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實用</a:t>
            </a:r>
            <a:r>
              <a:rPr lang="zh-TW" altLang="en-US" sz="1300" dirty="0">
                <a:latin typeface="微軟正黑體" panose="020B0604030504040204" pitchFamily="34" charset="-120"/>
                <a:ea typeface="微軟正黑體" panose="020B0604030504040204" pitchFamily="34" charset="-120"/>
              </a:rPr>
              <a:t>技能學程</a:t>
            </a: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建</a:t>
            </a:r>
            <a:r>
              <a:rPr lang="zh-TW" altLang="en-US" sz="1300" dirty="0">
                <a:latin typeface="微軟正黑體" panose="020B0604030504040204" pitchFamily="34" charset="-120"/>
                <a:ea typeface="微軟正黑體" panose="020B0604030504040204" pitchFamily="34" charset="-120"/>
              </a:rPr>
              <a:t>教合作班</a:t>
            </a: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非</a:t>
            </a:r>
            <a:r>
              <a:rPr lang="zh-TW" altLang="en-US" sz="1300" dirty="0">
                <a:latin typeface="微軟正黑體" panose="020B0604030504040204" pitchFamily="34" charset="-120"/>
                <a:ea typeface="微軟正黑體" panose="020B0604030504040204" pitchFamily="34" charset="-120"/>
              </a:rPr>
              <a:t>學校型態實驗</a:t>
            </a:r>
            <a:r>
              <a:rPr lang="zh-TW" altLang="en-US" sz="1300" dirty="0" smtClean="0">
                <a:latin typeface="微軟正黑體" panose="020B0604030504040204" pitchFamily="34" charset="-120"/>
                <a:ea typeface="微軟正黑體" panose="020B0604030504040204" pitchFamily="34" charset="-120"/>
              </a:rPr>
              <a:t>教育</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與</a:t>
            </a:r>
            <a:r>
              <a:rPr lang="zh-TW" altLang="en-US" sz="1300" dirty="0">
                <a:latin typeface="微軟正黑體" panose="020B0604030504040204" pitchFamily="34" charset="-120"/>
                <a:ea typeface="微軟正黑體" panose="020B0604030504040204" pitchFamily="34" charset="-120"/>
              </a:rPr>
              <a:t>學校</a:t>
            </a:r>
            <a:r>
              <a:rPr lang="zh-TW" altLang="en-US" sz="1300" dirty="0" smtClean="0">
                <a:latin typeface="微軟正黑體" panose="020B0604030504040204" pitchFamily="34" charset="-120"/>
                <a:ea typeface="微軟正黑體" panose="020B0604030504040204" pitchFamily="34" charset="-120"/>
              </a:rPr>
              <a:t>合作</a:t>
            </a:r>
            <a:r>
              <a:rPr lang="en-US" altLang="zh-TW" sz="1300" dirty="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非</a:t>
            </a:r>
            <a:r>
              <a:rPr lang="zh-TW" altLang="en-US" sz="1300" dirty="0">
                <a:latin typeface="微軟正黑體" panose="020B0604030504040204" pitchFamily="34" charset="-120"/>
                <a:ea typeface="微軟正黑體" panose="020B0604030504040204" pitchFamily="34" charset="-120"/>
              </a:rPr>
              <a:t>學校型態實驗</a:t>
            </a:r>
            <a:r>
              <a:rPr lang="zh-TW" altLang="en-US" sz="1300" dirty="0" smtClean="0">
                <a:latin typeface="微軟正黑體" panose="020B0604030504040204" pitchFamily="34" charset="-120"/>
                <a:ea typeface="微軟正黑體" panose="020B0604030504040204" pitchFamily="34" charset="-120"/>
              </a:rPr>
              <a:t>教育</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非</a:t>
            </a:r>
            <a:r>
              <a:rPr lang="zh-TW" altLang="en-US" sz="1300" dirty="0">
                <a:latin typeface="微軟正黑體" panose="020B0604030504040204" pitchFamily="34" charset="-120"/>
                <a:ea typeface="微軟正黑體" panose="020B0604030504040204" pitchFamily="34" charset="-120"/>
              </a:rPr>
              <a:t>與學校</a:t>
            </a:r>
            <a:r>
              <a:rPr lang="zh-TW" altLang="en-US" sz="1300" dirty="0" smtClean="0">
                <a:latin typeface="微軟正黑體" panose="020B0604030504040204" pitchFamily="34" charset="-120"/>
                <a:ea typeface="微軟正黑體" panose="020B0604030504040204" pitchFamily="34" charset="-120"/>
              </a:rPr>
              <a:t>合作</a:t>
            </a:r>
            <a:r>
              <a:rPr lang="en-US" altLang="zh-TW" sz="1300" dirty="0" smtClean="0">
                <a:latin typeface="微軟正黑體" panose="020B0604030504040204" pitchFamily="34" charset="-120"/>
                <a:ea typeface="微軟正黑體" panose="020B0604030504040204" pitchFamily="34" charset="-120"/>
              </a:rPr>
              <a:t>)</a:t>
            </a: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境外學校</a:t>
            </a:r>
            <a:endParaRPr lang="en-US" altLang="zh-TW" sz="1300" dirty="0" smtClean="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300" dirty="0" smtClean="0">
                <a:latin typeface="微軟正黑體" panose="020B0604030504040204" pitchFamily="34" charset="-120"/>
                <a:ea typeface="微軟正黑體" panose="020B0604030504040204" pitchFamily="34" charset="-120"/>
              </a:rPr>
              <a:t>矯正學校</a:t>
            </a:r>
            <a:endParaRPr lang="zh-TW" altLang="en-US" sz="13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
          </p:nvPr>
        </p:nvSpPr>
        <p:spPr/>
        <p:txBody>
          <a:bodyPr/>
          <a:lstStyle/>
          <a:p>
            <a:fld id="{01627EE8-EB59-4DC4-846D-F21C67F08E48}" type="slidenum">
              <a:rPr lang="zh-TW" altLang="en-US" smtClean="0"/>
              <a:pPr/>
              <a:t>2</a:t>
            </a:fld>
            <a:endParaRPr lang="zh-TW" altLang="en-US" dirty="0"/>
          </a:p>
        </p:txBody>
      </p:sp>
    </p:spTree>
    <p:extLst>
      <p:ext uri="{BB962C8B-B14F-4D97-AF65-F5344CB8AC3E}">
        <p14:creationId xmlns:p14="http://schemas.microsoft.com/office/powerpoint/2010/main" val="148071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443883" y="1449879"/>
            <a:ext cx="11506817" cy="4805238"/>
            <a:chOff x="763406" y="1449879"/>
            <a:chExt cx="7617189" cy="4805238"/>
          </a:xfrm>
        </p:grpSpPr>
        <p:grpSp>
          <p:nvGrpSpPr>
            <p:cNvPr id="5" name="群組 4"/>
            <p:cNvGrpSpPr/>
            <p:nvPr/>
          </p:nvGrpSpPr>
          <p:grpSpPr>
            <a:xfrm>
              <a:off x="782123" y="1449879"/>
              <a:ext cx="7598472" cy="4805238"/>
              <a:chOff x="782123" y="1449879"/>
              <a:chExt cx="7598472" cy="4805238"/>
            </a:xfrm>
            <a:effectLst>
              <a:outerShdw blurRad="50800" dist="38100" dir="2700000" algn="tl" rotWithShape="0">
                <a:srgbClr val="000000">
                  <a:alpha val="43000"/>
                </a:srgbClr>
              </a:outerShdw>
            </a:effectLst>
          </p:grpSpPr>
          <p:sp>
            <p:nvSpPr>
              <p:cNvPr id="10" name="矩形 9"/>
              <p:cNvSpPr/>
              <p:nvPr/>
            </p:nvSpPr>
            <p:spPr>
              <a:xfrm>
                <a:off x="1844371" y="1449879"/>
                <a:ext cx="6536224" cy="4805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latin typeface="微軟正黑體" panose="020B0604030504040204" pitchFamily="34" charset="-120"/>
                  <a:ea typeface="微軟正黑體" panose="020B0604030504040204" pitchFamily="34" charset="-120"/>
                </a:endParaRPr>
              </a:p>
            </p:txBody>
          </p:sp>
          <p:sp>
            <p:nvSpPr>
              <p:cNvPr id="11" name="圓角化同側角落矩形 10"/>
              <p:cNvSpPr/>
              <p:nvPr/>
            </p:nvSpPr>
            <p:spPr>
              <a:xfrm rot="16200000">
                <a:off x="592493" y="1639509"/>
                <a:ext cx="1441508" cy="1062247"/>
              </a:xfrm>
              <a:prstGeom prst="round2Same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latin typeface="微軟正黑體" panose="020B0604030504040204" pitchFamily="34" charset="-120"/>
                  <a:ea typeface="微軟正黑體" panose="020B0604030504040204" pitchFamily="34" charset="-120"/>
                </a:endParaRPr>
              </a:p>
            </p:txBody>
          </p:sp>
          <p:sp>
            <p:nvSpPr>
              <p:cNvPr id="12" name="圓角化同側角落矩形 11"/>
              <p:cNvSpPr/>
              <p:nvPr/>
            </p:nvSpPr>
            <p:spPr>
              <a:xfrm rot="16200000">
                <a:off x="592493" y="3321374"/>
                <a:ext cx="1441508" cy="1062247"/>
              </a:xfrm>
              <a:prstGeom prst="round2SameRect">
                <a:avLst/>
              </a:prstGeom>
              <a:solidFill>
                <a:srgbClr val="25BDBD"/>
              </a:solidFill>
              <a:ln>
                <a:solidFill>
                  <a:srgbClr val="25BD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latin typeface="微軟正黑體" panose="020B0604030504040204" pitchFamily="34" charset="-120"/>
                  <a:ea typeface="微軟正黑體" panose="020B0604030504040204" pitchFamily="34" charset="-120"/>
                </a:endParaRPr>
              </a:p>
            </p:txBody>
          </p:sp>
          <p:sp>
            <p:nvSpPr>
              <p:cNvPr id="13" name="圓角化同側角落矩形 12"/>
              <p:cNvSpPr/>
              <p:nvPr/>
            </p:nvSpPr>
            <p:spPr>
              <a:xfrm rot="16200000">
                <a:off x="588407" y="5007325"/>
                <a:ext cx="1441508" cy="1054073"/>
              </a:xfrm>
              <a:prstGeom prst="round2SameRect">
                <a:avLst/>
              </a:prstGeom>
              <a:solidFill>
                <a:srgbClr val="8239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latin typeface="微軟正黑體" panose="020B0604030504040204" pitchFamily="34" charset="-120"/>
                  <a:ea typeface="微軟正黑體" panose="020B0604030504040204" pitchFamily="34" charset="-120"/>
                </a:endParaRPr>
              </a:p>
            </p:txBody>
          </p:sp>
        </p:grpSp>
        <p:sp>
          <p:nvSpPr>
            <p:cNvPr id="6" name="矩形 5"/>
            <p:cNvSpPr/>
            <p:nvPr/>
          </p:nvSpPr>
          <p:spPr>
            <a:xfrm>
              <a:off x="779753" y="1516993"/>
              <a:ext cx="1064617" cy="1306511"/>
            </a:xfrm>
            <a:prstGeom prst="rect">
              <a:avLst/>
            </a:prstGeom>
            <a:noFill/>
          </p:spPr>
          <p:txBody>
            <a:bodyPr wrap="square" anchor="ctr">
              <a:spAutoFit/>
            </a:bodyPr>
            <a:lstStyle/>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特</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殊</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選</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才</a:t>
              </a:r>
              <a:endParaRPr lang="zh-TW" altLang="en-US" b="1" dirty="0">
                <a:solidFill>
                  <a:schemeClr val="bg1"/>
                </a:solidFill>
                <a:latin typeface="微軟正黑體" panose="020B0604030504040204" pitchFamily="34" charset="-120"/>
                <a:ea typeface="微軟正黑體" panose="020B0604030504040204" pitchFamily="34" charset="-120"/>
                <a:cs typeface="華康儷黑 Std W5"/>
              </a:endParaRPr>
            </a:p>
          </p:txBody>
        </p:sp>
        <p:sp>
          <p:nvSpPr>
            <p:cNvPr id="7" name="矩形 6"/>
            <p:cNvSpPr/>
            <p:nvPr/>
          </p:nvSpPr>
          <p:spPr>
            <a:xfrm>
              <a:off x="902814" y="3200973"/>
              <a:ext cx="334904" cy="1311128"/>
            </a:xfrm>
            <a:prstGeom prst="rect">
              <a:avLst/>
            </a:prstGeom>
            <a:noFill/>
          </p:spPr>
          <p:txBody>
            <a:bodyPr wrap="square" anchor="ctr">
              <a:spAutoFit/>
            </a:bodyPr>
            <a:lstStyle/>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甄</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選</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入</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學</a:t>
              </a:r>
              <a:endParaRPr lang="en-US" altLang="zh-TW" b="1" dirty="0" smtClean="0">
                <a:solidFill>
                  <a:schemeClr val="bg1"/>
                </a:solidFill>
                <a:latin typeface="微軟正黑體" panose="020B0604030504040204" pitchFamily="34" charset="-120"/>
                <a:ea typeface="微軟正黑體" panose="020B0604030504040204" pitchFamily="34" charset="-120"/>
                <a:cs typeface="華康儷黑 Std W5"/>
              </a:endParaRPr>
            </a:p>
          </p:txBody>
        </p:sp>
        <p:sp>
          <p:nvSpPr>
            <p:cNvPr id="8" name="矩形 7"/>
            <p:cNvSpPr/>
            <p:nvPr/>
          </p:nvSpPr>
          <p:spPr>
            <a:xfrm>
              <a:off x="763406" y="4880723"/>
              <a:ext cx="1080965" cy="1306511"/>
            </a:xfrm>
            <a:prstGeom prst="rect">
              <a:avLst/>
            </a:prstGeom>
            <a:noFill/>
          </p:spPr>
          <p:txBody>
            <a:bodyPr wrap="square" anchor="ctr">
              <a:spAutoFit/>
            </a:bodyPr>
            <a:lstStyle/>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彈</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性</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選</a:t>
              </a: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系</a:t>
              </a:r>
              <a:endParaRPr lang="zh-TW" altLang="en-US" b="1" dirty="0">
                <a:solidFill>
                  <a:schemeClr val="bg1"/>
                </a:solidFill>
                <a:latin typeface="微軟正黑體" panose="020B0604030504040204" pitchFamily="34" charset="-120"/>
                <a:ea typeface="微軟正黑體" panose="020B0604030504040204" pitchFamily="34" charset="-120"/>
                <a:cs typeface="華康儷黑 Std W5"/>
              </a:endParaRPr>
            </a:p>
          </p:txBody>
        </p:sp>
      </p:grpSp>
      <p:sp>
        <p:nvSpPr>
          <p:cNvPr id="14" name="矩形 13"/>
          <p:cNvSpPr/>
          <p:nvPr/>
        </p:nvSpPr>
        <p:spPr>
          <a:xfrm>
            <a:off x="1326684" y="3196934"/>
            <a:ext cx="420320" cy="1311128"/>
          </a:xfrm>
          <a:prstGeom prst="rect">
            <a:avLst/>
          </a:prstGeom>
          <a:noFill/>
        </p:spPr>
        <p:txBody>
          <a:bodyPr wrap="square" numCol="2" anchor="ctr">
            <a:spAutoFit/>
          </a:bodyPr>
          <a:lstStyle/>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個</a:t>
            </a:r>
            <a:endParaRPr lang="en-US" altLang="zh-TW" b="1" dirty="0" smtClean="0">
              <a:solidFill>
                <a:schemeClr val="bg1"/>
              </a:solidFill>
              <a:latin typeface="微軟正黑體" panose="020B0604030504040204" pitchFamily="34" charset="-120"/>
              <a:ea typeface="微軟正黑體" panose="020B0604030504040204" pitchFamily="34" charset="-120"/>
              <a:cs typeface="華康儷黑 Std W5"/>
            </a:endParaRP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人</a:t>
            </a:r>
            <a:endParaRPr lang="en-US" altLang="zh-TW" b="1" dirty="0" smtClean="0">
              <a:solidFill>
                <a:schemeClr val="bg1"/>
              </a:solidFill>
              <a:latin typeface="微軟正黑體" panose="020B0604030504040204" pitchFamily="34" charset="-120"/>
              <a:ea typeface="微軟正黑體" panose="020B0604030504040204" pitchFamily="34" charset="-120"/>
              <a:cs typeface="華康儷黑 Std W5"/>
            </a:endParaRP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申</a:t>
            </a:r>
            <a:endParaRPr lang="en-US" altLang="zh-TW" b="1" dirty="0" smtClean="0">
              <a:solidFill>
                <a:schemeClr val="bg1"/>
              </a:solidFill>
              <a:latin typeface="微軟正黑體" panose="020B0604030504040204" pitchFamily="34" charset="-120"/>
              <a:ea typeface="微軟正黑體" panose="020B0604030504040204" pitchFamily="34" charset="-120"/>
              <a:cs typeface="華康儷黑 Std W5"/>
            </a:endParaRPr>
          </a:p>
          <a:p>
            <a:pPr lvl="0" algn="ctr">
              <a:lnSpc>
                <a:spcPct val="110000"/>
              </a:lnSpc>
            </a:pPr>
            <a:r>
              <a:rPr lang="zh-TW" altLang="en-US" b="1" dirty="0" smtClean="0">
                <a:solidFill>
                  <a:schemeClr val="bg1"/>
                </a:solidFill>
                <a:latin typeface="微軟正黑體" panose="020B0604030504040204" pitchFamily="34" charset="-120"/>
                <a:ea typeface="微軟正黑體" panose="020B0604030504040204" pitchFamily="34" charset="-120"/>
                <a:cs typeface="華康儷黑 Std W5"/>
              </a:rPr>
              <a:t>請</a:t>
            </a:r>
            <a:endParaRPr lang="zh-TW" altLang="en-US" b="1" dirty="0">
              <a:solidFill>
                <a:schemeClr val="bg1"/>
              </a:solidFill>
              <a:latin typeface="微軟正黑體" panose="020B0604030504040204" pitchFamily="34" charset="-120"/>
              <a:ea typeface="微軟正黑體" panose="020B0604030504040204" pitchFamily="34" charset="-120"/>
              <a:cs typeface="華康儷黑 Std W5"/>
            </a:endParaRPr>
          </a:p>
        </p:txBody>
      </p:sp>
      <p:pic>
        <p:nvPicPr>
          <p:cNvPr id="16" name="圖片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8882">
            <a:off x="10940311" y="1202218"/>
            <a:ext cx="1214093" cy="73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標題 1"/>
          <p:cNvSpPr txBox="1">
            <a:spLocks/>
          </p:cNvSpPr>
          <p:nvPr/>
        </p:nvSpPr>
        <p:spPr>
          <a:xfrm>
            <a:off x="668682" y="170439"/>
            <a:ext cx="11180417" cy="11356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青年就業儲蓄專案</a:t>
            </a:r>
            <a:r>
              <a:rPr lang="en-US" altLang="zh-TW"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a:t>
            </a: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就學配套</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19" name="內容版面配置區 8"/>
          <p:cNvSpPr txBox="1">
            <a:spLocks/>
          </p:cNvSpPr>
          <p:nvPr/>
        </p:nvSpPr>
        <p:spPr>
          <a:xfrm>
            <a:off x="1753669" y="1455902"/>
            <a:ext cx="9398001" cy="1321125"/>
          </a:xfrm>
          <a:prstGeom prst="rect">
            <a:avLst/>
          </a:prstGeom>
        </p:spPr>
        <p:txBody>
          <a:bodyPr vert="horz" lIns="91440" tIns="45720" rIns="91440" bIns="45720" rtlCol="0" anchor="ctr" anchorCtr="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lgn="just" defTabSz="914400">
              <a:lnSpc>
                <a:spcPct val="150000"/>
              </a:lnSpc>
              <a:spcBef>
                <a:spcPts val="0"/>
              </a:spcBef>
              <a:buClr>
                <a:schemeClr val="tx1">
                  <a:lumMod val="75000"/>
                  <a:lumOff val="25000"/>
                </a:schemeClr>
              </a:buClr>
              <a:buFont typeface="Wingdings" charset="2"/>
              <a:buChar char="l"/>
            </a:pPr>
            <a:r>
              <a:rPr lang="zh-TW" altLang="en-US" sz="2000" b="1" kern="0" dirty="0">
                <a:solidFill>
                  <a:srgbClr val="FF0000"/>
                </a:solidFill>
                <a:latin typeface="+mn-ea"/>
                <a:cs typeface="華康儷黑 Std W3"/>
              </a:rPr>
              <a:t>入學管道：</a:t>
            </a:r>
            <a:r>
              <a:rPr lang="zh-TW" altLang="en-US" sz="2000" b="1" kern="0" dirty="0">
                <a:latin typeface="+mn-ea"/>
                <a:cs typeface="華康儷黑 Std W3"/>
              </a:rPr>
              <a:t>一般大學</a:t>
            </a:r>
            <a:r>
              <a:rPr lang="zh-TW" altLang="en-US" sz="2000" b="1" kern="0" dirty="0" smtClean="0">
                <a:latin typeface="+mn-ea"/>
                <a:cs typeface="華康儷黑 Std W3"/>
              </a:rPr>
              <a:t>及技專校</a:t>
            </a:r>
            <a:r>
              <a:rPr lang="zh-TW" altLang="en-US" sz="2000" b="1" kern="0" dirty="0">
                <a:latin typeface="+mn-ea"/>
                <a:cs typeface="華康儷黑 Std W3"/>
              </a:rPr>
              <a:t>院採</a:t>
            </a:r>
            <a:r>
              <a:rPr lang="zh-TW" altLang="en-US" sz="2000" b="1" kern="0" dirty="0">
                <a:solidFill>
                  <a:srgbClr val="FF0000"/>
                </a:solidFill>
                <a:latin typeface="+mn-ea"/>
                <a:cs typeface="華康儷黑 Std W3"/>
              </a:rPr>
              <a:t>共同聯合招生</a:t>
            </a:r>
            <a:endParaRPr lang="en-US" altLang="zh-TW" sz="2000" b="1" kern="0" dirty="0">
              <a:solidFill>
                <a:srgbClr val="FF0000"/>
              </a:solidFill>
              <a:latin typeface="+mn-ea"/>
              <a:cs typeface="華康儷黑 Std W3"/>
            </a:endParaRPr>
          </a:p>
          <a:p>
            <a:pPr marL="88900" indent="-88900" defTabSz="914400">
              <a:lnSpc>
                <a:spcPct val="150000"/>
              </a:lnSpc>
              <a:spcBef>
                <a:spcPts val="0"/>
              </a:spcBef>
              <a:buClr>
                <a:schemeClr val="tx1">
                  <a:lumMod val="75000"/>
                  <a:lumOff val="25000"/>
                </a:schemeClr>
              </a:buClr>
              <a:buFont typeface="Wingdings" charset="2"/>
              <a:buChar char="l"/>
            </a:pPr>
            <a:r>
              <a:rPr lang="zh-TW" altLang="en-US" sz="2000" b="1" kern="0" dirty="0" smtClean="0">
                <a:solidFill>
                  <a:srgbClr val="FF0000"/>
                </a:solidFill>
                <a:latin typeface="+mn-ea"/>
                <a:cs typeface="華康儷黑 Std W3"/>
              </a:rPr>
              <a:t>招生</a:t>
            </a:r>
            <a:r>
              <a:rPr lang="zh-TW" altLang="en-US" sz="2000" b="1" kern="0" dirty="0">
                <a:solidFill>
                  <a:srgbClr val="FF0000"/>
                </a:solidFill>
                <a:latin typeface="+mn-ea"/>
                <a:cs typeface="華康儷黑 Std W3"/>
              </a:rPr>
              <a:t>方式：</a:t>
            </a:r>
            <a:r>
              <a:rPr lang="zh-TW" altLang="en-US" sz="2000" b="1" kern="0" dirty="0" smtClean="0">
                <a:latin typeface="+mn-ea"/>
                <a:cs typeface="華康儷黑 Std W3"/>
              </a:rPr>
              <a:t>免</a:t>
            </a:r>
            <a:r>
              <a:rPr lang="zh-TW" altLang="en-US" sz="2000" b="1" kern="0" dirty="0">
                <a:latin typeface="+mn-ea"/>
                <a:cs typeface="華康儷黑 Std W3"/>
              </a:rPr>
              <a:t>持統測、學測成績，</a:t>
            </a:r>
            <a:r>
              <a:rPr lang="zh-TW" altLang="en-US" sz="2000" b="1" kern="0" dirty="0" smtClean="0">
                <a:latin typeface="+mn-ea"/>
                <a:cs typeface="華康儷黑 Std W3"/>
              </a:rPr>
              <a:t>著重</a:t>
            </a:r>
            <a:r>
              <a:rPr lang="en-US" altLang="zh-TW" sz="2000" b="1" kern="0" dirty="0" smtClean="0">
                <a:latin typeface="+mn-ea"/>
                <a:cs typeface="華康儷黑 Std W3"/>
              </a:rPr>
              <a:t>2</a:t>
            </a:r>
            <a:r>
              <a:rPr lang="zh-TW" altLang="en-US" sz="2000" b="1" kern="0" dirty="0" smtClean="0">
                <a:latin typeface="+mn-ea"/>
                <a:cs typeface="華康儷黑 Std W3"/>
              </a:rPr>
              <a:t>年以上職</a:t>
            </a:r>
            <a:r>
              <a:rPr lang="zh-TW" altLang="en-US" sz="2000" b="1" kern="0" dirty="0">
                <a:latin typeface="+mn-ea"/>
                <a:cs typeface="華康儷黑 Std W3"/>
              </a:rPr>
              <a:t>場</a:t>
            </a:r>
            <a:r>
              <a:rPr lang="zh-TW" altLang="en-US" sz="2000" b="1" kern="0" dirty="0" smtClean="0">
                <a:latin typeface="+mn-ea"/>
                <a:cs typeface="華康儷黑 Std W3"/>
              </a:rPr>
              <a:t>、學習及</a:t>
            </a:r>
            <a:r>
              <a:rPr lang="zh-TW" altLang="en-US" sz="2000" b="1" kern="0" dirty="0">
                <a:latin typeface="+mn-ea"/>
                <a:cs typeface="華康儷黑 Std W3"/>
              </a:rPr>
              <a:t>國際</a:t>
            </a:r>
            <a:r>
              <a:rPr lang="zh-TW" altLang="en-US" sz="2000" b="1" kern="0" dirty="0" smtClean="0">
                <a:latin typeface="+mn-ea"/>
                <a:cs typeface="華康儷黑 Std W3"/>
              </a:rPr>
              <a:t>體驗資歷</a:t>
            </a:r>
            <a:endParaRPr lang="zh-TW" altLang="en-US" sz="2000" b="1" kern="0" dirty="0">
              <a:latin typeface="+mn-ea"/>
              <a:cs typeface="華康儷黑 Std W3"/>
            </a:endParaRPr>
          </a:p>
        </p:txBody>
      </p:sp>
      <p:sp>
        <p:nvSpPr>
          <p:cNvPr id="20" name="矩形 19"/>
          <p:cNvSpPr/>
          <p:nvPr/>
        </p:nvSpPr>
        <p:spPr>
          <a:xfrm>
            <a:off x="2116481" y="3070294"/>
            <a:ext cx="9524347" cy="1569660"/>
          </a:xfrm>
          <a:prstGeom prst="rect">
            <a:avLst/>
          </a:prstGeom>
        </p:spPr>
        <p:txBody>
          <a:bodyPr wrap="square">
            <a:spAutoFit/>
          </a:bodyPr>
          <a:lstStyle/>
          <a:p>
            <a:pPr marL="177800" indent="-177800" algn="just">
              <a:lnSpc>
                <a:spcPct val="120000"/>
              </a:lnSpc>
              <a:buFont typeface="Wingdings" charset="2"/>
              <a:buChar char="l"/>
            </a:pPr>
            <a:r>
              <a:rPr lang="zh-TW" altLang="en-US" sz="2000" b="1" dirty="0" smtClean="0">
                <a:solidFill>
                  <a:srgbClr val="FF0000"/>
                </a:solidFill>
                <a:latin typeface="+mn-ea"/>
                <a:cs typeface="華康儷黑 Std W3"/>
              </a:rPr>
              <a:t>入學</a:t>
            </a:r>
            <a:r>
              <a:rPr lang="zh-TW" altLang="en-US" sz="2000" b="1" dirty="0">
                <a:solidFill>
                  <a:srgbClr val="FF0000"/>
                </a:solidFill>
                <a:latin typeface="+mn-ea"/>
                <a:cs typeface="華康儷黑 Std W3"/>
              </a:rPr>
              <a:t>管道：</a:t>
            </a:r>
            <a:r>
              <a:rPr lang="zh-TW" altLang="en-US" sz="2000" b="1" dirty="0">
                <a:latin typeface="+mn-ea"/>
                <a:cs typeface="華康儷黑 Std W3"/>
              </a:rPr>
              <a:t>由校系採</a:t>
            </a:r>
            <a:r>
              <a:rPr lang="zh-TW" altLang="en-US" sz="2000" b="1" dirty="0">
                <a:solidFill>
                  <a:srgbClr val="FF0000"/>
                </a:solidFill>
                <a:latin typeface="+mn-ea"/>
                <a:cs typeface="華康儷黑 Std W3"/>
              </a:rPr>
              <a:t>分組招生</a:t>
            </a:r>
          </a:p>
          <a:p>
            <a:pPr marL="177800" lvl="0" indent="-177800" algn="just">
              <a:lnSpc>
                <a:spcPct val="120000"/>
              </a:lnSpc>
              <a:buFont typeface="Wingdings" charset="2"/>
              <a:buChar char="l"/>
            </a:pPr>
            <a:r>
              <a:rPr lang="zh-TW" altLang="en-US" sz="2000" b="1" dirty="0">
                <a:solidFill>
                  <a:srgbClr val="FF0000"/>
                </a:solidFill>
                <a:latin typeface="+mn-ea"/>
                <a:cs typeface="華康儷黑 Std W3"/>
              </a:rPr>
              <a:t>招生方式：第</a:t>
            </a:r>
            <a:r>
              <a:rPr lang="en-US" altLang="zh-TW" sz="2000" b="1" dirty="0">
                <a:solidFill>
                  <a:srgbClr val="FF0000"/>
                </a:solidFill>
                <a:latin typeface="+mn-ea"/>
                <a:cs typeface="華康儷黑 Std W3"/>
              </a:rPr>
              <a:t>1</a:t>
            </a:r>
            <a:r>
              <a:rPr lang="zh-TW" altLang="en-US" sz="2000" b="1" dirty="0">
                <a:solidFill>
                  <a:srgbClr val="FF0000"/>
                </a:solidFill>
                <a:latin typeface="+mn-ea"/>
                <a:cs typeface="華康儷黑 Std W3"/>
              </a:rPr>
              <a:t>階段</a:t>
            </a:r>
            <a:r>
              <a:rPr lang="zh-TW" altLang="en-US" sz="2000" b="1" dirty="0">
                <a:latin typeface="+mn-ea"/>
                <a:cs typeface="華康儷黑 Std W3"/>
              </a:rPr>
              <a:t>將原畢業年度統測或學測轉化為</a:t>
            </a:r>
            <a:r>
              <a:rPr lang="en-US" altLang="zh-TW" sz="2000" b="1" dirty="0">
                <a:latin typeface="+mn-ea"/>
                <a:cs typeface="華康儷黑 Std W3"/>
              </a:rPr>
              <a:t>15</a:t>
            </a:r>
            <a:r>
              <a:rPr lang="zh-TW" altLang="en-US" sz="2000" b="1" dirty="0">
                <a:latin typeface="+mn-ea"/>
                <a:cs typeface="華康儷黑 Std W3"/>
              </a:rPr>
              <a:t>級距或</a:t>
            </a:r>
            <a:r>
              <a:rPr lang="en-US" altLang="zh-TW" sz="2000" b="1" dirty="0">
                <a:latin typeface="+mn-ea"/>
                <a:cs typeface="華康儷黑 Std W3"/>
              </a:rPr>
              <a:t>5</a:t>
            </a:r>
            <a:r>
              <a:rPr lang="zh-TW" altLang="en-US" sz="2000" b="1" dirty="0">
                <a:latin typeface="+mn-ea"/>
                <a:cs typeface="華康儷黑 Std W3"/>
              </a:rPr>
              <a:t>標，作為檢定之依據</a:t>
            </a:r>
            <a:r>
              <a:rPr lang="zh-TW" altLang="en-US" sz="2000" b="1" dirty="0" smtClean="0">
                <a:latin typeface="+mn-ea"/>
                <a:cs typeface="華康儷黑 Std W3"/>
              </a:rPr>
              <a:t>。</a:t>
            </a:r>
            <a:r>
              <a:rPr lang="en-US" altLang="zh-TW" sz="2000" b="1" dirty="0" smtClean="0">
                <a:latin typeface="+mn-ea"/>
                <a:cs typeface="華康儷黑 Std W3"/>
              </a:rPr>
              <a:t/>
            </a:r>
            <a:br>
              <a:rPr lang="en-US" altLang="zh-TW" sz="2000" b="1" dirty="0" smtClean="0">
                <a:latin typeface="+mn-ea"/>
                <a:cs typeface="華康儷黑 Std W3"/>
              </a:rPr>
            </a:br>
            <a:r>
              <a:rPr lang="zh-TW" altLang="en-US" sz="2000" b="1" dirty="0" smtClean="0">
                <a:solidFill>
                  <a:srgbClr val="FF0000"/>
                </a:solidFill>
                <a:latin typeface="+mn-ea"/>
                <a:cs typeface="華康儷黑 Std W3"/>
              </a:rPr>
              <a:t>第</a:t>
            </a:r>
            <a:r>
              <a:rPr lang="en-US" altLang="zh-TW" sz="2000" b="1" dirty="0">
                <a:solidFill>
                  <a:srgbClr val="FF0000"/>
                </a:solidFill>
                <a:latin typeface="+mn-ea"/>
                <a:cs typeface="華康儷黑 Std W3"/>
              </a:rPr>
              <a:t>2</a:t>
            </a:r>
            <a:r>
              <a:rPr lang="zh-TW" altLang="en-US" sz="2000" b="1" dirty="0">
                <a:solidFill>
                  <a:srgbClr val="FF0000"/>
                </a:solidFill>
                <a:latin typeface="+mn-ea"/>
                <a:cs typeface="華康儷黑 Std W3"/>
              </a:rPr>
              <a:t>階段</a:t>
            </a:r>
            <a:r>
              <a:rPr lang="zh-TW" altLang="en-US" sz="2000" b="1" dirty="0">
                <a:latin typeface="+mn-ea"/>
                <a:cs typeface="華康儷黑 Std W3"/>
              </a:rPr>
              <a:t>持</a:t>
            </a:r>
            <a:r>
              <a:rPr lang="en-US" altLang="zh-TW" sz="2000" b="1" dirty="0">
                <a:latin typeface="+mn-ea"/>
                <a:cs typeface="華康儷黑 Std W3"/>
              </a:rPr>
              <a:t>2</a:t>
            </a:r>
            <a:r>
              <a:rPr lang="zh-TW" altLang="en-US" sz="2000" b="1" dirty="0">
                <a:latin typeface="+mn-ea"/>
                <a:cs typeface="華康儷黑 Std W3"/>
              </a:rPr>
              <a:t>年以上職場、學習及國際體驗資歷，參與指定項目甄試（如書審、面試、實作測驗等），學校可自訂加分</a:t>
            </a:r>
            <a:r>
              <a:rPr lang="zh-TW" altLang="en-US" sz="2000" b="1" dirty="0" smtClean="0">
                <a:latin typeface="+mn-ea"/>
                <a:cs typeface="華康儷黑 Std W3"/>
              </a:rPr>
              <a:t>項目</a:t>
            </a:r>
            <a:endParaRPr lang="zh-TW" altLang="en-US" sz="2000" b="1" dirty="0">
              <a:latin typeface="+mn-ea"/>
              <a:cs typeface="華康儷黑 Std W3"/>
            </a:endParaRPr>
          </a:p>
        </p:txBody>
      </p:sp>
      <p:sp>
        <p:nvSpPr>
          <p:cNvPr id="21" name="矩形 20"/>
          <p:cNvSpPr/>
          <p:nvPr/>
        </p:nvSpPr>
        <p:spPr>
          <a:xfrm>
            <a:off x="2133599" y="4795314"/>
            <a:ext cx="9290636" cy="1477328"/>
          </a:xfrm>
          <a:prstGeom prst="rect">
            <a:avLst/>
          </a:prstGeom>
        </p:spPr>
        <p:txBody>
          <a:bodyPr wrap="square">
            <a:spAutoFit/>
          </a:bodyPr>
          <a:lstStyle/>
          <a:p>
            <a:pPr marL="177800" indent="-177800" algn="just">
              <a:lnSpc>
                <a:spcPct val="150000"/>
              </a:lnSpc>
              <a:buFont typeface="Wingdings" charset="2"/>
              <a:buChar char="l"/>
            </a:pPr>
            <a:r>
              <a:rPr lang="zh-TW" altLang="en-US" sz="2000" b="1" dirty="0">
                <a:solidFill>
                  <a:srgbClr val="FF0000"/>
                </a:solidFill>
                <a:latin typeface="+mn-ea"/>
                <a:cs typeface="華康儷黑 Std W3"/>
              </a:rPr>
              <a:t>入學管道：</a:t>
            </a:r>
            <a:r>
              <a:rPr lang="zh-TW" altLang="en-US" sz="2000" b="1" dirty="0">
                <a:latin typeface="+mn-ea"/>
                <a:cs typeface="華康儷黑 Std W3"/>
              </a:rPr>
              <a:t>返校擬</a:t>
            </a:r>
            <a:r>
              <a:rPr lang="zh-TW" altLang="en-US" sz="2000" b="1" dirty="0">
                <a:solidFill>
                  <a:srgbClr val="FF0000"/>
                </a:solidFill>
                <a:latin typeface="+mn-ea"/>
                <a:cs typeface="華康儷黑 Std W3"/>
              </a:rPr>
              <a:t>變更原畢業年度錄取學系</a:t>
            </a:r>
            <a:r>
              <a:rPr lang="zh-TW" altLang="en-US" sz="2000" b="1" dirty="0">
                <a:latin typeface="+mn-ea"/>
                <a:cs typeface="華康儷黑 Std W3"/>
              </a:rPr>
              <a:t>，可持</a:t>
            </a:r>
            <a:r>
              <a:rPr lang="en-US" altLang="zh-TW" sz="2000" b="1" dirty="0">
                <a:latin typeface="+mn-ea"/>
                <a:cs typeface="華康儷黑 Std W3"/>
              </a:rPr>
              <a:t>2</a:t>
            </a:r>
            <a:r>
              <a:rPr lang="zh-TW" altLang="en-US" sz="2000" b="1" dirty="0">
                <a:latin typeface="+mn-ea"/>
                <a:cs typeface="華康儷黑 Std W3"/>
              </a:rPr>
              <a:t>年以上職場、學習及國際體驗資歷，向學校申請彈性選系</a:t>
            </a:r>
          </a:p>
          <a:p>
            <a:pPr marL="177800" lvl="0" indent="-177800" algn="just">
              <a:lnSpc>
                <a:spcPct val="150000"/>
              </a:lnSpc>
              <a:buFont typeface="Wingdings" charset="2"/>
              <a:buChar char="l"/>
            </a:pPr>
            <a:r>
              <a:rPr lang="zh-TW" altLang="en-US" sz="2000" b="1" dirty="0">
                <a:solidFill>
                  <a:srgbClr val="FF0000"/>
                </a:solidFill>
                <a:latin typeface="+mn-ea"/>
                <a:cs typeface="華康儷黑 Std W3"/>
              </a:rPr>
              <a:t>申請資格：</a:t>
            </a:r>
            <a:r>
              <a:rPr lang="zh-TW" altLang="en-US" sz="2000" b="1" dirty="0">
                <a:latin typeface="+mn-ea"/>
                <a:cs typeface="華康儷黑 Std W3"/>
              </a:rPr>
              <a:t>已考取大學辦理保留入學資格，或休學者</a:t>
            </a:r>
          </a:p>
        </p:txBody>
      </p:sp>
      <p:cxnSp>
        <p:nvCxnSpPr>
          <p:cNvPr id="23" name="直線接點 22"/>
          <p:cNvCxnSpPr/>
          <p:nvPr/>
        </p:nvCxnSpPr>
        <p:spPr>
          <a:xfrm>
            <a:off x="2037179" y="4573252"/>
            <a:ext cx="9316621" cy="0"/>
          </a:xfrm>
          <a:prstGeom prst="line">
            <a:avLst/>
          </a:prstGeom>
          <a:ln>
            <a:solidFill>
              <a:srgbClr val="25BDBD"/>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037179" y="2892639"/>
            <a:ext cx="9316621" cy="0"/>
          </a:xfrm>
          <a:prstGeom prst="line">
            <a:avLst/>
          </a:prstGeom>
          <a:ln>
            <a:solidFill>
              <a:srgbClr val="25BDBD"/>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4"/>
          </p:nvPr>
        </p:nvSpPr>
        <p:spPr/>
        <p:txBody>
          <a:bodyPr/>
          <a:lstStyle/>
          <a:p>
            <a:fld id="{01627EE8-EB59-4DC4-846D-F21C67F08E48}" type="slidenum">
              <a:rPr lang="zh-TW" altLang="en-US" smtClean="0"/>
              <a:pPr/>
              <a:t>3</a:t>
            </a:fld>
            <a:endParaRPr lang="zh-TW" altLang="en-US" dirty="0"/>
          </a:p>
        </p:txBody>
      </p:sp>
    </p:spTree>
    <p:extLst>
      <p:ext uri="{BB962C8B-B14F-4D97-AF65-F5344CB8AC3E}">
        <p14:creationId xmlns:p14="http://schemas.microsoft.com/office/powerpoint/2010/main" val="82896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5"/>
          <p:cNvGraphicFramePr>
            <a:graphicFrameLocks/>
          </p:cNvGraphicFramePr>
          <p:nvPr>
            <p:extLst>
              <p:ext uri="{D42A27DB-BD31-4B8C-83A1-F6EECF244321}">
                <p14:modId xmlns:p14="http://schemas.microsoft.com/office/powerpoint/2010/main" val="2547333035"/>
              </p:ext>
            </p:extLst>
          </p:nvPr>
        </p:nvGraphicFramePr>
        <p:xfrm>
          <a:off x="392112" y="3008313"/>
          <a:ext cx="11266487" cy="3641725"/>
        </p:xfrm>
        <a:graphic>
          <a:graphicData uri="http://schemas.openxmlformats.org/drawingml/2006/table">
            <a:tbl>
              <a:tblPr/>
              <a:tblGrid>
                <a:gridCol w="1030288"/>
                <a:gridCol w="5308220"/>
                <a:gridCol w="4927979"/>
              </a:tblGrid>
              <a:tr h="417513">
                <a:tc gridSpan="3">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四技二專</a:t>
                      </a:r>
                      <a:r>
                        <a:rPr kumimoji="0" lang="zh-TW" altLang="zh-TW" sz="2000" b="1" i="0" u="none" strike="noStrike" cap="none" normalizeH="0" baseline="0" dirty="0" smtClean="0">
                          <a:ln>
                            <a:noFill/>
                          </a:ln>
                          <a:solidFill>
                            <a:srgbClr val="FFFFFF"/>
                          </a:solidFill>
                          <a:effectLst/>
                          <a:latin typeface="+mn-ea"/>
                          <a:ea typeface="+mn-ea"/>
                        </a:rPr>
                        <a:t>特殊選才</a:t>
                      </a:r>
                      <a:endParaRPr kumimoji="0" lang="zh-TW" altLang="zh-TW" sz="2000" b="1" i="0" u="none" strike="noStrike" cap="none" normalizeH="0" baseline="0" dirty="0" smtClean="0">
                        <a:ln>
                          <a:noFill/>
                        </a:ln>
                        <a:solidFill>
                          <a:schemeClr val="tx1"/>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hMerge="1">
                  <a:txBody>
                    <a:bodyPr/>
                    <a:lstStyle/>
                    <a:p>
                      <a:endParaRPr lang="zh-TW" altLang="en-US"/>
                    </a:p>
                  </a:txBody>
                  <a:tcPr/>
                </a:tc>
                <a:tc hMerge="1">
                  <a:txBody>
                    <a:bodyPr/>
                    <a:lstStyle/>
                    <a:p>
                      <a:endParaRPr lang="zh-TW" altLang="en-US"/>
                    </a:p>
                  </a:txBody>
                  <a:tcPr/>
                </a:tc>
              </a:tr>
              <a:tr h="481013">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組別</a:t>
                      </a:r>
                      <a:endParaRPr kumimoji="0" lang="zh-TW" altLang="zh-TW" sz="2000" b="1" i="0" u="none" strike="noStrike" cap="none" normalizeH="0" baseline="0" dirty="0" smtClean="0">
                        <a:ln>
                          <a:noFill/>
                        </a:ln>
                        <a:solidFill>
                          <a:schemeClr val="tx1"/>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mn-ea"/>
                          <a:ea typeface="+mn-ea"/>
                        </a:rPr>
                        <a:t>技職特才及實驗教育組</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mn-ea"/>
                          <a:ea typeface="+mn-ea"/>
                        </a:rPr>
                        <a:t>青年儲蓄帳戶組</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09600">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mn-ea"/>
                          <a:ea typeface="+mn-ea"/>
                        </a:rPr>
                        <a:t>招生</a:t>
                      </a:r>
                      <a:r>
                        <a:rPr kumimoji="0" lang="en-US" altLang="zh-TW" sz="2000" b="1" i="0" u="none" strike="noStrike" cap="none" normalizeH="0" baseline="0" smtClean="0">
                          <a:ln>
                            <a:noFill/>
                          </a:ln>
                          <a:solidFill>
                            <a:srgbClr val="FFFFFF"/>
                          </a:solidFill>
                          <a:effectLst/>
                          <a:latin typeface="+mn-ea"/>
                          <a:ea typeface="+mn-ea"/>
                        </a:rPr>
                        <a:t/>
                      </a:r>
                      <a:br>
                        <a:rPr kumimoji="0" lang="en-US" altLang="zh-TW" sz="2000" b="1" i="0" u="none" strike="noStrike" cap="none" normalizeH="0" baseline="0" smtClean="0">
                          <a:ln>
                            <a:noFill/>
                          </a:ln>
                          <a:solidFill>
                            <a:srgbClr val="FFFFFF"/>
                          </a:solidFill>
                          <a:effectLst/>
                          <a:latin typeface="+mn-ea"/>
                          <a:ea typeface="+mn-ea"/>
                        </a:rPr>
                      </a:br>
                      <a:r>
                        <a:rPr kumimoji="0" lang="zh-TW" altLang="en-US" sz="2000" b="1" i="0" u="none" strike="noStrike" cap="none" normalizeH="0" baseline="0" smtClean="0">
                          <a:ln>
                            <a:noFill/>
                          </a:ln>
                          <a:solidFill>
                            <a:srgbClr val="FFFFFF"/>
                          </a:solidFill>
                          <a:effectLst/>
                          <a:latin typeface="+mn-ea"/>
                          <a:ea typeface="+mn-ea"/>
                        </a:rPr>
                        <a:t>學校</a:t>
                      </a:r>
                      <a:endParaRPr kumimoji="0" lang="zh-TW" altLang="zh-TW" sz="2000" b="1" i="0" u="none" strike="noStrike" cap="none" normalizeH="0" baseline="0" smtClean="0">
                        <a:ln>
                          <a:noFill/>
                        </a:ln>
                        <a:solidFill>
                          <a:srgbClr val="FFFF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FF"/>
                          </a:solidFill>
                          <a:effectLst/>
                          <a:latin typeface="+mn-ea"/>
                          <a:ea typeface="+mn-ea"/>
                        </a:rPr>
                        <a:t>【</a:t>
                      </a:r>
                      <a:r>
                        <a:rPr kumimoji="0" lang="zh-TW" altLang="zh-TW" sz="2000" b="1" i="0" u="none" strike="noStrike" cap="none" normalizeH="0" baseline="0" dirty="0" smtClean="0">
                          <a:ln>
                            <a:noFill/>
                          </a:ln>
                          <a:solidFill>
                            <a:srgbClr val="0000FF"/>
                          </a:solidFill>
                          <a:effectLst/>
                          <a:latin typeface="+mn-ea"/>
                          <a:ea typeface="+mn-ea"/>
                        </a:rPr>
                        <a:t>技專校院</a:t>
                      </a:r>
                      <a:r>
                        <a:rPr kumimoji="0" lang="en-US" altLang="zh-TW" sz="2000" b="1" i="0" u="none" strike="noStrike" cap="none" normalizeH="0" baseline="0" dirty="0" smtClean="0">
                          <a:ln>
                            <a:noFill/>
                          </a:ln>
                          <a:solidFill>
                            <a:srgbClr val="0000FF"/>
                          </a:solidFill>
                          <a:effectLst/>
                          <a:latin typeface="+mn-ea"/>
                          <a:ea typeface="+mn-ea"/>
                        </a:rPr>
                        <a:t>】</a:t>
                      </a:r>
                      <a:endParaRPr kumimoji="0" lang="zh-TW" altLang="zh-TW" sz="2000" b="1" i="0" u="none" strike="noStrike" cap="none" normalizeH="0" baseline="0" dirty="0" smtClean="0">
                        <a:ln>
                          <a:noFill/>
                        </a:ln>
                        <a:solidFill>
                          <a:srgbClr val="0000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FF"/>
                          </a:solidFill>
                          <a:effectLst/>
                          <a:latin typeface="+mn-ea"/>
                          <a:ea typeface="+mn-ea"/>
                        </a:rPr>
                        <a:t>【</a:t>
                      </a:r>
                      <a:r>
                        <a:rPr kumimoji="0" lang="zh-TW" altLang="zh-TW" sz="2000" b="1" i="0" u="none" strike="noStrike" cap="none" normalizeH="0" baseline="0" smtClean="0">
                          <a:ln>
                            <a:noFill/>
                          </a:ln>
                          <a:solidFill>
                            <a:srgbClr val="0000FF"/>
                          </a:solidFill>
                          <a:effectLst/>
                          <a:latin typeface="+mn-ea"/>
                          <a:ea typeface="+mn-ea"/>
                        </a:rPr>
                        <a:t>技專校院</a:t>
                      </a:r>
                      <a:r>
                        <a:rPr kumimoji="0" lang="zh-TW" altLang="en-US" sz="2000" b="1" i="0" u="none" strike="noStrike" cap="none" normalizeH="0" baseline="0" smtClean="0">
                          <a:ln>
                            <a:noFill/>
                          </a:ln>
                          <a:solidFill>
                            <a:srgbClr val="0000FF"/>
                          </a:solidFill>
                          <a:effectLst/>
                          <a:latin typeface="+mn-ea"/>
                          <a:ea typeface="+mn-ea"/>
                        </a:rPr>
                        <a:t>、</a:t>
                      </a:r>
                      <a:r>
                        <a:rPr kumimoji="0" lang="zh-TW" altLang="zh-TW" sz="2000" b="1" i="0" u="none" strike="noStrike" cap="none" normalizeH="0" baseline="0" smtClean="0">
                          <a:ln>
                            <a:noFill/>
                          </a:ln>
                          <a:solidFill>
                            <a:srgbClr val="0000FF"/>
                          </a:solidFill>
                          <a:effectLst/>
                          <a:latin typeface="+mn-ea"/>
                          <a:ea typeface="+mn-ea"/>
                        </a:rPr>
                        <a:t>一般大學</a:t>
                      </a:r>
                      <a:r>
                        <a:rPr kumimoji="0" lang="en-US" altLang="zh-TW" sz="2000" b="1" i="0" u="none" strike="noStrike" cap="none" normalizeH="0" baseline="0" smtClean="0">
                          <a:ln>
                            <a:noFill/>
                          </a:ln>
                          <a:solidFill>
                            <a:srgbClr val="0000FF"/>
                          </a:solidFill>
                          <a:effectLst/>
                          <a:latin typeface="+mn-ea"/>
                          <a:ea typeface="+mn-ea"/>
                        </a:rPr>
                        <a:t>】</a:t>
                      </a:r>
                      <a:endParaRPr kumimoji="0" lang="zh-TW" altLang="zh-TW" sz="2000" b="1" i="0" u="none" strike="noStrike" cap="none" normalizeH="0" baseline="0" smtClean="0">
                        <a:ln>
                          <a:noFill/>
                        </a:ln>
                        <a:solidFill>
                          <a:srgbClr val="0000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133599">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mn-ea"/>
                          <a:ea typeface="+mn-ea"/>
                        </a:rPr>
                        <a:t>報名</a:t>
                      </a:r>
                      <a:endParaRPr kumimoji="0" lang="en-US" altLang="zh-TW" sz="2000" b="1" i="0" u="none" strike="noStrike" cap="none" normalizeH="0" baseline="0" smtClean="0">
                        <a:ln>
                          <a:noFill/>
                        </a:ln>
                        <a:solidFill>
                          <a:srgbClr val="FFFFFF"/>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mn-ea"/>
                          <a:ea typeface="+mn-ea"/>
                        </a:rPr>
                        <a:t>資格</a:t>
                      </a:r>
                      <a:endParaRPr kumimoji="0" lang="zh-TW" altLang="zh-TW" sz="2000" b="1" i="0" u="none" strike="noStrike" cap="none" normalizeH="0" baseline="0" smtClean="0">
                        <a:ln>
                          <a:noFill/>
                        </a:ln>
                        <a:solidFill>
                          <a:srgbClr val="FFFF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266700" indent="-266700">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266700" marR="0" lvl="0" indent="-266700" algn="l" defTabSz="914400" rtl="0" eaLnBrk="1" fontAlgn="base" latinLnBrk="0" hangingPunct="1">
                        <a:lnSpc>
                          <a:spcPct val="120000"/>
                        </a:lnSpc>
                        <a:spcBef>
                          <a:spcPts val="120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mn-ea"/>
                          <a:ea typeface="+mn-ea"/>
                        </a:rPr>
                        <a:t>1.</a:t>
                      </a:r>
                      <a:r>
                        <a:rPr kumimoji="0" lang="zh-TW" altLang="en-US" sz="2000" b="0" i="0" u="none" strike="noStrike" cap="none" normalizeH="0" baseline="0" dirty="0" smtClean="0">
                          <a:ln>
                            <a:noFill/>
                          </a:ln>
                          <a:solidFill>
                            <a:schemeClr val="tx1"/>
                          </a:solidFill>
                          <a:effectLst/>
                          <a:latin typeface="+mn-ea"/>
                          <a:ea typeface="+mn-ea"/>
                        </a:rPr>
                        <a:t>符合學歷</a:t>
                      </a:r>
                      <a:r>
                        <a:rPr kumimoji="0" lang="en-US" altLang="zh-TW" sz="2000" b="0"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力</a:t>
                      </a:r>
                      <a:r>
                        <a:rPr kumimoji="0" lang="en-US" altLang="zh-TW" sz="2000" b="0"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資格且符合報名校系科組學程所規定之技職特才資格，且須提出證明文件。</a:t>
                      </a:r>
                      <a:endParaRPr kumimoji="0" lang="en-US" altLang="zh-TW" sz="2000" b="0" i="0" u="none" strike="noStrike" cap="none" normalizeH="0" baseline="0" dirty="0" smtClean="0">
                        <a:ln>
                          <a:noFill/>
                        </a:ln>
                        <a:solidFill>
                          <a:schemeClr val="tx1"/>
                        </a:solidFill>
                        <a:effectLst/>
                        <a:latin typeface="+mn-ea"/>
                        <a:ea typeface="+mn-ea"/>
                      </a:endParaRPr>
                    </a:p>
                    <a:p>
                      <a:pPr marL="266700" marR="0" lvl="0" indent="-266700" algn="l" defTabSz="914400" rtl="0" eaLnBrk="1" fontAlgn="base" latinLnBrk="0" hangingPunct="1">
                        <a:lnSpc>
                          <a:spcPct val="12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mn-ea"/>
                          <a:ea typeface="+mn-ea"/>
                        </a:rPr>
                        <a:t>2.</a:t>
                      </a:r>
                      <a:r>
                        <a:rPr kumimoji="0" lang="zh-TW" altLang="en-US" sz="2000" b="0" i="0" u="none" strike="noStrike" cap="none" normalizeH="0" baseline="0" dirty="0" smtClean="0">
                          <a:ln>
                            <a:noFill/>
                          </a:ln>
                          <a:solidFill>
                            <a:schemeClr val="tx1"/>
                          </a:solidFill>
                          <a:effectLst/>
                          <a:latin typeface="+mn-ea"/>
                          <a:ea typeface="+mn-ea"/>
                        </a:rPr>
                        <a:t>參與</a:t>
                      </a:r>
                      <a:r>
                        <a:rPr kumimoji="0" lang="zh-TW" altLang="en-US" sz="2000" b="1" i="0" u="sng" strike="noStrike" cap="none" normalizeH="0" baseline="0" dirty="0" smtClean="0">
                          <a:ln>
                            <a:noFill/>
                          </a:ln>
                          <a:solidFill>
                            <a:schemeClr val="tx1"/>
                          </a:solidFill>
                          <a:effectLst/>
                          <a:latin typeface="+mn-ea"/>
                          <a:ea typeface="+mn-ea"/>
                        </a:rPr>
                        <a:t>學校型態實驗教育者</a:t>
                      </a:r>
                      <a:r>
                        <a:rPr kumimoji="0" lang="zh-TW" altLang="en-US" sz="2000" b="0" i="0" u="none" strike="noStrike" cap="none" normalizeH="0" baseline="0" dirty="0" smtClean="0">
                          <a:ln>
                            <a:noFill/>
                          </a:ln>
                          <a:solidFill>
                            <a:schemeClr val="tx1"/>
                          </a:solidFill>
                          <a:effectLst/>
                          <a:latin typeface="+mn-ea"/>
                          <a:ea typeface="+mn-ea"/>
                        </a:rPr>
                        <a:t>或</a:t>
                      </a:r>
                      <a:r>
                        <a:rPr kumimoji="0" lang="zh-TW" altLang="en-US" sz="2000" b="1" i="0" u="sng" strike="noStrike" cap="none" normalizeH="0" baseline="0" dirty="0" smtClean="0">
                          <a:ln>
                            <a:noFill/>
                          </a:ln>
                          <a:solidFill>
                            <a:schemeClr val="tx1"/>
                          </a:solidFill>
                          <a:effectLst/>
                          <a:latin typeface="+mn-ea"/>
                          <a:ea typeface="+mn-ea"/>
                        </a:rPr>
                        <a:t>非學校型態實驗教育者</a:t>
                      </a:r>
                      <a:r>
                        <a:rPr kumimoji="0" lang="en-US" altLang="zh-TW" sz="2000" b="0"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含</a:t>
                      </a:r>
                      <a:r>
                        <a:rPr kumimoji="0" lang="zh-TW" altLang="en-US" sz="2000" b="1" i="0" u="sng" strike="noStrike" cap="none" normalizeH="0" baseline="0" dirty="0" smtClean="0">
                          <a:ln>
                            <a:noFill/>
                          </a:ln>
                          <a:solidFill>
                            <a:schemeClr val="tx1"/>
                          </a:solidFill>
                          <a:effectLst/>
                          <a:latin typeface="+mn-ea"/>
                          <a:ea typeface="+mn-ea"/>
                        </a:rPr>
                        <a:t>不具學籍自學生</a:t>
                      </a:r>
                      <a:r>
                        <a:rPr kumimoji="0" lang="en-US" altLang="zh-TW" sz="2000" b="0" i="0" u="none" strike="noStrike" cap="none" normalizeH="0" baseline="0" dirty="0" smtClean="0">
                          <a:ln>
                            <a:noFill/>
                          </a:ln>
                          <a:solidFill>
                            <a:schemeClr val="tx1"/>
                          </a:solidFill>
                          <a:effectLst/>
                          <a:latin typeface="+mn-ea"/>
                          <a:ea typeface="+mn-ea"/>
                        </a:rPr>
                        <a:t>)</a:t>
                      </a:r>
                      <a:endParaRPr kumimoji="0" lang="zh-TW" altLang="zh-TW" sz="2000" b="0" i="0" u="none" strike="noStrike" cap="none" normalizeH="0" baseline="0" dirty="0" smtClean="0">
                        <a:ln>
                          <a:noFill/>
                        </a:ln>
                        <a:solidFill>
                          <a:schemeClr val="tx1"/>
                        </a:solidFill>
                        <a:effectLst/>
                        <a:latin typeface="+mn-ea"/>
                        <a:ea typeface="+mn-ea"/>
                      </a:endParaRPr>
                    </a:p>
                  </a:txBody>
                  <a:tcPr marL="68577" marR="68577" marT="1440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mn-ea"/>
                          <a:ea typeface="+mn-ea"/>
                        </a:rPr>
                        <a:t>參與青年教育與就業儲蓄帳戶方案之</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1" i="0" u="none" strike="noStrike" cap="none" normalizeH="0" baseline="0" dirty="0" smtClean="0">
                          <a:ln>
                            <a:noFill/>
                          </a:ln>
                          <a:solidFill>
                            <a:srgbClr val="FF0000"/>
                          </a:solidFill>
                          <a:effectLst/>
                          <a:latin typeface="+mn-ea"/>
                          <a:ea typeface="+mn-ea"/>
                        </a:rPr>
                        <a:t>青年就業領航計畫</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或</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1" i="0" u="none" strike="noStrike" cap="none" normalizeH="0" baseline="0" dirty="0" smtClean="0">
                          <a:ln>
                            <a:noFill/>
                          </a:ln>
                          <a:solidFill>
                            <a:srgbClr val="FF0000"/>
                          </a:solidFill>
                          <a:effectLst/>
                          <a:latin typeface="+mn-ea"/>
                          <a:ea typeface="+mn-ea"/>
                        </a:rPr>
                        <a:t>青年體驗學習計畫</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學生，完成</a:t>
                      </a:r>
                      <a:r>
                        <a:rPr kumimoji="0" lang="en-US" altLang="zh-TW" sz="2000" b="1" i="0" u="sng" strike="noStrike" cap="none" normalizeH="0" baseline="0" dirty="0" smtClean="0">
                          <a:ln>
                            <a:noFill/>
                          </a:ln>
                          <a:solidFill>
                            <a:schemeClr val="tx1"/>
                          </a:solidFill>
                          <a:effectLst/>
                          <a:latin typeface="+mn-ea"/>
                          <a:ea typeface="+mn-ea"/>
                        </a:rPr>
                        <a:t>2</a:t>
                      </a:r>
                      <a:r>
                        <a:rPr kumimoji="0" lang="zh-TW" altLang="en-US" sz="2000" b="1" i="0" u="sng" strike="noStrike" cap="none" normalizeH="0" baseline="0" dirty="0" smtClean="0">
                          <a:ln>
                            <a:noFill/>
                          </a:ln>
                          <a:solidFill>
                            <a:schemeClr val="tx1"/>
                          </a:solidFill>
                          <a:effectLst/>
                          <a:latin typeface="+mn-ea"/>
                          <a:ea typeface="+mn-ea"/>
                        </a:rPr>
                        <a:t>年或</a:t>
                      </a:r>
                      <a:r>
                        <a:rPr kumimoji="0" lang="en-US" altLang="zh-TW" sz="2000" b="1" i="0" u="sng" strike="noStrike" cap="none" normalizeH="0" baseline="0" dirty="0" smtClean="0">
                          <a:ln>
                            <a:noFill/>
                          </a:ln>
                          <a:solidFill>
                            <a:schemeClr val="tx1"/>
                          </a:solidFill>
                          <a:effectLst/>
                          <a:latin typeface="+mn-ea"/>
                          <a:ea typeface="+mn-ea"/>
                        </a:rPr>
                        <a:t>3</a:t>
                      </a:r>
                      <a:r>
                        <a:rPr kumimoji="0" lang="zh-TW" altLang="en-US" sz="2000" b="1" i="0" u="sng" strike="noStrike" cap="none" normalizeH="0" baseline="0" dirty="0" smtClean="0">
                          <a:ln>
                            <a:noFill/>
                          </a:ln>
                          <a:solidFill>
                            <a:schemeClr val="tx1"/>
                          </a:solidFill>
                          <a:effectLst/>
                          <a:latin typeface="+mn-ea"/>
                          <a:ea typeface="+mn-ea"/>
                        </a:rPr>
                        <a:t>年計畫者</a:t>
                      </a:r>
                      <a:endParaRPr kumimoji="0" lang="zh-TW" altLang="zh-TW" sz="2000" b="0" i="0" u="none" strike="noStrike" cap="none" normalizeH="0" baseline="0" dirty="0" smtClean="0">
                        <a:ln>
                          <a:noFill/>
                        </a:ln>
                        <a:solidFill>
                          <a:schemeClr val="tx1"/>
                        </a:solidFill>
                        <a:effectLst/>
                        <a:latin typeface="+mn-ea"/>
                        <a:ea typeface="+mn-ea"/>
                      </a:endParaRPr>
                    </a:p>
                  </a:txBody>
                  <a:tcPr marL="68577" marR="68577" marT="1440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sp>
        <p:nvSpPr>
          <p:cNvPr id="4" name="矩形 6"/>
          <p:cNvSpPr>
            <a:spLocks noChangeArrowheads="1"/>
          </p:cNvSpPr>
          <p:nvPr/>
        </p:nvSpPr>
        <p:spPr bwMode="auto">
          <a:xfrm>
            <a:off x="323022" y="1361661"/>
            <a:ext cx="116403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標楷體" panose="03000509000000000000" pitchFamily="65" charset="-120"/>
                <a:ea typeface="標楷體" panose="03000509000000000000" pitchFamily="65" charset="-120"/>
              </a:defRPr>
            </a:lvl9pPr>
          </a:lstStyle>
          <a:p>
            <a:pPr marL="622300" indent="-622300">
              <a:spcBef>
                <a:spcPct val="0"/>
              </a:spcBef>
              <a:buFontTx/>
              <a:buNone/>
            </a:pPr>
            <a:r>
              <a:rPr lang="zh-TW" altLang="en-US" sz="2400" dirty="0" smtClean="0">
                <a:latin typeface="+mn-ea"/>
                <a:ea typeface="+mn-ea"/>
              </a:rPr>
              <a:t>一、青年</a:t>
            </a:r>
            <a:r>
              <a:rPr lang="zh-TW" altLang="en-US" sz="2400" dirty="0">
                <a:latin typeface="+mn-ea"/>
                <a:ea typeface="+mn-ea"/>
              </a:rPr>
              <a:t>儲蓄帳戶</a:t>
            </a:r>
            <a:r>
              <a:rPr lang="zh-TW" altLang="en-US" sz="2400" dirty="0" smtClean="0">
                <a:latin typeface="+mn-ea"/>
                <a:ea typeface="+mn-ea"/>
              </a:rPr>
              <a:t>組</a:t>
            </a:r>
            <a:r>
              <a:rPr lang="zh-TW" altLang="zh-TW" sz="2400" dirty="0" smtClean="0">
                <a:latin typeface="+mn-ea"/>
                <a:ea typeface="+mn-ea"/>
              </a:rPr>
              <a:t>由</a:t>
            </a:r>
            <a:r>
              <a:rPr lang="zh-TW" altLang="zh-TW" sz="2400" b="1" dirty="0" smtClean="0">
                <a:solidFill>
                  <a:srgbClr val="FF0000"/>
                </a:solidFill>
                <a:latin typeface="+mn-ea"/>
                <a:ea typeface="+mn-ea"/>
              </a:rPr>
              <a:t>技專校院招生委員會聯合會</a:t>
            </a:r>
            <a:r>
              <a:rPr lang="zh-TW" altLang="zh-TW" sz="2400" dirty="0" smtClean="0">
                <a:latin typeface="+mn-ea"/>
                <a:ea typeface="+mn-ea"/>
              </a:rPr>
              <a:t>辦理</a:t>
            </a:r>
            <a:r>
              <a:rPr lang="zh-TW" altLang="zh-TW" sz="2400" b="1" u="sng" dirty="0">
                <a:latin typeface="+mn-ea"/>
                <a:ea typeface="+mn-ea"/>
              </a:rPr>
              <a:t>一般大學</a:t>
            </a:r>
            <a:r>
              <a:rPr lang="zh-TW" altLang="zh-TW" sz="2400" dirty="0">
                <a:latin typeface="+mn-ea"/>
                <a:ea typeface="+mn-ea"/>
              </a:rPr>
              <a:t>及</a:t>
            </a:r>
            <a:r>
              <a:rPr lang="zh-TW" altLang="zh-TW" sz="2400" b="1" u="sng" dirty="0">
                <a:latin typeface="+mn-ea"/>
                <a:ea typeface="+mn-ea"/>
              </a:rPr>
              <a:t>科技校院</a:t>
            </a:r>
            <a:r>
              <a:rPr lang="zh-TW" altLang="zh-TW" sz="2400" dirty="0">
                <a:latin typeface="+mn-ea"/>
                <a:ea typeface="+mn-ea"/>
              </a:rPr>
              <a:t>聯合招生</a:t>
            </a:r>
            <a:r>
              <a:rPr lang="zh-TW" altLang="zh-TW" sz="2400" dirty="0" smtClean="0">
                <a:latin typeface="+mn-ea"/>
                <a:ea typeface="+mn-ea"/>
              </a:rPr>
              <a:t>，包括審查</a:t>
            </a:r>
            <a:r>
              <a:rPr lang="en-US" altLang="zh-TW" sz="2400" dirty="0" smtClean="0">
                <a:latin typeface="+mn-ea"/>
                <a:ea typeface="+mn-ea"/>
              </a:rPr>
              <a:t>(</a:t>
            </a:r>
            <a:r>
              <a:rPr lang="zh-TW" altLang="en-US" sz="2400" dirty="0" smtClean="0">
                <a:latin typeface="+mn-ea"/>
                <a:ea typeface="+mn-ea"/>
              </a:rPr>
              <a:t>含</a:t>
            </a:r>
            <a:r>
              <a:rPr lang="zh-TW" altLang="zh-TW" sz="2400" dirty="0" smtClean="0">
                <a:latin typeface="+mn-ea"/>
                <a:ea typeface="+mn-ea"/>
              </a:rPr>
              <a:t>資格初審</a:t>
            </a:r>
            <a:r>
              <a:rPr lang="en-US" altLang="zh-TW" sz="2400" dirty="0" smtClean="0">
                <a:latin typeface="+mn-ea"/>
                <a:ea typeface="+mn-ea"/>
              </a:rPr>
              <a:t>)</a:t>
            </a:r>
            <a:r>
              <a:rPr lang="zh-TW" altLang="zh-TW" sz="2400" dirty="0" smtClean="0">
                <a:latin typeface="+mn-ea"/>
                <a:ea typeface="+mn-ea"/>
              </a:rPr>
              <a:t>與</a:t>
            </a:r>
            <a:r>
              <a:rPr lang="zh-TW" altLang="en-US" sz="2400" dirty="0" smtClean="0">
                <a:latin typeface="+mn-ea"/>
                <a:ea typeface="+mn-ea"/>
              </a:rPr>
              <a:t>錄取</a:t>
            </a:r>
            <a:r>
              <a:rPr lang="zh-TW" altLang="zh-TW" sz="2400" dirty="0" smtClean="0">
                <a:latin typeface="+mn-ea"/>
                <a:ea typeface="+mn-ea"/>
              </a:rPr>
              <a:t>分發作業</a:t>
            </a:r>
            <a:endParaRPr lang="en-US" altLang="zh-TW" sz="2400" dirty="0" smtClean="0">
              <a:latin typeface="+mn-ea"/>
              <a:ea typeface="+mn-ea"/>
            </a:endParaRPr>
          </a:p>
          <a:p>
            <a:pPr marL="622300" indent="-622300">
              <a:spcBef>
                <a:spcPct val="0"/>
              </a:spcBef>
              <a:buNone/>
            </a:pPr>
            <a:r>
              <a:rPr lang="zh-TW" altLang="en-US" sz="2400" b="1" spc="-100" dirty="0" smtClean="0">
                <a:solidFill>
                  <a:srgbClr val="0000FF"/>
                </a:solidFill>
                <a:latin typeface="Book Antiqua" panose="02040602050305030304" pitchFamily="18" charset="0"/>
              </a:rPr>
              <a:t>二、由</a:t>
            </a:r>
            <a:r>
              <a:rPr lang="en-US" altLang="zh-TW" sz="2400" b="1" spc="-100" dirty="0">
                <a:solidFill>
                  <a:srgbClr val="0000FF"/>
                </a:solidFill>
                <a:latin typeface="Book Antiqua" panose="02040602050305030304" pitchFamily="18" charset="0"/>
              </a:rPr>
              <a:t>【</a:t>
            </a:r>
            <a:r>
              <a:rPr lang="zh-TW" altLang="en-US" sz="2400" b="1" spc="-100" dirty="0">
                <a:solidFill>
                  <a:srgbClr val="0000FF"/>
                </a:solidFill>
                <a:latin typeface="Book Antiqua" panose="02040602050305030304" pitchFamily="18" charset="0"/>
              </a:rPr>
              <a:t>教育部青年教育與就業儲蓄帳戶專案辦公室</a:t>
            </a:r>
            <a:r>
              <a:rPr lang="en-US" altLang="zh-TW" sz="2400" b="1" spc="-100" dirty="0">
                <a:solidFill>
                  <a:srgbClr val="0000FF"/>
                </a:solidFill>
                <a:latin typeface="Book Antiqua" panose="02040602050305030304" pitchFamily="18" charset="0"/>
              </a:rPr>
              <a:t>】</a:t>
            </a:r>
            <a:r>
              <a:rPr lang="zh-TW" altLang="en-US" sz="2400" b="1" spc="-100" dirty="0">
                <a:solidFill>
                  <a:srgbClr val="0000FF"/>
                </a:solidFill>
                <a:latin typeface="Book Antiqua" panose="02040602050305030304" pitchFamily="18" charset="0"/>
              </a:rPr>
              <a:t>提供符合資格之考生名單至本</a:t>
            </a:r>
            <a:r>
              <a:rPr lang="zh-TW" altLang="en-US" sz="2400" b="1" spc="-100" dirty="0" smtClean="0">
                <a:solidFill>
                  <a:srgbClr val="0000FF"/>
                </a:solidFill>
                <a:latin typeface="Book Antiqua" panose="02040602050305030304" pitchFamily="18" charset="0"/>
              </a:rPr>
              <a:t>會</a:t>
            </a:r>
            <a:endParaRPr lang="en-US" altLang="zh-TW" sz="2400" b="1" spc="-100" dirty="0">
              <a:solidFill>
                <a:srgbClr val="0000FF"/>
              </a:solidFill>
              <a:latin typeface="Book Antiqua" panose="02040602050305030304" pitchFamily="18" charset="0"/>
            </a:endParaRPr>
          </a:p>
        </p:txBody>
      </p:sp>
      <p:sp>
        <p:nvSpPr>
          <p:cNvPr id="7" name="標題 1"/>
          <p:cNvSpPr txBox="1">
            <a:spLocks/>
          </p:cNvSpPr>
          <p:nvPr/>
        </p:nvSpPr>
        <p:spPr>
          <a:xfrm>
            <a:off x="655983" y="225977"/>
            <a:ext cx="11320118" cy="11356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54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特殊選才入學招生</a:t>
            </a:r>
            <a:endParaRPr lang="zh-TW" altLang="en-US" sz="54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5" name="投影片編號版面配置區 4"/>
          <p:cNvSpPr>
            <a:spLocks noGrp="1"/>
          </p:cNvSpPr>
          <p:nvPr>
            <p:ph type="sldNum" sz="quarter" idx="4"/>
          </p:nvPr>
        </p:nvSpPr>
        <p:spPr/>
        <p:txBody>
          <a:bodyPr/>
          <a:lstStyle/>
          <a:p>
            <a:fld id="{01627EE8-EB59-4DC4-846D-F21C67F08E48}" type="slidenum">
              <a:rPr lang="zh-TW" altLang="en-US" smtClean="0"/>
              <a:pPr/>
              <a:t>4</a:t>
            </a:fld>
            <a:endParaRPr lang="zh-TW" altLang="en-US" dirty="0"/>
          </a:p>
        </p:txBody>
      </p:sp>
    </p:spTree>
    <p:extLst>
      <p:ext uri="{BB962C8B-B14F-4D97-AF65-F5344CB8AC3E}">
        <p14:creationId xmlns:p14="http://schemas.microsoft.com/office/powerpoint/2010/main" val="408704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655983" y="225977"/>
            <a:ext cx="11320118" cy="1135684"/>
          </a:xfrm>
        </p:spPr>
        <p:txBody>
          <a:bodyPr>
            <a:noAutofit/>
          </a:bodyPr>
          <a:lstStyle/>
          <a:p>
            <a:pPr>
              <a:lnSpc>
                <a:spcPct val="100000"/>
              </a:lnSpc>
              <a:spcBef>
                <a:spcPts val="1800"/>
              </a:spcBef>
              <a:spcAft>
                <a:spcPts val="1800"/>
              </a:spcAft>
            </a:pPr>
            <a:r>
              <a:rPr lang="zh-TW" altLang="en-US" sz="54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特殊</a:t>
            </a:r>
            <a:r>
              <a:rPr lang="zh-TW" altLang="en-US" sz="54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選才入學</a:t>
            </a:r>
            <a:r>
              <a:rPr lang="zh-TW" altLang="en-US" sz="54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招生</a:t>
            </a:r>
            <a:endParaRPr lang="zh-TW" altLang="en-US" sz="54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7" name="內容版面配置區 2"/>
          <p:cNvSpPr>
            <a:spLocks noGrp="1"/>
          </p:cNvSpPr>
          <p:nvPr>
            <p:ph idx="1"/>
          </p:nvPr>
        </p:nvSpPr>
        <p:spPr>
          <a:xfrm>
            <a:off x="539750" y="1628775"/>
            <a:ext cx="11245850" cy="4470021"/>
          </a:xfrm>
        </p:spPr>
        <p:txBody>
          <a:bodyPr>
            <a:normAutofit/>
          </a:bodyPr>
          <a:lstStyle/>
          <a:p>
            <a:pPr marL="625475" indent="-625475" algn="just">
              <a:spcBef>
                <a:spcPts val="1000"/>
              </a:spcBef>
              <a:spcAft>
                <a:spcPts val="300"/>
              </a:spcAft>
              <a:buFont typeface="華康中黑體" pitchFamily="49" charset="-120"/>
              <a:buAutoNum type="ea1ChtPeriod" startAt="3"/>
              <a:defRPr/>
            </a:pPr>
            <a:r>
              <a:rPr lang="zh-TW" altLang="en-US" b="1" spc="-100" dirty="0" smtClean="0">
                <a:solidFill>
                  <a:srgbClr val="FF0000"/>
                </a:solidFill>
                <a:latin typeface="Book Antiqua" panose="02040602050305030304" pitchFamily="18" charset="0"/>
              </a:rPr>
              <a:t>招生期程規劃：</a:t>
            </a:r>
            <a:r>
              <a:rPr lang="en-US" altLang="zh-TW" spc="-100" dirty="0" smtClean="0">
                <a:latin typeface="Book Antiqua" panose="02040602050305030304" pitchFamily="18" charset="0"/>
              </a:rPr>
              <a:t>12</a:t>
            </a:r>
            <a:r>
              <a:rPr lang="zh-TW" altLang="en-US" spc="-100" dirty="0" smtClean="0">
                <a:latin typeface="Book Antiqua" panose="02040602050305030304" pitchFamily="18" charset="0"/>
              </a:rPr>
              <a:t>月中旬前公告招生簡章，</a:t>
            </a:r>
            <a:r>
              <a:rPr lang="en-US" altLang="zh-TW" spc="-100" dirty="0" smtClean="0">
                <a:latin typeface="Book Antiqua" panose="02040602050305030304" pitchFamily="18" charset="0"/>
              </a:rPr>
              <a:t>2</a:t>
            </a:r>
            <a:r>
              <a:rPr lang="zh-TW" altLang="en-US" spc="-100" dirty="0" smtClean="0">
                <a:latin typeface="Book Antiqua" panose="02040602050305030304" pitchFamily="18" charset="0"/>
              </a:rPr>
              <a:t>月底前辦理結束</a:t>
            </a:r>
            <a:endParaRPr lang="zh-TW" altLang="en-US" spc="-100" dirty="0">
              <a:latin typeface="Book Antiqua" panose="02040602050305030304" pitchFamily="18" charset="0"/>
            </a:endParaRPr>
          </a:p>
          <a:p>
            <a:pPr marL="625475" indent="-625475" algn="just">
              <a:spcAft>
                <a:spcPts val="300"/>
              </a:spcAft>
              <a:buFont typeface="華康中黑體" pitchFamily="49" charset="-120"/>
              <a:buAutoNum type="ea1ChtPeriod" startAt="3"/>
              <a:defRPr/>
            </a:pPr>
            <a:r>
              <a:rPr lang="zh-TW" altLang="en-US" spc="-100" dirty="0" smtClean="0">
                <a:latin typeface="Book Antiqua" panose="02040602050305030304" pitchFamily="18" charset="0"/>
              </a:rPr>
              <a:t>各</a:t>
            </a:r>
            <a:r>
              <a:rPr lang="zh-TW" altLang="en-US" spc="-100" dirty="0">
                <a:latin typeface="Book Antiqua" panose="02040602050305030304" pitchFamily="18" charset="0"/>
              </a:rPr>
              <a:t>校組成校內招生委員會，辦理”訂定審查基準、</a:t>
            </a:r>
            <a:r>
              <a:rPr lang="zh-TW" altLang="en-US" spc="-100" smtClean="0">
                <a:latin typeface="Book Antiqua" panose="02040602050305030304" pitchFamily="18" charset="0"/>
              </a:rPr>
              <a:t>同分比</a:t>
            </a:r>
            <a:r>
              <a:rPr lang="zh-TW" altLang="en-US" spc="-100" dirty="0">
                <a:latin typeface="Book Antiqua" panose="02040602050305030304" pitchFamily="18" charset="0"/>
              </a:rPr>
              <a:t>序規定、審查結果、成績複查及申訴”等</a:t>
            </a:r>
            <a:r>
              <a:rPr lang="zh-TW" altLang="en-US" spc="-100" dirty="0" smtClean="0">
                <a:latin typeface="Book Antiqua" panose="02040602050305030304" pitchFamily="18" charset="0"/>
              </a:rPr>
              <a:t>事宜</a:t>
            </a:r>
            <a:endParaRPr lang="en-US" altLang="zh-TW" spc="-100" dirty="0" smtClean="0">
              <a:latin typeface="Book Antiqua" panose="02040602050305030304" pitchFamily="18" charset="0"/>
            </a:endParaRPr>
          </a:p>
          <a:p>
            <a:pPr marL="625475" indent="-625475" algn="just">
              <a:spcBef>
                <a:spcPts val="1000"/>
              </a:spcBef>
              <a:spcAft>
                <a:spcPts val="300"/>
              </a:spcAft>
              <a:buFont typeface="華康中黑體" pitchFamily="49" charset="-120"/>
              <a:buAutoNum type="ea1ChtPeriod" startAt="3"/>
              <a:defRPr/>
            </a:pPr>
            <a:r>
              <a:rPr lang="zh-TW" altLang="en-US" spc="-100" dirty="0" smtClean="0">
                <a:latin typeface="Book Antiqua" panose="02040602050305030304" pitchFamily="18" charset="0"/>
              </a:rPr>
              <a:t>分「</a:t>
            </a:r>
            <a:r>
              <a:rPr lang="zh-TW" altLang="en-US" b="1" spc="-100" dirty="0" smtClean="0">
                <a:solidFill>
                  <a:srgbClr val="FF0000"/>
                </a:solidFill>
                <a:latin typeface="Book Antiqua" panose="02040602050305030304" pitchFamily="18" charset="0"/>
              </a:rPr>
              <a:t>青年儲蓄帳戶組</a:t>
            </a:r>
            <a:r>
              <a:rPr lang="zh-TW" altLang="en-US" spc="-100" dirty="0" smtClean="0">
                <a:latin typeface="Book Antiqua" panose="02040602050305030304" pitchFamily="18" charset="0"/>
              </a:rPr>
              <a:t>」及「</a:t>
            </a:r>
            <a:r>
              <a:rPr lang="zh-TW" altLang="en-US" b="1" spc="-100" dirty="0">
                <a:solidFill>
                  <a:srgbClr val="FF0000"/>
                </a:solidFill>
                <a:latin typeface="Book Antiqua" panose="02040602050305030304" pitchFamily="18" charset="0"/>
              </a:rPr>
              <a:t>技職特才及實驗教育組</a:t>
            </a:r>
            <a:r>
              <a:rPr lang="zh-TW" altLang="en-US" spc="-100" dirty="0" smtClean="0">
                <a:latin typeface="Book Antiqua" panose="02040602050305030304" pitchFamily="18" charset="0"/>
              </a:rPr>
              <a:t>」兩組聯合招生</a:t>
            </a:r>
          </a:p>
          <a:p>
            <a:pPr marL="625475" indent="-625475" algn="just">
              <a:spcBef>
                <a:spcPts val="1000"/>
              </a:spcBef>
              <a:spcAft>
                <a:spcPts val="300"/>
              </a:spcAft>
              <a:buFont typeface="華康中黑體" pitchFamily="49" charset="-120"/>
              <a:buAutoNum type="ea1ChtPeriod" startAt="3"/>
              <a:defRPr/>
            </a:pPr>
            <a:r>
              <a:rPr lang="zh-TW" altLang="en-US" spc="-100" dirty="0" smtClean="0">
                <a:latin typeface="Book Antiqua" panose="02040602050305030304" pitchFamily="18" charset="0"/>
              </a:rPr>
              <a:t>每位考生就符合報名資格之組別中，</a:t>
            </a:r>
            <a:r>
              <a:rPr lang="zh-TW" altLang="en-US" b="1" spc="-100" dirty="0" smtClean="0">
                <a:solidFill>
                  <a:srgbClr val="FF0000"/>
                </a:solidFill>
                <a:latin typeface="Book Antiqua" panose="02040602050305030304" pitchFamily="18" charset="0"/>
              </a:rPr>
              <a:t>僅限選擇</a:t>
            </a:r>
            <a:r>
              <a:rPr lang="en-US" altLang="zh-TW" b="1" spc="-100" dirty="0" smtClean="0">
                <a:solidFill>
                  <a:srgbClr val="FF0000"/>
                </a:solidFill>
                <a:latin typeface="Book Antiqua" panose="02040602050305030304" pitchFamily="18" charset="0"/>
              </a:rPr>
              <a:t>1</a:t>
            </a:r>
            <a:r>
              <a:rPr lang="zh-TW" altLang="en-US" b="1" spc="-100" dirty="0" smtClean="0">
                <a:solidFill>
                  <a:srgbClr val="FF0000"/>
                </a:solidFill>
                <a:latin typeface="Book Antiqua" panose="02040602050305030304" pitchFamily="18" charset="0"/>
              </a:rPr>
              <a:t>組別</a:t>
            </a:r>
            <a:r>
              <a:rPr lang="zh-TW" altLang="en-US" spc="-100" dirty="0" smtClean="0">
                <a:latin typeface="Book Antiqua" panose="02040602050305030304" pitchFamily="18" charset="0"/>
              </a:rPr>
              <a:t>，</a:t>
            </a:r>
            <a:r>
              <a:rPr lang="zh-TW" altLang="en-US" b="1" spc="-100" dirty="0">
                <a:solidFill>
                  <a:srgbClr val="FF0000"/>
                </a:solidFill>
                <a:latin typeface="Book Antiqua" panose="02040602050305030304" pitchFamily="18" charset="0"/>
              </a:rPr>
              <a:t>至多選擇</a:t>
            </a:r>
            <a:r>
              <a:rPr lang="en-US" altLang="zh-TW" b="1" spc="-100" dirty="0">
                <a:solidFill>
                  <a:srgbClr val="FF0000"/>
                </a:solidFill>
                <a:latin typeface="Book Antiqua" panose="02040602050305030304" pitchFamily="18" charset="0"/>
              </a:rPr>
              <a:t>5</a:t>
            </a:r>
            <a:r>
              <a:rPr lang="zh-TW" altLang="en-US" b="1" spc="-100" dirty="0">
                <a:solidFill>
                  <a:srgbClr val="FF0000"/>
                </a:solidFill>
                <a:latin typeface="Book Antiqua" panose="02040602050305030304" pitchFamily="18" charset="0"/>
              </a:rPr>
              <a:t>個</a:t>
            </a:r>
            <a:r>
              <a:rPr lang="zh-TW" altLang="en-US" spc="-100" dirty="0" smtClean="0">
                <a:latin typeface="Book Antiqua" panose="02040602050305030304" pitchFamily="18" charset="0"/>
              </a:rPr>
              <a:t>校系科</a:t>
            </a:r>
            <a:r>
              <a:rPr lang="en-US" altLang="zh-TW" spc="-100" dirty="0" smtClean="0">
                <a:latin typeface="Book Antiqua" panose="02040602050305030304" pitchFamily="18" charset="0"/>
              </a:rPr>
              <a:t>(</a:t>
            </a:r>
            <a:r>
              <a:rPr lang="zh-TW" altLang="en-US" spc="-100" dirty="0" smtClean="0">
                <a:latin typeface="Book Antiqua" panose="02040602050305030304" pitchFamily="18" charset="0"/>
              </a:rPr>
              <a:t>組</a:t>
            </a:r>
            <a:r>
              <a:rPr lang="en-US" altLang="zh-TW" spc="-100" dirty="0" smtClean="0">
                <a:latin typeface="Book Antiqua" panose="02040602050305030304" pitchFamily="18" charset="0"/>
              </a:rPr>
              <a:t>)</a:t>
            </a:r>
            <a:r>
              <a:rPr lang="zh-TW" altLang="en-US" spc="-100" dirty="0" smtClean="0">
                <a:latin typeface="Book Antiqua" panose="02040602050305030304" pitchFamily="18" charset="0"/>
              </a:rPr>
              <a:t>、學程報名，</a:t>
            </a:r>
            <a:r>
              <a:rPr lang="zh-TW" altLang="en-US" b="1" spc="-100" dirty="0">
                <a:solidFill>
                  <a:srgbClr val="FF0000"/>
                </a:solidFill>
                <a:latin typeface="Book Antiqua" panose="02040602050305030304" pitchFamily="18" charset="0"/>
              </a:rPr>
              <a:t>不得跨組重複</a:t>
            </a:r>
            <a:r>
              <a:rPr lang="zh-TW" altLang="en-US" b="1" spc="-100" dirty="0" smtClean="0">
                <a:solidFill>
                  <a:srgbClr val="FF0000"/>
                </a:solidFill>
                <a:latin typeface="Book Antiqua" panose="02040602050305030304" pitchFamily="18" charset="0"/>
              </a:rPr>
              <a:t>報名</a:t>
            </a:r>
            <a:endParaRPr lang="zh-TW" altLang="en-US" spc="-100" dirty="0" smtClean="0">
              <a:latin typeface="Book Antiqua" panose="02040602050305030304" pitchFamily="18" charset="0"/>
            </a:endParaRPr>
          </a:p>
          <a:p>
            <a:pPr marL="625475" indent="-625475" algn="just">
              <a:spcAft>
                <a:spcPts val="300"/>
              </a:spcAft>
              <a:buFont typeface="華康中黑體" pitchFamily="49" charset="-120"/>
              <a:buAutoNum type="ea1ChtPeriod" startAt="3"/>
              <a:defRPr/>
            </a:pPr>
            <a:r>
              <a:rPr lang="zh-TW" altLang="en-US" spc="-100" dirty="0">
                <a:latin typeface="Book Antiqua" panose="02040602050305030304" pitchFamily="18" charset="0"/>
              </a:rPr>
              <a:t>不採計四技二專統一入學測驗或大學學科能力測成績</a:t>
            </a:r>
            <a:endParaRPr lang="en-US" altLang="zh-TW" spc="-100" dirty="0">
              <a:latin typeface="Book Antiqua" panose="02040602050305030304" pitchFamily="18" charset="0"/>
            </a:endParaRPr>
          </a:p>
          <a:p>
            <a:pPr marL="625475" indent="-625475" algn="just">
              <a:spcBef>
                <a:spcPts val="1000"/>
              </a:spcBef>
              <a:spcAft>
                <a:spcPts val="300"/>
              </a:spcAft>
              <a:buFont typeface="華康中黑體" pitchFamily="49" charset="-120"/>
              <a:buAutoNum type="ea1ChtPeriod" startAt="3"/>
              <a:defRPr/>
            </a:pPr>
            <a:r>
              <a:rPr lang="zh-TW" altLang="en-US" spc="-100" dirty="0" smtClean="0">
                <a:latin typeface="Book Antiqua" panose="02040602050305030304" pitchFamily="18" charset="0"/>
              </a:rPr>
              <a:t>考生採</a:t>
            </a:r>
            <a:r>
              <a:rPr lang="zh-TW" altLang="en-US" b="1" spc="-100" dirty="0">
                <a:solidFill>
                  <a:srgbClr val="FF0000"/>
                </a:solidFill>
                <a:latin typeface="Book Antiqua" panose="02040602050305030304" pitchFamily="18" charset="0"/>
              </a:rPr>
              <a:t>個別網路報名</a:t>
            </a:r>
            <a:r>
              <a:rPr lang="zh-TW" altLang="en-US" spc="-100" dirty="0" smtClean="0">
                <a:latin typeface="Book Antiqua" panose="02040602050305030304" pitchFamily="18" charset="0"/>
              </a:rPr>
              <a:t>方式，其「報名及資格審查資料」證明文件及「備審資料」採</a:t>
            </a:r>
            <a:r>
              <a:rPr lang="zh-TW" altLang="en-US" b="1" spc="-100" dirty="0">
                <a:solidFill>
                  <a:srgbClr val="FF0000"/>
                </a:solidFill>
                <a:latin typeface="Book Antiqua" panose="02040602050305030304" pitchFamily="18" charset="0"/>
              </a:rPr>
              <a:t>網路上傳</a:t>
            </a:r>
            <a:r>
              <a:rPr lang="zh-TW" altLang="en-US" spc="-100" dirty="0" smtClean="0">
                <a:latin typeface="Book Antiqua" panose="02040602050305030304" pitchFamily="18" charset="0"/>
              </a:rPr>
              <a:t>方式</a:t>
            </a:r>
            <a:endParaRPr lang="en-US" altLang="zh-TW" spc="-100" dirty="0" smtClean="0">
              <a:latin typeface="Book Antiqua" panose="02040602050305030304" pitchFamily="18" charset="0"/>
            </a:endParaRPr>
          </a:p>
        </p:txBody>
      </p:sp>
      <p:sp>
        <p:nvSpPr>
          <p:cNvPr id="3" name="投影片編號版面配置區 2"/>
          <p:cNvSpPr>
            <a:spLocks noGrp="1"/>
          </p:cNvSpPr>
          <p:nvPr>
            <p:ph type="sldNum" sz="quarter" idx="4"/>
          </p:nvPr>
        </p:nvSpPr>
        <p:spPr/>
        <p:txBody>
          <a:bodyPr/>
          <a:lstStyle/>
          <a:p>
            <a:fld id="{01627EE8-EB59-4DC4-846D-F21C67F08E48}" type="slidenum">
              <a:rPr lang="zh-TW" altLang="en-US" smtClean="0"/>
              <a:pPr/>
              <a:t>5</a:t>
            </a:fld>
            <a:endParaRPr lang="zh-TW" altLang="en-US" dirty="0"/>
          </a:p>
        </p:txBody>
      </p:sp>
    </p:spTree>
    <p:extLst>
      <p:ext uri="{BB962C8B-B14F-4D97-AF65-F5344CB8AC3E}">
        <p14:creationId xmlns:p14="http://schemas.microsoft.com/office/powerpoint/2010/main" val="3468579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323022" y="1760539"/>
            <a:ext cx="11729278" cy="4392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spcBef>
                <a:spcPts val="1200"/>
              </a:spcBef>
              <a:spcAft>
                <a:spcPts val="300"/>
              </a:spcAft>
              <a:buFont typeface="+mj-ea"/>
              <a:buAutoNum type="ea1ChtPeriod" startAt="9"/>
              <a:defRPr/>
            </a:pPr>
            <a:r>
              <a:rPr lang="zh-TW" altLang="en-US" b="1" spc="-100" dirty="0" smtClean="0">
                <a:solidFill>
                  <a:srgbClr val="0000FF"/>
                </a:solidFill>
                <a:latin typeface="Book Antiqua" panose="02040602050305030304" pitchFamily="18" charset="0"/>
              </a:rPr>
              <a:t>指定項目甄試作業可辦理書面審查、筆試、面試或實作等方式</a:t>
            </a:r>
            <a:endParaRPr lang="zh-TW" altLang="en-US" spc="-100" dirty="0" smtClean="0">
              <a:solidFill>
                <a:srgbClr val="0000FF"/>
              </a:solidFill>
              <a:latin typeface="Book Antiqua" panose="02040602050305030304" pitchFamily="18" charset="0"/>
            </a:endParaRPr>
          </a:p>
          <a:p>
            <a:pPr marL="625475" indent="-625475">
              <a:spcBef>
                <a:spcPts val="1200"/>
              </a:spcBef>
              <a:spcAft>
                <a:spcPts val="300"/>
              </a:spcAft>
              <a:buFont typeface="華康中黑體" pitchFamily="49" charset="-120"/>
              <a:buAutoNum type="ea1ChtPeriod" startAt="9"/>
              <a:defRPr/>
            </a:pPr>
            <a:r>
              <a:rPr lang="zh-TW" altLang="en-US" spc="-100" dirty="0" smtClean="0">
                <a:latin typeface="Book Antiqua" panose="02040602050305030304" pitchFamily="18" charset="0"/>
              </a:rPr>
              <a:t>考生若有</a:t>
            </a:r>
            <a:r>
              <a:rPr lang="en-US" altLang="zh-TW" spc="-100" dirty="0" smtClean="0">
                <a:latin typeface="Book Antiqua" panose="02040602050305030304" pitchFamily="18" charset="0"/>
              </a:rPr>
              <a:t>1</a:t>
            </a:r>
            <a:r>
              <a:rPr lang="zh-TW" altLang="en-US" spc="-100" dirty="0" smtClean="0">
                <a:latin typeface="Book Antiqua" panose="02040602050305030304" pitchFamily="18" charset="0"/>
              </a:rPr>
              <a:t>項指定項目甄審成績為</a:t>
            </a:r>
            <a:r>
              <a:rPr lang="en-US" altLang="zh-TW" b="1" spc="-100" dirty="0" smtClean="0">
                <a:solidFill>
                  <a:srgbClr val="FF0000"/>
                </a:solidFill>
                <a:latin typeface="Book Antiqua" panose="02040602050305030304" pitchFamily="18" charset="0"/>
              </a:rPr>
              <a:t>0</a:t>
            </a:r>
            <a:r>
              <a:rPr lang="zh-TW" altLang="en-US" b="1" spc="-100" dirty="0" smtClean="0">
                <a:solidFill>
                  <a:srgbClr val="FF0000"/>
                </a:solidFill>
                <a:latin typeface="Book Antiqua" panose="02040602050305030304" pitchFamily="18" charset="0"/>
              </a:rPr>
              <a:t>分或缺考者，不予錄取 </a:t>
            </a:r>
            <a:endParaRPr lang="en-US" altLang="zh-TW" spc="-100" dirty="0" smtClean="0">
              <a:latin typeface="Book Antiqua" panose="02040602050305030304" pitchFamily="18" charset="0"/>
            </a:endParaRPr>
          </a:p>
          <a:p>
            <a:pPr marL="625475" indent="-625475">
              <a:spcBef>
                <a:spcPts val="1200"/>
              </a:spcBef>
              <a:spcAft>
                <a:spcPts val="300"/>
              </a:spcAft>
              <a:buFont typeface="華康中黑體" pitchFamily="49" charset="-120"/>
              <a:buAutoNum type="ea1ChtPeriod" startAt="9"/>
              <a:defRPr/>
            </a:pPr>
            <a:r>
              <a:rPr lang="zh-TW" altLang="en-US" b="1" spc="-100" dirty="0" smtClean="0">
                <a:solidFill>
                  <a:srgbClr val="FF0000"/>
                </a:solidFill>
                <a:latin typeface="Book Antiqua" panose="02040602050305030304" pitchFamily="18" charset="0"/>
              </a:rPr>
              <a:t>以校為單位，避免零錄取，且不得增額錄取，備取生遞補時亦同</a:t>
            </a:r>
            <a:endParaRPr lang="en-US" altLang="zh-TW" b="1" spc="-100" dirty="0" smtClean="0">
              <a:solidFill>
                <a:srgbClr val="FF0000"/>
              </a:solidFill>
              <a:latin typeface="Book Antiqua" panose="02040602050305030304" pitchFamily="18" charset="0"/>
            </a:endParaRPr>
          </a:p>
          <a:p>
            <a:pPr marL="625475" indent="-625475">
              <a:spcBef>
                <a:spcPts val="1200"/>
              </a:spcBef>
              <a:spcAft>
                <a:spcPts val="300"/>
              </a:spcAft>
              <a:buFont typeface="+mj-ea"/>
              <a:buAutoNum type="ea1ChtPeriod" startAt="9"/>
              <a:defRPr/>
            </a:pPr>
            <a:r>
              <a:rPr lang="zh-TW" altLang="en-US" spc="-100" dirty="0" smtClean="0">
                <a:latin typeface="Book Antiqua" panose="02040602050305030304" pitchFamily="18" charset="0"/>
              </a:rPr>
              <a:t>本會</a:t>
            </a:r>
            <a:r>
              <a:rPr lang="zh-TW" altLang="en-US" spc="-100" dirty="0">
                <a:latin typeface="Book Antiqua" panose="02040602050305030304" pitchFamily="18" charset="0"/>
              </a:rPr>
              <a:t>網站提供考生查詢</a:t>
            </a:r>
            <a:r>
              <a:rPr lang="zh-TW" altLang="en-US" b="1" spc="-100" dirty="0">
                <a:solidFill>
                  <a:srgbClr val="0000FF"/>
                </a:solidFill>
                <a:latin typeface="Book Antiqua" panose="02040602050305030304" pitchFamily="18" charset="0"/>
              </a:rPr>
              <a:t>甄審總成績</a:t>
            </a:r>
            <a:endParaRPr lang="en-US" altLang="zh-TW" spc="-100" dirty="0">
              <a:latin typeface="Book Antiqua" panose="02040602050305030304" pitchFamily="18" charset="0"/>
            </a:endParaRPr>
          </a:p>
          <a:p>
            <a:pPr marL="625475" indent="-625475">
              <a:spcBef>
                <a:spcPts val="1200"/>
              </a:spcBef>
              <a:spcAft>
                <a:spcPts val="300"/>
              </a:spcAft>
              <a:buFont typeface="華康中黑體" pitchFamily="49" charset="-120"/>
              <a:buAutoNum type="ea1ChtPeriod" startAt="9"/>
              <a:defRPr/>
            </a:pPr>
            <a:r>
              <a:rPr lang="zh-TW" altLang="zh-TW" spc="-100" dirty="0">
                <a:latin typeface="Book Antiqua" panose="02040602050305030304" pitchFamily="18" charset="0"/>
              </a:rPr>
              <a:t>各校網站公告各系科</a:t>
            </a:r>
            <a:r>
              <a:rPr lang="en-US" altLang="zh-TW" spc="-100" dirty="0">
                <a:latin typeface="Book Antiqua" panose="02040602050305030304" pitchFamily="18" charset="0"/>
              </a:rPr>
              <a:t>(</a:t>
            </a:r>
            <a:r>
              <a:rPr lang="zh-TW" altLang="zh-TW" spc="-100" dirty="0">
                <a:latin typeface="Book Antiqua" panose="02040602050305030304" pitchFamily="18" charset="0"/>
              </a:rPr>
              <a:t>組</a:t>
            </a:r>
            <a:r>
              <a:rPr lang="en-US" altLang="zh-TW" spc="-100" dirty="0">
                <a:latin typeface="Book Antiqua" panose="02040602050305030304" pitchFamily="18" charset="0"/>
              </a:rPr>
              <a:t>)</a:t>
            </a:r>
            <a:r>
              <a:rPr lang="zh-TW" altLang="zh-TW" spc="-100" dirty="0">
                <a:latin typeface="Book Antiqua" panose="02040602050305030304" pitchFamily="18" charset="0"/>
              </a:rPr>
              <a:t>、學程甄審結果</a:t>
            </a:r>
            <a:r>
              <a:rPr lang="en-US" altLang="zh-TW" spc="-100" dirty="0">
                <a:latin typeface="Book Antiqua" panose="02040602050305030304" pitchFamily="18" charset="0"/>
              </a:rPr>
              <a:t>(</a:t>
            </a:r>
            <a:r>
              <a:rPr lang="zh-TW" altLang="zh-TW" b="1" spc="-100" dirty="0">
                <a:solidFill>
                  <a:srgbClr val="0000FF"/>
                </a:solidFill>
                <a:latin typeface="Book Antiqua" panose="02040602050305030304" pitchFamily="18" charset="0"/>
              </a:rPr>
              <a:t>正</a:t>
            </a:r>
            <a:r>
              <a:rPr lang="zh-TW" altLang="en-US" b="1" spc="-100" dirty="0">
                <a:solidFill>
                  <a:srgbClr val="0000FF"/>
                </a:solidFill>
                <a:latin typeface="Book Antiqua" panose="02040602050305030304" pitchFamily="18" charset="0"/>
              </a:rPr>
              <a:t>、</a:t>
            </a:r>
            <a:r>
              <a:rPr lang="zh-TW" altLang="zh-TW" b="1" spc="-100" dirty="0">
                <a:solidFill>
                  <a:srgbClr val="0000FF"/>
                </a:solidFill>
                <a:latin typeface="Book Antiqua" panose="02040602050305030304" pitchFamily="18" charset="0"/>
              </a:rPr>
              <a:t>備取結果</a:t>
            </a:r>
            <a:r>
              <a:rPr lang="en-US" altLang="zh-TW" spc="-100" dirty="0">
                <a:latin typeface="Book Antiqua" panose="02040602050305030304" pitchFamily="18" charset="0"/>
              </a:rPr>
              <a:t>)</a:t>
            </a:r>
            <a:endParaRPr lang="zh-TW" altLang="en-US" spc="-100" dirty="0">
              <a:latin typeface="Book Antiqua" panose="02040602050305030304" pitchFamily="18" charset="0"/>
            </a:endParaRPr>
          </a:p>
          <a:p>
            <a:pPr marL="812800" indent="-812800">
              <a:spcBef>
                <a:spcPts val="1200"/>
              </a:spcBef>
              <a:spcAft>
                <a:spcPts val="300"/>
              </a:spcAft>
              <a:buFont typeface="華康中黑體" pitchFamily="49" charset="-120"/>
              <a:buAutoNum type="ea1ChtPeriod" startAt="9"/>
              <a:defRPr/>
            </a:pPr>
            <a:r>
              <a:rPr lang="zh-TW" altLang="zh-TW" spc="-100" dirty="0" smtClean="0">
                <a:latin typeface="Book Antiqua" panose="02040602050305030304" pitchFamily="18" charset="0"/>
              </a:rPr>
              <a:t>獲分發之錄取生</a:t>
            </a:r>
            <a:r>
              <a:rPr lang="zh-TW" altLang="en-US" spc="-100" dirty="0" smtClean="0">
                <a:latin typeface="Book Antiqua" panose="02040602050305030304" pitchFamily="18" charset="0"/>
              </a:rPr>
              <a:t>須</a:t>
            </a:r>
            <a:r>
              <a:rPr lang="zh-TW" altLang="zh-TW" spc="-100" dirty="0" smtClean="0">
                <a:latin typeface="Book Antiqua" panose="02040602050305030304" pitchFamily="18" charset="0"/>
              </a:rPr>
              <a:t>攜帶「學歷</a:t>
            </a:r>
            <a:r>
              <a:rPr lang="en-US" altLang="zh-TW" spc="-100" dirty="0" smtClean="0">
                <a:latin typeface="Book Antiqua" panose="02040602050305030304" pitchFamily="18" charset="0"/>
              </a:rPr>
              <a:t>(</a:t>
            </a:r>
            <a:r>
              <a:rPr lang="zh-TW" altLang="zh-TW" spc="-100" dirty="0" smtClean="0">
                <a:latin typeface="Book Antiqua" panose="02040602050305030304" pitchFamily="18" charset="0"/>
              </a:rPr>
              <a:t>力</a:t>
            </a:r>
            <a:r>
              <a:rPr lang="en-US" altLang="zh-TW" spc="-100" dirty="0" smtClean="0">
                <a:latin typeface="Book Antiqua" panose="02040602050305030304" pitchFamily="18" charset="0"/>
              </a:rPr>
              <a:t>)</a:t>
            </a:r>
            <a:r>
              <a:rPr lang="zh-TW" altLang="zh-TW" spc="-100" dirty="0" smtClean="0">
                <a:latin typeface="Book Antiqua" panose="02040602050305030304" pitchFamily="18" charset="0"/>
              </a:rPr>
              <a:t>證件」、「身分證」、「報名資格證明文件」、「</a:t>
            </a:r>
            <a:r>
              <a:rPr lang="zh-TW" altLang="zh-TW" b="1" u="sng" spc="-100" dirty="0" smtClean="0">
                <a:solidFill>
                  <a:srgbClr val="FF0000"/>
                </a:solidFill>
                <a:latin typeface="Book Antiqua" panose="02040602050305030304" pitchFamily="18" charset="0"/>
              </a:rPr>
              <a:t>完成計畫參與證明</a:t>
            </a:r>
            <a:r>
              <a:rPr lang="zh-TW" altLang="zh-TW" spc="-100" dirty="0" smtClean="0">
                <a:latin typeface="Book Antiqua" panose="02040602050305030304" pitchFamily="18" charset="0"/>
              </a:rPr>
              <a:t>」等正本資料辦理報到</a:t>
            </a:r>
            <a:endParaRPr lang="zh-TW" altLang="en-US" spc="-100" dirty="0" smtClean="0">
              <a:latin typeface="Book Antiqua" panose="02040602050305030304" pitchFamily="18" charset="0"/>
            </a:endParaRPr>
          </a:p>
        </p:txBody>
      </p:sp>
      <p:sp>
        <p:nvSpPr>
          <p:cNvPr id="6" name="標題 1"/>
          <p:cNvSpPr txBox="1">
            <a:spLocks/>
          </p:cNvSpPr>
          <p:nvPr/>
        </p:nvSpPr>
        <p:spPr>
          <a:xfrm>
            <a:off x="655983" y="225977"/>
            <a:ext cx="11320118" cy="11356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54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特殊選才入學招生</a:t>
            </a:r>
            <a:endParaRPr lang="zh-TW" altLang="en-US" sz="54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6</a:t>
            </a:fld>
            <a:endParaRPr lang="zh-TW" altLang="en-US" dirty="0"/>
          </a:p>
        </p:txBody>
      </p:sp>
    </p:spTree>
    <p:extLst>
      <p:ext uri="{BB962C8B-B14F-4D97-AF65-F5344CB8AC3E}">
        <p14:creationId xmlns:p14="http://schemas.microsoft.com/office/powerpoint/2010/main" val="10576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55983" y="225977"/>
            <a:ext cx="11320118" cy="11356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54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特殊選才入學招生</a:t>
            </a:r>
            <a:endParaRPr lang="zh-TW" altLang="en-US" sz="54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7</a:t>
            </a:fld>
            <a:endParaRPr lang="zh-TW" altLang="en-US" dirty="0"/>
          </a:p>
        </p:txBody>
      </p:sp>
      <p:pic>
        <p:nvPicPr>
          <p:cNvPr id="3" name="圖片 2"/>
          <p:cNvPicPr>
            <a:picLocks noChangeAspect="1"/>
          </p:cNvPicPr>
          <p:nvPr/>
        </p:nvPicPr>
        <p:blipFill>
          <a:blip r:embed="rId2"/>
          <a:stretch>
            <a:fillRect/>
          </a:stretch>
        </p:blipFill>
        <p:spPr>
          <a:xfrm>
            <a:off x="655983" y="1361661"/>
            <a:ext cx="10562775" cy="5209524"/>
          </a:xfrm>
          <a:prstGeom prst="rect">
            <a:avLst/>
          </a:prstGeom>
        </p:spPr>
      </p:pic>
    </p:spTree>
    <p:extLst>
      <p:ext uri="{BB962C8B-B14F-4D97-AF65-F5344CB8AC3E}">
        <p14:creationId xmlns:p14="http://schemas.microsoft.com/office/powerpoint/2010/main" val="149087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55983" y="225977"/>
            <a:ext cx="10515600" cy="11356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甄選入學招生</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graphicFrame>
        <p:nvGraphicFramePr>
          <p:cNvPr id="7" name="內容版面配置區 5"/>
          <p:cNvGraphicFramePr>
            <a:graphicFrameLocks/>
          </p:cNvGraphicFramePr>
          <p:nvPr>
            <p:extLst>
              <p:ext uri="{D42A27DB-BD31-4B8C-83A1-F6EECF244321}">
                <p14:modId xmlns:p14="http://schemas.microsoft.com/office/powerpoint/2010/main" val="1868387758"/>
              </p:ext>
            </p:extLst>
          </p:nvPr>
        </p:nvGraphicFramePr>
        <p:xfrm>
          <a:off x="203201" y="1476377"/>
          <a:ext cx="11582399" cy="5184773"/>
        </p:xfrm>
        <a:graphic>
          <a:graphicData uri="http://schemas.openxmlformats.org/drawingml/2006/table">
            <a:tbl>
              <a:tblPr/>
              <a:tblGrid>
                <a:gridCol w="1320799"/>
                <a:gridCol w="5130800"/>
                <a:gridCol w="5130800"/>
              </a:tblGrid>
              <a:tr h="417513">
                <a:tc gridSpan="3">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四技二專甄選入學</a:t>
                      </a:r>
                      <a:endParaRPr kumimoji="0" lang="zh-TW" altLang="zh-TW" sz="2000" b="1" i="0" u="none" strike="noStrike" cap="none" normalizeH="0" baseline="0" dirty="0" smtClean="0">
                        <a:ln>
                          <a:noFill/>
                        </a:ln>
                        <a:solidFill>
                          <a:schemeClr val="tx1"/>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hMerge="1">
                  <a:txBody>
                    <a:bodyPr/>
                    <a:lstStyle/>
                    <a:p>
                      <a:endParaRPr lang="zh-TW" altLang="en-US"/>
                    </a:p>
                  </a:txBody>
                  <a:tcPr/>
                </a:tc>
                <a:tc hMerge="1">
                  <a:txBody>
                    <a:bodyPr/>
                    <a:lstStyle/>
                    <a:p>
                      <a:endParaRPr lang="zh-TW" altLang="en-US"/>
                    </a:p>
                  </a:txBody>
                  <a:tcPr/>
                </a:tc>
              </a:tr>
              <a:tr h="481013">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組別</a:t>
                      </a:r>
                      <a:endParaRPr kumimoji="0" lang="zh-TW" altLang="zh-TW" sz="2000" b="1" i="0" u="none" strike="noStrike" cap="none" normalizeH="0" baseline="0" dirty="0" smtClean="0">
                        <a:ln>
                          <a:noFill/>
                        </a:ln>
                        <a:solidFill>
                          <a:schemeClr val="tx1"/>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mn-ea"/>
                          <a:ea typeface="+mn-ea"/>
                        </a:rPr>
                        <a:t>一般組</a:t>
                      </a:r>
                      <a:r>
                        <a:rPr kumimoji="0" lang="en-US" altLang="zh-TW" sz="2000" b="1" i="0" u="none" strike="noStrike" cap="none" normalizeH="0" baseline="0" dirty="0" smtClean="0">
                          <a:ln>
                            <a:noFill/>
                          </a:ln>
                          <a:solidFill>
                            <a:srgbClr val="FF0000"/>
                          </a:solidFill>
                          <a:effectLst/>
                          <a:latin typeface="+mn-ea"/>
                          <a:ea typeface="+mn-ea"/>
                        </a:rPr>
                        <a:t/>
                      </a:r>
                      <a:br>
                        <a:rPr kumimoji="0" lang="en-US" altLang="zh-TW" sz="2000" b="1" i="0" u="none" strike="noStrike" cap="none" normalizeH="0" baseline="0" dirty="0" smtClean="0">
                          <a:ln>
                            <a:noFill/>
                          </a:ln>
                          <a:solidFill>
                            <a:srgbClr val="FF0000"/>
                          </a:solidFill>
                          <a:effectLst/>
                          <a:latin typeface="+mn-ea"/>
                          <a:ea typeface="+mn-ea"/>
                        </a:rPr>
                      </a:br>
                      <a:r>
                        <a:rPr kumimoji="0" lang="en-US" altLang="zh-TW" sz="2000" b="1" i="0" u="none" strike="noStrike" cap="none" normalizeH="0" baseline="0" dirty="0" smtClean="0">
                          <a:ln>
                            <a:noFill/>
                          </a:ln>
                          <a:solidFill>
                            <a:srgbClr val="FF0000"/>
                          </a:solidFill>
                          <a:effectLst/>
                          <a:latin typeface="+mn-ea"/>
                          <a:ea typeface="+mn-ea"/>
                        </a:rPr>
                        <a:t>(</a:t>
                      </a:r>
                      <a:r>
                        <a:rPr kumimoji="0" lang="zh-TW" altLang="en-US" sz="2000" b="1" i="0" u="none" strike="noStrike" cap="none" normalizeH="0" baseline="0" dirty="0" smtClean="0">
                          <a:ln>
                            <a:noFill/>
                          </a:ln>
                          <a:solidFill>
                            <a:srgbClr val="FF0000"/>
                          </a:solidFill>
                          <a:effectLst/>
                          <a:latin typeface="+mn-ea"/>
                          <a:ea typeface="+mn-ea"/>
                        </a:rPr>
                        <a:t>含一般生、低收或中低收入戶、</a:t>
                      </a:r>
                      <a:r>
                        <a:rPr kumimoji="0" lang="en-US" altLang="zh-TW" sz="2000" b="1" i="0" u="none" strike="noStrike" cap="none" normalizeH="0" baseline="0" dirty="0" smtClean="0">
                          <a:ln>
                            <a:noFill/>
                          </a:ln>
                          <a:solidFill>
                            <a:srgbClr val="FF0000"/>
                          </a:solidFill>
                          <a:effectLst/>
                          <a:latin typeface="+mn-ea"/>
                          <a:ea typeface="+mn-ea"/>
                        </a:rPr>
                        <a:t/>
                      </a:r>
                      <a:br>
                        <a:rPr kumimoji="0" lang="en-US" altLang="zh-TW" sz="2000" b="1" i="0" u="none" strike="noStrike" cap="none" normalizeH="0" baseline="0" dirty="0" smtClean="0">
                          <a:ln>
                            <a:noFill/>
                          </a:ln>
                          <a:solidFill>
                            <a:srgbClr val="FF0000"/>
                          </a:solidFill>
                          <a:effectLst/>
                          <a:latin typeface="+mn-ea"/>
                          <a:ea typeface="+mn-ea"/>
                        </a:rPr>
                      </a:br>
                      <a:r>
                        <a:rPr kumimoji="0" lang="zh-TW" altLang="en-US" sz="2000" b="1" i="0" u="none" strike="noStrike" cap="none" normalizeH="0" baseline="0" dirty="0" smtClean="0">
                          <a:ln>
                            <a:noFill/>
                          </a:ln>
                          <a:solidFill>
                            <a:srgbClr val="FF0000"/>
                          </a:solidFill>
                          <a:effectLst/>
                          <a:latin typeface="+mn-ea"/>
                          <a:ea typeface="+mn-ea"/>
                        </a:rPr>
                        <a:t>及原住民、離島生</a:t>
                      </a:r>
                      <a:r>
                        <a:rPr kumimoji="0" lang="en-US" altLang="zh-TW" sz="2000" b="1" i="0" u="none" strike="noStrike" cap="none" normalizeH="0" baseline="0" dirty="0" smtClean="0">
                          <a:ln>
                            <a:noFill/>
                          </a:ln>
                          <a:solidFill>
                            <a:srgbClr val="FF0000"/>
                          </a:solidFill>
                          <a:effectLst/>
                          <a:latin typeface="+mn-ea"/>
                          <a:ea typeface="+mn-ea"/>
                        </a:rPr>
                        <a:t>)</a:t>
                      </a:r>
                      <a:endParaRPr kumimoji="0" lang="zh-TW" altLang="en-US" sz="2000" b="1" i="0" u="none" strike="noStrike" cap="none" normalizeH="0" baseline="0" dirty="0" smtClean="0">
                        <a:ln>
                          <a:noFill/>
                        </a:ln>
                        <a:solidFill>
                          <a:srgbClr val="FF0000"/>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mn-ea"/>
                          <a:ea typeface="+mn-ea"/>
                        </a:rPr>
                        <a:t>青年儲蓄帳戶組</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09600">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招生學校</a:t>
                      </a:r>
                      <a:endParaRPr kumimoji="0" lang="zh-TW" altLang="zh-TW" sz="2000" b="1" i="0" u="none" strike="noStrike" cap="none" normalizeH="0" baseline="0" dirty="0" smtClean="0">
                        <a:ln>
                          <a:noFill/>
                        </a:ln>
                        <a:solidFill>
                          <a:srgbClr val="FFFF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a:t>
                      </a:r>
                      <a:r>
                        <a:rPr kumimoji="0" lang="zh-TW"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技專校院</a:t>
                      </a:r>
                      <a:r>
                        <a:rPr kumimoji="0" lang="zh-TW" altLang="en-US" sz="2000" b="1" i="0" u="none" strike="noStrike" kern="1200" cap="none" normalizeH="0" baseline="0" dirty="0" smtClean="0">
                          <a:ln>
                            <a:noFill/>
                          </a:ln>
                          <a:solidFill>
                            <a:srgbClr val="0000FF"/>
                          </a:solidFill>
                          <a:effectLst/>
                          <a:latin typeface="+mn-ea"/>
                          <a:ea typeface="標楷體" panose="03000509000000000000" pitchFamily="65" charset="-120"/>
                          <a:cs typeface="+mn-cs"/>
                        </a:rPr>
                        <a:t>、</a:t>
                      </a:r>
                      <a:r>
                        <a:rPr kumimoji="0" lang="zh-TW"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一般大學</a:t>
                      </a:r>
                      <a:r>
                        <a:rPr kumimoji="0" lang="en-US"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a:t>
                      </a:r>
                      <a:endParaRPr kumimoji="0" lang="zh-TW"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a:t>
                      </a:r>
                      <a:r>
                        <a:rPr kumimoji="0" lang="zh-TW"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技專校院</a:t>
                      </a:r>
                      <a:r>
                        <a:rPr kumimoji="0" lang="en-US"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rPr>
                        <a:t>】</a:t>
                      </a:r>
                      <a:endParaRPr kumimoji="0" lang="zh-TW" altLang="zh-TW" sz="2000" b="1" i="0" u="none" strike="noStrike" kern="1200" cap="none" normalizeH="0" baseline="0" dirty="0" smtClean="0">
                        <a:ln>
                          <a:noFill/>
                        </a:ln>
                        <a:solidFill>
                          <a:srgbClr val="0000FF"/>
                        </a:solidFill>
                        <a:effectLst/>
                        <a:latin typeface="+mn-ea"/>
                        <a:ea typeface="標楷體" panose="03000509000000000000" pitchFamily="65" charset="-120"/>
                        <a:cs typeface="+mn-cs"/>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109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統一入學測驗</a:t>
                      </a:r>
                      <a:endParaRPr kumimoji="0" lang="zh-TW" altLang="zh-TW" sz="2000" b="1" i="0" u="none" strike="noStrike" cap="none" normalizeH="0" baseline="0" dirty="0" smtClean="0">
                        <a:ln>
                          <a:noFill/>
                        </a:ln>
                        <a:solidFill>
                          <a:srgbClr val="FFFF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266700" marR="0" lvl="0" indent="-266700" algn="l" defTabSz="914400" rtl="0" eaLnBrk="1" fontAlgn="base" latinLnBrk="0" hangingPunct="1">
                        <a:lnSpc>
                          <a:spcPct val="120000"/>
                        </a:lnSpc>
                        <a:spcBef>
                          <a:spcPts val="120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mn-ea"/>
                          <a:ea typeface="+mn-ea"/>
                        </a:rPr>
                        <a:t>108</a:t>
                      </a:r>
                      <a:r>
                        <a:rPr kumimoji="0" lang="zh-TW" altLang="en-US" sz="2000" b="0" i="0" u="none" strike="noStrike" cap="none" normalizeH="0" baseline="0" dirty="0" smtClean="0">
                          <a:ln>
                            <a:noFill/>
                          </a:ln>
                          <a:solidFill>
                            <a:schemeClr val="tx1"/>
                          </a:solidFill>
                          <a:effectLst/>
                          <a:latin typeface="+mn-ea"/>
                          <a:ea typeface="+mn-ea"/>
                        </a:rPr>
                        <a:t>學年統測各科目原始級分</a:t>
                      </a:r>
                      <a:endParaRPr kumimoji="0" lang="en-US" altLang="zh-TW" sz="2000" b="0" i="0" u="none" strike="noStrike" cap="none" normalizeH="0" baseline="0" dirty="0" smtClean="0">
                        <a:ln>
                          <a:noFill/>
                        </a:ln>
                        <a:solidFill>
                          <a:schemeClr val="tx1"/>
                        </a:solidFill>
                        <a:effectLst/>
                        <a:latin typeface="+mn-ea"/>
                        <a:ea typeface="+mn-ea"/>
                      </a:endParaRPr>
                    </a:p>
                    <a:p>
                      <a:pPr marL="266700" marR="0" lvl="0" indent="-266700" algn="l" defTabSz="914400" rtl="0" eaLnBrk="1" fontAlgn="base" latinLnBrk="0" hangingPunct="1">
                        <a:lnSpc>
                          <a:spcPct val="120000"/>
                        </a:lnSpc>
                        <a:spcBef>
                          <a:spcPts val="120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mn-ea"/>
                          <a:ea typeface="+mn-ea"/>
                        </a:rPr>
                        <a:t>2</a:t>
                      </a:r>
                      <a:r>
                        <a:rPr kumimoji="0" lang="zh-TW" altLang="en-US" sz="2000" b="0" i="0" u="none" strike="noStrike" cap="none" normalizeH="0" baseline="0" dirty="0" smtClean="0">
                          <a:ln>
                            <a:noFill/>
                          </a:ln>
                          <a:solidFill>
                            <a:schemeClr val="tx1"/>
                          </a:solidFill>
                          <a:effectLst/>
                          <a:latin typeface="+mn-ea"/>
                          <a:ea typeface="+mn-ea"/>
                        </a:rPr>
                        <a:t>科目（含）以上</a:t>
                      </a:r>
                      <a:r>
                        <a:rPr kumimoji="0" lang="en-US" altLang="zh-TW" sz="2000" b="0" i="0" u="none" strike="noStrike" cap="none" normalizeH="0" baseline="0" dirty="0" smtClean="0">
                          <a:ln>
                            <a:noFill/>
                          </a:ln>
                          <a:solidFill>
                            <a:schemeClr val="tx1"/>
                          </a:solidFill>
                          <a:effectLst/>
                          <a:latin typeface="+mn-ea"/>
                          <a:ea typeface="+mn-ea"/>
                        </a:rPr>
                        <a:t>0</a:t>
                      </a:r>
                      <a:r>
                        <a:rPr kumimoji="0" lang="zh-TW" altLang="en-US" sz="2000" b="0" i="0" u="none" strike="noStrike" cap="none" normalizeH="0" baseline="0" dirty="0" smtClean="0">
                          <a:ln>
                            <a:noFill/>
                          </a:ln>
                          <a:solidFill>
                            <a:schemeClr val="tx1"/>
                          </a:solidFill>
                          <a:effectLst/>
                          <a:latin typeface="+mn-ea"/>
                          <a:ea typeface="+mn-ea"/>
                        </a:rPr>
                        <a:t>級分不得參加</a:t>
                      </a:r>
                      <a:endParaRPr kumimoji="0" lang="zh-TW" altLang="zh-TW" sz="2000" b="0" i="0" u="none" strike="noStrike" cap="none" normalizeH="0" baseline="0" dirty="0" smtClean="0">
                        <a:ln>
                          <a:noFill/>
                        </a:ln>
                        <a:solidFill>
                          <a:schemeClr val="tx1"/>
                        </a:solidFill>
                        <a:effectLst/>
                        <a:latin typeface="+mn-ea"/>
                        <a:ea typeface="+mn-ea"/>
                      </a:endParaRPr>
                    </a:p>
                  </a:txBody>
                  <a:tcPr marL="68577" marR="68577" marT="1440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mn-ea"/>
                          <a:ea typeface="+mn-ea"/>
                        </a:rPr>
                        <a:t>106</a:t>
                      </a:r>
                      <a:r>
                        <a:rPr kumimoji="0" lang="zh-TW" altLang="en-US" sz="2000" b="0" i="0" u="none" strike="noStrike" cap="none" normalizeH="0" baseline="0" dirty="0" smtClean="0">
                          <a:ln>
                            <a:noFill/>
                          </a:ln>
                          <a:solidFill>
                            <a:schemeClr val="tx1"/>
                          </a:solidFill>
                          <a:effectLst/>
                          <a:latin typeface="+mn-ea"/>
                          <a:ea typeface="+mn-ea"/>
                        </a:rPr>
                        <a:t>學年國文、英文、數學</a:t>
                      </a:r>
                      <a:r>
                        <a:rPr kumimoji="0" lang="en-US" altLang="zh-TW" sz="2000" b="0" i="0" u="none" strike="noStrike" cap="none" normalizeH="0" baseline="0" dirty="0" smtClean="0">
                          <a:ln>
                            <a:noFill/>
                          </a:ln>
                          <a:solidFill>
                            <a:schemeClr val="tx1"/>
                          </a:solidFill>
                          <a:effectLst/>
                          <a:latin typeface="+mn-ea"/>
                          <a:ea typeface="+mn-ea"/>
                        </a:rPr>
                        <a:t>(A)</a:t>
                      </a:r>
                      <a:r>
                        <a:rPr kumimoji="0" lang="zh-TW" altLang="en-US" sz="2000" b="0" i="0" u="none" strike="noStrike" cap="none" normalizeH="0" baseline="0" dirty="0" smtClean="0">
                          <a:ln>
                            <a:noFill/>
                          </a:ln>
                          <a:solidFill>
                            <a:schemeClr val="tx1"/>
                          </a:solidFill>
                          <a:effectLst/>
                          <a:latin typeface="+mn-ea"/>
                          <a:ea typeface="+mn-ea"/>
                        </a:rPr>
                        <a:t> 、數學</a:t>
                      </a:r>
                      <a:r>
                        <a:rPr kumimoji="0" lang="en-US" altLang="zh-TW" sz="2000" b="0" i="0" u="none" strike="noStrike" cap="none" normalizeH="0" baseline="0" dirty="0" smtClean="0">
                          <a:ln>
                            <a:noFill/>
                          </a:ln>
                          <a:solidFill>
                            <a:schemeClr val="tx1"/>
                          </a:solidFill>
                          <a:effectLst/>
                          <a:latin typeface="+mn-ea"/>
                          <a:ea typeface="+mn-ea"/>
                        </a:rPr>
                        <a:t>(B)</a:t>
                      </a:r>
                      <a:r>
                        <a:rPr kumimoji="0" lang="zh-TW" altLang="en-US" sz="2000" b="0" i="0" u="none" strike="noStrike" cap="none" normalizeH="0" baseline="0" dirty="0" smtClean="0">
                          <a:ln>
                            <a:noFill/>
                          </a:ln>
                          <a:solidFill>
                            <a:schemeClr val="tx1"/>
                          </a:solidFill>
                          <a:effectLst/>
                          <a:latin typeface="+mn-ea"/>
                          <a:ea typeface="+mn-ea"/>
                        </a:rPr>
                        <a:t>、數學</a:t>
                      </a:r>
                      <a:r>
                        <a:rPr kumimoji="0" lang="en-US" altLang="zh-TW" sz="2000" b="0" i="0" u="none" strike="noStrike" cap="none" normalizeH="0" baseline="0" dirty="0" smtClean="0">
                          <a:ln>
                            <a:noFill/>
                          </a:ln>
                          <a:solidFill>
                            <a:schemeClr val="tx1"/>
                          </a:solidFill>
                          <a:effectLst/>
                          <a:latin typeface="+mn-ea"/>
                          <a:ea typeface="+mn-ea"/>
                        </a:rPr>
                        <a:t>(C)</a:t>
                      </a:r>
                      <a:r>
                        <a:rPr kumimoji="0" lang="zh-TW" altLang="en-US" sz="2000" b="0" i="0" u="none" strike="noStrike" cap="none" normalizeH="0" baseline="0" dirty="0" smtClean="0">
                          <a:ln>
                            <a:noFill/>
                          </a:ln>
                          <a:solidFill>
                            <a:schemeClr val="tx1"/>
                          </a:solidFill>
                          <a:effectLst/>
                          <a:latin typeface="+mn-ea"/>
                          <a:ea typeface="+mn-ea"/>
                        </a:rPr>
                        <a:t>、數學</a:t>
                      </a:r>
                      <a:r>
                        <a:rPr kumimoji="0" lang="en-US" altLang="zh-TW" sz="2000" b="0" i="0" u="none" strike="noStrike" cap="none" normalizeH="0" baseline="0" dirty="0" smtClean="0">
                          <a:ln>
                            <a:noFill/>
                          </a:ln>
                          <a:solidFill>
                            <a:schemeClr val="tx1"/>
                          </a:solidFill>
                          <a:effectLst/>
                          <a:latin typeface="+mn-ea"/>
                          <a:ea typeface="+mn-ea"/>
                        </a:rPr>
                        <a:t>(S)</a:t>
                      </a:r>
                      <a:r>
                        <a:rPr kumimoji="0" lang="zh-TW" altLang="en-US" sz="2000" b="0" i="0" u="none" strike="noStrike" cap="none" normalizeH="0" baseline="0" dirty="0" smtClean="0">
                          <a:ln>
                            <a:noFill/>
                          </a:ln>
                          <a:solidFill>
                            <a:schemeClr val="tx1"/>
                          </a:solidFill>
                          <a:effectLst/>
                          <a:latin typeface="+mn-ea"/>
                          <a:ea typeface="+mn-ea"/>
                        </a:rPr>
                        <a:t>統測科目原始級分</a:t>
                      </a:r>
                      <a:endParaRPr kumimoji="0" lang="zh-TW" altLang="zh-TW" sz="2000" b="0" i="0" u="none" strike="noStrike" cap="none" normalizeH="0" baseline="0" dirty="0" smtClean="0">
                        <a:ln>
                          <a:noFill/>
                        </a:ln>
                        <a:solidFill>
                          <a:schemeClr val="tx1"/>
                        </a:solidFill>
                        <a:effectLst/>
                        <a:latin typeface="+mn-ea"/>
                        <a:ea typeface="+mn-ea"/>
                      </a:endParaRPr>
                    </a:p>
                  </a:txBody>
                  <a:tcPr marL="68577" marR="68577" marT="1440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2133599">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mn-ea"/>
                          <a:ea typeface="+mn-ea"/>
                        </a:rPr>
                        <a:t>報名資格</a:t>
                      </a:r>
                      <a:endParaRPr kumimoji="0" lang="zh-TW" altLang="zh-TW" sz="2000" b="1" i="0" u="none" strike="noStrike" cap="none" normalizeH="0" baseline="0" dirty="0" smtClean="0">
                        <a:ln>
                          <a:noFill/>
                        </a:ln>
                        <a:solidFill>
                          <a:srgbClr val="FFFFFF"/>
                        </a:solidFill>
                        <a:effectLst/>
                        <a:latin typeface="+mn-ea"/>
                        <a:ea typeface="+mn-ea"/>
                      </a:endParaRP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266700" indent="-266700">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457200" marR="0" lvl="0" indent="-457200" algn="l" defTabSz="914400" rtl="0" eaLnBrk="1" fontAlgn="base" latinLnBrk="0" hangingPunct="1">
                        <a:lnSpc>
                          <a:spcPct val="120000"/>
                        </a:lnSpc>
                        <a:spcBef>
                          <a:spcPts val="0"/>
                        </a:spcBef>
                        <a:spcAft>
                          <a:spcPct val="0"/>
                        </a:spcAft>
                        <a:buClrTx/>
                        <a:buSzTx/>
                        <a:buFont typeface="+mj-lt"/>
                        <a:buAutoNum type="arabicPeriod"/>
                        <a:tabLst/>
                      </a:pPr>
                      <a:r>
                        <a:rPr kumimoji="0" lang="zh-TW" altLang="en-US" sz="2000" b="0" i="0" u="none" strike="noStrike" cap="none" normalizeH="0" baseline="0" dirty="0" smtClean="0">
                          <a:ln>
                            <a:noFill/>
                          </a:ln>
                          <a:solidFill>
                            <a:schemeClr val="tx1"/>
                          </a:solidFill>
                          <a:effectLst/>
                          <a:latin typeface="+mn-ea"/>
                          <a:ea typeface="+mn-ea"/>
                        </a:rPr>
                        <a:t>技術型高中應屆畢業生或已畢業生</a:t>
                      </a:r>
                      <a:endParaRPr kumimoji="0" lang="en-US" altLang="zh-TW" sz="2000" b="0" i="0" u="none" strike="noStrike" cap="none" normalizeH="0" baseline="0" dirty="0" smtClean="0">
                        <a:ln>
                          <a:noFill/>
                        </a:ln>
                        <a:solidFill>
                          <a:schemeClr val="tx1"/>
                        </a:solidFill>
                        <a:effectLst/>
                        <a:latin typeface="+mn-ea"/>
                        <a:ea typeface="+mn-ea"/>
                      </a:endParaRPr>
                    </a:p>
                    <a:p>
                      <a:pPr marL="457200" marR="0" lvl="0" indent="-457200" algn="l" defTabSz="914400" rtl="0" eaLnBrk="1" fontAlgn="base" latinLnBrk="0" hangingPunct="1">
                        <a:lnSpc>
                          <a:spcPct val="120000"/>
                        </a:lnSpc>
                        <a:spcBef>
                          <a:spcPts val="0"/>
                        </a:spcBef>
                        <a:spcAft>
                          <a:spcPct val="0"/>
                        </a:spcAft>
                        <a:buClrTx/>
                        <a:buSzTx/>
                        <a:buFont typeface="+mj-lt"/>
                        <a:buAutoNum type="arabicPeriod"/>
                        <a:tabLst/>
                        <a:defRPr/>
                      </a:pPr>
                      <a:r>
                        <a:rPr kumimoji="0" lang="zh-TW" altLang="en-US" sz="2000" b="0" i="0" u="none" strike="noStrike" cap="none" normalizeH="0" baseline="0" dirty="0" smtClean="0">
                          <a:ln>
                            <a:noFill/>
                          </a:ln>
                          <a:solidFill>
                            <a:schemeClr val="tx1"/>
                          </a:solidFill>
                          <a:effectLst/>
                          <a:latin typeface="+mn-ea"/>
                          <a:ea typeface="+mn-ea"/>
                        </a:rPr>
                        <a:t>綜合</a:t>
                      </a:r>
                      <a:r>
                        <a:rPr kumimoji="0" lang="zh-TW" altLang="en-US" sz="2000" b="0" i="0" u="none" strike="noStrike" kern="1200" cap="none" normalizeH="0" baseline="0" dirty="0" smtClean="0">
                          <a:ln>
                            <a:noFill/>
                          </a:ln>
                          <a:solidFill>
                            <a:schemeClr val="tx1"/>
                          </a:solidFill>
                          <a:effectLst/>
                          <a:latin typeface="+mn-ea"/>
                          <a:ea typeface="標楷體" panose="03000509000000000000" pitchFamily="65" charset="-120"/>
                          <a:cs typeface="+mn-cs"/>
                        </a:rPr>
                        <a:t>型</a:t>
                      </a:r>
                      <a:r>
                        <a:rPr kumimoji="0" lang="zh-TW" altLang="en-US" sz="2000" b="0" i="0" u="none" strike="noStrike" cap="none" normalizeH="0" baseline="0" dirty="0" smtClean="0">
                          <a:ln>
                            <a:noFill/>
                          </a:ln>
                          <a:solidFill>
                            <a:schemeClr val="tx1"/>
                          </a:solidFill>
                          <a:effectLst/>
                          <a:latin typeface="+mn-ea"/>
                          <a:ea typeface="+mn-ea"/>
                        </a:rPr>
                        <a:t>高中</a:t>
                      </a:r>
                      <a:r>
                        <a:rPr kumimoji="0" lang="zh-TW" altLang="en-US" sz="2000" b="0" i="0" u="none" strike="noStrike" kern="1200" cap="none" normalizeH="0" baseline="0" dirty="0" smtClean="0">
                          <a:ln>
                            <a:noFill/>
                          </a:ln>
                          <a:solidFill>
                            <a:schemeClr val="tx1"/>
                          </a:solidFill>
                          <a:effectLst/>
                          <a:latin typeface="+mn-ea"/>
                          <a:ea typeface="標楷體" panose="03000509000000000000" pitchFamily="65" charset="-120"/>
                          <a:cs typeface="+mn-cs"/>
                        </a:rPr>
                        <a:t>應屆畢業生</a:t>
                      </a:r>
                      <a:r>
                        <a:rPr kumimoji="0" lang="zh-TW" altLang="en-US" sz="2000" b="0" i="0" u="none" strike="noStrike" cap="none" normalizeH="0" baseline="0" dirty="0" smtClean="0">
                          <a:ln>
                            <a:noFill/>
                          </a:ln>
                          <a:solidFill>
                            <a:schemeClr val="tx1"/>
                          </a:solidFill>
                          <a:effectLst/>
                          <a:latin typeface="+mn-ea"/>
                          <a:ea typeface="+mn-ea"/>
                        </a:rPr>
                        <a:t>修畢專門學程</a:t>
                      </a:r>
                      <a:r>
                        <a:rPr kumimoji="0" lang="en-US" altLang="zh-TW" sz="2000" b="0" i="0" u="none" strike="noStrike" cap="none" normalizeH="0" baseline="0" dirty="0" smtClean="0">
                          <a:ln>
                            <a:noFill/>
                          </a:ln>
                          <a:solidFill>
                            <a:schemeClr val="tx1"/>
                          </a:solidFill>
                          <a:effectLst/>
                          <a:latin typeface="+mn-ea"/>
                          <a:ea typeface="+mn-ea"/>
                        </a:rPr>
                        <a:t>25</a:t>
                      </a:r>
                      <a:r>
                        <a:rPr kumimoji="0" lang="zh-TW" altLang="en-US" sz="2000" b="0" i="0" u="none" strike="noStrike" cap="none" normalizeH="0" baseline="0" dirty="0" smtClean="0">
                          <a:ln>
                            <a:noFill/>
                          </a:ln>
                          <a:solidFill>
                            <a:schemeClr val="tx1"/>
                          </a:solidFill>
                          <a:effectLst/>
                          <a:latin typeface="+mn-ea"/>
                          <a:ea typeface="+mn-ea"/>
                        </a:rPr>
                        <a:t>學分以上</a:t>
                      </a:r>
                      <a:r>
                        <a:rPr kumimoji="0" lang="zh-TW" altLang="en-US" sz="2000" b="0" i="0" u="none" strike="noStrike" kern="1200" cap="none" normalizeH="0" baseline="0" dirty="0" smtClean="0">
                          <a:ln>
                            <a:noFill/>
                          </a:ln>
                          <a:solidFill>
                            <a:schemeClr val="tx1"/>
                          </a:solidFill>
                          <a:effectLst/>
                          <a:latin typeface="+mn-ea"/>
                          <a:ea typeface="標楷體" panose="03000509000000000000" pitchFamily="65" charset="-120"/>
                          <a:cs typeface="+mn-cs"/>
                        </a:rPr>
                        <a:t>或已畢業生</a:t>
                      </a:r>
                      <a:endParaRPr kumimoji="0" lang="en-US" altLang="zh-TW" sz="2000" b="0" i="0" u="none" strike="noStrike" kern="1200" cap="none" normalizeH="0" baseline="0" dirty="0" smtClean="0">
                        <a:ln>
                          <a:noFill/>
                        </a:ln>
                        <a:solidFill>
                          <a:schemeClr val="tx1"/>
                        </a:solidFill>
                        <a:effectLst/>
                        <a:latin typeface="+mn-ea"/>
                        <a:ea typeface="標楷體" panose="03000509000000000000" pitchFamily="65" charset="-120"/>
                        <a:cs typeface="+mn-cs"/>
                      </a:endParaRPr>
                    </a:p>
                    <a:p>
                      <a:pPr marL="457200" marR="0" lvl="0" indent="-457200" algn="l" defTabSz="914400" rtl="0" eaLnBrk="1" fontAlgn="base" latinLnBrk="0" hangingPunct="1">
                        <a:lnSpc>
                          <a:spcPct val="120000"/>
                        </a:lnSpc>
                        <a:spcBef>
                          <a:spcPts val="0"/>
                        </a:spcBef>
                        <a:spcAft>
                          <a:spcPct val="0"/>
                        </a:spcAft>
                        <a:buClrTx/>
                        <a:buSzTx/>
                        <a:buFont typeface="+mj-lt"/>
                        <a:buAutoNum type="arabicPeriod"/>
                        <a:tabLst/>
                        <a:defRPr/>
                      </a:pPr>
                      <a:r>
                        <a:rPr kumimoji="0" lang="zh-TW" altLang="en-US" sz="2000" b="0" i="0" u="none" strike="noStrike" kern="1200" cap="none" normalizeH="0" baseline="0" dirty="0" smtClean="0">
                          <a:ln>
                            <a:noFill/>
                          </a:ln>
                          <a:solidFill>
                            <a:schemeClr val="tx1"/>
                          </a:solidFill>
                          <a:effectLst/>
                          <a:latin typeface="+mn-ea"/>
                          <a:ea typeface="標楷體" panose="03000509000000000000" pitchFamily="65" charset="-120"/>
                          <a:cs typeface="+mn-cs"/>
                        </a:rPr>
                        <a:t>普通型高中已畢業生</a:t>
                      </a:r>
                      <a:endParaRPr kumimoji="0" lang="en-US" altLang="zh-TW" sz="2000" b="0" i="0" u="none" strike="noStrike" kern="1200" cap="none" normalizeH="0" baseline="0" dirty="0" smtClean="0">
                        <a:ln>
                          <a:noFill/>
                        </a:ln>
                        <a:solidFill>
                          <a:schemeClr val="tx1"/>
                        </a:solidFill>
                        <a:effectLst/>
                        <a:latin typeface="+mn-ea"/>
                        <a:ea typeface="標楷體" panose="03000509000000000000" pitchFamily="65" charset="-120"/>
                        <a:cs typeface="+mn-cs"/>
                      </a:endParaRPr>
                    </a:p>
                    <a:p>
                      <a:pPr marL="457200" marR="0" lvl="0" indent="-457200" algn="l" defTabSz="914400" rtl="0" eaLnBrk="1" fontAlgn="base" latinLnBrk="0" hangingPunct="1">
                        <a:lnSpc>
                          <a:spcPct val="120000"/>
                        </a:lnSpc>
                        <a:spcBef>
                          <a:spcPts val="0"/>
                        </a:spcBef>
                        <a:spcAft>
                          <a:spcPct val="0"/>
                        </a:spcAft>
                        <a:buClrTx/>
                        <a:buSzTx/>
                        <a:buFont typeface="+mj-lt"/>
                        <a:buAutoNum type="arabicPeriod"/>
                        <a:tabLst/>
                      </a:pPr>
                      <a:r>
                        <a:rPr kumimoji="0" lang="zh-TW" altLang="en-US" sz="2000" b="0" i="0" u="none" strike="noStrike" cap="none" normalizeH="0" baseline="0" dirty="0" smtClean="0">
                          <a:ln>
                            <a:noFill/>
                          </a:ln>
                          <a:solidFill>
                            <a:schemeClr val="tx1"/>
                          </a:solidFill>
                          <a:effectLst/>
                          <a:latin typeface="+mn-ea"/>
                          <a:ea typeface="+mn-ea"/>
                        </a:rPr>
                        <a:t>同等學力學生</a:t>
                      </a:r>
                      <a:endParaRPr kumimoji="0" lang="zh-TW" altLang="zh-TW" sz="2000" b="0" i="0" u="none" strike="noStrike" cap="none" normalizeH="0" baseline="0" dirty="0" smtClean="0">
                        <a:ln>
                          <a:noFill/>
                        </a:ln>
                        <a:solidFill>
                          <a:schemeClr val="tx1"/>
                        </a:solidFill>
                        <a:effectLst/>
                        <a:latin typeface="+mn-ea"/>
                        <a:ea typeface="+mn-ea"/>
                      </a:endParaRPr>
                    </a:p>
                  </a:txBody>
                  <a:tcPr marL="68577" marR="68577" marT="1440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a:spcBef>
                          <a:spcPct val="20000"/>
                        </a:spcBef>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mn-ea"/>
                          <a:ea typeface="+mn-ea"/>
                        </a:rPr>
                        <a:t>參與青年教育與就業儲蓄帳戶方案之</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1" i="0" u="none" strike="noStrike" cap="none" normalizeH="0" baseline="0" dirty="0" smtClean="0">
                          <a:ln>
                            <a:noFill/>
                          </a:ln>
                          <a:solidFill>
                            <a:srgbClr val="FF0000"/>
                          </a:solidFill>
                          <a:effectLst/>
                          <a:latin typeface="+mn-ea"/>
                          <a:ea typeface="+mn-ea"/>
                        </a:rPr>
                        <a:t>青年就業領航計畫</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或</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1" i="0" u="none" strike="noStrike" cap="none" normalizeH="0" baseline="0" dirty="0" smtClean="0">
                          <a:ln>
                            <a:noFill/>
                          </a:ln>
                          <a:solidFill>
                            <a:srgbClr val="FF0000"/>
                          </a:solidFill>
                          <a:effectLst/>
                          <a:latin typeface="+mn-ea"/>
                          <a:ea typeface="+mn-ea"/>
                        </a:rPr>
                        <a:t>青年體驗學習計畫</a:t>
                      </a:r>
                      <a:r>
                        <a:rPr kumimoji="0" lang="zh-TW" altLang="en-US" sz="2000" b="1" i="0" u="none" strike="noStrike" cap="none" normalizeH="0" baseline="0" dirty="0" smtClean="0">
                          <a:ln>
                            <a:noFill/>
                          </a:ln>
                          <a:solidFill>
                            <a:schemeClr val="tx1"/>
                          </a:solidFill>
                          <a:effectLst/>
                          <a:latin typeface="+mn-ea"/>
                          <a:ea typeface="+mn-ea"/>
                        </a:rPr>
                        <a:t>」</a:t>
                      </a:r>
                      <a:r>
                        <a:rPr kumimoji="0" lang="zh-TW" altLang="en-US" sz="2000" b="0" i="0" u="none" strike="noStrike" cap="none" normalizeH="0" baseline="0" dirty="0" smtClean="0">
                          <a:ln>
                            <a:noFill/>
                          </a:ln>
                          <a:solidFill>
                            <a:schemeClr val="tx1"/>
                          </a:solidFill>
                          <a:effectLst/>
                          <a:latin typeface="+mn-ea"/>
                          <a:ea typeface="+mn-ea"/>
                        </a:rPr>
                        <a:t>學生，完成</a:t>
                      </a:r>
                      <a:r>
                        <a:rPr kumimoji="0" lang="en-US" altLang="zh-TW" sz="2000" b="1" i="0" u="sng" strike="noStrike" cap="none" normalizeH="0" baseline="0" dirty="0" smtClean="0">
                          <a:ln>
                            <a:noFill/>
                          </a:ln>
                          <a:solidFill>
                            <a:schemeClr val="tx1"/>
                          </a:solidFill>
                          <a:effectLst/>
                          <a:latin typeface="+mn-ea"/>
                          <a:ea typeface="+mn-ea"/>
                        </a:rPr>
                        <a:t>2</a:t>
                      </a:r>
                      <a:r>
                        <a:rPr kumimoji="0" lang="zh-TW" altLang="en-US" sz="2000" b="1" i="0" u="sng" strike="noStrike" cap="none" normalizeH="0" baseline="0" dirty="0" smtClean="0">
                          <a:ln>
                            <a:noFill/>
                          </a:ln>
                          <a:solidFill>
                            <a:schemeClr val="tx1"/>
                          </a:solidFill>
                          <a:effectLst/>
                          <a:latin typeface="+mn-ea"/>
                          <a:ea typeface="+mn-ea"/>
                        </a:rPr>
                        <a:t>年或</a:t>
                      </a:r>
                      <a:r>
                        <a:rPr kumimoji="0" lang="en-US" altLang="zh-TW" sz="2000" b="1" i="0" u="sng" strike="noStrike" cap="none" normalizeH="0" baseline="0" dirty="0" smtClean="0">
                          <a:ln>
                            <a:noFill/>
                          </a:ln>
                          <a:solidFill>
                            <a:schemeClr val="tx1"/>
                          </a:solidFill>
                          <a:effectLst/>
                          <a:latin typeface="+mn-ea"/>
                          <a:ea typeface="+mn-ea"/>
                        </a:rPr>
                        <a:t>3</a:t>
                      </a:r>
                      <a:r>
                        <a:rPr kumimoji="0" lang="zh-TW" altLang="en-US" sz="2000" b="1" i="0" u="sng" strike="noStrike" cap="none" normalizeH="0" baseline="0" dirty="0" smtClean="0">
                          <a:ln>
                            <a:noFill/>
                          </a:ln>
                          <a:solidFill>
                            <a:schemeClr val="tx1"/>
                          </a:solidFill>
                          <a:effectLst/>
                          <a:latin typeface="+mn-ea"/>
                          <a:ea typeface="+mn-ea"/>
                        </a:rPr>
                        <a:t>年計畫者</a:t>
                      </a:r>
                      <a:endParaRPr kumimoji="0" lang="zh-TW" altLang="zh-TW" sz="2000" b="0" i="0" u="none" strike="noStrike" cap="none" normalizeH="0" baseline="0" dirty="0" smtClean="0">
                        <a:ln>
                          <a:noFill/>
                        </a:ln>
                        <a:solidFill>
                          <a:schemeClr val="tx1"/>
                        </a:solidFill>
                        <a:effectLst/>
                        <a:latin typeface="+mn-ea"/>
                        <a:ea typeface="+mn-ea"/>
                      </a:endParaRPr>
                    </a:p>
                  </a:txBody>
                  <a:tcPr marL="68577" marR="68577" marT="1440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sp>
        <p:nvSpPr>
          <p:cNvPr id="2" name="投影片編號版面配置區 1"/>
          <p:cNvSpPr>
            <a:spLocks noGrp="1"/>
          </p:cNvSpPr>
          <p:nvPr>
            <p:ph type="sldNum" sz="quarter" idx="4"/>
          </p:nvPr>
        </p:nvSpPr>
        <p:spPr/>
        <p:txBody>
          <a:bodyPr/>
          <a:lstStyle/>
          <a:p>
            <a:fld id="{01627EE8-EB59-4DC4-846D-F21C67F08E48}" type="slidenum">
              <a:rPr lang="zh-TW" altLang="en-US" smtClean="0"/>
              <a:pPr/>
              <a:t>8</a:t>
            </a:fld>
            <a:endParaRPr lang="zh-TW" altLang="en-US" dirty="0"/>
          </a:p>
        </p:txBody>
      </p:sp>
    </p:spTree>
    <p:extLst>
      <p:ext uri="{BB962C8B-B14F-4D97-AF65-F5344CB8AC3E}">
        <p14:creationId xmlns:p14="http://schemas.microsoft.com/office/powerpoint/2010/main" val="423835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55983" y="225977"/>
            <a:ext cx="10515600" cy="11356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zh-TW" altLang="en-US" sz="6600" b="1" spc="150" dirty="0" smtClean="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rPr>
              <a:t>甄選入學招生</a:t>
            </a:r>
            <a:endParaRPr lang="zh-TW" altLang="en-US" sz="6600" b="1" spc="150" dirty="0">
              <a:ln w="11430"/>
              <a:solidFill>
                <a:srgbClr val="0000CC"/>
              </a:solidFill>
              <a:effectLst>
                <a:glow rad="101600">
                  <a:schemeClr val="accent4">
                    <a:lumMod val="60000"/>
                    <a:lumOff val="4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Times New Roman" pitchFamily="18" charset="0"/>
            </a:endParaRPr>
          </a:p>
        </p:txBody>
      </p:sp>
      <p:sp>
        <p:nvSpPr>
          <p:cNvPr id="9" name="矩形 8"/>
          <p:cNvSpPr/>
          <p:nvPr/>
        </p:nvSpPr>
        <p:spPr>
          <a:xfrm>
            <a:off x="269245" y="1352754"/>
            <a:ext cx="615553" cy="2560957"/>
          </a:xfrm>
          <a:prstGeom prst="rect">
            <a:avLst/>
          </a:prstGeom>
          <a:solidFill>
            <a:schemeClr val="accent6">
              <a:lumMod val="75000"/>
            </a:schemeClr>
          </a:solidFill>
        </p:spPr>
        <p:txBody>
          <a:bodyPr vert="eaVert" wrap="none">
            <a:spAutoFit/>
          </a:bodyPr>
          <a:lstStyle/>
          <a:p>
            <a:pPr lvl="0" algn="ctr" fontAlgn="base">
              <a:spcBef>
                <a:spcPct val="0"/>
              </a:spcBef>
              <a:spcAft>
                <a:spcPct val="0"/>
              </a:spcAft>
            </a:pPr>
            <a:r>
              <a:rPr lang="zh-TW" altLang="zh-TW" sz="2800" b="1" dirty="0">
                <a:solidFill>
                  <a:schemeClr val="bg1"/>
                </a:solidFill>
                <a:latin typeface="+mn-ea"/>
              </a:rPr>
              <a:t>青年儲蓄帳戶組</a:t>
            </a:r>
          </a:p>
        </p:txBody>
      </p:sp>
      <p:sp>
        <p:nvSpPr>
          <p:cNvPr id="2" name="投影片編號版面配置區 1"/>
          <p:cNvSpPr>
            <a:spLocks noGrp="1"/>
          </p:cNvSpPr>
          <p:nvPr>
            <p:ph type="sldNum" sz="quarter" idx="4"/>
          </p:nvPr>
        </p:nvSpPr>
        <p:spPr/>
        <p:txBody>
          <a:bodyPr/>
          <a:lstStyle/>
          <a:p>
            <a:fld id="{01627EE8-EB59-4DC4-846D-F21C67F08E48}" type="slidenum">
              <a:rPr lang="zh-TW" altLang="en-US" smtClean="0"/>
              <a:pPr/>
              <a:t>9</a:t>
            </a:fld>
            <a:endParaRPr lang="zh-TW" altLang="en-US" dirty="0"/>
          </a:p>
        </p:txBody>
      </p:sp>
      <p:pic>
        <p:nvPicPr>
          <p:cNvPr id="3" name="圖片 2"/>
          <p:cNvPicPr>
            <a:picLocks noChangeAspect="1"/>
          </p:cNvPicPr>
          <p:nvPr/>
        </p:nvPicPr>
        <p:blipFill>
          <a:blip r:embed="rId2"/>
          <a:stretch>
            <a:fillRect/>
          </a:stretch>
        </p:blipFill>
        <p:spPr>
          <a:xfrm>
            <a:off x="884798" y="1352754"/>
            <a:ext cx="10477273" cy="5489528"/>
          </a:xfrm>
          <a:prstGeom prst="rect">
            <a:avLst/>
          </a:prstGeom>
        </p:spPr>
      </p:pic>
    </p:spTree>
    <p:extLst>
      <p:ext uri="{BB962C8B-B14F-4D97-AF65-F5344CB8AC3E}">
        <p14:creationId xmlns:p14="http://schemas.microsoft.com/office/powerpoint/2010/main" val="396754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1">
      <a:majorFont>
        <a:latin typeface="Times New Roman"/>
        <a:ea typeface="華康儷楷書"/>
        <a:cs typeface=""/>
      </a:majorFont>
      <a:minorFont>
        <a:latin typeface="Times New Roman"/>
        <a:ea typeface="華康儷楷書"/>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1745</TotalTime>
  <Words>1517</Words>
  <Application>Microsoft Office PowerPoint</Application>
  <PresentationFormat>寬螢幕</PresentationFormat>
  <Paragraphs>153</Paragraphs>
  <Slides>17</Slides>
  <Notes>1</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17</vt:i4>
      </vt:variant>
    </vt:vector>
  </HeadingPairs>
  <TitlesOfParts>
    <vt:vector size="32" baseType="lpstr">
      <vt:lpstr>華康中黑體</vt:lpstr>
      <vt:lpstr>華康儷黑 Std W3</vt:lpstr>
      <vt:lpstr>華康儷黑 Std W5</vt:lpstr>
      <vt:lpstr>華康儷楷書</vt:lpstr>
      <vt:lpstr>微軟正黑體</vt:lpstr>
      <vt:lpstr>新細明體</vt:lpstr>
      <vt:lpstr>標楷體</vt:lpstr>
      <vt:lpstr>Arial</vt:lpstr>
      <vt:lpstr>Book Antiqua</vt:lpstr>
      <vt:lpstr>Calibri</vt:lpstr>
      <vt:lpstr>Calibri Light</vt:lpstr>
      <vt:lpstr>Times New Roman</vt:lpstr>
      <vt:lpstr>Wingdings</vt:lpstr>
      <vt:lpstr>Office 佈景主題</vt:lpstr>
      <vt:lpstr>自訂設計</vt:lpstr>
      <vt:lpstr>PowerPoint 簡報</vt:lpstr>
      <vt:lpstr>PowerPoint 簡報</vt:lpstr>
      <vt:lpstr>PowerPoint 簡報</vt:lpstr>
      <vt:lpstr>PowerPoint 簡報</vt:lpstr>
      <vt:lpstr>特殊選才入學招生</vt:lpstr>
      <vt:lpstr>PowerPoint 簡報</vt:lpstr>
      <vt:lpstr>PowerPoint 簡報</vt:lpstr>
      <vt:lpstr>PowerPoint 簡報</vt:lpstr>
      <vt:lpstr>PowerPoint 簡報</vt:lpstr>
      <vt:lpstr>PowerPoint 簡報</vt:lpstr>
      <vt:lpstr>PowerPoint 簡報</vt:lpstr>
      <vt:lpstr>PowerPoint 簡報</vt:lpstr>
      <vt:lpstr>招生名額提撥原則</vt:lpstr>
      <vt:lpstr>名額提撥方式及限制</vt:lpstr>
      <vt:lpstr>名額預先提撥填報方式</vt:lpstr>
      <vt:lpstr>PowerPoint 簡報</vt:lpstr>
      <vt:lpstr>簡 報 結 束 敬 請 賜 教</vt:lpstr>
    </vt:vector>
  </TitlesOfParts>
  <Company>JCTV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林明誼</cp:lastModifiedBy>
  <cp:revision>130</cp:revision>
  <cp:lastPrinted>2018-05-09T01:52:44Z</cp:lastPrinted>
  <dcterms:created xsi:type="dcterms:W3CDTF">2018-04-12T03:53:47Z</dcterms:created>
  <dcterms:modified xsi:type="dcterms:W3CDTF">2018-05-11T07:09:13Z</dcterms:modified>
</cp:coreProperties>
</file>