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3"/>
  </p:notesMasterIdLst>
  <p:sldIdLst>
    <p:sldId id="256" r:id="rId2"/>
    <p:sldId id="257" r:id="rId3"/>
    <p:sldId id="260" r:id="rId4"/>
    <p:sldId id="397" r:id="rId5"/>
    <p:sldId id="258" r:id="rId6"/>
    <p:sldId id="378" r:id="rId7"/>
    <p:sldId id="372" r:id="rId8"/>
    <p:sldId id="373" r:id="rId9"/>
    <p:sldId id="259" r:id="rId10"/>
    <p:sldId id="352" r:id="rId11"/>
    <p:sldId id="355" r:id="rId12"/>
    <p:sldId id="379" r:id="rId13"/>
    <p:sldId id="264" r:id="rId14"/>
    <p:sldId id="266" r:id="rId15"/>
    <p:sldId id="267" r:id="rId16"/>
    <p:sldId id="268" r:id="rId17"/>
    <p:sldId id="337" r:id="rId18"/>
    <p:sldId id="338" r:id="rId19"/>
    <p:sldId id="339" r:id="rId20"/>
    <p:sldId id="340" r:id="rId21"/>
    <p:sldId id="365" r:id="rId22"/>
    <p:sldId id="341" r:id="rId23"/>
    <p:sldId id="384" r:id="rId24"/>
    <p:sldId id="323" r:id="rId25"/>
    <p:sldId id="356" r:id="rId26"/>
    <p:sldId id="324" r:id="rId27"/>
    <p:sldId id="357" r:id="rId28"/>
    <p:sldId id="358" r:id="rId29"/>
    <p:sldId id="325" r:id="rId30"/>
    <p:sldId id="326" r:id="rId31"/>
    <p:sldId id="359" r:id="rId32"/>
    <p:sldId id="327" r:id="rId33"/>
    <p:sldId id="328" r:id="rId34"/>
    <p:sldId id="329" r:id="rId35"/>
    <p:sldId id="330" r:id="rId36"/>
    <p:sldId id="361" r:id="rId37"/>
    <p:sldId id="362" r:id="rId38"/>
    <p:sldId id="363" r:id="rId39"/>
    <p:sldId id="331" r:id="rId40"/>
    <p:sldId id="332" r:id="rId41"/>
    <p:sldId id="364" r:id="rId42"/>
    <p:sldId id="342" r:id="rId43"/>
    <p:sldId id="343" r:id="rId44"/>
    <p:sldId id="344" r:id="rId45"/>
    <p:sldId id="345" r:id="rId46"/>
    <p:sldId id="346" r:id="rId47"/>
    <p:sldId id="347" r:id="rId48"/>
    <p:sldId id="383" r:id="rId49"/>
    <p:sldId id="370" r:id="rId50"/>
    <p:sldId id="348" r:id="rId51"/>
    <p:sldId id="349" r:id="rId52"/>
    <p:sldId id="385" r:id="rId53"/>
    <p:sldId id="386" r:id="rId54"/>
    <p:sldId id="387" r:id="rId55"/>
    <p:sldId id="388" r:id="rId56"/>
    <p:sldId id="389" r:id="rId57"/>
    <p:sldId id="390" r:id="rId58"/>
    <p:sldId id="391" r:id="rId59"/>
    <p:sldId id="394" r:id="rId60"/>
    <p:sldId id="395" r:id="rId61"/>
    <p:sldId id="392" r:id="rId62"/>
    <p:sldId id="350" r:id="rId63"/>
    <p:sldId id="367" r:id="rId64"/>
    <p:sldId id="351" r:id="rId65"/>
    <p:sldId id="374" r:id="rId66"/>
    <p:sldId id="369" r:id="rId67"/>
    <p:sldId id="368" r:id="rId68"/>
    <p:sldId id="279" r:id="rId69"/>
    <p:sldId id="375" r:id="rId70"/>
    <p:sldId id="396" r:id="rId71"/>
    <p:sldId id="270" r:id="rId72"/>
    <p:sldId id="381" r:id="rId73"/>
    <p:sldId id="322" r:id="rId74"/>
    <p:sldId id="289" r:id="rId75"/>
    <p:sldId id="290" r:id="rId76"/>
    <p:sldId id="321" r:id="rId77"/>
    <p:sldId id="291" r:id="rId78"/>
    <p:sldId id="371" r:id="rId79"/>
    <p:sldId id="292" r:id="rId80"/>
    <p:sldId id="382" r:id="rId81"/>
    <p:sldId id="336" r:id="rId82"/>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AC02767B-D8B0-4F9F-9B09-B3E0BAE2C1E1}">
          <p14:sldIdLst>
            <p14:sldId id="256"/>
            <p14:sldId id="257"/>
            <p14:sldId id="260"/>
            <p14:sldId id="397"/>
            <p14:sldId id="258"/>
            <p14:sldId id="378"/>
            <p14:sldId id="372"/>
            <p14:sldId id="373"/>
            <p14:sldId id="259"/>
            <p14:sldId id="352"/>
            <p14:sldId id="355"/>
            <p14:sldId id="379"/>
            <p14:sldId id="264"/>
            <p14:sldId id="266"/>
            <p14:sldId id="267"/>
            <p14:sldId id="268"/>
            <p14:sldId id="337"/>
            <p14:sldId id="338"/>
            <p14:sldId id="339"/>
            <p14:sldId id="340"/>
            <p14:sldId id="365"/>
            <p14:sldId id="341"/>
            <p14:sldId id="384"/>
            <p14:sldId id="323"/>
            <p14:sldId id="356"/>
            <p14:sldId id="324"/>
            <p14:sldId id="357"/>
            <p14:sldId id="358"/>
            <p14:sldId id="325"/>
            <p14:sldId id="326"/>
            <p14:sldId id="359"/>
            <p14:sldId id="327"/>
            <p14:sldId id="328"/>
            <p14:sldId id="329"/>
            <p14:sldId id="330"/>
            <p14:sldId id="361"/>
            <p14:sldId id="362"/>
            <p14:sldId id="363"/>
            <p14:sldId id="331"/>
            <p14:sldId id="332"/>
            <p14:sldId id="364"/>
            <p14:sldId id="342"/>
            <p14:sldId id="343"/>
            <p14:sldId id="344"/>
            <p14:sldId id="345"/>
            <p14:sldId id="346"/>
            <p14:sldId id="347"/>
            <p14:sldId id="383"/>
            <p14:sldId id="370"/>
            <p14:sldId id="348"/>
            <p14:sldId id="349"/>
            <p14:sldId id="385"/>
            <p14:sldId id="386"/>
            <p14:sldId id="387"/>
            <p14:sldId id="388"/>
            <p14:sldId id="389"/>
            <p14:sldId id="390"/>
            <p14:sldId id="391"/>
            <p14:sldId id="394"/>
            <p14:sldId id="395"/>
            <p14:sldId id="392"/>
            <p14:sldId id="350"/>
            <p14:sldId id="367"/>
            <p14:sldId id="351"/>
            <p14:sldId id="374"/>
            <p14:sldId id="369"/>
            <p14:sldId id="368"/>
            <p14:sldId id="279"/>
            <p14:sldId id="375"/>
            <p14:sldId id="396"/>
            <p14:sldId id="270"/>
            <p14:sldId id="381"/>
            <p14:sldId id="322"/>
            <p14:sldId id="289"/>
            <p14:sldId id="290"/>
            <p14:sldId id="321"/>
            <p14:sldId id="291"/>
            <p14:sldId id="371"/>
            <p14:sldId id="292"/>
            <p14:sldId id="382"/>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99"/>
    <a:srgbClr val="B08600"/>
    <a:srgbClr val="0000CC"/>
    <a:srgbClr val="990000"/>
    <a:srgbClr val="FF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6429" autoAdjust="0"/>
  </p:normalViewPr>
  <p:slideViewPr>
    <p:cSldViewPr>
      <p:cViewPr varScale="1">
        <p:scale>
          <a:sx n="116" d="100"/>
          <a:sy n="116" d="100"/>
        </p:scale>
        <p:origin x="14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58" tIns="45729" rIns="91458" bIns="45729"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58" tIns="45729" rIns="91458" bIns="45729" rtlCol="0"/>
          <a:lstStyle>
            <a:lvl1pPr algn="r">
              <a:defRPr sz="1200">
                <a:ea typeface="新細明體" charset="-120"/>
              </a:defRPr>
            </a:lvl1pPr>
          </a:lstStyle>
          <a:p>
            <a:pPr>
              <a:defRPr/>
            </a:pPr>
            <a:fld id="{6FCB6B16-75CF-4ABE-AC10-B967520D9BCA}" type="datetimeFigureOut">
              <a:rPr lang="zh-TW" altLang="en-US"/>
              <a:pPr>
                <a:defRPr/>
              </a:pPr>
              <a:t>2017/3/22</a:t>
            </a:fld>
            <a:endParaRPr lang="zh-TW" altLang="en-US"/>
          </a:p>
        </p:txBody>
      </p:sp>
      <p:sp>
        <p:nvSpPr>
          <p:cNvPr id="4" name="投影片圖像版面配置區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58" tIns="45729" rIns="91458" bIns="45729" rtlCol="0" anchor="ctr"/>
          <a:lstStyle/>
          <a:p>
            <a:pPr lvl="0"/>
            <a:endParaRPr lang="zh-TW" altLang="en-US" noProof="0" smtClean="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58" tIns="45729" rIns="91458" bIns="45729"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58" tIns="45729" rIns="91458" bIns="45729"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58" tIns="45729" rIns="91458" bIns="45729" rtlCol="0" anchor="b"/>
          <a:lstStyle>
            <a:lvl1pPr algn="r">
              <a:defRPr sz="1200">
                <a:ea typeface="新細明體" charset="-120"/>
              </a:defRPr>
            </a:lvl1pPr>
          </a:lstStyle>
          <a:p>
            <a:pPr>
              <a:defRPr/>
            </a:pPr>
            <a:fld id="{E6A19104-4C82-4A23-AD3C-D07E427ED4C1}" type="slidenum">
              <a:rPr lang="zh-TW" altLang="en-US"/>
              <a:pPr>
                <a:defRPr/>
              </a:pPr>
              <a:t>‹#›</a:t>
            </a:fld>
            <a:endParaRPr lang="zh-TW" altLang="en-US"/>
          </a:p>
        </p:txBody>
      </p:sp>
    </p:spTree>
    <p:extLst>
      <p:ext uri="{BB962C8B-B14F-4D97-AF65-F5344CB8AC3E}">
        <p14:creationId xmlns:p14="http://schemas.microsoft.com/office/powerpoint/2010/main" val="2680327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53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9AB655-15AC-43DD-B0C4-113C2A7DB425}" type="slidenum">
              <a:rPr lang="zh-TW" altLang="en-US" smtClean="0"/>
              <a:pPr/>
              <a:t>1</a:t>
            </a:fld>
            <a:endParaRPr lang="en-US" altLang="zh-TW" dirty="0" smtClean="0"/>
          </a:p>
        </p:txBody>
      </p:sp>
    </p:spTree>
    <p:extLst>
      <p:ext uri="{BB962C8B-B14F-4D97-AF65-F5344CB8AC3E}">
        <p14:creationId xmlns:p14="http://schemas.microsoft.com/office/powerpoint/2010/main" val="311650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56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B1B550-1BAC-4C09-B485-9F04304093C2}" type="slidenum">
              <a:rPr lang="zh-TW" altLang="en-US" smtClean="0"/>
              <a:pPr/>
              <a:t>10</a:t>
            </a:fld>
            <a:endParaRPr lang="en-US" altLang="zh-TW" dirty="0" smtClean="0"/>
          </a:p>
        </p:txBody>
      </p:sp>
    </p:spTree>
    <p:extLst>
      <p:ext uri="{BB962C8B-B14F-4D97-AF65-F5344CB8AC3E}">
        <p14:creationId xmlns:p14="http://schemas.microsoft.com/office/powerpoint/2010/main" val="21694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11</a:t>
            </a:fld>
            <a:endParaRPr lang="en-US" altLang="zh-TW" dirty="0" smtClean="0"/>
          </a:p>
        </p:txBody>
      </p:sp>
    </p:spTree>
    <p:extLst>
      <p:ext uri="{BB962C8B-B14F-4D97-AF65-F5344CB8AC3E}">
        <p14:creationId xmlns:p14="http://schemas.microsoft.com/office/powerpoint/2010/main" val="3488192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12</a:t>
            </a:fld>
            <a:endParaRPr lang="en-US" altLang="zh-TW" dirty="0" smtClean="0"/>
          </a:p>
        </p:txBody>
      </p:sp>
    </p:spTree>
    <p:extLst>
      <p:ext uri="{BB962C8B-B14F-4D97-AF65-F5344CB8AC3E}">
        <p14:creationId xmlns:p14="http://schemas.microsoft.com/office/powerpoint/2010/main" val="189641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58B617-5C22-4C6D-BB04-92FA0BD1E24F}" type="slidenum">
              <a:rPr lang="zh-TW" altLang="en-US" smtClean="0"/>
              <a:pPr/>
              <a:t>13</a:t>
            </a:fld>
            <a:endParaRPr lang="en-US" altLang="zh-TW" dirty="0" smtClean="0"/>
          </a:p>
        </p:txBody>
      </p:sp>
    </p:spTree>
    <p:extLst>
      <p:ext uri="{BB962C8B-B14F-4D97-AF65-F5344CB8AC3E}">
        <p14:creationId xmlns:p14="http://schemas.microsoft.com/office/powerpoint/2010/main" val="16697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14</a:t>
            </a:fld>
            <a:endParaRPr lang="en-US" altLang="zh-TW" dirty="0" smtClean="0"/>
          </a:p>
        </p:txBody>
      </p:sp>
    </p:spTree>
    <p:extLst>
      <p:ext uri="{BB962C8B-B14F-4D97-AF65-F5344CB8AC3E}">
        <p14:creationId xmlns:p14="http://schemas.microsoft.com/office/powerpoint/2010/main" val="2077566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15</a:t>
            </a:fld>
            <a:endParaRPr lang="en-US" altLang="zh-TW" dirty="0" smtClean="0"/>
          </a:p>
        </p:txBody>
      </p:sp>
    </p:spTree>
    <p:extLst>
      <p:ext uri="{BB962C8B-B14F-4D97-AF65-F5344CB8AC3E}">
        <p14:creationId xmlns:p14="http://schemas.microsoft.com/office/powerpoint/2010/main" val="2759062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78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D97885-274B-45A7-93AE-7487FBC15360}" type="slidenum">
              <a:rPr lang="zh-TW" altLang="en-US" smtClean="0"/>
              <a:pPr/>
              <a:t>16</a:t>
            </a:fld>
            <a:endParaRPr lang="en-US" altLang="zh-TW" dirty="0" smtClean="0"/>
          </a:p>
        </p:txBody>
      </p:sp>
    </p:spTree>
    <p:extLst>
      <p:ext uri="{BB962C8B-B14F-4D97-AF65-F5344CB8AC3E}">
        <p14:creationId xmlns:p14="http://schemas.microsoft.com/office/powerpoint/2010/main" val="107441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E7F84F-233B-4397-8863-FB32EB1B9EAB}" type="slidenum">
              <a:rPr lang="zh-TW" altLang="en-US" smtClean="0"/>
              <a:pPr/>
              <a:t>17</a:t>
            </a:fld>
            <a:endParaRPr lang="en-US" altLang="zh-TW" dirty="0" smtClean="0"/>
          </a:p>
        </p:txBody>
      </p:sp>
    </p:spTree>
    <p:extLst>
      <p:ext uri="{BB962C8B-B14F-4D97-AF65-F5344CB8AC3E}">
        <p14:creationId xmlns:p14="http://schemas.microsoft.com/office/powerpoint/2010/main" val="309278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BAF653-08DF-4914-B567-98B1F267A282}" type="slidenum">
              <a:rPr lang="zh-TW" altLang="en-US" smtClean="0"/>
              <a:pPr/>
              <a:t>18</a:t>
            </a:fld>
            <a:endParaRPr lang="en-US" altLang="zh-TW" dirty="0" smtClean="0"/>
          </a:p>
        </p:txBody>
      </p:sp>
    </p:spTree>
    <p:extLst>
      <p:ext uri="{BB962C8B-B14F-4D97-AF65-F5344CB8AC3E}">
        <p14:creationId xmlns:p14="http://schemas.microsoft.com/office/powerpoint/2010/main" val="184515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40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DEC5FA-870D-4250-8D1D-FFF5FC2E547C}" type="slidenum">
              <a:rPr lang="zh-TW" altLang="en-US" smtClean="0"/>
              <a:pPr/>
              <a:t>19</a:t>
            </a:fld>
            <a:endParaRPr lang="en-US" altLang="zh-TW" dirty="0" smtClean="0"/>
          </a:p>
        </p:txBody>
      </p:sp>
    </p:spTree>
    <p:extLst>
      <p:ext uri="{BB962C8B-B14F-4D97-AF65-F5344CB8AC3E}">
        <p14:creationId xmlns:p14="http://schemas.microsoft.com/office/powerpoint/2010/main" val="19638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74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756502-7BB8-46A3-8D98-909C087E5C18}" type="slidenum">
              <a:rPr lang="zh-TW" altLang="en-US" smtClean="0"/>
              <a:pPr/>
              <a:t>2</a:t>
            </a:fld>
            <a:endParaRPr lang="en-US" altLang="zh-TW" dirty="0" smtClean="0"/>
          </a:p>
        </p:txBody>
      </p:sp>
    </p:spTree>
    <p:extLst>
      <p:ext uri="{BB962C8B-B14F-4D97-AF65-F5344CB8AC3E}">
        <p14:creationId xmlns:p14="http://schemas.microsoft.com/office/powerpoint/2010/main" val="2896857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40237-D5E6-42D9-9137-470CCD09758E}" type="slidenum">
              <a:rPr lang="zh-TW" altLang="en-US" smtClean="0"/>
              <a:pPr/>
              <a:t>20</a:t>
            </a:fld>
            <a:endParaRPr lang="en-US" altLang="zh-TW" dirty="0" smtClean="0"/>
          </a:p>
        </p:txBody>
      </p:sp>
    </p:spTree>
    <p:extLst>
      <p:ext uri="{BB962C8B-B14F-4D97-AF65-F5344CB8AC3E}">
        <p14:creationId xmlns:p14="http://schemas.microsoft.com/office/powerpoint/2010/main" val="2886600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60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40237-D5E6-42D9-9137-470CCD09758E}" type="slidenum">
              <a:rPr lang="zh-TW" altLang="en-US" smtClean="0"/>
              <a:pPr/>
              <a:t>21</a:t>
            </a:fld>
            <a:endParaRPr lang="en-US" altLang="zh-TW" dirty="0" smtClean="0"/>
          </a:p>
        </p:txBody>
      </p:sp>
    </p:spTree>
    <p:extLst>
      <p:ext uri="{BB962C8B-B14F-4D97-AF65-F5344CB8AC3E}">
        <p14:creationId xmlns:p14="http://schemas.microsoft.com/office/powerpoint/2010/main" val="152364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81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2378A-7202-406D-80FB-DD2366756BC5}" type="slidenum">
              <a:rPr lang="zh-TW" altLang="en-US" smtClean="0"/>
              <a:pPr/>
              <a:t>22</a:t>
            </a:fld>
            <a:endParaRPr lang="en-US" altLang="zh-TW" dirty="0" smtClean="0"/>
          </a:p>
        </p:txBody>
      </p:sp>
    </p:spTree>
    <p:extLst>
      <p:ext uri="{BB962C8B-B14F-4D97-AF65-F5344CB8AC3E}">
        <p14:creationId xmlns:p14="http://schemas.microsoft.com/office/powerpoint/2010/main" val="2612633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81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02378A-7202-406D-80FB-DD2366756BC5}" type="slidenum">
              <a:rPr lang="zh-TW" altLang="en-US" smtClean="0"/>
              <a:pPr/>
              <a:t>23</a:t>
            </a:fld>
            <a:endParaRPr lang="en-US" altLang="zh-TW" dirty="0" smtClean="0"/>
          </a:p>
        </p:txBody>
      </p:sp>
    </p:spTree>
    <p:extLst>
      <p:ext uri="{BB962C8B-B14F-4D97-AF65-F5344CB8AC3E}">
        <p14:creationId xmlns:p14="http://schemas.microsoft.com/office/powerpoint/2010/main" val="1013878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01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06E45A-0AA8-4DC9-972B-5213BCC120C6}" type="slidenum">
              <a:rPr lang="zh-TW" altLang="en-US" smtClean="0"/>
              <a:pPr/>
              <a:t>24</a:t>
            </a:fld>
            <a:endParaRPr lang="en-US" altLang="zh-TW" dirty="0" smtClean="0"/>
          </a:p>
        </p:txBody>
      </p:sp>
    </p:spTree>
    <p:extLst>
      <p:ext uri="{BB962C8B-B14F-4D97-AF65-F5344CB8AC3E}">
        <p14:creationId xmlns:p14="http://schemas.microsoft.com/office/powerpoint/2010/main" val="2307160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25</a:t>
            </a:fld>
            <a:endParaRPr lang="en-US" altLang="zh-TW" dirty="0" smtClean="0"/>
          </a:p>
        </p:txBody>
      </p:sp>
    </p:spTree>
    <p:extLst>
      <p:ext uri="{BB962C8B-B14F-4D97-AF65-F5344CB8AC3E}">
        <p14:creationId xmlns:p14="http://schemas.microsoft.com/office/powerpoint/2010/main" val="199141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26</a:t>
            </a:fld>
            <a:endParaRPr lang="en-US" altLang="zh-TW" dirty="0" smtClean="0"/>
          </a:p>
        </p:txBody>
      </p:sp>
    </p:spTree>
    <p:extLst>
      <p:ext uri="{BB962C8B-B14F-4D97-AF65-F5344CB8AC3E}">
        <p14:creationId xmlns:p14="http://schemas.microsoft.com/office/powerpoint/2010/main" val="3359868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27</a:t>
            </a:fld>
            <a:endParaRPr lang="en-US" altLang="zh-TW" dirty="0" smtClean="0"/>
          </a:p>
        </p:txBody>
      </p:sp>
    </p:spTree>
    <p:extLst>
      <p:ext uri="{BB962C8B-B14F-4D97-AF65-F5344CB8AC3E}">
        <p14:creationId xmlns:p14="http://schemas.microsoft.com/office/powerpoint/2010/main" val="1237679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28</a:t>
            </a:fld>
            <a:endParaRPr lang="en-US" altLang="zh-TW" dirty="0" smtClean="0"/>
          </a:p>
        </p:txBody>
      </p:sp>
    </p:spTree>
    <p:extLst>
      <p:ext uri="{BB962C8B-B14F-4D97-AF65-F5344CB8AC3E}">
        <p14:creationId xmlns:p14="http://schemas.microsoft.com/office/powerpoint/2010/main" val="2481307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42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1A6553-FA97-4826-97A4-87CC0D07A93C}" type="slidenum">
              <a:rPr lang="zh-TW" altLang="en-US" smtClean="0"/>
              <a:pPr/>
              <a:t>29</a:t>
            </a:fld>
            <a:endParaRPr lang="en-US" altLang="zh-TW" dirty="0" smtClean="0"/>
          </a:p>
        </p:txBody>
      </p:sp>
    </p:spTree>
    <p:extLst>
      <p:ext uri="{BB962C8B-B14F-4D97-AF65-F5344CB8AC3E}">
        <p14:creationId xmlns:p14="http://schemas.microsoft.com/office/powerpoint/2010/main" val="25930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94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98C671-E24C-47C1-8404-E71356B68E21}" type="slidenum">
              <a:rPr lang="zh-TW" altLang="en-US" smtClean="0"/>
              <a:pPr/>
              <a:t>3</a:t>
            </a:fld>
            <a:endParaRPr lang="en-US" altLang="zh-TW" dirty="0" smtClean="0"/>
          </a:p>
        </p:txBody>
      </p:sp>
    </p:spTree>
    <p:extLst>
      <p:ext uri="{BB962C8B-B14F-4D97-AF65-F5344CB8AC3E}">
        <p14:creationId xmlns:p14="http://schemas.microsoft.com/office/powerpoint/2010/main" val="3003388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63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CCDA5-96D5-4C90-8308-4F4530A25855}" type="slidenum">
              <a:rPr lang="zh-TW" altLang="en-US" smtClean="0"/>
              <a:pPr/>
              <a:t>30</a:t>
            </a:fld>
            <a:endParaRPr lang="en-US" altLang="zh-TW" dirty="0" smtClean="0"/>
          </a:p>
        </p:txBody>
      </p:sp>
    </p:spTree>
    <p:extLst>
      <p:ext uri="{BB962C8B-B14F-4D97-AF65-F5344CB8AC3E}">
        <p14:creationId xmlns:p14="http://schemas.microsoft.com/office/powerpoint/2010/main" val="2216033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63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CCDA5-96D5-4C90-8308-4F4530A25855}" type="slidenum">
              <a:rPr lang="zh-TW" altLang="en-US" smtClean="0"/>
              <a:pPr/>
              <a:t>31</a:t>
            </a:fld>
            <a:endParaRPr lang="en-US" altLang="zh-TW" dirty="0" smtClean="0"/>
          </a:p>
        </p:txBody>
      </p:sp>
    </p:spTree>
    <p:extLst>
      <p:ext uri="{BB962C8B-B14F-4D97-AF65-F5344CB8AC3E}">
        <p14:creationId xmlns:p14="http://schemas.microsoft.com/office/powerpoint/2010/main" val="2887529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83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F60F81-183A-4215-A4FE-1FD8FE026B9F}" type="slidenum">
              <a:rPr lang="zh-TW" altLang="en-US" smtClean="0"/>
              <a:pPr/>
              <a:t>32</a:t>
            </a:fld>
            <a:endParaRPr lang="en-US" altLang="zh-TW" dirty="0" smtClean="0"/>
          </a:p>
        </p:txBody>
      </p:sp>
    </p:spTree>
    <p:extLst>
      <p:ext uri="{BB962C8B-B14F-4D97-AF65-F5344CB8AC3E}">
        <p14:creationId xmlns:p14="http://schemas.microsoft.com/office/powerpoint/2010/main" val="754966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04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032742-2D9C-47A2-8896-1A73FE41F349}" type="slidenum">
              <a:rPr lang="zh-TW" altLang="en-US" smtClean="0"/>
              <a:pPr/>
              <a:t>33</a:t>
            </a:fld>
            <a:endParaRPr lang="en-US" altLang="zh-TW" dirty="0" smtClean="0"/>
          </a:p>
        </p:txBody>
      </p:sp>
    </p:spTree>
    <p:extLst>
      <p:ext uri="{BB962C8B-B14F-4D97-AF65-F5344CB8AC3E}">
        <p14:creationId xmlns:p14="http://schemas.microsoft.com/office/powerpoint/2010/main" val="2181248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24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FDB390-C765-4272-9C34-D9DCB3E7B2B3}" type="slidenum">
              <a:rPr lang="zh-TW" altLang="en-US" smtClean="0"/>
              <a:pPr/>
              <a:t>34</a:t>
            </a:fld>
            <a:endParaRPr lang="en-US" altLang="zh-TW" dirty="0" smtClean="0"/>
          </a:p>
        </p:txBody>
      </p:sp>
    </p:spTree>
    <p:extLst>
      <p:ext uri="{BB962C8B-B14F-4D97-AF65-F5344CB8AC3E}">
        <p14:creationId xmlns:p14="http://schemas.microsoft.com/office/powerpoint/2010/main" val="2519991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35</a:t>
            </a:fld>
            <a:endParaRPr lang="en-US" altLang="zh-TW" dirty="0" smtClean="0"/>
          </a:p>
        </p:txBody>
      </p:sp>
    </p:spTree>
    <p:extLst>
      <p:ext uri="{BB962C8B-B14F-4D97-AF65-F5344CB8AC3E}">
        <p14:creationId xmlns:p14="http://schemas.microsoft.com/office/powerpoint/2010/main" val="2889328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36</a:t>
            </a:fld>
            <a:endParaRPr lang="en-US" altLang="zh-TW" dirty="0" smtClean="0"/>
          </a:p>
        </p:txBody>
      </p:sp>
    </p:spTree>
    <p:extLst>
      <p:ext uri="{BB962C8B-B14F-4D97-AF65-F5344CB8AC3E}">
        <p14:creationId xmlns:p14="http://schemas.microsoft.com/office/powerpoint/2010/main" val="3153208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37</a:t>
            </a:fld>
            <a:endParaRPr lang="en-US" altLang="zh-TW" dirty="0" smtClean="0"/>
          </a:p>
        </p:txBody>
      </p:sp>
    </p:spTree>
    <p:extLst>
      <p:ext uri="{BB962C8B-B14F-4D97-AF65-F5344CB8AC3E}">
        <p14:creationId xmlns:p14="http://schemas.microsoft.com/office/powerpoint/2010/main" val="2108671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645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BDD12B-D076-4F83-AFD8-E45C9E1504F7}" type="slidenum">
              <a:rPr lang="zh-TW" altLang="en-US" smtClean="0"/>
              <a:pPr/>
              <a:t>38</a:t>
            </a:fld>
            <a:endParaRPr lang="en-US" altLang="zh-TW" dirty="0" smtClean="0"/>
          </a:p>
        </p:txBody>
      </p:sp>
    </p:spTree>
    <p:extLst>
      <p:ext uri="{BB962C8B-B14F-4D97-AF65-F5344CB8AC3E}">
        <p14:creationId xmlns:p14="http://schemas.microsoft.com/office/powerpoint/2010/main" val="1798339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65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EA5FA9-BA47-407E-BC34-85CD2B6D2D26}" type="slidenum">
              <a:rPr lang="zh-TW" altLang="en-US" smtClean="0"/>
              <a:pPr/>
              <a:t>39</a:t>
            </a:fld>
            <a:endParaRPr lang="en-US" altLang="zh-TW" dirty="0" smtClean="0"/>
          </a:p>
        </p:txBody>
      </p:sp>
    </p:spTree>
    <p:extLst>
      <p:ext uri="{BB962C8B-B14F-4D97-AF65-F5344CB8AC3E}">
        <p14:creationId xmlns:p14="http://schemas.microsoft.com/office/powerpoint/2010/main" val="62657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76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850475-6E17-47D5-AB3B-688758F72121}" type="slidenum">
              <a:rPr lang="zh-TW" altLang="en-US" smtClean="0"/>
              <a:pPr/>
              <a:t>4</a:t>
            </a:fld>
            <a:endParaRPr lang="en-US" altLang="zh-TW" dirty="0" smtClean="0"/>
          </a:p>
        </p:txBody>
      </p:sp>
    </p:spTree>
    <p:extLst>
      <p:ext uri="{BB962C8B-B14F-4D97-AF65-F5344CB8AC3E}">
        <p14:creationId xmlns:p14="http://schemas.microsoft.com/office/powerpoint/2010/main" val="364364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7529C1-4EF4-480E-A083-6B0C9A2ED52B}" type="slidenum">
              <a:rPr lang="zh-TW" altLang="en-US" smtClean="0"/>
              <a:pPr/>
              <a:t>40</a:t>
            </a:fld>
            <a:endParaRPr lang="en-US" altLang="zh-TW" dirty="0" smtClean="0"/>
          </a:p>
        </p:txBody>
      </p:sp>
    </p:spTree>
    <p:extLst>
      <p:ext uri="{BB962C8B-B14F-4D97-AF65-F5344CB8AC3E}">
        <p14:creationId xmlns:p14="http://schemas.microsoft.com/office/powerpoint/2010/main" val="3737900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6861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7529C1-4EF4-480E-A083-6B0C9A2ED52B}" type="slidenum">
              <a:rPr lang="zh-TW" altLang="en-US" smtClean="0"/>
              <a:pPr/>
              <a:t>41</a:t>
            </a:fld>
            <a:endParaRPr lang="en-US" altLang="zh-TW" dirty="0" smtClean="0"/>
          </a:p>
        </p:txBody>
      </p:sp>
    </p:spTree>
    <p:extLst>
      <p:ext uri="{BB962C8B-B14F-4D97-AF65-F5344CB8AC3E}">
        <p14:creationId xmlns:p14="http://schemas.microsoft.com/office/powerpoint/2010/main" val="14524353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3C4EA-F3E3-48BC-8A4B-EDC381969565}" type="slidenum">
              <a:rPr lang="zh-TW" altLang="en-US" smtClean="0"/>
              <a:pPr/>
              <a:t>42</a:t>
            </a:fld>
            <a:endParaRPr lang="en-US" altLang="zh-TW" dirty="0" smtClean="0"/>
          </a:p>
        </p:txBody>
      </p:sp>
    </p:spTree>
    <p:extLst>
      <p:ext uri="{BB962C8B-B14F-4D97-AF65-F5344CB8AC3E}">
        <p14:creationId xmlns:p14="http://schemas.microsoft.com/office/powerpoint/2010/main" val="2803762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68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58354-8AB9-42B5-8BC0-7E6C81F9F270}" type="slidenum">
              <a:rPr lang="zh-TW" altLang="en-US" smtClean="0"/>
              <a:pPr/>
              <a:t>43</a:t>
            </a:fld>
            <a:endParaRPr lang="en-US" altLang="zh-TW" dirty="0" smtClean="0"/>
          </a:p>
        </p:txBody>
      </p:sp>
    </p:spTree>
    <p:extLst>
      <p:ext uri="{BB962C8B-B14F-4D97-AF65-F5344CB8AC3E}">
        <p14:creationId xmlns:p14="http://schemas.microsoft.com/office/powerpoint/2010/main" val="2327985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788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34254E-7C28-449B-BBC2-52749B89DBD4}" type="slidenum">
              <a:rPr lang="zh-TW" altLang="en-US" smtClean="0"/>
              <a:pPr/>
              <a:t>44</a:t>
            </a:fld>
            <a:endParaRPr lang="en-US" altLang="zh-TW" dirty="0" smtClean="0"/>
          </a:p>
        </p:txBody>
      </p:sp>
    </p:spTree>
    <p:extLst>
      <p:ext uri="{BB962C8B-B14F-4D97-AF65-F5344CB8AC3E}">
        <p14:creationId xmlns:p14="http://schemas.microsoft.com/office/powerpoint/2010/main" val="872333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08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A5E7C6-7240-4E37-B2C3-E8EA2BF7512A}" type="slidenum">
              <a:rPr lang="zh-TW" altLang="en-US" smtClean="0"/>
              <a:pPr/>
              <a:t>45</a:t>
            </a:fld>
            <a:endParaRPr lang="en-US" altLang="zh-TW" dirty="0" smtClean="0"/>
          </a:p>
        </p:txBody>
      </p:sp>
    </p:spTree>
    <p:extLst>
      <p:ext uri="{BB962C8B-B14F-4D97-AF65-F5344CB8AC3E}">
        <p14:creationId xmlns:p14="http://schemas.microsoft.com/office/powerpoint/2010/main" val="1081361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29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4ABBD8-40E2-4061-BF87-707BD99EC13A}" type="slidenum">
              <a:rPr lang="zh-TW" altLang="en-US" smtClean="0"/>
              <a:pPr/>
              <a:t>46</a:t>
            </a:fld>
            <a:endParaRPr lang="en-US" altLang="zh-TW" dirty="0" smtClean="0"/>
          </a:p>
        </p:txBody>
      </p:sp>
    </p:spTree>
    <p:extLst>
      <p:ext uri="{BB962C8B-B14F-4D97-AF65-F5344CB8AC3E}">
        <p14:creationId xmlns:p14="http://schemas.microsoft.com/office/powerpoint/2010/main" val="41043878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47</a:t>
            </a:fld>
            <a:endParaRPr lang="en-US" altLang="zh-TW" dirty="0" smtClean="0"/>
          </a:p>
        </p:txBody>
      </p:sp>
    </p:spTree>
    <p:extLst>
      <p:ext uri="{BB962C8B-B14F-4D97-AF65-F5344CB8AC3E}">
        <p14:creationId xmlns:p14="http://schemas.microsoft.com/office/powerpoint/2010/main" val="129379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48</a:t>
            </a:fld>
            <a:endParaRPr lang="en-US" altLang="zh-TW" dirty="0" smtClean="0"/>
          </a:p>
        </p:txBody>
      </p:sp>
    </p:spTree>
    <p:extLst>
      <p:ext uri="{BB962C8B-B14F-4D97-AF65-F5344CB8AC3E}">
        <p14:creationId xmlns:p14="http://schemas.microsoft.com/office/powerpoint/2010/main" val="1151779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49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2C13B5-479F-48F7-A79E-5B2DCD25C702}" type="slidenum">
              <a:rPr lang="zh-TW" altLang="en-US" smtClean="0"/>
              <a:pPr/>
              <a:t>49</a:t>
            </a:fld>
            <a:endParaRPr lang="en-US" altLang="zh-TW" dirty="0" smtClean="0"/>
          </a:p>
        </p:txBody>
      </p:sp>
    </p:spTree>
    <p:extLst>
      <p:ext uri="{BB962C8B-B14F-4D97-AF65-F5344CB8AC3E}">
        <p14:creationId xmlns:p14="http://schemas.microsoft.com/office/powerpoint/2010/main" val="290602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5</a:t>
            </a:fld>
            <a:endParaRPr lang="en-US" altLang="zh-TW" dirty="0" smtClean="0"/>
          </a:p>
        </p:txBody>
      </p:sp>
    </p:spTree>
    <p:extLst>
      <p:ext uri="{BB962C8B-B14F-4D97-AF65-F5344CB8AC3E}">
        <p14:creationId xmlns:p14="http://schemas.microsoft.com/office/powerpoint/2010/main" val="3329404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6AF535-2A00-4756-8941-EEC51E02526B}" type="slidenum">
              <a:rPr lang="zh-TW" altLang="en-US" smtClean="0"/>
              <a:pPr/>
              <a:t>50</a:t>
            </a:fld>
            <a:endParaRPr lang="en-US" altLang="zh-TW" dirty="0" smtClean="0"/>
          </a:p>
        </p:txBody>
      </p:sp>
    </p:spTree>
    <p:extLst>
      <p:ext uri="{BB962C8B-B14F-4D97-AF65-F5344CB8AC3E}">
        <p14:creationId xmlns:p14="http://schemas.microsoft.com/office/powerpoint/2010/main" val="3798002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8909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893B16-F9A0-4F47-B499-C295056A5429}" type="slidenum">
              <a:rPr lang="zh-TW" altLang="en-US" smtClean="0"/>
              <a:pPr/>
              <a:t>51</a:t>
            </a:fld>
            <a:endParaRPr lang="en-US" altLang="zh-TW" dirty="0" smtClean="0"/>
          </a:p>
        </p:txBody>
      </p:sp>
    </p:spTree>
    <p:extLst>
      <p:ext uri="{BB962C8B-B14F-4D97-AF65-F5344CB8AC3E}">
        <p14:creationId xmlns:p14="http://schemas.microsoft.com/office/powerpoint/2010/main" val="3971103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52</a:t>
            </a:fld>
            <a:endParaRPr lang="en-US" altLang="zh-TW" dirty="0" smtClean="0"/>
          </a:p>
        </p:txBody>
      </p:sp>
    </p:spTree>
    <p:extLst>
      <p:ext uri="{BB962C8B-B14F-4D97-AF65-F5344CB8AC3E}">
        <p14:creationId xmlns:p14="http://schemas.microsoft.com/office/powerpoint/2010/main" val="7573773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53</a:t>
            </a:fld>
            <a:endParaRPr lang="en-US" altLang="zh-TW" dirty="0" smtClean="0"/>
          </a:p>
        </p:txBody>
      </p:sp>
    </p:spTree>
    <p:extLst>
      <p:ext uri="{BB962C8B-B14F-4D97-AF65-F5344CB8AC3E}">
        <p14:creationId xmlns:p14="http://schemas.microsoft.com/office/powerpoint/2010/main" val="22500626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54</a:t>
            </a:fld>
            <a:endParaRPr lang="en-US" altLang="zh-TW" dirty="0" smtClean="0"/>
          </a:p>
        </p:txBody>
      </p:sp>
    </p:spTree>
    <p:extLst>
      <p:ext uri="{BB962C8B-B14F-4D97-AF65-F5344CB8AC3E}">
        <p14:creationId xmlns:p14="http://schemas.microsoft.com/office/powerpoint/2010/main" val="3215899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55</a:t>
            </a:fld>
            <a:endParaRPr lang="en-US" altLang="zh-TW" dirty="0" smtClean="0"/>
          </a:p>
        </p:txBody>
      </p:sp>
    </p:spTree>
    <p:extLst>
      <p:ext uri="{BB962C8B-B14F-4D97-AF65-F5344CB8AC3E}">
        <p14:creationId xmlns:p14="http://schemas.microsoft.com/office/powerpoint/2010/main" val="556812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56</a:t>
            </a:fld>
            <a:endParaRPr lang="en-US" altLang="zh-TW" dirty="0" smtClean="0"/>
          </a:p>
        </p:txBody>
      </p:sp>
    </p:spTree>
    <p:extLst>
      <p:ext uri="{BB962C8B-B14F-4D97-AF65-F5344CB8AC3E}">
        <p14:creationId xmlns:p14="http://schemas.microsoft.com/office/powerpoint/2010/main" val="4140879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57</a:t>
            </a:fld>
            <a:endParaRPr lang="en-US" altLang="zh-TW" dirty="0" smtClean="0"/>
          </a:p>
        </p:txBody>
      </p:sp>
    </p:spTree>
    <p:extLst>
      <p:ext uri="{BB962C8B-B14F-4D97-AF65-F5344CB8AC3E}">
        <p14:creationId xmlns:p14="http://schemas.microsoft.com/office/powerpoint/2010/main" val="14791356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58</a:t>
            </a:fld>
            <a:endParaRPr lang="en-US" altLang="zh-TW" dirty="0" smtClean="0"/>
          </a:p>
        </p:txBody>
      </p:sp>
    </p:spTree>
    <p:extLst>
      <p:ext uri="{BB962C8B-B14F-4D97-AF65-F5344CB8AC3E}">
        <p14:creationId xmlns:p14="http://schemas.microsoft.com/office/powerpoint/2010/main" val="2176490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59</a:t>
            </a:fld>
            <a:endParaRPr lang="en-US" altLang="zh-TW" dirty="0" smtClean="0"/>
          </a:p>
        </p:txBody>
      </p:sp>
    </p:spTree>
    <p:extLst>
      <p:ext uri="{BB962C8B-B14F-4D97-AF65-F5344CB8AC3E}">
        <p14:creationId xmlns:p14="http://schemas.microsoft.com/office/powerpoint/2010/main" val="110455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6</a:t>
            </a:fld>
            <a:endParaRPr lang="en-US" altLang="zh-TW" dirty="0" smtClean="0"/>
          </a:p>
        </p:txBody>
      </p:sp>
    </p:spTree>
    <p:extLst>
      <p:ext uri="{BB962C8B-B14F-4D97-AF65-F5344CB8AC3E}">
        <p14:creationId xmlns:p14="http://schemas.microsoft.com/office/powerpoint/2010/main" val="346095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60</a:t>
            </a:fld>
            <a:endParaRPr lang="en-US" altLang="zh-TW" dirty="0" smtClean="0"/>
          </a:p>
        </p:txBody>
      </p:sp>
    </p:spTree>
    <p:extLst>
      <p:ext uri="{BB962C8B-B14F-4D97-AF65-F5344CB8AC3E}">
        <p14:creationId xmlns:p14="http://schemas.microsoft.com/office/powerpoint/2010/main" val="17647169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61</a:t>
            </a:fld>
            <a:endParaRPr lang="en-US" altLang="zh-TW" dirty="0" smtClean="0"/>
          </a:p>
        </p:txBody>
      </p:sp>
    </p:spTree>
    <p:extLst>
      <p:ext uri="{BB962C8B-B14F-4D97-AF65-F5344CB8AC3E}">
        <p14:creationId xmlns:p14="http://schemas.microsoft.com/office/powerpoint/2010/main" val="3676731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B1B78-D52E-4AEA-A7A5-3A9FB08F3695}" type="slidenum">
              <a:rPr lang="zh-TW" altLang="en-US" smtClean="0"/>
              <a:pPr/>
              <a:t>62</a:t>
            </a:fld>
            <a:endParaRPr lang="en-US" altLang="zh-TW" dirty="0" smtClean="0"/>
          </a:p>
        </p:txBody>
      </p:sp>
    </p:spTree>
    <p:extLst>
      <p:ext uri="{BB962C8B-B14F-4D97-AF65-F5344CB8AC3E}">
        <p14:creationId xmlns:p14="http://schemas.microsoft.com/office/powerpoint/2010/main" val="26762399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63</a:t>
            </a:fld>
            <a:endParaRPr lang="en-US" altLang="zh-TW" dirty="0" smtClean="0"/>
          </a:p>
        </p:txBody>
      </p:sp>
    </p:spTree>
    <p:extLst>
      <p:ext uri="{BB962C8B-B14F-4D97-AF65-F5344CB8AC3E}">
        <p14:creationId xmlns:p14="http://schemas.microsoft.com/office/powerpoint/2010/main" val="255713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64</a:t>
            </a:fld>
            <a:endParaRPr lang="en-US" altLang="zh-TW" dirty="0" smtClean="0"/>
          </a:p>
        </p:txBody>
      </p:sp>
    </p:spTree>
    <p:extLst>
      <p:ext uri="{BB962C8B-B14F-4D97-AF65-F5344CB8AC3E}">
        <p14:creationId xmlns:p14="http://schemas.microsoft.com/office/powerpoint/2010/main" val="29211884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65</a:t>
            </a:fld>
            <a:endParaRPr lang="en-US" altLang="zh-TW" dirty="0" smtClean="0"/>
          </a:p>
        </p:txBody>
      </p:sp>
    </p:spTree>
    <p:extLst>
      <p:ext uri="{BB962C8B-B14F-4D97-AF65-F5344CB8AC3E}">
        <p14:creationId xmlns:p14="http://schemas.microsoft.com/office/powerpoint/2010/main" val="29528901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4833F-06AF-438C-AEA6-F3B3527AD722}" type="slidenum">
              <a:rPr lang="zh-TW" altLang="en-US" smtClean="0"/>
              <a:pPr/>
              <a:t>66</a:t>
            </a:fld>
            <a:endParaRPr lang="en-US" altLang="zh-TW" dirty="0" smtClean="0"/>
          </a:p>
        </p:txBody>
      </p:sp>
    </p:spTree>
    <p:extLst>
      <p:ext uri="{BB962C8B-B14F-4D97-AF65-F5344CB8AC3E}">
        <p14:creationId xmlns:p14="http://schemas.microsoft.com/office/powerpoint/2010/main" val="15925872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22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975ACB-9F47-46BF-8BCE-B87FBB01F5C2}" type="slidenum">
              <a:rPr lang="zh-TW" altLang="en-US" smtClean="0"/>
              <a:pPr/>
              <a:t>67</a:t>
            </a:fld>
            <a:endParaRPr lang="en-US" altLang="zh-TW" dirty="0" smtClean="0"/>
          </a:p>
        </p:txBody>
      </p:sp>
    </p:spTree>
    <p:extLst>
      <p:ext uri="{BB962C8B-B14F-4D97-AF65-F5344CB8AC3E}">
        <p14:creationId xmlns:p14="http://schemas.microsoft.com/office/powerpoint/2010/main" val="27365384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圖像版面配置區 1"/>
          <p:cNvSpPr>
            <a:spLocks noGrp="1" noRot="1" noChangeAspect="1"/>
          </p:cNvSpPr>
          <p:nvPr>
            <p:ph type="sldImg"/>
          </p:nvPr>
        </p:nvSpPr>
        <p:spPr bwMode="auto">
          <a:noFill/>
          <a:ln>
            <a:solidFill>
              <a:srgbClr val="000000"/>
            </a:solidFill>
            <a:miter lim="800000"/>
            <a:headEnd/>
            <a:tailEnd/>
          </a:ln>
        </p:spPr>
      </p:sp>
      <p:sp>
        <p:nvSpPr>
          <p:cNvPr id="952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52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4B7730-D28E-4D23-95C2-28A2937439B7}" type="slidenum">
              <a:rPr lang="zh-TW" altLang="en-US" smtClean="0"/>
              <a:pPr/>
              <a:t>68</a:t>
            </a:fld>
            <a:endParaRPr lang="en-US" altLang="zh-TW" dirty="0" smtClean="0"/>
          </a:p>
        </p:txBody>
      </p:sp>
    </p:spTree>
    <p:extLst>
      <p:ext uri="{BB962C8B-B14F-4D97-AF65-F5344CB8AC3E}">
        <p14:creationId xmlns:p14="http://schemas.microsoft.com/office/powerpoint/2010/main" val="20757859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72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8AC86B-F391-4981-8A40-E18C810C98B5}" type="slidenum">
              <a:rPr lang="zh-TW" altLang="en-US" smtClean="0"/>
              <a:pPr/>
              <a:t>69</a:t>
            </a:fld>
            <a:endParaRPr lang="en-US" altLang="zh-TW" dirty="0" smtClean="0"/>
          </a:p>
        </p:txBody>
      </p:sp>
    </p:spTree>
    <p:extLst>
      <p:ext uri="{BB962C8B-B14F-4D97-AF65-F5344CB8AC3E}">
        <p14:creationId xmlns:p14="http://schemas.microsoft.com/office/powerpoint/2010/main" val="171290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7</a:t>
            </a:fld>
            <a:endParaRPr lang="en-US" altLang="zh-TW" dirty="0" smtClean="0"/>
          </a:p>
        </p:txBody>
      </p:sp>
    </p:spTree>
    <p:extLst>
      <p:ext uri="{BB962C8B-B14F-4D97-AF65-F5344CB8AC3E}">
        <p14:creationId xmlns:p14="http://schemas.microsoft.com/office/powerpoint/2010/main" val="3502328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70</a:t>
            </a:fld>
            <a:endParaRPr lang="en-US" altLang="zh-TW" dirty="0" smtClean="0"/>
          </a:p>
        </p:txBody>
      </p:sp>
    </p:spTree>
    <p:extLst>
      <p:ext uri="{BB962C8B-B14F-4D97-AF65-F5344CB8AC3E}">
        <p14:creationId xmlns:p14="http://schemas.microsoft.com/office/powerpoint/2010/main" val="21926979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71</a:t>
            </a:fld>
            <a:endParaRPr lang="en-US" altLang="zh-TW" dirty="0" smtClean="0"/>
          </a:p>
        </p:txBody>
      </p:sp>
    </p:spTree>
    <p:extLst>
      <p:ext uri="{BB962C8B-B14F-4D97-AF65-F5344CB8AC3E}">
        <p14:creationId xmlns:p14="http://schemas.microsoft.com/office/powerpoint/2010/main" val="23919156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93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190BA-F074-444F-8437-3E25FFED82D4}" type="slidenum">
              <a:rPr lang="zh-TW" altLang="en-US" smtClean="0"/>
              <a:pPr/>
              <a:t>72</a:t>
            </a:fld>
            <a:endParaRPr lang="en-US" altLang="zh-TW" dirty="0" smtClean="0"/>
          </a:p>
        </p:txBody>
      </p:sp>
    </p:spTree>
    <p:extLst>
      <p:ext uri="{BB962C8B-B14F-4D97-AF65-F5344CB8AC3E}">
        <p14:creationId xmlns:p14="http://schemas.microsoft.com/office/powerpoint/2010/main" val="42319277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13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88C63B-1676-4350-8D58-505725FB89CA}" type="slidenum">
              <a:rPr lang="zh-TW" altLang="en-US" smtClean="0"/>
              <a:pPr/>
              <a:t>73</a:t>
            </a:fld>
            <a:endParaRPr lang="en-US" altLang="zh-TW" dirty="0" smtClean="0"/>
          </a:p>
        </p:txBody>
      </p:sp>
    </p:spTree>
    <p:extLst>
      <p:ext uri="{BB962C8B-B14F-4D97-AF65-F5344CB8AC3E}">
        <p14:creationId xmlns:p14="http://schemas.microsoft.com/office/powerpoint/2010/main" val="3004745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547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A58BEA-8942-4D31-A3E7-F1EFC8C031DE}" type="slidenum">
              <a:rPr lang="zh-TW" altLang="en-US" smtClean="0"/>
              <a:pPr/>
              <a:t>74</a:t>
            </a:fld>
            <a:endParaRPr lang="en-US" altLang="zh-TW" dirty="0" smtClean="0"/>
          </a:p>
        </p:txBody>
      </p:sp>
    </p:spTree>
    <p:extLst>
      <p:ext uri="{BB962C8B-B14F-4D97-AF65-F5344CB8AC3E}">
        <p14:creationId xmlns:p14="http://schemas.microsoft.com/office/powerpoint/2010/main" val="34080184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75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C96F13-9E0F-4F27-B43E-47D5E8218F5A}" type="slidenum">
              <a:rPr lang="zh-TW" altLang="en-US" smtClean="0"/>
              <a:pPr/>
              <a:t>75</a:t>
            </a:fld>
            <a:endParaRPr lang="en-US" altLang="zh-TW" dirty="0" smtClean="0"/>
          </a:p>
        </p:txBody>
      </p:sp>
    </p:spTree>
    <p:extLst>
      <p:ext uri="{BB962C8B-B14F-4D97-AF65-F5344CB8AC3E}">
        <p14:creationId xmlns:p14="http://schemas.microsoft.com/office/powerpoint/2010/main" val="34409683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0957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E272D3-BAD2-436F-A1A4-F499D5424534}" type="slidenum">
              <a:rPr lang="zh-TW" altLang="en-US" smtClean="0"/>
              <a:pPr/>
              <a:t>76</a:t>
            </a:fld>
            <a:endParaRPr lang="en-US" altLang="zh-TW" dirty="0" smtClean="0"/>
          </a:p>
        </p:txBody>
      </p:sp>
    </p:spTree>
    <p:extLst>
      <p:ext uri="{BB962C8B-B14F-4D97-AF65-F5344CB8AC3E}">
        <p14:creationId xmlns:p14="http://schemas.microsoft.com/office/powerpoint/2010/main" val="15270784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16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C9130-22A1-48D9-959A-817CE60ED8C3}" type="slidenum">
              <a:rPr lang="zh-TW" altLang="en-US" smtClean="0"/>
              <a:pPr/>
              <a:t>77</a:t>
            </a:fld>
            <a:endParaRPr lang="en-US" altLang="zh-TW" dirty="0" smtClean="0"/>
          </a:p>
        </p:txBody>
      </p:sp>
    </p:spTree>
    <p:extLst>
      <p:ext uri="{BB962C8B-B14F-4D97-AF65-F5344CB8AC3E}">
        <p14:creationId xmlns:p14="http://schemas.microsoft.com/office/powerpoint/2010/main" val="8852764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16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0C9130-22A1-48D9-959A-817CE60ED8C3}" type="slidenum">
              <a:rPr lang="zh-TW" altLang="en-US" smtClean="0"/>
              <a:pPr/>
              <a:t>78</a:t>
            </a:fld>
            <a:endParaRPr lang="en-US" altLang="zh-TW" dirty="0" smtClean="0"/>
          </a:p>
        </p:txBody>
      </p:sp>
    </p:spTree>
    <p:extLst>
      <p:ext uri="{BB962C8B-B14F-4D97-AF65-F5344CB8AC3E}">
        <p14:creationId xmlns:p14="http://schemas.microsoft.com/office/powerpoint/2010/main" val="38413023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80907-310A-4656-A2F5-B1A3D7A4527C}" type="slidenum">
              <a:rPr lang="zh-TW" altLang="en-US" smtClean="0"/>
              <a:pPr/>
              <a:t>79</a:t>
            </a:fld>
            <a:endParaRPr lang="en-US" altLang="zh-TW" dirty="0" smtClean="0"/>
          </a:p>
        </p:txBody>
      </p:sp>
    </p:spTree>
    <p:extLst>
      <p:ext uri="{BB962C8B-B14F-4D97-AF65-F5344CB8AC3E}">
        <p14:creationId xmlns:p14="http://schemas.microsoft.com/office/powerpoint/2010/main" val="215989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215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B4D89-552A-4319-B1D0-658B32FE70F8}" type="slidenum">
              <a:rPr lang="zh-TW" altLang="en-US" smtClean="0"/>
              <a:pPr/>
              <a:t>8</a:t>
            </a:fld>
            <a:endParaRPr lang="en-US" altLang="zh-TW" dirty="0" smtClean="0"/>
          </a:p>
        </p:txBody>
      </p:sp>
    </p:spTree>
    <p:extLst>
      <p:ext uri="{BB962C8B-B14F-4D97-AF65-F5344CB8AC3E}">
        <p14:creationId xmlns:p14="http://schemas.microsoft.com/office/powerpoint/2010/main" val="275588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1136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80907-310A-4656-A2F5-B1A3D7A4527C}" type="slidenum">
              <a:rPr lang="zh-TW" altLang="en-US" smtClean="0"/>
              <a:pPr/>
              <a:t>80</a:t>
            </a:fld>
            <a:endParaRPr lang="en-US" altLang="zh-TW" dirty="0" smtClean="0"/>
          </a:p>
        </p:txBody>
      </p:sp>
    </p:spTree>
    <p:extLst>
      <p:ext uri="{BB962C8B-B14F-4D97-AF65-F5344CB8AC3E}">
        <p14:creationId xmlns:p14="http://schemas.microsoft.com/office/powerpoint/2010/main" val="48791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
        <p:nvSpPr>
          <p:cNvPr id="235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29D715-D0D4-42FF-BF74-256846811ABF}" type="slidenum">
              <a:rPr lang="zh-TW" altLang="en-US" smtClean="0"/>
              <a:pPr/>
              <a:t>9</a:t>
            </a:fld>
            <a:endParaRPr lang="en-US" altLang="zh-TW" dirty="0" smtClean="0"/>
          </a:p>
        </p:txBody>
      </p:sp>
    </p:spTree>
    <p:extLst>
      <p:ext uri="{BB962C8B-B14F-4D97-AF65-F5344CB8AC3E}">
        <p14:creationId xmlns:p14="http://schemas.microsoft.com/office/powerpoint/2010/main" val="292445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a typeface="新細明體" pitchFamily="18" charset="-120"/>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smtClean="0"/>
              <a:t>按一下以編輯母片標題樣式</a:t>
            </a:r>
            <a:endParaRPr lang="zh-TW" altLang="en-US"/>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3500514F-6FC2-46D8-A85F-3C94B4DCFE24}" type="datetime1">
              <a:rPr lang="zh-TW" altLang="en-US"/>
              <a:pPr>
                <a:defRPr/>
              </a:pPr>
              <a:t>2017/3/22</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A1297BAF-E677-45CB-9475-4CFDE0F857E5}"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E83F12E3-3079-4219-A97A-DBCACCD73A33}" type="datetime1">
              <a:rPr lang="zh-TW" altLang="en-US"/>
              <a:pPr>
                <a:defRPr/>
              </a:pPr>
              <a:t>2017/3/22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99E32F52-33C3-461C-B336-61E0BF74D67A}"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D662AD37-C59B-4C35-897B-7024F5C2401E}" type="datetime1">
              <a:rPr lang="zh-TW" altLang="en-US"/>
              <a:pPr>
                <a:defRPr/>
              </a:pPr>
              <a:t>2017/3/22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B75235E7-D0ED-4E10-8B98-E84FA2BBBCE9}"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B327BEEA-5D76-4A95-860B-7DDD5184A221}" type="datetime1">
              <a:rPr lang="zh-TW" altLang="en-US"/>
              <a:pPr>
                <a:defRPr/>
              </a:pPr>
              <a:t>2017/3/22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696D582-221A-4A7A-9495-2A3992126361}"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F3AE1BC2-B6F7-437A-85B7-ACAD539BC4BC}" type="datetime1">
              <a:rPr lang="zh-TW" altLang="en-US"/>
              <a:pPr>
                <a:defRPr/>
              </a:pPr>
              <a:t>2017/3/22</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C951B5E9-C946-4F22-B681-ACB48077753E}"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B016954F-FFBD-4F4C-8ABE-990C6BDFF6F5}" type="datetime1">
              <a:rPr lang="zh-TW" altLang="en-US"/>
              <a:pPr>
                <a:defRPr/>
              </a:pPr>
              <a:t>2017/3/22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3FDFFA9C-9757-48D0-AB97-3B4D606A3E47}"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1EC23F6B-7825-4D4B-8FB7-05639917F46A}" type="datetime1">
              <a:rPr lang="zh-TW" altLang="en-US"/>
              <a:pPr>
                <a:defRPr/>
              </a:pPr>
              <a:t>2017/3/22</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7DCD64D3-6625-4CCA-A9E3-D8FC187CD0D9}"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0081A0DD-84B3-4D2A-8C50-2F78C7CD624C}" type="datetime1">
              <a:rPr lang="zh-TW" altLang="en-US"/>
              <a:pPr>
                <a:defRPr/>
              </a:pPr>
              <a:t>2017/3/22</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3E93427-5144-4932-A5B0-109E2D6DE417}"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0BF5D3FC-C90B-444D-8B29-BA1942940CE5}" type="datetime1">
              <a:rPr lang="zh-TW" altLang="en-US"/>
              <a:pPr>
                <a:defRPr/>
              </a:pPr>
              <a:t>2017/3/22</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2D638750-B979-4FD8-9265-21A68E55B35D}"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8A47ECC2-E079-4717-8DB0-E182175DD539}" type="datetime1">
              <a:rPr lang="zh-TW" altLang="en-US"/>
              <a:pPr>
                <a:defRPr/>
              </a:pPr>
              <a:t>2017/3/22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586A0F7F-9C52-4983-991A-70C8FE7A9572}"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fld id="{10D9DD59-2CA1-48EE-9601-6D1E99C31D2A}" type="datetime1">
              <a:rPr lang="zh-TW" altLang="en-US"/>
              <a:pPr>
                <a:defRPr/>
              </a:pPr>
              <a:t>2017/3/22</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D024676-07F5-4095-8965-06479221E699}"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E9467992-FEA1-4D5D-A598-5C6FD2318A87}"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fontAlgn="base">
        <a:spcBef>
          <a:spcPct val="0"/>
        </a:spcBef>
        <a:spcAft>
          <a:spcPct val="0"/>
        </a:spcAft>
        <a:defRPr kumimoji="1" sz="2800">
          <a:solidFill>
            <a:schemeClr val="tx2"/>
          </a:solidFill>
          <a:latin typeface="+mj-lt"/>
          <a:ea typeface="+mj-ea"/>
          <a:cs typeface="+mj-cs"/>
        </a:defRPr>
      </a:lvl1pPr>
      <a:lvl2pPr algn="l" rtl="0" fontAlgn="base">
        <a:spcBef>
          <a:spcPct val="0"/>
        </a:spcBef>
        <a:spcAft>
          <a:spcPct val="0"/>
        </a:spcAft>
        <a:defRPr kumimoji="1" sz="2800">
          <a:solidFill>
            <a:schemeClr val="tx2"/>
          </a:solidFill>
          <a:latin typeface="Arial" charset="0"/>
          <a:ea typeface="新細明體" charset="-120"/>
        </a:defRPr>
      </a:lvl2pPr>
      <a:lvl3pPr algn="l" rtl="0" fontAlgn="base">
        <a:spcBef>
          <a:spcPct val="0"/>
        </a:spcBef>
        <a:spcAft>
          <a:spcPct val="0"/>
        </a:spcAft>
        <a:defRPr kumimoji="1" sz="2800">
          <a:solidFill>
            <a:schemeClr val="tx2"/>
          </a:solidFill>
          <a:latin typeface="Arial" charset="0"/>
          <a:ea typeface="新細明體" charset="-120"/>
        </a:defRPr>
      </a:lvl3pPr>
      <a:lvl4pPr algn="l" rtl="0" fontAlgn="base">
        <a:spcBef>
          <a:spcPct val="0"/>
        </a:spcBef>
        <a:spcAft>
          <a:spcPct val="0"/>
        </a:spcAft>
        <a:defRPr kumimoji="1" sz="2800">
          <a:solidFill>
            <a:schemeClr val="tx2"/>
          </a:solidFill>
          <a:latin typeface="Arial" charset="0"/>
          <a:ea typeface="新細明體" charset="-120"/>
        </a:defRPr>
      </a:lvl4pPr>
      <a:lvl5pPr algn="l" rtl="0" fontAlgn="base">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nion42.jctv.ntut.edu.t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qry1.jctv.ntut.edu.tw/ubriefQue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ctrTitle"/>
          </p:nvPr>
        </p:nvSpPr>
        <p:spPr>
          <a:xfrm>
            <a:off x="735112" y="735012"/>
            <a:ext cx="2071688" cy="433388"/>
          </a:xfrm>
        </p:spPr>
        <p:txBody>
          <a:bodyPr/>
          <a:lstStyle/>
          <a:p>
            <a:r>
              <a:rPr lang="en-US" altLang="zh-TW" dirty="0" smtClean="0">
                <a:solidFill>
                  <a:srgbClr val="CC0000"/>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dirty="0" smtClean="0">
                <a:solidFill>
                  <a:srgbClr val="CC0000"/>
                </a:solidFill>
                <a:latin typeface="標楷體" panose="03000509000000000000" pitchFamily="65" charset="-120"/>
                <a:ea typeface="標楷體" panose="03000509000000000000" pitchFamily="65" charset="-120"/>
              </a:rPr>
              <a:t>學年度</a:t>
            </a:r>
          </a:p>
        </p:txBody>
      </p:sp>
      <p:sp>
        <p:nvSpPr>
          <p:cNvPr id="14339" name="Rectangle 7"/>
          <p:cNvSpPr>
            <a:spLocks noChangeArrowheads="1"/>
          </p:cNvSpPr>
          <p:nvPr/>
        </p:nvSpPr>
        <p:spPr bwMode="auto">
          <a:xfrm>
            <a:off x="642938" y="1196975"/>
            <a:ext cx="7859712"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4340" name="圖片 4" descr="聯合會logo.jpg"/>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99542" y="44624"/>
            <a:ext cx="3546475" cy="647700"/>
          </a:xfrm>
          <a:prstGeom prst="rect">
            <a:avLst/>
          </a:prstGeom>
          <a:noFill/>
          <a:ln w="9525">
            <a:noFill/>
            <a:miter lim="800000"/>
            <a:headEnd/>
            <a:tailEnd/>
          </a:ln>
        </p:spPr>
      </p:pic>
      <p:sp>
        <p:nvSpPr>
          <p:cNvPr id="14341" name="投影片編號版面配置區 1"/>
          <p:cNvSpPr>
            <a:spLocks noGrp="1"/>
          </p:cNvSpPr>
          <p:nvPr>
            <p:ph type="sldNum" sz="quarter" idx="12"/>
          </p:nvPr>
        </p:nvSpPr>
        <p:spPr>
          <a:noFill/>
        </p:spPr>
        <p:txBody>
          <a:bodyPr/>
          <a:lstStyle/>
          <a:p>
            <a:fld id="{DE5D11B2-D5BA-4A26-9070-9A177D29EA4C}" type="slidenum">
              <a:rPr lang="zh-TW" altLang="en-US" smtClean="0"/>
              <a:pPr/>
              <a:t>1</a:t>
            </a:fld>
            <a:endParaRPr lang="en-US" altLang="zh-TW" dirty="0" smtClean="0"/>
          </a:p>
        </p:txBody>
      </p:sp>
      <p:sp>
        <p:nvSpPr>
          <p:cNvPr id="14342"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a:solidFill>
                  <a:srgbClr val="CC0000"/>
                </a:solidFill>
                <a:latin typeface="標楷體" panose="03000509000000000000" pitchFamily="65" charset="-120"/>
                <a:ea typeface="標楷體" panose="03000509000000000000" pitchFamily="65" charset="-120"/>
              </a:rPr>
              <a:t>系統操作宣導說明會</a:t>
            </a:r>
          </a:p>
        </p:txBody>
      </p:sp>
      <p:sp>
        <p:nvSpPr>
          <p:cNvPr id="14343" name="副標題 4"/>
          <p:cNvSpPr txBox="1">
            <a:spLocks/>
          </p:cNvSpPr>
          <p:nvPr/>
        </p:nvSpPr>
        <p:spPr bwMode="auto">
          <a:xfrm>
            <a:off x="3923928" y="3278187"/>
            <a:ext cx="5472112" cy="1079500"/>
          </a:xfrm>
          <a:prstGeom prst="rect">
            <a:avLst/>
          </a:prstGeom>
          <a:noFill/>
          <a:ln w="9525">
            <a:noFill/>
            <a:miter lim="800000"/>
            <a:headEnd/>
            <a:tailEnd/>
          </a:ln>
        </p:spPr>
        <p:txBody>
          <a:bodyPr/>
          <a:lstStyle/>
          <a:p>
            <a:pPr>
              <a:spcBef>
                <a:spcPct val="20000"/>
              </a:spcBef>
            </a:pPr>
            <a:r>
              <a:rPr lang="en-US" altLang="zh-TW" b="1" dirty="0" smtClean="0">
                <a:latin typeface="Times New Roman" pitchFamily="18" charset="0"/>
                <a:ea typeface="標楷體" pitchFamily="65" charset="-120"/>
                <a:cs typeface="Times New Roman" pitchFamily="18" charset="0"/>
              </a:rPr>
              <a:t>106</a:t>
            </a:r>
            <a:r>
              <a:rPr lang="zh-TW" altLang="en-US" b="1" dirty="0" smtClean="0">
                <a:latin typeface="Times New Roman" pitchFamily="18" charset="0"/>
                <a:ea typeface="標楷體" pitchFamily="65" charset="-120"/>
                <a:cs typeface="Times New Roman" pitchFamily="18" charset="0"/>
              </a:rPr>
              <a:t>學年</a:t>
            </a:r>
            <a:r>
              <a:rPr lang="zh-TW" altLang="en-US" b="1" dirty="0">
                <a:latin typeface="Times New Roman" pitchFamily="18" charset="0"/>
                <a:ea typeface="標楷體" pitchFamily="65" charset="-120"/>
                <a:cs typeface="Times New Roman" pitchFamily="18" charset="0"/>
              </a:rPr>
              <a:t>度四技二專日間部聯合登記分發委員會</a:t>
            </a:r>
            <a:endParaRPr lang="en-US" altLang="zh-TW" b="1" dirty="0">
              <a:latin typeface="Times New Roman" pitchFamily="18" charset="0"/>
              <a:ea typeface="標楷體" pitchFamily="65" charset="-120"/>
              <a:cs typeface="Times New Roman" pitchFamily="18" charset="0"/>
            </a:endParaRPr>
          </a:p>
          <a:p>
            <a:pPr>
              <a:spcBef>
                <a:spcPct val="20000"/>
              </a:spcBef>
            </a:pPr>
            <a:r>
              <a:rPr lang="zh-TW" altLang="en-US" b="1" dirty="0">
                <a:latin typeface="Times New Roman" pitchFamily="18" charset="0"/>
                <a:ea typeface="標楷體" pitchFamily="65" charset="-120"/>
                <a:cs typeface="Times New Roman" pitchFamily="18" charset="0"/>
              </a:rPr>
              <a:t>電話</a:t>
            </a:r>
            <a:r>
              <a:rPr lang="en-US" altLang="zh-TW" b="1" dirty="0">
                <a:latin typeface="Times New Roman" pitchFamily="18" charset="0"/>
                <a:ea typeface="標楷體" pitchFamily="65" charset="-120"/>
                <a:cs typeface="Times New Roman" pitchFamily="18" charset="0"/>
                <a:sym typeface="Wingdings" pitchFamily="2" charset="2"/>
              </a:rPr>
              <a:t>:(</a:t>
            </a:r>
            <a:r>
              <a:rPr lang="en-US" altLang="zh-TW" b="1" dirty="0">
                <a:latin typeface="Times New Roman" pitchFamily="18" charset="0"/>
                <a:ea typeface="標楷體" pitchFamily="65" charset="-120"/>
                <a:cs typeface="Times New Roman" pitchFamily="18" charset="0"/>
              </a:rPr>
              <a:t>02)2772-5333</a:t>
            </a:r>
            <a:r>
              <a:rPr lang="zh-TW" altLang="en-US" b="1" dirty="0">
                <a:latin typeface="Times New Roman" pitchFamily="18" charset="0"/>
                <a:ea typeface="標楷體" pitchFamily="65" charset="-120"/>
                <a:cs typeface="Times New Roman" pitchFamily="18" charset="0"/>
              </a:rPr>
              <a:t>分機</a:t>
            </a:r>
            <a:r>
              <a:rPr lang="en-US" altLang="zh-TW" b="1" dirty="0">
                <a:latin typeface="Times New Roman" pitchFamily="18" charset="0"/>
                <a:ea typeface="標楷體" pitchFamily="65" charset="-120"/>
                <a:cs typeface="Times New Roman" pitchFamily="18" charset="0"/>
              </a:rPr>
              <a:t>215</a:t>
            </a:r>
          </a:p>
          <a:p>
            <a:pPr>
              <a:spcBef>
                <a:spcPct val="20000"/>
              </a:spcBef>
            </a:pPr>
            <a:r>
              <a:rPr lang="en-US" altLang="zh-TW" b="1" dirty="0">
                <a:latin typeface="Times New Roman" pitchFamily="18" charset="0"/>
                <a:ea typeface="標楷體" pitchFamily="65" charset="-120"/>
                <a:cs typeface="Times New Roman" pitchFamily="18" charset="0"/>
              </a:rPr>
              <a:t>E-mail</a:t>
            </a:r>
            <a:r>
              <a:rPr lang="en-US" altLang="zh-TW" b="1" dirty="0" smtClean="0">
                <a:latin typeface="Times New Roman" pitchFamily="18" charset="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  </a:t>
            </a:r>
            <a:r>
              <a:rPr lang="en-US" altLang="zh-TW" b="1" dirty="0" smtClean="0">
                <a:latin typeface="Times New Roman" pitchFamily="18" charset="0"/>
                <a:ea typeface="標楷體" pitchFamily="65" charset="-120"/>
                <a:cs typeface="Times New Roman" pitchFamily="18" charset="0"/>
              </a:rPr>
              <a:t>union42@ntut.edu.tw</a:t>
            </a:r>
            <a:endParaRPr lang="zh-TW" altLang="en-US" b="1"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457200" y="4095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7</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4578" name="矩形 3"/>
          <p:cNvSpPr>
            <a:spLocks noChangeArrowheads="1"/>
          </p:cNvSpPr>
          <p:nvPr/>
        </p:nvSpPr>
        <p:spPr bwMode="auto">
          <a:xfrm>
            <a:off x="107504" y="1403714"/>
            <a:ext cx="8713787" cy="5062924"/>
          </a:xfrm>
          <a:prstGeom prst="rect">
            <a:avLst/>
          </a:prstGeom>
          <a:noFill/>
          <a:ln w="9525">
            <a:noFill/>
            <a:miter lim="800000"/>
            <a:headEnd/>
            <a:tailEnd/>
          </a:ln>
        </p:spPr>
        <p:txBody>
          <a:bodyPr>
            <a:spAutoFit/>
          </a:bodyPr>
          <a:lstStyle/>
          <a:p>
            <a:pPr marL="266700" indent="-266700" algn="just">
              <a:lnSpc>
                <a:spcPts val="3000"/>
              </a:lnSpc>
              <a:buClr>
                <a:schemeClr val="tx1"/>
              </a:buClr>
              <a:buFont typeface="+mj-lt"/>
              <a:buAutoNum type="arabicPeriod" startAt="7"/>
              <a:tabLst>
                <a:tab pos="266700" algn="l"/>
              </a:tabLst>
            </a:pP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參加</a:t>
            </a:r>
            <a:r>
              <a:rPr lang="zh-TW" altLang="en-US" sz="2300"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集體或個別繳費考生（含免繳費之低收入戶考生），均務必於繳費規定期限內上網查詢繳費狀態，如獲系統回應「繳費成功」者，即表示已完成繳費，及參加本招生之登記分發，已具有上網選填登記志願資格</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a:t>
            </a:r>
            <a:endParaRPr lang="en-US" altLang="zh-TW"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marL="266700" indent="-266700" algn="just">
              <a:lnSpc>
                <a:spcPts val="3000"/>
              </a:lnSpc>
              <a:buClr>
                <a:schemeClr val="tx1"/>
              </a:buClr>
              <a:buFont typeface="+mj-lt"/>
              <a:buAutoNum type="arabicPeriod" startAt="7"/>
              <a:tabLst>
                <a:tab pos="266700" algn="l"/>
              </a:tabLst>
            </a:pPr>
            <a:r>
              <a:rPr lang="zh-TW" altLang="en-US" sz="2300" dirty="0" smtClean="0">
                <a:latin typeface="Times New Roman" pitchFamily="18" charset="0"/>
                <a:ea typeface="標楷體" pitchFamily="65" charset="-120"/>
              </a:rPr>
              <a:t>繳費</a:t>
            </a:r>
            <a:r>
              <a:rPr lang="zh-TW" altLang="en-US" sz="2300" dirty="0">
                <a:latin typeface="Times New Roman" pitchFamily="18" charset="0"/>
                <a:ea typeface="標楷體" pitchFamily="65" charset="-120"/>
              </a:rPr>
              <a:t>成功之考生應於</a:t>
            </a:r>
            <a:r>
              <a:rPr lang="en-US" altLang="zh-TW" sz="2300" dirty="0" smtClean="0">
                <a:latin typeface="Times New Roman" pitchFamily="18" charset="0"/>
                <a:ea typeface="標楷體" pitchFamily="65" charset="-120"/>
              </a:rPr>
              <a:t>106</a:t>
            </a:r>
            <a:r>
              <a:rPr lang="zh-TW" altLang="en-US" sz="2300" dirty="0" smtClean="0">
                <a:latin typeface="Times New Roman" pitchFamily="18" charset="0"/>
                <a:ea typeface="標楷體" pitchFamily="65" charset="-120"/>
              </a:rPr>
              <a:t>年</a:t>
            </a:r>
            <a:r>
              <a:rPr lang="en-US" altLang="zh-TW" sz="2300" dirty="0">
                <a:latin typeface="Times New Roman" pitchFamily="18" charset="0"/>
                <a:ea typeface="標楷體" pitchFamily="65" charset="-120"/>
              </a:rPr>
              <a:t>7</a:t>
            </a:r>
            <a:r>
              <a:rPr lang="zh-TW" altLang="en-US" sz="2300" dirty="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27</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smtClean="0">
                <a:latin typeface="Times New Roman" pitchFamily="18" charset="0"/>
                <a:ea typeface="標楷體" pitchFamily="65" charset="-120"/>
              </a:rPr>
              <a:t>星期四</a:t>
            </a:r>
            <a:r>
              <a:rPr lang="en-US" altLang="zh-TW" sz="2300" dirty="0" smtClean="0">
                <a:latin typeface="Times New Roman" pitchFamily="18" charset="0"/>
                <a:ea typeface="標楷體" pitchFamily="65" charset="-120"/>
              </a:rPr>
              <a:t>)</a:t>
            </a:r>
            <a:r>
              <a:rPr lang="en-US" altLang="zh-TW" sz="2300" dirty="0">
                <a:latin typeface="Times New Roman" pitchFamily="18" charset="0"/>
                <a:ea typeface="標楷體" pitchFamily="65" charset="-120"/>
              </a:rPr>
              <a:t>10</a:t>
            </a:r>
            <a:r>
              <a:rPr lang="zh-TW" altLang="en-US" sz="2300" dirty="0">
                <a:latin typeface="Times New Roman" pitchFamily="18" charset="0"/>
                <a:ea typeface="標楷體" pitchFamily="65" charset="-120"/>
              </a:rPr>
              <a:t>：</a:t>
            </a:r>
            <a:r>
              <a:rPr lang="en-US" altLang="zh-TW" sz="2300" dirty="0">
                <a:latin typeface="Times New Roman" pitchFamily="18" charset="0"/>
                <a:ea typeface="標楷體" pitchFamily="65" charset="-120"/>
              </a:rPr>
              <a:t>00</a:t>
            </a:r>
            <a:r>
              <a:rPr lang="zh-TW" altLang="en-US" sz="2300" dirty="0">
                <a:latin typeface="Times New Roman" pitchFamily="18" charset="0"/>
                <a:ea typeface="標楷體" pitchFamily="65" charset="-120"/>
              </a:rPr>
              <a:t>起，至本委員會網站登入系統查詢個人總成績及排名</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依身分別及群</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類</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，本委員會不另寄發總成績單。</a:t>
            </a:r>
          </a:p>
          <a:p>
            <a:pPr marL="266700" indent="-266700" algn="just">
              <a:lnSpc>
                <a:spcPts val="3000"/>
              </a:lnSpc>
              <a:buClr>
                <a:schemeClr val="tx1"/>
              </a:buClr>
              <a:buFont typeface="+mj-lt"/>
              <a:buAutoNum type="arabicPeriod" startAt="7"/>
              <a:tabLst>
                <a:tab pos="266700" algn="l"/>
              </a:tabLst>
            </a:pPr>
            <a:r>
              <a:rPr lang="zh-TW" altLang="en-US" sz="2300" dirty="0">
                <a:latin typeface="Times New Roman" pitchFamily="18" charset="0"/>
                <a:ea typeface="標楷體" pitchFamily="65" charset="-120"/>
              </a:rPr>
              <a:t>網路選填登記</a:t>
            </a:r>
            <a:r>
              <a:rPr lang="zh-TW" altLang="en-US" sz="2300" dirty="0" smtClean="0">
                <a:latin typeface="Times New Roman" pitchFamily="18" charset="0"/>
                <a:ea typeface="標楷體" pitchFamily="65" charset="-120"/>
              </a:rPr>
              <a:t>志願時間</a:t>
            </a:r>
            <a:r>
              <a:rPr lang="en-US" altLang="zh-TW" sz="2300" dirty="0" smtClean="0">
                <a:latin typeface="Times New Roman" pitchFamily="18" charset="0"/>
                <a:ea typeface="標楷體" pitchFamily="65" charset="-120"/>
              </a:rPr>
              <a:t>:</a:t>
            </a:r>
          </a:p>
          <a:p>
            <a:pPr algn="just">
              <a:lnSpc>
                <a:spcPts val="3000"/>
              </a:lnSpc>
              <a:buClr>
                <a:schemeClr val="tx1"/>
              </a:buClr>
              <a:tabLst>
                <a:tab pos="266700" algn="l"/>
              </a:tabLst>
            </a:pPr>
            <a:r>
              <a:rPr lang="zh-TW" altLang="en-US" sz="2300" dirty="0">
                <a:solidFill>
                  <a:srgbClr val="FF0000"/>
                </a:solidFill>
                <a:latin typeface="Times New Roman" pitchFamily="18" charset="0"/>
                <a:ea typeface="標楷體" pitchFamily="65" charset="-120"/>
              </a:rPr>
              <a:t> </a:t>
            </a:r>
            <a:r>
              <a:rPr lang="zh-TW" altLang="en-US" sz="2300" dirty="0" smtClean="0">
                <a:solidFill>
                  <a:srgbClr val="FF0000"/>
                </a:solidFill>
                <a:latin typeface="Times New Roman" pitchFamily="18" charset="0"/>
                <a:ea typeface="標楷體" pitchFamily="65" charset="-120"/>
              </a:rPr>
              <a:t>   </a:t>
            </a:r>
            <a:r>
              <a:rPr lang="en-US" altLang="zh-TW" sz="2300" dirty="0" smtClean="0">
                <a:solidFill>
                  <a:srgbClr val="FF0000"/>
                </a:solidFill>
                <a:latin typeface="Times New Roman" pitchFamily="18" charset="0"/>
                <a:ea typeface="標楷體" pitchFamily="65" charset="-120"/>
              </a:rPr>
              <a:t>106</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27</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星期四</a:t>
            </a:r>
            <a:r>
              <a:rPr lang="en-US" altLang="zh-TW" sz="2300" dirty="0" smtClean="0">
                <a:solidFill>
                  <a:srgbClr val="FF0000"/>
                </a:solidFill>
                <a:latin typeface="Times New Roman" pitchFamily="18" charset="0"/>
                <a:ea typeface="標楷體" pitchFamily="65" charset="-120"/>
              </a:rPr>
              <a:t>)</a:t>
            </a:r>
            <a:r>
              <a:rPr lang="en-US" altLang="zh-TW" sz="2300" dirty="0">
                <a:solidFill>
                  <a:srgbClr val="FF0000"/>
                </a:solidFill>
                <a:latin typeface="Times New Roman" pitchFamily="18" charset="0"/>
                <a:ea typeface="標楷體" pitchFamily="65" charset="-120"/>
              </a:rPr>
              <a:t>10:00</a:t>
            </a:r>
            <a:r>
              <a:rPr lang="zh-TW" altLang="en-US" sz="2300" dirty="0">
                <a:solidFill>
                  <a:srgbClr val="FF0000"/>
                </a:solidFill>
                <a:latin typeface="Times New Roman" pitchFamily="18" charset="0"/>
                <a:ea typeface="標楷體" pitchFamily="65" charset="-120"/>
              </a:rPr>
              <a:t>起至</a:t>
            </a:r>
            <a:r>
              <a:rPr lang="en-US" altLang="zh-TW" sz="2300" dirty="0" smtClean="0">
                <a:solidFill>
                  <a:srgbClr val="FF0000"/>
                </a:solidFill>
                <a:latin typeface="Times New Roman" pitchFamily="18" charset="0"/>
                <a:ea typeface="標楷體" pitchFamily="65" charset="-120"/>
              </a:rPr>
              <a:t>106</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8</a:t>
            </a:r>
            <a:r>
              <a:rPr lang="zh-TW" altLang="en-US" sz="2300" dirty="0" smtClean="0">
                <a:solidFill>
                  <a:srgbClr val="FF0000"/>
                </a:solidFill>
                <a:latin typeface="Times New Roman" pitchFamily="18" charset="0"/>
                <a:ea typeface="標楷體" pitchFamily="65" charset="-120"/>
              </a:rPr>
              <a:t>月</a:t>
            </a:r>
            <a:r>
              <a:rPr lang="en-US" altLang="zh-TW" sz="2300" dirty="0">
                <a:solidFill>
                  <a:srgbClr val="FF0000"/>
                </a:solidFill>
                <a:latin typeface="Times New Roman" pitchFamily="18" charset="0"/>
                <a:ea typeface="標楷體" pitchFamily="65" charset="-120"/>
              </a:rPr>
              <a:t>1</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星期二</a:t>
            </a:r>
            <a:r>
              <a:rPr lang="en-US" altLang="zh-TW" sz="2300" dirty="0" smtClean="0">
                <a:solidFill>
                  <a:srgbClr val="FF0000"/>
                </a:solidFill>
                <a:latin typeface="Times New Roman" pitchFamily="18" charset="0"/>
                <a:ea typeface="標楷體" pitchFamily="65" charset="-120"/>
              </a:rPr>
              <a:t>)</a:t>
            </a:r>
            <a:r>
              <a:rPr lang="en-US" altLang="zh-TW" sz="2300" dirty="0">
                <a:solidFill>
                  <a:srgbClr val="FF0000"/>
                </a:solidFill>
                <a:latin typeface="Times New Roman" pitchFamily="18" charset="0"/>
                <a:ea typeface="標楷體" pitchFamily="65" charset="-120"/>
              </a:rPr>
              <a:t>17:00</a:t>
            </a:r>
            <a:r>
              <a:rPr lang="zh-TW" altLang="en-US" sz="2300" dirty="0">
                <a:solidFill>
                  <a:srgbClr val="FF0000"/>
                </a:solidFill>
                <a:latin typeface="Times New Roman" pitchFamily="18" charset="0"/>
                <a:ea typeface="標楷體" pitchFamily="65" charset="-120"/>
              </a:rPr>
              <a:t>止</a:t>
            </a:r>
            <a:r>
              <a:rPr lang="zh-TW" altLang="en-US" sz="2300" dirty="0" smtClean="0">
                <a:latin typeface="Times New Roman" pitchFamily="18" charset="0"/>
                <a:ea typeface="標楷體" pitchFamily="65" charset="-120"/>
              </a:rPr>
              <a:t>。</a:t>
            </a:r>
            <a:endParaRPr lang="en-US" altLang="zh-TW" sz="2300" dirty="0">
              <a:latin typeface="Times New Roman" pitchFamily="18" charset="0"/>
              <a:ea typeface="標楷體" pitchFamily="65" charset="-120"/>
            </a:endParaRPr>
          </a:p>
          <a:p>
            <a:pPr marL="342900" indent="-257175" algn="just">
              <a:lnSpc>
                <a:spcPts val="3000"/>
              </a:lnSpc>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考生</a:t>
            </a:r>
            <a:r>
              <a:rPr lang="zh-TW" altLang="en-US" sz="2300" dirty="0">
                <a:latin typeface="Times New Roman" pitchFamily="18" charset="0"/>
                <a:ea typeface="標楷體" pitchFamily="65" charset="-120"/>
              </a:rPr>
              <a:t>須輸入</a:t>
            </a:r>
            <a:r>
              <a:rPr lang="zh-TW" altLang="en-US" sz="2300" dirty="0">
                <a:solidFill>
                  <a:srgbClr val="0000FF"/>
                </a:solidFill>
                <a:latin typeface="Times New Roman" pitchFamily="18" charset="0"/>
                <a:ea typeface="標楷體" pitchFamily="65" charset="-120"/>
              </a:rPr>
              <a:t>身分證統一編號</a:t>
            </a:r>
            <a:r>
              <a:rPr lang="zh-TW" altLang="en-US" sz="2300" dirty="0">
                <a:latin typeface="Times New Roman" pitchFamily="18" charset="0"/>
                <a:ea typeface="標楷體" pitchFamily="65" charset="-120"/>
              </a:rPr>
              <a:t>、</a:t>
            </a:r>
            <a:r>
              <a:rPr lang="zh-TW" altLang="en-US" sz="2300" dirty="0">
                <a:solidFill>
                  <a:srgbClr val="0000FF"/>
                </a:solidFill>
                <a:latin typeface="Times New Roman" pitchFamily="18" charset="0"/>
                <a:ea typeface="標楷體" pitchFamily="65" charset="-120"/>
              </a:rPr>
              <a:t>出生年月日</a:t>
            </a:r>
            <a:r>
              <a:rPr lang="zh-TW" altLang="en-US" sz="2300" dirty="0">
                <a:latin typeface="Times New Roman" pitchFamily="18" charset="0"/>
                <a:ea typeface="標楷體" pitchFamily="65" charset="-120"/>
              </a:rPr>
              <a:t>、</a:t>
            </a:r>
            <a:r>
              <a:rPr lang="zh-TW" altLang="en-US" sz="2300" dirty="0">
                <a:solidFill>
                  <a:srgbClr val="0000FF"/>
                </a:solidFill>
                <a:latin typeface="Times New Roman" pitchFamily="18" charset="0"/>
                <a:ea typeface="標楷體" pitchFamily="65" charset="-120"/>
              </a:rPr>
              <a:t>統一入學測驗准考證</a:t>
            </a:r>
            <a:r>
              <a:rPr lang="zh-TW" altLang="en-US" sz="2300" dirty="0" smtClean="0">
                <a:solidFill>
                  <a:srgbClr val="0000FF"/>
                </a:solidFill>
                <a:latin typeface="Times New Roman" pitchFamily="18" charset="0"/>
                <a:ea typeface="標楷體" pitchFamily="65" charset="-120"/>
              </a:rPr>
              <a:t>號碼</a:t>
            </a:r>
            <a:r>
              <a:rPr lang="zh-TW" altLang="en-US" sz="2300" dirty="0">
                <a:latin typeface="Times New Roman" pitchFamily="18" charset="0"/>
                <a:ea typeface="標楷體" pitchFamily="65" charset="-120"/>
              </a:rPr>
              <a:t>及</a:t>
            </a:r>
            <a:r>
              <a:rPr lang="zh-TW" altLang="en-US" sz="2300" dirty="0" smtClean="0">
                <a:solidFill>
                  <a:srgbClr val="0000FF"/>
                </a:solidFill>
                <a:latin typeface="Times New Roman" pitchFamily="18" charset="0"/>
                <a:ea typeface="標楷體" pitchFamily="65" charset="-120"/>
              </a:rPr>
              <a:t>自行</a:t>
            </a:r>
            <a:r>
              <a:rPr lang="zh-TW" altLang="en-US" sz="2300" dirty="0">
                <a:solidFill>
                  <a:srgbClr val="0000FF"/>
                </a:solidFill>
                <a:latin typeface="Times New Roman" pitchFamily="18" charset="0"/>
                <a:ea typeface="標楷體" pitchFamily="65" charset="-120"/>
              </a:rPr>
              <a:t>設定</a:t>
            </a:r>
            <a:r>
              <a:rPr lang="zh-TW" altLang="en-US" sz="2300" dirty="0" smtClean="0">
                <a:solidFill>
                  <a:srgbClr val="0000FF"/>
                </a:solidFill>
                <a:latin typeface="Times New Roman" pitchFamily="18" charset="0"/>
                <a:ea typeface="標楷體" pitchFamily="65" charset="-120"/>
              </a:rPr>
              <a:t>通之行</a:t>
            </a:r>
            <a:r>
              <a:rPr lang="zh-TW" altLang="en-US" sz="2300" dirty="0">
                <a:solidFill>
                  <a:srgbClr val="0000FF"/>
                </a:solidFill>
                <a:latin typeface="Times New Roman" pitchFamily="18" charset="0"/>
                <a:ea typeface="標楷體" pitchFamily="65" charset="-120"/>
              </a:rPr>
              <a:t>碼</a:t>
            </a:r>
            <a:r>
              <a:rPr lang="zh-TW" altLang="en-US" sz="2300" dirty="0">
                <a:latin typeface="Times New Roman" pitchFamily="18" charset="0"/>
                <a:ea typeface="標楷體" pitchFamily="65" charset="-120"/>
              </a:rPr>
              <a:t>後，即可</a:t>
            </a:r>
            <a:r>
              <a:rPr lang="zh-TW" altLang="en-US" sz="2300" dirty="0" smtClean="0">
                <a:latin typeface="Times New Roman" pitchFamily="18" charset="0"/>
                <a:ea typeface="標楷體" pitchFamily="65" charset="-120"/>
              </a:rPr>
              <a:t>登入網路選</a:t>
            </a:r>
            <a:r>
              <a:rPr lang="zh-TW" altLang="en-US" sz="2300" dirty="0">
                <a:latin typeface="Times New Roman" pitchFamily="18" charset="0"/>
                <a:ea typeface="標楷體" pitchFamily="65" charset="-120"/>
              </a:rPr>
              <a:t>填登記志願系統；選填登記志願確定送出後，即不得以任何理由要求修改</a:t>
            </a:r>
            <a:r>
              <a:rPr lang="zh-TW" altLang="en-US" sz="2300" dirty="0" smtClean="0">
                <a:latin typeface="Times New Roman" pitchFamily="18" charset="0"/>
                <a:ea typeface="標楷體" pitchFamily="65" charset="-120"/>
              </a:rPr>
              <a:t>。</a:t>
            </a:r>
            <a:endParaRPr lang="en-US" altLang="zh-TW" sz="2300" dirty="0" smtClean="0">
              <a:latin typeface="Times New Roman" pitchFamily="18" charset="0"/>
              <a:ea typeface="標楷體" pitchFamily="65" charset="-120"/>
            </a:endParaRPr>
          </a:p>
          <a:p>
            <a:pPr marL="342900" lvl="2" indent="-257175" algn="just">
              <a:buFont typeface="+mj-lt"/>
              <a:buAutoNum type="arabicPeriod" startAt="8"/>
            </a:pPr>
            <a:endParaRPr lang="en-US" altLang="zh-TW" sz="2300" dirty="0" smtClean="0">
              <a:latin typeface="Times New Roman" pitchFamily="18" charset="0"/>
              <a:ea typeface="標楷體" pitchFamily="65" charset="-120"/>
            </a:endParaRPr>
          </a:p>
        </p:txBody>
      </p:sp>
      <p:sp>
        <p:nvSpPr>
          <p:cNvPr id="4" name="圓角矩形 3"/>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5" name="圓角矩形 4"/>
          <p:cNvSpPr/>
          <p:nvPr/>
        </p:nvSpPr>
        <p:spPr>
          <a:xfrm>
            <a:off x="6227763" y="95250"/>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6" name="圓角矩形 5"/>
          <p:cNvSpPr/>
          <p:nvPr/>
        </p:nvSpPr>
        <p:spPr>
          <a:xfrm>
            <a:off x="6734174" y="95250"/>
            <a:ext cx="652463"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7" name="圓角矩形 6"/>
          <p:cNvSpPr/>
          <p:nvPr/>
        </p:nvSpPr>
        <p:spPr>
          <a:xfrm>
            <a:off x="7529513" y="95250"/>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8" name="圓角矩形 7"/>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9" name="直線單箭頭接點 8"/>
          <p:cNvCxnSpPr>
            <a:stCxn id="4" idx="3"/>
            <a:endCxn id="5"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6" idx="1"/>
          </p:cNvCxnSpPr>
          <p:nvPr/>
        </p:nvCxnSpPr>
        <p:spPr>
          <a:xfrm>
            <a:off x="6591299"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a:endCxn id="7" idx="1"/>
          </p:cNvCxnSpPr>
          <p:nvPr/>
        </p:nvCxnSpPr>
        <p:spPr>
          <a:xfrm>
            <a:off x="7386637" y="670719"/>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7" idx="3"/>
            <a:endCxn id="8"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投影片編號版面配置區 1"/>
          <p:cNvSpPr>
            <a:spLocks noGrp="1"/>
          </p:cNvSpPr>
          <p:nvPr>
            <p:ph type="sldNum" sz="quarter" idx="12"/>
          </p:nvPr>
        </p:nvSpPr>
        <p:spPr>
          <a:xfrm>
            <a:off x="6553200" y="6245225"/>
            <a:ext cx="2133600" cy="476250"/>
          </a:xfrm>
          <a:noFill/>
        </p:spPr>
        <p:txBody>
          <a:bodyPr/>
          <a:lstStyle/>
          <a:p>
            <a:fld id="{3D33B32B-8809-4E4F-ACED-14E493BF9772}" type="slidenum">
              <a:rPr lang="zh-TW" altLang="en-US" smtClean="0"/>
              <a:pPr/>
              <a:t>10</a:t>
            </a:fld>
            <a:endParaRPr lang="en-US" altLang="zh-TW" dirty="0" smtClean="0"/>
          </a:p>
        </p:txBody>
      </p:sp>
    </p:spTree>
    <p:extLst>
      <p:ext uri="{BB962C8B-B14F-4D97-AF65-F5344CB8AC3E}">
        <p14:creationId xmlns:p14="http://schemas.microsoft.com/office/powerpoint/2010/main" val="1447628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11</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8</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228758"/>
            <a:ext cx="8170863" cy="5311711"/>
          </a:xfrm>
          <a:prstGeom prst="rect">
            <a:avLst/>
          </a:prstGeom>
          <a:noFill/>
          <a:ln w="9525">
            <a:noFill/>
            <a:miter lim="800000"/>
            <a:headEnd/>
            <a:tailEnd/>
          </a:ln>
        </p:spPr>
        <p:txBody>
          <a:bodyPr wrap="square">
            <a:spAutoFit/>
          </a:bodyPr>
          <a:lstStyle/>
          <a:p>
            <a:pPr marL="266700" indent="-266700" algn="just">
              <a:lnSpc>
                <a:spcPts val="2500"/>
              </a:lnSpc>
              <a:spcBef>
                <a:spcPts val="400"/>
              </a:spcBef>
              <a:spcAft>
                <a:spcPts val="400"/>
              </a:spcAft>
              <a:buClr>
                <a:schemeClr val="tx1"/>
              </a:buClr>
              <a:buFont typeface="Wingdings" pitchFamily="2" charset="2"/>
              <a:buChar char="Ø"/>
            </a:pPr>
            <a:r>
              <a:rPr lang="zh-TW" altLang="en-US" sz="2000" dirty="0" smtClean="0">
                <a:latin typeface="Times New Roman" pitchFamily="18" charset="0"/>
                <a:ea typeface="標楷體" pitchFamily="65" charset="-120"/>
              </a:rPr>
              <a:t>本委員會將於</a:t>
            </a:r>
            <a:r>
              <a:rPr lang="en-US" altLang="zh-TW" sz="2000" dirty="0" smtClean="0">
                <a:solidFill>
                  <a:srgbClr val="0000FF"/>
                </a:solidFill>
                <a:latin typeface="Times New Roman" pitchFamily="18" charset="0"/>
                <a:ea typeface="標楷體" pitchFamily="65" charset="-120"/>
              </a:rPr>
              <a:t>106</a:t>
            </a:r>
            <a:r>
              <a:rPr lang="zh-TW" altLang="en-US" sz="2000" dirty="0" smtClean="0">
                <a:solidFill>
                  <a:srgbClr val="0000FF"/>
                </a:solidFill>
                <a:latin typeface="Times New Roman" pitchFamily="18" charset="0"/>
                <a:ea typeface="標楷體" pitchFamily="65" charset="-120"/>
              </a:rPr>
              <a:t>年</a:t>
            </a:r>
            <a:r>
              <a:rPr lang="en-US" altLang="zh-TW" sz="2000" dirty="0">
                <a:solidFill>
                  <a:srgbClr val="0000FF"/>
                </a:solidFill>
                <a:latin typeface="Times New Roman" pitchFamily="18" charset="0"/>
                <a:ea typeface="標楷體" pitchFamily="65" charset="-120"/>
              </a:rPr>
              <a:t>7</a:t>
            </a:r>
            <a:r>
              <a:rPr lang="zh-TW" altLang="en-US" sz="2000" dirty="0" smtClean="0">
                <a:solidFill>
                  <a:srgbClr val="0000FF"/>
                </a:solidFill>
                <a:latin typeface="Times New Roman" pitchFamily="18" charset="0"/>
                <a:ea typeface="標楷體" pitchFamily="65" charset="-120"/>
              </a:rPr>
              <a:t>月</a:t>
            </a:r>
            <a:r>
              <a:rPr lang="en-US" altLang="zh-TW" sz="2000" dirty="0" smtClean="0">
                <a:solidFill>
                  <a:srgbClr val="0000FF"/>
                </a:solidFill>
                <a:latin typeface="Times New Roman" pitchFamily="18" charset="0"/>
                <a:ea typeface="標楷體" pitchFamily="65" charset="-120"/>
              </a:rPr>
              <a:t>14</a:t>
            </a:r>
            <a:r>
              <a:rPr lang="zh-TW" altLang="en-US" sz="2000" dirty="0" smtClean="0">
                <a:solidFill>
                  <a:srgbClr val="0000FF"/>
                </a:solidFill>
                <a:latin typeface="Times New Roman" pitchFamily="18" charset="0"/>
                <a:ea typeface="標楷體" pitchFamily="65" charset="-120"/>
              </a:rPr>
              <a:t>日</a:t>
            </a:r>
            <a:r>
              <a:rPr lang="en-US" altLang="zh-TW" sz="2000" dirty="0">
                <a:solidFill>
                  <a:srgbClr val="0000FF"/>
                </a:solidFill>
                <a:latin typeface="Times New Roman" pitchFamily="18" charset="0"/>
                <a:ea typeface="標楷體" pitchFamily="65" charset="-120"/>
              </a:rPr>
              <a:t>(</a:t>
            </a:r>
            <a:r>
              <a:rPr lang="zh-TW" altLang="en-US" sz="2000" dirty="0">
                <a:solidFill>
                  <a:srgbClr val="0000FF"/>
                </a:solidFill>
                <a:latin typeface="Times New Roman" pitchFamily="18" charset="0"/>
                <a:ea typeface="標楷體" pitchFamily="65" charset="-120"/>
              </a:rPr>
              <a:t>星期五</a:t>
            </a:r>
            <a:r>
              <a:rPr lang="en-US" altLang="zh-TW" sz="2000" dirty="0">
                <a:solidFill>
                  <a:srgbClr val="0000FF"/>
                </a:solidFill>
                <a:latin typeface="Times New Roman" pitchFamily="18" charset="0"/>
                <a:ea typeface="標楷體" pitchFamily="65" charset="-120"/>
              </a:rPr>
              <a:t>)10</a:t>
            </a:r>
            <a:r>
              <a:rPr lang="zh-TW" altLang="en-US" sz="2000" dirty="0">
                <a:solidFill>
                  <a:srgbClr val="0000FF"/>
                </a:solidFill>
                <a:latin typeface="Times New Roman" pitchFamily="18" charset="0"/>
                <a:ea typeface="標楷體" pitchFamily="65" charset="-120"/>
              </a:rPr>
              <a:t>：</a:t>
            </a:r>
            <a:r>
              <a:rPr lang="en-US" altLang="zh-TW" sz="2000" dirty="0">
                <a:solidFill>
                  <a:srgbClr val="0000FF"/>
                </a:solidFill>
                <a:latin typeface="Times New Roman" pitchFamily="18" charset="0"/>
                <a:ea typeface="標楷體" pitchFamily="65" charset="-120"/>
              </a:rPr>
              <a:t>00</a:t>
            </a:r>
            <a:r>
              <a:rPr lang="zh-TW" altLang="en-US" sz="2000" dirty="0" smtClean="0">
                <a:solidFill>
                  <a:srgbClr val="0000FF"/>
                </a:solidFill>
                <a:latin typeface="Times New Roman" pitchFamily="18" charset="0"/>
                <a:ea typeface="標楷體" pitchFamily="65" charset="-120"/>
              </a:rPr>
              <a:t>起至</a:t>
            </a:r>
            <a:r>
              <a:rPr lang="en-US" altLang="zh-TW" sz="2000" dirty="0" smtClean="0">
                <a:solidFill>
                  <a:srgbClr val="0000FF"/>
                </a:solidFill>
                <a:latin typeface="Times New Roman" pitchFamily="18" charset="0"/>
                <a:ea typeface="標楷體" pitchFamily="65" charset="-120"/>
              </a:rPr>
              <a:t>106</a:t>
            </a:r>
            <a:r>
              <a:rPr lang="zh-TW" altLang="en-US" sz="2000" dirty="0" smtClean="0">
                <a:solidFill>
                  <a:srgbClr val="0000FF"/>
                </a:solidFill>
                <a:latin typeface="Times New Roman" pitchFamily="18" charset="0"/>
                <a:ea typeface="標楷體" pitchFamily="65" charset="-120"/>
              </a:rPr>
              <a:t>年</a:t>
            </a:r>
            <a:r>
              <a:rPr lang="en-US" altLang="zh-TW" sz="2000" dirty="0" smtClean="0">
                <a:solidFill>
                  <a:srgbClr val="0000FF"/>
                </a:solidFill>
                <a:latin typeface="Times New Roman" pitchFamily="18" charset="0"/>
                <a:ea typeface="標楷體" pitchFamily="65" charset="-120"/>
              </a:rPr>
              <a:t>7</a:t>
            </a:r>
            <a:r>
              <a:rPr lang="zh-TW" altLang="en-US" sz="2000" dirty="0" smtClean="0">
                <a:solidFill>
                  <a:srgbClr val="0000FF"/>
                </a:solidFill>
                <a:latin typeface="Times New Roman" pitchFamily="18" charset="0"/>
                <a:ea typeface="標楷體" pitchFamily="65" charset="-120"/>
              </a:rPr>
              <a:t>月</a:t>
            </a:r>
            <a:r>
              <a:rPr lang="en-US" altLang="zh-TW" sz="2000" dirty="0" smtClean="0">
                <a:solidFill>
                  <a:srgbClr val="0000FF"/>
                </a:solidFill>
                <a:latin typeface="Times New Roman" pitchFamily="18" charset="0"/>
                <a:ea typeface="標楷體" pitchFamily="65" charset="-120"/>
              </a:rPr>
              <a:t>24</a:t>
            </a:r>
            <a:r>
              <a:rPr lang="zh-TW" altLang="en-US" sz="2000" dirty="0" smtClean="0">
                <a:solidFill>
                  <a:srgbClr val="0000FF"/>
                </a:solidFill>
                <a:latin typeface="Times New Roman" pitchFamily="18" charset="0"/>
                <a:ea typeface="標楷體" pitchFamily="65" charset="-120"/>
              </a:rPr>
              <a:t>日</a:t>
            </a:r>
            <a:r>
              <a:rPr lang="en-US" altLang="zh-TW" sz="2000" dirty="0" smtClean="0">
                <a:solidFill>
                  <a:srgbClr val="0000FF"/>
                </a:solidFill>
                <a:latin typeface="Times New Roman" pitchFamily="18" charset="0"/>
                <a:ea typeface="標楷體" pitchFamily="65" charset="-120"/>
              </a:rPr>
              <a:t>(</a:t>
            </a:r>
            <a:r>
              <a:rPr lang="zh-TW" altLang="en-US" sz="2000" dirty="0" smtClean="0">
                <a:solidFill>
                  <a:srgbClr val="0000FF"/>
                </a:solidFill>
                <a:latin typeface="Times New Roman" pitchFamily="18" charset="0"/>
                <a:ea typeface="標楷體" pitchFamily="65" charset="-120"/>
              </a:rPr>
              <a:t>星期一</a:t>
            </a:r>
            <a:r>
              <a:rPr lang="en-US" altLang="zh-TW" sz="2000" dirty="0" smtClean="0">
                <a:solidFill>
                  <a:srgbClr val="0000FF"/>
                </a:solidFill>
                <a:latin typeface="Times New Roman" pitchFamily="18" charset="0"/>
                <a:ea typeface="標楷體" pitchFamily="65" charset="-120"/>
              </a:rPr>
              <a:t>)17:00</a:t>
            </a:r>
            <a:r>
              <a:rPr lang="zh-TW" altLang="en-US" sz="2000" dirty="0" smtClean="0">
                <a:solidFill>
                  <a:srgbClr val="0000FF"/>
                </a:solidFill>
                <a:latin typeface="Times New Roman" pitchFamily="18" charset="0"/>
                <a:ea typeface="標楷體" pitchFamily="65" charset="-120"/>
              </a:rPr>
              <a:t>止</a:t>
            </a:r>
            <a:r>
              <a:rPr lang="zh-TW" altLang="en-US" sz="2000" dirty="0" smtClean="0">
                <a:latin typeface="Times New Roman" pitchFamily="18" charset="0"/>
                <a:ea typeface="標楷體" pitchFamily="65" charset="-120"/>
              </a:rPr>
              <a:t>，</a:t>
            </a:r>
            <a:r>
              <a:rPr lang="zh-TW" altLang="en-US" sz="2000" dirty="0">
                <a:latin typeface="Times New Roman" pitchFamily="18" charset="0"/>
                <a:ea typeface="標楷體" pitchFamily="65" charset="-120"/>
              </a:rPr>
              <a:t>開放網路選填登記志願</a:t>
            </a:r>
            <a:r>
              <a:rPr lang="zh-TW" altLang="en-US" sz="2000" dirty="0" smtClean="0">
                <a:latin typeface="Times New Roman" pitchFamily="18" charset="0"/>
                <a:ea typeface="標楷體" pitchFamily="65" charset="-120"/>
              </a:rPr>
              <a:t>系統「練習版」，考生可至</a:t>
            </a:r>
            <a:r>
              <a:rPr lang="zh-TW" altLang="en-US" sz="2000" dirty="0">
                <a:latin typeface="Times New Roman" pitchFamily="18" charset="0"/>
                <a:ea typeface="標楷體" pitchFamily="65" charset="-120"/>
              </a:rPr>
              <a:t>本委員會網站登入練習熟悉介面流程或試填志願順序。惟本項服務僅作為網路選填登記志願之參考，並非志願落點模擬，亦不作為分發之依據</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本委員會將於網路選填登記志願期間，於網站置放「網路選填登記志願系統操作手冊」供考生下載參考使用</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考生於其所參加之各群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內</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含單群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及跨群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 】</a:t>
            </a:r>
            <a:r>
              <a:rPr lang="zh-TW" altLang="en-US" sz="2000" dirty="0">
                <a:latin typeface="Times New Roman" pitchFamily="18" charset="0"/>
                <a:ea typeface="標楷體" pitchFamily="65" charset="-120"/>
              </a:rPr>
              <a:t>，可選填登記校系科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組）、學程之志願總數最多以</a:t>
            </a:r>
            <a:r>
              <a:rPr lang="en-US" altLang="zh-TW" sz="2000" dirty="0">
                <a:latin typeface="Times New Roman" pitchFamily="18" charset="0"/>
                <a:ea typeface="標楷體" pitchFamily="65" charset="-120"/>
              </a:rPr>
              <a:t>199</a:t>
            </a:r>
            <a:r>
              <a:rPr lang="zh-TW" altLang="en-US" sz="2000" dirty="0">
                <a:latin typeface="Times New Roman" pitchFamily="18" charset="0"/>
                <a:ea typeface="標楷體" pitchFamily="65" charset="-120"/>
              </a:rPr>
              <a:t>個為限</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考生必須</a:t>
            </a:r>
            <a:r>
              <a:rPr lang="zh-TW" altLang="en-US" sz="2000" dirty="0" smtClean="0">
                <a:latin typeface="Times New Roman" pitchFamily="18" charset="0"/>
                <a:ea typeface="標楷體" pitchFamily="65" charset="-120"/>
              </a:rPr>
              <a:t>看到系統畫面顯示「</a:t>
            </a:r>
            <a:r>
              <a:rPr lang="zh-TW" altLang="en-US" sz="2000" dirty="0">
                <a:solidFill>
                  <a:srgbClr val="FF0000"/>
                </a:solidFill>
                <a:latin typeface="Times New Roman" pitchFamily="18" charset="0"/>
                <a:ea typeface="標楷體" pitchFamily="65" charset="-120"/>
              </a:rPr>
              <a:t>您已完成網路選填登記志願</a:t>
            </a:r>
            <a:r>
              <a:rPr lang="zh-TW" altLang="en-US" sz="2000" dirty="0">
                <a:latin typeface="Times New Roman" pitchFamily="18" charset="0"/>
                <a:ea typeface="標楷體" pitchFamily="65" charset="-120"/>
              </a:rPr>
              <a:t>」之</a:t>
            </a:r>
            <a:r>
              <a:rPr lang="zh-TW" altLang="en-US" sz="2000" dirty="0" smtClean="0">
                <a:latin typeface="Times New Roman" pitchFamily="18" charset="0"/>
                <a:ea typeface="標楷體" pitchFamily="65" charset="-120"/>
              </a:rPr>
              <a:t>訊息並產生 </a:t>
            </a:r>
            <a:r>
              <a:rPr lang="zh-TW" altLang="en-US" sz="2000" dirty="0">
                <a:latin typeface="Times New Roman" pitchFamily="18" charset="0"/>
                <a:ea typeface="標楷體" pitchFamily="65" charset="-120"/>
              </a:rPr>
              <a:t>「</a:t>
            </a:r>
            <a:r>
              <a:rPr lang="zh-TW" altLang="en-US" sz="2000" dirty="0">
                <a:solidFill>
                  <a:srgbClr val="FF0000"/>
                </a:solidFill>
                <a:latin typeface="Times New Roman" pitchFamily="18" charset="0"/>
                <a:ea typeface="標楷體" pitchFamily="65" charset="-120"/>
              </a:rPr>
              <a:t>志願表</a:t>
            </a:r>
            <a:r>
              <a:rPr lang="zh-TW" altLang="en-US" sz="2000" dirty="0">
                <a:latin typeface="Times New Roman" pitchFamily="18" charset="0"/>
                <a:ea typeface="標楷體" pitchFamily="65" charset="-120"/>
              </a:rPr>
              <a:t>」才算完成網路選填登記志願</a:t>
            </a:r>
            <a:r>
              <a:rPr lang="zh-TW" altLang="en-US" sz="2000" dirty="0" smtClean="0">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a:t>
            </a:r>
            <a:r>
              <a:rPr lang="zh-TW" altLang="en-US" sz="2000" b="1" dirty="0" smtClean="0">
                <a:solidFill>
                  <a:srgbClr val="FF0000"/>
                </a:solidFill>
                <a:latin typeface="Times New Roman" pitchFamily="18" charset="0"/>
                <a:ea typeface="標楷體" pitchFamily="65" charset="-120"/>
              </a:rPr>
              <a:t>志願表」為</a:t>
            </a:r>
            <a:r>
              <a:rPr lang="zh-TW" altLang="en-US" sz="2000" b="1" dirty="0">
                <a:solidFill>
                  <a:srgbClr val="FF0000"/>
                </a:solidFill>
                <a:latin typeface="Times New Roman" pitchFamily="18" charset="0"/>
                <a:ea typeface="標楷體" pitchFamily="65" charset="-120"/>
              </a:rPr>
              <a:t>考生完成網路選填登記志願之重要憑證，請考生務必下載儲存至電腦或列印並妥善保存，以免影響自身</a:t>
            </a:r>
            <a:r>
              <a:rPr lang="zh-TW" altLang="en-US" sz="2000" b="1" dirty="0" smtClean="0">
                <a:solidFill>
                  <a:srgbClr val="FF0000"/>
                </a:solidFill>
                <a:latin typeface="Times New Roman" pitchFamily="18" charset="0"/>
                <a:ea typeface="標楷體" pitchFamily="65" charset="-120"/>
              </a:rPr>
              <a:t>權益。</a:t>
            </a:r>
            <a:endParaRPr lang="zh-TW" altLang="en-US" sz="2000" b="1" dirty="0">
              <a:solidFill>
                <a:srgbClr val="FF0000"/>
              </a:solidFill>
              <a:latin typeface="Times New Roman" pitchFamily="18" charset="0"/>
              <a:ea typeface="標楷體" pitchFamily="65" charset="-120"/>
            </a:endParaRPr>
          </a:p>
          <a:p>
            <a:pPr marL="266700" indent="-266700" algn="just">
              <a:lnSpc>
                <a:spcPts val="2500"/>
              </a:lnSpc>
              <a:spcBef>
                <a:spcPts val="400"/>
              </a:spcBef>
              <a:spcAft>
                <a:spcPts val="400"/>
              </a:spcAft>
              <a:buClr>
                <a:schemeClr val="tx1"/>
              </a:buClr>
              <a:buFont typeface="Wingdings" pitchFamily="2" charset="2"/>
              <a:buChar char="Ø"/>
            </a:pPr>
            <a:r>
              <a:rPr lang="zh-TW" altLang="en-US" sz="2000" dirty="0" smtClean="0">
                <a:solidFill>
                  <a:srgbClr val="FF0000"/>
                </a:solidFill>
                <a:latin typeface="Times New Roman" pitchFamily="18" charset="0"/>
                <a:ea typeface="標楷體" pitchFamily="65" charset="-120"/>
              </a:rPr>
              <a:t>考生</a:t>
            </a:r>
            <a:r>
              <a:rPr lang="zh-TW" altLang="en-US" sz="2000" dirty="0">
                <a:solidFill>
                  <a:srgbClr val="FF0000"/>
                </a:solidFill>
                <a:latin typeface="Times New Roman" pitchFamily="18" charset="0"/>
                <a:ea typeface="標楷體" pitchFamily="65" charset="-120"/>
              </a:rPr>
              <a:t>若已上網選填登記但僅暫存志願，卻未於規定時間內將志願確定</a:t>
            </a:r>
            <a:r>
              <a:rPr lang="zh-TW" altLang="en-US" sz="2000" dirty="0" smtClean="0">
                <a:solidFill>
                  <a:srgbClr val="FF0000"/>
                </a:solidFill>
                <a:latin typeface="Times New Roman" pitchFamily="18" charset="0"/>
                <a:ea typeface="標楷體" pitchFamily="65" charset="-120"/>
              </a:rPr>
              <a:t>送出，</a:t>
            </a:r>
            <a:r>
              <a:rPr lang="zh-TW" altLang="en-US" sz="2000" dirty="0">
                <a:solidFill>
                  <a:srgbClr val="FF0000"/>
                </a:solidFill>
                <a:latin typeface="Times New Roman" pitchFamily="18" charset="0"/>
                <a:ea typeface="標楷體" pitchFamily="65" charset="-120"/>
              </a:rPr>
              <a:t>本委員會將以考生最後暫存於網路選填登記志願系統內之志願選填資料作為最後分發之依據</a:t>
            </a:r>
            <a:r>
              <a:rPr lang="zh-TW" altLang="en-US" sz="2000" dirty="0" smtClean="0">
                <a:solidFill>
                  <a:srgbClr val="FF0000"/>
                </a:solidFill>
                <a:latin typeface="Times New Roman" pitchFamily="18" charset="0"/>
                <a:ea typeface="標楷體" pitchFamily="65" charset="-120"/>
              </a:rPr>
              <a:t>。</a:t>
            </a:r>
            <a:endParaRPr lang="en-US" altLang="zh-TW" sz="2000" dirty="0" smtClean="0">
              <a:solidFill>
                <a:srgbClr val="FF0000"/>
              </a:solidFill>
              <a:latin typeface="Times New Roman" pitchFamily="18" charset="0"/>
              <a:ea typeface="標楷體" pitchFamily="65" charset="-120"/>
            </a:endParaRPr>
          </a:p>
        </p:txBody>
      </p:sp>
      <p:sp>
        <p:nvSpPr>
          <p:cNvPr id="5" name="圓角矩形 4"/>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525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9" name="圓角矩形 8"/>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12" name="直線單箭頭接點 11"/>
          <p:cNvCxnSpPr>
            <a:stCxn id="5"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3"/>
            <a:endCxn id="8" idx="1"/>
          </p:cNvCxnSpPr>
          <p:nvPr/>
        </p:nvCxnSpPr>
        <p:spPr>
          <a:xfrm>
            <a:off x="7386638"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9"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90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12</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385678"/>
            <a:ext cx="8170863" cy="2221121"/>
          </a:xfrm>
          <a:prstGeom prst="rect">
            <a:avLst/>
          </a:prstGeom>
          <a:noFill/>
          <a:ln w="9525">
            <a:noFill/>
            <a:miter lim="800000"/>
            <a:headEnd/>
            <a:tailEnd/>
          </a:ln>
        </p:spPr>
        <p:txBody>
          <a:bodyPr wrap="square">
            <a:spAutoFit/>
          </a:bodyPr>
          <a:lstStyle/>
          <a:p>
            <a:pPr marL="361950" indent="-361950" algn="just">
              <a:lnSpc>
                <a:spcPts val="2500"/>
              </a:lnSpc>
              <a:spcBef>
                <a:spcPts val="400"/>
              </a:spcBef>
              <a:spcAft>
                <a:spcPts val="400"/>
              </a:spcAft>
              <a:buClr>
                <a:schemeClr val="tx1"/>
              </a:buClr>
              <a:buFont typeface="+mj-lt"/>
              <a:buAutoNum type="arabicPeriod" startAt="10"/>
            </a:pPr>
            <a:r>
              <a:rPr lang="zh-TW" altLang="en-US" sz="2000" b="1" dirty="0" smtClean="0">
                <a:latin typeface="Times New Roman" pitchFamily="18" charset="0"/>
                <a:ea typeface="標楷體" pitchFamily="65" charset="-120"/>
              </a:rPr>
              <a:t>已</a:t>
            </a:r>
            <a:r>
              <a:rPr lang="zh-TW" altLang="en-US" sz="2000" b="1" dirty="0">
                <a:latin typeface="Times New Roman" pitchFamily="18" charset="0"/>
                <a:ea typeface="標楷體" pitchFamily="65" charset="-120"/>
              </a:rPr>
              <a:t>在先前招生</a:t>
            </a:r>
            <a:r>
              <a:rPr lang="zh-TW" altLang="en-US" sz="2000" b="1" dirty="0" smtClean="0">
                <a:latin typeface="Times New Roman" pitchFamily="18" charset="0"/>
                <a:ea typeface="標楷體" pitchFamily="65" charset="-120"/>
              </a:rPr>
              <a:t>管道錄取報到者，</a:t>
            </a:r>
            <a:r>
              <a:rPr lang="zh-TW" altLang="en-US" sz="2000" b="1" dirty="0">
                <a:latin typeface="Times New Roman" pitchFamily="18" charset="0"/>
                <a:ea typeface="標楷體" pitchFamily="65" charset="-120"/>
              </a:rPr>
              <a:t>不得再參加</a:t>
            </a:r>
            <a:r>
              <a:rPr lang="zh-TW" altLang="en-US" sz="2000" b="1" dirty="0" smtClean="0">
                <a:latin typeface="Times New Roman" pitchFamily="18" charset="0"/>
                <a:ea typeface="標楷體" pitchFamily="65" charset="-120"/>
              </a:rPr>
              <a:t>本招生</a:t>
            </a:r>
            <a:r>
              <a:rPr lang="zh-TW" altLang="en-US" sz="2000" b="1" dirty="0">
                <a:latin typeface="Times New Roman" pitchFamily="18" charset="0"/>
                <a:ea typeface="標楷體" pitchFamily="65" charset="-120"/>
              </a:rPr>
              <a:t>；</a:t>
            </a:r>
            <a:r>
              <a:rPr lang="zh-TW" altLang="en-US" sz="2000" b="1" dirty="0" smtClean="0">
                <a:latin typeface="Times New Roman" pitchFamily="18" charset="0"/>
                <a:ea typeface="標楷體" pitchFamily="65" charset="-120"/>
              </a:rPr>
              <a:t>若</a:t>
            </a:r>
            <a:r>
              <a:rPr lang="zh-TW" altLang="en-US" sz="2000" b="1" dirty="0">
                <a:latin typeface="Times New Roman" pitchFamily="18" charset="0"/>
                <a:ea typeface="標楷體" pitchFamily="65" charset="-120"/>
              </a:rPr>
              <a:t>已</a:t>
            </a:r>
            <a:r>
              <a:rPr lang="zh-TW" altLang="en-US" sz="2000" b="1" dirty="0" smtClean="0">
                <a:latin typeface="Times New Roman" pitchFamily="18" charset="0"/>
                <a:ea typeface="標楷體" pitchFamily="65" charset="-120"/>
              </a:rPr>
              <a:t>繳</a:t>
            </a:r>
            <a:r>
              <a:rPr lang="zh-TW" altLang="en-US" sz="2000" b="1" dirty="0">
                <a:latin typeface="Times New Roman" pitchFamily="18" charset="0"/>
                <a:ea typeface="標楷體" pitchFamily="65" charset="-120"/>
              </a:rPr>
              <a:t>登記</a:t>
            </a:r>
            <a:r>
              <a:rPr lang="zh-TW" altLang="en-US" sz="2000" b="1" dirty="0" smtClean="0">
                <a:latin typeface="Times New Roman" pitchFamily="18" charset="0"/>
                <a:ea typeface="標楷體" pitchFamily="65" charset="-120"/>
              </a:rPr>
              <a:t>費者，則</a:t>
            </a:r>
            <a:r>
              <a:rPr lang="zh-TW" altLang="en-US" sz="2000" b="1" dirty="0">
                <a:latin typeface="Times New Roman" pitchFamily="18" charset="0"/>
                <a:ea typeface="標楷體" pitchFamily="65" charset="-120"/>
              </a:rPr>
              <a:t>不予退費</a:t>
            </a:r>
            <a:r>
              <a:rPr lang="zh-TW" altLang="en-US" sz="2000" b="1" dirty="0" smtClean="0">
                <a:latin typeface="Times New Roman" pitchFamily="18" charset="0"/>
                <a:ea typeface="標楷體" pitchFamily="65" charset="-120"/>
              </a:rPr>
              <a:t>，且不得參加網路選</a:t>
            </a:r>
            <a:r>
              <a:rPr lang="zh-TW" altLang="en-US" sz="2000" b="1" dirty="0">
                <a:latin typeface="Times New Roman" pitchFamily="18" charset="0"/>
                <a:ea typeface="標楷體" pitchFamily="65" charset="-120"/>
              </a:rPr>
              <a:t>填登記志願</a:t>
            </a:r>
            <a:r>
              <a:rPr lang="zh-TW" altLang="en-US" sz="2000" b="1" dirty="0" smtClean="0">
                <a:latin typeface="Times New Roman" pitchFamily="18" charset="0"/>
                <a:ea typeface="標楷體" pitchFamily="65" charset="-120"/>
              </a:rPr>
              <a:t>。</a:t>
            </a:r>
            <a:endParaRPr lang="en-US" altLang="zh-TW" sz="2000" b="1" dirty="0" smtClean="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en-US" altLang="zh-TW" sz="2000" dirty="0" smtClean="0">
                <a:latin typeface="Times New Roman" pitchFamily="18" charset="0"/>
                <a:ea typeface="標楷體" pitchFamily="65" charset="-120"/>
              </a:rPr>
              <a:t>106</a:t>
            </a:r>
            <a:r>
              <a:rPr lang="zh-TW" altLang="en-US" sz="2000" dirty="0" smtClean="0">
                <a:latin typeface="Times New Roman" pitchFamily="18" charset="0"/>
                <a:ea typeface="標楷體" pitchFamily="65" charset="-120"/>
              </a:rPr>
              <a:t>年</a:t>
            </a:r>
            <a:r>
              <a:rPr lang="en-US" altLang="zh-TW" sz="2000" dirty="0">
                <a:latin typeface="Times New Roman" pitchFamily="18" charset="0"/>
                <a:ea typeface="標楷體" pitchFamily="65" charset="-120"/>
              </a:rPr>
              <a:t>7</a:t>
            </a:r>
            <a:r>
              <a:rPr lang="zh-TW" altLang="en-US" sz="2000" dirty="0">
                <a:latin typeface="Times New Roman" pitchFamily="18" charset="0"/>
                <a:ea typeface="標楷體" pitchFamily="65" charset="-120"/>
              </a:rPr>
              <a:t>月</a:t>
            </a:r>
            <a:r>
              <a:rPr lang="en-US" altLang="zh-TW" sz="2000" dirty="0" smtClean="0">
                <a:latin typeface="Times New Roman" pitchFamily="18" charset="0"/>
                <a:ea typeface="標楷體" pitchFamily="65" charset="-120"/>
              </a:rPr>
              <a:t>27</a:t>
            </a:r>
            <a:r>
              <a:rPr lang="zh-TW" altLang="en-US" sz="2000" dirty="0" smtClean="0">
                <a:latin typeface="Times New Roman" pitchFamily="18" charset="0"/>
                <a:ea typeface="標楷體" pitchFamily="65" charset="-120"/>
              </a:rPr>
              <a:t>日</a:t>
            </a:r>
            <a:r>
              <a:rPr lang="en-US" altLang="zh-TW" sz="2000" dirty="0">
                <a:latin typeface="Times New Roman" pitchFamily="18" charset="0"/>
                <a:ea typeface="標楷體" pitchFamily="65" charset="-120"/>
              </a:rPr>
              <a:t>(</a:t>
            </a:r>
            <a:r>
              <a:rPr lang="zh-TW" altLang="en-US" sz="2000" dirty="0" smtClean="0">
                <a:latin typeface="Times New Roman" pitchFamily="18" charset="0"/>
                <a:ea typeface="標楷體" pitchFamily="65" charset="-120"/>
              </a:rPr>
              <a:t>星期四</a:t>
            </a:r>
            <a:r>
              <a:rPr lang="en-US" altLang="zh-TW" sz="2000" dirty="0" smtClean="0">
                <a:latin typeface="Times New Roman" pitchFamily="18" charset="0"/>
                <a:ea typeface="標楷體" pitchFamily="65" charset="-120"/>
              </a:rPr>
              <a:t>)</a:t>
            </a:r>
            <a:r>
              <a:rPr lang="zh-TW" altLang="en-US" sz="2000" dirty="0" smtClean="0">
                <a:latin typeface="Times New Roman" pitchFamily="18" charset="0"/>
                <a:ea typeface="標楷體" pitchFamily="65" charset="-120"/>
              </a:rPr>
              <a:t>起，考生可開始申請預約查榜簡訊服務。</a:t>
            </a:r>
            <a:endParaRPr lang="zh-TW" altLang="en-US" sz="2000" dirty="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en-US" altLang="zh-TW" sz="2000" dirty="0" smtClean="0">
                <a:latin typeface="Times New Roman" pitchFamily="18" charset="0"/>
                <a:ea typeface="標楷體" pitchFamily="65" charset="-120"/>
              </a:rPr>
              <a:t>106</a:t>
            </a:r>
            <a:r>
              <a:rPr lang="zh-TW" altLang="en-US" sz="2000" dirty="0" smtClean="0">
                <a:latin typeface="Times New Roman" pitchFamily="18" charset="0"/>
                <a:ea typeface="標楷體" pitchFamily="65" charset="-120"/>
              </a:rPr>
              <a:t>年</a:t>
            </a:r>
            <a:r>
              <a:rPr lang="en-US" altLang="zh-TW" sz="2000" dirty="0">
                <a:latin typeface="Times New Roman" pitchFamily="18" charset="0"/>
                <a:ea typeface="標楷體" pitchFamily="65" charset="-120"/>
              </a:rPr>
              <a:t>8</a:t>
            </a:r>
            <a:r>
              <a:rPr lang="zh-TW" altLang="en-US" sz="2000" dirty="0" smtClean="0">
                <a:latin typeface="Times New Roman" pitchFamily="18" charset="0"/>
                <a:ea typeface="標楷體" pitchFamily="65" charset="-120"/>
              </a:rPr>
              <a:t>月</a:t>
            </a:r>
            <a:r>
              <a:rPr lang="en-US" altLang="zh-TW" sz="2000" dirty="0">
                <a:latin typeface="Times New Roman" pitchFamily="18" charset="0"/>
                <a:ea typeface="標楷體" pitchFamily="65" charset="-120"/>
              </a:rPr>
              <a:t>7</a:t>
            </a:r>
            <a:r>
              <a:rPr lang="zh-TW" altLang="en-US" sz="2000" dirty="0" smtClean="0">
                <a:latin typeface="Times New Roman" pitchFamily="18" charset="0"/>
                <a:ea typeface="標楷體" pitchFamily="65" charset="-120"/>
              </a:rPr>
              <a:t>日</a:t>
            </a:r>
            <a:r>
              <a:rPr lang="en-US" altLang="zh-TW" sz="2000" dirty="0">
                <a:latin typeface="Times New Roman" pitchFamily="18" charset="0"/>
                <a:ea typeface="標楷體" pitchFamily="65" charset="-120"/>
              </a:rPr>
              <a:t>(</a:t>
            </a:r>
            <a:r>
              <a:rPr lang="zh-TW" altLang="en-US" sz="2000" dirty="0" smtClean="0">
                <a:latin typeface="Times New Roman" pitchFamily="18" charset="0"/>
                <a:ea typeface="標楷體" pitchFamily="65" charset="-120"/>
              </a:rPr>
              <a:t>星期一</a:t>
            </a:r>
            <a:r>
              <a:rPr lang="en-US" altLang="zh-TW" sz="2000" dirty="0" smtClean="0">
                <a:latin typeface="Times New Roman" pitchFamily="18" charset="0"/>
                <a:ea typeface="標楷體" pitchFamily="65" charset="-120"/>
              </a:rPr>
              <a:t>)</a:t>
            </a:r>
            <a:r>
              <a:rPr lang="en-US" altLang="zh-TW" sz="2000" dirty="0">
                <a:latin typeface="Times New Roman" pitchFamily="18" charset="0"/>
                <a:ea typeface="標楷體" pitchFamily="65" charset="-120"/>
              </a:rPr>
              <a:t>10:00</a:t>
            </a:r>
            <a:r>
              <a:rPr lang="zh-TW" altLang="en-US" sz="2000" dirty="0">
                <a:latin typeface="Times New Roman" pitchFamily="18" charset="0"/>
                <a:ea typeface="標楷體" pitchFamily="65" charset="-120"/>
              </a:rPr>
              <a:t>起，考生</a:t>
            </a:r>
            <a:r>
              <a:rPr lang="zh-TW" altLang="en-US" sz="2000" dirty="0" smtClean="0">
                <a:latin typeface="Times New Roman" pitchFamily="18" charset="0"/>
                <a:ea typeface="標楷體" pitchFamily="65" charset="-120"/>
              </a:rPr>
              <a:t>可至本委員會網站「分發結果查詢系統」或「中華電信語音查榜」查詢</a:t>
            </a:r>
            <a:r>
              <a:rPr lang="zh-TW" altLang="en-US" sz="2000" dirty="0">
                <a:latin typeface="Times New Roman" pitchFamily="18" charset="0"/>
                <a:ea typeface="標楷體" pitchFamily="65" charset="-120"/>
              </a:rPr>
              <a:t>分發結果</a:t>
            </a:r>
            <a:r>
              <a:rPr lang="zh-TW" altLang="en-US" sz="2000" dirty="0" smtClean="0">
                <a:latin typeface="Times New Roman" pitchFamily="18" charset="0"/>
                <a:ea typeface="標楷體" pitchFamily="65" charset="-120"/>
              </a:rPr>
              <a:t>，統測集報之高中職學校可至系統下載</a:t>
            </a:r>
            <a:r>
              <a:rPr lang="zh-TW" altLang="en-US" sz="2000" dirty="0">
                <a:latin typeface="Times New Roman" pitchFamily="18" charset="0"/>
                <a:ea typeface="標楷體" pitchFamily="65" charset="-120"/>
              </a:rPr>
              <a:t>考生之分發名單</a:t>
            </a:r>
            <a:r>
              <a:rPr lang="zh-TW" altLang="en-US" sz="2000" dirty="0" smtClean="0">
                <a:latin typeface="Times New Roman" pitchFamily="18" charset="0"/>
                <a:ea typeface="標楷體" pitchFamily="65" charset="-120"/>
              </a:rPr>
              <a:t>。</a:t>
            </a:r>
            <a:endParaRPr lang="en-US" altLang="zh-TW" sz="2000" dirty="0" smtClean="0">
              <a:latin typeface="Times New Roman" pitchFamily="18" charset="0"/>
              <a:ea typeface="標楷體" pitchFamily="65" charset="-120"/>
            </a:endParaRPr>
          </a:p>
        </p:txBody>
      </p:sp>
      <p:sp>
        <p:nvSpPr>
          <p:cNvPr id="5" name="圓角矩形 4"/>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525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9" name="圓角矩形 8"/>
          <p:cNvSpPr/>
          <p:nvPr/>
        </p:nvSpPr>
        <p:spPr>
          <a:xfrm>
            <a:off x="8313738" y="95250"/>
            <a:ext cx="361950"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12" name="直線單箭頭接點 11"/>
          <p:cNvCxnSpPr>
            <a:stCxn id="5"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7" idx="3"/>
            <a:endCxn id="8" idx="1"/>
          </p:cNvCxnSpPr>
          <p:nvPr/>
        </p:nvCxnSpPr>
        <p:spPr>
          <a:xfrm>
            <a:off x="7386638"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9"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626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編號版面配置區 1"/>
          <p:cNvSpPr>
            <a:spLocks noGrp="1"/>
          </p:cNvSpPr>
          <p:nvPr>
            <p:ph type="sldNum" sz="quarter" idx="12"/>
          </p:nvPr>
        </p:nvSpPr>
        <p:spPr>
          <a:noFill/>
        </p:spPr>
        <p:txBody>
          <a:bodyPr/>
          <a:lstStyle/>
          <a:p>
            <a:fld id="{42C6B301-E437-404F-A0AA-14000027AE49}" type="slidenum">
              <a:rPr lang="zh-TW" altLang="en-US" smtClean="0"/>
              <a:pPr/>
              <a:t>13</a:t>
            </a:fld>
            <a:endParaRPr lang="en-US" altLang="zh-TW" dirty="0" smtClean="0"/>
          </a:p>
        </p:txBody>
      </p:sp>
      <p:sp>
        <p:nvSpPr>
          <p:cNvPr id="30722" name="標題 1"/>
          <p:cNvSpPr>
            <a:spLocks noGrp="1"/>
          </p:cNvSpPr>
          <p:nvPr>
            <p:ph type="title"/>
          </p:nvPr>
        </p:nvSpPr>
        <p:spPr>
          <a:xfrm>
            <a:off x="323528" y="332656"/>
            <a:ext cx="8229600" cy="633413"/>
          </a:xfrm>
        </p:spPr>
        <p:txBody>
          <a:bodyPr/>
          <a:lstStyle/>
          <a:p>
            <a:r>
              <a:rPr lang="zh-TW" altLang="en-US" sz="3000" dirty="0">
                <a:latin typeface="標楷體" pitchFamily="65" charset="-120"/>
                <a:ea typeface="標楷體" pitchFamily="65" charset="-120"/>
              </a:rPr>
              <a:t>三</a:t>
            </a:r>
            <a:r>
              <a:rPr lang="zh-TW" altLang="en-US" sz="3000" dirty="0" smtClean="0">
                <a:latin typeface="標楷體" pitchFamily="65" charset="-120"/>
                <a:ea typeface="標楷體" pitchFamily="65" charset="-120"/>
              </a:rPr>
              <a:t>、招生學校資料查詢系統</a:t>
            </a:r>
            <a:endParaRPr lang="zh-TW" altLang="en-US" sz="3000" dirty="0" smtClean="0"/>
          </a:p>
        </p:txBody>
      </p:sp>
      <p:sp>
        <p:nvSpPr>
          <p:cNvPr id="11" name="文字方塊 10"/>
          <p:cNvSpPr txBox="1"/>
          <p:nvPr/>
        </p:nvSpPr>
        <p:spPr>
          <a:xfrm>
            <a:off x="539552" y="1124744"/>
            <a:ext cx="7416824" cy="1200329"/>
          </a:xfrm>
          <a:prstGeom prst="rect">
            <a:avLst/>
          </a:prstGeom>
          <a:noFill/>
        </p:spPr>
        <p:txBody>
          <a:bodyPr wrap="square">
            <a:spAutoFit/>
          </a:bodyPr>
          <a:lstStyle/>
          <a:p>
            <a:pPr marL="0" lvl="1" algn="just">
              <a:defRPr/>
            </a:pPr>
            <a:r>
              <a:rPr lang="zh-TW" altLang="en-US" b="1" dirty="0">
                <a:latin typeface="Times New Roman" pitchFamily="18" charset="0"/>
                <a:ea typeface="標楷體" pitchFamily="65" charset="-120"/>
                <a:cs typeface="Times New Roman" panose="02020603050405020304" pitchFamily="18" charset="0"/>
              </a:rPr>
              <a:t>系統簡介：提供各項查詢條件，讓考生依個人之選擇，查詢出符合條件</a:t>
            </a:r>
            <a:r>
              <a:rPr lang="en-US" altLang="zh-TW" b="1" dirty="0">
                <a:latin typeface="Times New Roman" pitchFamily="18" charset="0"/>
                <a:ea typeface="標楷體" pitchFamily="65" charset="-120"/>
                <a:cs typeface="Times New Roman" panose="02020603050405020304" pitchFamily="18" charset="0"/>
              </a:rPr>
              <a:t/>
            </a:r>
            <a:br>
              <a:rPr lang="en-US" altLang="zh-TW" b="1" dirty="0">
                <a:latin typeface="Times New Roman" pitchFamily="18" charset="0"/>
                <a:ea typeface="標楷體" pitchFamily="65" charset="-120"/>
                <a:cs typeface="Times New Roman" panose="02020603050405020304" pitchFamily="18" charset="0"/>
              </a:rPr>
            </a:br>
            <a:r>
              <a:rPr lang="zh-TW" altLang="en-US" b="1" dirty="0">
                <a:latin typeface="Times New Roman" pitchFamily="18" charset="0"/>
                <a:ea typeface="標楷體" pitchFamily="65" charset="-120"/>
                <a:cs typeface="Times New Roman" panose="02020603050405020304" pitchFamily="18" charset="0"/>
              </a:rPr>
              <a:t>                    之相關校系科</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組</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、學程，以達方便有效的查詢方式。</a:t>
            </a:r>
            <a:endParaRPr lang="en-US" altLang="zh-TW" b="1" dirty="0">
              <a:latin typeface="Times New Roman" pitchFamily="18" charset="0"/>
              <a:ea typeface="標楷體" pitchFamily="65" charset="-120"/>
              <a:cs typeface="Times New Roman" panose="02020603050405020304" pitchFamily="18" charset="0"/>
            </a:endParaRPr>
          </a:p>
          <a:p>
            <a:pPr marL="0" lvl="1" algn="just">
              <a:defRPr/>
            </a:pPr>
            <a:r>
              <a:rPr lang="zh-TW" altLang="en-US" b="1" dirty="0">
                <a:latin typeface="Times New Roman" pitchFamily="18" charset="0"/>
                <a:ea typeface="標楷體" pitchFamily="65" charset="-120"/>
                <a:cs typeface="Times New Roman" panose="02020603050405020304" pitchFamily="18" charset="0"/>
              </a:rPr>
              <a:t>查詢網址：從本委員會首頁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smtClean="0">
                <a:solidFill>
                  <a:srgbClr val="0000CC"/>
                </a:solidFill>
                <a:latin typeface="Times New Roman" pitchFamily="18" charset="0"/>
                <a:ea typeface="標楷體" pitchFamily="65" charset="-120"/>
                <a:cs typeface="Times New Roman" panose="02020603050405020304" pitchFamily="18" charset="0"/>
                <a:hlinkClick r:id="rId3"/>
              </a:rPr>
              <a:t>http://</a:t>
            </a:r>
            <a:r>
              <a:rPr lang="en-US" altLang="zh-TW" b="1" dirty="0">
                <a:solidFill>
                  <a:srgbClr val="0000CC"/>
                </a:solidFill>
                <a:latin typeface="Times New Roman" pitchFamily="18" charset="0"/>
                <a:ea typeface="標楷體" pitchFamily="65" charset="-120"/>
                <a:cs typeface="Times New Roman" panose="02020603050405020304" pitchFamily="18" charset="0"/>
                <a:hlinkClick r:id="rId3"/>
              </a:rPr>
              <a:t>union42.jctv.ntut.edu.tw/</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點選左側</a:t>
            </a:r>
            <a:r>
              <a:rPr lang="en-US" altLang="zh-TW" b="1" dirty="0">
                <a:latin typeface="Times New Roman" pitchFamily="18" charset="0"/>
                <a:ea typeface="標楷體" pitchFamily="65" charset="-120"/>
                <a:cs typeface="Times New Roman" panose="02020603050405020304" pitchFamily="18" charset="0"/>
              </a:rPr>
              <a:t/>
            </a:r>
            <a:br>
              <a:rPr lang="en-US" altLang="zh-TW" b="1" dirty="0">
                <a:latin typeface="Times New Roman" pitchFamily="18" charset="0"/>
                <a:ea typeface="標楷體" pitchFamily="65" charset="-120"/>
                <a:cs typeface="Times New Roman" panose="02020603050405020304" pitchFamily="18" charset="0"/>
              </a:rPr>
            </a:br>
            <a:r>
              <a:rPr lang="zh-TW" altLang="en-US" b="1" dirty="0" smtClean="0">
                <a:latin typeface="Times New Roman" pitchFamily="18" charset="0"/>
                <a:ea typeface="標楷體" pitchFamily="65" charset="-120"/>
                <a:cs typeface="Times New Roman" panose="02020603050405020304" pitchFamily="18" charset="0"/>
              </a:rPr>
              <a:t>                    「</a:t>
            </a:r>
            <a:r>
              <a:rPr lang="en-US" altLang="zh-TW" b="1" dirty="0" smtClean="0">
                <a:latin typeface="Times New Roman" pitchFamily="18" charset="0"/>
                <a:ea typeface="標楷體" pitchFamily="65" charset="-120"/>
                <a:cs typeface="Times New Roman" panose="02020603050405020304" pitchFamily="18" charset="0"/>
              </a:rPr>
              <a:t>6.</a:t>
            </a:r>
            <a:r>
              <a:rPr lang="zh-TW" altLang="en-US" b="1" dirty="0" smtClean="0">
                <a:latin typeface="Times New Roman" pitchFamily="18" charset="0"/>
                <a:ea typeface="標楷體" pitchFamily="65" charset="-120"/>
                <a:cs typeface="Times New Roman" panose="02020603050405020304" pitchFamily="18" charset="0"/>
              </a:rPr>
              <a:t>簡章</a:t>
            </a:r>
            <a:r>
              <a:rPr lang="zh-TW" altLang="en-US" b="1" dirty="0">
                <a:latin typeface="Times New Roman" pitchFamily="18" charset="0"/>
                <a:ea typeface="標楷體" pitchFamily="65" charset="-120"/>
                <a:cs typeface="Times New Roman" panose="02020603050405020304" pitchFamily="18" charset="0"/>
              </a:rPr>
              <a:t>查詢與下載」內「</a:t>
            </a:r>
            <a:r>
              <a:rPr lang="en-US" altLang="zh-TW" b="1" dirty="0" smtClean="0">
                <a:latin typeface="Times New Roman" panose="02020603050405020304" pitchFamily="18" charset="0"/>
                <a:ea typeface="標楷體" pitchFamily="65" charset="-120"/>
                <a:cs typeface="Times New Roman" panose="02020603050405020304" pitchFamily="18" charset="0"/>
              </a:rPr>
              <a:t>106</a:t>
            </a:r>
            <a:r>
              <a:rPr lang="zh-TW" altLang="en-US" b="1" dirty="0" smtClean="0">
                <a:latin typeface="Times New Roman" panose="02020603050405020304" pitchFamily="18" charset="0"/>
                <a:ea typeface="標楷體" pitchFamily="65" charset="-120"/>
                <a:cs typeface="Times New Roman" panose="02020603050405020304" pitchFamily="18" charset="0"/>
              </a:rPr>
              <a:t>學</a:t>
            </a:r>
            <a:r>
              <a:rPr lang="zh-TW" altLang="en-US" b="1" dirty="0">
                <a:latin typeface="Times New Roman" panose="02020603050405020304" pitchFamily="18" charset="0"/>
                <a:ea typeface="標楷體" pitchFamily="65" charset="-120"/>
                <a:cs typeface="Times New Roman" panose="02020603050405020304" pitchFamily="18" charset="0"/>
              </a:rPr>
              <a:t>年</a:t>
            </a:r>
            <a:r>
              <a:rPr lang="zh-TW" altLang="en-US" b="1" dirty="0" smtClean="0">
                <a:latin typeface="Times New Roman" panose="02020603050405020304" pitchFamily="18" charset="0"/>
                <a:ea typeface="標楷體" pitchFamily="65" charset="-120"/>
                <a:cs typeface="Times New Roman" panose="02020603050405020304" pitchFamily="18" charset="0"/>
              </a:rPr>
              <a:t>度</a:t>
            </a:r>
            <a:r>
              <a:rPr lang="zh-TW" altLang="en-US" b="1" spc="-150" dirty="0" smtClean="0">
                <a:latin typeface="Times New Roman" panose="02020603050405020304" pitchFamily="18" charset="0"/>
                <a:ea typeface="標楷體" pitchFamily="65" charset="-120"/>
                <a:cs typeface="Times New Roman" panose="02020603050405020304" pitchFamily="18" charset="0"/>
              </a:rPr>
              <a:t>學校</a:t>
            </a:r>
            <a:r>
              <a:rPr lang="zh-TW" altLang="en-US" b="1" spc="-150" dirty="0">
                <a:latin typeface="Times New Roman" panose="02020603050405020304" pitchFamily="18" charset="0"/>
                <a:ea typeface="標楷體" pitchFamily="65" charset="-120"/>
                <a:cs typeface="Times New Roman" panose="02020603050405020304" pitchFamily="18" charset="0"/>
              </a:rPr>
              <a:t>資料查詢系統</a:t>
            </a:r>
            <a:r>
              <a:rPr lang="zh-TW" altLang="en-US" b="1" spc="-150" dirty="0">
                <a:latin typeface="Times New Roman" panose="02020603050405020304" pitchFamily="18" charset="0"/>
                <a:ea typeface="標楷體" pitchFamily="65" charset="-120"/>
                <a:cs typeface="Times New Roman" panose="02020603050405020304" pitchFamily="18" charset="0"/>
                <a:hlinkClick r:id="rId4"/>
              </a:rPr>
              <a:t> </a:t>
            </a:r>
            <a:r>
              <a:rPr lang="zh-TW" altLang="en-US" b="1" spc="-150" dirty="0">
                <a:latin typeface="Times New Roman" pitchFamily="18" charset="0"/>
                <a:ea typeface="標楷體" pitchFamily="65" charset="-120"/>
                <a:cs typeface="Times New Roman" panose="02020603050405020304" pitchFamily="18" charset="0"/>
              </a:rPr>
              <a:t>」</a:t>
            </a:r>
            <a:r>
              <a:rPr lang="zh-TW" altLang="en-US" b="1" spc="-150" dirty="0">
                <a:latin typeface="Times New Roman" pitchFamily="18" charset="0"/>
                <a:ea typeface="標楷體" pitchFamily="65" charset="-120"/>
              </a:rPr>
              <a:t>。</a:t>
            </a:r>
          </a:p>
        </p:txBody>
      </p:sp>
      <p:pic>
        <p:nvPicPr>
          <p:cNvPr id="3" name="圖片 2"/>
          <p:cNvPicPr>
            <a:picLocks noChangeAspect="1"/>
          </p:cNvPicPr>
          <p:nvPr/>
        </p:nvPicPr>
        <p:blipFill>
          <a:blip r:embed="rId5"/>
          <a:stretch>
            <a:fillRect/>
          </a:stretch>
        </p:blipFill>
        <p:spPr>
          <a:xfrm>
            <a:off x="755576" y="2342060"/>
            <a:ext cx="7200800" cy="368114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14</a:t>
            </a:fld>
            <a:endParaRPr lang="en-US" altLang="zh-TW" dirty="0" smtClean="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三</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755576" y="1196752"/>
            <a:ext cx="7200800" cy="35283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15</a:t>
            </a:fld>
            <a:endParaRPr lang="en-US" altLang="zh-TW" dirty="0" smtClean="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三</a:t>
            </a:r>
            <a:r>
              <a:rPr lang="zh-TW" altLang="en-US" sz="3000" dirty="0" smtClean="0">
                <a:solidFill>
                  <a:schemeClr val="tx2"/>
                </a:solidFill>
                <a:latin typeface="標楷體" pitchFamily="65" charset="-120"/>
                <a:ea typeface="標楷體" pitchFamily="65" charset="-120"/>
              </a:rPr>
              <a:t>、</a:t>
            </a:r>
            <a:r>
              <a:rPr lang="zh-TW" altLang="en-US" sz="3000" dirty="0">
                <a:solidFill>
                  <a:schemeClr val="tx2"/>
                </a:solidFill>
                <a:latin typeface="標楷體" pitchFamily="65" charset="-120"/>
                <a:ea typeface="標楷體" pitchFamily="65" charset="-120"/>
              </a:rPr>
              <a:t>招生學校資料查詢</a:t>
            </a:r>
            <a:r>
              <a:rPr lang="zh-TW" altLang="en-US" sz="3000" dirty="0" smtClean="0">
                <a:solidFill>
                  <a:schemeClr val="tx2"/>
                </a:solidFill>
                <a:latin typeface="標楷體" pitchFamily="65" charset="-120"/>
                <a:ea typeface="標楷體" pitchFamily="65" charset="-120"/>
              </a:rPr>
              <a:t>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1043608" y="1124744"/>
            <a:ext cx="6768752" cy="52372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編號版面配置區 1"/>
          <p:cNvSpPr>
            <a:spLocks noGrp="1"/>
          </p:cNvSpPr>
          <p:nvPr>
            <p:ph type="sldNum" sz="quarter" idx="12"/>
          </p:nvPr>
        </p:nvSpPr>
        <p:spPr>
          <a:noFill/>
        </p:spPr>
        <p:txBody>
          <a:bodyPr/>
          <a:lstStyle/>
          <a:p>
            <a:fld id="{F2C82C4A-C1C7-49F5-848D-869EBEB8F363}" type="slidenum">
              <a:rPr lang="zh-TW" altLang="en-US" smtClean="0"/>
              <a:pPr/>
              <a:t>16</a:t>
            </a:fld>
            <a:endParaRPr lang="en-US" altLang="zh-TW" dirty="0" smtClean="0"/>
          </a:p>
        </p:txBody>
      </p:sp>
      <p:sp>
        <p:nvSpPr>
          <p:cNvPr id="36866" name="標題 1"/>
          <p:cNvSpPr txBox="1">
            <a:spLocks/>
          </p:cNvSpPr>
          <p:nvPr/>
        </p:nvSpPr>
        <p:spPr bwMode="auto">
          <a:xfrm>
            <a:off x="341313" y="296863"/>
            <a:ext cx="8229600" cy="633412"/>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登入系統</a:t>
            </a:r>
            <a:endParaRPr lang="zh-TW" altLang="en-US" sz="3000" dirty="0">
              <a:solidFill>
                <a:srgbClr val="FF0000"/>
              </a:solidFill>
            </a:endParaRPr>
          </a:p>
        </p:txBody>
      </p:sp>
      <p:sp>
        <p:nvSpPr>
          <p:cNvPr id="36867" name="文字方塊 4"/>
          <p:cNvSpPr txBox="1">
            <a:spLocks noChangeArrowheads="1"/>
          </p:cNvSpPr>
          <p:nvPr/>
        </p:nvSpPr>
        <p:spPr bwMode="auto">
          <a:xfrm>
            <a:off x="179512" y="1133796"/>
            <a:ext cx="8254999" cy="1631216"/>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a:latin typeface="Times New Roman" pitchFamily="18" charset="0"/>
                <a:ea typeface="標楷體" pitchFamily="65" charset="-120"/>
              </a:rPr>
              <a:t>注意事項：</a:t>
            </a:r>
            <a:r>
              <a:rPr lang="en-US" altLang="zh-TW" sz="1600" b="1" dirty="0">
                <a:latin typeface="Times New Roman" pitchFamily="18" charset="0"/>
                <a:ea typeface="標楷體" pitchFamily="65" charset="-120"/>
              </a:rPr>
              <a:t>1.</a:t>
            </a:r>
            <a:r>
              <a:rPr lang="zh-TW" altLang="en-US" sz="1600" b="1" dirty="0" smtClean="0">
                <a:latin typeface="Times New Roman" pitchFamily="18" charset="0"/>
                <a:ea typeface="標楷體" pitchFamily="65" charset="-120"/>
              </a:rPr>
              <a:t>請貴</a:t>
            </a:r>
            <a:r>
              <a:rPr lang="zh-TW" altLang="en-US" sz="1600" b="1" dirty="0">
                <a:latin typeface="Times New Roman" pitchFamily="18" charset="0"/>
                <a:ea typeface="標楷體" pitchFamily="65" charset="-120"/>
              </a:rPr>
              <a:t>校於</a:t>
            </a:r>
            <a:r>
              <a:rPr lang="en-US" altLang="zh-TW" sz="1600" b="1" dirty="0" smtClean="0">
                <a:solidFill>
                  <a:srgbClr val="FF0000"/>
                </a:solidFill>
                <a:latin typeface="Times New Roman" pitchFamily="18" charset="0"/>
                <a:ea typeface="標楷體" pitchFamily="65" charset="-120"/>
              </a:rPr>
              <a:t>106</a:t>
            </a:r>
            <a:r>
              <a:rPr lang="zh-TW" altLang="en-US" sz="1600" b="1" dirty="0" smtClean="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smtClean="0">
                <a:solidFill>
                  <a:srgbClr val="FF0000"/>
                </a:solidFill>
                <a:latin typeface="Times New Roman" pitchFamily="18" charset="0"/>
                <a:ea typeface="標楷體" pitchFamily="65" charset="-120"/>
              </a:rPr>
              <a:t>月</a:t>
            </a:r>
            <a:r>
              <a:rPr lang="en-US" altLang="zh-TW" sz="1600" b="1" dirty="0">
                <a:solidFill>
                  <a:srgbClr val="FF0000"/>
                </a:solidFill>
                <a:latin typeface="Times New Roman" pitchFamily="18" charset="0"/>
                <a:ea typeface="標楷體" pitchFamily="65" charset="-120"/>
              </a:rPr>
              <a:t>8</a:t>
            </a:r>
            <a:r>
              <a:rPr lang="zh-TW" altLang="en-US" sz="1600" b="1" dirty="0" smtClean="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星期一</a:t>
            </a:r>
            <a:r>
              <a:rPr lang="en-US" altLang="zh-TW" sz="1600" b="1" dirty="0">
                <a:solidFill>
                  <a:srgbClr val="FF0000"/>
                </a:solidFill>
                <a:latin typeface="Times New Roman" pitchFamily="18" charset="0"/>
                <a:ea typeface="標楷體" pitchFamily="65" charset="-120"/>
              </a:rPr>
              <a:t>)</a:t>
            </a:r>
            <a:r>
              <a:rPr lang="en-US" altLang="zh-TW" sz="1600" b="1" dirty="0" smtClean="0">
                <a:solidFill>
                  <a:srgbClr val="FF0000"/>
                </a:solidFill>
                <a:latin typeface="Times New Roman" pitchFamily="18" charset="0"/>
                <a:ea typeface="標楷體" pitchFamily="65" charset="-120"/>
              </a:rPr>
              <a:t>10:00</a:t>
            </a:r>
            <a:r>
              <a:rPr lang="zh-TW" altLang="en-US" sz="1600" b="1" dirty="0" smtClean="0">
                <a:solidFill>
                  <a:srgbClr val="FF0000"/>
                </a:solidFill>
                <a:latin typeface="Times New Roman" pitchFamily="18" charset="0"/>
                <a:ea typeface="標楷體" pitchFamily="65" charset="-120"/>
              </a:rPr>
              <a:t>起至</a:t>
            </a:r>
            <a:r>
              <a:rPr lang="en-US" altLang="zh-TW" sz="1600" b="1" dirty="0" smtClean="0">
                <a:solidFill>
                  <a:srgbClr val="FF0000"/>
                </a:solidFill>
                <a:latin typeface="Times New Roman" pitchFamily="18" charset="0"/>
                <a:ea typeface="標楷體" pitchFamily="65" charset="-120"/>
              </a:rPr>
              <a:t>106</a:t>
            </a:r>
            <a:r>
              <a:rPr lang="zh-TW" altLang="en-US" sz="1600" b="1" dirty="0" smtClean="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a:solidFill>
                  <a:srgbClr val="FF0000"/>
                </a:solidFill>
                <a:latin typeface="Times New Roman" pitchFamily="18" charset="0"/>
                <a:ea typeface="標楷體" pitchFamily="65" charset="-120"/>
              </a:rPr>
              <a:t>月</a:t>
            </a:r>
            <a:r>
              <a:rPr lang="en-US" altLang="zh-TW" sz="1600" b="1" dirty="0" smtClean="0">
                <a:solidFill>
                  <a:srgbClr val="FF0000"/>
                </a:solidFill>
                <a:latin typeface="Times New Roman" pitchFamily="18" charset="0"/>
                <a:ea typeface="標楷體" pitchFamily="65" charset="-120"/>
              </a:rPr>
              <a:t>12</a:t>
            </a:r>
            <a:r>
              <a:rPr lang="zh-TW" altLang="en-US" sz="1600" b="1" dirty="0" smtClean="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smtClean="0">
                <a:solidFill>
                  <a:srgbClr val="FF0000"/>
                </a:solidFill>
                <a:latin typeface="Times New Roman" pitchFamily="18" charset="0"/>
                <a:ea typeface="標楷體" pitchFamily="65" charset="-120"/>
              </a:rPr>
              <a:t>星期五 </a:t>
            </a:r>
            <a:r>
              <a:rPr lang="en-US" altLang="zh-TW" sz="1600" b="1" dirty="0">
                <a:solidFill>
                  <a:srgbClr val="FF0000"/>
                </a:solidFill>
                <a:latin typeface="Times New Roman" pitchFamily="18" charset="0"/>
                <a:ea typeface="標楷體" pitchFamily="65" charset="-120"/>
              </a:rPr>
              <a:t>)</a:t>
            </a:r>
            <a:r>
              <a:rPr lang="en-US" altLang="zh-TW" sz="1600" b="1" dirty="0" smtClean="0">
                <a:solidFill>
                  <a:srgbClr val="FF0000"/>
                </a:solidFill>
                <a:latin typeface="Times New Roman" pitchFamily="18" charset="0"/>
                <a:ea typeface="標楷體" pitchFamily="65" charset="-120"/>
              </a:rPr>
              <a:t>17:00</a:t>
            </a:r>
            <a:r>
              <a:rPr lang="zh-TW" altLang="en-US" sz="1600" b="1" dirty="0" smtClean="0">
                <a:solidFill>
                  <a:srgbClr val="FF0000"/>
                </a:solidFill>
                <a:latin typeface="Times New Roman" pitchFamily="18" charset="0"/>
                <a:ea typeface="標楷體" pitchFamily="65" charset="-120"/>
              </a:rPr>
              <a:t>止</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確認</a:t>
            </a:r>
            <a:r>
              <a:rPr lang="zh-TW" altLang="en-US" sz="1600" b="1" dirty="0">
                <a:latin typeface="Times New Roman" pitchFamily="18" charset="0"/>
                <a:ea typeface="標楷體" pitchFamily="65" charset="-120"/>
              </a:rPr>
              <a:t>及勾選欲參加本招生之應屆畢業生並確定送出</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0" lvl="1" algn="just">
              <a:spcBef>
                <a:spcPts val="600"/>
              </a:spcBef>
            </a:pPr>
            <a:r>
              <a:rPr lang="en-US" altLang="zh-TW" sz="1600" b="1" dirty="0">
                <a:latin typeface="Times New Roman" pitchFamily="18" charset="0"/>
                <a:ea typeface="標楷體" pitchFamily="65" charset="-120"/>
              </a:rPr>
              <a:t> </a:t>
            </a:r>
            <a:r>
              <a:rPr lang="en-US" altLang="zh-TW" sz="1600" b="1" dirty="0" smtClean="0">
                <a:latin typeface="Times New Roman" pitchFamily="18" charset="0"/>
                <a:ea typeface="標楷體" pitchFamily="65" charset="-120"/>
              </a:rPr>
              <a:t>                   2</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經本系統勾選之</a:t>
            </a:r>
            <a:r>
              <a:rPr lang="zh-TW" altLang="en-US" sz="1600" b="1" dirty="0" smtClean="0">
                <a:latin typeface="Times New Roman" pitchFamily="18" charset="0"/>
                <a:ea typeface="標楷體" pitchFamily="65" charset="-120"/>
              </a:rPr>
              <a:t>考生僅</a:t>
            </a:r>
            <a:r>
              <a:rPr lang="zh-TW" altLang="en-US" sz="1600" b="1" dirty="0">
                <a:latin typeface="Times New Roman" pitchFamily="18" charset="0"/>
                <a:ea typeface="標楷體" pitchFamily="65" charset="-120"/>
              </a:rPr>
              <a:t>免除登記資格審查，考生若另具「特種生身分</a:t>
            </a:r>
            <a:r>
              <a:rPr lang="zh-TW" altLang="en-US" sz="1600" b="1" dirty="0" smtClean="0">
                <a:latin typeface="Times New Roman" pitchFamily="18" charset="0"/>
                <a:ea typeface="標楷體" pitchFamily="65" charset="-120"/>
              </a:rPr>
              <a:t>」 </a:t>
            </a:r>
            <a:endParaRPr lang="en-US" altLang="zh-TW" sz="1600" b="1" dirty="0" smtClean="0">
              <a:latin typeface="Times New Roman" pitchFamily="18" charset="0"/>
              <a:ea typeface="標楷體" pitchFamily="65" charset="-120"/>
            </a:endParaRPr>
          </a:p>
          <a:p>
            <a:pPr marL="3600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或「統測或四技二專甄選入學報名後</a:t>
            </a:r>
            <a:r>
              <a:rPr lang="zh-TW" altLang="en-US" sz="1600" b="1" dirty="0">
                <a:latin typeface="Times New Roman" pitchFamily="18" charset="0"/>
                <a:ea typeface="標楷體" pitchFamily="65" charset="-120"/>
              </a:rPr>
              <a:t>新通過之低收或中低收入戶身分」</a:t>
            </a:r>
            <a:r>
              <a:rPr lang="zh-TW" altLang="en-US" sz="1600" b="1" dirty="0" smtClean="0">
                <a:latin typeface="Times New Roman" pitchFamily="18" charset="0"/>
                <a:ea typeface="標楷體" pitchFamily="65" charset="-120"/>
              </a:rPr>
              <a:t>，</a:t>
            </a:r>
            <a:endParaRPr lang="en-US" altLang="zh-TW" sz="1600" b="1" dirty="0" smtClean="0">
              <a:latin typeface="Times New Roman" pitchFamily="18" charset="0"/>
              <a:ea typeface="標楷體" pitchFamily="65" charset="-120"/>
            </a:endParaRPr>
          </a:p>
          <a:p>
            <a:pPr marL="3600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請貴校轉</a:t>
            </a:r>
            <a:r>
              <a:rPr lang="zh-TW" altLang="en-US" sz="1600" b="1" dirty="0">
                <a:latin typeface="Times New Roman" pitchFamily="18" charset="0"/>
                <a:ea typeface="標楷體" pitchFamily="65" charset="-120"/>
              </a:rPr>
              <a:t>知考生</a:t>
            </a:r>
            <a:r>
              <a:rPr lang="zh-TW" altLang="en-US" sz="1600" b="1" dirty="0" smtClean="0">
                <a:latin typeface="Times New Roman" pitchFamily="18" charset="0"/>
                <a:ea typeface="標楷體" pitchFamily="65" charset="-120"/>
              </a:rPr>
              <a:t>務於資格</a:t>
            </a:r>
            <a:r>
              <a:rPr lang="zh-TW" altLang="en-US" sz="1600" b="1" dirty="0">
                <a:latin typeface="Times New Roman" pitchFamily="18" charset="0"/>
                <a:ea typeface="標楷體" pitchFamily="65" charset="-120"/>
              </a:rPr>
              <a:t>審查</a:t>
            </a:r>
            <a:r>
              <a:rPr lang="zh-TW" altLang="en-US" sz="1600" b="1" dirty="0" smtClean="0">
                <a:latin typeface="Times New Roman" pitchFamily="18" charset="0"/>
                <a:ea typeface="標楷體" pitchFamily="65" charset="-120"/>
              </a:rPr>
              <a:t>期間上網</a:t>
            </a:r>
            <a:r>
              <a:rPr lang="zh-TW" altLang="en-US" sz="1600" b="1" dirty="0">
                <a:latin typeface="Times New Roman" pitchFamily="18" charset="0"/>
                <a:ea typeface="標楷體" pitchFamily="65" charset="-120"/>
              </a:rPr>
              <a:t>登錄資料並繳寄證件至本委員會審查。</a:t>
            </a:r>
          </a:p>
        </p:txBody>
      </p:sp>
      <p:pic>
        <p:nvPicPr>
          <p:cNvPr id="3" name="圖片 2"/>
          <p:cNvPicPr>
            <a:picLocks noChangeAspect="1"/>
          </p:cNvPicPr>
          <p:nvPr/>
        </p:nvPicPr>
        <p:blipFill>
          <a:blip r:embed="rId3"/>
          <a:stretch>
            <a:fillRect/>
          </a:stretch>
        </p:blipFill>
        <p:spPr>
          <a:xfrm>
            <a:off x="971600" y="2765012"/>
            <a:ext cx="7128792" cy="3556163"/>
          </a:xfrm>
          <a:prstGeom prst="rect">
            <a:avLst/>
          </a:prstGeom>
        </p:spPr>
      </p:pic>
      <p:sp>
        <p:nvSpPr>
          <p:cNvPr id="8" name="AutoShape 4"/>
          <p:cNvSpPr>
            <a:spLocks noChangeArrowheads="1"/>
          </p:cNvSpPr>
          <p:nvPr/>
        </p:nvSpPr>
        <p:spPr bwMode="auto">
          <a:xfrm>
            <a:off x="6372200" y="4047141"/>
            <a:ext cx="1439862" cy="961382"/>
          </a:xfrm>
          <a:prstGeom prst="wedgeRectCallout">
            <a:avLst>
              <a:gd name="adj1" fmla="val -146098"/>
              <a:gd name="adj2" fmla="val 310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a:t>
            </a:r>
            <a:r>
              <a:rPr lang="zh-TW" altLang="en-US" sz="1400" b="1" dirty="0" smtClean="0">
                <a:solidFill>
                  <a:srgbClr val="0000FF"/>
                </a:solidFill>
                <a:latin typeface="標楷體" pitchFamily="65" charset="-120"/>
                <a:ea typeface="標楷體" pitchFamily="65" charset="-120"/>
              </a:rPr>
              <a:t>依「報名試務單位基本資料維護系統」之</a:t>
            </a:r>
            <a:r>
              <a:rPr lang="zh-TW" altLang="en-US" sz="1400" b="1" dirty="0">
                <a:solidFill>
                  <a:srgbClr val="0000FF"/>
                </a:solidFill>
                <a:latin typeface="標楷體" pitchFamily="65" charset="-120"/>
                <a:ea typeface="標楷體" pitchFamily="65" charset="-120"/>
              </a:rPr>
              <a:t>帳號密碼登入</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編號版面配置區 1"/>
          <p:cNvSpPr>
            <a:spLocks noGrp="1"/>
          </p:cNvSpPr>
          <p:nvPr>
            <p:ph type="sldNum" sz="quarter" idx="12"/>
          </p:nvPr>
        </p:nvSpPr>
        <p:spPr>
          <a:noFill/>
        </p:spPr>
        <p:txBody>
          <a:bodyPr/>
          <a:lstStyle/>
          <a:p>
            <a:fld id="{CF3008C0-EBCC-4F69-886B-EA6594D384D0}" type="slidenum">
              <a:rPr lang="zh-TW" altLang="en-US" smtClean="0"/>
              <a:pPr/>
              <a:t>17</a:t>
            </a:fld>
            <a:endParaRPr lang="en-US" altLang="zh-TW" dirty="0" smtClean="0"/>
          </a:p>
        </p:txBody>
      </p:sp>
      <p:sp>
        <p:nvSpPr>
          <p:cNvPr id="3891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勾選考生名單</a:t>
            </a:r>
            <a:endParaRPr lang="zh-TW" altLang="en-US" sz="3000" dirty="0">
              <a:solidFill>
                <a:srgbClr val="FF0000"/>
              </a:solidFill>
            </a:endParaRPr>
          </a:p>
        </p:txBody>
      </p:sp>
      <p:sp>
        <p:nvSpPr>
          <p:cNvPr id="18" name="文字方塊 3"/>
          <p:cNvSpPr txBox="1">
            <a:spLocks noChangeArrowheads="1"/>
          </p:cNvSpPr>
          <p:nvPr/>
        </p:nvSpPr>
        <p:spPr bwMode="auto">
          <a:xfrm>
            <a:off x="427038" y="1089992"/>
            <a:ext cx="7961386" cy="615553"/>
          </a:xfrm>
          <a:prstGeom prst="rect">
            <a:avLst/>
          </a:prstGeom>
          <a:noFill/>
          <a:ln w="9525">
            <a:noFill/>
            <a:miter lim="800000"/>
            <a:headEnd/>
            <a:tailEnd/>
          </a:ln>
        </p:spPr>
        <p:txBody>
          <a:bodyPr wrap="square">
            <a:spAutoFit/>
          </a:bodyPr>
          <a:lstStyle/>
          <a:p>
            <a:pPr marL="285750" indent="-285750" eaLnBrk="0" hangingPunct="0">
              <a:buFont typeface="Wingdings" pitchFamily="2" charset="2"/>
              <a:buChar char="l"/>
            </a:pPr>
            <a:r>
              <a:rPr lang="zh-TW" altLang="en-US" sz="1700" b="1" dirty="0">
                <a:solidFill>
                  <a:srgbClr val="0000FF"/>
                </a:solidFill>
                <a:latin typeface="標楷體" pitchFamily="65" charset="-120"/>
                <a:ea typeface="標楷體" pitchFamily="65" charset="-120"/>
              </a:rPr>
              <a:t>系統已載入</a:t>
            </a:r>
            <a:r>
              <a:rPr lang="en-US" altLang="zh-TW" sz="1700" b="1" dirty="0" smtClean="0">
                <a:solidFill>
                  <a:srgbClr val="0000FF"/>
                </a:solidFill>
                <a:latin typeface="Times New Roman" panose="02020603050405020304" pitchFamily="18" charset="0"/>
                <a:ea typeface="標楷體" pitchFamily="65" charset="-120"/>
                <a:cs typeface="Times New Roman" panose="02020603050405020304" pitchFamily="18" charset="0"/>
              </a:rPr>
              <a:t>106</a:t>
            </a:r>
            <a:r>
              <a:rPr lang="zh-TW" altLang="en-US" sz="1700" b="1" dirty="0" smtClean="0">
                <a:solidFill>
                  <a:srgbClr val="0000FF"/>
                </a:solidFill>
                <a:latin typeface="標楷體" pitchFamily="65" charset="-120"/>
                <a:ea typeface="標楷體" pitchFamily="65" charset="-120"/>
              </a:rPr>
              <a:t>學年</a:t>
            </a:r>
            <a:r>
              <a:rPr lang="zh-TW" altLang="en-US" sz="1700" b="1" dirty="0">
                <a:solidFill>
                  <a:srgbClr val="0000FF"/>
                </a:solidFill>
                <a:latin typeface="標楷體" pitchFamily="65" charset="-120"/>
                <a:ea typeface="標楷體" pitchFamily="65" charset="-120"/>
              </a:rPr>
              <a:t>度四技二專甄選入學資格</a:t>
            </a:r>
            <a:r>
              <a:rPr lang="zh-TW" altLang="en-US" sz="1700" b="1" dirty="0" smtClean="0">
                <a:solidFill>
                  <a:srgbClr val="0000FF"/>
                </a:solidFill>
                <a:latin typeface="標楷體" pitchFamily="65" charset="-120"/>
                <a:ea typeface="標楷體" pitchFamily="65" charset="-120"/>
              </a:rPr>
              <a:t>審查匯入之考生</a:t>
            </a:r>
            <a:r>
              <a:rPr lang="zh-TW" altLang="en-US" sz="1700" b="1" dirty="0">
                <a:solidFill>
                  <a:srgbClr val="0000FF"/>
                </a:solidFill>
                <a:latin typeface="標楷體" pitchFamily="65" charset="-120"/>
                <a:ea typeface="標楷體" pitchFamily="65" charset="-120"/>
              </a:rPr>
              <a:t>名單，若考生名單無須更動可直接</a:t>
            </a:r>
            <a:r>
              <a:rPr lang="zh-TW" altLang="en-US" sz="1700" b="1" dirty="0" smtClean="0">
                <a:solidFill>
                  <a:srgbClr val="0000FF"/>
                </a:solidFill>
                <a:latin typeface="標楷體" pitchFamily="65" charset="-120"/>
                <a:ea typeface="標楷體" pitchFamily="65" charset="-120"/>
              </a:rPr>
              <a:t>點選「儲存」即可，每間班級都須儲存才可進行確定送出。</a:t>
            </a:r>
            <a:endParaRPr lang="zh-TW" altLang="en-US" sz="1700" b="1" dirty="0">
              <a:solidFill>
                <a:srgbClr val="0000FF"/>
              </a:solidFill>
              <a:latin typeface="標楷體" pitchFamily="65" charset="-120"/>
              <a:ea typeface="標楷體" pitchFamily="65" charset="-120"/>
            </a:endParaRPr>
          </a:p>
        </p:txBody>
      </p:sp>
      <p:pic>
        <p:nvPicPr>
          <p:cNvPr id="2" name="圖片 1"/>
          <p:cNvPicPr>
            <a:picLocks noChangeAspect="1"/>
          </p:cNvPicPr>
          <p:nvPr/>
        </p:nvPicPr>
        <p:blipFill>
          <a:blip r:embed="rId3"/>
          <a:stretch>
            <a:fillRect/>
          </a:stretch>
        </p:blipFill>
        <p:spPr>
          <a:xfrm>
            <a:off x="519299" y="1705545"/>
            <a:ext cx="7776864" cy="4883995"/>
          </a:xfrm>
          <a:prstGeom prst="rect">
            <a:avLst/>
          </a:prstGeom>
        </p:spPr>
      </p:pic>
      <p:sp>
        <p:nvSpPr>
          <p:cNvPr id="10" name="AutoShape 4"/>
          <p:cNvSpPr>
            <a:spLocks noChangeArrowheads="1"/>
          </p:cNvSpPr>
          <p:nvPr/>
        </p:nvSpPr>
        <p:spPr bwMode="auto">
          <a:xfrm>
            <a:off x="1907704" y="4365104"/>
            <a:ext cx="1439862" cy="287338"/>
          </a:xfrm>
          <a:prstGeom prst="wedgeRectCallout">
            <a:avLst>
              <a:gd name="adj1" fmla="val -54414"/>
              <a:gd name="adj2" fmla="val -1808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1.</a:t>
            </a:r>
            <a:r>
              <a:rPr lang="zh-TW" altLang="en-US" sz="1400" b="1" dirty="0">
                <a:solidFill>
                  <a:srgbClr val="0000FF"/>
                </a:solidFill>
                <a:ea typeface="標楷體" pitchFamily="65" charset="-120"/>
              </a:rPr>
              <a:t>請先選擇班級</a:t>
            </a:r>
          </a:p>
        </p:txBody>
      </p:sp>
      <p:sp>
        <p:nvSpPr>
          <p:cNvPr id="11" name="AutoShape 4"/>
          <p:cNvSpPr>
            <a:spLocks noChangeArrowheads="1"/>
          </p:cNvSpPr>
          <p:nvPr/>
        </p:nvSpPr>
        <p:spPr bwMode="auto">
          <a:xfrm>
            <a:off x="4067944" y="4957716"/>
            <a:ext cx="2636070" cy="305687"/>
          </a:xfrm>
          <a:prstGeom prst="wedgeRectCallout">
            <a:avLst>
              <a:gd name="adj1" fmla="val 57210"/>
              <a:gd name="adj2" fmla="val -2581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2</a:t>
            </a:r>
            <a:r>
              <a:rPr lang="en-US" altLang="zh-TW" sz="1400" b="1" dirty="0" smtClean="0">
                <a:solidFill>
                  <a:srgbClr val="0000FF"/>
                </a:solidFill>
                <a:ea typeface="標楷體" pitchFamily="65" charset="-120"/>
              </a:rPr>
              <a:t>.</a:t>
            </a:r>
            <a:r>
              <a:rPr lang="zh-TW" altLang="en-US" sz="1400" b="1" dirty="0" smtClean="0">
                <a:solidFill>
                  <a:srgbClr val="0000FF"/>
                </a:solidFill>
                <a:ea typeface="標楷體" pitchFamily="65" charset="-120"/>
              </a:rPr>
              <a:t> 請</a:t>
            </a:r>
            <a:r>
              <a:rPr lang="zh-TW" altLang="en-US" sz="1400" b="1" dirty="0">
                <a:solidFill>
                  <a:srgbClr val="0000FF"/>
                </a:solidFill>
                <a:ea typeface="標楷體" pitchFamily="65" charset="-120"/>
              </a:rPr>
              <a:t>勾選免登記資格審查考生</a:t>
            </a:r>
          </a:p>
        </p:txBody>
      </p:sp>
      <p:sp>
        <p:nvSpPr>
          <p:cNvPr id="12" name="AutoShape 6"/>
          <p:cNvSpPr>
            <a:spLocks noChangeArrowheads="1"/>
          </p:cNvSpPr>
          <p:nvPr/>
        </p:nvSpPr>
        <p:spPr bwMode="auto">
          <a:xfrm>
            <a:off x="5868144" y="2372554"/>
            <a:ext cx="2232025" cy="306387"/>
          </a:xfrm>
          <a:prstGeom prst="wedgeRectCallout">
            <a:avLst>
              <a:gd name="adj1" fmla="val 23870"/>
              <a:gd name="adj2" fmla="val 19260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3.</a:t>
            </a:r>
            <a:r>
              <a:rPr lang="zh-TW" altLang="en-US" sz="1400" b="1" dirty="0">
                <a:solidFill>
                  <a:srgbClr val="0000FF"/>
                </a:solidFill>
                <a:ea typeface="標楷體" pitchFamily="65" charset="-120"/>
              </a:rPr>
              <a:t>勾選完畢請點「儲存」</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編號版面配置區 1"/>
          <p:cNvSpPr>
            <a:spLocks noGrp="1"/>
          </p:cNvSpPr>
          <p:nvPr>
            <p:ph type="sldNum" sz="quarter" idx="12"/>
          </p:nvPr>
        </p:nvSpPr>
        <p:spPr>
          <a:noFill/>
        </p:spPr>
        <p:txBody>
          <a:bodyPr/>
          <a:lstStyle/>
          <a:p>
            <a:fld id="{62FDD4F3-C39A-431F-83D4-3116896F4F3E}" type="slidenum">
              <a:rPr lang="zh-TW" altLang="en-US" smtClean="0"/>
              <a:pPr/>
              <a:t>18</a:t>
            </a:fld>
            <a:endParaRPr lang="en-US" altLang="zh-TW" dirty="0" smtClean="0"/>
          </a:p>
        </p:txBody>
      </p:sp>
      <p:sp>
        <p:nvSpPr>
          <p:cNvPr id="4096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考生資料下載</a:t>
            </a:r>
            <a:endParaRPr lang="zh-TW" altLang="en-US" sz="3000" dirty="0">
              <a:solidFill>
                <a:srgbClr val="FF0000"/>
              </a:solidFill>
            </a:endParaRPr>
          </a:p>
        </p:txBody>
      </p:sp>
      <p:sp>
        <p:nvSpPr>
          <p:cNvPr id="12" name="文字方塊 3"/>
          <p:cNvSpPr txBox="1">
            <a:spLocks noChangeArrowheads="1"/>
          </p:cNvSpPr>
          <p:nvPr/>
        </p:nvSpPr>
        <p:spPr bwMode="auto">
          <a:xfrm>
            <a:off x="427038" y="1093291"/>
            <a:ext cx="7673354" cy="830997"/>
          </a:xfrm>
          <a:prstGeom prst="rect">
            <a:avLst/>
          </a:prstGeom>
          <a:noFill/>
          <a:ln w="9525">
            <a:noFill/>
            <a:miter lim="800000"/>
            <a:headEnd/>
            <a:tailEnd/>
          </a:ln>
        </p:spPr>
        <p:txBody>
          <a:bodyPr wrap="square">
            <a:spAutoFit/>
          </a:bodyPr>
          <a:lstStyle/>
          <a:p>
            <a:pPr marL="285750" indent="-285750">
              <a:buFont typeface="Wingdings" pitchFamily="2" charset="2"/>
              <a:buChar char="l"/>
            </a:pPr>
            <a:r>
              <a:rPr lang="zh-TW" altLang="en-US" sz="1600" b="1" dirty="0">
                <a:solidFill>
                  <a:srgbClr val="0000FF"/>
                </a:solidFill>
                <a:latin typeface="Times New Roman" pitchFamily="18" charset="0"/>
                <a:ea typeface="標楷體" pitchFamily="65" charset="-120"/>
              </a:rPr>
              <a:t>勾選完畢</a:t>
            </a:r>
            <a:r>
              <a:rPr lang="zh-TW" altLang="en-US" sz="1600" b="1" dirty="0" smtClean="0">
                <a:solidFill>
                  <a:srgbClr val="0000FF"/>
                </a:solidFill>
                <a:latin typeface="Times New Roman" pitchFamily="18" charset="0"/>
                <a:ea typeface="標楷體" pitchFamily="65" charset="-120"/>
              </a:rPr>
              <a:t>後</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每間班級都須儲存</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，學校</a:t>
            </a:r>
            <a:r>
              <a:rPr lang="zh-TW" altLang="en-US" sz="1600" b="1" dirty="0">
                <a:solidFill>
                  <a:srgbClr val="0000FF"/>
                </a:solidFill>
                <a:latin typeface="Times New Roman" pitchFamily="18" charset="0"/>
                <a:ea typeface="標楷體" pitchFamily="65" charset="-120"/>
              </a:rPr>
              <a:t>可</a:t>
            </a:r>
            <a:r>
              <a:rPr lang="zh-TW" altLang="en-US" sz="1600" b="1" dirty="0" smtClean="0">
                <a:solidFill>
                  <a:srgbClr val="0000FF"/>
                </a:solidFill>
                <a:latin typeface="Times New Roman" pitchFamily="18" charset="0"/>
                <a:ea typeface="標楷體" pitchFamily="65" charset="-120"/>
              </a:rPr>
              <a:t>匯出「須登記</a:t>
            </a:r>
            <a:r>
              <a:rPr lang="zh-TW" altLang="en-US" sz="1600" b="1" dirty="0">
                <a:solidFill>
                  <a:srgbClr val="0000FF"/>
                </a:solidFill>
                <a:latin typeface="Times New Roman" pitchFamily="18" charset="0"/>
                <a:ea typeface="標楷體" pitchFamily="65" charset="-120"/>
              </a:rPr>
              <a:t>資格審查</a:t>
            </a:r>
            <a:r>
              <a:rPr lang="zh-TW" altLang="en-US" sz="1600" b="1" dirty="0" smtClean="0">
                <a:solidFill>
                  <a:srgbClr val="0000FF"/>
                </a:solidFill>
                <a:latin typeface="Times New Roman" pitchFamily="18" charset="0"/>
                <a:ea typeface="標楷體" pitchFamily="65" charset="-120"/>
              </a:rPr>
              <a:t>考生</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未被勾選考生</a:t>
            </a:r>
            <a:r>
              <a:rPr lang="en-US" altLang="zh-TW" sz="1600" b="1" dirty="0" smtClean="0">
                <a:solidFill>
                  <a:srgbClr val="0000FF"/>
                </a:solidFill>
                <a:latin typeface="Times New Roman" pitchFamily="18" charset="0"/>
                <a:ea typeface="標楷體" pitchFamily="65" charset="-120"/>
              </a:rPr>
              <a:t>)</a:t>
            </a:r>
            <a:r>
              <a:rPr lang="zh-TW" altLang="en-US" sz="1600" b="1" dirty="0" smtClean="0">
                <a:solidFill>
                  <a:srgbClr val="0000FF"/>
                </a:solidFill>
                <a:latin typeface="Times New Roman" pitchFamily="18" charset="0"/>
                <a:ea typeface="標楷體" pitchFamily="65" charset="-120"/>
              </a:rPr>
              <a:t>」或「全校考生」名單，確認</a:t>
            </a:r>
            <a:r>
              <a:rPr lang="zh-TW" altLang="en-US" sz="1600" b="1" dirty="0">
                <a:solidFill>
                  <a:srgbClr val="0000FF"/>
                </a:solidFill>
                <a:latin typeface="Times New Roman" pitchFamily="18" charset="0"/>
                <a:ea typeface="標楷體" pitchFamily="65" charset="-120"/>
              </a:rPr>
              <a:t>勾選資料是否有</a:t>
            </a:r>
            <a:r>
              <a:rPr lang="zh-TW" altLang="en-US" sz="1600" b="1" dirty="0" smtClean="0">
                <a:solidFill>
                  <a:srgbClr val="0000FF"/>
                </a:solidFill>
                <a:latin typeface="Times New Roman" pitchFamily="18" charset="0"/>
                <a:ea typeface="標楷體" pitchFamily="65" charset="-120"/>
              </a:rPr>
              <a:t>誤，若須更動請再返回上一步驟進行修正，修正完畢請務必再點選「儲存」。</a:t>
            </a:r>
            <a:endParaRPr lang="zh-TW" altLang="en-US" sz="1600" b="1" dirty="0">
              <a:solidFill>
                <a:srgbClr val="0000FF"/>
              </a:solidFill>
              <a:latin typeface="Times New Roman" pitchFamily="18" charset="0"/>
              <a:ea typeface="標楷體" pitchFamily="65" charset="-120"/>
            </a:endParaRPr>
          </a:p>
        </p:txBody>
      </p:sp>
      <p:pic>
        <p:nvPicPr>
          <p:cNvPr id="3" name="圖片 2"/>
          <p:cNvPicPr>
            <a:picLocks noChangeAspect="1"/>
          </p:cNvPicPr>
          <p:nvPr/>
        </p:nvPicPr>
        <p:blipFill>
          <a:blip r:embed="rId3"/>
          <a:stretch>
            <a:fillRect/>
          </a:stretch>
        </p:blipFill>
        <p:spPr>
          <a:xfrm>
            <a:off x="336550" y="2050791"/>
            <a:ext cx="7773693" cy="26023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編號版面配置區 1"/>
          <p:cNvSpPr>
            <a:spLocks noGrp="1"/>
          </p:cNvSpPr>
          <p:nvPr>
            <p:ph type="sldNum" sz="quarter" idx="12"/>
          </p:nvPr>
        </p:nvSpPr>
        <p:spPr>
          <a:noFill/>
        </p:spPr>
        <p:txBody>
          <a:bodyPr/>
          <a:lstStyle/>
          <a:p>
            <a:fld id="{1DA952F2-CB81-437A-AAEC-DBB184C6BAA6}" type="slidenum">
              <a:rPr lang="zh-TW" altLang="en-US" smtClean="0"/>
              <a:pPr/>
              <a:t>19</a:t>
            </a:fld>
            <a:endParaRPr lang="en-US" altLang="zh-TW" dirty="0" smtClean="0"/>
          </a:p>
        </p:txBody>
      </p:sp>
      <p:sp>
        <p:nvSpPr>
          <p:cNvPr id="4301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資料確認送出</a:t>
            </a:r>
            <a:endParaRPr lang="zh-TW" altLang="en-US" sz="3000" dirty="0">
              <a:solidFill>
                <a:srgbClr val="FF0000"/>
              </a:solidFill>
            </a:endParaRPr>
          </a:p>
        </p:txBody>
      </p:sp>
      <p:pic>
        <p:nvPicPr>
          <p:cNvPr id="2" name="圖片 1"/>
          <p:cNvPicPr>
            <a:picLocks noChangeAspect="1"/>
          </p:cNvPicPr>
          <p:nvPr/>
        </p:nvPicPr>
        <p:blipFill>
          <a:blip r:embed="rId3"/>
          <a:stretch>
            <a:fillRect/>
          </a:stretch>
        </p:blipFill>
        <p:spPr>
          <a:xfrm>
            <a:off x="336550" y="1325753"/>
            <a:ext cx="7979866" cy="3039351"/>
          </a:xfrm>
          <a:prstGeom prst="rect">
            <a:avLst/>
          </a:prstGeom>
        </p:spPr>
      </p:pic>
      <p:sp>
        <p:nvSpPr>
          <p:cNvPr id="7" name="AutoShape 4"/>
          <p:cNvSpPr>
            <a:spLocks noChangeArrowheads="1"/>
          </p:cNvSpPr>
          <p:nvPr/>
        </p:nvSpPr>
        <p:spPr bwMode="auto">
          <a:xfrm>
            <a:off x="5468938" y="3284984"/>
            <a:ext cx="3097212" cy="962645"/>
          </a:xfrm>
          <a:prstGeom prst="wedgeRectCallout">
            <a:avLst>
              <a:gd name="adj1" fmla="val -66618"/>
              <a:gd name="adj2" fmla="val -2010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ea typeface="標楷體" pitchFamily="65" charset="-120"/>
              </a:rPr>
              <a:t>考生名單勾選完成</a:t>
            </a:r>
            <a:r>
              <a:rPr lang="zh-TW" altLang="en-US" sz="1400" b="1" dirty="0">
                <a:solidFill>
                  <a:srgbClr val="0000FF"/>
                </a:solidFill>
                <a:ea typeface="標楷體" pitchFamily="65" charset="-120"/>
              </a:rPr>
              <a:t>後，請仔細閱讀注意事項，並確定資料無誤</a:t>
            </a:r>
            <a:r>
              <a:rPr lang="zh-TW" altLang="en-US" sz="1400" b="1" dirty="0" smtClean="0">
                <a:solidFill>
                  <a:srgbClr val="0000FF"/>
                </a:solidFill>
                <a:ea typeface="標楷體" pitchFamily="65" charset="-120"/>
              </a:rPr>
              <a:t>後請</a:t>
            </a:r>
            <a:r>
              <a:rPr lang="zh-TW" altLang="en-US" sz="1400" b="1" dirty="0">
                <a:solidFill>
                  <a:srgbClr val="0000FF"/>
                </a:solidFill>
                <a:ea typeface="標楷體" pitchFamily="65" charset="-120"/>
              </a:rPr>
              <a:t>點選</a:t>
            </a:r>
            <a:r>
              <a:rPr lang="zh-TW" altLang="en-US" sz="1400" b="1" dirty="0" smtClean="0">
                <a:solidFill>
                  <a:srgbClr val="0000FF"/>
                </a:solidFill>
                <a:ea typeface="標楷體" pitchFamily="65" charset="-120"/>
              </a:rPr>
              <a:t>「</a:t>
            </a:r>
            <a:r>
              <a:rPr lang="zh-TW" altLang="en-US" sz="1400" b="1" dirty="0">
                <a:solidFill>
                  <a:srgbClr val="0000FF"/>
                </a:solidFill>
                <a:ea typeface="標楷體" pitchFamily="65" charset="-120"/>
              </a:rPr>
              <a:t>資料</a:t>
            </a:r>
            <a:r>
              <a:rPr lang="zh-TW" altLang="en-US" sz="1400" b="1" dirty="0" smtClean="0">
                <a:solidFill>
                  <a:srgbClr val="0000FF"/>
                </a:solidFill>
                <a:ea typeface="標楷體" pitchFamily="65" charset="-120"/>
              </a:rPr>
              <a:t>確定</a:t>
            </a:r>
            <a:r>
              <a:rPr lang="zh-TW" altLang="en-US" sz="1400" b="1" dirty="0">
                <a:solidFill>
                  <a:srgbClr val="0000FF"/>
                </a:solidFill>
                <a:ea typeface="標楷體" pitchFamily="65" charset="-120"/>
              </a:rPr>
              <a:t>送出</a:t>
            </a:r>
            <a:r>
              <a:rPr lang="zh-TW" altLang="en-US" sz="1400" b="1" dirty="0" smtClean="0">
                <a:solidFill>
                  <a:srgbClr val="0000FF"/>
                </a:solidFill>
                <a:ea typeface="標楷體" pitchFamily="65" charset="-120"/>
              </a:rPr>
              <a:t>」，一旦送出即</a:t>
            </a:r>
            <a:r>
              <a:rPr lang="zh-TW" altLang="en-US" sz="1400" b="1" dirty="0">
                <a:solidFill>
                  <a:srgbClr val="0000FF"/>
                </a:solidFill>
                <a:ea typeface="標楷體" pitchFamily="65" charset="-120"/>
              </a:rPr>
              <a:t>無法再修改任何資料。</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編號版面配置區 1"/>
          <p:cNvSpPr>
            <a:spLocks noGrp="1"/>
          </p:cNvSpPr>
          <p:nvPr>
            <p:ph type="sldNum" sz="quarter" idx="12"/>
          </p:nvPr>
        </p:nvSpPr>
        <p:spPr>
          <a:noFill/>
        </p:spPr>
        <p:txBody>
          <a:bodyPr/>
          <a:lstStyle/>
          <a:p>
            <a:fld id="{996A2CA2-517E-486C-9119-01D77680FCE8}" type="slidenum">
              <a:rPr lang="zh-TW" altLang="en-US" smtClean="0"/>
              <a:pPr/>
              <a:t>2</a:t>
            </a:fld>
            <a:endParaRPr lang="en-US" altLang="zh-TW" dirty="0" smtClean="0"/>
          </a:p>
        </p:txBody>
      </p:sp>
      <p:sp>
        <p:nvSpPr>
          <p:cNvPr id="16386" name="Rectangle 2"/>
          <p:cNvSpPr>
            <a:spLocks noGrp="1" noChangeArrowheads="1"/>
          </p:cNvSpPr>
          <p:nvPr>
            <p:ph type="title"/>
          </p:nvPr>
        </p:nvSpPr>
        <p:spPr>
          <a:xfrm>
            <a:off x="395536" y="332656"/>
            <a:ext cx="8229600" cy="633413"/>
          </a:xfrm>
        </p:spPr>
        <p:txBody>
          <a:bodyPr/>
          <a:lstStyle/>
          <a:p>
            <a:r>
              <a:rPr lang="zh-TW" altLang="en-US" sz="3200" dirty="0" smtClean="0">
                <a:latin typeface="標楷體" pitchFamily="65" charset="-120"/>
                <a:ea typeface="標楷體" pitchFamily="65" charset="-120"/>
              </a:rPr>
              <a:t>簡報大綱</a:t>
            </a:r>
          </a:p>
        </p:txBody>
      </p:sp>
      <p:sp>
        <p:nvSpPr>
          <p:cNvPr id="16387" name="Rectangle 3"/>
          <p:cNvSpPr txBox="1">
            <a:spLocks noChangeArrowheads="1"/>
          </p:cNvSpPr>
          <p:nvPr/>
        </p:nvSpPr>
        <p:spPr bwMode="auto">
          <a:xfrm>
            <a:off x="329605" y="1268413"/>
            <a:ext cx="6474643" cy="4536851"/>
          </a:xfrm>
          <a:prstGeom prst="rect">
            <a:avLst/>
          </a:prstGeom>
          <a:noFill/>
          <a:ln w="9525">
            <a:noFill/>
            <a:miter lim="800000"/>
            <a:headEnd/>
            <a:tailEnd/>
          </a:ln>
        </p:spPr>
        <p:txBody>
          <a:bodyPr/>
          <a:lstStyle/>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一、</a:t>
            </a:r>
            <a:r>
              <a:rPr lang="zh-TW" altLang="en-US" sz="3000" dirty="0" smtClean="0">
                <a:latin typeface="Times New Roman" pitchFamily="18" charset="0"/>
                <a:ea typeface="標楷體" pitchFamily="65" charset="-120"/>
              </a:rPr>
              <a:t>重要日程</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二</a:t>
            </a:r>
            <a:r>
              <a:rPr lang="zh-TW" altLang="en-US" sz="3000" dirty="0" smtClean="0">
                <a:latin typeface="Times New Roman" pitchFamily="18" charset="0"/>
                <a:ea typeface="標楷體" pitchFamily="65" charset="-120"/>
              </a:rPr>
              <a:t>、重要</a:t>
            </a:r>
            <a:r>
              <a:rPr lang="zh-TW" altLang="en-US" sz="3000" dirty="0">
                <a:latin typeface="Times New Roman" pitchFamily="18" charset="0"/>
                <a:ea typeface="標楷體" pitchFamily="65" charset="-120"/>
              </a:rPr>
              <a:t>事項</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三</a:t>
            </a:r>
            <a:r>
              <a:rPr lang="zh-TW" altLang="en-US" sz="3000" dirty="0" smtClean="0">
                <a:latin typeface="Times New Roman" pitchFamily="18" charset="0"/>
                <a:ea typeface="標楷體" pitchFamily="65" charset="-120"/>
              </a:rPr>
              <a:t>、招生</a:t>
            </a:r>
            <a:r>
              <a:rPr lang="zh-TW" altLang="en-US" sz="3000" dirty="0">
                <a:latin typeface="Times New Roman" pitchFamily="18" charset="0"/>
                <a:ea typeface="標楷體" pitchFamily="65" charset="-120"/>
              </a:rPr>
              <a:t>學校資料查詢</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四</a:t>
            </a:r>
            <a:r>
              <a:rPr lang="zh-TW" altLang="en-US" sz="3000" dirty="0" smtClean="0">
                <a:latin typeface="Times New Roman" pitchFamily="18" charset="0"/>
                <a:ea typeface="標楷體" pitchFamily="65" charset="-120"/>
              </a:rPr>
              <a:t>、免</a:t>
            </a:r>
            <a:r>
              <a:rPr lang="zh-TW" altLang="en-US" sz="3000" dirty="0">
                <a:latin typeface="Times New Roman" pitchFamily="18" charset="0"/>
                <a:ea typeface="標楷體" pitchFamily="65" charset="-120"/>
              </a:rPr>
              <a:t>登記資格審查勾選</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五、資格</a:t>
            </a:r>
            <a:r>
              <a:rPr lang="zh-TW" altLang="en-US" sz="3000" dirty="0">
                <a:latin typeface="Times New Roman" pitchFamily="18" charset="0"/>
                <a:ea typeface="標楷體" pitchFamily="65" charset="-120"/>
              </a:rPr>
              <a:t>審查</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六</a:t>
            </a:r>
            <a:r>
              <a:rPr lang="zh-TW" altLang="en-US" sz="3000" dirty="0" smtClean="0">
                <a:latin typeface="Times New Roman" pitchFamily="18" charset="0"/>
                <a:ea typeface="標楷體" pitchFamily="65" charset="-120"/>
              </a:rPr>
              <a:t>、集體</a:t>
            </a:r>
            <a:r>
              <a:rPr lang="zh-TW" altLang="en-US" sz="3000" dirty="0">
                <a:latin typeface="Times New Roman" pitchFamily="18" charset="0"/>
                <a:ea typeface="標楷體" pitchFamily="65" charset="-120"/>
              </a:rPr>
              <a:t>繳費名單勾選</a:t>
            </a:r>
            <a:r>
              <a:rPr lang="zh-TW" altLang="en-US" sz="3000" dirty="0" smtClean="0">
                <a:latin typeface="Times New Roman" pitchFamily="18" charset="0"/>
                <a:ea typeface="標楷體" pitchFamily="65" charset="-120"/>
              </a:rPr>
              <a:t>系統</a:t>
            </a:r>
            <a:endParaRPr lang="en-US" altLang="zh-TW" sz="3000" dirty="0" smtClean="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七、繳款單列印及繳款帳號查詢系統</a:t>
            </a:r>
            <a:endParaRPr lang="en-US" altLang="zh-TW" sz="3000" dirty="0" smtClean="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八、繳費狀態查詢系統</a:t>
            </a:r>
            <a:endParaRPr lang="en-US" altLang="zh-TW" sz="16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九</a:t>
            </a:r>
            <a:r>
              <a:rPr lang="zh-TW" altLang="en-US" sz="3000" dirty="0" smtClean="0">
                <a:latin typeface="Times New Roman" pitchFamily="18" charset="0"/>
                <a:ea typeface="標楷體" pitchFamily="65" charset="-120"/>
              </a:rPr>
              <a:t>、網路</a:t>
            </a:r>
            <a:r>
              <a:rPr lang="zh-TW" altLang="en-US" sz="3000" dirty="0">
                <a:latin typeface="Times New Roman" pitchFamily="18" charset="0"/>
                <a:ea typeface="標楷體" pitchFamily="65" charset="-120"/>
              </a:rPr>
              <a:t>選填登記志願</a:t>
            </a:r>
            <a:r>
              <a:rPr lang="zh-TW" altLang="en-US" sz="3000" dirty="0" smtClean="0">
                <a:latin typeface="Times New Roman" pitchFamily="18" charset="0"/>
                <a:ea typeface="標楷體" pitchFamily="65" charset="-120"/>
              </a:rPr>
              <a:t>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smtClean="0">
                <a:latin typeface="Times New Roman" pitchFamily="18" charset="0"/>
                <a:ea typeface="標楷體" pitchFamily="65" charset="-120"/>
              </a:rPr>
              <a:t>十、問題</a:t>
            </a:r>
            <a:r>
              <a:rPr lang="zh-TW" altLang="en-US" sz="3000" dirty="0">
                <a:latin typeface="Times New Roman" pitchFamily="18" charset="0"/>
                <a:ea typeface="標楷體" pitchFamily="65" charset="-120"/>
              </a:rPr>
              <a:t>與討論</a:t>
            </a:r>
            <a:endParaRPr lang="en-US" altLang="zh-TW" sz="3000" dirty="0">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編號版面配置區 1"/>
          <p:cNvSpPr>
            <a:spLocks noGrp="1"/>
          </p:cNvSpPr>
          <p:nvPr>
            <p:ph type="sldNum" sz="quarter" idx="12"/>
          </p:nvPr>
        </p:nvSpPr>
        <p:spPr>
          <a:noFill/>
        </p:spPr>
        <p:txBody>
          <a:bodyPr/>
          <a:lstStyle/>
          <a:p>
            <a:fld id="{05FA7A0A-6A18-4366-99BF-0DEBE395D1CB}" type="slidenum">
              <a:rPr lang="zh-TW" altLang="en-US" smtClean="0"/>
              <a:pPr/>
              <a:t>20</a:t>
            </a:fld>
            <a:endParaRPr lang="en-US" altLang="zh-TW" dirty="0" smtClean="0"/>
          </a:p>
        </p:txBody>
      </p:sp>
      <p:sp>
        <p:nvSpPr>
          <p:cNvPr id="4505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報表列印</a:t>
            </a:r>
            <a:endParaRPr lang="zh-TW" altLang="en-US" sz="3000" dirty="0">
              <a:solidFill>
                <a:srgbClr val="FF0000"/>
              </a:solidFill>
            </a:endParaRPr>
          </a:p>
        </p:txBody>
      </p:sp>
      <p:pic>
        <p:nvPicPr>
          <p:cNvPr id="3" name="圖片 2"/>
          <p:cNvPicPr>
            <a:picLocks noChangeAspect="1"/>
          </p:cNvPicPr>
          <p:nvPr/>
        </p:nvPicPr>
        <p:blipFill>
          <a:blip r:embed="rId3"/>
          <a:stretch>
            <a:fillRect/>
          </a:stretch>
        </p:blipFill>
        <p:spPr>
          <a:xfrm>
            <a:off x="361176" y="1124744"/>
            <a:ext cx="7379175" cy="3810198"/>
          </a:xfrm>
          <a:prstGeom prst="rect">
            <a:avLst/>
          </a:prstGeom>
        </p:spPr>
      </p:pic>
      <p:sp>
        <p:nvSpPr>
          <p:cNvPr id="8" name="AutoShape 4"/>
          <p:cNvSpPr>
            <a:spLocks noChangeArrowheads="1"/>
          </p:cNvSpPr>
          <p:nvPr/>
        </p:nvSpPr>
        <p:spPr bwMode="auto">
          <a:xfrm>
            <a:off x="4451350" y="1556792"/>
            <a:ext cx="3292475" cy="576263"/>
          </a:xfrm>
          <a:prstGeom prst="wedgeRectCallout">
            <a:avLst>
              <a:gd name="adj1" fmla="val -34174"/>
              <a:gd name="adj2" fmla="val 12137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ea typeface="標楷體" pitchFamily="65" charset="-120"/>
              </a:rPr>
              <a:t>完成</a:t>
            </a:r>
            <a:r>
              <a:rPr lang="zh-TW" altLang="en-US" sz="1400" b="1" dirty="0" smtClean="0">
                <a:solidFill>
                  <a:srgbClr val="0000FF"/>
                </a:solidFill>
                <a:ea typeface="標楷體" pitchFamily="65" charset="-120"/>
              </a:rPr>
              <a:t>確定送出</a:t>
            </a:r>
            <a:r>
              <a:rPr lang="zh-TW" altLang="en-US" sz="1400" b="1" dirty="0">
                <a:solidFill>
                  <a:srgbClr val="0000FF"/>
                </a:solidFill>
                <a:ea typeface="標楷體" pitchFamily="65" charset="-120"/>
              </a:rPr>
              <a:t>後，請下載表</a:t>
            </a:r>
            <a:r>
              <a:rPr lang="en-US" altLang="zh-TW" sz="1400" b="1" dirty="0">
                <a:solidFill>
                  <a:srgbClr val="0000FF"/>
                </a:solidFill>
                <a:ea typeface="標楷體" pitchFamily="65" charset="-120"/>
              </a:rPr>
              <a:t>A1</a:t>
            </a:r>
            <a:r>
              <a:rPr lang="zh-TW" altLang="en-US" sz="1400" b="1" dirty="0">
                <a:solidFill>
                  <a:srgbClr val="0000FF"/>
                </a:solidFill>
                <a:ea typeface="標楷體" pitchFamily="65" charset="-120"/>
              </a:rPr>
              <a:t>列印並核章後，以限時掛號寄送本委員會備查。</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編號版面配置區 1"/>
          <p:cNvSpPr>
            <a:spLocks noGrp="1"/>
          </p:cNvSpPr>
          <p:nvPr>
            <p:ph type="sldNum" sz="quarter" idx="12"/>
          </p:nvPr>
        </p:nvSpPr>
        <p:spPr>
          <a:noFill/>
        </p:spPr>
        <p:txBody>
          <a:bodyPr/>
          <a:lstStyle/>
          <a:p>
            <a:fld id="{05FA7A0A-6A18-4366-99BF-0DEBE395D1CB}" type="slidenum">
              <a:rPr lang="zh-TW" altLang="en-US" smtClean="0"/>
              <a:pPr/>
              <a:t>21</a:t>
            </a:fld>
            <a:endParaRPr lang="en-US" altLang="zh-TW" dirty="0" smtClean="0"/>
          </a:p>
        </p:txBody>
      </p:sp>
      <p:sp>
        <p:nvSpPr>
          <p:cNvPr id="45058" name="標題 1"/>
          <p:cNvSpPr txBox="1">
            <a:spLocks/>
          </p:cNvSpPr>
          <p:nvPr/>
        </p:nvSpPr>
        <p:spPr bwMode="auto">
          <a:xfrm>
            <a:off x="258031" y="333375"/>
            <a:ext cx="855593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查詢申請特種生學生名單</a:t>
            </a:r>
            <a:endParaRPr lang="zh-TW" altLang="en-US" dirty="0">
              <a:solidFill>
                <a:srgbClr val="FF0000"/>
              </a:solidFill>
            </a:endParaRPr>
          </a:p>
        </p:txBody>
      </p:sp>
      <p:pic>
        <p:nvPicPr>
          <p:cNvPr id="3" name="圖片 2"/>
          <p:cNvPicPr>
            <a:picLocks noChangeAspect="1"/>
          </p:cNvPicPr>
          <p:nvPr/>
        </p:nvPicPr>
        <p:blipFill>
          <a:blip r:embed="rId3"/>
          <a:stretch>
            <a:fillRect/>
          </a:stretch>
        </p:blipFill>
        <p:spPr>
          <a:xfrm>
            <a:off x="258031" y="1124744"/>
            <a:ext cx="7570440" cy="3908527"/>
          </a:xfrm>
          <a:prstGeom prst="rect">
            <a:avLst/>
          </a:prstGeom>
        </p:spPr>
      </p:pic>
      <p:sp>
        <p:nvSpPr>
          <p:cNvPr id="8" name="AutoShape 4"/>
          <p:cNvSpPr>
            <a:spLocks noChangeArrowheads="1"/>
          </p:cNvSpPr>
          <p:nvPr/>
        </p:nvSpPr>
        <p:spPr bwMode="auto">
          <a:xfrm>
            <a:off x="4535996" y="5033271"/>
            <a:ext cx="3292475" cy="947886"/>
          </a:xfrm>
          <a:prstGeom prst="wedgeRectCallout">
            <a:avLst>
              <a:gd name="adj1" fmla="val -47991"/>
              <a:gd name="adj2" fmla="val -12362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ea typeface="標楷體" pitchFamily="65" charset="-120"/>
              </a:rPr>
              <a:t>學校可於考生資格審查期間，</a:t>
            </a:r>
            <a:r>
              <a:rPr lang="zh-TW" altLang="en-US" sz="1400" b="1" dirty="0">
                <a:solidFill>
                  <a:srgbClr val="0000FF"/>
                </a:solidFill>
                <a:ea typeface="標楷體" pitchFamily="65" charset="-120"/>
              </a:rPr>
              <a:t>點選「已申請特種生審查學生</a:t>
            </a:r>
            <a:r>
              <a:rPr lang="zh-TW" altLang="en-US" sz="1400" b="1" dirty="0" smtClean="0">
                <a:solidFill>
                  <a:srgbClr val="0000FF"/>
                </a:solidFill>
                <a:ea typeface="標楷體" pitchFamily="65" charset="-120"/>
              </a:rPr>
              <a:t>名單」</a:t>
            </a:r>
            <a:r>
              <a:rPr lang="en-US" altLang="zh-TW" sz="1400" b="1" dirty="0" smtClean="0">
                <a:solidFill>
                  <a:srgbClr val="0000FF"/>
                </a:solidFill>
                <a:ea typeface="標楷體" pitchFamily="65" charset="-120"/>
              </a:rPr>
              <a:t>(Excel</a:t>
            </a:r>
            <a:r>
              <a:rPr lang="zh-TW" altLang="en-US" sz="1400" b="1" dirty="0">
                <a:solidFill>
                  <a:srgbClr val="0000FF"/>
                </a:solidFill>
                <a:ea typeface="標楷體" pitchFamily="65" charset="-120"/>
              </a:rPr>
              <a:t>檔</a:t>
            </a:r>
            <a:r>
              <a:rPr lang="en-US" altLang="zh-TW" sz="1400" b="1" dirty="0" smtClean="0">
                <a:solidFill>
                  <a:srgbClr val="0000FF"/>
                </a:solidFill>
                <a:ea typeface="標楷體" pitchFamily="65" charset="-120"/>
              </a:rPr>
              <a:t>)</a:t>
            </a:r>
            <a:r>
              <a:rPr lang="zh-TW" altLang="en-US" sz="1400" b="1" dirty="0" smtClean="0">
                <a:solidFill>
                  <a:srgbClr val="0000FF"/>
                </a:solidFill>
                <a:ea typeface="標楷體" pitchFamily="65" charset="-120"/>
              </a:rPr>
              <a:t>，查詢目前已上網申請特種生之考生名單以利追蹤輔導。</a:t>
            </a:r>
            <a:endParaRPr lang="zh-TW" altLang="en-US" sz="1400" b="1" dirty="0">
              <a:solidFill>
                <a:srgbClr val="0000FF"/>
              </a:solidFill>
              <a:ea typeface="標楷體" pitchFamily="65" charset="-120"/>
            </a:endParaRPr>
          </a:p>
        </p:txBody>
      </p:sp>
    </p:spTree>
    <p:extLst>
      <p:ext uri="{BB962C8B-B14F-4D97-AF65-F5344CB8AC3E}">
        <p14:creationId xmlns:p14="http://schemas.microsoft.com/office/powerpoint/2010/main" val="3027178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編號版面配置區 1"/>
          <p:cNvSpPr>
            <a:spLocks noGrp="1"/>
          </p:cNvSpPr>
          <p:nvPr>
            <p:ph type="sldNum" sz="quarter" idx="12"/>
          </p:nvPr>
        </p:nvSpPr>
        <p:spPr>
          <a:noFill/>
        </p:spPr>
        <p:txBody>
          <a:bodyPr/>
          <a:lstStyle/>
          <a:p>
            <a:fld id="{603518DB-0D94-420B-8133-FD2E88F1122F}" type="slidenum">
              <a:rPr lang="zh-TW" altLang="en-US" smtClean="0"/>
              <a:pPr/>
              <a:t>22</a:t>
            </a:fld>
            <a:endParaRPr lang="en-US" altLang="zh-TW" dirty="0" smtClean="0"/>
          </a:p>
        </p:txBody>
      </p:sp>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報表</a:t>
            </a:r>
            <a:r>
              <a:rPr lang="en-US" altLang="zh-TW" sz="3000" dirty="0" smtClean="0">
                <a:solidFill>
                  <a:srgbClr val="FF0000"/>
                </a:solidFill>
                <a:latin typeface="標楷體" pitchFamily="65" charset="-120"/>
                <a:ea typeface="標楷體" pitchFamily="65" charset="-120"/>
              </a:rPr>
              <a:t>A1(</a:t>
            </a:r>
            <a:r>
              <a:rPr lang="zh-TW" altLang="en-US" sz="3000" dirty="0" smtClean="0">
                <a:solidFill>
                  <a:srgbClr val="FF0000"/>
                </a:solidFill>
                <a:latin typeface="標楷體" pitchFamily="65" charset="-120"/>
                <a:ea typeface="標楷體" pitchFamily="65" charset="-120"/>
              </a:rPr>
              <a:t>樣張</a:t>
            </a:r>
            <a:r>
              <a:rPr lang="en-US" altLang="zh-TW" sz="3000" dirty="0" smtClean="0">
                <a:solidFill>
                  <a:srgbClr val="FF0000"/>
                </a:solidFill>
                <a:latin typeface="標楷體" pitchFamily="65" charset="-120"/>
                <a:ea typeface="標楷體" pitchFamily="65" charset="-120"/>
              </a:rPr>
              <a:t>)</a:t>
            </a:r>
            <a:endParaRPr lang="zh-TW" altLang="en-US" sz="3000" dirty="0">
              <a:solidFill>
                <a:srgbClr val="FF0000"/>
              </a:solidFill>
            </a:endParaRPr>
          </a:p>
        </p:txBody>
      </p:sp>
      <p:pic>
        <p:nvPicPr>
          <p:cNvPr id="3" name="圖片 2"/>
          <p:cNvPicPr>
            <a:picLocks noChangeAspect="1"/>
          </p:cNvPicPr>
          <p:nvPr/>
        </p:nvPicPr>
        <p:blipFill>
          <a:blip r:embed="rId3"/>
          <a:stretch>
            <a:fillRect/>
          </a:stretch>
        </p:blipFill>
        <p:spPr>
          <a:xfrm>
            <a:off x="1547664" y="1196752"/>
            <a:ext cx="5616624" cy="4680520"/>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編號版面配置區 1"/>
          <p:cNvSpPr>
            <a:spLocks noGrp="1"/>
          </p:cNvSpPr>
          <p:nvPr>
            <p:ph type="sldNum" sz="quarter" idx="12"/>
          </p:nvPr>
        </p:nvSpPr>
        <p:spPr>
          <a:noFill/>
        </p:spPr>
        <p:txBody>
          <a:bodyPr/>
          <a:lstStyle/>
          <a:p>
            <a:fld id="{603518DB-0D94-420B-8133-FD2E88F1122F}" type="slidenum">
              <a:rPr lang="zh-TW" altLang="en-US" smtClean="0"/>
              <a:pPr/>
              <a:t>23</a:t>
            </a:fld>
            <a:endParaRPr lang="en-US" altLang="zh-TW" dirty="0" smtClean="0"/>
          </a:p>
        </p:txBody>
      </p:sp>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smtClean="0">
                <a:solidFill>
                  <a:schemeClr val="tx2"/>
                </a:solidFill>
                <a:latin typeface="標楷體" pitchFamily="65" charset="-120"/>
                <a:ea typeface="標楷體" pitchFamily="65" charset="-120"/>
              </a:rPr>
              <a:t>四、免登記資格審查勾選系統</a:t>
            </a:r>
            <a:r>
              <a:rPr lang="en-US" altLang="zh-TW" sz="3000" dirty="0" smtClean="0">
                <a:solidFill>
                  <a:schemeClr val="tx2"/>
                </a:solidFill>
                <a:latin typeface="標楷體" pitchFamily="65" charset="-120"/>
                <a:ea typeface="標楷體" pitchFamily="65" charset="-120"/>
              </a:rPr>
              <a:t>-</a:t>
            </a:r>
            <a:r>
              <a:rPr lang="zh-TW" altLang="en-US" sz="2200" dirty="0">
                <a:solidFill>
                  <a:srgbClr val="FF0000"/>
                </a:solidFill>
                <a:latin typeface="標楷體" pitchFamily="65" charset="-120"/>
                <a:ea typeface="標楷體" pitchFamily="65" charset="-120"/>
              </a:rPr>
              <a:t>新增名單</a:t>
            </a:r>
            <a:r>
              <a:rPr lang="zh-TW" altLang="en-US" sz="2200" dirty="0" smtClean="0">
                <a:solidFill>
                  <a:srgbClr val="FF0000"/>
                </a:solidFill>
                <a:latin typeface="標楷體" pitchFamily="65" charset="-120"/>
                <a:ea typeface="標楷體" pitchFamily="65" charset="-120"/>
              </a:rPr>
              <a:t>申請表</a:t>
            </a:r>
            <a:endParaRPr lang="zh-TW" altLang="en-US" sz="2200" dirty="0">
              <a:solidFill>
                <a:srgbClr val="FF0000"/>
              </a:solidFill>
            </a:endParaRPr>
          </a:p>
        </p:txBody>
      </p:sp>
      <p:pic>
        <p:nvPicPr>
          <p:cNvPr id="2" name="圖片 1"/>
          <p:cNvPicPr>
            <a:picLocks noChangeAspect="1"/>
          </p:cNvPicPr>
          <p:nvPr/>
        </p:nvPicPr>
        <p:blipFill>
          <a:blip r:embed="rId3"/>
          <a:stretch>
            <a:fillRect/>
          </a:stretch>
        </p:blipFill>
        <p:spPr>
          <a:xfrm>
            <a:off x="2123728" y="1196752"/>
            <a:ext cx="4536504" cy="5112568"/>
          </a:xfrm>
          <a:prstGeom prst="rect">
            <a:avLst/>
          </a:prstGeom>
          <a:ln w="9525">
            <a:solidFill>
              <a:schemeClr val="tx1"/>
            </a:solidFill>
          </a:ln>
        </p:spPr>
      </p:pic>
    </p:spTree>
    <p:extLst>
      <p:ext uri="{BB962C8B-B14F-4D97-AF65-F5344CB8AC3E}">
        <p14:creationId xmlns:p14="http://schemas.microsoft.com/office/powerpoint/2010/main" val="2533158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編號版面配置區 1"/>
          <p:cNvSpPr>
            <a:spLocks noGrp="1"/>
          </p:cNvSpPr>
          <p:nvPr>
            <p:ph type="sldNum" sz="quarter" idx="12"/>
          </p:nvPr>
        </p:nvSpPr>
        <p:spPr>
          <a:noFill/>
        </p:spPr>
        <p:txBody>
          <a:bodyPr/>
          <a:lstStyle/>
          <a:p>
            <a:fld id="{88A397FE-97C0-4048-B6B0-24178F6DDC63}" type="slidenum">
              <a:rPr lang="zh-TW" altLang="en-US" smtClean="0"/>
              <a:pPr/>
              <a:t>24</a:t>
            </a:fld>
            <a:endParaRPr lang="en-US" altLang="zh-TW" dirty="0" smtClean="0"/>
          </a:p>
        </p:txBody>
      </p:sp>
      <p:sp>
        <p:nvSpPr>
          <p:cNvPr id="49154" name="標題 1"/>
          <p:cNvSpPr txBox="1">
            <a:spLocks/>
          </p:cNvSpPr>
          <p:nvPr/>
        </p:nvSpPr>
        <p:spPr bwMode="auto">
          <a:xfrm>
            <a:off x="323850" y="325438"/>
            <a:ext cx="8229600" cy="633412"/>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49156" name="文字方塊 3"/>
          <p:cNvSpPr txBox="1">
            <a:spLocks noChangeArrowheads="1"/>
          </p:cNvSpPr>
          <p:nvPr/>
        </p:nvSpPr>
        <p:spPr bwMode="auto">
          <a:xfrm>
            <a:off x="427038" y="1030109"/>
            <a:ext cx="8347075" cy="1077218"/>
          </a:xfrm>
          <a:prstGeom prst="rect">
            <a:avLst/>
          </a:prstGeom>
          <a:noFill/>
          <a:ln w="9525">
            <a:noFill/>
            <a:miter lim="800000"/>
            <a:headEnd/>
            <a:tailEnd/>
          </a:ln>
        </p:spPr>
        <p:txBody>
          <a:bodyPr>
            <a:spAutoFit/>
          </a:bodyPr>
          <a:lstStyle/>
          <a:p>
            <a:pPr algn="just">
              <a:lnSpc>
                <a:spcPct val="90000"/>
              </a:lnSpc>
              <a:spcBef>
                <a:spcPts val="24"/>
              </a:spcBef>
              <a:buClr>
                <a:srgbClr val="000000"/>
              </a:buClr>
            </a:pPr>
            <a:r>
              <a:rPr lang="zh-TW" altLang="en-US" sz="1600" b="1" dirty="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資格</a:t>
            </a:r>
            <a:r>
              <a:rPr lang="zh-TW" altLang="en-US" sz="1600" b="1" dirty="0">
                <a:solidFill>
                  <a:srgbClr val="FF0000"/>
                </a:solidFill>
                <a:latin typeface="Times New Roman" pitchFamily="18" charset="0"/>
                <a:ea typeface="標楷體" pitchFamily="65" charset="-120"/>
                <a:cs typeface="Times New Roman" panose="02020603050405020304" pitchFamily="18" charset="0"/>
              </a:rPr>
              <a:t>審查</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登錄時間</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                                                          </a:t>
            </a:r>
            <a:endParaRPr lang="en-US" altLang="zh-TW" sz="1600" b="1" dirty="0" smtClean="0">
              <a:solidFill>
                <a:srgbClr val="FF0000"/>
              </a:solidFill>
              <a:latin typeface="Times New Roman" pitchFamily="18" charset="0"/>
              <a:ea typeface="標楷體" pitchFamily="65" charset="-120"/>
              <a:cs typeface="Times New Roman" panose="02020603050405020304" pitchFamily="18" charset="0"/>
            </a:endParaRPr>
          </a:p>
          <a:p>
            <a:pPr>
              <a:lnSpc>
                <a:spcPct val="90000"/>
              </a:lnSpc>
              <a:spcBef>
                <a:spcPts val="24"/>
              </a:spcBef>
              <a:buClr>
                <a:srgbClr val="000000"/>
              </a:buClr>
            </a:pP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106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5</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25</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星期四</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en-US" altLang="zh-TW" sz="1600" b="1" dirty="0">
                <a:solidFill>
                  <a:srgbClr val="FF0000"/>
                </a:solidFill>
                <a:latin typeface="Times New Roman" pitchFamily="18" charset="0"/>
                <a:ea typeface="標楷體" pitchFamily="65" charset="-120"/>
                <a:cs typeface="Times New Roman" panose="02020603050405020304" pitchFamily="18" charset="0"/>
              </a:rPr>
              <a:t>10: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00</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起</a:t>
            </a:r>
            <a:r>
              <a:rPr lang="zh-TW" altLang="en-US" sz="1600" b="1" dirty="0">
                <a:solidFill>
                  <a:srgbClr val="FF0000"/>
                </a:solidFill>
                <a:latin typeface="Times New Roman" pitchFamily="18" charset="0"/>
                <a:ea typeface="標楷體" pitchFamily="65" charset="-120"/>
                <a:cs typeface="Times New Roman" panose="02020603050405020304" pitchFamily="18" charset="0"/>
              </a:rPr>
              <a:t>至</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 106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14</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latin typeface="Times New Roman" pitchFamily="18" charset="0"/>
                <a:ea typeface="標楷體" pitchFamily="65" charset="-120"/>
                <a:cs typeface="Times New Roman" panose="02020603050405020304" pitchFamily="18" charset="0"/>
              </a:rPr>
              <a:t> </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17:00</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止</a:t>
            </a:r>
            <a:endParaRPr lang="en-US" altLang="zh-TW" sz="1600" b="1" dirty="0">
              <a:solidFill>
                <a:srgbClr val="FF0000"/>
              </a:solidFill>
              <a:latin typeface="Times New Roman" pitchFamily="18" charset="0"/>
              <a:ea typeface="標楷體" pitchFamily="65" charset="-120"/>
              <a:cs typeface="Times New Roman" panose="02020603050405020304" pitchFamily="18" charset="0"/>
            </a:endParaRPr>
          </a:p>
          <a:p>
            <a:pPr>
              <a:lnSpc>
                <a:spcPct val="90000"/>
              </a:lnSpc>
              <a:spcBef>
                <a:spcPct val="20000"/>
              </a:spcBef>
              <a:buClr>
                <a:srgbClr val="000000"/>
              </a:buClr>
            </a:pPr>
            <a:r>
              <a:rPr lang="zh-TW" altLang="en-US" sz="1600" b="1" dirty="0">
                <a:latin typeface="Times New Roman" pitchFamily="18" charset="0"/>
                <a:ea typeface="標楷體" pitchFamily="65" charset="-120"/>
                <a:cs typeface="Times New Roman" panose="02020603050405020304" pitchFamily="18" charset="0"/>
              </a:rPr>
              <a:t>                  </a:t>
            </a:r>
            <a:r>
              <a:rPr lang="en-US" altLang="zh-TW" sz="1600" b="1" dirty="0">
                <a:latin typeface="Times New Roman" pitchFamily="18" charset="0"/>
                <a:ea typeface="標楷體" pitchFamily="65" charset="-120"/>
                <a:cs typeface="Times New Roman" panose="02020603050405020304" pitchFamily="18" charset="0"/>
              </a:rPr>
              <a:t>(</a:t>
            </a:r>
            <a:r>
              <a:rPr lang="en-US" altLang="zh-TW" sz="1600" b="1" dirty="0" smtClean="0">
                <a:latin typeface="Times New Roman" pitchFamily="18" charset="0"/>
                <a:ea typeface="標楷體" pitchFamily="65" charset="-120"/>
                <a:cs typeface="Times New Roman" panose="02020603050405020304" pitchFamily="18" charset="0"/>
              </a:rPr>
              <a:t>1)</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106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14</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a:solidFill>
                  <a:srgbClr val="FF0000"/>
                </a:solidFill>
                <a:latin typeface="Times New Roman" pitchFamily="18" charset="0"/>
                <a:ea typeface="標楷體" pitchFamily="65" charset="-120"/>
                <a:cs typeface="Times New Roman" panose="02020603050405020304" pitchFamily="18" charset="0"/>
              </a:rPr>
              <a:t>前</a:t>
            </a:r>
            <a:r>
              <a:rPr lang="zh-TW" altLang="en-US" sz="1600" b="1" dirty="0">
                <a:latin typeface="Times New Roman" pitchFamily="18" charset="0"/>
                <a:ea typeface="標楷體" pitchFamily="65" charset="-120"/>
                <a:cs typeface="Times New Roman" panose="02020603050405020304" pitchFamily="18" charset="0"/>
              </a:rPr>
              <a:t>繳寄審查資料</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a:solidFill>
                  <a:srgbClr val="FF0000"/>
                </a:solidFill>
                <a:latin typeface="Times New Roman" pitchFamily="18" charset="0"/>
                <a:ea typeface="標楷體" pitchFamily="65" charset="-120"/>
                <a:cs typeface="Times New Roman" panose="02020603050405020304" pitchFamily="18" charset="0"/>
              </a:rPr>
              <a:t>以郵戳為憑</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endParaRPr lang="zh-TW" altLang="en-US" sz="1600" b="1" dirty="0">
              <a:solidFill>
                <a:srgbClr val="FF0000"/>
              </a:solidFill>
              <a:latin typeface="Times New Roman" pitchFamily="18" charset="0"/>
              <a:ea typeface="標楷體" pitchFamily="65" charset="-120"/>
              <a:cs typeface="Times New Roman" panose="02020603050405020304" pitchFamily="18" charset="0"/>
            </a:endParaRPr>
          </a:p>
          <a:p>
            <a:pPr lvl="1">
              <a:lnSpc>
                <a:spcPct val="90000"/>
              </a:lnSpc>
              <a:spcBef>
                <a:spcPct val="20000"/>
              </a:spcBef>
              <a:buClr>
                <a:srgbClr val="000000"/>
              </a:buClr>
            </a:pPr>
            <a:r>
              <a:rPr lang="zh-TW" altLang="en-US" sz="1600" b="1" dirty="0">
                <a:latin typeface="Times New Roman" pitchFamily="18" charset="0"/>
                <a:ea typeface="標楷體" pitchFamily="65" charset="-120"/>
                <a:cs typeface="Times New Roman" panose="02020603050405020304" pitchFamily="18" charset="0"/>
              </a:rPr>
              <a:t>         </a:t>
            </a:r>
            <a:r>
              <a:rPr lang="en-US" altLang="zh-TW" sz="1600" b="1" dirty="0" smtClean="0">
                <a:latin typeface="Times New Roman" pitchFamily="18" charset="0"/>
                <a:ea typeface="標楷體" pitchFamily="65" charset="-120"/>
                <a:cs typeface="Times New Roman" panose="02020603050405020304" pitchFamily="18" charset="0"/>
              </a:rPr>
              <a:t>(2)</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106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年</a:t>
            </a:r>
            <a:r>
              <a:rPr lang="en-US" altLang="zh-TW" sz="1600" b="1" dirty="0">
                <a:solidFill>
                  <a:srgbClr val="FF0000"/>
                </a:solidFill>
                <a:latin typeface="Times New Roman" pitchFamily="18" charset="0"/>
                <a:ea typeface="標楷體" pitchFamily="65" charset="-120"/>
                <a:cs typeface="Times New Roman" panose="02020603050405020304" pitchFamily="18" charset="0"/>
              </a:rPr>
              <a:t>6</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月</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28</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日</a:t>
            </a:r>
            <a:r>
              <a:rPr lang="en-US" altLang="zh-TW" sz="1600" b="1" dirty="0">
                <a:solidFill>
                  <a:srgbClr val="FF0000"/>
                </a:solidFill>
                <a:latin typeface="Times New Roman"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itchFamily="18" charset="0"/>
                <a:ea typeface="標楷體" pitchFamily="65" charset="-120"/>
                <a:cs typeface="Times New Roman" panose="02020603050405020304" pitchFamily="18" charset="0"/>
              </a:rPr>
              <a:t>星期三</a:t>
            </a:r>
            <a:r>
              <a:rPr lang="en-US" altLang="zh-TW" sz="1600" b="1" dirty="0" smtClean="0">
                <a:solidFill>
                  <a:srgbClr val="FF0000"/>
                </a:solidFill>
                <a:latin typeface="Times New Roman" pitchFamily="18" charset="0"/>
                <a:ea typeface="標楷體" pitchFamily="65" charset="-120"/>
                <a:cs typeface="Times New Roman" panose="02020603050405020304" pitchFamily="18" charset="0"/>
              </a:rPr>
              <a:t>) </a:t>
            </a:r>
            <a:r>
              <a:rPr lang="en-US" altLang="zh-TW" sz="1600" b="1" dirty="0">
                <a:solidFill>
                  <a:srgbClr val="FF0000"/>
                </a:solidFill>
                <a:latin typeface="Times New Roman" pitchFamily="18" charset="0"/>
                <a:ea typeface="標楷體" pitchFamily="65" charset="-120"/>
                <a:cs typeface="Times New Roman" panose="02020603050405020304" pitchFamily="18" charset="0"/>
              </a:rPr>
              <a:t>10:00</a:t>
            </a:r>
            <a:r>
              <a:rPr lang="zh-TW" altLang="en-US" sz="1600" b="1" dirty="0">
                <a:latin typeface="Times New Roman" pitchFamily="18" charset="0"/>
                <a:ea typeface="標楷體" pitchFamily="65" charset="-120"/>
                <a:cs typeface="Times New Roman" panose="02020603050405020304" pitchFamily="18" charset="0"/>
              </a:rPr>
              <a:t>公告資格審查結果</a:t>
            </a:r>
            <a:endParaRPr lang="en-US" altLang="zh-TW" sz="1600" b="1" dirty="0">
              <a:latin typeface="Times New Roman" pitchFamily="18" charset="0"/>
              <a:ea typeface="標楷體" pitchFamily="65" charset="-120"/>
              <a:cs typeface="Times New Roman" panose="02020603050405020304" pitchFamily="18" charset="0"/>
            </a:endParaRPr>
          </a:p>
        </p:txBody>
      </p:sp>
      <p:pic>
        <p:nvPicPr>
          <p:cNvPr id="2" name="圖片 1"/>
          <p:cNvPicPr>
            <a:picLocks noChangeAspect="1"/>
          </p:cNvPicPr>
          <p:nvPr/>
        </p:nvPicPr>
        <p:blipFill>
          <a:blip r:embed="rId3"/>
          <a:stretch>
            <a:fillRect/>
          </a:stretch>
        </p:blipFill>
        <p:spPr>
          <a:xfrm>
            <a:off x="658230" y="2107327"/>
            <a:ext cx="7560840" cy="4274001"/>
          </a:xfrm>
          <a:prstGeom prst="rect">
            <a:avLst/>
          </a:prstGeom>
        </p:spPr>
      </p:pic>
      <p:sp>
        <p:nvSpPr>
          <p:cNvPr id="9" name="AutoShape 4"/>
          <p:cNvSpPr>
            <a:spLocks noChangeArrowheads="1"/>
          </p:cNvSpPr>
          <p:nvPr/>
        </p:nvSpPr>
        <p:spPr bwMode="auto">
          <a:xfrm>
            <a:off x="6660232" y="5013176"/>
            <a:ext cx="1368425" cy="398462"/>
          </a:xfrm>
          <a:prstGeom prst="wedgeRectCallout">
            <a:avLst>
              <a:gd name="adj1" fmla="val -107341"/>
              <a:gd name="adj2" fmla="val -7149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25</a:t>
            </a:fld>
            <a:endParaRPr lang="en-US" altLang="zh-TW" dirty="0" smtClean="0"/>
          </a:p>
        </p:txBody>
      </p:sp>
      <p:sp>
        <p:nvSpPr>
          <p:cNvPr id="51202" name="標題 1"/>
          <p:cNvSpPr txBox="1">
            <a:spLocks/>
          </p:cNvSpPr>
          <p:nvPr/>
        </p:nvSpPr>
        <p:spPr bwMode="auto">
          <a:xfrm>
            <a:off x="374848"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隱私權保護政策聲明</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69121" y="1124744"/>
            <a:ext cx="7435379" cy="5194933"/>
          </a:xfrm>
          <a:prstGeom prst="rect">
            <a:avLst/>
          </a:prstGeom>
        </p:spPr>
      </p:pic>
      <p:sp>
        <p:nvSpPr>
          <p:cNvPr id="7" name="AutoShape 4"/>
          <p:cNvSpPr>
            <a:spLocks noChangeArrowheads="1"/>
          </p:cNvSpPr>
          <p:nvPr/>
        </p:nvSpPr>
        <p:spPr bwMode="auto">
          <a:xfrm>
            <a:off x="5508104" y="5231171"/>
            <a:ext cx="1919288" cy="1440160"/>
          </a:xfrm>
          <a:prstGeom prst="wedgeRectCallout">
            <a:avLst>
              <a:gd name="adj1" fmla="val -75717"/>
              <a:gd name="adj2" fmla="val -677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a:t>
            </a:r>
            <a:r>
              <a:rPr lang="zh-TW" altLang="en-US" sz="1400" b="1" dirty="0">
                <a:solidFill>
                  <a:srgbClr val="0000FF"/>
                </a:solidFill>
                <a:latin typeface="標楷體" pitchFamily="65" charset="-120"/>
                <a:ea typeface="標楷體" pitchFamily="65" charset="-120"/>
              </a:rPr>
              <a:t>閱讀「隱私權保護政策聲明」內容，並勾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取方塊，勾選後即可點選「進行登錄報名資格」進行下一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536699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26</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選擇登記資格</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33162" y="1121730"/>
            <a:ext cx="7776864" cy="5123495"/>
          </a:xfrm>
          <a:prstGeom prst="rect">
            <a:avLst/>
          </a:prstGeom>
        </p:spPr>
      </p:pic>
      <p:sp>
        <p:nvSpPr>
          <p:cNvPr id="8" name="AutoShape 4"/>
          <p:cNvSpPr>
            <a:spLocks noChangeArrowheads="1"/>
          </p:cNvSpPr>
          <p:nvPr/>
        </p:nvSpPr>
        <p:spPr bwMode="auto">
          <a:xfrm>
            <a:off x="5700712" y="3861048"/>
            <a:ext cx="1919288" cy="1023937"/>
          </a:xfrm>
          <a:prstGeom prst="wedgeRectCallout">
            <a:avLst>
              <a:gd name="adj1" fmla="val -124352"/>
              <a:gd name="adj2" fmla="val -532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請考生依據本身所具資格選取，若具備</a:t>
            </a:r>
            <a:r>
              <a:rPr lang="en-US" altLang="zh-TW" sz="1400" b="1" dirty="0">
                <a:solidFill>
                  <a:srgbClr val="0000FF"/>
                </a:solidFill>
                <a:latin typeface="標楷體" pitchFamily="65" charset="-120"/>
                <a:ea typeface="標楷體" pitchFamily="65" charset="-120"/>
              </a:rPr>
              <a:t>2</a:t>
            </a:r>
            <a:r>
              <a:rPr lang="zh-TW" altLang="zh-TW" sz="1400" b="1" dirty="0">
                <a:solidFill>
                  <a:srgbClr val="0000FF"/>
                </a:solidFill>
                <a:latin typeface="標楷體" pitchFamily="65" charset="-120"/>
                <a:ea typeface="標楷體" pitchFamily="65" charset="-120"/>
              </a:rPr>
              <a:t>種以上資格，僅能選擇一種資格登錄報名。</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27</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登記資格條款</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683568" y="1193630"/>
            <a:ext cx="6768752" cy="5115689"/>
          </a:xfrm>
          <a:prstGeom prst="rect">
            <a:avLst/>
          </a:prstGeom>
        </p:spPr>
      </p:pic>
      <p:sp>
        <p:nvSpPr>
          <p:cNvPr id="8" name="AutoShape 4"/>
          <p:cNvSpPr>
            <a:spLocks noChangeArrowheads="1"/>
          </p:cNvSpPr>
          <p:nvPr/>
        </p:nvSpPr>
        <p:spPr bwMode="auto">
          <a:xfrm>
            <a:off x="6767977" y="1268760"/>
            <a:ext cx="1919288" cy="720080"/>
          </a:xfrm>
          <a:prstGeom prst="wedgeRectCallout">
            <a:avLst>
              <a:gd name="adj1" fmla="val -247926"/>
              <a:gd name="adj2" fmla="val 7590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a:t>
            </a:r>
            <a:r>
              <a:rPr lang="zh-TW" altLang="en-US" sz="1400" b="1" dirty="0" smtClean="0">
                <a:solidFill>
                  <a:srgbClr val="0000FF"/>
                </a:solidFill>
                <a:latin typeface="標楷體" pitchFamily="65" charset="-120"/>
                <a:ea typeface="標楷體" pitchFamily="65" charset="-120"/>
              </a:rPr>
              <a:t>可點選下載「</a:t>
            </a:r>
            <a:r>
              <a:rPr lang="zh-TW" altLang="en-US" sz="1400" b="1" dirty="0">
                <a:solidFill>
                  <a:srgbClr val="0000FF"/>
                </a:solidFill>
                <a:latin typeface="標楷體" pitchFamily="65" charset="-120"/>
                <a:ea typeface="標楷體" pitchFamily="65" charset="-120"/>
              </a:rPr>
              <a:t>登記資格條款</a:t>
            </a:r>
            <a:r>
              <a:rPr lang="zh-TW" altLang="en-US" sz="1400" b="1" dirty="0" smtClean="0">
                <a:solidFill>
                  <a:srgbClr val="0000FF"/>
                </a:solidFill>
                <a:latin typeface="標楷體" pitchFamily="65" charset="-120"/>
                <a:ea typeface="標楷體" pitchFamily="65" charset="-120"/>
              </a:rPr>
              <a:t>」</a:t>
            </a:r>
            <a:r>
              <a:rPr lang="en-US" altLang="zh-TW" sz="1400" b="1" dirty="0" smtClean="0">
                <a:solidFill>
                  <a:srgbClr val="0000FF"/>
                </a:solidFill>
                <a:latin typeface="標楷體" pitchFamily="65" charset="-120"/>
                <a:ea typeface="標楷體" pitchFamily="65" charset="-120"/>
              </a:rPr>
              <a:t>(PDF</a:t>
            </a:r>
            <a:r>
              <a:rPr lang="zh-TW" altLang="en-US" sz="1400" b="1" dirty="0" smtClean="0">
                <a:solidFill>
                  <a:srgbClr val="0000FF"/>
                </a:solidFill>
                <a:latin typeface="標楷體" pitchFamily="65" charset="-120"/>
                <a:ea typeface="標楷體" pitchFamily="65" charset="-120"/>
              </a:rPr>
              <a:t>檔</a:t>
            </a:r>
            <a:r>
              <a:rPr lang="en-US"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確認考生</a:t>
            </a:r>
            <a:r>
              <a:rPr lang="zh-TW" altLang="en-US" sz="1400" b="1" dirty="0">
                <a:solidFill>
                  <a:srgbClr val="0000FF"/>
                </a:solidFill>
                <a:latin typeface="標楷體" pitchFamily="65" charset="-120"/>
                <a:ea typeface="標楷體" pitchFamily="65" charset="-120"/>
              </a:rPr>
              <a:t>之</a:t>
            </a:r>
            <a:r>
              <a:rPr lang="zh-TW" altLang="en-US" sz="1400" b="1" dirty="0" smtClean="0">
                <a:solidFill>
                  <a:srgbClr val="0000FF"/>
                </a:solidFill>
                <a:latin typeface="標楷體" pitchFamily="65" charset="-120"/>
                <a:ea typeface="標楷體" pitchFamily="65" charset="-120"/>
              </a:rPr>
              <a:t>登記資格</a:t>
            </a:r>
            <a:r>
              <a:rPr lang="zh-TW" altLang="en-US" sz="1400" b="1" dirty="0">
                <a:solidFill>
                  <a:srgbClr val="0000FF"/>
                </a:solidFill>
                <a:latin typeface="標楷體" pitchFamily="65" charset="-120"/>
                <a:ea typeface="標楷體" pitchFamily="65" charset="-120"/>
              </a:rPr>
              <a:t>。</a:t>
            </a:r>
          </a:p>
        </p:txBody>
      </p:sp>
    </p:spTree>
    <p:extLst>
      <p:ext uri="{BB962C8B-B14F-4D97-AF65-F5344CB8AC3E}">
        <p14:creationId xmlns:p14="http://schemas.microsoft.com/office/powerpoint/2010/main" val="2311746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28</a:t>
            </a:fld>
            <a:endParaRPr lang="en-US" altLang="zh-TW" dirty="0" smtClean="0"/>
          </a:p>
        </p:txBody>
      </p:sp>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考生已</a:t>
            </a:r>
            <a:r>
              <a:rPr lang="zh-TW" altLang="en-US" sz="2800" dirty="0" smtClean="0">
                <a:solidFill>
                  <a:srgbClr val="FF0000"/>
                </a:solidFill>
                <a:latin typeface="標楷體" pitchFamily="65" charset="-120"/>
                <a:ea typeface="標楷體" pitchFamily="65" charset="-120"/>
              </a:rPr>
              <a:t>具有登記資格</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539552" y="1164280"/>
            <a:ext cx="7272808" cy="5112568"/>
          </a:xfrm>
          <a:prstGeom prst="rect">
            <a:avLst/>
          </a:prstGeom>
        </p:spPr>
      </p:pic>
      <p:sp>
        <p:nvSpPr>
          <p:cNvPr id="9" name="AutoShape 4"/>
          <p:cNvSpPr>
            <a:spLocks noChangeArrowheads="1"/>
          </p:cNvSpPr>
          <p:nvPr/>
        </p:nvSpPr>
        <p:spPr bwMode="auto">
          <a:xfrm>
            <a:off x="5724128" y="4024342"/>
            <a:ext cx="2415084" cy="2448272"/>
          </a:xfrm>
          <a:prstGeom prst="wedgeRectCallout">
            <a:avLst>
              <a:gd name="adj1" fmla="val -81890"/>
              <a:gd name="adj2" fmla="val -2331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smtClean="0">
                <a:solidFill>
                  <a:srgbClr val="0000FF"/>
                </a:solidFill>
                <a:latin typeface="標楷體" pitchFamily="65" charset="-120"/>
                <a:ea typeface="標楷體" pitchFamily="65" charset="-120"/>
              </a:rPr>
              <a:t>1.</a:t>
            </a:r>
            <a:r>
              <a:rPr lang="zh-TW" altLang="en-US" sz="1400" b="1" dirty="0" smtClean="0">
                <a:solidFill>
                  <a:srgbClr val="0000FF"/>
                </a:solidFill>
                <a:latin typeface="標楷體" pitchFamily="65" charset="-120"/>
                <a:ea typeface="標楷體" pitchFamily="65" charset="-120"/>
              </a:rPr>
              <a:t>若</a:t>
            </a:r>
            <a:r>
              <a:rPr lang="zh-TW" altLang="en-US" sz="1400" b="1" dirty="0">
                <a:solidFill>
                  <a:srgbClr val="0000FF"/>
                </a:solidFill>
                <a:latin typeface="標楷體" pitchFamily="65" charset="-120"/>
                <a:ea typeface="標楷體" pitchFamily="65" charset="-120"/>
              </a:rPr>
              <a:t>考生登入系統時顯示「您</a:t>
            </a:r>
            <a:r>
              <a:rPr lang="zh-TW" altLang="en-US" sz="1400" b="1" dirty="0" smtClean="0">
                <a:solidFill>
                  <a:srgbClr val="0000FF"/>
                </a:solidFill>
                <a:latin typeface="標楷體" pitchFamily="65" charset="-120"/>
                <a:ea typeface="標楷體" pitchFamily="65" charset="-120"/>
              </a:rPr>
              <a:t>已具有本招生之</a:t>
            </a:r>
            <a:r>
              <a:rPr lang="zh-TW" altLang="en-US" sz="1400" b="1" dirty="0">
                <a:solidFill>
                  <a:srgbClr val="0000FF"/>
                </a:solidFill>
                <a:latin typeface="標楷體" pitchFamily="65" charset="-120"/>
                <a:ea typeface="標楷體" pitchFamily="65" charset="-120"/>
              </a:rPr>
              <a:t>一般</a:t>
            </a:r>
            <a:r>
              <a:rPr lang="zh-TW" altLang="en-US" sz="1400" b="1" dirty="0" smtClean="0">
                <a:solidFill>
                  <a:srgbClr val="0000FF"/>
                </a:solidFill>
                <a:latin typeface="標楷體" pitchFamily="65" charset="-120"/>
                <a:ea typeface="標楷體" pitchFamily="65" charset="-120"/>
              </a:rPr>
              <a:t>生</a:t>
            </a:r>
            <a:r>
              <a:rPr lang="zh-TW" altLang="en-US" sz="1400" b="1" dirty="0">
                <a:solidFill>
                  <a:srgbClr val="0000FF"/>
                </a:solidFill>
                <a:latin typeface="標楷體" pitchFamily="65" charset="-120"/>
                <a:ea typeface="標楷體" pitchFamily="65" charset="-120"/>
              </a:rPr>
              <a:t>登記</a:t>
            </a:r>
            <a:r>
              <a:rPr lang="zh-TW" altLang="en-US" sz="1400" b="1" dirty="0" smtClean="0">
                <a:solidFill>
                  <a:srgbClr val="0000FF"/>
                </a:solidFill>
                <a:latin typeface="標楷體" pitchFamily="65" charset="-120"/>
                <a:ea typeface="標楷體" pitchFamily="65" charset="-120"/>
              </a:rPr>
              <a:t>資格</a:t>
            </a:r>
            <a:r>
              <a:rPr lang="zh-TW" altLang="en-US" sz="1400" b="1" dirty="0">
                <a:solidFill>
                  <a:srgbClr val="0000FF"/>
                </a:solidFill>
                <a:latin typeface="標楷體" pitchFamily="65" charset="-120"/>
                <a:ea typeface="標楷體" pitchFamily="65" charset="-120"/>
              </a:rPr>
              <a:t>」訊息</a:t>
            </a:r>
            <a:r>
              <a:rPr lang="zh-TW" altLang="en-US" sz="1400" b="1" dirty="0" smtClean="0">
                <a:solidFill>
                  <a:srgbClr val="0000FF"/>
                </a:solidFill>
                <a:latin typeface="標楷體" pitchFamily="65" charset="-120"/>
                <a:ea typeface="標楷體" pitchFamily="65" charset="-120"/>
              </a:rPr>
              <a:t>，即</a:t>
            </a:r>
            <a:r>
              <a:rPr lang="zh-TW" altLang="en-US" sz="1400" b="1" dirty="0">
                <a:solidFill>
                  <a:srgbClr val="0000FF"/>
                </a:solidFill>
                <a:latin typeface="標楷體" pitchFamily="65" charset="-120"/>
                <a:ea typeface="標楷體" pitchFamily="65" charset="-120"/>
              </a:rPr>
              <a:t>表示已通過登記資格審查，請詳閱相關注意事項後即可直接進行下一步驟</a:t>
            </a:r>
            <a:r>
              <a:rPr lang="zh-TW" altLang="en-US" sz="1400" b="1" dirty="0" smtClean="0">
                <a:solidFill>
                  <a:srgbClr val="0000FF"/>
                </a:solidFill>
                <a:latin typeface="標楷體" pitchFamily="65" charset="-120"/>
                <a:ea typeface="標楷體" pitchFamily="65" charset="-120"/>
              </a:rPr>
              <a:t>。</a:t>
            </a:r>
            <a:endParaRPr lang="en-US" altLang="zh-TW" sz="1400" b="1" dirty="0" smtClean="0">
              <a:solidFill>
                <a:srgbClr val="0000FF"/>
              </a:solidFill>
              <a:latin typeface="標楷體" pitchFamily="65" charset="-120"/>
              <a:ea typeface="標楷體" pitchFamily="65" charset="-120"/>
            </a:endParaRPr>
          </a:p>
          <a:p>
            <a:r>
              <a:rPr lang="en-US" altLang="zh-TW" sz="1400" b="1" dirty="0" smtClean="0">
                <a:solidFill>
                  <a:srgbClr val="0000FF"/>
                </a:solidFill>
                <a:latin typeface="標楷體" pitchFamily="65" charset="-120"/>
                <a:ea typeface="標楷體" pitchFamily="65" charset="-120"/>
              </a:rPr>
              <a:t>2.</a:t>
            </a:r>
            <a:r>
              <a:rPr lang="zh-TW" altLang="en-US" sz="1400" b="1" dirty="0" smtClean="0">
                <a:solidFill>
                  <a:srgbClr val="0000FF"/>
                </a:solidFill>
                <a:latin typeface="標楷體" pitchFamily="65" charset="-120"/>
                <a:ea typeface="標楷體" pitchFamily="65" charset="-120"/>
              </a:rPr>
              <a:t>若考生無須申請「</a:t>
            </a:r>
            <a:r>
              <a:rPr lang="zh-TW" altLang="en-US" sz="1400" b="1" dirty="0">
                <a:solidFill>
                  <a:srgbClr val="0000FF"/>
                </a:solidFill>
                <a:latin typeface="標楷體" pitchFamily="65" charset="-120"/>
                <a:ea typeface="標楷體" pitchFamily="65" charset="-120"/>
              </a:rPr>
              <a:t>特種生身分」或</a:t>
            </a:r>
            <a:r>
              <a:rPr lang="zh-TW" altLang="en-US" sz="1400" b="1" dirty="0" smtClean="0">
                <a:solidFill>
                  <a:srgbClr val="0000FF"/>
                </a:solidFill>
                <a:latin typeface="標楷體" pitchFamily="65" charset="-120"/>
                <a:ea typeface="標楷體" pitchFamily="65" charset="-120"/>
              </a:rPr>
              <a:t>「低</a:t>
            </a:r>
            <a:r>
              <a:rPr lang="zh-TW" altLang="en-US" sz="1400" b="1" dirty="0">
                <a:solidFill>
                  <a:srgbClr val="0000FF"/>
                </a:solidFill>
                <a:latin typeface="標楷體" pitchFamily="65" charset="-120"/>
                <a:ea typeface="標楷體" pitchFamily="65" charset="-120"/>
              </a:rPr>
              <a:t>收入戶或中低收入戶身分」，則無須登錄及繳寄任何資料直接登出本系統即可。</a:t>
            </a:r>
          </a:p>
        </p:txBody>
      </p:sp>
    </p:spTree>
    <p:extLst>
      <p:ext uri="{BB962C8B-B14F-4D97-AF65-F5344CB8AC3E}">
        <p14:creationId xmlns:p14="http://schemas.microsoft.com/office/powerpoint/2010/main" val="2687548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編號版面配置區 1"/>
          <p:cNvSpPr>
            <a:spLocks noGrp="1"/>
          </p:cNvSpPr>
          <p:nvPr>
            <p:ph type="sldNum" sz="quarter" idx="12"/>
          </p:nvPr>
        </p:nvSpPr>
        <p:spPr>
          <a:noFill/>
        </p:spPr>
        <p:txBody>
          <a:bodyPr/>
          <a:lstStyle/>
          <a:p>
            <a:fld id="{507B66A9-7D47-43AE-90DC-86A59F59D1C8}" type="slidenum">
              <a:rPr lang="zh-TW" altLang="en-US" smtClean="0"/>
              <a:pPr/>
              <a:t>29</a:t>
            </a:fld>
            <a:endParaRPr lang="en-US" altLang="zh-TW" dirty="0" smtClean="0"/>
          </a:p>
        </p:txBody>
      </p:sp>
      <p:sp>
        <p:nvSpPr>
          <p:cNvPr id="5325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選擇特種</a:t>
            </a:r>
            <a:r>
              <a:rPr lang="zh-TW" altLang="en-US" sz="2800" dirty="0" smtClean="0">
                <a:solidFill>
                  <a:srgbClr val="FF0000"/>
                </a:solidFill>
                <a:latin typeface="標楷體" pitchFamily="65" charset="-120"/>
                <a:ea typeface="標楷體" pitchFamily="65" charset="-120"/>
              </a:rPr>
              <a:t>身分</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51520" y="1988840"/>
            <a:ext cx="7848872" cy="2352675"/>
          </a:xfrm>
          <a:prstGeom prst="rect">
            <a:avLst/>
          </a:prstGeom>
        </p:spPr>
      </p:pic>
      <p:sp>
        <p:nvSpPr>
          <p:cNvPr id="7" name="AutoShape 4"/>
          <p:cNvSpPr>
            <a:spLocks noChangeArrowheads="1"/>
          </p:cNvSpPr>
          <p:nvPr/>
        </p:nvSpPr>
        <p:spPr bwMode="auto">
          <a:xfrm>
            <a:off x="3275856" y="1143040"/>
            <a:ext cx="2016125" cy="503237"/>
          </a:xfrm>
          <a:prstGeom prst="wedgeRectCallout">
            <a:avLst>
              <a:gd name="adj1" fmla="val -164512"/>
              <a:gd name="adj2" fmla="val 17575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考生如不具備特種身分，請選擇不具備即可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編號版面配置區 1"/>
          <p:cNvSpPr>
            <a:spLocks noGrp="1"/>
          </p:cNvSpPr>
          <p:nvPr>
            <p:ph type="sldNum" sz="quarter" idx="12"/>
          </p:nvPr>
        </p:nvSpPr>
        <p:spPr>
          <a:noFill/>
        </p:spPr>
        <p:txBody>
          <a:bodyPr/>
          <a:lstStyle/>
          <a:p>
            <a:fld id="{F230907E-2116-4610-B63E-9CC048FBC372}" type="slidenum">
              <a:rPr lang="zh-TW" altLang="en-US" smtClean="0"/>
              <a:pPr/>
              <a:t>3</a:t>
            </a:fld>
            <a:endParaRPr lang="en-US" altLang="zh-TW" dirty="0" smtClean="0"/>
          </a:p>
        </p:txBody>
      </p:sp>
      <p:sp>
        <p:nvSpPr>
          <p:cNvPr id="18434" name="Rectangle 2"/>
          <p:cNvSpPr txBox="1">
            <a:spLocks noChangeArrowheads="1"/>
          </p:cNvSpPr>
          <p:nvPr/>
        </p:nvSpPr>
        <p:spPr bwMode="auto">
          <a:xfrm>
            <a:off x="395288" y="404813"/>
            <a:ext cx="8686800" cy="563562"/>
          </a:xfrm>
          <a:prstGeom prst="rect">
            <a:avLst/>
          </a:prstGeom>
          <a:noFill/>
          <a:ln w="9525">
            <a:noFill/>
            <a:miter lim="800000"/>
            <a:headEnd/>
            <a:tailEnd/>
          </a:ln>
        </p:spPr>
        <p:txBody>
          <a:bodyPr anchor="ctr"/>
          <a:lstStyle/>
          <a:p>
            <a:r>
              <a:rPr lang="zh-TW" altLang="en-US" sz="3200">
                <a:solidFill>
                  <a:schemeClr val="tx2"/>
                </a:solidFill>
                <a:latin typeface="標楷體" pitchFamily="65" charset="-120"/>
                <a:ea typeface="標楷體" pitchFamily="65" charset="-120"/>
              </a:rPr>
              <a:t>一、重要日程</a:t>
            </a:r>
          </a:p>
        </p:txBody>
      </p:sp>
      <p:graphicFrame>
        <p:nvGraphicFramePr>
          <p:cNvPr id="5" name="Group 45"/>
          <p:cNvGraphicFramePr>
            <a:graphicFrameLocks/>
          </p:cNvGraphicFramePr>
          <p:nvPr>
            <p:extLst>
              <p:ext uri="{D42A27DB-BD31-4B8C-83A1-F6EECF244321}">
                <p14:modId xmlns:p14="http://schemas.microsoft.com/office/powerpoint/2010/main" val="422370053"/>
              </p:ext>
            </p:extLst>
          </p:nvPr>
        </p:nvGraphicFramePr>
        <p:xfrm>
          <a:off x="251520" y="1340768"/>
          <a:ext cx="8176422" cy="4696338"/>
        </p:xfrm>
        <a:graphic>
          <a:graphicData uri="http://schemas.openxmlformats.org/drawingml/2006/table">
            <a:tbl>
              <a:tblPr/>
              <a:tblGrid>
                <a:gridCol w="4247332"/>
                <a:gridCol w="3929090"/>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smtClean="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106.5.8(</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00~106.5.12(</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106.5.25(</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00~106.6.14(</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106.6.28</a:t>
                      </a:r>
                      <a:r>
                        <a:rPr lang="en-US" altLang="zh-TW" sz="1700" b="1" dirty="0" smtClean="0">
                          <a:latin typeface="標楷體" pitchFamily="65" charset="-120"/>
                          <a:ea typeface="標楷體" pitchFamily="65" charset="-120"/>
                        </a:rPr>
                        <a:t>(</a:t>
                      </a:r>
                      <a:r>
                        <a:rPr lang="zh-TW" altLang="en-US" sz="1700" b="1" dirty="0" smtClean="0">
                          <a:latin typeface="標楷體" pitchFamily="65" charset="-120"/>
                          <a:ea typeface="標楷體" pitchFamily="65" charset="-120"/>
                        </a:rPr>
                        <a:t>三</a:t>
                      </a:r>
                      <a:r>
                        <a:rPr lang="en-US" altLang="zh-TW" sz="1700" b="1" dirty="0" smtClean="0">
                          <a:latin typeface="標楷體" pitchFamily="65" charset="-120"/>
                          <a:ea typeface="標楷體" pitchFamily="65" charset="-120"/>
                        </a:rPr>
                        <a:t>)</a:t>
                      </a:r>
                      <a:r>
                        <a:rPr lang="en-US" altLang="zh-TW" sz="1700" b="1" dirty="0" smtClean="0">
                          <a:latin typeface="Times New Roman" pitchFamily="18" charset="0"/>
                          <a:ea typeface="標楷體" pitchFamily="65" charset="-120"/>
                          <a:cs typeface="Times New Roman" pitchFamily="18" charset="0"/>
                        </a:rPr>
                        <a:t>10</a:t>
                      </a:r>
                      <a:r>
                        <a:rPr lang="zh-TW" altLang="en-US" sz="1700" b="1" dirty="0" smtClean="0">
                          <a:latin typeface="Times New Roman" pitchFamily="18" charset="0"/>
                          <a:ea typeface="標楷體" pitchFamily="65" charset="-120"/>
                          <a:cs typeface="Times New Roman" pitchFamily="18" charset="0"/>
                        </a:rPr>
                        <a:t>：</a:t>
                      </a:r>
                      <a:r>
                        <a:rPr lang="en-US" altLang="zh-TW" sz="1700" b="1" dirty="0" smtClean="0">
                          <a:latin typeface="Times New Roman" pitchFamily="18" charset="0"/>
                          <a:ea typeface="標楷體" pitchFamily="65" charset="-120"/>
                          <a:cs typeface="Times New Roman" pitchFamily="18" charset="0"/>
                        </a:rPr>
                        <a:t>00</a:t>
                      </a:r>
                      <a:endParaRPr lang="zh-TW" altLang="en-US" sz="1700" b="1" dirty="0">
                        <a:latin typeface="Times New Roman" pitchFamily="18" charset="0"/>
                        <a:ea typeface="標楷體" pitchFamily="65" charset="-120"/>
                        <a:cs typeface="Times New Roman" pitchFamily="18" charset="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smtClean="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.13</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106.7.17</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106.7.18(</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00~106.7.24(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106.7.19(</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smtClean="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smtClean="0">
                          <a:ln>
                            <a:noFill/>
                          </a:ln>
                          <a:solidFill>
                            <a:schemeClr val="tx1"/>
                          </a:solidFill>
                          <a:effectLst/>
                          <a:latin typeface="Times New Roman" pitchFamily="18" charset="0"/>
                          <a:ea typeface="標楷體" pitchFamily="65" charset="-120"/>
                        </a:rPr>
                        <a:t>實際招生名額及總成績級距人數統計公告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106.7.27(</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 </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個人總成績及排名查詢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106.7.27</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~106.8.1(</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smtClean="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106.8.7(</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smtClean="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a:noFill/>
        </p:spPr>
        <p:txBody>
          <a:bodyPr/>
          <a:lstStyle/>
          <a:p>
            <a:fld id="{4FEB3AA2-A33C-456C-B876-4885127F1435}" type="slidenum">
              <a:rPr lang="zh-TW" altLang="en-US" smtClean="0"/>
              <a:pPr/>
              <a:t>30</a:t>
            </a:fld>
            <a:endParaRPr lang="en-US" altLang="zh-TW" dirty="0" smtClean="0"/>
          </a:p>
        </p:txBody>
      </p:sp>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選擇特種</a:t>
            </a:r>
            <a:r>
              <a:rPr lang="zh-TW" altLang="en-US" sz="2800" dirty="0" smtClean="0">
                <a:solidFill>
                  <a:srgbClr val="FF0000"/>
                </a:solidFill>
                <a:latin typeface="標楷體" pitchFamily="65" charset="-120"/>
                <a:ea typeface="標楷體" pitchFamily="65" charset="-120"/>
              </a:rPr>
              <a:t>身分</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36551" y="1268761"/>
            <a:ext cx="7691834" cy="3672408"/>
          </a:xfrm>
          <a:prstGeom prst="rect">
            <a:avLst/>
          </a:prstGeom>
        </p:spPr>
      </p:pic>
      <p:sp>
        <p:nvSpPr>
          <p:cNvPr id="8" name="AutoShape 4"/>
          <p:cNvSpPr>
            <a:spLocks noChangeArrowheads="1"/>
          </p:cNvSpPr>
          <p:nvPr/>
        </p:nvSpPr>
        <p:spPr bwMode="auto">
          <a:xfrm>
            <a:off x="5060950" y="3174206"/>
            <a:ext cx="2559050" cy="863600"/>
          </a:xfrm>
          <a:prstGeom prst="wedgeRectCallout">
            <a:avLst>
              <a:gd name="adj1" fmla="val -103078"/>
              <a:gd name="adj2" fmla="val -4778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考生如具備特種身分，請選擇所具備之身分，並填寫或勾選相關特種身分之詳細資料。</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編號版面配置區 1"/>
          <p:cNvSpPr>
            <a:spLocks noGrp="1"/>
          </p:cNvSpPr>
          <p:nvPr>
            <p:ph type="sldNum" sz="quarter" idx="12"/>
          </p:nvPr>
        </p:nvSpPr>
        <p:spPr>
          <a:noFill/>
        </p:spPr>
        <p:txBody>
          <a:bodyPr/>
          <a:lstStyle/>
          <a:p>
            <a:fld id="{4FEB3AA2-A33C-456C-B876-4885127F1435}" type="slidenum">
              <a:rPr lang="zh-TW" altLang="en-US" smtClean="0"/>
              <a:pPr/>
              <a:t>31</a:t>
            </a:fld>
            <a:endParaRPr lang="en-US" altLang="zh-TW" dirty="0" smtClean="0"/>
          </a:p>
        </p:txBody>
      </p:sp>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選擇繳費身分</a:t>
            </a:r>
            <a:endParaRPr lang="zh-TW" altLang="en-US" sz="2800" dirty="0">
              <a:solidFill>
                <a:srgbClr val="FF0000"/>
              </a:solidFill>
            </a:endParaRPr>
          </a:p>
        </p:txBody>
      </p:sp>
      <p:sp>
        <p:nvSpPr>
          <p:cNvPr id="8" name="AutoShape 4"/>
          <p:cNvSpPr>
            <a:spLocks noChangeArrowheads="1"/>
          </p:cNvSpPr>
          <p:nvPr/>
        </p:nvSpPr>
        <p:spPr bwMode="auto">
          <a:xfrm>
            <a:off x="591183" y="1124744"/>
            <a:ext cx="7560840" cy="1656184"/>
          </a:xfrm>
          <a:prstGeom prst="wedgeRectCallout">
            <a:avLst>
              <a:gd name="adj1" fmla="val -21157"/>
              <a:gd name="adj2" fmla="val 6853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FF0000"/>
                </a:solidFill>
                <a:latin typeface="標楷體" pitchFamily="65" charset="-120"/>
                <a:ea typeface="標楷體" pitchFamily="65" charset="-120"/>
              </a:rPr>
              <a:t> </a:t>
            </a:r>
            <a:r>
              <a:rPr lang="en-US" altLang="zh-TW" sz="1500" b="1" dirty="0">
                <a:solidFill>
                  <a:srgbClr val="FF0000"/>
                </a:solidFill>
                <a:latin typeface="標楷體" pitchFamily="65" charset="-120"/>
                <a:ea typeface="標楷體" pitchFamily="65" charset="-120"/>
              </a:rPr>
              <a:t>1.</a:t>
            </a:r>
            <a:r>
              <a:rPr lang="zh-TW" altLang="en-US" sz="1500" b="1" dirty="0">
                <a:solidFill>
                  <a:srgbClr val="FF0000"/>
                </a:solidFill>
                <a:latin typeface="標楷體" pitchFamily="65" charset="-120"/>
                <a:ea typeface="標楷體" pitchFamily="65" charset="-120"/>
              </a:rPr>
              <a:t>考生若為統</a:t>
            </a:r>
            <a:r>
              <a:rPr lang="zh-TW" altLang="en-US" sz="1500" b="1" dirty="0" smtClean="0">
                <a:solidFill>
                  <a:srgbClr val="FF0000"/>
                </a:solidFill>
                <a:latin typeface="標楷體" pitchFamily="65" charset="-120"/>
                <a:ea typeface="標楷體" pitchFamily="65" charset="-120"/>
              </a:rPr>
              <a:t>測或四技二專甄選入學報名後新</a:t>
            </a:r>
            <a:r>
              <a:rPr lang="zh-TW" altLang="en-US" sz="1500" b="1" dirty="0">
                <a:solidFill>
                  <a:srgbClr val="FF0000"/>
                </a:solidFill>
                <a:latin typeface="標楷體" pitchFamily="65" charset="-120"/>
                <a:ea typeface="標楷體" pitchFamily="65" charset="-120"/>
              </a:rPr>
              <a:t>通過之低收入戶或中低收入戶身分，請</a:t>
            </a:r>
            <a:r>
              <a:rPr lang="zh-TW" altLang="en-US" sz="1500" b="1" dirty="0" smtClean="0">
                <a:solidFill>
                  <a:srgbClr val="FF0000"/>
                </a:solidFill>
                <a:latin typeface="標楷體" pitchFamily="65" charset="-120"/>
                <a:ea typeface="標楷體" pitchFamily="65" charset="-120"/>
              </a:rPr>
              <a:t>於</a:t>
            </a:r>
            <a:endParaRPr lang="en-US" altLang="zh-TW" sz="1500" b="1" dirty="0" smtClean="0">
              <a:solidFill>
                <a:srgbClr val="FF0000"/>
              </a:solidFill>
              <a:latin typeface="標楷體" pitchFamily="65" charset="-120"/>
              <a:ea typeface="標楷體" pitchFamily="65" charset="-120"/>
            </a:endParaRPr>
          </a:p>
          <a:p>
            <a:r>
              <a:rPr lang="zh-TW" altLang="en-US" sz="1500" b="1" dirty="0">
                <a:solidFill>
                  <a:srgbClr val="FF0000"/>
                </a:solidFill>
                <a:latin typeface="標楷體" pitchFamily="65" charset="-120"/>
                <a:ea typeface="標楷體" pitchFamily="65" charset="-120"/>
              </a:rPr>
              <a:t> </a:t>
            </a:r>
            <a:r>
              <a:rPr lang="zh-TW" altLang="en-US" sz="1500" b="1" dirty="0" smtClean="0">
                <a:solidFill>
                  <a:srgbClr val="FF0000"/>
                </a:solidFill>
                <a:latin typeface="標楷體" pitchFamily="65" charset="-120"/>
                <a:ea typeface="標楷體" pitchFamily="65" charset="-120"/>
              </a:rPr>
              <a:t> 「</a:t>
            </a:r>
            <a:r>
              <a:rPr lang="zh-TW" altLang="en-US" sz="1500" b="1" dirty="0">
                <a:solidFill>
                  <a:srgbClr val="FF0000"/>
                </a:solidFill>
                <a:latin typeface="標楷體" pitchFamily="65" charset="-120"/>
                <a:ea typeface="標楷體" pitchFamily="65" charset="-120"/>
              </a:rPr>
              <a:t>繳費</a:t>
            </a:r>
            <a:r>
              <a:rPr lang="zh-TW" altLang="en-US" sz="1500" b="1" dirty="0" smtClean="0">
                <a:solidFill>
                  <a:srgbClr val="FF0000"/>
                </a:solidFill>
                <a:latin typeface="標楷體" pitchFamily="65" charset="-120"/>
                <a:ea typeface="標楷體" pitchFamily="65" charset="-120"/>
              </a:rPr>
              <a:t>註記</a:t>
            </a:r>
            <a:r>
              <a:rPr lang="zh-TW" altLang="en-US" sz="1500" b="1" dirty="0">
                <a:solidFill>
                  <a:srgbClr val="FF0000"/>
                </a:solidFill>
                <a:latin typeface="標楷體" pitchFamily="65" charset="-120"/>
                <a:ea typeface="標楷體" pitchFamily="65" charset="-120"/>
              </a:rPr>
              <a:t>」</a:t>
            </a:r>
            <a:r>
              <a:rPr lang="zh-TW" altLang="en-US" sz="1500" b="1" dirty="0" smtClean="0">
                <a:solidFill>
                  <a:srgbClr val="FF0000"/>
                </a:solidFill>
                <a:latin typeface="標楷體" pitchFamily="65" charset="-120"/>
                <a:ea typeface="標楷體" pitchFamily="65" charset="-120"/>
              </a:rPr>
              <a:t>欄位選擇</a:t>
            </a:r>
            <a:r>
              <a:rPr lang="zh-TW" altLang="en-US" sz="1500" b="1" dirty="0">
                <a:solidFill>
                  <a:srgbClr val="FF0000"/>
                </a:solidFill>
                <a:latin typeface="標楷體" pitchFamily="65" charset="-120"/>
                <a:ea typeface="標楷體" pitchFamily="65" charset="-120"/>
              </a:rPr>
              <a:t>所具備之繳費</a:t>
            </a:r>
            <a:r>
              <a:rPr lang="zh-TW" altLang="en-US" sz="1500" b="1" dirty="0" smtClean="0">
                <a:solidFill>
                  <a:srgbClr val="FF0000"/>
                </a:solidFill>
                <a:latin typeface="標楷體" pitchFamily="65" charset="-120"/>
                <a:ea typeface="標楷體" pitchFamily="65" charset="-120"/>
              </a:rPr>
              <a:t>身分</a:t>
            </a:r>
            <a:r>
              <a:rPr lang="en-US" altLang="zh-TW" sz="1500" b="1" dirty="0" smtClean="0">
                <a:solidFill>
                  <a:srgbClr val="FF0000"/>
                </a:solidFill>
                <a:latin typeface="標楷體" pitchFamily="65" charset="-120"/>
                <a:ea typeface="標楷體" pitchFamily="65" charset="-120"/>
              </a:rPr>
              <a:t>(</a:t>
            </a:r>
            <a:r>
              <a:rPr lang="zh-TW" altLang="en-US" sz="1500" b="1" dirty="0" smtClean="0">
                <a:solidFill>
                  <a:srgbClr val="FF0000"/>
                </a:solidFill>
                <a:latin typeface="標楷體" pitchFamily="65" charset="-120"/>
                <a:ea typeface="標楷體" pitchFamily="65" charset="-120"/>
              </a:rPr>
              <a:t>如圖</a:t>
            </a:r>
            <a:r>
              <a:rPr lang="en-US" altLang="zh-TW" sz="1500" b="1" dirty="0" smtClean="0">
                <a:solidFill>
                  <a:srgbClr val="FF0000"/>
                </a:solidFill>
                <a:latin typeface="標楷體" pitchFamily="65" charset="-120"/>
                <a:ea typeface="標楷體" pitchFamily="65" charset="-120"/>
              </a:rPr>
              <a:t>1)</a:t>
            </a:r>
            <a:r>
              <a:rPr lang="zh-TW" altLang="en-US" sz="1500" b="1" dirty="0" smtClean="0">
                <a:solidFill>
                  <a:srgbClr val="FF0000"/>
                </a:solidFill>
                <a:latin typeface="標楷體" pitchFamily="65" charset="-120"/>
                <a:ea typeface="標楷體" pitchFamily="65" charset="-120"/>
              </a:rPr>
              <a:t>。</a:t>
            </a:r>
            <a:endParaRPr lang="zh-TW" altLang="en-US" sz="1500" b="1" dirty="0">
              <a:solidFill>
                <a:srgbClr val="FF0000"/>
              </a:solidFill>
              <a:latin typeface="標楷體" pitchFamily="65" charset="-120"/>
              <a:ea typeface="標楷體" pitchFamily="65" charset="-120"/>
            </a:endParaRPr>
          </a:p>
          <a:p>
            <a:r>
              <a:rPr lang="zh-TW" altLang="en-US" sz="1500" b="1" dirty="0">
                <a:solidFill>
                  <a:srgbClr val="0000FF"/>
                </a:solidFill>
                <a:latin typeface="標楷體" pitchFamily="65" charset="-120"/>
                <a:ea typeface="標楷體" pitchFamily="65" charset="-120"/>
              </a:rPr>
              <a:t> </a:t>
            </a:r>
            <a:r>
              <a:rPr lang="en-US" altLang="zh-TW" sz="1500" b="1" dirty="0" smtClean="0">
                <a:solidFill>
                  <a:srgbClr val="0000FF"/>
                </a:solidFill>
                <a:latin typeface="標楷體" pitchFamily="65" charset="-120"/>
                <a:ea typeface="標楷體" pitchFamily="65" charset="-120"/>
              </a:rPr>
              <a:t>2</a:t>
            </a:r>
            <a:r>
              <a:rPr lang="en-US" altLang="zh-TW" sz="1500" b="1" dirty="0">
                <a:solidFill>
                  <a:srgbClr val="0000FF"/>
                </a:solidFill>
                <a:latin typeface="標楷體" pitchFamily="65" charset="-120"/>
                <a:ea typeface="標楷體" pitchFamily="65" charset="-120"/>
              </a:rPr>
              <a:t>.</a:t>
            </a:r>
            <a:r>
              <a:rPr lang="zh-TW" altLang="en-US" sz="1500" b="1" dirty="0">
                <a:solidFill>
                  <a:srgbClr val="0000FF"/>
                </a:solidFill>
                <a:latin typeface="標楷體" pitchFamily="65" charset="-120"/>
                <a:ea typeface="標楷體" pitchFamily="65" charset="-120"/>
              </a:rPr>
              <a:t>若考生都不具備請於「繳費註記」欄位選擇</a:t>
            </a:r>
            <a:r>
              <a:rPr lang="zh-TW" altLang="en-US" sz="1500" b="1" dirty="0">
                <a:solidFill>
                  <a:srgbClr val="FF0000"/>
                </a:solidFill>
                <a:latin typeface="標楷體" pitchFamily="65" charset="-120"/>
                <a:ea typeface="標楷體" pitchFamily="65" charset="-120"/>
              </a:rPr>
              <a:t>一般生</a:t>
            </a:r>
            <a:r>
              <a:rPr lang="zh-TW" altLang="en-US" sz="1500" b="1" dirty="0">
                <a:solidFill>
                  <a:srgbClr val="0000FF"/>
                </a:solidFill>
                <a:latin typeface="標楷體" pitchFamily="65" charset="-120"/>
                <a:ea typeface="標楷體" pitchFamily="65" charset="-120"/>
              </a:rPr>
              <a:t>即可。</a:t>
            </a:r>
          </a:p>
          <a:p>
            <a:r>
              <a:rPr lang="zh-TW" altLang="en-US" sz="1500" b="1" dirty="0">
                <a:solidFill>
                  <a:srgbClr val="0000FF"/>
                </a:solidFill>
                <a:latin typeface="標楷體" pitchFamily="65" charset="-120"/>
                <a:ea typeface="標楷體" pitchFamily="65" charset="-120"/>
              </a:rPr>
              <a:t> </a:t>
            </a:r>
            <a:r>
              <a:rPr lang="en-US" altLang="zh-TW" sz="1500" b="1" dirty="0" smtClean="0">
                <a:solidFill>
                  <a:srgbClr val="0000FF"/>
                </a:solidFill>
                <a:latin typeface="標楷體" pitchFamily="65" charset="-120"/>
                <a:ea typeface="標楷體" pitchFamily="65" charset="-120"/>
              </a:rPr>
              <a:t>3.</a:t>
            </a:r>
            <a:r>
              <a:rPr lang="zh-TW" altLang="en-US" sz="1500" b="1" dirty="0" smtClean="0">
                <a:solidFill>
                  <a:srgbClr val="0000FF"/>
                </a:solidFill>
                <a:latin typeface="標楷體" pitchFamily="65" charset="-120"/>
                <a:ea typeface="標楷體" pitchFamily="65" charset="-120"/>
              </a:rPr>
              <a:t>考生可</a:t>
            </a:r>
            <a:r>
              <a:rPr lang="zh-TW" altLang="en-US" sz="1500" b="1" dirty="0">
                <a:solidFill>
                  <a:srgbClr val="0000FF"/>
                </a:solidFill>
                <a:latin typeface="標楷體" pitchFamily="65" charset="-120"/>
                <a:ea typeface="標楷體" pitchFamily="65" charset="-120"/>
              </a:rPr>
              <a:t>於此欄位</a:t>
            </a:r>
            <a:r>
              <a:rPr lang="zh-TW" altLang="en-US" sz="1500" b="1" dirty="0" smtClean="0">
                <a:solidFill>
                  <a:srgbClr val="0000FF"/>
                </a:solidFill>
                <a:latin typeface="標楷體" pitchFamily="65" charset="-120"/>
                <a:ea typeface="標楷體" pitchFamily="65" charset="-120"/>
              </a:rPr>
              <a:t>確認是否</a:t>
            </a:r>
            <a:r>
              <a:rPr lang="zh-TW" altLang="en-US" sz="1500" b="1" dirty="0">
                <a:solidFill>
                  <a:srgbClr val="0000FF"/>
                </a:solidFill>
                <a:latin typeface="標楷體" pitchFamily="65" charset="-120"/>
                <a:ea typeface="標楷體" pitchFamily="65" charset="-120"/>
              </a:rPr>
              <a:t>已為低收入戶或中低收入戶</a:t>
            </a:r>
            <a:r>
              <a:rPr lang="zh-TW" altLang="en-US" sz="1500" b="1" dirty="0" smtClean="0">
                <a:solidFill>
                  <a:srgbClr val="0000FF"/>
                </a:solidFill>
                <a:latin typeface="標楷體" pitchFamily="65" charset="-120"/>
                <a:ea typeface="標楷體" pitchFamily="65" charset="-120"/>
              </a:rPr>
              <a:t>身分，如已在</a:t>
            </a:r>
            <a:r>
              <a:rPr lang="zh-TW" altLang="en-US" sz="1500" b="1" dirty="0">
                <a:solidFill>
                  <a:srgbClr val="0000FF"/>
                </a:solidFill>
                <a:latin typeface="標楷體" pitchFamily="65" charset="-120"/>
                <a:ea typeface="標楷體" pitchFamily="65" charset="-120"/>
              </a:rPr>
              <a:t>統</a:t>
            </a:r>
            <a:r>
              <a:rPr lang="zh-TW" altLang="en-US" sz="1500" b="1" dirty="0" smtClean="0">
                <a:solidFill>
                  <a:srgbClr val="0000FF"/>
                </a:solidFill>
                <a:latin typeface="標楷體" pitchFamily="65" charset="-120"/>
                <a:ea typeface="標楷體" pitchFamily="65" charset="-120"/>
              </a:rPr>
              <a:t>測或四技二專甄</a:t>
            </a:r>
            <a:endParaRPr lang="en-US" altLang="zh-TW" sz="1500" b="1" dirty="0" smtClean="0">
              <a:solidFill>
                <a:srgbClr val="0000FF"/>
              </a:solidFill>
              <a:latin typeface="標楷體" pitchFamily="65" charset="-120"/>
              <a:ea typeface="標楷體" pitchFamily="65" charset="-120"/>
            </a:endParaRPr>
          </a:p>
          <a:p>
            <a:r>
              <a:rPr lang="zh-TW" altLang="en-US" sz="1500" b="1" dirty="0">
                <a:solidFill>
                  <a:srgbClr val="0000FF"/>
                </a:solidFill>
                <a:latin typeface="標楷體" pitchFamily="65" charset="-120"/>
                <a:ea typeface="標楷體" pitchFamily="65" charset="-120"/>
              </a:rPr>
              <a:t> </a:t>
            </a:r>
            <a:r>
              <a:rPr lang="zh-TW" altLang="en-US" sz="1500" b="1" dirty="0" smtClean="0">
                <a:solidFill>
                  <a:srgbClr val="0000FF"/>
                </a:solidFill>
                <a:latin typeface="標楷體" pitchFamily="65" charset="-120"/>
                <a:ea typeface="標楷體" pitchFamily="65" charset="-120"/>
              </a:rPr>
              <a:t>  選入學報名</a:t>
            </a:r>
            <a:r>
              <a:rPr lang="zh-TW" altLang="en-US" sz="1500" b="1" dirty="0">
                <a:solidFill>
                  <a:srgbClr val="0000FF"/>
                </a:solidFill>
                <a:latin typeface="標楷體" pitchFamily="65" charset="-120"/>
                <a:ea typeface="標楷體" pitchFamily="65" charset="-120"/>
              </a:rPr>
              <a:t>時已為低收入戶或中低收入戶身分，登入後系統即</a:t>
            </a:r>
            <a:r>
              <a:rPr lang="zh-TW" altLang="en-US" sz="1500" b="1" dirty="0" smtClean="0">
                <a:solidFill>
                  <a:srgbClr val="0000FF"/>
                </a:solidFill>
                <a:latin typeface="標楷體" pitchFamily="65" charset="-120"/>
                <a:ea typeface="標楷體" pitchFamily="65" charset="-120"/>
              </a:rPr>
              <a:t>於</a:t>
            </a:r>
            <a:r>
              <a:rPr lang="zh-TW" altLang="en-US" sz="1500" b="1" dirty="0">
                <a:solidFill>
                  <a:srgbClr val="0000FF"/>
                </a:solidFill>
                <a:latin typeface="標楷體" pitchFamily="65" charset="-120"/>
                <a:ea typeface="標楷體" pitchFamily="65" charset="-120"/>
              </a:rPr>
              <a:t>此</a:t>
            </a:r>
            <a:r>
              <a:rPr lang="zh-TW" altLang="en-US" sz="1500" b="1" dirty="0" smtClean="0">
                <a:solidFill>
                  <a:srgbClr val="0000FF"/>
                </a:solidFill>
                <a:latin typeface="標楷體" pitchFamily="65" charset="-120"/>
                <a:ea typeface="標楷體" pitchFamily="65" charset="-120"/>
              </a:rPr>
              <a:t>欄位顯示考生目前</a:t>
            </a:r>
            <a:endParaRPr lang="en-US" altLang="zh-TW" sz="1500" b="1" dirty="0" smtClean="0">
              <a:solidFill>
                <a:srgbClr val="0000FF"/>
              </a:solidFill>
              <a:latin typeface="標楷體" pitchFamily="65" charset="-120"/>
              <a:ea typeface="標楷體" pitchFamily="65" charset="-120"/>
            </a:endParaRPr>
          </a:p>
          <a:p>
            <a:r>
              <a:rPr lang="zh-TW" altLang="en-US" sz="1500" b="1" dirty="0">
                <a:solidFill>
                  <a:srgbClr val="0000FF"/>
                </a:solidFill>
                <a:latin typeface="標楷體" pitchFamily="65" charset="-120"/>
                <a:ea typeface="標楷體" pitchFamily="65" charset="-120"/>
              </a:rPr>
              <a:t> </a:t>
            </a:r>
            <a:r>
              <a:rPr lang="zh-TW" altLang="en-US" sz="1500" b="1" dirty="0" smtClean="0">
                <a:solidFill>
                  <a:srgbClr val="0000FF"/>
                </a:solidFill>
                <a:latin typeface="標楷體" pitchFamily="65" charset="-120"/>
                <a:ea typeface="標楷體" pitchFamily="65" charset="-120"/>
              </a:rPr>
              <a:t>  已具備</a:t>
            </a:r>
            <a:r>
              <a:rPr lang="zh-TW" altLang="en-US" sz="1500" b="1" dirty="0">
                <a:solidFill>
                  <a:srgbClr val="0000FF"/>
                </a:solidFill>
                <a:latin typeface="標楷體" pitchFamily="65" charset="-120"/>
                <a:ea typeface="標楷體" pitchFamily="65" charset="-120"/>
              </a:rPr>
              <a:t>之繳費</a:t>
            </a:r>
            <a:r>
              <a:rPr lang="zh-TW" altLang="en-US" sz="1500" b="1" dirty="0" smtClean="0">
                <a:solidFill>
                  <a:srgbClr val="0000FF"/>
                </a:solidFill>
                <a:latin typeface="標楷體" pitchFamily="65" charset="-120"/>
                <a:ea typeface="標楷體" pitchFamily="65" charset="-120"/>
              </a:rPr>
              <a:t>身分</a:t>
            </a:r>
            <a:r>
              <a:rPr lang="en-US" altLang="zh-TW" sz="1500" b="1" dirty="0" smtClean="0">
                <a:solidFill>
                  <a:srgbClr val="0000FF"/>
                </a:solidFill>
                <a:latin typeface="標楷體" pitchFamily="65" charset="-120"/>
                <a:ea typeface="標楷體" pitchFamily="65" charset="-120"/>
              </a:rPr>
              <a:t>(</a:t>
            </a:r>
            <a:r>
              <a:rPr lang="zh-TW" altLang="en-US" sz="1500" b="1" dirty="0" smtClean="0">
                <a:solidFill>
                  <a:srgbClr val="0000FF"/>
                </a:solidFill>
                <a:latin typeface="標楷體" pitchFamily="65" charset="-120"/>
                <a:ea typeface="標楷體" pitchFamily="65" charset="-120"/>
              </a:rPr>
              <a:t>如圖</a:t>
            </a:r>
            <a:r>
              <a:rPr lang="en-US" altLang="zh-TW" sz="1500" b="1" dirty="0" smtClean="0">
                <a:solidFill>
                  <a:srgbClr val="0000FF"/>
                </a:solidFill>
                <a:latin typeface="標楷體" pitchFamily="65" charset="-120"/>
                <a:ea typeface="標楷體" pitchFamily="65" charset="-120"/>
              </a:rPr>
              <a:t>2</a:t>
            </a:r>
            <a:r>
              <a:rPr lang="zh-TW" altLang="en-US" sz="1500" b="1" dirty="0" smtClean="0">
                <a:solidFill>
                  <a:srgbClr val="0000FF"/>
                </a:solidFill>
                <a:latin typeface="標楷體" pitchFamily="65" charset="-120"/>
                <a:ea typeface="標楷體" pitchFamily="65" charset="-120"/>
              </a:rPr>
              <a:t>、</a:t>
            </a:r>
            <a:r>
              <a:rPr lang="en-US" altLang="zh-TW" sz="1500" b="1" dirty="0" smtClean="0">
                <a:solidFill>
                  <a:srgbClr val="0000FF"/>
                </a:solidFill>
                <a:latin typeface="標楷體" pitchFamily="65" charset="-120"/>
                <a:ea typeface="標楷體" pitchFamily="65" charset="-120"/>
              </a:rPr>
              <a:t>3)</a:t>
            </a:r>
            <a:r>
              <a:rPr lang="zh-TW" altLang="en-US" sz="1500" b="1" dirty="0" smtClean="0">
                <a:solidFill>
                  <a:srgbClr val="0000FF"/>
                </a:solidFill>
                <a:latin typeface="標楷體" pitchFamily="65" charset="-120"/>
                <a:ea typeface="標楷體" pitchFamily="65" charset="-120"/>
              </a:rPr>
              <a:t>。</a:t>
            </a:r>
            <a:endParaRPr lang="zh-TW" altLang="en-US" sz="1500" b="1" dirty="0">
              <a:solidFill>
                <a:srgbClr val="0000FF"/>
              </a:solidFill>
              <a:latin typeface="標楷體" pitchFamily="65" charset="-120"/>
              <a:ea typeface="標楷體" pitchFamily="65" charset="-12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80" y="3212976"/>
            <a:ext cx="8568952"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標題 1"/>
          <p:cNvSpPr txBox="1">
            <a:spLocks/>
          </p:cNvSpPr>
          <p:nvPr/>
        </p:nvSpPr>
        <p:spPr bwMode="auto">
          <a:xfrm>
            <a:off x="166874" y="2780928"/>
            <a:ext cx="648072" cy="633413"/>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smtClean="0"/>
              <a:t>1</a:t>
            </a:r>
            <a:endParaRPr lang="zh-TW" altLang="en-US" b="1"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31" y="4599781"/>
            <a:ext cx="84881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標題 1"/>
          <p:cNvSpPr txBox="1">
            <a:spLocks/>
          </p:cNvSpPr>
          <p:nvPr/>
        </p:nvSpPr>
        <p:spPr bwMode="auto">
          <a:xfrm>
            <a:off x="207262" y="4161976"/>
            <a:ext cx="648072" cy="529035"/>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a:t>2</a:t>
            </a:r>
            <a:endParaRPr lang="zh-TW" altLang="en-US" b="1" dirty="0"/>
          </a:p>
        </p:txBody>
      </p:sp>
      <p:sp>
        <p:nvSpPr>
          <p:cNvPr id="11" name="標題 1"/>
          <p:cNvSpPr txBox="1">
            <a:spLocks/>
          </p:cNvSpPr>
          <p:nvPr/>
        </p:nvSpPr>
        <p:spPr bwMode="auto">
          <a:xfrm>
            <a:off x="210407" y="5085184"/>
            <a:ext cx="648072" cy="529035"/>
          </a:xfrm>
          <a:prstGeom prst="rect">
            <a:avLst/>
          </a:prstGeom>
          <a:noFill/>
          <a:ln w="9525">
            <a:noFill/>
            <a:miter lim="800000"/>
            <a:headEnd/>
            <a:tailEnd/>
          </a:ln>
        </p:spPr>
        <p:txBody>
          <a:bodyPr anchor="ctr"/>
          <a:lstStyle/>
          <a:p>
            <a:pPr eaLnBrk="0" hangingPunct="0"/>
            <a:r>
              <a:rPr lang="zh-TW" altLang="en-US" b="1" dirty="0" smtClean="0"/>
              <a:t>圖</a:t>
            </a:r>
            <a:r>
              <a:rPr lang="en-US" altLang="zh-TW" b="1" dirty="0" smtClean="0"/>
              <a:t>3</a:t>
            </a:r>
            <a:endParaRPr lang="zh-TW" altLang="en-US" b="1" dirty="0"/>
          </a:p>
        </p:txBody>
      </p:sp>
      <p:pic>
        <p:nvPicPr>
          <p:cNvPr id="2" name="圖片 1"/>
          <p:cNvPicPr>
            <a:picLocks noChangeAspect="1"/>
          </p:cNvPicPr>
          <p:nvPr/>
        </p:nvPicPr>
        <p:blipFill>
          <a:blip r:embed="rId5"/>
          <a:stretch>
            <a:fillRect/>
          </a:stretch>
        </p:blipFill>
        <p:spPr>
          <a:xfrm>
            <a:off x="107504" y="5530850"/>
            <a:ext cx="8559402" cy="568772"/>
          </a:xfrm>
          <a:prstGeom prst="rect">
            <a:avLst/>
          </a:prstGeom>
        </p:spPr>
      </p:pic>
    </p:spTree>
    <p:extLst>
      <p:ext uri="{BB962C8B-B14F-4D97-AF65-F5344CB8AC3E}">
        <p14:creationId xmlns:p14="http://schemas.microsoft.com/office/powerpoint/2010/main" val="3097710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編號版面配置區 1"/>
          <p:cNvSpPr>
            <a:spLocks noGrp="1"/>
          </p:cNvSpPr>
          <p:nvPr>
            <p:ph type="sldNum" sz="quarter" idx="12"/>
          </p:nvPr>
        </p:nvSpPr>
        <p:spPr>
          <a:noFill/>
        </p:spPr>
        <p:txBody>
          <a:bodyPr/>
          <a:lstStyle/>
          <a:p>
            <a:fld id="{36A259D0-CA0D-4025-96FE-244EEF8A9CF0}" type="slidenum">
              <a:rPr lang="zh-TW" altLang="en-US" smtClean="0"/>
              <a:pPr/>
              <a:t>32</a:t>
            </a:fld>
            <a:endParaRPr lang="en-US" altLang="zh-TW" dirty="0" smtClean="0"/>
          </a:p>
        </p:txBody>
      </p:sp>
      <p:sp>
        <p:nvSpPr>
          <p:cNvPr id="5734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填寫考生個人資料</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36550" y="1340768"/>
            <a:ext cx="7475810" cy="252028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編號版面配置區 1"/>
          <p:cNvSpPr>
            <a:spLocks noGrp="1"/>
          </p:cNvSpPr>
          <p:nvPr>
            <p:ph type="sldNum" sz="quarter" idx="12"/>
          </p:nvPr>
        </p:nvSpPr>
        <p:spPr>
          <a:noFill/>
        </p:spPr>
        <p:txBody>
          <a:bodyPr/>
          <a:lstStyle/>
          <a:p>
            <a:fld id="{8D0763C0-BCE0-4798-A306-7B9190093F54}" type="slidenum">
              <a:rPr lang="zh-TW" altLang="en-US" smtClean="0"/>
              <a:pPr/>
              <a:t>33</a:t>
            </a:fld>
            <a:endParaRPr lang="en-US" altLang="zh-TW" dirty="0" smtClean="0"/>
          </a:p>
        </p:txBody>
      </p:sp>
      <p:sp>
        <p:nvSpPr>
          <p:cNvPr id="5939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資料填寫完成</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755576" y="1124744"/>
            <a:ext cx="6552728" cy="5184576"/>
          </a:xfrm>
          <a:prstGeom prst="rect">
            <a:avLst/>
          </a:prstGeom>
        </p:spPr>
      </p:pic>
      <p:sp>
        <p:nvSpPr>
          <p:cNvPr id="9" name="AutoShape 4"/>
          <p:cNvSpPr>
            <a:spLocks noChangeArrowheads="1"/>
          </p:cNvSpPr>
          <p:nvPr/>
        </p:nvSpPr>
        <p:spPr bwMode="auto">
          <a:xfrm>
            <a:off x="5580112" y="3320951"/>
            <a:ext cx="2286000" cy="792162"/>
          </a:xfrm>
          <a:prstGeom prst="wedgeRectCallout">
            <a:avLst>
              <a:gd name="adj1" fmla="val -113820"/>
              <a:gd name="adj2" fmla="val 29265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考生填寫完所有資料後，請點選「填寫完成」按鈕，進行資料</a:t>
            </a:r>
            <a:r>
              <a:rPr lang="zh-TW" altLang="zh-TW" sz="1400" b="1" dirty="0" smtClean="0">
                <a:solidFill>
                  <a:srgbClr val="0000FF"/>
                </a:solidFill>
                <a:latin typeface="標楷體" pitchFamily="65" charset="-120"/>
                <a:ea typeface="標楷體" pitchFamily="65" charset="-120"/>
              </a:rPr>
              <a:t>確</a:t>
            </a:r>
            <a:r>
              <a:rPr lang="zh-TW" altLang="en-US" sz="1400" b="1" dirty="0" smtClean="0">
                <a:solidFill>
                  <a:srgbClr val="0000FF"/>
                </a:solidFill>
                <a:latin typeface="標楷體" pitchFamily="65" charset="-120"/>
                <a:ea typeface="標楷體" pitchFamily="65" charset="-120"/>
              </a:rPr>
              <a:t>定送出</a:t>
            </a:r>
            <a:r>
              <a:rPr lang="zh-TW" altLang="zh-TW"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編號版面配置區 1"/>
          <p:cNvSpPr>
            <a:spLocks noGrp="1"/>
          </p:cNvSpPr>
          <p:nvPr>
            <p:ph type="sldNum" sz="quarter" idx="12"/>
          </p:nvPr>
        </p:nvSpPr>
        <p:spPr>
          <a:noFill/>
        </p:spPr>
        <p:txBody>
          <a:bodyPr/>
          <a:lstStyle/>
          <a:p>
            <a:fld id="{578B9A3D-522A-4F40-A2F3-1AB5C28075E8}" type="slidenum">
              <a:rPr lang="zh-TW" altLang="en-US" smtClean="0"/>
              <a:pPr/>
              <a:t>34</a:t>
            </a:fld>
            <a:endParaRPr lang="en-US" altLang="zh-TW" dirty="0" smtClean="0"/>
          </a:p>
        </p:txBody>
      </p:sp>
      <p:sp>
        <p:nvSpPr>
          <p:cNvPr id="6144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資料確定送出</a:t>
            </a:r>
            <a:endParaRPr lang="zh-TW" altLang="en-US" sz="2800" dirty="0">
              <a:solidFill>
                <a:srgbClr val="FF0000"/>
              </a:solidFill>
            </a:endParaRPr>
          </a:p>
        </p:txBody>
      </p:sp>
      <p:sp>
        <p:nvSpPr>
          <p:cNvPr id="8" name="文字方塊 3"/>
          <p:cNvSpPr txBox="1">
            <a:spLocks noChangeArrowheads="1"/>
          </p:cNvSpPr>
          <p:nvPr/>
        </p:nvSpPr>
        <p:spPr bwMode="auto">
          <a:xfrm>
            <a:off x="427038" y="1116285"/>
            <a:ext cx="7673354" cy="1077218"/>
          </a:xfrm>
          <a:prstGeom prst="rect">
            <a:avLst/>
          </a:prstGeom>
          <a:noFill/>
          <a:ln w="9525">
            <a:noFill/>
            <a:miter lim="800000"/>
            <a:headEnd/>
            <a:tailEnd/>
          </a:ln>
        </p:spPr>
        <p:txBody>
          <a:bodyPr wrap="square">
            <a:spAutoFit/>
          </a:bodyPr>
          <a:lstStyle/>
          <a:p>
            <a:pPr algn="just" eaLnBrk="0" hangingPunct="0"/>
            <a:r>
              <a:rPr lang="zh-TW" altLang="en-US" sz="1600" b="1" dirty="0">
                <a:solidFill>
                  <a:srgbClr val="0000FF"/>
                </a:solidFill>
                <a:latin typeface="標楷體" pitchFamily="65" charset="-120"/>
                <a:ea typeface="標楷體" pitchFamily="65" charset="-120"/>
              </a:rPr>
              <a:t>請考生詳細核對所填寫資料，如欲修改可點選「回上一頁修改」，系統將返回前一步驟</a:t>
            </a:r>
            <a:r>
              <a:rPr lang="zh-TW" altLang="en-US" sz="1600" b="1" dirty="0" smtClean="0">
                <a:solidFill>
                  <a:srgbClr val="0000FF"/>
                </a:solidFill>
                <a:latin typeface="標楷體" pitchFamily="65" charset="-120"/>
                <a:ea typeface="標楷體" pitchFamily="65" charset="-120"/>
              </a:rPr>
              <a:t>。若</a:t>
            </a:r>
            <a:r>
              <a:rPr lang="zh-TW" altLang="en-US" sz="1600" b="1" dirty="0">
                <a:solidFill>
                  <a:srgbClr val="0000FF"/>
                </a:solidFill>
                <a:latin typeface="標楷體" pitchFamily="65" charset="-120"/>
                <a:ea typeface="標楷體" pitchFamily="65" charset="-120"/>
              </a:rPr>
              <a:t>考生確定資料無誤，請點選「確定送出」按鈕，此時系統會出現提示訊息，提醒考生</a:t>
            </a:r>
            <a:r>
              <a:rPr lang="zh-TW" altLang="en-US" sz="1600" b="1" dirty="0" smtClean="0">
                <a:solidFill>
                  <a:srgbClr val="0000FF"/>
                </a:solidFill>
                <a:latin typeface="標楷體" pitchFamily="65" charset="-120"/>
                <a:ea typeface="標楷體" pitchFamily="65" charset="-120"/>
              </a:rPr>
              <a:t>資料</a:t>
            </a:r>
            <a:r>
              <a:rPr lang="zh-TW" altLang="en-US" sz="1600" b="1" dirty="0">
                <a:solidFill>
                  <a:srgbClr val="0000FF"/>
                </a:solidFill>
                <a:latin typeface="標楷體" pitchFamily="65" charset="-120"/>
                <a:ea typeface="標楷體" pitchFamily="65" charset="-120"/>
              </a:rPr>
              <a:t>一經確定</a:t>
            </a:r>
            <a:r>
              <a:rPr lang="zh-TW" altLang="en-US" sz="1600" b="1" dirty="0" smtClean="0">
                <a:solidFill>
                  <a:srgbClr val="0000FF"/>
                </a:solidFill>
                <a:latin typeface="標楷體" pitchFamily="65" charset="-120"/>
                <a:ea typeface="標楷體" pitchFamily="65" charset="-120"/>
              </a:rPr>
              <a:t>送出即</a:t>
            </a:r>
            <a:r>
              <a:rPr lang="zh-TW" altLang="en-US" sz="1600" b="1" dirty="0">
                <a:solidFill>
                  <a:srgbClr val="0000FF"/>
                </a:solidFill>
                <a:latin typeface="標楷體" pitchFamily="65" charset="-120"/>
                <a:ea typeface="標楷體" pitchFamily="65" charset="-120"/>
              </a:rPr>
              <a:t>無法更改。若考生確定不再更改資料，請點選「確認」</a:t>
            </a:r>
            <a:r>
              <a:rPr lang="zh-TW" altLang="en-US" sz="1600" b="1" dirty="0" smtClean="0">
                <a:solidFill>
                  <a:srgbClr val="0000FF"/>
                </a:solidFill>
                <a:latin typeface="標楷體" pitchFamily="65" charset="-120"/>
                <a:ea typeface="標楷體" pitchFamily="65" charset="-120"/>
              </a:rPr>
              <a:t>按鈕</a:t>
            </a:r>
            <a:r>
              <a:rPr lang="zh-TW" altLang="en-US" sz="1600" b="1" dirty="0">
                <a:solidFill>
                  <a:srgbClr val="0000FF"/>
                </a:solidFill>
                <a:latin typeface="標楷體" pitchFamily="65" charset="-120"/>
                <a:ea typeface="標楷體" pitchFamily="65" charset="-120"/>
              </a:rPr>
              <a:t>。</a:t>
            </a:r>
          </a:p>
        </p:txBody>
      </p:sp>
      <p:pic>
        <p:nvPicPr>
          <p:cNvPr id="3" name="圖片 2"/>
          <p:cNvPicPr>
            <a:picLocks noChangeAspect="1"/>
          </p:cNvPicPr>
          <p:nvPr/>
        </p:nvPicPr>
        <p:blipFill>
          <a:blip r:embed="rId3"/>
          <a:stretch>
            <a:fillRect/>
          </a:stretch>
        </p:blipFill>
        <p:spPr>
          <a:xfrm>
            <a:off x="467544" y="2162697"/>
            <a:ext cx="7776864" cy="435779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35</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確定送出訊息</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36550" y="1124744"/>
            <a:ext cx="7979866" cy="5248671"/>
          </a:xfrm>
          <a:prstGeom prst="rect">
            <a:avLst/>
          </a:prstGeom>
        </p:spPr>
      </p:pic>
      <p:sp>
        <p:nvSpPr>
          <p:cNvPr id="8" name="AutoShape 4"/>
          <p:cNvSpPr>
            <a:spLocks noChangeArrowheads="1"/>
          </p:cNvSpPr>
          <p:nvPr/>
        </p:nvSpPr>
        <p:spPr bwMode="auto">
          <a:xfrm>
            <a:off x="2771800" y="3068960"/>
            <a:ext cx="3600450" cy="792088"/>
          </a:xfrm>
          <a:prstGeom prst="wedgeRectCallout">
            <a:avLst>
              <a:gd name="adj1" fmla="val 24948"/>
              <a:gd name="adj2" fmla="val 14428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考生點選「</a:t>
            </a:r>
            <a:r>
              <a:rPr lang="zh-TW" altLang="en-US" sz="1400" b="1" dirty="0" smtClean="0">
                <a:solidFill>
                  <a:srgbClr val="0000FF"/>
                </a:solidFill>
                <a:latin typeface="標楷體" pitchFamily="65" charset="-120"/>
                <a:ea typeface="標楷體" pitchFamily="65" charset="-120"/>
              </a:rPr>
              <a:t>確定送出」並確認後</a:t>
            </a:r>
            <a:r>
              <a:rPr lang="zh-TW" altLang="en-US" sz="1400" b="1" dirty="0">
                <a:solidFill>
                  <a:srgbClr val="0000FF"/>
                </a:solidFill>
                <a:latin typeface="標楷體" pitchFamily="65" charset="-120"/>
                <a:ea typeface="標楷體" pitchFamily="65" charset="-120"/>
              </a:rPr>
              <a:t>，系統會出現完成資格審查之訊息，此時資料已無法做任何更動請</a:t>
            </a:r>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點選確認進行下一</a:t>
            </a:r>
            <a:r>
              <a:rPr lang="zh-TW" altLang="en-US" sz="1400" b="1" dirty="0" smtClean="0">
                <a:solidFill>
                  <a:srgbClr val="0000FF"/>
                </a:solidFill>
                <a:latin typeface="標楷體" pitchFamily="65" charset="-120"/>
                <a:ea typeface="標楷體" pitchFamily="65" charset="-120"/>
              </a:rPr>
              <a:t>步驟。</a:t>
            </a:r>
            <a:endParaRPr lang="zh-TW" altLang="en-US"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36</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下載黏貼</a:t>
            </a:r>
            <a:r>
              <a:rPr lang="zh-TW" altLang="en-US" sz="2800" dirty="0" smtClean="0">
                <a:solidFill>
                  <a:srgbClr val="FF0000"/>
                </a:solidFill>
                <a:latin typeface="標楷體" pitchFamily="65" charset="-120"/>
                <a:ea typeface="標楷體" pitchFamily="65" charset="-120"/>
              </a:rPr>
              <a:t>表單、信封封面</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36550" y="1124744"/>
            <a:ext cx="7691834" cy="5256584"/>
          </a:xfrm>
          <a:prstGeom prst="rect">
            <a:avLst/>
          </a:prstGeom>
        </p:spPr>
      </p:pic>
      <p:sp>
        <p:nvSpPr>
          <p:cNvPr id="8" name="AutoShape 4"/>
          <p:cNvSpPr>
            <a:spLocks noChangeArrowheads="1"/>
          </p:cNvSpPr>
          <p:nvPr/>
        </p:nvSpPr>
        <p:spPr bwMode="auto">
          <a:xfrm>
            <a:off x="5148064" y="3000909"/>
            <a:ext cx="3600450" cy="1368152"/>
          </a:xfrm>
          <a:prstGeom prst="wedgeRectCallout">
            <a:avLst>
              <a:gd name="adj1" fmla="val -105923"/>
              <a:gd name="adj2" fmla="val 12588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資料確定送出後，請點選「下載黏貼表單」及「下載資格審查專用信封封面</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再列印系統所產生之黏貼單，並貼妥或釘附應繳交審驗之相關證明後，於</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106</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年</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6</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月</a:t>
            </a:r>
            <a:r>
              <a:rPr lang="en-US" altLang="zh-TW"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14</a:t>
            </a:r>
            <a:r>
              <a:rPr lang="zh-TW" altLang="en-US" sz="1400" b="1" dirty="0" smtClean="0">
                <a:solidFill>
                  <a:srgbClr val="0000FF"/>
                </a:solidFill>
                <a:latin typeface="Times New Roman" panose="02020603050405020304" pitchFamily="18" charset="0"/>
                <a:ea typeface="標楷體" pitchFamily="65" charset="-120"/>
                <a:cs typeface="Times New Roman" panose="02020603050405020304" pitchFamily="18" charset="0"/>
              </a:rPr>
              <a:t>日前</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，以限時掛號郵件寄至本委員會，逾期</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郵戳為憑</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恕不受理。</a:t>
            </a:r>
            <a:endParaRPr lang="zh-TW"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808836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37</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繳寄文件</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467544" y="1149560"/>
            <a:ext cx="7619826" cy="5159759"/>
          </a:xfrm>
          <a:prstGeom prst="rect">
            <a:avLst/>
          </a:prstGeom>
        </p:spPr>
      </p:pic>
      <p:sp>
        <p:nvSpPr>
          <p:cNvPr id="7" name="AutoShape 4"/>
          <p:cNvSpPr>
            <a:spLocks noChangeArrowheads="1"/>
          </p:cNvSpPr>
          <p:nvPr/>
        </p:nvSpPr>
        <p:spPr bwMode="auto">
          <a:xfrm>
            <a:off x="3779912" y="3340088"/>
            <a:ext cx="3600450" cy="731515"/>
          </a:xfrm>
          <a:prstGeom prst="wedgeRectCallout">
            <a:avLst>
              <a:gd name="adj1" fmla="val -61784"/>
              <a:gd name="adj2" fmla="val 26107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考生所須繳交之證件，依據考生所選取之登記資格、特種身分及低收入戶或中低收入戶</a:t>
            </a:r>
          </a:p>
          <a:p>
            <a:r>
              <a:rPr lang="zh-TW" altLang="en-US" sz="1400" b="1" dirty="0" smtClean="0">
                <a:solidFill>
                  <a:srgbClr val="0000FF"/>
                </a:solidFill>
                <a:latin typeface="標楷體" pitchFamily="65" charset="-120"/>
                <a:ea typeface="標楷體" pitchFamily="65" charset="-120"/>
              </a:rPr>
              <a:t>身分</a:t>
            </a:r>
            <a:r>
              <a:rPr lang="zh-TW" altLang="en-US" sz="1400" b="1" dirty="0">
                <a:solidFill>
                  <a:srgbClr val="0000FF"/>
                </a:solidFill>
                <a:latin typeface="標楷體" pitchFamily="65" charset="-120"/>
                <a:ea typeface="標楷體" pitchFamily="65" charset="-120"/>
              </a:rPr>
              <a:t>顯示於「繳寄文件</a:t>
            </a:r>
            <a:r>
              <a:rPr lang="zh-TW" altLang="en-US"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623575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編號版面配置區 1"/>
          <p:cNvSpPr>
            <a:spLocks noGrp="1"/>
          </p:cNvSpPr>
          <p:nvPr>
            <p:ph type="sldNum" sz="quarter" idx="12"/>
          </p:nvPr>
        </p:nvSpPr>
        <p:spPr>
          <a:noFill/>
        </p:spPr>
        <p:txBody>
          <a:bodyPr/>
          <a:lstStyle/>
          <a:p>
            <a:fld id="{3C5D7F04-C852-407A-AF81-651051C204D7}" type="slidenum">
              <a:rPr lang="zh-TW" altLang="en-US" smtClean="0"/>
              <a:pPr/>
              <a:t>38</a:t>
            </a:fld>
            <a:endParaRPr lang="en-US" altLang="zh-TW" dirty="0" smtClean="0"/>
          </a:p>
        </p:txBody>
      </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查詢收件狀態</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318613" y="1124744"/>
            <a:ext cx="7763842" cy="5273848"/>
          </a:xfrm>
          <a:prstGeom prst="rect">
            <a:avLst/>
          </a:prstGeom>
        </p:spPr>
      </p:pic>
      <p:sp>
        <p:nvSpPr>
          <p:cNvPr id="8" name="AutoShape 4"/>
          <p:cNvSpPr>
            <a:spLocks noChangeArrowheads="1"/>
          </p:cNvSpPr>
          <p:nvPr/>
        </p:nvSpPr>
        <p:spPr bwMode="auto">
          <a:xfrm>
            <a:off x="5004048" y="5013176"/>
            <a:ext cx="2732249" cy="504056"/>
          </a:xfrm>
          <a:prstGeom prst="wedgeRectCallout">
            <a:avLst>
              <a:gd name="adj1" fmla="val -49560"/>
              <a:gd name="adj2" fmla="val 10102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考生可於繳寄文件後登入系統查詢收件狀態</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11721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編號版面配置區 1"/>
          <p:cNvSpPr>
            <a:spLocks noGrp="1"/>
          </p:cNvSpPr>
          <p:nvPr>
            <p:ph type="sldNum" sz="quarter" idx="12"/>
          </p:nvPr>
        </p:nvSpPr>
        <p:spPr>
          <a:noFill/>
        </p:spPr>
        <p:txBody>
          <a:bodyPr/>
          <a:lstStyle/>
          <a:p>
            <a:fld id="{71E5DC79-0EEB-4AE0-9791-69C4B287797B}" type="slidenum">
              <a:rPr lang="zh-TW" altLang="en-US" smtClean="0"/>
              <a:pPr/>
              <a:t>39</a:t>
            </a:fld>
            <a:endParaRPr lang="en-US" altLang="zh-TW" dirty="0" smtClean="0"/>
          </a:p>
        </p:txBody>
      </p:sp>
      <p:sp>
        <p:nvSpPr>
          <p:cNvPr id="6553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資格審查專用</a:t>
            </a:r>
            <a:r>
              <a:rPr lang="zh-TW" altLang="en-US" sz="2800" dirty="0" smtClean="0">
                <a:solidFill>
                  <a:srgbClr val="FF0000"/>
                </a:solidFill>
                <a:latin typeface="標楷體" pitchFamily="65" charset="-120"/>
                <a:ea typeface="標楷體" pitchFamily="65" charset="-120"/>
              </a:rPr>
              <a:t>信封封面</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467544" y="1193738"/>
            <a:ext cx="7619826" cy="482453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編號版面配置區 1"/>
          <p:cNvSpPr>
            <a:spLocks noGrp="1"/>
          </p:cNvSpPr>
          <p:nvPr>
            <p:ph type="sldNum" sz="quarter" idx="12"/>
          </p:nvPr>
        </p:nvSpPr>
        <p:spPr>
          <a:noFill/>
        </p:spPr>
        <p:txBody>
          <a:bodyPr/>
          <a:lstStyle/>
          <a:p>
            <a:fld id="{AB8AE388-24C5-4F2B-9CE9-7641537CB1DC}" type="slidenum">
              <a:rPr lang="zh-TW" altLang="en-US" smtClean="0"/>
              <a:pPr/>
              <a:t>4</a:t>
            </a:fld>
            <a:endParaRPr lang="en-US" altLang="zh-TW" dirty="0" smtClean="0"/>
          </a:p>
        </p:txBody>
      </p:sp>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3983000895"/>
              </p:ext>
            </p:extLst>
          </p:nvPr>
        </p:nvGraphicFramePr>
        <p:xfrm>
          <a:off x="611560" y="1937021"/>
          <a:ext cx="6912768" cy="3975700"/>
        </p:xfrm>
        <a:graphic>
          <a:graphicData uri="http://schemas.openxmlformats.org/presentationml/2006/ole">
            <mc:AlternateContent xmlns:mc="http://schemas.openxmlformats.org/markup-compatibility/2006">
              <mc:Choice xmlns:v="urn:schemas-microsoft-com:vml" Requires="v">
                <p:oleObj spid="_x0000_s2109" name="文件" r:id="rId5" imgW="6899468" imgH="4434702" progId="Word.Document.12">
                  <p:embed/>
                </p:oleObj>
              </mc:Choice>
              <mc:Fallback>
                <p:oleObj name="文件" r:id="rId5" imgW="6899468" imgH="4434702" progId="Word.Document.12">
                  <p:embed/>
                  <p:pic>
                    <p:nvPicPr>
                      <p:cNvPr id="0" name=""/>
                      <p:cNvPicPr/>
                      <p:nvPr/>
                    </p:nvPicPr>
                    <p:blipFill>
                      <a:blip r:embed="rId6"/>
                      <a:stretch>
                        <a:fillRect/>
                      </a:stretch>
                    </p:blipFill>
                    <p:spPr>
                      <a:xfrm>
                        <a:off x="611560" y="1937021"/>
                        <a:ext cx="6912768" cy="3975700"/>
                      </a:xfrm>
                      <a:prstGeom prst="rect">
                        <a:avLst/>
                      </a:prstGeom>
                    </p:spPr>
                  </p:pic>
                </p:oleObj>
              </mc:Fallback>
            </mc:AlternateContent>
          </a:graphicData>
        </a:graphic>
      </p:graphicFrame>
      <p:sp>
        <p:nvSpPr>
          <p:cNvPr id="4" name="矩形 3"/>
          <p:cNvSpPr/>
          <p:nvPr/>
        </p:nvSpPr>
        <p:spPr>
          <a:xfrm>
            <a:off x="179512" y="1030619"/>
            <a:ext cx="7776864" cy="906402"/>
          </a:xfrm>
          <a:prstGeom prst="rect">
            <a:avLst/>
          </a:prstGeom>
        </p:spPr>
        <p:txBody>
          <a:bodyPr wrap="square">
            <a:spAutoFit/>
          </a:bodyPr>
          <a:lstStyle/>
          <a:p>
            <a:pPr lvl="0">
              <a:lnSpc>
                <a:spcPct val="115000"/>
              </a:lnSpc>
              <a:spcAft>
                <a:spcPts val="0"/>
              </a:spcAft>
            </a:pPr>
            <a:r>
              <a:rPr lang="zh-TW" altLang="en-US" b="1"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簡章修訂事項</a:t>
            </a:r>
            <a:r>
              <a:rPr lang="en-US" altLang="zh-TW" b="1"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lnSpc>
                <a:spcPct val="115000"/>
              </a:lnSpc>
              <a:spcAft>
                <a:spcPts val="0"/>
              </a:spcAft>
              <a:buFont typeface="+mj-lt"/>
              <a:buAutoNum type="arabicPeriod"/>
            </a:pPr>
            <a:r>
              <a:rPr lang="zh-TW" altLang="zh-TW"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a:t>
            </a:r>
            <a:r>
              <a:rPr lang="zh-TW"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教育部</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105</a:t>
            </a:r>
            <a:r>
              <a:rPr lang="zh-TW"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日臺教技（一）字第</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1050172270</a:t>
            </a:r>
            <a:r>
              <a:rPr lang="zh-TW"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號函核定</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學年度四技</a:t>
            </a:r>
            <a:r>
              <a:rPr lang="zh-TW" altLang="zh-TW"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二專專案調高</a:t>
            </a:r>
            <a:r>
              <a:rPr lang="zh-TW" altLang="zh-TW" sz="1400"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原住民</a:t>
            </a:r>
            <a:r>
              <a:rPr lang="zh-TW" altLang="zh-TW" sz="1400"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學生外加名額</a:t>
            </a:r>
            <a:r>
              <a:rPr lang="zh-TW"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乙案，修正如下表：</a:t>
            </a:r>
            <a:endParaRPr lang="zh-TW" alt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 name="矩形 5"/>
          <p:cNvSpPr/>
          <p:nvPr/>
        </p:nvSpPr>
        <p:spPr>
          <a:xfrm>
            <a:off x="179512" y="5676543"/>
            <a:ext cx="7851354" cy="568682"/>
          </a:xfrm>
          <a:prstGeom prst="rect">
            <a:avLst/>
          </a:prstGeom>
        </p:spPr>
        <p:txBody>
          <a:bodyPr wrap="square">
            <a:spAutoFit/>
          </a:bodyPr>
          <a:lstStyle/>
          <a:p>
            <a:pPr marL="342900" lvl="0" indent="-288000">
              <a:lnSpc>
                <a:spcPct val="115000"/>
              </a:lnSpc>
              <a:spcAft>
                <a:spcPts val="0"/>
              </a:spcAft>
              <a:buFont typeface="+mj-lt"/>
              <a:buAutoNum type="arabicPeriod" startAt="2"/>
            </a:pPr>
            <a:r>
              <a:rPr lang="zh-TW" altLang="en-US"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依</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教育部</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日臺教技（一）字第</a:t>
            </a:r>
            <a:r>
              <a:rPr lang="en-US" altLang="zh-TW"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1060001512</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號</a:t>
            </a:r>
            <a:r>
              <a:rPr lang="zh-TW" altLang="en-US"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函，核定</a:t>
            </a:r>
            <a:r>
              <a:rPr lang="zh-TW" altLang="en-US" sz="1400"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醒</a:t>
            </a:r>
            <a:r>
              <a:rPr lang="zh-TW" altLang="en-US" sz="1400"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吾科技大學</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得</a:t>
            </a:r>
            <a:r>
              <a:rPr lang="zh-TW" altLang="en-US"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招收入</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學大學</a:t>
            </a:r>
            <a:r>
              <a:rPr lang="zh-TW" altLang="en-US"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同等學力</a:t>
            </a:r>
            <a:r>
              <a:rPr lang="zh-TW" altLang="en-US" sz="1400" kern="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認定標準第七條之學校</a:t>
            </a:r>
            <a:r>
              <a:rPr lang="zh-TW" altLang="en-US"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kern="0"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882655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編號版面配置區 1"/>
          <p:cNvSpPr>
            <a:spLocks noGrp="1"/>
          </p:cNvSpPr>
          <p:nvPr>
            <p:ph type="sldNum" sz="quarter" idx="12"/>
          </p:nvPr>
        </p:nvSpPr>
        <p:spPr>
          <a:noFill/>
        </p:spPr>
        <p:txBody>
          <a:bodyPr/>
          <a:lstStyle/>
          <a:p>
            <a:fld id="{551A8F2B-26ED-44F2-8A53-1D5798A00632}" type="slidenum">
              <a:rPr lang="zh-TW" altLang="en-US" smtClean="0"/>
              <a:pPr/>
              <a:t>40</a:t>
            </a:fld>
            <a:endParaRPr lang="en-US" altLang="zh-TW" dirty="0" smtClean="0"/>
          </a:p>
        </p:txBody>
      </p:sp>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資格審查證件黏貼</a:t>
            </a:r>
            <a:r>
              <a:rPr lang="zh-TW" altLang="en-US" sz="2800" dirty="0" smtClean="0">
                <a:solidFill>
                  <a:srgbClr val="FF0000"/>
                </a:solidFill>
                <a:latin typeface="標楷體" pitchFamily="65" charset="-120"/>
                <a:ea typeface="標楷體" pitchFamily="65" charset="-120"/>
              </a:rPr>
              <a:t>單樣張</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107504" y="1148718"/>
            <a:ext cx="3960440" cy="5569587"/>
          </a:xfrm>
          <a:prstGeom prst="rect">
            <a:avLst/>
          </a:prstGeom>
          <a:ln w="9525">
            <a:solidFill>
              <a:schemeClr val="tx1"/>
            </a:solidFill>
          </a:ln>
        </p:spPr>
      </p:pic>
      <p:pic>
        <p:nvPicPr>
          <p:cNvPr id="5" name="圖片 4"/>
          <p:cNvPicPr>
            <a:picLocks noChangeAspect="1"/>
          </p:cNvPicPr>
          <p:nvPr/>
        </p:nvPicPr>
        <p:blipFill>
          <a:blip r:embed="rId4"/>
          <a:stretch>
            <a:fillRect/>
          </a:stretch>
        </p:blipFill>
        <p:spPr>
          <a:xfrm>
            <a:off x="4139952" y="1148717"/>
            <a:ext cx="4176220" cy="5569587"/>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編號版面配置區 1"/>
          <p:cNvSpPr>
            <a:spLocks noGrp="1"/>
          </p:cNvSpPr>
          <p:nvPr>
            <p:ph type="sldNum" sz="quarter" idx="12"/>
          </p:nvPr>
        </p:nvSpPr>
        <p:spPr>
          <a:noFill/>
        </p:spPr>
        <p:txBody>
          <a:bodyPr/>
          <a:lstStyle/>
          <a:p>
            <a:fld id="{551A8F2B-26ED-44F2-8A53-1D5798A00632}" type="slidenum">
              <a:rPr lang="zh-TW" altLang="en-US" smtClean="0"/>
              <a:pPr/>
              <a:t>41</a:t>
            </a:fld>
            <a:endParaRPr lang="en-US" altLang="zh-TW" dirty="0" smtClean="0"/>
          </a:p>
        </p:txBody>
      </p:sp>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五、資格審查系統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資格審查證件黏貼</a:t>
            </a:r>
            <a:r>
              <a:rPr lang="zh-TW" altLang="en-US" sz="2800" dirty="0" smtClean="0">
                <a:solidFill>
                  <a:srgbClr val="FF0000"/>
                </a:solidFill>
                <a:latin typeface="標楷體" pitchFamily="65" charset="-120"/>
                <a:ea typeface="標楷體" pitchFamily="65" charset="-120"/>
              </a:rPr>
              <a:t>單樣張</a:t>
            </a:r>
            <a:r>
              <a:rPr lang="en-US" altLang="zh-TW" sz="2800" dirty="0" smtClean="0">
                <a:solidFill>
                  <a:srgbClr val="FF0000"/>
                </a:solidFill>
                <a:latin typeface="標楷體" pitchFamily="65" charset="-120"/>
                <a:ea typeface="標楷體" pitchFamily="65" charset="-120"/>
              </a:rPr>
              <a:t>(</a:t>
            </a:r>
            <a:r>
              <a:rPr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483768" y="1103511"/>
            <a:ext cx="4208366" cy="5617964"/>
          </a:xfrm>
          <a:prstGeom prst="rect">
            <a:avLst/>
          </a:prstGeom>
          <a:ln w="9525">
            <a:solidFill>
              <a:schemeClr val="tx1"/>
            </a:solidFill>
          </a:ln>
        </p:spPr>
      </p:pic>
    </p:spTree>
    <p:extLst>
      <p:ext uri="{BB962C8B-B14F-4D97-AF65-F5344CB8AC3E}">
        <p14:creationId xmlns:p14="http://schemas.microsoft.com/office/powerpoint/2010/main" val="1042667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編號版面配置區 1"/>
          <p:cNvSpPr>
            <a:spLocks noGrp="1"/>
          </p:cNvSpPr>
          <p:nvPr>
            <p:ph type="sldNum" sz="quarter" idx="12"/>
          </p:nvPr>
        </p:nvSpPr>
        <p:spPr>
          <a:noFill/>
        </p:spPr>
        <p:txBody>
          <a:bodyPr/>
          <a:lstStyle/>
          <a:p>
            <a:fld id="{A5EE6BDD-D8BD-4AAA-86A6-D67A1FF6428C}" type="slidenum">
              <a:rPr lang="zh-TW" altLang="en-US" smtClean="0"/>
              <a:pPr/>
              <a:t>42</a:t>
            </a:fld>
            <a:endParaRPr lang="en-US" altLang="zh-TW" dirty="0" smtClean="0"/>
          </a:p>
        </p:txBody>
      </p:sp>
      <p:sp>
        <p:nvSpPr>
          <p:cNvPr id="73730" name="標題 1"/>
          <p:cNvSpPr txBox="1">
            <a:spLocks/>
          </p:cNvSpPr>
          <p:nvPr/>
        </p:nvSpPr>
        <p:spPr bwMode="auto">
          <a:xfrm>
            <a:off x="1793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73731" name="文字方塊 2"/>
          <p:cNvSpPr txBox="1">
            <a:spLocks noChangeArrowheads="1"/>
          </p:cNvSpPr>
          <p:nvPr/>
        </p:nvSpPr>
        <p:spPr bwMode="auto">
          <a:xfrm>
            <a:off x="143351" y="1115538"/>
            <a:ext cx="8261350" cy="923330"/>
          </a:xfrm>
          <a:prstGeom prst="rect">
            <a:avLst/>
          </a:prstGeom>
          <a:noFill/>
          <a:ln w="9525">
            <a:noFill/>
            <a:miter lim="800000"/>
            <a:headEnd/>
            <a:tailEnd/>
          </a:ln>
        </p:spPr>
        <p:txBody>
          <a:bodyPr wrap="square">
            <a:spAutoFit/>
          </a:bodyPr>
          <a:lstStyle/>
          <a:p>
            <a:pPr marL="0" lvl="1" algn="just"/>
            <a:r>
              <a:rPr lang="zh-TW" altLang="en-US" b="1" dirty="0">
                <a:latin typeface="標楷體" pitchFamily="65" charset="-120"/>
                <a:ea typeface="標楷體" pitchFamily="65" charset="-120"/>
              </a:rPr>
              <a:t>注意事項</a:t>
            </a:r>
            <a:r>
              <a:rPr lang="zh-TW" altLang="en-US" b="1" dirty="0" smtClean="0">
                <a:latin typeface="標楷體" pitchFamily="65" charset="-120"/>
                <a:ea typeface="標楷體" pitchFamily="65" charset="-120"/>
              </a:rPr>
              <a:t>：</a:t>
            </a:r>
            <a:r>
              <a:rPr lang="zh-TW" altLang="en-US" b="1" dirty="0" smtClean="0">
                <a:latin typeface="Times New Roman" panose="02020603050405020304" pitchFamily="18" charset="0"/>
                <a:ea typeface="標楷體" pitchFamily="65" charset="-120"/>
                <a:cs typeface="Times New Roman" panose="02020603050405020304" pitchFamily="18" charset="0"/>
              </a:rPr>
              <a:t>請</a:t>
            </a:r>
            <a:r>
              <a:rPr lang="zh-TW" altLang="en-US" b="1" dirty="0">
                <a:latin typeface="Times New Roman" panose="02020603050405020304" pitchFamily="18" charset="0"/>
                <a:ea typeface="標楷體" pitchFamily="65" charset="-120"/>
                <a:cs typeface="Times New Roman" panose="02020603050405020304" pitchFamily="18" charset="0"/>
              </a:rPr>
              <a:t>於</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106</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11</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星期二</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10:00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起至</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106</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星期一</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止，</a:t>
            </a:r>
            <a:r>
              <a:rPr lang="zh-TW" altLang="en-US" b="1" dirty="0">
                <a:latin typeface="Times New Roman" panose="02020603050405020304" pitchFamily="18" charset="0"/>
                <a:ea typeface="標楷體" pitchFamily="65" charset="-120"/>
                <a:cs typeface="Times New Roman" panose="02020603050405020304" pitchFamily="18" charset="0"/>
              </a:rPr>
              <a:t>                  </a:t>
            </a:r>
            <a:endParaRPr lang="en-US" altLang="zh-TW" b="1" dirty="0">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a:latin typeface="Times New Roman" panose="02020603050405020304" pitchFamily="18" charset="0"/>
                <a:ea typeface="標楷體" pitchFamily="65" charset="-120"/>
                <a:cs typeface="Times New Roman" panose="02020603050405020304" pitchFamily="18" charset="0"/>
              </a:rPr>
              <a:t>            </a:t>
            </a:r>
            <a:r>
              <a:rPr lang="zh-TW" altLang="en-US" b="1" dirty="0" smtClean="0">
                <a:latin typeface="Times New Roman" panose="02020603050405020304" pitchFamily="18" charset="0"/>
                <a:ea typeface="標楷體" pitchFamily="65" charset="-120"/>
                <a:cs typeface="Times New Roman" panose="02020603050405020304" pitchFamily="18" charset="0"/>
              </a:rPr>
              <a:t>        至</a:t>
            </a:r>
            <a:r>
              <a:rPr lang="zh-TW" altLang="en-US" b="1" u="sng" dirty="0">
                <a:latin typeface="Times New Roman" panose="02020603050405020304" pitchFamily="18" charset="0"/>
                <a:ea typeface="標楷體" pitchFamily="65" charset="-120"/>
                <a:cs typeface="Times New Roman" panose="02020603050405020304" pitchFamily="18" charset="0"/>
              </a:rPr>
              <a:t>系統勾選參加集繳</a:t>
            </a:r>
            <a:r>
              <a:rPr lang="zh-TW" altLang="en-US" b="1" u="sng" dirty="0" smtClean="0">
                <a:latin typeface="Times New Roman" panose="02020603050405020304" pitchFamily="18" charset="0"/>
                <a:ea typeface="標楷體" pitchFamily="65" charset="-120"/>
                <a:cs typeface="Times New Roman" panose="02020603050405020304" pitchFamily="18" charset="0"/>
              </a:rPr>
              <a:t>意願</a:t>
            </a:r>
            <a:r>
              <a:rPr lang="zh-TW" altLang="en-US" b="1" dirty="0" smtClean="0">
                <a:latin typeface="Times New Roman" panose="02020603050405020304" pitchFamily="18" charset="0"/>
                <a:ea typeface="標楷體" pitchFamily="65" charset="-120"/>
                <a:cs typeface="Times New Roman" panose="02020603050405020304" pitchFamily="18" charset="0"/>
              </a:rPr>
              <a:t>，若有意願辦理集繳請於</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106</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星期  </a:t>
            </a:r>
            <a:endPar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                    一</a:t>
            </a:r>
            <a:r>
              <a:rPr lang="en-US" altLang="zh-TW" b="1" dirty="0" smtClean="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smtClean="0">
                <a:solidFill>
                  <a:srgbClr val="FF0000"/>
                </a:solidFill>
                <a:latin typeface="Times New Roman" panose="02020603050405020304" pitchFamily="18" charset="0"/>
                <a:ea typeface="標楷體" pitchFamily="65" charset="-120"/>
                <a:cs typeface="Times New Roman" panose="02020603050405020304" pitchFamily="18" charset="0"/>
              </a:rPr>
              <a:t>前</a:t>
            </a:r>
            <a:r>
              <a:rPr lang="zh-TW" altLang="en-US" b="1" u="sng" dirty="0" smtClean="0">
                <a:latin typeface="Times New Roman" panose="02020603050405020304" pitchFamily="18" charset="0"/>
                <a:ea typeface="標楷體" pitchFamily="65" charset="-120"/>
                <a:cs typeface="Times New Roman" panose="02020603050405020304" pitchFamily="18" charset="0"/>
              </a:rPr>
              <a:t>完成繳費名單勾選並繳費</a:t>
            </a:r>
            <a:r>
              <a:rPr lang="zh-TW" altLang="en-US" b="1" dirty="0" smtClean="0">
                <a:latin typeface="Times New Roman" panose="02020603050405020304" pitchFamily="18" charset="0"/>
                <a:ea typeface="標楷體" pitchFamily="65" charset="-120"/>
                <a:cs typeface="Times New Roman" panose="02020603050405020304" pitchFamily="18" charset="0"/>
              </a:rPr>
              <a:t>。</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pic>
        <p:nvPicPr>
          <p:cNvPr id="3" name="圖片 2"/>
          <p:cNvPicPr>
            <a:picLocks noChangeAspect="1"/>
          </p:cNvPicPr>
          <p:nvPr/>
        </p:nvPicPr>
        <p:blipFill>
          <a:blip r:embed="rId3"/>
          <a:stretch>
            <a:fillRect/>
          </a:stretch>
        </p:blipFill>
        <p:spPr>
          <a:xfrm>
            <a:off x="781638" y="2187618"/>
            <a:ext cx="6984776" cy="3545638"/>
          </a:xfrm>
          <a:prstGeom prst="rect">
            <a:avLst/>
          </a:prstGeom>
        </p:spPr>
      </p:pic>
      <p:sp>
        <p:nvSpPr>
          <p:cNvPr id="9" name="AutoShape 4"/>
          <p:cNvSpPr>
            <a:spLocks noChangeArrowheads="1"/>
          </p:cNvSpPr>
          <p:nvPr/>
        </p:nvSpPr>
        <p:spPr bwMode="auto">
          <a:xfrm>
            <a:off x="6157643" y="3479746"/>
            <a:ext cx="1439862" cy="961382"/>
          </a:xfrm>
          <a:prstGeom prst="wedgeRectCallout">
            <a:avLst>
              <a:gd name="adj1" fmla="val -146098"/>
              <a:gd name="adj2" fmla="val 310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a:t>
            </a:r>
            <a:r>
              <a:rPr lang="zh-TW" altLang="en-US" sz="1400" b="1" dirty="0" smtClean="0">
                <a:solidFill>
                  <a:srgbClr val="0000FF"/>
                </a:solidFill>
                <a:latin typeface="標楷體" pitchFamily="65" charset="-120"/>
                <a:ea typeface="標楷體" pitchFamily="65" charset="-120"/>
              </a:rPr>
              <a:t>依「報名試務單位基本資料維護系統」之</a:t>
            </a:r>
            <a:r>
              <a:rPr lang="zh-TW" altLang="en-US" sz="1400" b="1" dirty="0">
                <a:solidFill>
                  <a:srgbClr val="0000FF"/>
                </a:solidFill>
                <a:latin typeface="標楷體" pitchFamily="65" charset="-120"/>
                <a:ea typeface="標楷體" pitchFamily="65" charset="-120"/>
              </a:rPr>
              <a:t>帳號密碼登入</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編號版面配置區 1"/>
          <p:cNvSpPr>
            <a:spLocks noGrp="1"/>
          </p:cNvSpPr>
          <p:nvPr>
            <p:ph type="sldNum" sz="quarter" idx="12"/>
          </p:nvPr>
        </p:nvSpPr>
        <p:spPr>
          <a:noFill/>
        </p:spPr>
        <p:txBody>
          <a:bodyPr/>
          <a:lstStyle/>
          <a:p>
            <a:fld id="{84946FB3-D166-4EE7-BC6A-D2030A5491D1}" type="slidenum">
              <a:rPr lang="zh-TW" altLang="en-US" smtClean="0"/>
              <a:pPr/>
              <a:t>43</a:t>
            </a:fld>
            <a:endParaRPr lang="en-US" altLang="zh-TW" dirty="0" smtClean="0"/>
          </a:p>
        </p:txBody>
      </p:sp>
      <p:sp>
        <p:nvSpPr>
          <p:cNvPr id="75778" name="標題 1"/>
          <p:cNvSpPr txBox="1">
            <a:spLocks/>
          </p:cNvSpPr>
          <p:nvPr/>
        </p:nvSpPr>
        <p:spPr bwMode="auto">
          <a:xfrm>
            <a:off x="107950" y="273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勾選參加意願</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23528" y="1556792"/>
            <a:ext cx="7560840" cy="2066925"/>
          </a:xfrm>
          <a:prstGeom prst="rect">
            <a:avLst/>
          </a:prstGeom>
        </p:spPr>
      </p:pic>
      <p:sp>
        <p:nvSpPr>
          <p:cNvPr id="8" name="AutoShape 4"/>
          <p:cNvSpPr>
            <a:spLocks noChangeArrowheads="1"/>
          </p:cNvSpPr>
          <p:nvPr/>
        </p:nvSpPr>
        <p:spPr bwMode="auto">
          <a:xfrm>
            <a:off x="5940152" y="2492896"/>
            <a:ext cx="1441450" cy="776288"/>
          </a:xfrm>
          <a:prstGeom prst="wedgeRectCallout">
            <a:avLst>
              <a:gd name="adj1" fmla="val -191593"/>
              <a:gd name="adj2" fmla="val 757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請勾選參加意願</a:t>
            </a:r>
            <a:endParaRPr lang="en-US" altLang="zh-TW" sz="1400" b="1" dirty="0">
              <a:solidFill>
                <a:srgbClr val="0000FF"/>
              </a:solidFill>
              <a:latin typeface="Times New Roman" pitchFamily="18" charset="0"/>
              <a:ea typeface="標楷體" pitchFamily="65" charset="-120"/>
            </a:endParaRPr>
          </a:p>
          <a:p>
            <a:r>
              <a:rPr lang="zh-TW" altLang="en-US" sz="1400" b="1" dirty="0">
                <a:solidFill>
                  <a:srgbClr val="0000FF"/>
                </a:solidFill>
                <a:latin typeface="Times New Roman" pitchFamily="18" charset="0"/>
                <a:ea typeface="標楷體" pitchFamily="65" charset="-120"/>
              </a:rPr>
              <a:t>，確定意願送出後即不得更改。</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投影片編號版面配置區 1"/>
          <p:cNvSpPr>
            <a:spLocks noGrp="1"/>
          </p:cNvSpPr>
          <p:nvPr>
            <p:ph type="sldNum" sz="quarter" idx="12"/>
          </p:nvPr>
        </p:nvSpPr>
        <p:spPr>
          <a:noFill/>
        </p:spPr>
        <p:txBody>
          <a:bodyPr/>
          <a:lstStyle/>
          <a:p>
            <a:fld id="{6543E18C-147C-4C90-B65B-F8A974CD35CD}" type="slidenum">
              <a:rPr lang="zh-TW" altLang="en-US" smtClean="0"/>
              <a:pPr/>
              <a:t>44</a:t>
            </a:fld>
            <a:endParaRPr lang="en-US" altLang="zh-TW" dirty="0" smtClean="0"/>
          </a:p>
        </p:txBody>
      </p:sp>
      <p:sp>
        <p:nvSpPr>
          <p:cNvPr id="77826" name="標題 1"/>
          <p:cNvSpPr txBox="1">
            <a:spLocks/>
          </p:cNvSpPr>
          <p:nvPr/>
        </p:nvSpPr>
        <p:spPr bwMode="auto">
          <a:xfrm>
            <a:off x="215305" y="2603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a:t>
            </a:r>
            <a:r>
              <a:rPr lang="zh-TW" altLang="en-US" sz="2800" dirty="0">
                <a:solidFill>
                  <a:srgbClr val="FF0000"/>
                </a:solidFill>
                <a:latin typeface="標楷體" pitchFamily="65" charset="-120"/>
                <a:ea typeface="標楷體" pitchFamily="65" charset="-120"/>
              </a:rPr>
              <a:t>繳名單勾選</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51520" y="1196751"/>
            <a:ext cx="7848872" cy="5048473"/>
          </a:xfrm>
          <a:prstGeom prst="rect">
            <a:avLst/>
          </a:prstGeom>
        </p:spPr>
      </p:pic>
      <p:sp>
        <p:nvSpPr>
          <p:cNvPr id="12" name="AutoShape 4"/>
          <p:cNvSpPr>
            <a:spLocks noChangeArrowheads="1"/>
          </p:cNvSpPr>
          <p:nvPr/>
        </p:nvSpPr>
        <p:spPr bwMode="auto">
          <a:xfrm>
            <a:off x="1907704" y="3769177"/>
            <a:ext cx="1439863" cy="287338"/>
          </a:xfrm>
          <a:prstGeom prst="wedgeRectCallout">
            <a:avLst>
              <a:gd name="adj1" fmla="val -65658"/>
              <a:gd name="adj2" fmla="val -30345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1.</a:t>
            </a:r>
            <a:r>
              <a:rPr lang="zh-TW" altLang="en-US" sz="1400" b="1" dirty="0">
                <a:solidFill>
                  <a:srgbClr val="0000FF"/>
                </a:solidFill>
                <a:ea typeface="標楷體" pitchFamily="65" charset="-120"/>
              </a:rPr>
              <a:t>請先選擇班級</a:t>
            </a:r>
          </a:p>
        </p:txBody>
      </p:sp>
      <p:sp>
        <p:nvSpPr>
          <p:cNvPr id="13" name="AutoShape 4"/>
          <p:cNvSpPr>
            <a:spLocks noChangeArrowheads="1"/>
          </p:cNvSpPr>
          <p:nvPr/>
        </p:nvSpPr>
        <p:spPr bwMode="auto">
          <a:xfrm>
            <a:off x="3702769" y="4869160"/>
            <a:ext cx="1944216" cy="339725"/>
          </a:xfrm>
          <a:prstGeom prst="wedgeRectCallout">
            <a:avLst>
              <a:gd name="adj1" fmla="val 84634"/>
              <a:gd name="adj2" fmla="val -3761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ea typeface="標楷體" pitchFamily="65" charset="-120"/>
              </a:rPr>
              <a:t>2.</a:t>
            </a:r>
            <a:r>
              <a:rPr lang="zh-TW" altLang="en-US" sz="1400" b="1" dirty="0">
                <a:solidFill>
                  <a:srgbClr val="0000FF"/>
                </a:solidFill>
                <a:ea typeface="標楷體" pitchFamily="65" charset="-120"/>
              </a:rPr>
              <a:t>請勾選集體繳費考生</a:t>
            </a:r>
          </a:p>
        </p:txBody>
      </p:sp>
      <p:sp>
        <p:nvSpPr>
          <p:cNvPr id="14" name="AutoShape 6"/>
          <p:cNvSpPr>
            <a:spLocks noChangeArrowheads="1"/>
          </p:cNvSpPr>
          <p:nvPr/>
        </p:nvSpPr>
        <p:spPr bwMode="auto">
          <a:xfrm>
            <a:off x="2987824" y="2718253"/>
            <a:ext cx="3374107" cy="710747"/>
          </a:xfrm>
          <a:prstGeom prst="wedgeRectCallout">
            <a:avLst>
              <a:gd name="adj1" fmla="val 36337"/>
              <a:gd name="adj2" fmla="val -10239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en-US" altLang="zh-TW" sz="1400" b="1" dirty="0">
                <a:solidFill>
                  <a:srgbClr val="0000FF"/>
                </a:solidFill>
                <a:latin typeface="Times New Roman" pitchFamily="18" charset="0"/>
                <a:ea typeface="標楷體" pitchFamily="65" charset="-120"/>
              </a:rPr>
              <a:t>3.</a:t>
            </a:r>
            <a:r>
              <a:rPr lang="zh-TW" altLang="en-US" sz="1400" b="1" dirty="0">
                <a:solidFill>
                  <a:srgbClr val="0000FF"/>
                </a:solidFill>
                <a:latin typeface="Times New Roman" pitchFamily="18" charset="0"/>
                <a:ea typeface="標楷體" pitchFamily="65" charset="-120"/>
              </a:rPr>
              <a:t>輔助按鈕，加速勾選作業，勾選完畢請按「儲存</a:t>
            </a:r>
            <a:r>
              <a:rPr lang="zh-TW" altLang="en-US" sz="1400" b="1" dirty="0" smtClean="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a:t>
            </a:r>
            <a:r>
              <a:rPr lang="zh-TW" altLang="en-US" sz="1400" b="1" dirty="0" smtClean="0">
                <a:solidFill>
                  <a:srgbClr val="0000FF"/>
                </a:solidFill>
                <a:latin typeface="Times New Roman" pitchFamily="18" charset="0"/>
                <a:ea typeface="標楷體" pitchFamily="65" charset="-120"/>
              </a:rPr>
              <a:t>每間班級都須儲存才可進行確定送出。</a:t>
            </a:r>
            <a:endParaRPr lang="zh-TW" altLang="en-US" sz="1400" b="1" dirty="0">
              <a:solidFill>
                <a:srgbClr val="0000FF"/>
              </a:solidFill>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投影片編號版面配置區 1"/>
          <p:cNvSpPr>
            <a:spLocks noGrp="1"/>
          </p:cNvSpPr>
          <p:nvPr>
            <p:ph type="sldNum" sz="quarter" idx="12"/>
          </p:nvPr>
        </p:nvSpPr>
        <p:spPr>
          <a:noFill/>
        </p:spPr>
        <p:txBody>
          <a:bodyPr/>
          <a:lstStyle/>
          <a:p>
            <a:fld id="{644FF496-3584-4651-BFAF-FDADF54CB01A}" type="slidenum">
              <a:rPr lang="zh-TW" altLang="en-US" smtClean="0"/>
              <a:pPr/>
              <a:t>45</a:t>
            </a:fld>
            <a:endParaRPr lang="en-US" altLang="zh-TW" dirty="0" smtClean="0"/>
          </a:p>
        </p:txBody>
      </p:sp>
      <p:sp>
        <p:nvSpPr>
          <p:cNvPr id="79874" name="標題 1"/>
          <p:cNvSpPr txBox="1">
            <a:spLocks/>
          </p:cNvSpPr>
          <p:nvPr/>
        </p:nvSpPr>
        <p:spPr bwMode="auto">
          <a:xfrm>
            <a:off x="280988" y="2825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a:t>
            </a:r>
            <a:r>
              <a:rPr lang="zh-TW" altLang="en-US" sz="2800" dirty="0">
                <a:solidFill>
                  <a:srgbClr val="FF0000"/>
                </a:solidFill>
                <a:latin typeface="標楷體" pitchFamily="65" charset="-120"/>
                <a:ea typeface="標楷體" pitchFamily="65" charset="-120"/>
              </a:rPr>
              <a:t>繳名單查詢下載</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467544" y="1124744"/>
            <a:ext cx="7344816" cy="5295330"/>
          </a:xfrm>
          <a:prstGeom prst="rect">
            <a:avLst/>
          </a:prstGeom>
        </p:spPr>
      </p:pic>
      <p:sp>
        <p:nvSpPr>
          <p:cNvPr id="8" name="AutoShape 4"/>
          <p:cNvSpPr>
            <a:spLocks noChangeArrowheads="1"/>
          </p:cNvSpPr>
          <p:nvPr/>
        </p:nvSpPr>
        <p:spPr bwMode="auto">
          <a:xfrm>
            <a:off x="4716016" y="3251496"/>
            <a:ext cx="3362524" cy="1440160"/>
          </a:xfrm>
          <a:prstGeom prst="wedgeRectCallout">
            <a:avLst>
              <a:gd name="adj1" fmla="val -59485"/>
              <a:gd name="adj2" fmla="val -12095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勾選完畢後</a:t>
            </a:r>
            <a:r>
              <a:rPr lang="en-US" altLang="zh-TW" sz="1400" b="1" dirty="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每間班級</a:t>
            </a:r>
            <a:r>
              <a:rPr lang="zh-TW" altLang="en-US" sz="1400" b="1" dirty="0" smtClean="0">
                <a:solidFill>
                  <a:srgbClr val="0000FF"/>
                </a:solidFill>
                <a:latin typeface="Times New Roman" pitchFamily="18" charset="0"/>
                <a:ea typeface="標楷體" pitchFamily="65" charset="-120"/>
              </a:rPr>
              <a:t>都須儲存</a:t>
            </a:r>
            <a:r>
              <a:rPr lang="en-US" altLang="zh-TW" sz="1400" b="1" dirty="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，學校可匯出</a:t>
            </a:r>
            <a:r>
              <a:rPr lang="zh-TW" altLang="en-US" sz="1400" b="1" dirty="0" smtClean="0">
                <a:solidFill>
                  <a:srgbClr val="0000FF"/>
                </a:solidFill>
                <a:latin typeface="Times New Roman" pitchFamily="18" charset="0"/>
                <a:ea typeface="標楷體" pitchFamily="65" charset="-120"/>
              </a:rPr>
              <a:t>「已勾選集繳名單」</a:t>
            </a:r>
            <a:r>
              <a:rPr lang="zh-TW" altLang="en-US" sz="1400" b="1" dirty="0">
                <a:solidFill>
                  <a:srgbClr val="0000FF"/>
                </a:solidFill>
                <a:latin typeface="Times New Roman" pitchFamily="18" charset="0"/>
                <a:ea typeface="標楷體" pitchFamily="65" charset="-120"/>
              </a:rPr>
              <a:t>或</a:t>
            </a:r>
            <a:r>
              <a:rPr lang="zh-TW" altLang="en-US" sz="1400" b="1" dirty="0" smtClean="0">
                <a:solidFill>
                  <a:srgbClr val="0000FF"/>
                </a:solidFill>
                <a:latin typeface="Times New Roman" pitchFamily="18" charset="0"/>
                <a:ea typeface="標楷體" pitchFamily="65" charset="-120"/>
              </a:rPr>
              <a:t>「統測集報具備本招生登記資格名單」，</a:t>
            </a:r>
            <a:r>
              <a:rPr lang="zh-TW" altLang="en-US" sz="1400" b="1" dirty="0" smtClean="0">
                <a:solidFill>
                  <a:srgbClr val="FF0000"/>
                </a:solidFill>
                <a:latin typeface="Times New Roman" pitchFamily="18" charset="0"/>
                <a:ea typeface="標楷體" pitchFamily="65" charset="-120"/>
              </a:rPr>
              <a:t>請務必仔細確認</a:t>
            </a:r>
            <a:r>
              <a:rPr lang="zh-TW" altLang="en-US" sz="1400" b="1" dirty="0">
                <a:solidFill>
                  <a:srgbClr val="FF0000"/>
                </a:solidFill>
                <a:latin typeface="Times New Roman" pitchFamily="18" charset="0"/>
                <a:ea typeface="標楷體" pitchFamily="65" charset="-120"/>
              </a:rPr>
              <a:t>勾選資料是否有誤</a:t>
            </a:r>
            <a:r>
              <a:rPr lang="zh-TW" altLang="en-US" sz="1400" b="1" dirty="0">
                <a:solidFill>
                  <a:srgbClr val="0000FF"/>
                </a:solidFill>
                <a:latin typeface="Times New Roman" pitchFamily="18" charset="0"/>
                <a:ea typeface="標楷體" pitchFamily="65" charset="-120"/>
              </a:rPr>
              <a:t>，</a:t>
            </a:r>
            <a:r>
              <a:rPr lang="zh-TW" altLang="en-US" sz="1400" b="1" dirty="0" smtClean="0">
                <a:solidFill>
                  <a:srgbClr val="0000FF"/>
                </a:solidFill>
                <a:latin typeface="Times New Roman" pitchFamily="18" charset="0"/>
                <a:ea typeface="標楷體" pitchFamily="65" charset="-120"/>
              </a:rPr>
              <a:t>若須更動</a:t>
            </a:r>
            <a:r>
              <a:rPr lang="zh-TW" altLang="en-US" sz="1400" b="1" dirty="0">
                <a:solidFill>
                  <a:srgbClr val="0000FF"/>
                </a:solidFill>
                <a:latin typeface="Times New Roman" pitchFamily="18" charset="0"/>
                <a:ea typeface="標楷體" pitchFamily="65" charset="-120"/>
              </a:rPr>
              <a:t>請再返回上一步驟進行修正，修正完畢請務必再點選「儲存」。</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投影片編號版面配置區 1"/>
          <p:cNvSpPr>
            <a:spLocks noGrp="1"/>
          </p:cNvSpPr>
          <p:nvPr>
            <p:ph type="sldNum" sz="quarter" idx="12"/>
          </p:nvPr>
        </p:nvSpPr>
        <p:spPr>
          <a:noFill/>
        </p:spPr>
        <p:txBody>
          <a:bodyPr/>
          <a:lstStyle/>
          <a:p>
            <a:fld id="{C381D8F9-DC56-40BE-82C6-B5ABFDDA273A}" type="slidenum">
              <a:rPr lang="zh-TW" altLang="en-US" smtClean="0"/>
              <a:pPr/>
              <a:t>46</a:t>
            </a:fld>
            <a:endParaRPr lang="en-US" altLang="zh-TW" dirty="0" smtClean="0"/>
          </a:p>
        </p:txBody>
      </p:sp>
      <p:sp>
        <p:nvSpPr>
          <p:cNvPr id="81922" name="標題 1"/>
          <p:cNvSpPr txBox="1">
            <a:spLocks/>
          </p:cNvSpPr>
          <p:nvPr/>
        </p:nvSpPr>
        <p:spPr bwMode="auto">
          <a:xfrm>
            <a:off x="144859" y="260349"/>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集繳單位確認</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72239" y="2482262"/>
            <a:ext cx="7974839" cy="3240360"/>
          </a:xfrm>
          <a:prstGeom prst="rect">
            <a:avLst/>
          </a:prstGeom>
        </p:spPr>
      </p:pic>
      <p:sp>
        <p:nvSpPr>
          <p:cNvPr id="10" name="AutoShape 4"/>
          <p:cNvSpPr>
            <a:spLocks noChangeArrowheads="1"/>
          </p:cNvSpPr>
          <p:nvPr/>
        </p:nvSpPr>
        <p:spPr bwMode="auto">
          <a:xfrm>
            <a:off x="5508104" y="1098705"/>
            <a:ext cx="1484462" cy="1205533"/>
          </a:xfrm>
          <a:prstGeom prst="wedgeRectCallout">
            <a:avLst>
              <a:gd name="adj1" fmla="val 61248"/>
              <a:gd name="adj2" fmla="val 20716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系統自動統計繳費人數，並扣除低收入戶繳費人數及計算作業費與實際應繳</a:t>
            </a:r>
            <a:r>
              <a:rPr lang="zh-TW" altLang="en-US" sz="1400" b="1" dirty="0" smtClean="0">
                <a:solidFill>
                  <a:srgbClr val="0000FF"/>
                </a:solidFill>
                <a:latin typeface="Times New Roman" pitchFamily="18" charset="0"/>
                <a:ea typeface="標楷體" pitchFamily="65" charset="-120"/>
              </a:rPr>
              <a:t>金額。</a:t>
            </a:r>
            <a:endParaRPr lang="zh-TW" altLang="en-US" sz="1400" b="1" dirty="0">
              <a:solidFill>
                <a:srgbClr val="0000FF"/>
              </a:solidFill>
              <a:latin typeface="Times New Roman" pitchFamily="18" charset="0"/>
              <a:ea typeface="標楷體" pitchFamily="65" charset="-120"/>
            </a:endParaRPr>
          </a:p>
        </p:txBody>
      </p:sp>
      <p:sp>
        <p:nvSpPr>
          <p:cNvPr id="11" name="AutoShape 4"/>
          <p:cNvSpPr>
            <a:spLocks noChangeArrowheads="1"/>
          </p:cNvSpPr>
          <p:nvPr/>
        </p:nvSpPr>
        <p:spPr bwMode="auto">
          <a:xfrm>
            <a:off x="1043608" y="1182757"/>
            <a:ext cx="2792909" cy="1037431"/>
          </a:xfrm>
          <a:prstGeom prst="wedgeRectCallout">
            <a:avLst>
              <a:gd name="adj1" fmla="val 54777"/>
              <a:gd name="adj2" fmla="val 19971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考生集繳名單</a:t>
            </a:r>
            <a:r>
              <a:rPr lang="zh-TW" altLang="en-US" sz="1400" b="1" dirty="0">
                <a:solidFill>
                  <a:srgbClr val="0000FF"/>
                </a:solidFill>
                <a:latin typeface="Times New Roman" pitchFamily="18" charset="0"/>
                <a:ea typeface="標楷體" pitchFamily="65" charset="-120"/>
              </a:rPr>
              <a:t>勾選完成後，</a:t>
            </a:r>
            <a:r>
              <a:rPr lang="zh-TW" altLang="en-US" sz="1400" b="1" dirty="0" smtClean="0">
                <a:solidFill>
                  <a:srgbClr val="0000FF"/>
                </a:solidFill>
                <a:latin typeface="Times New Roman" pitchFamily="18" charset="0"/>
                <a:ea typeface="標楷體" pitchFamily="65" charset="-120"/>
              </a:rPr>
              <a:t>請務必再次確認勾選資料，確認無誤後請</a:t>
            </a:r>
            <a:r>
              <a:rPr lang="zh-TW" altLang="en-US" sz="1400" b="1" dirty="0">
                <a:solidFill>
                  <a:srgbClr val="0000FF"/>
                </a:solidFill>
                <a:latin typeface="Times New Roman" pitchFamily="18" charset="0"/>
                <a:ea typeface="標楷體" pitchFamily="65" charset="-120"/>
              </a:rPr>
              <a:t>點選</a:t>
            </a:r>
            <a:r>
              <a:rPr lang="zh-TW" altLang="en-US" sz="1400" b="1" dirty="0" smtClean="0">
                <a:solidFill>
                  <a:srgbClr val="0000FF"/>
                </a:solidFill>
                <a:latin typeface="Times New Roman" pitchFamily="18" charset="0"/>
                <a:ea typeface="標楷體" pitchFamily="65" charset="-120"/>
              </a:rPr>
              <a:t>「</a:t>
            </a:r>
            <a:r>
              <a:rPr lang="zh-TW" altLang="en-US" sz="1400" b="1" dirty="0">
                <a:solidFill>
                  <a:srgbClr val="0000FF"/>
                </a:solidFill>
                <a:latin typeface="Times New Roman" pitchFamily="18" charset="0"/>
                <a:ea typeface="標楷體" pitchFamily="65" charset="-120"/>
              </a:rPr>
              <a:t>單位</a:t>
            </a:r>
            <a:r>
              <a:rPr lang="zh-TW" altLang="en-US" sz="1400" b="1" dirty="0" smtClean="0">
                <a:solidFill>
                  <a:srgbClr val="0000FF"/>
                </a:solidFill>
                <a:latin typeface="Times New Roman" pitchFamily="18" charset="0"/>
                <a:ea typeface="標楷體" pitchFamily="65" charset="-120"/>
              </a:rPr>
              <a:t>確定</a:t>
            </a:r>
            <a:r>
              <a:rPr lang="zh-TW" altLang="en-US" sz="1400" b="1" dirty="0">
                <a:solidFill>
                  <a:srgbClr val="0000FF"/>
                </a:solidFill>
                <a:latin typeface="Times New Roman" pitchFamily="18" charset="0"/>
                <a:ea typeface="標楷體" pitchFamily="65" charset="-120"/>
              </a:rPr>
              <a:t>送出」，一旦送出即無法再修改任何資料。</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47</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列印</a:t>
            </a:r>
            <a:r>
              <a:rPr lang="zh-TW" altLang="en-US" sz="2700" dirty="0">
                <a:solidFill>
                  <a:srgbClr val="FF0000"/>
                </a:solidFill>
                <a:latin typeface="標楷體" pitchFamily="65" charset="-120"/>
                <a:ea typeface="標楷體" pitchFamily="65" charset="-120"/>
              </a:rPr>
              <a:t>集繳確認</a:t>
            </a:r>
            <a:r>
              <a:rPr lang="zh-TW" altLang="en-US" sz="2700" dirty="0" smtClean="0">
                <a:solidFill>
                  <a:srgbClr val="FF0000"/>
                </a:solidFill>
                <a:latin typeface="標楷體" pitchFamily="65" charset="-120"/>
                <a:ea typeface="標楷體" pitchFamily="65" charset="-120"/>
              </a:rPr>
              <a:t>單</a:t>
            </a:r>
            <a:endParaRPr lang="zh-TW" altLang="en-US" sz="2700" dirty="0">
              <a:solidFill>
                <a:srgbClr val="FF0000"/>
              </a:solidFill>
            </a:endParaRPr>
          </a:p>
        </p:txBody>
      </p:sp>
      <p:pic>
        <p:nvPicPr>
          <p:cNvPr id="3" name="圖片 2"/>
          <p:cNvPicPr>
            <a:picLocks noChangeAspect="1"/>
          </p:cNvPicPr>
          <p:nvPr/>
        </p:nvPicPr>
        <p:blipFill>
          <a:blip r:embed="rId3"/>
          <a:stretch>
            <a:fillRect/>
          </a:stretch>
        </p:blipFill>
        <p:spPr>
          <a:xfrm>
            <a:off x="395536" y="1128365"/>
            <a:ext cx="7416824" cy="4676900"/>
          </a:xfrm>
          <a:prstGeom prst="rect">
            <a:avLst/>
          </a:prstGeom>
        </p:spPr>
      </p:pic>
      <p:sp>
        <p:nvSpPr>
          <p:cNvPr id="8" name="AutoShape 8"/>
          <p:cNvSpPr>
            <a:spLocks noChangeArrowheads="1"/>
          </p:cNvSpPr>
          <p:nvPr/>
        </p:nvSpPr>
        <p:spPr bwMode="auto">
          <a:xfrm>
            <a:off x="4860032" y="1988840"/>
            <a:ext cx="2566988" cy="936104"/>
          </a:xfrm>
          <a:prstGeom prst="wedgeRectCallout">
            <a:avLst>
              <a:gd name="adj1" fmla="val -71799"/>
              <a:gd name="adj2" fmla="val 24602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確定送出後請下載列印集體</a:t>
            </a:r>
            <a:r>
              <a:rPr lang="zh-TW" altLang="en-US" sz="1400" b="1" dirty="0">
                <a:solidFill>
                  <a:srgbClr val="0000FF"/>
                </a:solidFill>
                <a:latin typeface="Times New Roman" pitchFamily="18" charset="0"/>
                <a:ea typeface="標楷體" pitchFamily="65" charset="-120"/>
              </a:rPr>
              <a:t>繳費確認單</a:t>
            </a:r>
            <a:r>
              <a:rPr lang="zh-TW" altLang="en-US" sz="1400" b="1" dirty="0" smtClean="0">
                <a:solidFill>
                  <a:srgbClr val="0000FF"/>
                </a:solidFill>
                <a:latin typeface="Times New Roman" pitchFamily="18" charset="0"/>
                <a:ea typeface="標楷體" pitchFamily="65" charset="-120"/>
              </a:rPr>
              <a:t>，經</a:t>
            </a:r>
            <a:r>
              <a:rPr lang="zh-TW" altLang="en-US" sz="1400" b="1" dirty="0">
                <a:solidFill>
                  <a:srgbClr val="0000FF"/>
                </a:solidFill>
                <a:latin typeface="Times New Roman" pitchFamily="18" charset="0"/>
                <a:ea typeface="標楷體" pitchFamily="65" charset="-120"/>
              </a:rPr>
              <a:t>承辦人及教務主管核章後</a:t>
            </a:r>
            <a:r>
              <a:rPr lang="zh-TW" altLang="en-US" sz="1400" b="1" dirty="0" smtClean="0">
                <a:solidFill>
                  <a:srgbClr val="0000FF"/>
                </a:solidFill>
                <a:latin typeface="Times New Roman" pitchFamily="18" charset="0"/>
                <a:ea typeface="標楷體" pitchFamily="65" charset="-120"/>
              </a:rPr>
              <a:t>，於</a:t>
            </a:r>
            <a:r>
              <a:rPr lang="en-US" altLang="zh-TW" sz="1400" b="1" dirty="0" smtClean="0">
                <a:solidFill>
                  <a:srgbClr val="0000FF"/>
                </a:solidFill>
                <a:latin typeface="Times New Roman" pitchFamily="18" charset="0"/>
                <a:ea typeface="標楷體" pitchFamily="65" charset="-120"/>
              </a:rPr>
              <a:t>106.7.17</a:t>
            </a:r>
            <a:r>
              <a:rPr lang="zh-TW" altLang="en-US" sz="1400" b="1" dirty="0" smtClean="0">
                <a:solidFill>
                  <a:srgbClr val="0000FF"/>
                </a:solidFill>
                <a:latin typeface="Times New Roman" pitchFamily="18" charset="0"/>
                <a:ea typeface="標楷體" pitchFamily="65" charset="-120"/>
              </a:rPr>
              <a:t>前</a:t>
            </a:r>
            <a:r>
              <a:rPr lang="zh-TW" altLang="en-US" sz="1400" b="1" dirty="0">
                <a:solidFill>
                  <a:srgbClr val="0000FF"/>
                </a:solidFill>
                <a:latin typeface="Times New Roman" pitchFamily="18" charset="0"/>
                <a:ea typeface="標楷體" pitchFamily="65" charset="-120"/>
              </a:rPr>
              <a:t>傳真至本委員會。</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48</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列印</a:t>
            </a:r>
            <a:r>
              <a:rPr lang="zh-TW" altLang="en-US" sz="2700" dirty="0">
                <a:solidFill>
                  <a:srgbClr val="FF0000"/>
                </a:solidFill>
                <a:latin typeface="標楷體" pitchFamily="65" charset="-120"/>
                <a:ea typeface="標楷體" pitchFamily="65" charset="-120"/>
              </a:rPr>
              <a:t>繳費單</a:t>
            </a:r>
            <a:endParaRPr lang="zh-TW" altLang="en-US" sz="2700" dirty="0">
              <a:solidFill>
                <a:srgbClr val="FF0000"/>
              </a:solidFill>
            </a:endParaRPr>
          </a:p>
        </p:txBody>
      </p:sp>
      <p:pic>
        <p:nvPicPr>
          <p:cNvPr id="3" name="圖片 2"/>
          <p:cNvPicPr>
            <a:picLocks noChangeAspect="1"/>
          </p:cNvPicPr>
          <p:nvPr/>
        </p:nvPicPr>
        <p:blipFill>
          <a:blip r:embed="rId3"/>
          <a:stretch>
            <a:fillRect/>
          </a:stretch>
        </p:blipFill>
        <p:spPr>
          <a:xfrm>
            <a:off x="323528" y="2029363"/>
            <a:ext cx="7637834" cy="3935738"/>
          </a:xfrm>
          <a:prstGeom prst="rect">
            <a:avLst/>
          </a:prstGeom>
        </p:spPr>
      </p:pic>
      <p:sp>
        <p:nvSpPr>
          <p:cNvPr id="12" name="AutoShape 8"/>
          <p:cNvSpPr>
            <a:spLocks noChangeArrowheads="1"/>
          </p:cNvSpPr>
          <p:nvPr/>
        </p:nvSpPr>
        <p:spPr bwMode="auto">
          <a:xfrm>
            <a:off x="395536" y="1072851"/>
            <a:ext cx="1152525" cy="576263"/>
          </a:xfrm>
          <a:prstGeom prst="wedgeRectCallout">
            <a:avLst>
              <a:gd name="adj1" fmla="val -6143"/>
              <a:gd name="adj2" fmla="val 30332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於此可下載臺銀繳費</a:t>
            </a:r>
            <a:r>
              <a:rPr lang="zh-TW" altLang="en-US" sz="1400" b="1" dirty="0">
                <a:solidFill>
                  <a:srgbClr val="0000FF"/>
                </a:solidFill>
                <a:latin typeface="Times New Roman" pitchFamily="18" charset="0"/>
                <a:ea typeface="標楷體" pitchFamily="65" charset="-120"/>
              </a:rPr>
              <a:t>單。</a:t>
            </a:r>
          </a:p>
        </p:txBody>
      </p:sp>
      <p:sp>
        <p:nvSpPr>
          <p:cNvPr id="13" name="AutoShape 8"/>
          <p:cNvSpPr>
            <a:spLocks noChangeArrowheads="1"/>
          </p:cNvSpPr>
          <p:nvPr/>
        </p:nvSpPr>
        <p:spPr bwMode="auto">
          <a:xfrm>
            <a:off x="2628553" y="1072851"/>
            <a:ext cx="2263552" cy="576263"/>
          </a:xfrm>
          <a:prstGeom prst="wedgeRectCallout">
            <a:avLst>
              <a:gd name="adj1" fmla="val -17949"/>
              <a:gd name="adj2" fmla="val 25606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請選擇一種繳款方式，並請於繳款期限內完成繳費。</a:t>
            </a:r>
          </a:p>
        </p:txBody>
      </p:sp>
      <p:sp>
        <p:nvSpPr>
          <p:cNvPr id="14" name="AutoShape 8"/>
          <p:cNvSpPr>
            <a:spLocks noChangeArrowheads="1"/>
          </p:cNvSpPr>
          <p:nvPr/>
        </p:nvSpPr>
        <p:spPr bwMode="auto">
          <a:xfrm>
            <a:off x="5580112" y="1313038"/>
            <a:ext cx="1368152" cy="576263"/>
          </a:xfrm>
          <a:prstGeom prst="wedgeRectCallout">
            <a:avLst>
              <a:gd name="adj1" fmla="val -6747"/>
              <a:gd name="adj2" fmla="val 8250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Times New Roman" pitchFamily="18" charset="0"/>
                <a:ea typeface="標楷體" pitchFamily="65" charset="-120"/>
              </a:rPr>
              <a:t>於此可查詢是否繳費成功。</a:t>
            </a:r>
            <a:endParaRPr lang="zh-TW" altLang="en-US" sz="1400" b="1" dirty="0">
              <a:solidFill>
                <a:srgbClr val="0000FF"/>
              </a:solidFill>
              <a:latin typeface="Times New Roman" pitchFamily="18" charset="0"/>
              <a:ea typeface="標楷體" pitchFamily="65" charset="-120"/>
            </a:endParaRPr>
          </a:p>
        </p:txBody>
      </p:sp>
    </p:spTree>
    <p:extLst>
      <p:ext uri="{BB962C8B-B14F-4D97-AF65-F5344CB8AC3E}">
        <p14:creationId xmlns:p14="http://schemas.microsoft.com/office/powerpoint/2010/main" val="812178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編號版面配置區 1"/>
          <p:cNvSpPr>
            <a:spLocks noGrp="1"/>
          </p:cNvSpPr>
          <p:nvPr>
            <p:ph type="sldNum" sz="quarter" idx="12"/>
          </p:nvPr>
        </p:nvSpPr>
        <p:spPr>
          <a:noFill/>
        </p:spPr>
        <p:txBody>
          <a:bodyPr/>
          <a:lstStyle/>
          <a:p>
            <a:fld id="{9C2C4E30-EE97-41EE-8CF4-4CD914B45511}" type="slidenum">
              <a:rPr lang="zh-TW" altLang="en-US" smtClean="0"/>
              <a:pPr/>
              <a:t>49</a:t>
            </a:fld>
            <a:endParaRPr lang="en-US" altLang="zh-TW" dirty="0" smtClean="0"/>
          </a:p>
        </p:txBody>
      </p:sp>
      <p:sp>
        <p:nvSpPr>
          <p:cNvPr id="83970" name="標題 1"/>
          <p:cNvSpPr txBox="1">
            <a:spLocks/>
          </p:cNvSpPr>
          <p:nvPr/>
        </p:nvSpPr>
        <p:spPr bwMode="auto">
          <a:xfrm>
            <a:off x="193924" y="357188"/>
            <a:ext cx="8840787" cy="550862"/>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六、集體繳費名單勾選系統</a:t>
            </a:r>
            <a:r>
              <a:rPr lang="en-US" altLang="zh-TW" sz="2700" dirty="0" smtClean="0">
                <a:solidFill>
                  <a:schemeClr val="tx2"/>
                </a:solidFill>
                <a:latin typeface="標楷體" pitchFamily="65" charset="-120"/>
                <a:ea typeface="標楷體" pitchFamily="65" charset="-120"/>
              </a:rPr>
              <a:t>-</a:t>
            </a:r>
            <a:r>
              <a:rPr lang="zh-TW" altLang="en-US" sz="2300" dirty="0">
                <a:solidFill>
                  <a:srgbClr val="FF0000"/>
                </a:solidFill>
                <a:latin typeface="標楷體" pitchFamily="65" charset="-120"/>
                <a:ea typeface="標楷體" pitchFamily="65" charset="-120"/>
              </a:rPr>
              <a:t>考生繳費</a:t>
            </a:r>
            <a:r>
              <a:rPr lang="zh-TW" altLang="en-US" sz="2300" dirty="0" smtClean="0">
                <a:solidFill>
                  <a:srgbClr val="FF0000"/>
                </a:solidFill>
                <a:latin typeface="標楷體" pitchFamily="65" charset="-120"/>
                <a:ea typeface="標楷體" pitchFamily="65" charset="-120"/>
              </a:rPr>
              <a:t>及志願</a:t>
            </a:r>
            <a:r>
              <a:rPr lang="zh-TW" altLang="en-US" sz="2300" dirty="0">
                <a:solidFill>
                  <a:srgbClr val="FF0000"/>
                </a:solidFill>
                <a:latin typeface="標楷體" pitchFamily="65" charset="-120"/>
                <a:ea typeface="標楷體" pitchFamily="65" charset="-120"/>
              </a:rPr>
              <a:t>登記狀態</a:t>
            </a:r>
            <a:r>
              <a:rPr lang="zh-TW" altLang="en-US" sz="2300" dirty="0" smtClean="0">
                <a:solidFill>
                  <a:srgbClr val="FF0000"/>
                </a:solidFill>
                <a:latin typeface="標楷體" pitchFamily="65" charset="-120"/>
                <a:ea typeface="標楷體" pitchFamily="65" charset="-120"/>
              </a:rPr>
              <a:t>查詢</a:t>
            </a:r>
            <a:endParaRPr lang="zh-TW" altLang="en-US" sz="2300" dirty="0">
              <a:solidFill>
                <a:srgbClr val="FF0000"/>
              </a:solidFill>
            </a:endParaRPr>
          </a:p>
        </p:txBody>
      </p:sp>
      <p:sp>
        <p:nvSpPr>
          <p:cNvPr id="13" name="文字方塊 3"/>
          <p:cNvSpPr txBox="1">
            <a:spLocks noChangeArrowheads="1"/>
          </p:cNvSpPr>
          <p:nvPr/>
        </p:nvSpPr>
        <p:spPr bwMode="auto">
          <a:xfrm>
            <a:off x="427038" y="1116285"/>
            <a:ext cx="7673354" cy="877163"/>
          </a:xfrm>
          <a:prstGeom prst="rect">
            <a:avLst/>
          </a:prstGeom>
          <a:noFill/>
          <a:ln w="9525">
            <a:noFill/>
            <a:miter lim="800000"/>
            <a:headEnd/>
            <a:tailEnd/>
          </a:ln>
        </p:spPr>
        <p:txBody>
          <a:bodyPr wrap="square">
            <a:spAutoFit/>
          </a:bodyPr>
          <a:lstStyle/>
          <a:p>
            <a:pPr marL="285750" indent="-285750" algn="just" eaLnBrk="0" hangingPunct="0">
              <a:buFont typeface="Wingdings" pitchFamily="2" charset="2"/>
              <a:buChar char="l"/>
            </a:pPr>
            <a:r>
              <a:rPr lang="zh-TW" altLang="en-US" sz="1700" b="1" dirty="0">
                <a:solidFill>
                  <a:srgbClr val="0000FF"/>
                </a:solidFill>
                <a:latin typeface="標楷體" pitchFamily="65" charset="-120"/>
                <a:ea typeface="標楷體" pitchFamily="65" charset="-120"/>
              </a:rPr>
              <a:t>學校可</a:t>
            </a:r>
            <a:r>
              <a:rPr lang="zh-TW" altLang="en-US" sz="1700" b="1" dirty="0" smtClean="0">
                <a:solidFill>
                  <a:srgbClr val="0000FF"/>
                </a:solidFill>
                <a:latin typeface="標楷體" pitchFamily="65" charset="-120"/>
                <a:ea typeface="標楷體" pitchFamily="65" charset="-120"/>
              </a:rPr>
              <a:t>於個別繳費及網路選填登記志願期間，於本系統點選</a:t>
            </a:r>
            <a:r>
              <a:rPr lang="zh-TW" altLang="en-US" sz="1700" b="1" dirty="0">
                <a:solidFill>
                  <a:srgbClr val="0000FF"/>
                </a:solidFill>
                <a:latin typeface="標楷體" pitchFamily="65" charset="-120"/>
                <a:ea typeface="標楷體" pitchFamily="65" charset="-120"/>
              </a:rPr>
              <a:t>「考生繳費</a:t>
            </a:r>
            <a:r>
              <a:rPr lang="zh-TW" altLang="en-US" sz="1700" b="1" dirty="0" smtClean="0">
                <a:solidFill>
                  <a:srgbClr val="0000FF"/>
                </a:solidFill>
                <a:latin typeface="標楷體" pitchFamily="65" charset="-120"/>
                <a:ea typeface="標楷體" pitchFamily="65" charset="-120"/>
              </a:rPr>
              <a:t>及志願</a:t>
            </a:r>
            <a:r>
              <a:rPr lang="zh-TW" altLang="en-US" sz="1700" b="1" dirty="0">
                <a:solidFill>
                  <a:srgbClr val="0000FF"/>
                </a:solidFill>
                <a:latin typeface="標楷體" pitchFamily="65" charset="-120"/>
                <a:ea typeface="標楷體" pitchFamily="65" charset="-120"/>
              </a:rPr>
              <a:t>登記</a:t>
            </a:r>
            <a:r>
              <a:rPr lang="zh-TW" altLang="en-US" sz="1700" b="1" dirty="0" smtClean="0">
                <a:solidFill>
                  <a:srgbClr val="0000FF"/>
                </a:solidFill>
                <a:latin typeface="標楷體" pitchFamily="65" charset="-120"/>
                <a:ea typeface="標楷體" pitchFamily="65" charset="-120"/>
              </a:rPr>
              <a:t>狀態查詢」，查詢</a:t>
            </a:r>
            <a:r>
              <a:rPr lang="zh-TW" altLang="en-US" sz="1700" b="1" dirty="0" smtClean="0">
                <a:solidFill>
                  <a:srgbClr val="FF0000"/>
                </a:solidFill>
                <a:latin typeface="標楷體" pitchFamily="65" charset="-120"/>
                <a:ea typeface="標楷體" pitchFamily="65" charset="-120"/>
              </a:rPr>
              <a:t>辦理個別繳費考生之繳費狀態</a:t>
            </a:r>
            <a:r>
              <a:rPr lang="zh-TW" altLang="en-US" sz="1700" b="1" dirty="0" smtClean="0">
                <a:solidFill>
                  <a:srgbClr val="0000FF"/>
                </a:solidFill>
                <a:latin typeface="標楷體" pitchFamily="65" charset="-120"/>
                <a:ea typeface="標楷體" pitchFamily="65" charset="-120"/>
              </a:rPr>
              <a:t>及</a:t>
            </a:r>
            <a:r>
              <a:rPr lang="zh-TW" altLang="en-US" sz="1700" b="1" dirty="0" smtClean="0">
                <a:solidFill>
                  <a:srgbClr val="FF0000"/>
                </a:solidFill>
                <a:latin typeface="標楷體" pitchFamily="65" charset="-120"/>
                <a:ea typeface="標楷體" pitchFamily="65" charset="-120"/>
              </a:rPr>
              <a:t>考生是否確實完成選填登記志願</a:t>
            </a:r>
            <a:r>
              <a:rPr lang="zh-TW" altLang="en-US" sz="1700" b="1" dirty="0" smtClean="0">
                <a:solidFill>
                  <a:srgbClr val="0000FF"/>
                </a:solidFill>
                <a:latin typeface="標楷體" pitchFamily="65" charset="-120"/>
                <a:ea typeface="標楷體" pitchFamily="65" charset="-120"/>
              </a:rPr>
              <a:t>，以</a:t>
            </a:r>
            <a:r>
              <a:rPr lang="zh-TW" altLang="en-US" sz="1700" b="1" dirty="0">
                <a:solidFill>
                  <a:srgbClr val="0000FF"/>
                </a:solidFill>
                <a:latin typeface="標楷體" pitchFamily="65" charset="-120"/>
                <a:ea typeface="標楷體" pitchFamily="65" charset="-120"/>
              </a:rPr>
              <a:t>利追蹤輔導。</a:t>
            </a:r>
          </a:p>
        </p:txBody>
      </p:sp>
      <p:pic>
        <p:nvPicPr>
          <p:cNvPr id="4" name="圖片 3"/>
          <p:cNvPicPr>
            <a:picLocks noChangeAspect="1"/>
          </p:cNvPicPr>
          <p:nvPr/>
        </p:nvPicPr>
        <p:blipFill>
          <a:blip r:embed="rId3"/>
          <a:stretch>
            <a:fillRect/>
          </a:stretch>
        </p:blipFill>
        <p:spPr>
          <a:xfrm>
            <a:off x="539552" y="2097565"/>
            <a:ext cx="7661521" cy="2958144"/>
          </a:xfrm>
          <a:prstGeom prst="rect">
            <a:avLst/>
          </a:prstGeom>
        </p:spPr>
      </p:pic>
    </p:spTree>
    <p:extLst>
      <p:ext uri="{BB962C8B-B14F-4D97-AF65-F5344CB8AC3E}">
        <p14:creationId xmlns:p14="http://schemas.microsoft.com/office/powerpoint/2010/main" val="1640138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5</a:t>
            </a:fld>
            <a:endParaRPr lang="en-US" altLang="zh-TW" dirty="0" smtClean="0"/>
          </a:p>
        </p:txBody>
      </p:sp>
      <p:sp>
        <p:nvSpPr>
          <p:cNvPr id="20482" name="Rectangle 2"/>
          <p:cNvSpPr txBox="1">
            <a:spLocks noChangeArrowheads="1"/>
          </p:cNvSpPr>
          <p:nvPr/>
        </p:nvSpPr>
        <p:spPr bwMode="auto">
          <a:xfrm>
            <a:off x="395288" y="333375"/>
            <a:ext cx="845338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82191" y="1340768"/>
            <a:ext cx="8666484" cy="5159375"/>
          </a:xfrm>
          <a:prstGeom prst="rect">
            <a:avLst/>
          </a:prstGeom>
          <a:noFill/>
          <a:ln w="9525">
            <a:noFill/>
            <a:miter lim="800000"/>
            <a:headEnd/>
            <a:tailEnd/>
          </a:ln>
        </p:spPr>
        <p:txBody>
          <a:bodyPr/>
          <a:lstStyle/>
          <a:p>
            <a:pPr marL="266700" indent="-266700" algn="just">
              <a:lnSpc>
                <a:spcPts val="3000"/>
              </a:lnSpc>
              <a:spcBef>
                <a:spcPts val="600"/>
              </a:spcBef>
              <a:spcAft>
                <a:spcPts val="600"/>
              </a:spcAft>
              <a:buClr>
                <a:schemeClr val="tx1"/>
              </a:buClr>
              <a:buFont typeface="Arial" charset="0"/>
              <a:buAutoNum type="arabicPeriod"/>
            </a:pPr>
            <a:r>
              <a:rPr lang="zh-TW" altLang="en-US" sz="2400" dirty="0">
                <a:latin typeface="Times New Roman" pitchFamily="18" charset="0"/>
                <a:ea typeface="標楷體" pitchFamily="65" charset="-120"/>
              </a:rPr>
              <a:t>免登記資格審查名單，各校請於</a:t>
            </a:r>
            <a:r>
              <a:rPr lang="en-US" altLang="zh-TW" sz="2400" dirty="0" smtClean="0">
                <a:solidFill>
                  <a:srgbClr val="FF0000"/>
                </a:solidFill>
                <a:latin typeface="Times New Roman" pitchFamily="18" charset="0"/>
                <a:ea typeface="標楷體" pitchFamily="65" charset="-120"/>
              </a:rPr>
              <a:t>106</a:t>
            </a:r>
            <a:r>
              <a:rPr lang="zh-TW" altLang="en-US" sz="2400" dirty="0" smtClean="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smtClean="0">
                <a:solidFill>
                  <a:srgbClr val="FF0000"/>
                </a:solidFill>
                <a:latin typeface="Times New Roman" pitchFamily="18" charset="0"/>
                <a:ea typeface="標楷體" pitchFamily="65" charset="-120"/>
              </a:rPr>
              <a:t>月</a:t>
            </a:r>
            <a:r>
              <a:rPr lang="en-US" altLang="zh-TW" sz="2400" dirty="0">
                <a:solidFill>
                  <a:srgbClr val="FF0000"/>
                </a:solidFill>
                <a:latin typeface="Times New Roman" pitchFamily="18" charset="0"/>
                <a:ea typeface="標楷體" pitchFamily="65" charset="-120"/>
              </a:rPr>
              <a:t>8</a:t>
            </a:r>
            <a:r>
              <a:rPr lang="zh-TW" altLang="en-US" sz="2400" dirty="0" smtClean="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smtClean="0">
                <a:solidFill>
                  <a:srgbClr val="FF0000"/>
                </a:solidFill>
                <a:latin typeface="Times New Roman" pitchFamily="18" charset="0"/>
                <a:ea typeface="標楷體" pitchFamily="65" charset="-120"/>
              </a:rPr>
              <a:t>星期一</a:t>
            </a:r>
            <a:r>
              <a:rPr lang="en-US" altLang="zh-TW" sz="2400" dirty="0" smtClean="0">
                <a:solidFill>
                  <a:srgbClr val="FF0000"/>
                </a:solidFill>
                <a:latin typeface="Times New Roman" pitchFamily="18" charset="0"/>
                <a:ea typeface="標楷體" pitchFamily="65" charset="-120"/>
              </a:rPr>
              <a:t>)10:00</a:t>
            </a:r>
            <a:r>
              <a:rPr lang="zh-TW" altLang="en-US" sz="2400" dirty="0" smtClean="0">
                <a:solidFill>
                  <a:srgbClr val="FF0000"/>
                </a:solidFill>
                <a:latin typeface="Times New Roman" pitchFamily="18" charset="0"/>
                <a:ea typeface="標楷體" pitchFamily="65" charset="-120"/>
              </a:rPr>
              <a:t>起至</a:t>
            </a:r>
            <a:r>
              <a:rPr lang="en-US" altLang="zh-TW" sz="2400" dirty="0" smtClean="0">
                <a:solidFill>
                  <a:srgbClr val="FF0000"/>
                </a:solidFill>
                <a:latin typeface="Times New Roman" pitchFamily="18" charset="0"/>
                <a:ea typeface="標楷體" pitchFamily="65" charset="-120"/>
              </a:rPr>
              <a:t>106</a:t>
            </a:r>
            <a:r>
              <a:rPr lang="zh-TW" altLang="en-US" sz="2400" dirty="0" smtClean="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smtClean="0">
                <a:solidFill>
                  <a:srgbClr val="FF0000"/>
                </a:solidFill>
                <a:latin typeface="Times New Roman" pitchFamily="18" charset="0"/>
                <a:ea typeface="標楷體" pitchFamily="65" charset="-120"/>
              </a:rPr>
              <a:t>月</a:t>
            </a:r>
            <a:r>
              <a:rPr lang="en-US" altLang="zh-TW" sz="2400" dirty="0" smtClean="0">
                <a:solidFill>
                  <a:srgbClr val="FF0000"/>
                </a:solidFill>
                <a:latin typeface="Times New Roman" pitchFamily="18" charset="0"/>
                <a:ea typeface="標楷體" pitchFamily="65" charset="-120"/>
              </a:rPr>
              <a:t>12</a:t>
            </a:r>
            <a:r>
              <a:rPr lang="zh-TW" altLang="en-US" sz="2400" dirty="0" smtClean="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smtClean="0">
                <a:solidFill>
                  <a:srgbClr val="FF0000"/>
                </a:solidFill>
                <a:latin typeface="Times New Roman" pitchFamily="18" charset="0"/>
                <a:ea typeface="標楷體" pitchFamily="65" charset="-120"/>
              </a:rPr>
              <a:t>星期五</a:t>
            </a:r>
            <a:r>
              <a:rPr lang="en-US" altLang="zh-TW" sz="2400" dirty="0" smtClean="0">
                <a:solidFill>
                  <a:srgbClr val="FF0000"/>
                </a:solidFill>
                <a:latin typeface="Times New Roman" pitchFamily="18" charset="0"/>
                <a:ea typeface="標楷體" pitchFamily="65" charset="-120"/>
              </a:rPr>
              <a:t>)17:00</a:t>
            </a:r>
            <a:r>
              <a:rPr lang="zh-TW" altLang="en-US" sz="2400" dirty="0" smtClean="0">
                <a:solidFill>
                  <a:srgbClr val="FF0000"/>
                </a:solidFill>
                <a:latin typeface="Times New Roman" pitchFamily="18" charset="0"/>
                <a:ea typeface="標楷體" pitchFamily="65" charset="-120"/>
              </a:rPr>
              <a:t>止</a:t>
            </a:r>
            <a:r>
              <a:rPr lang="zh-TW" altLang="en-US" sz="2400" dirty="0" smtClean="0">
                <a:latin typeface="Times New Roman" pitchFamily="18" charset="0"/>
                <a:ea typeface="標楷體" pitchFamily="65" charset="-120"/>
              </a:rPr>
              <a:t>，上網登入系統</a:t>
            </a:r>
            <a:r>
              <a:rPr lang="zh-TW" altLang="en-US" sz="2400" dirty="0">
                <a:latin typeface="Times New Roman" pitchFamily="18" charset="0"/>
                <a:ea typeface="標楷體" pitchFamily="65" charset="-120"/>
              </a:rPr>
              <a:t>完成勾</a:t>
            </a:r>
            <a:r>
              <a:rPr lang="zh-TW" altLang="en-US" sz="2400" dirty="0" smtClean="0">
                <a:latin typeface="Times New Roman" pitchFamily="18" charset="0"/>
                <a:ea typeface="標楷體" pitchFamily="65" charset="-120"/>
              </a:rPr>
              <a:t>選。</a:t>
            </a:r>
            <a:endParaRPr lang="en-US" altLang="zh-TW" sz="24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除休學、退學、轉學之考生無須勾選外，其餘欲參加本招生之考生</a:t>
            </a:r>
            <a:r>
              <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a:t>
            </a: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包含具特種身分之考生</a:t>
            </a:r>
            <a:r>
              <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a:t>
            </a:r>
            <a:r>
              <a:rPr lang="zh-TW" altLang="en-US"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rPr>
              <a:t>皆須勾選。</a:t>
            </a:r>
            <a:endParaRPr lang="en-US" altLang="zh-TW" sz="2400" dirty="0" smtClean="0">
              <a:solidFill>
                <a:srgbClr val="0000FF"/>
              </a:solidFill>
              <a:effectLst>
                <a:outerShdw blurRad="38100" dist="38100" dir="2700000" algn="tl">
                  <a:srgbClr val="000000">
                    <a:alpha val="43137"/>
                  </a:srgbClr>
                </a:outerShdw>
              </a:effectLst>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FF0000"/>
                </a:solidFill>
                <a:latin typeface="Times New Roman" pitchFamily="18" charset="0"/>
                <a:ea typeface="標楷體" pitchFamily="65" charset="-120"/>
              </a:rPr>
              <a:t>應屆高中職普通</a:t>
            </a:r>
            <a:r>
              <a:rPr lang="zh-TW" altLang="en-US" sz="2400" dirty="0">
                <a:solidFill>
                  <a:srgbClr val="FF0000"/>
                </a:solidFill>
                <a:latin typeface="Times New Roman" pitchFamily="18" charset="0"/>
                <a:ea typeface="標楷體" pitchFamily="65" charset="-120"/>
              </a:rPr>
              <a:t>科學生，不</a:t>
            </a:r>
            <a:r>
              <a:rPr lang="zh-TW" altLang="en-US" sz="2400" dirty="0" smtClean="0">
                <a:solidFill>
                  <a:srgbClr val="FF0000"/>
                </a:solidFill>
                <a:latin typeface="Times New Roman" pitchFamily="18" charset="0"/>
                <a:ea typeface="標楷體" pitchFamily="65" charset="-120"/>
              </a:rPr>
              <a:t>具有</a:t>
            </a:r>
            <a:r>
              <a:rPr lang="zh-TW" altLang="en-US" sz="2400" dirty="0">
                <a:solidFill>
                  <a:srgbClr val="FF0000"/>
                </a:solidFill>
                <a:latin typeface="Times New Roman" pitchFamily="18" charset="0"/>
                <a:ea typeface="標楷體" pitchFamily="65" charset="-120"/>
              </a:rPr>
              <a:t>本</a:t>
            </a:r>
            <a:r>
              <a:rPr lang="zh-TW" altLang="en-US" sz="2400" dirty="0" smtClean="0">
                <a:solidFill>
                  <a:srgbClr val="FF0000"/>
                </a:solidFill>
                <a:latin typeface="Times New Roman" pitchFamily="18" charset="0"/>
                <a:ea typeface="標楷體" pitchFamily="65" charset="-120"/>
              </a:rPr>
              <a:t>招生</a:t>
            </a:r>
            <a:r>
              <a:rPr lang="zh-TW" altLang="en-US" sz="2400" dirty="0">
                <a:solidFill>
                  <a:srgbClr val="FF0000"/>
                </a:solidFill>
                <a:latin typeface="Times New Roman" pitchFamily="18" charset="0"/>
                <a:ea typeface="標楷體" pitchFamily="65" charset="-120"/>
              </a:rPr>
              <a:t>報名資格，</a:t>
            </a:r>
            <a:r>
              <a:rPr lang="zh-TW" altLang="en-US" sz="2400" dirty="0" smtClean="0">
                <a:solidFill>
                  <a:srgbClr val="FF0000"/>
                </a:solidFill>
                <a:latin typeface="Times New Roman" pitchFamily="18" charset="0"/>
                <a:ea typeface="標楷體" pitchFamily="65" charset="-120"/>
              </a:rPr>
              <a:t>請貴</a:t>
            </a:r>
            <a:r>
              <a:rPr lang="zh-TW" altLang="en-US" sz="2400" dirty="0">
                <a:solidFill>
                  <a:srgbClr val="FF0000"/>
                </a:solidFill>
                <a:latin typeface="Times New Roman" pitchFamily="18" charset="0"/>
                <a:ea typeface="標楷體" pitchFamily="65" charset="-120"/>
              </a:rPr>
              <a:t>校勿勾選為免登記資格審查名單。</a:t>
            </a:r>
            <a:endParaRPr lang="en-US" altLang="zh-TW" sz="2400" dirty="0" smtClean="0">
              <a:solidFill>
                <a:srgbClr val="FF0000"/>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a:solidFill>
                  <a:srgbClr val="0000FF"/>
                </a:solidFill>
                <a:latin typeface="Times New Roman" pitchFamily="18" charset="0"/>
                <a:ea typeface="標楷體" pitchFamily="65" charset="-120"/>
              </a:rPr>
              <a:t>未在學校勾選名單內之</a:t>
            </a:r>
            <a:r>
              <a:rPr lang="zh-TW" altLang="en-US" sz="2400" dirty="0" smtClean="0">
                <a:solidFill>
                  <a:srgbClr val="0000FF"/>
                </a:solidFill>
                <a:latin typeface="Times New Roman" pitchFamily="18" charset="0"/>
                <a:ea typeface="標楷體" pitchFamily="65" charset="-120"/>
              </a:rPr>
              <a:t>考生，</a:t>
            </a:r>
            <a:r>
              <a:rPr lang="zh-TW" altLang="en-US" sz="2400" dirty="0">
                <a:solidFill>
                  <a:srgbClr val="0000FF"/>
                </a:solidFill>
                <a:latin typeface="Times New Roman" pitchFamily="18" charset="0"/>
                <a:ea typeface="標楷體" pitchFamily="65" charset="-120"/>
              </a:rPr>
              <a:t>一律須自行上網登錄參加登記資格</a:t>
            </a:r>
            <a:r>
              <a:rPr lang="zh-TW" altLang="en-US" sz="2400" dirty="0" smtClean="0">
                <a:solidFill>
                  <a:srgbClr val="0000FF"/>
                </a:solidFill>
                <a:latin typeface="Times New Roman" pitchFamily="18" charset="0"/>
                <a:ea typeface="標楷體" pitchFamily="65" charset="-120"/>
              </a:rPr>
              <a:t>審查</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休學、退學及應屆高中職普通科之考生除外</a:t>
            </a:r>
            <a:r>
              <a:rPr lang="en-US" altLang="zh-TW" sz="2400" dirty="0">
                <a:solidFill>
                  <a:srgbClr val="0000FF"/>
                </a:solidFill>
                <a:latin typeface="Times New Roman" pitchFamily="18" charset="0"/>
                <a:ea typeface="標楷體" pitchFamily="65" charset="-120"/>
              </a:rPr>
              <a:t>)</a:t>
            </a:r>
            <a:r>
              <a:rPr lang="zh-TW" altLang="en-US" sz="2400" dirty="0" smtClean="0">
                <a:solidFill>
                  <a:srgbClr val="0000FF"/>
                </a:solidFill>
                <a:latin typeface="Times New Roman" pitchFamily="18" charset="0"/>
                <a:ea typeface="標楷體" pitchFamily="65" charset="-120"/>
              </a:rPr>
              <a:t>，並經本委員會審查通過始具報名本招生資格。</a:t>
            </a:r>
            <a:endParaRPr lang="en-US" altLang="zh-TW" sz="2400" dirty="0" smtClean="0">
              <a:solidFill>
                <a:srgbClr val="0000FF"/>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smtClean="0">
                <a:solidFill>
                  <a:srgbClr val="0000FF"/>
                </a:solidFill>
                <a:latin typeface="Times New Roman" pitchFamily="18" charset="0"/>
                <a:ea typeface="標楷體" pitchFamily="65" charset="-120"/>
              </a:rPr>
              <a:t>考生經貴校勾選為免登記資格審查名單後，若辦理休</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退</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學者</a:t>
            </a:r>
            <a:r>
              <a:rPr lang="zh-TW" altLang="en-US" sz="2400" dirty="0" smtClean="0">
                <a:solidFill>
                  <a:srgbClr val="0000FF"/>
                </a:solidFill>
                <a:latin typeface="Times New Roman" pitchFamily="18" charset="0"/>
                <a:ea typeface="標楷體" pitchFamily="65" charset="-120"/>
              </a:rPr>
              <a:t>，請貴校通知</a:t>
            </a:r>
            <a:r>
              <a:rPr lang="zh-TW" altLang="en-US" sz="2400" dirty="0">
                <a:solidFill>
                  <a:srgbClr val="0000FF"/>
                </a:solidFill>
                <a:latin typeface="Times New Roman" pitchFamily="18" charset="0"/>
                <a:ea typeface="標楷體" pitchFamily="65" charset="-120"/>
              </a:rPr>
              <a:t>本委員會，否則錄取後亦無法入學。</a:t>
            </a:r>
            <a:endParaRPr lang="en-US" altLang="zh-TW" sz="2400" dirty="0">
              <a:solidFill>
                <a:srgbClr val="0000FF"/>
              </a:solidFill>
              <a:latin typeface="Times New Roman" pitchFamily="18" charset="0"/>
              <a:ea typeface="標楷體" pitchFamily="65" charset="-120"/>
            </a:endParaRPr>
          </a:p>
          <a:p>
            <a:pPr marL="669925" lvl="1" indent="-403225">
              <a:lnSpc>
                <a:spcPts val="3000"/>
              </a:lnSpc>
              <a:buClr>
                <a:schemeClr val="tx1"/>
              </a:buClr>
              <a:buFont typeface="Wingdings" pitchFamily="2" charset="2"/>
              <a:buChar char="Ø"/>
            </a:pPr>
            <a:endParaRPr lang="en-US" altLang="zh-TW" sz="2400" dirty="0" smtClean="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投影片編號版面配置區 1"/>
          <p:cNvSpPr>
            <a:spLocks noGrp="1"/>
          </p:cNvSpPr>
          <p:nvPr>
            <p:ph type="sldNum" sz="quarter" idx="12"/>
          </p:nvPr>
        </p:nvSpPr>
        <p:spPr>
          <a:noFill/>
        </p:spPr>
        <p:txBody>
          <a:bodyPr/>
          <a:lstStyle/>
          <a:p>
            <a:fld id="{7D596DE7-1149-473A-87F8-D069D796729E}" type="slidenum">
              <a:rPr lang="zh-TW" altLang="en-US" smtClean="0"/>
              <a:pPr/>
              <a:t>50</a:t>
            </a:fld>
            <a:endParaRPr lang="en-US" altLang="zh-TW" dirty="0" smtClean="0"/>
          </a:p>
        </p:txBody>
      </p:sp>
      <p:sp>
        <p:nvSpPr>
          <p:cNvPr id="86018" name="標題 1"/>
          <p:cNvSpPr txBox="1">
            <a:spLocks/>
          </p:cNvSpPr>
          <p:nvPr/>
        </p:nvSpPr>
        <p:spPr bwMode="auto">
          <a:xfrm>
            <a:off x="152003" y="342900"/>
            <a:ext cx="9021291"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臺灣銀行臨櫃繳款</a:t>
            </a:r>
            <a:r>
              <a:rPr lang="zh-TW" altLang="en-US" sz="2800" dirty="0" smtClean="0">
                <a:solidFill>
                  <a:srgbClr val="FF0000"/>
                </a:solidFill>
                <a:latin typeface="標楷體" pitchFamily="65" charset="-120"/>
                <a:ea typeface="標楷體" pitchFamily="65" charset="-120"/>
              </a:rPr>
              <a:t>單</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771800" y="1124744"/>
            <a:ext cx="4064295" cy="5475919"/>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投影片編號版面配置區 1"/>
          <p:cNvSpPr>
            <a:spLocks noGrp="1"/>
          </p:cNvSpPr>
          <p:nvPr>
            <p:ph type="sldNum" sz="quarter" idx="12"/>
          </p:nvPr>
        </p:nvSpPr>
        <p:spPr>
          <a:noFill/>
        </p:spPr>
        <p:txBody>
          <a:bodyPr/>
          <a:lstStyle/>
          <a:p>
            <a:fld id="{99287810-9501-4004-8B36-E4BE9CE3440D}" type="slidenum">
              <a:rPr lang="zh-TW" altLang="en-US" smtClean="0"/>
              <a:pPr/>
              <a:t>51</a:t>
            </a:fld>
            <a:endParaRPr lang="en-US" altLang="zh-TW" dirty="0" smtClean="0"/>
          </a:p>
        </p:txBody>
      </p:sp>
      <p:sp>
        <p:nvSpPr>
          <p:cNvPr id="88066" name="標題 1"/>
          <p:cNvSpPr txBox="1">
            <a:spLocks/>
          </p:cNvSpPr>
          <p:nvPr/>
        </p:nvSpPr>
        <p:spPr bwMode="auto">
          <a:xfrm>
            <a:off x="250825"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六、集體繳費名單勾選系統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集體繳費確認</a:t>
            </a:r>
            <a:r>
              <a:rPr lang="zh-TW" altLang="en-US" sz="2800" dirty="0" smtClean="0">
                <a:solidFill>
                  <a:srgbClr val="FF0000"/>
                </a:solidFill>
                <a:latin typeface="標楷體" pitchFamily="65" charset="-120"/>
                <a:ea typeface="標楷體" pitchFamily="65" charset="-120"/>
              </a:rPr>
              <a:t>單</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339752" y="1124744"/>
            <a:ext cx="4486553" cy="5214590"/>
          </a:xfrm>
          <a:prstGeom prst="rect">
            <a:avLst/>
          </a:prstGeom>
          <a:ln w="9525">
            <a:solidFill>
              <a:schemeClr val="tx1"/>
            </a:solidFill>
          </a:ln>
        </p:spPr>
      </p:pic>
      <p:sp>
        <p:nvSpPr>
          <p:cNvPr id="7" name="AutoShape 8"/>
          <p:cNvSpPr>
            <a:spLocks noChangeArrowheads="1"/>
          </p:cNvSpPr>
          <p:nvPr/>
        </p:nvSpPr>
        <p:spPr bwMode="auto">
          <a:xfrm>
            <a:off x="2627784" y="4725144"/>
            <a:ext cx="2533650" cy="792163"/>
          </a:xfrm>
          <a:prstGeom prst="wedgeRectCallout">
            <a:avLst>
              <a:gd name="adj1" fmla="val 33093"/>
              <a:gd name="adj2" fmla="val 12760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Times New Roman" pitchFamily="18" charset="0"/>
                <a:ea typeface="標楷體" pitchFamily="65" charset="-120"/>
              </a:rPr>
              <a:t>請將此集體繳費確認單，</a:t>
            </a:r>
            <a:endParaRPr lang="en-US" altLang="zh-TW" sz="1400" b="1" dirty="0">
              <a:solidFill>
                <a:srgbClr val="0000FF"/>
              </a:solidFill>
              <a:latin typeface="Times New Roman" pitchFamily="18" charset="0"/>
              <a:ea typeface="標楷體" pitchFamily="65" charset="-120"/>
            </a:endParaRPr>
          </a:p>
          <a:p>
            <a:r>
              <a:rPr lang="zh-TW" altLang="en-US" sz="1400" b="1" dirty="0">
                <a:solidFill>
                  <a:srgbClr val="0000FF"/>
                </a:solidFill>
                <a:latin typeface="Times New Roman" pitchFamily="18" charset="0"/>
                <a:ea typeface="標楷體" pitchFamily="65" charset="-120"/>
              </a:rPr>
              <a:t>經承辦人及教務主管核章後，於</a:t>
            </a:r>
            <a:r>
              <a:rPr lang="en-US" altLang="zh-TW" sz="1400" b="1" dirty="0" smtClean="0">
                <a:solidFill>
                  <a:srgbClr val="0000FF"/>
                </a:solidFill>
                <a:latin typeface="Times New Roman" pitchFamily="18" charset="0"/>
                <a:ea typeface="標楷體" pitchFamily="65" charset="-120"/>
              </a:rPr>
              <a:t>106.7.17</a:t>
            </a:r>
            <a:r>
              <a:rPr lang="zh-TW" altLang="en-US" sz="1400" b="1" dirty="0" smtClean="0">
                <a:solidFill>
                  <a:srgbClr val="0000FF"/>
                </a:solidFill>
                <a:latin typeface="Times New Roman" pitchFamily="18" charset="0"/>
                <a:ea typeface="標楷體" pitchFamily="65" charset="-120"/>
              </a:rPr>
              <a:t>前</a:t>
            </a:r>
            <a:r>
              <a:rPr lang="zh-TW" altLang="en-US" sz="1400" b="1" dirty="0">
                <a:solidFill>
                  <a:srgbClr val="0000FF"/>
                </a:solidFill>
                <a:latin typeface="Times New Roman" pitchFamily="18" charset="0"/>
                <a:ea typeface="標楷體" pitchFamily="65" charset="-120"/>
              </a:rPr>
              <a:t>傳真至本委員會。</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52</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登入系統</a:t>
            </a:r>
            <a:endParaRPr lang="zh-TW" altLang="en-US" sz="2600" dirty="0">
              <a:solidFill>
                <a:srgbClr val="FF0000"/>
              </a:solidFill>
            </a:endParaRPr>
          </a:p>
        </p:txBody>
      </p:sp>
      <p:sp>
        <p:nvSpPr>
          <p:cNvPr id="7" name="文字方塊 4"/>
          <p:cNvSpPr txBox="1">
            <a:spLocks noChangeArrowheads="1"/>
          </p:cNvSpPr>
          <p:nvPr/>
        </p:nvSpPr>
        <p:spPr bwMode="auto">
          <a:xfrm>
            <a:off x="179512" y="1133796"/>
            <a:ext cx="8424936" cy="1077218"/>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smtClean="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b="1" u="sng" dirty="0" smtClean="0">
                <a:solidFill>
                  <a:srgbClr val="0000FF"/>
                </a:solidFill>
                <a:latin typeface="Times New Roman" pitchFamily="18" charset="0"/>
                <a:ea typeface="標楷體" pitchFamily="65" charset="-120"/>
              </a:rPr>
              <a:t>考生若</a:t>
            </a:r>
            <a:r>
              <a:rPr lang="zh-TW" altLang="en-US" b="1" u="sng" dirty="0">
                <a:solidFill>
                  <a:srgbClr val="0000FF"/>
                </a:solidFill>
                <a:latin typeface="Times New Roman" pitchFamily="18" charset="0"/>
                <a:ea typeface="標楷體" pitchFamily="65" charset="-120"/>
              </a:rPr>
              <a:t>所屬高中職學校未辦理集體繳費</a:t>
            </a:r>
            <a:r>
              <a:rPr lang="zh-TW" altLang="en-US" b="1" u="sng" dirty="0">
                <a:solidFill>
                  <a:srgbClr val="FF0000"/>
                </a:solidFill>
                <a:latin typeface="Times New Roman" pitchFamily="18" charset="0"/>
                <a:ea typeface="標楷體" pitchFamily="65" charset="-120"/>
              </a:rPr>
              <a:t>或</a:t>
            </a:r>
            <a:r>
              <a:rPr lang="zh-TW" altLang="en-US" b="1" u="sng" dirty="0">
                <a:solidFill>
                  <a:srgbClr val="0000FF"/>
                </a:solidFill>
                <a:latin typeface="Times New Roman" pitchFamily="18" charset="0"/>
                <a:ea typeface="標楷體" pitchFamily="65" charset="-120"/>
              </a:rPr>
              <a:t>考生未參加所屬高中職學校</a:t>
            </a:r>
            <a:r>
              <a:rPr lang="zh-TW" altLang="en-US" b="1" u="sng" dirty="0" smtClean="0">
                <a:solidFill>
                  <a:srgbClr val="0000FF"/>
                </a:solidFill>
                <a:latin typeface="Times New Roman" pitchFamily="18" charset="0"/>
                <a:ea typeface="標楷體" pitchFamily="65" charset="-120"/>
              </a:rPr>
              <a:t>集體</a:t>
            </a:r>
            <a:endParaRPr lang="en-US" altLang="zh-TW" b="1" u="sng" dirty="0" smtClean="0">
              <a:solidFill>
                <a:srgbClr val="0000FF"/>
              </a:solidFill>
              <a:latin typeface="Times New Roman" pitchFamily="18" charset="0"/>
              <a:ea typeface="標楷體" pitchFamily="65" charset="-120"/>
            </a:endParaRPr>
          </a:p>
          <a:p>
            <a:pPr marL="0" lvl="1" algn="just">
              <a:spcBef>
                <a:spcPts val="600"/>
              </a:spcBef>
            </a:pPr>
            <a:r>
              <a:rPr lang="zh-TW" altLang="en-US" b="1" dirty="0">
                <a:solidFill>
                  <a:srgbClr val="0000FF"/>
                </a:solidFill>
                <a:latin typeface="Times New Roman" pitchFamily="18" charset="0"/>
                <a:ea typeface="標楷體" pitchFamily="65" charset="-120"/>
              </a:rPr>
              <a:t> </a:t>
            </a:r>
            <a:r>
              <a:rPr lang="zh-TW" altLang="en-US" b="1" dirty="0" smtClean="0">
                <a:solidFill>
                  <a:srgbClr val="0000FF"/>
                </a:solidFill>
                <a:latin typeface="Times New Roman" pitchFamily="18" charset="0"/>
                <a:ea typeface="標楷體" pitchFamily="65" charset="-120"/>
              </a:rPr>
              <a:t>              </a:t>
            </a:r>
            <a:r>
              <a:rPr lang="zh-TW" altLang="en-US" b="1" u="sng" dirty="0" smtClean="0">
                <a:solidFill>
                  <a:srgbClr val="0000FF"/>
                </a:solidFill>
                <a:latin typeface="Times New Roman" pitchFamily="18" charset="0"/>
                <a:ea typeface="標楷體" pitchFamily="65" charset="-120"/>
              </a:rPr>
              <a:t>繳費</a:t>
            </a:r>
            <a:r>
              <a:rPr lang="zh-TW" altLang="en-US" b="1" u="sng" dirty="0" smtClean="0">
                <a:solidFill>
                  <a:srgbClr val="FF0000"/>
                </a:solidFill>
                <a:latin typeface="Times New Roman" pitchFamily="18" charset="0"/>
                <a:ea typeface="標楷體" pitchFamily="65" charset="-120"/>
              </a:rPr>
              <a:t>，一律</a:t>
            </a:r>
            <a:r>
              <a:rPr lang="zh-TW" altLang="en-US" b="1" u="sng" dirty="0">
                <a:solidFill>
                  <a:srgbClr val="FF0000"/>
                </a:solidFill>
                <a:latin typeface="Times New Roman" pitchFamily="18" charset="0"/>
                <a:ea typeface="標楷體" pitchFamily="65" charset="-120"/>
              </a:rPr>
              <a:t>使用個別繳費方式進行</a:t>
            </a:r>
            <a:r>
              <a:rPr lang="zh-TW" altLang="en-US" b="1" u="sng" dirty="0" smtClean="0">
                <a:solidFill>
                  <a:srgbClr val="FF0000"/>
                </a:solidFill>
                <a:latin typeface="Times New Roman" pitchFamily="18" charset="0"/>
                <a:ea typeface="標楷體" pitchFamily="65" charset="-120"/>
              </a:rPr>
              <a:t>繳費，繳費成功才可進行網路選填登</a:t>
            </a:r>
            <a:r>
              <a:rPr lang="zh-TW" altLang="en-US" b="1" u="sng" dirty="0">
                <a:solidFill>
                  <a:srgbClr val="FF0000"/>
                </a:solidFill>
                <a:latin typeface="Times New Roman" pitchFamily="18" charset="0"/>
                <a:ea typeface="標楷體" pitchFamily="65" charset="-120"/>
              </a:rPr>
              <a:t> </a:t>
            </a:r>
            <a:r>
              <a:rPr lang="zh-TW" altLang="en-US" b="1" u="sng" dirty="0" smtClean="0">
                <a:solidFill>
                  <a:srgbClr val="FF0000"/>
                </a:solidFill>
                <a:latin typeface="Times New Roman" pitchFamily="18" charset="0"/>
                <a:ea typeface="標楷體" pitchFamily="65" charset="-120"/>
              </a:rPr>
              <a:t> </a:t>
            </a:r>
            <a:endParaRPr lang="en-US" altLang="zh-TW" b="1" u="sng" dirty="0" smtClean="0">
              <a:solidFill>
                <a:srgbClr val="FF0000"/>
              </a:solidFill>
              <a:latin typeface="Times New Roman" pitchFamily="18" charset="0"/>
              <a:ea typeface="標楷體" pitchFamily="65" charset="-120"/>
            </a:endParaRPr>
          </a:p>
          <a:p>
            <a:pPr marL="0" lvl="1" algn="just">
              <a:spcBef>
                <a:spcPts val="600"/>
              </a:spcBef>
            </a:pPr>
            <a:r>
              <a:rPr lang="zh-TW" altLang="en-US" b="1" dirty="0">
                <a:solidFill>
                  <a:srgbClr val="FF0000"/>
                </a:solidFill>
                <a:latin typeface="Times New Roman" pitchFamily="18" charset="0"/>
                <a:ea typeface="標楷體" pitchFamily="65" charset="-120"/>
              </a:rPr>
              <a:t> </a:t>
            </a:r>
            <a:r>
              <a:rPr lang="zh-TW" altLang="en-US" b="1" dirty="0" smtClean="0">
                <a:solidFill>
                  <a:srgbClr val="FF0000"/>
                </a:solidFill>
                <a:latin typeface="Times New Roman" pitchFamily="18" charset="0"/>
                <a:ea typeface="標楷體" pitchFamily="65" charset="-120"/>
              </a:rPr>
              <a:t>              </a:t>
            </a:r>
            <a:r>
              <a:rPr lang="zh-TW" altLang="en-US" b="1" u="sng" dirty="0" smtClean="0">
                <a:solidFill>
                  <a:srgbClr val="FF0000"/>
                </a:solidFill>
                <a:latin typeface="Times New Roman" pitchFamily="18" charset="0"/>
                <a:ea typeface="標楷體" pitchFamily="65" charset="-120"/>
              </a:rPr>
              <a:t>記志願。</a:t>
            </a:r>
            <a:endParaRPr lang="zh-TW" altLang="en-US" b="1" u="sng" dirty="0">
              <a:solidFill>
                <a:srgbClr val="FF0000"/>
              </a:solidFill>
              <a:latin typeface="Times New Roman" pitchFamily="18" charset="0"/>
              <a:ea typeface="標楷體" pitchFamily="65" charset="-120"/>
            </a:endParaRPr>
          </a:p>
        </p:txBody>
      </p:sp>
      <p:pic>
        <p:nvPicPr>
          <p:cNvPr id="2" name="圖片 1"/>
          <p:cNvPicPr>
            <a:picLocks noChangeAspect="1"/>
          </p:cNvPicPr>
          <p:nvPr/>
        </p:nvPicPr>
        <p:blipFill>
          <a:blip r:embed="rId3"/>
          <a:stretch>
            <a:fillRect/>
          </a:stretch>
        </p:blipFill>
        <p:spPr>
          <a:xfrm>
            <a:off x="863588" y="2211014"/>
            <a:ext cx="7308812" cy="4034211"/>
          </a:xfrm>
          <a:prstGeom prst="rect">
            <a:avLst/>
          </a:prstGeom>
        </p:spPr>
      </p:pic>
      <p:sp>
        <p:nvSpPr>
          <p:cNvPr id="8" name="AutoShape 4"/>
          <p:cNvSpPr>
            <a:spLocks noChangeArrowheads="1"/>
          </p:cNvSpPr>
          <p:nvPr/>
        </p:nvSpPr>
        <p:spPr bwMode="auto">
          <a:xfrm>
            <a:off x="6309027" y="3630426"/>
            <a:ext cx="1368425" cy="398462"/>
          </a:xfrm>
          <a:prstGeom prst="wedgeRectCallout">
            <a:avLst>
              <a:gd name="adj1" fmla="val -88679"/>
              <a:gd name="adj2" fmla="val -79760"/>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207174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53</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繳款單下載介面</a:t>
            </a:r>
            <a:endParaRPr lang="zh-TW" altLang="en-US" sz="2600" dirty="0">
              <a:solidFill>
                <a:srgbClr val="FF0000"/>
              </a:solidFill>
            </a:endParaRPr>
          </a:p>
        </p:txBody>
      </p:sp>
      <p:sp>
        <p:nvSpPr>
          <p:cNvPr id="6" name="AutoShape 4"/>
          <p:cNvSpPr>
            <a:spLocks noChangeArrowheads="1"/>
          </p:cNvSpPr>
          <p:nvPr/>
        </p:nvSpPr>
        <p:spPr bwMode="auto">
          <a:xfrm>
            <a:off x="395536" y="1078460"/>
            <a:ext cx="7632848" cy="792088"/>
          </a:xfrm>
          <a:prstGeom prst="wedgeRectCallout">
            <a:avLst>
              <a:gd name="adj1" fmla="val -29280"/>
              <a:gd name="adj2" fmla="val 1160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上方出現考生之繳款帳號，請考生詳細閱讀下方</a:t>
            </a:r>
            <a:r>
              <a:rPr lang="zh-TW" altLang="en-US" sz="1400" b="1" dirty="0" smtClean="0">
                <a:solidFill>
                  <a:srgbClr val="0000FF"/>
                </a:solidFill>
                <a:latin typeface="標楷體" pitchFamily="65" charset="-120"/>
                <a:ea typeface="標楷體" pitchFamily="65" charset="-120"/>
              </a:rPr>
              <a:t>之</a:t>
            </a:r>
            <a:r>
              <a:rPr lang="zh-TW" altLang="en-US" sz="1400" b="1" dirty="0">
                <a:solidFill>
                  <a:srgbClr val="0000FF"/>
                </a:solidFill>
                <a:latin typeface="標楷體" pitchFamily="65" charset="-120"/>
                <a:ea typeface="標楷體" pitchFamily="65" charset="-120"/>
              </a:rPr>
              <a:t>注意事項</a:t>
            </a:r>
            <a:r>
              <a:rPr lang="zh-TW" altLang="en-US" sz="1400" b="1" dirty="0" smtClean="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本系統提供「便利商店繳款單」或「臺灣銀行繳款單」下載</a:t>
            </a:r>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若欲至其他金融機構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轉帳繳費，可下載其他金融機構繳款資訊，以便辦理跨行繳費作業。</a:t>
            </a:r>
          </a:p>
        </p:txBody>
      </p:sp>
      <p:pic>
        <p:nvPicPr>
          <p:cNvPr id="2" name="圖片 1"/>
          <p:cNvPicPr>
            <a:picLocks noChangeAspect="1"/>
          </p:cNvPicPr>
          <p:nvPr/>
        </p:nvPicPr>
        <p:blipFill>
          <a:blip r:embed="rId3"/>
          <a:stretch>
            <a:fillRect/>
          </a:stretch>
        </p:blipFill>
        <p:spPr>
          <a:xfrm>
            <a:off x="323528" y="1916832"/>
            <a:ext cx="7776864" cy="4464496"/>
          </a:xfrm>
          <a:prstGeom prst="rect">
            <a:avLst/>
          </a:prstGeom>
        </p:spPr>
      </p:pic>
    </p:spTree>
    <p:extLst>
      <p:ext uri="{BB962C8B-B14F-4D97-AF65-F5344CB8AC3E}">
        <p14:creationId xmlns:p14="http://schemas.microsoft.com/office/powerpoint/2010/main" val="25721854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54</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超商繳費單</a:t>
            </a:r>
            <a:r>
              <a:rPr lang="en-US" altLang="zh-TW" sz="2700" dirty="0" smtClean="0">
                <a:solidFill>
                  <a:srgbClr val="FF0000"/>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樣張</a:t>
            </a:r>
            <a:r>
              <a:rPr lang="en-US" altLang="zh-TW" sz="2700" dirty="0" smtClean="0">
                <a:solidFill>
                  <a:srgbClr val="FF0000"/>
                </a:solidFill>
                <a:latin typeface="標楷體" pitchFamily="65" charset="-120"/>
                <a:ea typeface="標楷體" pitchFamily="65" charset="-120"/>
              </a:rPr>
              <a:t>)</a:t>
            </a:r>
            <a:endParaRPr lang="zh-TW" altLang="en-US" sz="2600" dirty="0">
              <a:solidFill>
                <a:srgbClr val="FF0000"/>
              </a:solidFill>
            </a:endParaRPr>
          </a:p>
        </p:txBody>
      </p:sp>
      <p:sp>
        <p:nvSpPr>
          <p:cNvPr id="6" name="AutoShape 4"/>
          <p:cNvSpPr>
            <a:spLocks noChangeArrowheads="1"/>
          </p:cNvSpPr>
          <p:nvPr/>
        </p:nvSpPr>
        <p:spPr bwMode="auto">
          <a:xfrm>
            <a:off x="251520" y="1124745"/>
            <a:ext cx="7632848" cy="792088"/>
          </a:xfrm>
          <a:prstGeom prst="wedgeRectCallout">
            <a:avLst>
              <a:gd name="adj1" fmla="val -2622"/>
              <a:gd name="adj2" fmla="val 4696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若欲前往便利商店繳費者，點選「下載便利商店繳款單」</a:t>
            </a:r>
            <a:r>
              <a:rPr lang="zh-TW" altLang="en-US" sz="1400" b="1" dirty="0" smtClean="0">
                <a:solidFill>
                  <a:srgbClr val="0000FF"/>
                </a:solidFill>
                <a:latin typeface="標楷體" pitchFamily="65" charset="-120"/>
                <a:ea typeface="標楷體" pitchFamily="65" charset="-120"/>
              </a:rPr>
              <a:t>，並閱讀「</a:t>
            </a:r>
            <a:r>
              <a:rPr lang="zh-TW" altLang="en-US" sz="1400" b="1" dirty="0">
                <a:solidFill>
                  <a:srgbClr val="0000FF"/>
                </a:solidFill>
                <a:latin typeface="標楷體" pitchFamily="65" charset="-120"/>
                <a:ea typeface="標楷體" pitchFamily="65" charset="-120"/>
              </a:rPr>
              <a:t>便利商店繳款注意事項</a:t>
            </a:r>
            <a:r>
              <a:rPr lang="zh-TW" altLang="en-US" sz="1400" b="1" dirty="0" smtClean="0">
                <a:solidFill>
                  <a:srgbClr val="0000FF"/>
                </a:solidFill>
                <a:latin typeface="標楷體" pitchFamily="65" charset="-120"/>
                <a:ea typeface="標楷體" pitchFamily="65" charset="-120"/>
              </a:rPr>
              <a:t>」後</a:t>
            </a:r>
            <a:r>
              <a:rPr lang="zh-TW" altLang="en-US" sz="1400" b="1" dirty="0">
                <a:solidFill>
                  <a:srgbClr val="0000FF"/>
                </a:solidFill>
                <a:latin typeface="標楷體" pitchFamily="65" charset="-120"/>
                <a:ea typeface="標楷體" pitchFamily="65" charset="-120"/>
              </a:rPr>
              <a:t>，即可產生便利商店繳款</a:t>
            </a:r>
            <a:r>
              <a:rPr lang="zh-TW" altLang="en-US" sz="1400" b="1" dirty="0" smtClean="0">
                <a:solidFill>
                  <a:srgbClr val="0000FF"/>
                </a:solidFill>
                <a:latin typeface="標楷體" pitchFamily="65" charset="-120"/>
                <a:ea typeface="標楷體" pitchFamily="65" charset="-120"/>
              </a:rPr>
              <a:t>單。</a:t>
            </a:r>
            <a:r>
              <a:rPr lang="zh-TW" altLang="en-US" sz="1400" b="1" dirty="0">
                <a:solidFill>
                  <a:srgbClr val="0000FF"/>
                </a:solidFill>
                <a:latin typeface="標楷體" pitchFamily="65" charset="-120"/>
                <a:ea typeface="標楷體" pitchFamily="65" charset="-120"/>
              </a:rPr>
              <a:t>請注意，因便利商店繳款單上有條碼，建議使用雷射印表機列印。若無雷射印表機者，請將產生之檔案存入記憶卡或隨身碟後，帶至便利商店或影印店</a:t>
            </a:r>
            <a:r>
              <a:rPr lang="zh-TW" altLang="en-US" sz="1400" b="1" dirty="0" smtClean="0">
                <a:solidFill>
                  <a:srgbClr val="0000FF"/>
                </a:solidFill>
                <a:latin typeface="標楷體" pitchFamily="65" charset="-120"/>
                <a:ea typeface="標楷體" pitchFamily="65" charset="-120"/>
              </a:rPr>
              <a:t>列印。</a:t>
            </a:r>
            <a:endParaRPr lang="zh-TW" altLang="en-US" sz="1400" b="1" dirty="0">
              <a:solidFill>
                <a:srgbClr val="0000FF"/>
              </a:solidFill>
              <a:latin typeface="標楷體" pitchFamily="65" charset="-120"/>
              <a:ea typeface="標楷體" pitchFamily="65" charset="-120"/>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309874161"/>
              </p:ext>
            </p:extLst>
          </p:nvPr>
        </p:nvGraphicFramePr>
        <p:xfrm>
          <a:off x="107504" y="3158236"/>
          <a:ext cx="3384375" cy="1206868"/>
        </p:xfrm>
        <a:graphic>
          <a:graphicData uri="http://schemas.openxmlformats.org/presentationml/2006/ole">
            <mc:AlternateContent xmlns:mc="http://schemas.openxmlformats.org/markup-compatibility/2006">
              <mc:Choice xmlns:v="urn:schemas-microsoft-com:vml" Requires="v">
                <p:oleObj spid="_x0000_s1163" name="點陣圖影像" r:id="rId4" imgW="7020905" imgH="1009791" progId="Paint.Picture">
                  <p:embed/>
                </p:oleObj>
              </mc:Choice>
              <mc:Fallback>
                <p:oleObj name="點陣圖影像" r:id="rId4" imgW="7020905" imgH="1009791"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3158236"/>
                        <a:ext cx="3384375" cy="1206868"/>
                      </a:xfrm>
                      <a:prstGeom prst="rect">
                        <a:avLst/>
                      </a:prstGeom>
                      <a:noFill/>
                    </p:spPr>
                  </p:pic>
                </p:oleObj>
              </mc:Fallback>
            </mc:AlternateContent>
          </a:graphicData>
        </a:graphic>
      </p:graphicFrame>
      <p:sp>
        <p:nvSpPr>
          <p:cNvPr id="7" name="向右箭號 6"/>
          <p:cNvSpPr/>
          <p:nvPr/>
        </p:nvSpPr>
        <p:spPr>
          <a:xfrm>
            <a:off x="3500139" y="3638107"/>
            <a:ext cx="68524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6"/>
          <a:stretch>
            <a:fillRect/>
          </a:stretch>
        </p:blipFill>
        <p:spPr>
          <a:xfrm>
            <a:off x="4185384" y="2060848"/>
            <a:ext cx="4160097" cy="4524775"/>
          </a:xfrm>
          <a:prstGeom prst="rect">
            <a:avLst/>
          </a:prstGeom>
          <a:ln w="9525">
            <a:solidFill>
              <a:schemeClr val="tx1"/>
            </a:solidFill>
          </a:ln>
        </p:spPr>
      </p:pic>
    </p:spTree>
    <p:extLst>
      <p:ext uri="{BB962C8B-B14F-4D97-AF65-F5344CB8AC3E}">
        <p14:creationId xmlns:p14="http://schemas.microsoft.com/office/powerpoint/2010/main" val="41362820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55</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700" dirty="0">
                <a:solidFill>
                  <a:srgbClr val="FF0000"/>
                </a:solidFill>
                <a:latin typeface="標楷體" pitchFamily="65" charset="-120"/>
                <a:ea typeface="標楷體" pitchFamily="65" charset="-120"/>
              </a:rPr>
              <a:t>臺</a:t>
            </a:r>
            <a:r>
              <a:rPr lang="zh-TW" altLang="en-US" sz="2700" dirty="0" smtClean="0">
                <a:solidFill>
                  <a:srgbClr val="FF0000"/>
                </a:solidFill>
                <a:latin typeface="標楷體" pitchFamily="65" charset="-120"/>
                <a:ea typeface="標楷體" pitchFamily="65" charset="-120"/>
              </a:rPr>
              <a:t>銀繳費單</a:t>
            </a:r>
            <a:r>
              <a:rPr lang="en-US" altLang="zh-TW" sz="2700" dirty="0" smtClean="0">
                <a:solidFill>
                  <a:srgbClr val="FF0000"/>
                </a:solidFill>
                <a:latin typeface="標楷體" pitchFamily="65" charset="-120"/>
                <a:ea typeface="標楷體" pitchFamily="65" charset="-120"/>
              </a:rPr>
              <a:t>(</a:t>
            </a:r>
            <a:r>
              <a:rPr lang="zh-TW" altLang="en-US" sz="2700" dirty="0" smtClean="0">
                <a:solidFill>
                  <a:srgbClr val="FF0000"/>
                </a:solidFill>
                <a:latin typeface="標楷體" pitchFamily="65" charset="-120"/>
                <a:ea typeface="標楷體" pitchFamily="65" charset="-120"/>
              </a:rPr>
              <a:t>樣張</a:t>
            </a:r>
            <a:r>
              <a:rPr lang="en-US" altLang="zh-TW" sz="2700" dirty="0" smtClean="0">
                <a:solidFill>
                  <a:srgbClr val="FF0000"/>
                </a:solidFill>
                <a:latin typeface="標楷體" pitchFamily="65" charset="-120"/>
                <a:ea typeface="標楷體" pitchFamily="65" charset="-120"/>
              </a:rPr>
              <a:t>)</a:t>
            </a:r>
            <a:endParaRPr lang="zh-TW" altLang="en-US" sz="26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5" name="圖片 4"/>
          <p:cNvPicPr>
            <a:picLocks noChangeAspect="1"/>
          </p:cNvPicPr>
          <p:nvPr/>
        </p:nvPicPr>
        <p:blipFill>
          <a:blip r:embed="rId3"/>
          <a:stretch>
            <a:fillRect/>
          </a:stretch>
        </p:blipFill>
        <p:spPr>
          <a:xfrm>
            <a:off x="3995936" y="1124744"/>
            <a:ext cx="4320480" cy="5472608"/>
          </a:xfrm>
          <a:prstGeom prst="rect">
            <a:avLst/>
          </a:prstGeom>
          <a:ln w="9525">
            <a:solidFill>
              <a:schemeClr val="tx1"/>
            </a:solidFill>
          </a:ln>
        </p:spPr>
      </p:pic>
      <p:sp>
        <p:nvSpPr>
          <p:cNvPr id="10" name="AutoShape 4"/>
          <p:cNvSpPr>
            <a:spLocks noChangeArrowheads="1"/>
          </p:cNvSpPr>
          <p:nvPr/>
        </p:nvSpPr>
        <p:spPr bwMode="auto">
          <a:xfrm>
            <a:off x="367234" y="1425104"/>
            <a:ext cx="3096344" cy="792087"/>
          </a:xfrm>
          <a:prstGeom prst="wedgeRectCallout">
            <a:avLst>
              <a:gd name="adj1" fmla="val 62186"/>
              <a:gd name="adj2" fmla="val 9896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若欲至臺灣銀行各分行臨櫃繳款者，點選「下載臺灣銀行繳款單</a:t>
            </a:r>
            <a:r>
              <a:rPr lang="zh-TW" altLang="en-US" sz="1400" b="1" dirty="0" smtClean="0">
                <a:solidFill>
                  <a:srgbClr val="0000FF"/>
                </a:solidFill>
                <a:latin typeface="標楷體" pitchFamily="65" charset="-120"/>
                <a:ea typeface="標楷體" pitchFamily="65" charset="-120"/>
              </a:rPr>
              <a:t>」後</a:t>
            </a:r>
            <a:r>
              <a:rPr lang="zh-TW" altLang="en-US" sz="1400" b="1" dirty="0">
                <a:solidFill>
                  <a:srgbClr val="0000FF"/>
                </a:solidFill>
                <a:latin typeface="標楷體" pitchFamily="65" charset="-120"/>
                <a:ea typeface="標楷體" pitchFamily="65" charset="-120"/>
              </a:rPr>
              <a:t>，即可產生臺灣銀行繳款</a:t>
            </a:r>
            <a:r>
              <a:rPr lang="zh-TW" altLang="en-US" sz="1400" b="1" dirty="0" smtClean="0">
                <a:solidFill>
                  <a:srgbClr val="0000FF"/>
                </a:solidFill>
                <a:latin typeface="標楷體" pitchFamily="65" charset="-120"/>
                <a:ea typeface="標楷體" pitchFamily="65" charset="-120"/>
              </a:rPr>
              <a:t>單。</a:t>
            </a:r>
            <a:endParaRPr lang="zh-TW" altLang="en-US"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7193000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56</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a:t>
            </a:r>
            <a:r>
              <a:rPr lang="zh-TW" altLang="en-US" sz="2700" dirty="0" smtClean="0">
                <a:solidFill>
                  <a:schemeClr val="tx2"/>
                </a:solidFill>
                <a:latin typeface="標楷體" pitchFamily="65" charset="-120"/>
                <a:ea typeface="標楷體" pitchFamily="65" charset="-120"/>
              </a:rPr>
              <a:t>、繳款單列印及繳款帳號查詢系統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其他繳費資訊</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樣張</a:t>
            </a:r>
            <a:r>
              <a:rPr lang="en-US" altLang="zh-TW" sz="2400" dirty="0" smtClean="0">
                <a:solidFill>
                  <a:srgbClr val="FF0000"/>
                </a:solidFill>
                <a:latin typeface="標楷體" pitchFamily="65" charset="-120"/>
                <a:ea typeface="標楷體" pitchFamily="65" charset="-120"/>
              </a:rPr>
              <a:t>)</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3491880" y="1154758"/>
            <a:ext cx="4869764" cy="5328592"/>
          </a:xfrm>
          <a:prstGeom prst="rect">
            <a:avLst/>
          </a:prstGeom>
          <a:ln w="9525">
            <a:solidFill>
              <a:schemeClr val="tx1"/>
            </a:solidFill>
          </a:ln>
        </p:spPr>
      </p:pic>
      <p:sp>
        <p:nvSpPr>
          <p:cNvPr id="8" name="AutoShape 4"/>
          <p:cNvSpPr>
            <a:spLocks noChangeArrowheads="1"/>
          </p:cNvSpPr>
          <p:nvPr/>
        </p:nvSpPr>
        <p:spPr bwMode="auto">
          <a:xfrm>
            <a:off x="179512" y="1124745"/>
            <a:ext cx="3096344" cy="792087"/>
          </a:xfrm>
          <a:prstGeom prst="wedgeRectCallout">
            <a:avLst>
              <a:gd name="adj1" fmla="val 54737"/>
              <a:gd name="adj2" fmla="val 9168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考生亦可下載其他金融機構繳款資訊，至其他金融機構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轉帳進行</a:t>
            </a:r>
            <a:r>
              <a:rPr lang="zh-TW" altLang="en-US" sz="1400" b="1" dirty="0" smtClean="0">
                <a:solidFill>
                  <a:srgbClr val="0000FF"/>
                </a:solidFill>
                <a:latin typeface="標楷體" pitchFamily="65" charset="-120"/>
                <a:ea typeface="標楷體" pitchFamily="65" charset="-120"/>
              </a:rPr>
              <a:t>繳費。</a:t>
            </a:r>
            <a:endParaRPr lang="zh-TW" altLang="en-US"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996629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57</a:t>
            </a:fld>
            <a:endParaRPr lang="en-US" altLang="zh-TW" dirty="0" smtClean="0"/>
          </a:p>
        </p:txBody>
      </p:sp>
      <p:sp>
        <p:nvSpPr>
          <p:cNvPr id="90114" name="標題 1"/>
          <p:cNvSpPr txBox="1">
            <a:spLocks/>
          </p:cNvSpPr>
          <p:nvPr/>
        </p:nvSpPr>
        <p:spPr bwMode="auto">
          <a:xfrm>
            <a:off x="107504" y="326777"/>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登入系</a:t>
            </a:r>
            <a:r>
              <a:rPr lang="zh-TW" altLang="en-US" sz="2400" dirty="0">
                <a:solidFill>
                  <a:srgbClr val="FF0000"/>
                </a:solidFill>
                <a:latin typeface="標楷體" pitchFamily="65" charset="-120"/>
                <a:ea typeface="標楷體" pitchFamily="65" charset="-120"/>
              </a:rPr>
              <a:t>統</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1" name="文字方塊 4"/>
          <p:cNvSpPr txBox="1">
            <a:spLocks noChangeArrowheads="1"/>
          </p:cNvSpPr>
          <p:nvPr/>
        </p:nvSpPr>
        <p:spPr bwMode="auto">
          <a:xfrm>
            <a:off x="120213" y="1081633"/>
            <a:ext cx="8254999" cy="984885"/>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smtClean="0">
                <a:latin typeface="Times New Roman" pitchFamily="18" charset="0"/>
                <a:ea typeface="標楷體" pitchFamily="65" charset="-120"/>
              </a:rPr>
              <a:t>注意事項</a:t>
            </a:r>
            <a:r>
              <a:rPr lang="en-US" altLang="zh-TW" sz="1600" b="1" dirty="0" smtClean="0">
                <a:latin typeface="Times New Roman" pitchFamily="18" charset="0"/>
                <a:ea typeface="標楷體" pitchFamily="65" charset="-120"/>
              </a:rPr>
              <a:t>:</a:t>
            </a:r>
            <a:r>
              <a:rPr lang="zh-TW" altLang="en-US" sz="1600" b="1" dirty="0">
                <a:latin typeface="Times New Roman" pitchFamily="18" charset="0"/>
                <a:ea typeface="標楷體" pitchFamily="65" charset="-120"/>
              </a:rPr>
              <a:t>參加集體或個別繳費考生</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包含免繳費之低收入戶考生</a:t>
            </a:r>
            <a:r>
              <a:rPr lang="en-US" altLang="zh-TW" sz="1600" b="1" dirty="0">
                <a:latin typeface="Times New Roman" pitchFamily="18" charset="0"/>
                <a:ea typeface="標楷體" pitchFamily="65" charset="-120"/>
              </a:rPr>
              <a:t>)</a:t>
            </a:r>
            <a:r>
              <a:rPr lang="zh-TW" altLang="en-US" sz="1600" b="1" dirty="0">
                <a:latin typeface="Times New Roman" pitchFamily="18" charset="0"/>
                <a:ea typeface="標楷體" pitchFamily="65" charset="-120"/>
              </a:rPr>
              <a:t>，均務必於繳費規定</a:t>
            </a:r>
            <a:r>
              <a:rPr lang="zh-TW" altLang="en-US" sz="1600" b="1" dirty="0" smtClean="0">
                <a:latin typeface="Times New Roman" pitchFamily="18" charset="0"/>
                <a:ea typeface="標楷體" pitchFamily="65" charset="-120"/>
              </a:rPr>
              <a:t>期限</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內</a:t>
            </a:r>
            <a:r>
              <a:rPr lang="zh-TW" altLang="en-US" sz="1600" b="1" dirty="0">
                <a:latin typeface="Times New Roman" pitchFamily="18" charset="0"/>
                <a:ea typeface="標楷體" pitchFamily="65" charset="-120"/>
              </a:rPr>
              <a:t>上網查詢繳費狀態。如獲系統回應「繳費成功」者，即表示已完成繳費，及</a:t>
            </a:r>
            <a:r>
              <a:rPr lang="zh-TW" altLang="en-US" sz="1600" b="1" dirty="0" smtClean="0">
                <a:latin typeface="Times New Roman" pitchFamily="18" charset="0"/>
                <a:ea typeface="標楷體" pitchFamily="65" charset="-120"/>
              </a:rPr>
              <a:t>參</a:t>
            </a:r>
            <a:endParaRPr lang="en-US" altLang="zh-TW" sz="1600" b="1" dirty="0" smtClean="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smtClean="0">
                <a:latin typeface="Times New Roman" pitchFamily="18" charset="0"/>
                <a:ea typeface="標楷體" pitchFamily="65" charset="-120"/>
              </a:rPr>
              <a:t>                 加</a:t>
            </a:r>
            <a:r>
              <a:rPr lang="zh-TW" altLang="en-US" sz="1600" b="1" dirty="0">
                <a:latin typeface="Times New Roman" pitchFamily="18" charset="0"/>
                <a:ea typeface="標楷體" pitchFamily="65" charset="-120"/>
              </a:rPr>
              <a:t>本招生之登記分發，具有上網選填登記志願資格。</a:t>
            </a:r>
          </a:p>
        </p:txBody>
      </p:sp>
      <p:pic>
        <p:nvPicPr>
          <p:cNvPr id="2" name="圖片 1"/>
          <p:cNvPicPr>
            <a:picLocks noChangeAspect="1"/>
          </p:cNvPicPr>
          <p:nvPr/>
        </p:nvPicPr>
        <p:blipFill>
          <a:blip r:embed="rId3"/>
          <a:stretch>
            <a:fillRect/>
          </a:stretch>
        </p:blipFill>
        <p:spPr>
          <a:xfrm>
            <a:off x="607082" y="2156743"/>
            <a:ext cx="7488832" cy="4088481"/>
          </a:xfrm>
          <a:prstGeom prst="rect">
            <a:avLst/>
          </a:prstGeom>
        </p:spPr>
      </p:pic>
      <p:sp>
        <p:nvSpPr>
          <p:cNvPr id="10" name="AutoShape 4"/>
          <p:cNvSpPr>
            <a:spLocks noChangeArrowheads="1"/>
          </p:cNvSpPr>
          <p:nvPr/>
        </p:nvSpPr>
        <p:spPr bwMode="auto">
          <a:xfrm>
            <a:off x="6727489" y="3558178"/>
            <a:ext cx="1368425" cy="398462"/>
          </a:xfrm>
          <a:prstGeom prst="wedgeRectCallout">
            <a:avLst>
              <a:gd name="adj1" fmla="val -105535"/>
              <a:gd name="adj2" fmla="val -5701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a:t>
            </a:r>
            <a:r>
              <a:rPr lang="zh-TW" altLang="en-US" sz="1400" b="1" dirty="0">
                <a:solidFill>
                  <a:srgbClr val="0000FF"/>
                </a:solidFill>
                <a:latin typeface="標楷體" pitchFamily="65" charset="-120"/>
                <a:ea typeface="標楷體" pitchFamily="65" charset="-120"/>
              </a:rPr>
              <a:t>輸入資料</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3073829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58</a:t>
            </a:fld>
            <a:endParaRPr lang="en-US" altLang="zh-TW" dirty="0" smtClean="0"/>
          </a:p>
        </p:txBody>
      </p:sp>
      <p:sp>
        <p:nvSpPr>
          <p:cNvPr id="90114" name="標題 1"/>
          <p:cNvSpPr txBox="1">
            <a:spLocks/>
          </p:cNvSpPr>
          <p:nvPr/>
        </p:nvSpPr>
        <p:spPr bwMode="auto">
          <a:xfrm>
            <a:off x="179512" y="370001"/>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繳費成功畫</a:t>
            </a:r>
            <a:r>
              <a:rPr lang="zh-TW" altLang="en-US" sz="2400" dirty="0">
                <a:solidFill>
                  <a:srgbClr val="FF0000"/>
                </a:solidFill>
                <a:latin typeface="標楷體" pitchFamily="65" charset="-120"/>
                <a:ea typeface="標楷體" pitchFamily="65" charset="-120"/>
              </a:rPr>
              <a:t>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5" name="圖片 4"/>
          <p:cNvPicPr>
            <a:picLocks noChangeAspect="1"/>
          </p:cNvPicPr>
          <p:nvPr/>
        </p:nvPicPr>
        <p:blipFill>
          <a:blip r:embed="rId3"/>
          <a:stretch>
            <a:fillRect/>
          </a:stretch>
        </p:blipFill>
        <p:spPr>
          <a:xfrm>
            <a:off x="286131" y="1196752"/>
            <a:ext cx="7707641" cy="4968552"/>
          </a:xfrm>
          <a:prstGeom prst="rect">
            <a:avLst/>
          </a:prstGeom>
        </p:spPr>
      </p:pic>
      <p:sp>
        <p:nvSpPr>
          <p:cNvPr id="10" name="AutoShape 4"/>
          <p:cNvSpPr>
            <a:spLocks noChangeArrowheads="1"/>
          </p:cNvSpPr>
          <p:nvPr/>
        </p:nvSpPr>
        <p:spPr bwMode="auto">
          <a:xfrm>
            <a:off x="4129959" y="4223219"/>
            <a:ext cx="3747201" cy="936104"/>
          </a:xfrm>
          <a:prstGeom prst="wedgeRectCallout">
            <a:avLst>
              <a:gd name="adj1" fmla="val -32891"/>
              <a:gd name="adj2" fmla="val -16590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登入系統後，如考生繳費成功，系統會於繳費狀態欄位顯示繳費成功之</a:t>
            </a:r>
            <a:r>
              <a:rPr lang="zh-TW" altLang="en-US" sz="1400" b="1" dirty="0" smtClean="0">
                <a:solidFill>
                  <a:srgbClr val="0000FF"/>
                </a:solidFill>
                <a:latin typeface="標楷體" pitchFamily="65" charset="-120"/>
                <a:ea typeface="標楷體" pitchFamily="65" charset="-120"/>
              </a:rPr>
              <a:t>訊息</a:t>
            </a:r>
            <a:r>
              <a:rPr lang="zh-TW" altLang="en-US" sz="1400" b="1" dirty="0">
                <a:solidFill>
                  <a:srgbClr val="0000FF"/>
                </a:solidFill>
                <a:latin typeface="標楷體" pitchFamily="65" charset="-120"/>
                <a:ea typeface="標楷體" pitchFamily="65" charset="-120"/>
              </a:rPr>
              <a:t>。考生可選擇儲存或直接列印「繳費完成確認單」，確認單請妥善保存以便備查。</a:t>
            </a:r>
            <a:endParaRPr lang="zh-TW" altLang="zh-TW" sz="1400" b="1" dirty="0">
              <a:solidFill>
                <a:srgbClr val="0000FF"/>
              </a:solidFill>
              <a:latin typeface="標楷體" pitchFamily="65" charset="-120"/>
              <a:ea typeface="標楷體" pitchFamily="65" charset="-120"/>
            </a:endParaRPr>
          </a:p>
          <a:p>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550296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59</a:t>
            </a:fld>
            <a:endParaRPr lang="en-US" altLang="zh-TW" dirty="0" smtClean="0"/>
          </a:p>
        </p:txBody>
      </p:sp>
      <p:sp>
        <p:nvSpPr>
          <p:cNvPr id="90114" name="標題 1"/>
          <p:cNvSpPr txBox="1">
            <a:spLocks/>
          </p:cNvSpPr>
          <p:nvPr/>
        </p:nvSpPr>
        <p:spPr bwMode="auto">
          <a:xfrm>
            <a:off x="179512" y="3326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繳費</a:t>
            </a:r>
            <a:r>
              <a:rPr lang="zh-TW" altLang="en-US" sz="2400" dirty="0">
                <a:solidFill>
                  <a:srgbClr val="FF0000"/>
                </a:solidFill>
                <a:latin typeface="標楷體" pitchFamily="65" charset="-120"/>
                <a:ea typeface="標楷體" pitchFamily="65" charset="-120"/>
              </a:rPr>
              <a:t>完成確認</a:t>
            </a:r>
            <a:r>
              <a:rPr lang="zh-TW" altLang="en-US" sz="2400" dirty="0" smtClean="0">
                <a:solidFill>
                  <a:srgbClr val="FF0000"/>
                </a:solidFill>
                <a:latin typeface="標楷體" pitchFamily="65" charset="-120"/>
                <a:ea typeface="標楷體" pitchFamily="65" charset="-120"/>
              </a:rPr>
              <a:t>單</a:t>
            </a:r>
            <a:r>
              <a:rPr lang="en-US" altLang="zh-TW" sz="2400" dirty="0" smtClean="0">
                <a:solidFill>
                  <a:srgbClr val="FF0000"/>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樣張</a:t>
            </a:r>
            <a:r>
              <a:rPr lang="en-US" altLang="zh-TW" sz="2400" dirty="0" smtClean="0">
                <a:solidFill>
                  <a:srgbClr val="FF0000"/>
                </a:solidFill>
                <a:latin typeface="標楷體" pitchFamily="65" charset="-120"/>
                <a:ea typeface="標楷體" pitchFamily="65" charset="-120"/>
              </a:rPr>
              <a:t>)</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2" name="圖片 1"/>
          <p:cNvPicPr>
            <a:picLocks noChangeAspect="1"/>
          </p:cNvPicPr>
          <p:nvPr/>
        </p:nvPicPr>
        <p:blipFill>
          <a:blip r:embed="rId3"/>
          <a:stretch>
            <a:fillRect/>
          </a:stretch>
        </p:blipFill>
        <p:spPr>
          <a:xfrm>
            <a:off x="1471178" y="1340769"/>
            <a:ext cx="5760640" cy="4032448"/>
          </a:xfrm>
          <a:prstGeom prst="rect">
            <a:avLst/>
          </a:prstGeom>
          <a:ln w="9525">
            <a:solidFill>
              <a:schemeClr val="tx1"/>
            </a:solidFill>
          </a:ln>
        </p:spPr>
      </p:pic>
    </p:spTree>
    <p:extLst>
      <p:ext uri="{BB962C8B-B14F-4D97-AF65-F5344CB8AC3E}">
        <p14:creationId xmlns:p14="http://schemas.microsoft.com/office/powerpoint/2010/main" val="278530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6</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79512" y="1340768"/>
            <a:ext cx="8666484" cy="5005387"/>
          </a:xfrm>
          <a:prstGeom prst="rect">
            <a:avLst/>
          </a:prstGeom>
          <a:noFill/>
          <a:ln w="9525">
            <a:noFill/>
            <a:miter lim="800000"/>
            <a:headEnd/>
            <a:tailEnd/>
          </a:ln>
        </p:spPr>
        <p:txBody>
          <a:bodyPr/>
          <a:lstStyle/>
          <a:p>
            <a:pPr marL="266700" indent="-266700">
              <a:lnSpc>
                <a:spcPts val="3000"/>
              </a:lnSpc>
              <a:buClr>
                <a:schemeClr val="tx1"/>
              </a:buClr>
              <a:buFont typeface="+mj-lt"/>
              <a:buAutoNum type="arabicPeriod" startAt="2"/>
            </a:pPr>
            <a:r>
              <a:rPr lang="zh-TW" altLang="en-US" sz="2300" dirty="0" smtClean="0">
                <a:latin typeface="Times New Roman" pitchFamily="18" charset="0"/>
                <a:ea typeface="標楷體" pitchFamily="65" charset="-120"/>
              </a:rPr>
              <a:t>考生若另具特種生身分，則均</a:t>
            </a:r>
            <a:r>
              <a:rPr lang="zh-TW" altLang="en-US" sz="2300" dirty="0">
                <a:latin typeface="Times New Roman" pitchFamily="18" charset="0"/>
                <a:ea typeface="標楷體" pitchFamily="65" charset="-120"/>
              </a:rPr>
              <a:t>須</a:t>
            </a:r>
            <a:r>
              <a:rPr lang="zh-TW" altLang="en-US" sz="2300" dirty="0" smtClean="0">
                <a:latin typeface="Times New Roman" pitchFamily="18" charset="0"/>
                <a:ea typeface="標楷體" pitchFamily="65" charset="-120"/>
              </a:rPr>
              <a:t>在</a:t>
            </a:r>
            <a:r>
              <a:rPr lang="en-US" altLang="zh-TW" sz="2300" dirty="0" smtClean="0">
                <a:solidFill>
                  <a:srgbClr val="FF0000"/>
                </a:solidFill>
                <a:latin typeface="Times New Roman" pitchFamily="18" charset="0"/>
                <a:ea typeface="標楷體" pitchFamily="65" charset="-120"/>
              </a:rPr>
              <a:t>106</a:t>
            </a:r>
            <a:r>
              <a:rPr lang="zh-TW" altLang="en-US" sz="2300" dirty="0" smtClean="0">
                <a:solidFill>
                  <a:srgbClr val="FF0000"/>
                </a:solidFill>
                <a:latin typeface="Times New Roman" pitchFamily="18" charset="0"/>
                <a:ea typeface="標楷體" pitchFamily="65" charset="-120"/>
              </a:rPr>
              <a:t>年</a:t>
            </a:r>
            <a:r>
              <a:rPr lang="en-US" altLang="zh-TW" sz="2300" dirty="0" smtClean="0">
                <a:solidFill>
                  <a:srgbClr val="FF0000"/>
                </a:solidFill>
                <a:latin typeface="Times New Roman" pitchFamily="18" charset="0"/>
                <a:ea typeface="標楷體" pitchFamily="65" charset="-120"/>
              </a:rPr>
              <a:t>5</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25</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星期四</a:t>
            </a:r>
            <a:r>
              <a:rPr lang="en-US" altLang="zh-TW" sz="2300" dirty="0" smtClean="0">
                <a:solidFill>
                  <a:srgbClr val="FF0000"/>
                </a:solidFill>
                <a:latin typeface="Times New Roman" pitchFamily="18" charset="0"/>
                <a:ea typeface="標楷體" pitchFamily="65" charset="-120"/>
              </a:rPr>
              <a:t>)10:00</a:t>
            </a:r>
            <a:r>
              <a:rPr lang="zh-TW" altLang="en-US" sz="2300" dirty="0" smtClean="0">
                <a:solidFill>
                  <a:srgbClr val="FF0000"/>
                </a:solidFill>
                <a:latin typeface="Times New Roman" pitchFamily="18" charset="0"/>
                <a:ea typeface="標楷體" pitchFamily="65" charset="-120"/>
              </a:rPr>
              <a:t>起</a:t>
            </a:r>
            <a:r>
              <a:rPr lang="zh-TW" altLang="en-US" sz="2300" dirty="0">
                <a:solidFill>
                  <a:srgbClr val="FF0000"/>
                </a:solidFill>
                <a:latin typeface="Times New Roman" pitchFamily="18" charset="0"/>
                <a:ea typeface="標楷體" pitchFamily="65" charset="-120"/>
              </a:rPr>
              <a:t>至</a:t>
            </a:r>
            <a:r>
              <a:rPr lang="en-US" altLang="zh-TW" sz="2300" dirty="0" smtClean="0">
                <a:solidFill>
                  <a:srgbClr val="FF0000"/>
                </a:solidFill>
                <a:latin typeface="Times New Roman" pitchFamily="18" charset="0"/>
                <a:ea typeface="標楷體" pitchFamily="65" charset="-120"/>
              </a:rPr>
              <a:t>106</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6</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14</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星期三</a:t>
            </a:r>
            <a:r>
              <a:rPr lang="en-US" altLang="zh-TW" sz="2300" dirty="0" smtClean="0">
                <a:solidFill>
                  <a:srgbClr val="FF0000"/>
                </a:solidFill>
                <a:latin typeface="Times New Roman" pitchFamily="18" charset="0"/>
                <a:ea typeface="標楷體" pitchFamily="65" charset="-120"/>
              </a:rPr>
              <a:t>)17:00</a:t>
            </a:r>
            <a:r>
              <a:rPr lang="zh-TW" altLang="en-US" sz="2300" dirty="0" smtClean="0">
                <a:solidFill>
                  <a:srgbClr val="FF0000"/>
                </a:solidFill>
                <a:latin typeface="Times New Roman" pitchFamily="18" charset="0"/>
                <a:ea typeface="標楷體" pitchFamily="65" charset="-120"/>
              </a:rPr>
              <a:t>止</a:t>
            </a:r>
            <a:r>
              <a:rPr lang="zh-TW" altLang="en-US" sz="2300" dirty="0" smtClean="0">
                <a:latin typeface="Times New Roman" pitchFamily="18" charset="0"/>
                <a:ea typeface="標楷體" pitchFamily="65" charset="-120"/>
              </a:rPr>
              <a:t>，上網登錄資料並將</a:t>
            </a:r>
            <a:r>
              <a:rPr lang="zh-TW" altLang="en-US" sz="2300" dirty="0">
                <a:latin typeface="Times New Roman" pitchFamily="18" charset="0"/>
                <a:ea typeface="標楷體" pitchFamily="65" charset="-120"/>
              </a:rPr>
              <a:t>證明</a:t>
            </a:r>
            <a:r>
              <a:rPr lang="zh-TW" altLang="en-US" sz="2300" dirty="0" smtClean="0">
                <a:latin typeface="Times New Roman" pitchFamily="18" charset="0"/>
                <a:ea typeface="標楷體" pitchFamily="65" charset="-120"/>
              </a:rPr>
              <a:t>文件於</a:t>
            </a:r>
            <a:r>
              <a:rPr lang="en-US" altLang="zh-TW" sz="2300" dirty="0" smtClean="0">
                <a:solidFill>
                  <a:srgbClr val="FF0000"/>
                </a:solidFill>
                <a:latin typeface="Times New Roman" pitchFamily="18" charset="0"/>
                <a:ea typeface="標楷體" pitchFamily="65" charset="-120"/>
              </a:rPr>
              <a:t>106</a:t>
            </a:r>
            <a:r>
              <a:rPr lang="zh-TW" altLang="en-US" sz="2300" dirty="0" smtClean="0">
                <a:solidFill>
                  <a:srgbClr val="FF0000"/>
                </a:solidFill>
                <a:latin typeface="Times New Roman" pitchFamily="18" charset="0"/>
                <a:ea typeface="標楷體" pitchFamily="65" charset="-120"/>
              </a:rPr>
              <a:t>年</a:t>
            </a:r>
            <a:r>
              <a:rPr lang="en-US" altLang="zh-TW" sz="2300" dirty="0" smtClean="0">
                <a:solidFill>
                  <a:srgbClr val="FF0000"/>
                </a:solidFill>
                <a:latin typeface="Times New Roman" pitchFamily="18" charset="0"/>
                <a:ea typeface="標楷體" pitchFamily="65" charset="-120"/>
              </a:rPr>
              <a:t>6</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14</a:t>
            </a:r>
            <a:r>
              <a:rPr lang="zh-TW" altLang="en-US" sz="2300" dirty="0" smtClean="0">
                <a:solidFill>
                  <a:srgbClr val="FF0000"/>
                </a:solidFill>
                <a:latin typeface="Times New Roman" pitchFamily="18" charset="0"/>
                <a:ea typeface="標楷體" pitchFamily="65" charset="-120"/>
              </a:rPr>
              <a:t>日前</a:t>
            </a:r>
            <a:r>
              <a:rPr lang="en-US" altLang="zh-TW" sz="2300" dirty="0" smtClean="0">
                <a:latin typeface="Times New Roman" pitchFamily="18" charset="0"/>
                <a:ea typeface="標楷體" pitchFamily="65" charset="-120"/>
              </a:rPr>
              <a:t>(</a:t>
            </a:r>
            <a:r>
              <a:rPr lang="zh-TW" altLang="en-US" sz="2300" dirty="0" smtClean="0">
                <a:latin typeface="Times New Roman" pitchFamily="18" charset="0"/>
                <a:ea typeface="標楷體" pitchFamily="65" charset="-120"/>
              </a:rPr>
              <a:t>郵戳為憑</a:t>
            </a:r>
            <a:r>
              <a:rPr lang="en-US" altLang="zh-TW" sz="2300" dirty="0" smtClean="0">
                <a:latin typeface="Times New Roman" pitchFamily="18" charset="0"/>
                <a:ea typeface="標楷體" pitchFamily="65" charset="-120"/>
              </a:rPr>
              <a:t>)</a:t>
            </a:r>
            <a:r>
              <a:rPr lang="zh-TW" altLang="en-US" sz="2300" dirty="0" smtClean="0">
                <a:latin typeface="Times New Roman" pitchFamily="18" charset="0"/>
                <a:ea typeface="標楷體" pitchFamily="65" charset="-120"/>
              </a:rPr>
              <a:t>寄</a:t>
            </a:r>
            <a:r>
              <a:rPr lang="zh-TW" altLang="en-US" sz="2300" dirty="0">
                <a:latin typeface="Times New Roman" pitchFamily="18" charset="0"/>
                <a:ea typeface="標楷體" pitchFamily="65" charset="-120"/>
              </a:rPr>
              <a:t>送本</a:t>
            </a:r>
            <a:r>
              <a:rPr lang="zh-TW" altLang="en-US" sz="2300" dirty="0" smtClean="0">
                <a:latin typeface="Times New Roman" pitchFamily="18" charset="0"/>
                <a:ea typeface="標楷體" pitchFamily="65" charset="-120"/>
              </a:rPr>
              <a:t>委員會審查。</a:t>
            </a:r>
            <a:endParaRPr lang="en-US" altLang="zh-TW" sz="2300" dirty="0">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smtClean="0">
                <a:solidFill>
                  <a:srgbClr val="0000FF"/>
                </a:solidFill>
                <a:latin typeface="Times New Roman" pitchFamily="18" charset="0"/>
                <a:ea typeface="標楷體" pitchFamily="65" charset="-120"/>
              </a:rPr>
              <a:t>除由</a:t>
            </a:r>
            <a:r>
              <a:rPr lang="zh-TW" altLang="en-US" sz="2300" dirty="0">
                <a:solidFill>
                  <a:srgbClr val="0000FF"/>
                </a:solidFill>
                <a:latin typeface="Times New Roman" pitchFamily="18" charset="0"/>
                <a:ea typeface="標楷體" pitchFamily="65" charset="-120"/>
              </a:rPr>
              <a:t>僑務委員會所開立之「升學考試之優待證明</a:t>
            </a:r>
            <a:r>
              <a:rPr lang="zh-TW" altLang="en-US" sz="2300" dirty="0" smtClean="0">
                <a:solidFill>
                  <a:srgbClr val="0000FF"/>
                </a:solidFill>
                <a:latin typeface="Times New Roman" pitchFamily="18" charset="0"/>
                <a:ea typeface="標楷體" pitchFamily="65" charset="-120"/>
              </a:rPr>
              <a:t>」須交正本外</a:t>
            </a:r>
            <a:r>
              <a:rPr lang="zh-TW" altLang="en-US" sz="2300" dirty="0">
                <a:solidFill>
                  <a:srgbClr val="0000FF"/>
                </a:solidFill>
                <a:latin typeface="Times New Roman" pitchFamily="18" charset="0"/>
                <a:ea typeface="標楷體" pitchFamily="65" charset="-120"/>
              </a:rPr>
              <a:t>，其餘皆繳交影</a:t>
            </a:r>
            <a:r>
              <a:rPr lang="zh-TW" altLang="en-US" sz="2300" dirty="0" smtClean="0">
                <a:solidFill>
                  <a:srgbClr val="0000FF"/>
                </a:solidFill>
                <a:latin typeface="Times New Roman" pitchFamily="18" charset="0"/>
                <a:ea typeface="標楷體" pitchFamily="65" charset="-120"/>
              </a:rPr>
              <a:t>本即可。</a:t>
            </a:r>
            <a:endParaRPr lang="en-US" altLang="zh-TW" sz="2300" dirty="0">
              <a:solidFill>
                <a:srgbClr val="0000FF"/>
              </a:solidFill>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smtClean="0">
                <a:solidFill>
                  <a:srgbClr val="0000FF"/>
                </a:solidFill>
                <a:latin typeface="Times New Roman" pitchFamily="18" charset="0"/>
                <a:ea typeface="標楷體" pitchFamily="65" charset="-120"/>
              </a:rPr>
              <a:t>學校</a:t>
            </a:r>
            <a:r>
              <a:rPr lang="zh-TW" altLang="en-US" sz="2300" dirty="0">
                <a:solidFill>
                  <a:srgbClr val="0000FF"/>
                </a:solidFill>
                <a:latin typeface="Times New Roman" pitchFamily="18" charset="0"/>
                <a:ea typeface="標楷體" pitchFamily="65" charset="-120"/>
              </a:rPr>
              <a:t>可協助考生列印出表單並收齊證明文件後，統一寄送本委員會</a:t>
            </a:r>
            <a:r>
              <a:rPr lang="zh-TW" altLang="en-US" sz="2300" dirty="0" smtClean="0">
                <a:solidFill>
                  <a:srgbClr val="0000FF"/>
                </a:solidFill>
                <a:latin typeface="Times New Roman" pitchFamily="18" charset="0"/>
                <a:ea typeface="標楷體" pitchFamily="65" charset="-120"/>
              </a:rPr>
              <a:t>。</a:t>
            </a:r>
            <a:endParaRPr lang="en-US" altLang="zh-TW" sz="2300" dirty="0" smtClean="0">
              <a:solidFill>
                <a:srgbClr val="0000FF"/>
              </a:solidFill>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b="1" dirty="0" smtClean="0">
                <a:solidFill>
                  <a:srgbClr val="FF0000"/>
                </a:solidFill>
                <a:latin typeface="Times New Roman" pitchFamily="18" charset="0"/>
                <a:ea typeface="標楷體" pitchFamily="65" charset="-120"/>
              </a:rPr>
              <a:t>通過</a:t>
            </a:r>
            <a:r>
              <a:rPr lang="en-US" altLang="zh-TW" sz="2300" b="1" dirty="0" smtClean="0">
                <a:solidFill>
                  <a:srgbClr val="FF0000"/>
                </a:solidFill>
                <a:latin typeface="Times New Roman" pitchFamily="18" charset="0"/>
                <a:ea typeface="標楷體" pitchFamily="65" charset="-120"/>
              </a:rPr>
              <a:t>106</a:t>
            </a:r>
            <a:r>
              <a:rPr lang="zh-TW" altLang="en-US" sz="2300" b="1" dirty="0" smtClean="0">
                <a:solidFill>
                  <a:srgbClr val="FF0000"/>
                </a:solidFill>
                <a:latin typeface="Times New Roman" pitchFamily="18" charset="0"/>
                <a:ea typeface="標楷體" pitchFamily="65" charset="-120"/>
              </a:rPr>
              <a:t>學年</a:t>
            </a:r>
            <a:r>
              <a:rPr lang="zh-TW" altLang="en-US" sz="2300" b="1" dirty="0">
                <a:solidFill>
                  <a:srgbClr val="FF0000"/>
                </a:solidFill>
                <a:latin typeface="Times New Roman" pitchFamily="18" charset="0"/>
                <a:ea typeface="標楷體" pitchFamily="65" charset="-120"/>
              </a:rPr>
              <a:t>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2300" b="1" dirty="0">
              <a:solidFill>
                <a:srgbClr val="FF0000"/>
              </a:solidFill>
              <a:latin typeface="Times New Roman" pitchFamily="18" charset="0"/>
              <a:ea typeface="標楷體" pitchFamily="65" charset="-120"/>
            </a:endParaRPr>
          </a:p>
          <a:p>
            <a:pPr marL="936625" lvl="1" indent="-457200">
              <a:lnSpc>
                <a:spcPts val="3000"/>
              </a:lnSpc>
              <a:buClr>
                <a:schemeClr val="tx1"/>
              </a:buClr>
              <a:buFont typeface="Wingdings" pitchFamily="2" charset="2"/>
              <a:buChar char="Ø"/>
            </a:pPr>
            <a:endParaRPr lang="en-US" altLang="zh-TW" sz="2200" dirty="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40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60</a:t>
            </a:fld>
            <a:endParaRPr lang="en-US" altLang="zh-TW" dirty="0" smtClean="0"/>
          </a:p>
        </p:txBody>
      </p:sp>
      <p:sp>
        <p:nvSpPr>
          <p:cNvPr id="90114" name="標題 1"/>
          <p:cNvSpPr txBox="1">
            <a:spLocks/>
          </p:cNvSpPr>
          <p:nvPr/>
        </p:nvSpPr>
        <p:spPr bwMode="auto">
          <a:xfrm>
            <a:off x="179512" y="3326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低收考生登</a:t>
            </a:r>
            <a:r>
              <a:rPr lang="zh-TW" altLang="en-US" sz="2400" dirty="0">
                <a:solidFill>
                  <a:srgbClr val="FF0000"/>
                </a:solidFill>
                <a:latin typeface="標楷體" pitchFamily="65" charset="-120"/>
                <a:ea typeface="標楷體" pitchFamily="65" charset="-120"/>
              </a:rPr>
              <a:t>入</a:t>
            </a:r>
            <a:r>
              <a:rPr lang="zh-TW" altLang="en-US" sz="2400" dirty="0" smtClean="0">
                <a:solidFill>
                  <a:srgbClr val="FF0000"/>
                </a:solidFill>
                <a:latin typeface="標楷體" pitchFamily="65" charset="-120"/>
                <a:ea typeface="標楷體" pitchFamily="65" charset="-120"/>
              </a:rPr>
              <a:t>畫面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3" name="圖片 2"/>
          <p:cNvPicPr>
            <a:picLocks noChangeAspect="1"/>
          </p:cNvPicPr>
          <p:nvPr/>
        </p:nvPicPr>
        <p:blipFill>
          <a:blip r:embed="rId3"/>
          <a:stretch>
            <a:fillRect/>
          </a:stretch>
        </p:blipFill>
        <p:spPr>
          <a:xfrm>
            <a:off x="323528" y="1223566"/>
            <a:ext cx="7560840" cy="4581698"/>
          </a:xfrm>
          <a:prstGeom prst="rect">
            <a:avLst/>
          </a:prstGeom>
        </p:spPr>
      </p:pic>
      <p:sp>
        <p:nvSpPr>
          <p:cNvPr id="11" name="AutoShape 4"/>
          <p:cNvSpPr>
            <a:spLocks noChangeArrowheads="1"/>
          </p:cNvSpPr>
          <p:nvPr/>
        </p:nvSpPr>
        <p:spPr bwMode="auto">
          <a:xfrm>
            <a:off x="3347864" y="4268930"/>
            <a:ext cx="3747201" cy="526096"/>
          </a:xfrm>
          <a:prstGeom prst="wedgeRectCallout">
            <a:avLst>
              <a:gd name="adj1" fmla="val -26955"/>
              <a:gd name="adj2" fmla="val -31374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若為低收入戶考生，登入系統後即顯示繳費成功之訊息，考生無須繳交登記費。</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5339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61</a:t>
            </a:fld>
            <a:endParaRPr lang="en-US" altLang="zh-TW" dirty="0" smtClean="0"/>
          </a:p>
        </p:txBody>
      </p:sp>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a:t>
            </a:r>
            <a:r>
              <a:rPr lang="zh-TW" altLang="en-US" sz="2700" dirty="0" smtClean="0">
                <a:solidFill>
                  <a:schemeClr val="tx2"/>
                </a:solidFill>
                <a:latin typeface="標楷體" pitchFamily="65" charset="-120"/>
                <a:ea typeface="標楷體" pitchFamily="65" charset="-120"/>
              </a:rPr>
              <a:t>、繳費狀態查詢系統</a:t>
            </a:r>
            <a:r>
              <a:rPr lang="en-US" altLang="zh-TW" sz="2700" dirty="0" smtClean="0">
                <a:solidFill>
                  <a:schemeClr val="tx2"/>
                </a:solidFill>
                <a:latin typeface="標楷體" pitchFamily="65" charset="-120"/>
                <a:ea typeface="標楷體" pitchFamily="65" charset="-120"/>
              </a:rPr>
              <a:t>-</a:t>
            </a:r>
            <a:r>
              <a:rPr lang="zh-TW" altLang="en-US" sz="2400" dirty="0" smtClean="0">
                <a:solidFill>
                  <a:srgbClr val="FF0000"/>
                </a:solidFill>
                <a:latin typeface="標楷體" pitchFamily="65" charset="-120"/>
                <a:ea typeface="標楷體" pitchFamily="65" charset="-120"/>
              </a:rPr>
              <a:t>修改通訊聯絡資訊</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2" name="圖片 1"/>
          <p:cNvPicPr>
            <a:picLocks noChangeAspect="1"/>
          </p:cNvPicPr>
          <p:nvPr/>
        </p:nvPicPr>
        <p:blipFill>
          <a:blip r:embed="rId3"/>
          <a:stretch>
            <a:fillRect/>
          </a:stretch>
        </p:blipFill>
        <p:spPr>
          <a:xfrm>
            <a:off x="251520" y="1196752"/>
            <a:ext cx="7704856" cy="4824536"/>
          </a:xfrm>
          <a:prstGeom prst="rect">
            <a:avLst/>
          </a:prstGeom>
        </p:spPr>
      </p:pic>
      <p:sp>
        <p:nvSpPr>
          <p:cNvPr id="8" name="AutoShape 4"/>
          <p:cNvSpPr>
            <a:spLocks noChangeArrowheads="1"/>
          </p:cNvSpPr>
          <p:nvPr/>
        </p:nvSpPr>
        <p:spPr bwMode="auto">
          <a:xfrm>
            <a:off x="3563888" y="4005064"/>
            <a:ext cx="3979746" cy="797393"/>
          </a:xfrm>
          <a:prstGeom prst="wedgeRectCallout">
            <a:avLst>
              <a:gd name="adj1" fmla="val -84012"/>
              <a:gd name="adj2" fmla="val -5155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考生如欲修改聯絡通訊資料請點選「修改聯絡通訊資料」，並且輸入確定可聯絡的通訊資料，完成填寫後點選「儲存聯絡通訊</a:t>
            </a:r>
            <a:r>
              <a:rPr lang="zh-TW" altLang="en-US" sz="1400" b="1" smtClean="0">
                <a:solidFill>
                  <a:srgbClr val="0000FF"/>
                </a:solidFill>
                <a:latin typeface="標楷體" pitchFamily="65" charset="-120"/>
                <a:ea typeface="標楷體" pitchFamily="65" charset="-120"/>
              </a:rPr>
              <a:t>資料」。</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186770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編號版面配置區 2"/>
          <p:cNvSpPr>
            <a:spLocks noGrp="1"/>
          </p:cNvSpPr>
          <p:nvPr>
            <p:ph type="sldNum" sz="quarter" idx="12"/>
          </p:nvPr>
        </p:nvSpPr>
        <p:spPr>
          <a:noFill/>
        </p:spPr>
        <p:txBody>
          <a:bodyPr/>
          <a:lstStyle/>
          <a:p>
            <a:fld id="{137A3A77-F570-49BA-913E-5864F3974A89}" type="slidenum">
              <a:rPr lang="zh-TW" altLang="en-US" smtClean="0"/>
              <a:pPr/>
              <a:t>62</a:t>
            </a:fld>
            <a:endParaRPr lang="en-US" altLang="zh-TW" dirty="0" smtClean="0"/>
          </a:p>
        </p:txBody>
      </p:sp>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smtClean="0">
                <a:solidFill>
                  <a:schemeClr val="tx2"/>
                </a:solidFill>
                <a:latin typeface="標楷體" pitchFamily="65" charset="-120"/>
                <a:ea typeface="標楷體" pitchFamily="65" charset="-120"/>
              </a:rPr>
              <a:t>九、網路選填登記志願系統</a:t>
            </a:r>
            <a:r>
              <a:rPr lang="en-US" altLang="zh-TW" sz="27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網路選填登記志願</a:t>
            </a:r>
            <a:r>
              <a:rPr lang="zh-TW" altLang="en-US" sz="2600" dirty="0" smtClean="0">
                <a:solidFill>
                  <a:srgbClr val="FF0000"/>
                </a:solidFill>
                <a:latin typeface="標楷體" pitchFamily="65" charset="-120"/>
                <a:ea typeface="標楷體" pitchFamily="65" charset="-120"/>
              </a:rPr>
              <a:t>入口網站</a:t>
            </a:r>
            <a:endParaRPr lang="zh-TW" altLang="en-US" sz="2600" dirty="0">
              <a:solidFill>
                <a:srgbClr val="FF0000"/>
              </a:solidFill>
            </a:endParaRPr>
          </a:p>
        </p:txBody>
      </p:sp>
      <p:pic>
        <p:nvPicPr>
          <p:cNvPr id="3" name="圖片 2"/>
          <p:cNvPicPr>
            <a:picLocks noChangeAspect="1"/>
          </p:cNvPicPr>
          <p:nvPr/>
        </p:nvPicPr>
        <p:blipFill>
          <a:blip r:embed="rId3"/>
          <a:stretch>
            <a:fillRect/>
          </a:stretch>
        </p:blipFill>
        <p:spPr>
          <a:xfrm>
            <a:off x="323528" y="1412776"/>
            <a:ext cx="7848872" cy="3312368"/>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63</a:t>
            </a:fld>
            <a:endParaRPr lang="en-US" altLang="zh-TW" dirty="0" smtClean="0"/>
          </a:p>
        </p:txBody>
      </p:sp>
      <p:sp>
        <p:nvSpPr>
          <p:cNvPr id="92163" name="標題 1"/>
          <p:cNvSpPr txBox="1">
            <a:spLocks/>
          </p:cNvSpPr>
          <p:nvPr/>
        </p:nvSpPr>
        <p:spPr bwMode="auto">
          <a:xfrm>
            <a:off x="353491" y="309563"/>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首次</a:t>
            </a:r>
            <a:r>
              <a:rPr lang="zh-TW" altLang="en-US" sz="2600" dirty="0" smtClean="0">
                <a:solidFill>
                  <a:srgbClr val="FF0000"/>
                </a:solidFill>
                <a:latin typeface="標楷體" pitchFamily="65" charset="-120"/>
                <a:ea typeface="標楷體" pitchFamily="65" charset="-120"/>
              </a:rPr>
              <a:t>登入設定通行碼</a:t>
            </a:r>
            <a:endParaRPr lang="zh-TW" altLang="en-US" sz="2600" dirty="0">
              <a:solidFill>
                <a:srgbClr val="FF0000"/>
              </a:solidFill>
            </a:endParaRPr>
          </a:p>
        </p:txBody>
      </p:sp>
      <p:pic>
        <p:nvPicPr>
          <p:cNvPr id="2" name="圖片 1"/>
          <p:cNvPicPr>
            <a:picLocks noChangeAspect="1"/>
          </p:cNvPicPr>
          <p:nvPr/>
        </p:nvPicPr>
        <p:blipFill>
          <a:blip r:embed="rId3"/>
          <a:stretch>
            <a:fillRect/>
          </a:stretch>
        </p:blipFill>
        <p:spPr>
          <a:xfrm>
            <a:off x="539552" y="1164705"/>
            <a:ext cx="7416824" cy="5080520"/>
          </a:xfrm>
          <a:prstGeom prst="rect">
            <a:avLst/>
          </a:prstGeom>
        </p:spPr>
      </p:pic>
      <p:sp>
        <p:nvSpPr>
          <p:cNvPr id="7" name="AutoShape 4"/>
          <p:cNvSpPr>
            <a:spLocks noChangeArrowheads="1"/>
          </p:cNvSpPr>
          <p:nvPr/>
        </p:nvSpPr>
        <p:spPr bwMode="auto">
          <a:xfrm>
            <a:off x="5797116" y="4509120"/>
            <a:ext cx="1512168" cy="504056"/>
          </a:xfrm>
          <a:prstGeom prst="wedgeRectCallout">
            <a:avLst>
              <a:gd name="adj1" fmla="val -93533"/>
              <a:gd name="adj2" fmla="val -16377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首次登入請先進行設定通行碼</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2128109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64</a:t>
            </a:fld>
            <a:endParaRPr lang="en-US" altLang="zh-TW" dirty="0" smtClean="0"/>
          </a:p>
        </p:txBody>
      </p:sp>
      <p:sp>
        <p:nvSpPr>
          <p:cNvPr id="92163" name="標題 1"/>
          <p:cNvSpPr txBox="1">
            <a:spLocks/>
          </p:cNvSpPr>
          <p:nvPr/>
        </p:nvSpPr>
        <p:spPr bwMode="auto">
          <a:xfrm>
            <a:off x="395536"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通行碼設定</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50228" y="1268760"/>
            <a:ext cx="7416824" cy="3958939"/>
          </a:xfrm>
          <a:prstGeom prst="rect">
            <a:avLst/>
          </a:prstGeom>
        </p:spPr>
      </p:pic>
      <p:sp>
        <p:nvSpPr>
          <p:cNvPr id="8" name="AutoShape 4"/>
          <p:cNvSpPr>
            <a:spLocks noChangeArrowheads="1"/>
          </p:cNvSpPr>
          <p:nvPr/>
        </p:nvSpPr>
        <p:spPr bwMode="auto">
          <a:xfrm>
            <a:off x="5652120" y="3356992"/>
            <a:ext cx="2592288" cy="1044116"/>
          </a:xfrm>
          <a:prstGeom prst="wedgeRectCallout">
            <a:avLst>
              <a:gd name="adj1" fmla="val -56275"/>
              <a:gd name="adj2" fmla="val -64317"/>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通行</a:t>
            </a:r>
            <a:r>
              <a:rPr lang="zh-TW" altLang="en-US" sz="1400" b="1" dirty="0" smtClean="0">
                <a:solidFill>
                  <a:srgbClr val="0000FF"/>
                </a:solidFill>
                <a:latin typeface="標楷體" pitchFamily="65" charset="-120"/>
                <a:ea typeface="標楷體" pitchFamily="65" charset="-120"/>
              </a:rPr>
              <a:t>碼設定長度應為</a:t>
            </a:r>
            <a:r>
              <a:rPr lang="en-US" altLang="zh-TW" sz="1400" b="1" dirty="0" smtClean="0">
                <a:solidFill>
                  <a:srgbClr val="0000FF"/>
                </a:solidFill>
                <a:latin typeface="標楷體" pitchFamily="65" charset="-120"/>
                <a:ea typeface="標楷體" pitchFamily="65" charset="-120"/>
              </a:rPr>
              <a:t>8~16</a:t>
            </a:r>
            <a:r>
              <a:rPr lang="zh-TW" altLang="en-US" sz="1400" b="1" dirty="0" smtClean="0">
                <a:solidFill>
                  <a:srgbClr val="0000FF"/>
                </a:solidFill>
                <a:latin typeface="標楷體" pitchFamily="65" charset="-120"/>
                <a:ea typeface="標楷體" pitchFamily="65" charset="-120"/>
              </a:rPr>
              <a:t>個字元</a:t>
            </a:r>
            <a:r>
              <a:rPr lang="zh-TW" altLang="en-US" sz="1400" b="1" smtClean="0">
                <a:solidFill>
                  <a:srgbClr val="0000FF"/>
                </a:solidFill>
                <a:latin typeface="標楷體" pitchFamily="65" charset="-120"/>
                <a:ea typeface="標楷體" pitchFamily="65" charset="-120"/>
              </a:rPr>
              <a:t>，需包含</a:t>
            </a:r>
            <a:r>
              <a:rPr lang="zh-TW" altLang="en-US" sz="1400" b="1" dirty="0" smtClean="0">
                <a:solidFill>
                  <a:srgbClr val="0000FF"/>
                </a:solidFill>
                <a:latin typeface="標楷體" pitchFamily="65" charset="-120"/>
                <a:ea typeface="標楷體" pitchFamily="65" charset="-120"/>
              </a:rPr>
              <a:t>英文及數字，通行碼設定完成後請儲存或列印通行</a:t>
            </a:r>
            <a:r>
              <a:rPr lang="zh-TW" altLang="en-US" sz="1400" b="1" dirty="0">
                <a:solidFill>
                  <a:srgbClr val="0000FF"/>
                </a:solidFill>
                <a:latin typeface="標楷體" pitchFamily="65" charset="-120"/>
                <a:ea typeface="標楷體" pitchFamily="65" charset="-120"/>
              </a:rPr>
              <a:t>確認單</a:t>
            </a:r>
            <a:r>
              <a:rPr lang="zh-TW" altLang="en-US" sz="1400" b="1" dirty="0" smtClean="0">
                <a:solidFill>
                  <a:srgbClr val="0000FF"/>
                </a:solidFill>
                <a:latin typeface="標楷體" pitchFamily="65" charset="-120"/>
                <a:ea typeface="標楷體" pitchFamily="65" charset="-120"/>
              </a:rPr>
              <a:t>並妥善保存。</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65</a:t>
            </a:fld>
            <a:endParaRPr lang="en-US" altLang="zh-TW" dirty="0" smtClean="0"/>
          </a:p>
        </p:txBody>
      </p:sp>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通行碼</a:t>
            </a:r>
            <a:r>
              <a:rPr lang="zh-TW" altLang="en-US" sz="2800" dirty="0" smtClean="0">
                <a:solidFill>
                  <a:srgbClr val="FF0000"/>
                </a:solidFill>
                <a:latin typeface="標楷體" pitchFamily="65" charset="-120"/>
                <a:ea typeface="標楷體" pitchFamily="65" charset="-120"/>
              </a:rPr>
              <a:t>設定成功畫面</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107504" y="1268760"/>
            <a:ext cx="4317132" cy="2691833"/>
          </a:xfrm>
          <a:prstGeom prst="rect">
            <a:avLst/>
          </a:prstGeom>
        </p:spPr>
      </p:pic>
      <p:sp>
        <p:nvSpPr>
          <p:cNvPr id="8" name="向右箭號 7"/>
          <p:cNvSpPr/>
          <p:nvPr/>
        </p:nvSpPr>
        <p:spPr>
          <a:xfrm>
            <a:off x="2555776" y="3212976"/>
            <a:ext cx="19442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4"/>
          <a:stretch>
            <a:fillRect/>
          </a:stretch>
        </p:blipFill>
        <p:spPr>
          <a:xfrm>
            <a:off x="4716016" y="1124744"/>
            <a:ext cx="3528392" cy="5452059"/>
          </a:xfrm>
          <a:prstGeom prst="rect">
            <a:avLst/>
          </a:prstGeom>
          <a:ln w="9525">
            <a:solidFill>
              <a:schemeClr val="tx1"/>
            </a:solidFill>
          </a:ln>
        </p:spPr>
      </p:pic>
    </p:spTree>
    <p:extLst>
      <p:ext uri="{BB962C8B-B14F-4D97-AF65-F5344CB8AC3E}">
        <p14:creationId xmlns:p14="http://schemas.microsoft.com/office/powerpoint/2010/main" val="28303763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編號版面配置區 1"/>
          <p:cNvSpPr>
            <a:spLocks noGrp="1"/>
          </p:cNvSpPr>
          <p:nvPr>
            <p:ph type="sldNum" sz="quarter" idx="12"/>
          </p:nvPr>
        </p:nvSpPr>
        <p:spPr>
          <a:noFill/>
        </p:spPr>
        <p:txBody>
          <a:bodyPr/>
          <a:lstStyle/>
          <a:p>
            <a:fld id="{5461EF5B-6A10-4D8C-B8F8-6A7A672A5AAB}" type="slidenum">
              <a:rPr lang="zh-TW" altLang="en-US" smtClean="0"/>
              <a:pPr/>
              <a:t>66</a:t>
            </a:fld>
            <a:endParaRPr lang="en-US" altLang="zh-TW" dirty="0" smtClean="0"/>
          </a:p>
        </p:txBody>
      </p:sp>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72033" y="1124744"/>
            <a:ext cx="7512335" cy="5184576"/>
          </a:xfrm>
          <a:prstGeom prst="rect">
            <a:avLst/>
          </a:prstGeom>
        </p:spPr>
      </p:pic>
      <p:sp>
        <p:nvSpPr>
          <p:cNvPr id="7" name="AutoShape 4"/>
          <p:cNvSpPr>
            <a:spLocks noChangeArrowheads="1"/>
          </p:cNvSpPr>
          <p:nvPr/>
        </p:nvSpPr>
        <p:spPr bwMode="auto">
          <a:xfrm>
            <a:off x="5436096" y="4221088"/>
            <a:ext cx="2088232" cy="1152128"/>
          </a:xfrm>
          <a:prstGeom prst="wedgeRectCallout">
            <a:avLst>
              <a:gd name="adj1" fmla="val -99815"/>
              <a:gd name="adj2" fmla="val 8541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通行碼設定完成後請考生</a:t>
            </a:r>
            <a:r>
              <a:rPr lang="zh-TW" altLang="en-US" sz="1400" b="1" dirty="0">
                <a:solidFill>
                  <a:srgbClr val="0000FF"/>
                </a:solidFill>
                <a:latin typeface="標楷體" pitchFamily="65" charset="-120"/>
                <a:ea typeface="標楷體" pitchFamily="65" charset="-120"/>
              </a:rPr>
              <a:t>輸入身分證統一編號、出生年月日、統一入學測驗准考證號碼及</a:t>
            </a:r>
            <a:r>
              <a:rPr lang="zh-TW" altLang="en-US" sz="1400" b="1" dirty="0" smtClean="0">
                <a:solidFill>
                  <a:srgbClr val="0000FF"/>
                </a:solidFill>
                <a:latin typeface="標楷體" pitchFamily="65" charset="-120"/>
                <a:ea typeface="標楷體" pitchFamily="65" charset="-120"/>
              </a:rPr>
              <a:t>通行碼登入系統。</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3729464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編號版面配置區 1"/>
          <p:cNvSpPr>
            <a:spLocks noGrp="1"/>
          </p:cNvSpPr>
          <p:nvPr>
            <p:ph type="sldNum" sz="quarter" idx="12"/>
          </p:nvPr>
        </p:nvSpPr>
        <p:spPr>
          <a:noFill/>
        </p:spPr>
        <p:txBody>
          <a:bodyPr/>
          <a:lstStyle/>
          <a:p>
            <a:fld id="{BBF3EAA6-1061-4ACE-B87C-256D5C0EFD22}" type="slidenum">
              <a:rPr lang="zh-TW" altLang="en-US" smtClean="0"/>
              <a:pPr/>
              <a:t>67</a:t>
            </a:fld>
            <a:endParaRPr lang="en-US" altLang="zh-TW" dirty="0" smtClean="0"/>
          </a:p>
        </p:txBody>
      </p:sp>
      <p:sp>
        <p:nvSpPr>
          <p:cNvPr id="51202" name="標題 1"/>
          <p:cNvSpPr txBox="1">
            <a:spLocks/>
          </p:cNvSpPr>
          <p:nvPr/>
        </p:nvSpPr>
        <p:spPr bwMode="auto">
          <a:xfrm>
            <a:off x="374848" y="333375"/>
            <a:ext cx="8229600" cy="633413"/>
          </a:xfrm>
          <a:prstGeom prst="rect">
            <a:avLst/>
          </a:prstGeom>
          <a:noFill/>
          <a:ln w="9525">
            <a:noFill/>
            <a:miter lim="800000"/>
            <a:headEnd/>
            <a:tailEnd/>
          </a:ln>
        </p:spPr>
        <p:txBody>
          <a:bodyPr anchor="ct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隱私權保護政策聲明</a:t>
            </a:r>
            <a:endParaRPr lang="zh-TW" altLang="en-US" sz="2600" dirty="0">
              <a:solidFill>
                <a:srgbClr val="FF0000"/>
              </a:solidFill>
            </a:endParaRPr>
          </a:p>
        </p:txBody>
      </p:sp>
      <p:pic>
        <p:nvPicPr>
          <p:cNvPr id="7" name="圖片 6"/>
          <p:cNvPicPr>
            <a:picLocks noChangeAspect="1"/>
          </p:cNvPicPr>
          <p:nvPr/>
        </p:nvPicPr>
        <p:blipFill>
          <a:blip r:embed="rId3"/>
          <a:stretch>
            <a:fillRect/>
          </a:stretch>
        </p:blipFill>
        <p:spPr>
          <a:xfrm>
            <a:off x="251520" y="1196752"/>
            <a:ext cx="7730699" cy="4608512"/>
          </a:xfrm>
          <a:prstGeom prst="rect">
            <a:avLst/>
          </a:prstGeom>
        </p:spPr>
      </p:pic>
      <p:sp>
        <p:nvSpPr>
          <p:cNvPr id="9" name="AutoShape 4"/>
          <p:cNvSpPr>
            <a:spLocks noChangeArrowheads="1"/>
          </p:cNvSpPr>
          <p:nvPr/>
        </p:nvSpPr>
        <p:spPr bwMode="auto">
          <a:xfrm>
            <a:off x="5700712" y="4725144"/>
            <a:ext cx="1919288" cy="1440160"/>
          </a:xfrm>
          <a:prstGeom prst="wedgeRectCallout">
            <a:avLst>
              <a:gd name="adj1" fmla="val -78200"/>
              <a:gd name="adj2" fmla="val -1140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smtClean="0">
                <a:solidFill>
                  <a:srgbClr val="0000FF"/>
                </a:solidFill>
                <a:latin typeface="標楷體" pitchFamily="65" charset="-120"/>
                <a:ea typeface="標楷體" pitchFamily="65" charset="-120"/>
              </a:rPr>
              <a:t>首次登入請</a:t>
            </a:r>
            <a:r>
              <a:rPr lang="zh-TW" altLang="en-US" sz="1400" b="1" dirty="0">
                <a:solidFill>
                  <a:srgbClr val="0000FF"/>
                </a:solidFill>
                <a:latin typeface="標楷體" pitchFamily="65" charset="-120"/>
                <a:ea typeface="標楷體" pitchFamily="65" charset="-120"/>
              </a:rPr>
              <a:t>閱讀「隱私權保護政策聲明」內容，並勾</a:t>
            </a:r>
            <a:r>
              <a:rPr lang="zh-TW" altLang="en-US" sz="1400" b="1" dirty="0" smtClean="0">
                <a:solidFill>
                  <a:srgbClr val="0000FF"/>
                </a:solidFill>
                <a:latin typeface="標楷體" pitchFamily="65" charset="-120"/>
                <a:ea typeface="標楷體" pitchFamily="65" charset="-120"/>
              </a:rPr>
              <a:t>選核</a:t>
            </a:r>
            <a:r>
              <a:rPr lang="zh-TW" altLang="en-US" sz="1400" b="1" dirty="0">
                <a:solidFill>
                  <a:srgbClr val="0000FF"/>
                </a:solidFill>
                <a:latin typeface="標楷體" pitchFamily="65" charset="-120"/>
                <a:ea typeface="標楷體" pitchFamily="65" charset="-120"/>
              </a:rPr>
              <a:t>取方塊，勾選後即可點選「</a:t>
            </a:r>
            <a:r>
              <a:rPr lang="zh-TW" altLang="en-US" sz="1400" b="1" dirty="0" smtClean="0">
                <a:solidFill>
                  <a:srgbClr val="0000FF"/>
                </a:solidFill>
                <a:latin typeface="標楷體" pitchFamily="65" charset="-120"/>
                <a:ea typeface="標楷體" pitchFamily="65" charset="-120"/>
              </a:rPr>
              <a:t>進行網路選填登記志願」</a:t>
            </a:r>
            <a:r>
              <a:rPr lang="zh-TW" altLang="en-US" sz="1400" b="1" dirty="0">
                <a:solidFill>
                  <a:srgbClr val="0000FF"/>
                </a:solidFill>
                <a:latin typeface="標楷體" pitchFamily="65" charset="-120"/>
                <a:ea typeface="標楷體" pitchFamily="65" charset="-120"/>
              </a:rPr>
              <a:t>進行下一</a:t>
            </a:r>
            <a:r>
              <a:rPr lang="zh-TW" altLang="en-US" sz="1400" b="1" dirty="0" smtClean="0">
                <a:solidFill>
                  <a:srgbClr val="0000FF"/>
                </a:solidFill>
                <a:latin typeface="標楷體" pitchFamily="65" charset="-120"/>
                <a:ea typeface="標楷體" pitchFamily="65" charset="-120"/>
              </a:rPr>
              <a:t>步驟。</a:t>
            </a:r>
            <a:endParaRPr lang="zh-TW" altLang="zh-TW"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8307625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編號版面配置區 1"/>
          <p:cNvSpPr>
            <a:spLocks noGrp="1"/>
          </p:cNvSpPr>
          <p:nvPr>
            <p:ph type="sldNum" sz="quarter" idx="12"/>
          </p:nvPr>
        </p:nvSpPr>
        <p:spPr>
          <a:noFill/>
        </p:spPr>
        <p:txBody>
          <a:bodyPr/>
          <a:lstStyle/>
          <a:p>
            <a:fld id="{6C2D00EF-96F7-4D30-B42C-1A8AE401105A}" type="slidenum">
              <a:rPr lang="zh-TW" altLang="en-US" smtClean="0"/>
              <a:pPr/>
              <a:t>68</a:t>
            </a:fld>
            <a:endParaRPr lang="en-US" altLang="zh-TW" dirty="0" smtClean="0"/>
          </a:p>
        </p:txBody>
      </p:sp>
      <p:sp>
        <p:nvSpPr>
          <p:cNvPr id="94210" name="標題 1"/>
          <p:cNvSpPr txBox="1">
            <a:spLocks/>
          </p:cNvSpPr>
          <p:nvPr/>
        </p:nvSpPr>
        <p:spPr bwMode="auto">
          <a:xfrm>
            <a:off x="230188" y="333375"/>
            <a:ext cx="8518525"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選填登記志願規則說明</a:t>
            </a:r>
            <a:endParaRPr lang="zh-TW" altLang="en-US" sz="2600" dirty="0">
              <a:solidFill>
                <a:srgbClr val="FF0000"/>
              </a:solidFill>
            </a:endParaRPr>
          </a:p>
        </p:txBody>
      </p:sp>
      <p:pic>
        <p:nvPicPr>
          <p:cNvPr id="2" name="圖片 1"/>
          <p:cNvPicPr>
            <a:picLocks noChangeAspect="1"/>
          </p:cNvPicPr>
          <p:nvPr/>
        </p:nvPicPr>
        <p:blipFill>
          <a:blip r:embed="rId3"/>
          <a:stretch>
            <a:fillRect/>
          </a:stretch>
        </p:blipFill>
        <p:spPr>
          <a:xfrm>
            <a:off x="230188" y="1196752"/>
            <a:ext cx="7848872" cy="4464496"/>
          </a:xfrm>
          <a:prstGeom prst="rect">
            <a:avLst/>
          </a:prstGeom>
        </p:spPr>
      </p:pic>
      <p:sp>
        <p:nvSpPr>
          <p:cNvPr id="7" name="AutoShape 4"/>
          <p:cNvSpPr>
            <a:spLocks noChangeArrowheads="1"/>
          </p:cNvSpPr>
          <p:nvPr/>
        </p:nvSpPr>
        <p:spPr bwMode="auto">
          <a:xfrm>
            <a:off x="5724128" y="2434431"/>
            <a:ext cx="3280358" cy="1171575"/>
          </a:xfrm>
          <a:prstGeom prst="wedgeRectCallout">
            <a:avLst>
              <a:gd name="adj1" fmla="val -79610"/>
              <a:gd name="adj2" fmla="val 17287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首次登入，考生請詳細閱讀「選填登記志願規則說明」，以免權益受損。</a:t>
            </a:r>
          </a:p>
          <a:p>
            <a:r>
              <a:rPr lang="zh-TW" altLang="en-US" sz="1400" b="1" dirty="0">
                <a:solidFill>
                  <a:srgbClr val="0000FF"/>
                </a:solidFill>
                <a:latin typeface="標楷體" pitchFamily="65" charset="-120"/>
                <a:ea typeface="標楷體" pitchFamily="65" charset="-120"/>
              </a:rPr>
              <a:t>了解選填登記志願規則後，勾選下圖中的核取方塊，並點選「同意，開始選填登記志願」即可開始進行選填登記志願。</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編號版面配置區 1"/>
          <p:cNvSpPr>
            <a:spLocks noGrp="1"/>
          </p:cNvSpPr>
          <p:nvPr>
            <p:ph type="sldNum" sz="quarter" idx="12"/>
          </p:nvPr>
        </p:nvSpPr>
        <p:spPr>
          <a:noFill/>
        </p:spPr>
        <p:txBody>
          <a:bodyPr/>
          <a:lstStyle/>
          <a:p>
            <a:fld id="{4BA3388A-485F-457B-84C8-FC6C607AE133}" type="slidenum">
              <a:rPr lang="zh-TW" altLang="en-US" smtClean="0"/>
              <a:pPr/>
              <a:t>69</a:t>
            </a:fld>
            <a:endParaRPr lang="en-US" altLang="zh-TW" dirty="0" smtClean="0"/>
          </a:p>
        </p:txBody>
      </p:sp>
      <p:sp>
        <p:nvSpPr>
          <p:cNvPr id="96258" name="標題 1"/>
          <p:cNvSpPr txBox="1">
            <a:spLocks/>
          </p:cNvSpPr>
          <p:nvPr/>
        </p:nvSpPr>
        <p:spPr bwMode="auto">
          <a:xfrm>
            <a:off x="336550"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操作</a:t>
            </a:r>
            <a:r>
              <a:rPr lang="zh-TW" altLang="en-US" sz="2800" dirty="0" smtClean="0">
                <a:solidFill>
                  <a:srgbClr val="FF0000"/>
                </a:solidFill>
                <a:latin typeface="標楷體" pitchFamily="65" charset="-120"/>
                <a:ea typeface="標楷體" pitchFamily="65" charset="-120"/>
              </a:rPr>
              <a:t>介面</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36550" y="1125215"/>
            <a:ext cx="7760425" cy="5178871"/>
          </a:xfrm>
          <a:prstGeom prst="rect">
            <a:avLst/>
          </a:prstGeom>
        </p:spPr>
      </p:pic>
      <p:sp>
        <p:nvSpPr>
          <p:cNvPr id="11" name="AutoShape 4"/>
          <p:cNvSpPr>
            <a:spLocks noChangeArrowheads="1"/>
          </p:cNvSpPr>
          <p:nvPr/>
        </p:nvSpPr>
        <p:spPr bwMode="auto">
          <a:xfrm>
            <a:off x="601284" y="3501008"/>
            <a:ext cx="3095625" cy="611187"/>
          </a:xfrm>
          <a:prstGeom prst="wedgeRectCallout">
            <a:avLst>
              <a:gd name="adj1" fmla="val 61635"/>
              <a:gd name="adj2" fmla="val -55474"/>
            </a:avLst>
          </a:prstGeom>
          <a:gradFill rotWithShape="0">
            <a:gsLst>
              <a:gs pos="100000">
                <a:srgbClr val="80D4F2">
                  <a:alpha val="0"/>
                </a:srgbClr>
              </a:gs>
              <a:gs pos="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考生可在</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可登記</a:t>
            </a:r>
            <a:r>
              <a:rPr lang="zh-TW" altLang="zh-TW" sz="1400" b="1" dirty="0" smtClean="0">
                <a:solidFill>
                  <a:srgbClr val="0000FF"/>
                </a:solidFill>
                <a:latin typeface="標楷體" pitchFamily="65" charset="-120"/>
                <a:ea typeface="標楷體" pitchFamily="65" charset="-120"/>
              </a:rPr>
              <a:t>校</a:t>
            </a:r>
            <a:r>
              <a:rPr lang="zh-TW" altLang="zh-TW" sz="1400" b="1" dirty="0">
                <a:solidFill>
                  <a:srgbClr val="0000FF"/>
                </a:solidFill>
                <a:latin typeface="標楷體" pitchFamily="65" charset="-120"/>
                <a:ea typeface="標楷體" pitchFamily="65" charset="-120"/>
              </a:rPr>
              <a:t>系科（組）學程志願」清單內，點選此按鈕加入志願。</a:t>
            </a:r>
            <a:endParaRPr lang="zh-TW" altLang="en-US" sz="1400" b="1" dirty="0">
              <a:solidFill>
                <a:srgbClr val="0000FF"/>
              </a:solidFill>
              <a:latin typeface="標楷體" pitchFamily="65" charset="-120"/>
              <a:ea typeface="標楷體" pitchFamily="65" charset="-120"/>
            </a:endParaRPr>
          </a:p>
        </p:txBody>
      </p:sp>
      <p:sp>
        <p:nvSpPr>
          <p:cNvPr id="12" name="AutoShape 4"/>
          <p:cNvSpPr>
            <a:spLocks noChangeArrowheads="1"/>
          </p:cNvSpPr>
          <p:nvPr/>
        </p:nvSpPr>
        <p:spPr bwMode="auto">
          <a:xfrm>
            <a:off x="4932040" y="4264774"/>
            <a:ext cx="1995488" cy="709613"/>
          </a:xfrm>
          <a:prstGeom prst="wedgeRectCallout">
            <a:avLst>
              <a:gd name="adj1" fmla="val -70593"/>
              <a:gd name="adj2" fmla="val -22598"/>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考生可點選此按鈕以調整位於「已選取志願」清單內的志願順序。</a:t>
            </a:r>
            <a:endParaRPr lang="zh-TW" altLang="en-US" sz="1400" b="1" dirty="0">
              <a:solidFill>
                <a:srgbClr val="0000FF"/>
              </a:solidFill>
              <a:latin typeface="標楷體" pitchFamily="65" charset="-120"/>
              <a:ea typeface="標楷體" pitchFamily="65" charset="-120"/>
            </a:endParaRPr>
          </a:p>
        </p:txBody>
      </p:sp>
      <p:sp>
        <p:nvSpPr>
          <p:cNvPr id="13" name="AutoShape 4"/>
          <p:cNvSpPr>
            <a:spLocks noChangeArrowheads="1"/>
          </p:cNvSpPr>
          <p:nvPr/>
        </p:nvSpPr>
        <p:spPr bwMode="auto">
          <a:xfrm>
            <a:off x="5145881" y="5282049"/>
            <a:ext cx="2814638" cy="714375"/>
          </a:xfrm>
          <a:prstGeom prst="wedgeRectCallout">
            <a:avLst>
              <a:gd name="adj1" fmla="val -74656"/>
              <a:gd name="adj2" fmla="val 214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考生在「已</a:t>
            </a:r>
            <a:r>
              <a:rPr lang="zh-TW" altLang="zh-TW" sz="1400" b="1" dirty="0" smtClean="0">
                <a:solidFill>
                  <a:srgbClr val="0000FF"/>
                </a:solidFill>
                <a:latin typeface="標楷體" pitchFamily="65" charset="-120"/>
                <a:ea typeface="標楷體" pitchFamily="65" charset="-120"/>
              </a:rPr>
              <a:t>選</a:t>
            </a:r>
            <a:r>
              <a:rPr lang="zh-TW" altLang="en-US" sz="1400" b="1" dirty="0" smtClean="0">
                <a:solidFill>
                  <a:srgbClr val="0000FF"/>
                </a:solidFill>
                <a:latin typeface="標楷體" pitchFamily="65" charset="-120"/>
                <a:ea typeface="標楷體" pitchFamily="65" charset="-120"/>
              </a:rPr>
              <a:t>填</a:t>
            </a:r>
            <a:r>
              <a:rPr lang="zh-TW" altLang="zh-TW" sz="1400" b="1" dirty="0" smtClean="0">
                <a:solidFill>
                  <a:srgbClr val="0000FF"/>
                </a:solidFill>
                <a:latin typeface="標楷體" pitchFamily="65" charset="-120"/>
                <a:ea typeface="標楷體" pitchFamily="65" charset="-120"/>
              </a:rPr>
              <a:t>志願</a:t>
            </a:r>
            <a:r>
              <a:rPr lang="zh-TW" altLang="zh-TW" sz="1400" b="1" dirty="0">
                <a:solidFill>
                  <a:srgbClr val="0000FF"/>
                </a:solidFill>
                <a:latin typeface="標楷體" pitchFamily="65" charset="-120"/>
                <a:ea typeface="標楷體" pitchFamily="65" charset="-120"/>
              </a:rPr>
              <a:t>」清單內選擇想刪除的志願後，點選此按鈕，則會刪除考生所選擇的志願。</a:t>
            </a:r>
            <a:endParaRPr lang="zh-TW" altLang="en-US" sz="1400" b="1" dirty="0">
              <a:solidFill>
                <a:srgbClr val="0000FF"/>
              </a:solidFill>
              <a:latin typeface="標楷體" pitchFamily="65" charset="-120"/>
              <a:ea typeface="標楷體" pitchFamily="65" charset="-120"/>
            </a:endParaRPr>
          </a:p>
        </p:txBody>
      </p:sp>
      <p:sp>
        <p:nvSpPr>
          <p:cNvPr id="14" name="AutoShape 4"/>
          <p:cNvSpPr>
            <a:spLocks noChangeArrowheads="1"/>
          </p:cNvSpPr>
          <p:nvPr/>
        </p:nvSpPr>
        <p:spPr bwMode="auto">
          <a:xfrm>
            <a:off x="5837600" y="1416652"/>
            <a:ext cx="2554287" cy="574675"/>
          </a:xfrm>
          <a:prstGeom prst="wedgeRectCallout">
            <a:avLst>
              <a:gd name="adj1" fmla="val -30506"/>
              <a:gd name="adj2" fmla="val 182384"/>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a:t>
            </a:r>
            <a:r>
              <a:rPr lang="zh-TW" altLang="zh-TW" sz="1400" b="1" dirty="0">
                <a:solidFill>
                  <a:srgbClr val="0000FF"/>
                </a:solidFill>
                <a:latin typeface="標楷體" pitchFamily="65" charset="-120"/>
                <a:ea typeface="標楷體" pitchFamily="65" charset="-120"/>
              </a:rPr>
              <a:t>生可直接輸入校系科</a:t>
            </a:r>
            <a:r>
              <a:rPr lang="en-US" altLang="zh-TW" sz="1400" b="1" dirty="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組</a:t>
            </a:r>
            <a:r>
              <a:rPr lang="en-US" altLang="zh-TW" sz="1400" b="1" dirty="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、學程志願代碼加入志願。</a:t>
            </a:r>
            <a:endParaRPr lang="zh-TW" altLang="en-US" sz="1400" b="1" dirty="0">
              <a:solidFill>
                <a:srgbClr val="0000FF"/>
              </a:solidFill>
              <a:latin typeface="標楷體" pitchFamily="65" charset="-120"/>
              <a:ea typeface="標楷體" pitchFamily="65" charset="-120"/>
            </a:endParaRPr>
          </a:p>
        </p:txBody>
      </p:sp>
      <p:sp>
        <p:nvSpPr>
          <p:cNvPr id="15" name="AutoShape 4"/>
          <p:cNvSpPr>
            <a:spLocks noChangeArrowheads="1"/>
          </p:cNvSpPr>
          <p:nvPr/>
        </p:nvSpPr>
        <p:spPr bwMode="auto">
          <a:xfrm>
            <a:off x="7018439" y="3603952"/>
            <a:ext cx="1674813" cy="998537"/>
          </a:xfrm>
          <a:prstGeom prst="wedgeRectCallout">
            <a:avLst>
              <a:gd name="adj1" fmla="val -42904"/>
              <a:gd name="adj2" fmla="val -86562"/>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點選此按鈕，則會清除考生在「已選取志願」清單內所有的志願。</a:t>
            </a:r>
            <a:endParaRPr lang="zh-TW" altLang="en-US" sz="14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425375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7</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4</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85876"/>
            <a:ext cx="8666484" cy="5159375"/>
          </a:xfrm>
          <a:prstGeom prst="rect">
            <a:avLst/>
          </a:prstGeom>
          <a:noFill/>
          <a:ln w="9525">
            <a:noFill/>
            <a:miter lim="800000"/>
            <a:headEnd/>
            <a:tailEnd/>
          </a:ln>
        </p:spPr>
        <p:txBody>
          <a:bodyPr/>
          <a:lstStyle/>
          <a:p>
            <a:pPr marL="342900" indent="-342900" algn="just">
              <a:spcBef>
                <a:spcPts val="600"/>
              </a:spcBef>
              <a:spcAft>
                <a:spcPts val="600"/>
              </a:spcAft>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自</a:t>
            </a:r>
            <a:r>
              <a:rPr lang="en-US" altLang="zh-TW" sz="2300" dirty="0" smtClean="0">
                <a:latin typeface="Times New Roman" pitchFamily="18" charset="0"/>
                <a:ea typeface="標楷體" pitchFamily="65" charset="-120"/>
              </a:rPr>
              <a:t>103</a:t>
            </a:r>
            <a:r>
              <a:rPr lang="zh-TW" altLang="en-US" sz="2300" dirty="0" smtClean="0">
                <a:latin typeface="Times New Roman" pitchFamily="18" charset="0"/>
                <a:ea typeface="標楷體" pitchFamily="65" charset="-120"/>
              </a:rPr>
              <a:t>學年度起，有關原住民特種生身分</a:t>
            </a:r>
            <a:r>
              <a:rPr lang="zh-TW" altLang="en-US" sz="2300" dirty="0">
                <a:latin typeface="Times New Roman" pitchFamily="18" charset="0"/>
                <a:ea typeface="標楷體" pitchFamily="65" charset="-120"/>
              </a:rPr>
              <a:t>資格</a:t>
            </a:r>
            <a:r>
              <a:rPr lang="zh-TW" altLang="en-US" sz="2300" dirty="0" smtClean="0">
                <a:latin typeface="Times New Roman" pitchFamily="18" charset="0"/>
                <a:ea typeface="標楷體" pitchFamily="65" charset="-120"/>
              </a:rPr>
              <a:t>審查，本委員會將透過</a:t>
            </a:r>
            <a:r>
              <a:rPr lang="zh-TW" altLang="en-US" sz="2300" dirty="0">
                <a:latin typeface="Times New Roman" pitchFamily="18" charset="0"/>
                <a:ea typeface="標楷體" pitchFamily="65" charset="-120"/>
              </a:rPr>
              <a:t>「內政部電子查驗機制系統」及「行政院原住民族委員會文化及語言能力證明資料庫平台」，取得考生戶籍資料及文化及語言能力合格證明，以作為辨識、審查之依據</a:t>
            </a:r>
            <a:r>
              <a:rPr lang="zh-TW" altLang="en-US" sz="2300" dirty="0" smtClean="0">
                <a:latin typeface="Times New Roman" pitchFamily="18" charset="0"/>
                <a:ea typeface="標楷體" pitchFamily="65" charset="-120"/>
              </a:rPr>
              <a:t>，</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欲以原住民特種</a:t>
            </a:r>
            <a:r>
              <a:rPr lang="zh-TW" altLang="en-US" sz="2300"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生</a:t>
            </a:r>
            <a:r>
              <a:rPr lang="zh-TW" altLang="en-US" sz="2300" dirty="0" smtClean="0">
                <a:solidFill>
                  <a:srgbClr val="FF0000"/>
                </a:solidFill>
                <a:effectLst>
                  <a:outerShdw blurRad="38100" dist="38100" dir="2700000" algn="tl">
                    <a:srgbClr val="000000">
                      <a:alpha val="43137"/>
                    </a:srgbClr>
                  </a:outerShdw>
                </a:effectLst>
                <a:latin typeface="Times New Roman" pitchFamily="18" charset="0"/>
                <a:ea typeface="標楷體" pitchFamily="65" charset="-120"/>
              </a:rPr>
              <a:t>身分參加本招生之考生務必於資格審查期間內上網登錄相關資料，並經本委員會以上述方式辦理審查，審查通過後始具原住民特種生加分優待資格，逾期不予受理。</a:t>
            </a:r>
            <a:r>
              <a:rPr lang="zh-TW" altLang="en-US" sz="2300" dirty="0" smtClean="0">
                <a:latin typeface="Times New Roman" pitchFamily="18" charset="0"/>
                <a:ea typeface="標楷體" pitchFamily="65" charset="-120"/>
              </a:rPr>
              <a:t>本</a:t>
            </a:r>
            <a:r>
              <a:rPr lang="zh-TW" altLang="en-US" sz="2300" dirty="0">
                <a:latin typeface="Times New Roman" pitchFamily="18" charset="0"/>
                <a:ea typeface="標楷體" pitchFamily="65" charset="-120"/>
              </a:rPr>
              <a:t>委員會若未能連結電子查驗系統或原住民身分尚待查驗時，本委員會得要求考生提供全戶戶口名簿影本或三個月內申請之其他戶籍資料證明文件，作為審查依據</a:t>
            </a:r>
            <a:r>
              <a:rPr lang="zh-TW" altLang="en-US" sz="2300" dirty="0" smtClean="0">
                <a:latin typeface="Times New Roman" pitchFamily="18" charset="0"/>
                <a:ea typeface="標楷體" pitchFamily="65" charset="-120"/>
              </a:rPr>
              <a:t>。</a:t>
            </a:r>
            <a:endParaRPr lang="en-US" altLang="zh-TW" sz="2300" dirty="0" smtClean="0">
              <a:latin typeface="Times New Roman" pitchFamily="18" charset="0"/>
              <a:ea typeface="標楷體" pitchFamily="65" charset="-120"/>
            </a:endParaRPr>
          </a:p>
          <a:p>
            <a:pPr marL="342900" indent="-342900" algn="just">
              <a:spcBef>
                <a:spcPts val="600"/>
              </a:spcBef>
              <a:spcAft>
                <a:spcPts val="600"/>
              </a:spcAft>
              <a:buClr>
                <a:schemeClr val="tx1"/>
              </a:buClr>
              <a:buFont typeface="Wingdings" panose="05000000000000000000" pitchFamily="2" charset="2"/>
              <a:buChar char="Ø"/>
            </a:pPr>
            <a:r>
              <a:rPr lang="zh-TW" altLang="en-US" sz="2300" dirty="0" smtClean="0">
                <a:latin typeface="Times New Roman" pitchFamily="18" charset="0"/>
                <a:ea typeface="標楷體" pitchFamily="65" charset="-120"/>
              </a:rPr>
              <a:t>所有申請特種生身分考生</a:t>
            </a:r>
            <a:r>
              <a:rPr lang="zh-TW" altLang="en-US" sz="2300" dirty="0">
                <a:latin typeface="Times New Roman" pitchFamily="18" charset="0"/>
                <a:ea typeface="標楷體" pitchFamily="65" charset="-120"/>
              </a:rPr>
              <a:t>均須於</a:t>
            </a:r>
            <a:r>
              <a:rPr lang="en-US" altLang="zh-TW" sz="2300" dirty="0" smtClean="0">
                <a:latin typeface="Times New Roman" pitchFamily="18" charset="0"/>
                <a:ea typeface="標楷體" pitchFamily="65" charset="-120"/>
              </a:rPr>
              <a:t>106</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6</a:t>
            </a:r>
            <a:r>
              <a:rPr lang="zh-TW" altLang="en-US" sz="2300" dirty="0" smtClean="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28</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星期三</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 </a:t>
            </a:r>
            <a:r>
              <a:rPr lang="en-US" altLang="zh-TW" sz="2300" dirty="0">
                <a:latin typeface="Times New Roman" pitchFamily="18" charset="0"/>
                <a:ea typeface="標楷體" pitchFamily="65" charset="-120"/>
              </a:rPr>
              <a:t>10</a:t>
            </a:r>
            <a:r>
              <a:rPr lang="zh-TW" altLang="en-US" sz="2300" dirty="0">
                <a:latin typeface="Times New Roman" pitchFamily="18" charset="0"/>
                <a:ea typeface="標楷體" pitchFamily="65" charset="-120"/>
              </a:rPr>
              <a:t>：</a:t>
            </a:r>
            <a:r>
              <a:rPr lang="en-US" altLang="zh-TW" sz="2300" dirty="0">
                <a:latin typeface="Times New Roman" pitchFamily="18" charset="0"/>
                <a:ea typeface="標楷體" pitchFamily="65" charset="-120"/>
              </a:rPr>
              <a:t>00</a:t>
            </a:r>
            <a:r>
              <a:rPr lang="zh-TW" altLang="en-US" sz="2300" dirty="0">
                <a:latin typeface="Times New Roman" pitchFamily="18" charset="0"/>
                <a:ea typeface="標楷體" pitchFamily="65" charset="-120"/>
              </a:rPr>
              <a:t>起，至本委員會網站「資格審查結果公告系統」，確認特種生身分之優待加分</a:t>
            </a:r>
            <a:r>
              <a:rPr lang="zh-TW" altLang="en-US" sz="2300" dirty="0" smtClean="0">
                <a:latin typeface="Times New Roman" pitchFamily="18" charset="0"/>
                <a:ea typeface="標楷體" pitchFamily="65" charset="-120"/>
              </a:rPr>
              <a:t>比例審查結果，</a:t>
            </a:r>
            <a:r>
              <a:rPr lang="zh-TW" altLang="en-US" sz="2300" dirty="0">
                <a:latin typeface="Times New Roman" pitchFamily="18" charset="0"/>
                <a:ea typeface="標楷體" pitchFamily="65" charset="-120"/>
              </a:rPr>
              <a:t>未確認而致影響自身權益者，其後果由報名考生自行負責。</a:t>
            </a:r>
          </a:p>
          <a:p>
            <a:pPr marL="342900" indent="-342900" algn="just">
              <a:buClr>
                <a:schemeClr val="tx1"/>
              </a:buClr>
              <a:buFont typeface="Wingdings" panose="05000000000000000000" pitchFamily="2" charset="2"/>
              <a:buChar char="Ø"/>
            </a:pPr>
            <a:endParaRPr lang="en-US" altLang="zh-TW" sz="2400" dirty="0" smtClean="0">
              <a:latin typeface="Times New Roman" pitchFamily="18" charset="0"/>
              <a:ea typeface="標楷體" pitchFamily="65" charset="-120"/>
            </a:endParaRPr>
          </a:p>
          <a:p>
            <a:pPr marL="342900" indent="-342900" algn="just">
              <a:buClr>
                <a:schemeClr val="tx1"/>
              </a:buClr>
              <a:buFont typeface="Wingdings" panose="05000000000000000000" pitchFamily="2" charset="2"/>
              <a:buChar char="Ø"/>
            </a:pPr>
            <a:endParaRPr lang="zh-TW" altLang="en-US" sz="2400" dirty="0">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0326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70</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儲存練習版試填</a:t>
            </a:r>
            <a:r>
              <a:rPr lang="zh-TW" altLang="en-US" sz="2800" dirty="0">
                <a:solidFill>
                  <a:srgbClr val="FF0000"/>
                </a:solidFill>
                <a:latin typeface="標楷體" pitchFamily="65" charset="-120"/>
                <a:ea typeface="標楷體" pitchFamily="65" charset="-120"/>
              </a:rPr>
              <a:t>志願</a:t>
            </a:r>
            <a:endParaRPr lang="zh-TW" altLang="en-US" sz="2800" dirty="0">
              <a:solidFill>
                <a:srgbClr val="FF0000"/>
              </a:solidFill>
            </a:endParaRPr>
          </a:p>
        </p:txBody>
      </p:sp>
      <p:sp>
        <p:nvSpPr>
          <p:cNvPr id="98307" name="矩形 5"/>
          <p:cNvSpPr>
            <a:spLocks noChangeArrowheads="1"/>
          </p:cNvSpPr>
          <p:nvPr/>
        </p:nvSpPr>
        <p:spPr bwMode="auto">
          <a:xfrm>
            <a:off x="372331" y="1124645"/>
            <a:ext cx="7747000" cy="584775"/>
          </a:xfrm>
          <a:prstGeom prst="rect">
            <a:avLst/>
          </a:prstGeom>
          <a:noFill/>
          <a:ln w="9525">
            <a:noFill/>
            <a:miter lim="800000"/>
            <a:headEnd/>
            <a:tailEnd/>
          </a:ln>
        </p:spPr>
        <p:txBody>
          <a:bodyPr>
            <a:spAutoFit/>
          </a:bodyPr>
          <a:lstStyle/>
          <a:p>
            <a:pPr algn="just"/>
            <a:r>
              <a:rPr lang="zh-TW" altLang="en-US" sz="1600" b="1" dirty="0" smtClean="0">
                <a:solidFill>
                  <a:srgbClr val="0000FF"/>
                </a:solidFill>
                <a:latin typeface="標楷體" pitchFamily="65" charset="-120"/>
                <a:ea typeface="標楷體" pitchFamily="65" charset="-120"/>
              </a:rPr>
              <a:t>考生可於練習</a:t>
            </a:r>
            <a:r>
              <a:rPr lang="zh-TW" altLang="en-US" sz="1600" b="1" dirty="0">
                <a:solidFill>
                  <a:srgbClr val="0000FF"/>
                </a:solidFill>
                <a:latin typeface="標楷體" pitchFamily="65" charset="-120"/>
                <a:ea typeface="標楷體" pitchFamily="65" charset="-120"/>
              </a:rPr>
              <a:t>版系統試填志願完成後，點選「產生志願碼」</a:t>
            </a:r>
            <a:r>
              <a:rPr lang="zh-TW" altLang="en-US" sz="1600" b="1" dirty="0" smtClean="0">
                <a:solidFill>
                  <a:srgbClr val="0000FF"/>
                </a:solidFill>
                <a:latin typeface="標楷體" pitchFamily="65" charset="-120"/>
                <a:ea typeface="標楷體" pitchFamily="65" charset="-120"/>
              </a:rPr>
              <a:t>按鈕後會出現志願</a:t>
            </a:r>
            <a:r>
              <a:rPr lang="zh-TW" altLang="en-US" sz="1600" b="1" dirty="0">
                <a:solidFill>
                  <a:srgbClr val="0000FF"/>
                </a:solidFill>
                <a:latin typeface="標楷體" pitchFamily="65" charset="-120"/>
                <a:ea typeface="標楷體" pitchFamily="65" charset="-120"/>
              </a:rPr>
              <a:t>碼視窗，請考生點選</a:t>
            </a:r>
            <a:r>
              <a:rPr lang="zh-TW" altLang="en-US" sz="1600" b="1" dirty="0" smtClean="0">
                <a:solidFill>
                  <a:srgbClr val="0000FF"/>
                </a:solidFill>
                <a:latin typeface="標楷體" pitchFamily="65" charset="-120"/>
                <a:ea typeface="標楷體" pitchFamily="65" charset="-120"/>
              </a:rPr>
              <a:t>儲存，</a:t>
            </a:r>
            <a:r>
              <a:rPr lang="zh-TW" altLang="en-US" sz="1600" b="1" dirty="0">
                <a:solidFill>
                  <a:srgbClr val="0000FF"/>
                </a:solidFill>
                <a:latin typeface="標楷體" pitchFamily="65" charset="-120"/>
                <a:ea typeface="標楷體" pitchFamily="65" charset="-120"/>
              </a:rPr>
              <a:t>系統將產生檔案</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記事本格式</a:t>
            </a:r>
            <a:r>
              <a:rPr lang="en-US" altLang="zh-TW" sz="1600" b="1" dirty="0">
                <a:solidFill>
                  <a:srgbClr val="0000FF"/>
                </a:solidFill>
                <a:latin typeface="標楷體" pitchFamily="65" charset="-120"/>
                <a:ea typeface="標楷體" pitchFamily="65" charset="-120"/>
              </a:rPr>
              <a:t>)</a:t>
            </a:r>
            <a:r>
              <a:rPr lang="zh-TW" altLang="en-US" sz="1600" b="1" dirty="0">
                <a:solidFill>
                  <a:srgbClr val="0000FF"/>
                </a:solidFill>
                <a:latin typeface="標楷體" pitchFamily="65" charset="-120"/>
                <a:ea typeface="標楷體" pitchFamily="65" charset="-120"/>
              </a:rPr>
              <a:t>供考生</a:t>
            </a:r>
            <a:r>
              <a:rPr lang="zh-TW" altLang="en-US" sz="1600" b="1" dirty="0" smtClean="0">
                <a:solidFill>
                  <a:srgbClr val="0000FF"/>
                </a:solidFill>
                <a:latin typeface="標楷體" pitchFamily="65" charset="-120"/>
                <a:ea typeface="標楷體" pitchFamily="65" charset="-120"/>
              </a:rPr>
              <a:t>儲存</a:t>
            </a:r>
            <a:r>
              <a:rPr lang="zh-TW" altLang="en-US" sz="1600" b="1" dirty="0">
                <a:solidFill>
                  <a:srgbClr val="0000FF"/>
                </a:solidFill>
                <a:latin typeface="標楷體" pitchFamily="65" charset="-120"/>
                <a:ea typeface="標楷體" pitchFamily="65" charset="-120"/>
              </a:rPr>
              <a:t>至電腦。</a:t>
            </a:r>
          </a:p>
        </p:txBody>
      </p:sp>
      <p:pic>
        <p:nvPicPr>
          <p:cNvPr id="4" name="圖片 3"/>
          <p:cNvPicPr>
            <a:picLocks noChangeAspect="1"/>
          </p:cNvPicPr>
          <p:nvPr/>
        </p:nvPicPr>
        <p:blipFill>
          <a:blip r:embed="rId3"/>
          <a:stretch>
            <a:fillRect/>
          </a:stretch>
        </p:blipFill>
        <p:spPr>
          <a:xfrm>
            <a:off x="323850" y="1723982"/>
            <a:ext cx="7795481" cy="4801362"/>
          </a:xfrm>
          <a:prstGeom prst="rect">
            <a:avLst/>
          </a:prstGeom>
        </p:spPr>
      </p:pic>
      <p:sp>
        <p:nvSpPr>
          <p:cNvPr id="18" name="向右箭號 17"/>
          <p:cNvSpPr/>
          <p:nvPr/>
        </p:nvSpPr>
        <p:spPr>
          <a:xfrm rot="8092100">
            <a:off x="6799834" y="4164660"/>
            <a:ext cx="568619" cy="17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19" name="文字方塊 18"/>
          <p:cNvSpPr txBox="1"/>
          <p:nvPr/>
        </p:nvSpPr>
        <p:spPr>
          <a:xfrm>
            <a:off x="7084143" y="4248173"/>
            <a:ext cx="312906" cy="369332"/>
          </a:xfrm>
          <a:prstGeom prst="rect">
            <a:avLst/>
          </a:prstGeom>
          <a:noFill/>
        </p:spPr>
        <p:txBody>
          <a:bodyPr wrap="none" rtlCol="0">
            <a:spAutoFit/>
          </a:bodyPr>
          <a:lstStyle/>
          <a:p>
            <a:r>
              <a:rPr lang="en-US" altLang="zh-TW" b="1" dirty="0" smtClean="0"/>
              <a:t>1</a:t>
            </a:r>
            <a:endParaRPr lang="zh-TW" altLang="en-US" b="1" dirty="0"/>
          </a:p>
        </p:txBody>
      </p:sp>
      <p:sp>
        <p:nvSpPr>
          <p:cNvPr id="20" name="文字方塊 19"/>
          <p:cNvSpPr txBox="1"/>
          <p:nvPr/>
        </p:nvSpPr>
        <p:spPr>
          <a:xfrm>
            <a:off x="4355976" y="5805264"/>
            <a:ext cx="312906" cy="369332"/>
          </a:xfrm>
          <a:prstGeom prst="rect">
            <a:avLst/>
          </a:prstGeom>
          <a:noFill/>
        </p:spPr>
        <p:txBody>
          <a:bodyPr wrap="none" rtlCol="0">
            <a:spAutoFit/>
          </a:bodyPr>
          <a:lstStyle/>
          <a:p>
            <a:r>
              <a:rPr lang="en-US" altLang="zh-TW" b="1" dirty="0" smtClean="0"/>
              <a:t>2</a:t>
            </a:r>
            <a:endParaRPr lang="zh-TW" altLang="en-US" b="1" dirty="0"/>
          </a:p>
        </p:txBody>
      </p:sp>
      <p:sp>
        <p:nvSpPr>
          <p:cNvPr id="21" name="向右箭號 20"/>
          <p:cNvSpPr/>
          <p:nvPr/>
        </p:nvSpPr>
        <p:spPr>
          <a:xfrm rot="12914689">
            <a:off x="3016588" y="5509201"/>
            <a:ext cx="1502065" cy="1998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2" name="文字方塊 21"/>
          <p:cNvSpPr txBox="1"/>
          <p:nvPr/>
        </p:nvSpPr>
        <p:spPr>
          <a:xfrm>
            <a:off x="2483768" y="5073976"/>
            <a:ext cx="312906" cy="369332"/>
          </a:xfrm>
          <a:prstGeom prst="rect">
            <a:avLst/>
          </a:prstGeom>
          <a:noFill/>
        </p:spPr>
        <p:txBody>
          <a:bodyPr wrap="square" rtlCol="0">
            <a:spAutoFit/>
          </a:bodyPr>
          <a:lstStyle/>
          <a:p>
            <a:r>
              <a:rPr lang="en-US" altLang="zh-TW" b="1" dirty="0"/>
              <a:t>3</a:t>
            </a:r>
            <a:endParaRPr lang="zh-TW" altLang="en-US" b="1" dirty="0"/>
          </a:p>
        </p:txBody>
      </p:sp>
    </p:spTree>
    <p:extLst>
      <p:ext uri="{BB962C8B-B14F-4D97-AF65-F5344CB8AC3E}">
        <p14:creationId xmlns:p14="http://schemas.microsoft.com/office/powerpoint/2010/main" val="9426087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71</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貼上志願碼</a:t>
            </a:r>
            <a:endParaRPr lang="zh-TW" altLang="en-US" sz="2800" dirty="0">
              <a:solidFill>
                <a:srgbClr val="FF0000"/>
              </a:solidFill>
            </a:endParaRPr>
          </a:p>
        </p:txBody>
      </p:sp>
      <p:sp>
        <p:nvSpPr>
          <p:cNvPr id="98307" name="矩形 5"/>
          <p:cNvSpPr>
            <a:spLocks noChangeArrowheads="1"/>
          </p:cNvSpPr>
          <p:nvPr/>
        </p:nvSpPr>
        <p:spPr bwMode="auto">
          <a:xfrm>
            <a:off x="323850" y="1124645"/>
            <a:ext cx="7747000" cy="1077218"/>
          </a:xfrm>
          <a:prstGeom prst="rect">
            <a:avLst/>
          </a:prstGeom>
          <a:noFill/>
          <a:ln w="9525">
            <a:noFill/>
            <a:miter lim="800000"/>
            <a:headEnd/>
            <a:tailEnd/>
          </a:ln>
        </p:spPr>
        <p:txBody>
          <a:bodyPr>
            <a:spAutoFit/>
          </a:bodyPr>
          <a:lstStyle/>
          <a:p>
            <a:pPr algn="just"/>
            <a:r>
              <a:rPr lang="zh-TW" altLang="en-US" sz="1600" b="1" dirty="0" smtClean="0">
                <a:solidFill>
                  <a:srgbClr val="0000FF"/>
                </a:solidFill>
                <a:latin typeface="標楷體" pitchFamily="65" charset="-120"/>
                <a:ea typeface="標楷體" pitchFamily="65" charset="-120"/>
              </a:rPr>
              <a:t>考生可複製</a:t>
            </a:r>
            <a:r>
              <a:rPr lang="zh-TW" altLang="en-US" sz="1600" b="1" dirty="0">
                <a:solidFill>
                  <a:srgbClr val="FF0000"/>
                </a:solidFill>
                <a:latin typeface="標楷體" pitchFamily="65" charset="-120"/>
                <a:ea typeface="標楷體" pitchFamily="65" charset="-120"/>
              </a:rPr>
              <a:t>網路選填登記</a:t>
            </a:r>
            <a:r>
              <a:rPr lang="zh-TW" altLang="en-US" sz="1600" b="1" dirty="0" smtClean="0">
                <a:solidFill>
                  <a:srgbClr val="FF0000"/>
                </a:solidFill>
                <a:latin typeface="標楷體" pitchFamily="65" charset="-120"/>
                <a:ea typeface="標楷體" pitchFamily="65" charset="-120"/>
              </a:rPr>
              <a:t>志願練習版系統</a:t>
            </a:r>
            <a:r>
              <a:rPr lang="zh-TW" altLang="en-US" sz="1600" b="1" dirty="0" smtClean="0">
                <a:solidFill>
                  <a:srgbClr val="0000FF"/>
                </a:solidFill>
                <a:latin typeface="標楷體" pitchFamily="65" charset="-120"/>
                <a:ea typeface="標楷體" pitchFamily="65" charset="-120"/>
              </a:rPr>
              <a:t>所選填之志願至本系統。請</a:t>
            </a:r>
            <a:r>
              <a:rPr lang="zh-TW" altLang="zh-TW" sz="1600" b="1" dirty="0" smtClean="0">
                <a:solidFill>
                  <a:srgbClr val="0000FF"/>
                </a:solidFill>
                <a:latin typeface="標楷體" pitchFamily="65" charset="-120"/>
                <a:ea typeface="標楷體" pitchFamily="65" charset="-120"/>
              </a:rPr>
              <a:t>點選</a:t>
            </a:r>
            <a:r>
              <a:rPr lang="zh-TW" altLang="zh-TW" sz="1600" b="1" dirty="0">
                <a:solidFill>
                  <a:srgbClr val="0000FF"/>
                </a:solidFill>
                <a:latin typeface="標楷體" pitchFamily="65" charset="-120"/>
                <a:ea typeface="標楷體" pitchFamily="65" charset="-120"/>
              </a:rPr>
              <a:t>「貼上志願碼」按鈕</a:t>
            </a:r>
            <a:r>
              <a:rPr lang="zh-TW"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此時</a:t>
            </a:r>
            <a:r>
              <a:rPr lang="zh-TW" altLang="zh-TW" sz="1600" b="1" dirty="0" smtClean="0">
                <a:solidFill>
                  <a:srgbClr val="0000FF"/>
                </a:solidFill>
                <a:latin typeface="標楷體" pitchFamily="65" charset="-120"/>
                <a:ea typeface="標楷體" pitchFamily="65" charset="-120"/>
              </a:rPr>
              <a:t>出現</a:t>
            </a:r>
            <a:r>
              <a:rPr lang="zh-TW" altLang="zh-TW" sz="1600" b="1" dirty="0">
                <a:solidFill>
                  <a:srgbClr val="0000FF"/>
                </a:solidFill>
                <a:latin typeface="標楷體" pitchFamily="65" charset="-120"/>
                <a:ea typeface="標楷體" pitchFamily="65" charset="-120"/>
              </a:rPr>
              <a:t>貼上志願</a:t>
            </a:r>
            <a:r>
              <a:rPr lang="zh-TW" altLang="zh-TW" sz="1600" b="1" dirty="0" smtClean="0">
                <a:solidFill>
                  <a:srgbClr val="0000FF"/>
                </a:solidFill>
                <a:latin typeface="標楷體" pitchFamily="65" charset="-120"/>
                <a:ea typeface="標楷體" pitchFamily="65" charset="-120"/>
              </a:rPr>
              <a:t>碼</a:t>
            </a:r>
            <a:r>
              <a:rPr lang="zh-TW" altLang="en-US" sz="1600" b="1" dirty="0" smtClean="0">
                <a:solidFill>
                  <a:srgbClr val="0000FF"/>
                </a:solidFill>
                <a:latin typeface="標楷體" pitchFamily="65" charset="-120"/>
                <a:ea typeface="標楷體" pitchFamily="65" charset="-120"/>
              </a:rPr>
              <a:t>文</a:t>
            </a:r>
            <a:r>
              <a:rPr lang="zh-TW" altLang="en-US" sz="1600" b="1" dirty="0">
                <a:solidFill>
                  <a:srgbClr val="0000FF"/>
                </a:solidFill>
                <a:latin typeface="標楷體" pitchFamily="65" charset="-120"/>
                <a:ea typeface="標楷體" pitchFamily="65" charset="-120"/>
              </a:rPr>
              <a:t>字</a:t>
            </a:r>
            <a:r>
              <a:rPr lang="zh-TW" altLang="en-US" sz="1600" b="1" dirty="0" smtClean="0">
                <a:solidFill>
                  <a:srgbClr val="0000FF"/>
                </a:solidFill>
                <a:latin typeface="標楷體" pitchFamily="65" charset="-120"/>
                <a:ea typeface="標楷體" pitchFamily="65" charset="-120"/>
              </a:rPr>
              <a:t>方塊，請將先前儲存之志願代碼複製</a:t>
            </a:r>
            <a:r>
              <a:rPr lang="zh-TW" altLang="en-US" sz="1600" b="1" dirty="0">
                <a:solidFill>
                  <a:srgbClr val="0000FF"/>
                </a:solidFill>
                <a:latin typeface="標楷體" pitchFamily="65" charset="-120"/>
                <a:ea typeface="標楷體" pitchFamily="65" charset="-120"/>
              </a:rPr>
              <a:t>並</a:t>
            </a:r>
            <a:r>
              <a:rPr lang="zh-TW" altLang="zh-TW" sz="1600" b="1" dirty="0" smtClean="0">
                <a:solidFill>
                  <a:srgbClr val="0000FF"/>
                </a:solidFill>
                <a:latin typeface="標楷體" pitchFamily="65" charset="-120"/>
                <a:ea typeface="標楷體" pitchFamily="65" charset="-120"/>
              </a:rPr>
              <a:t>貼上</a:t>
            </a:r>
            <a:r>
              <a:rPr lang="zh-TW" altLang="en-US" sz="1600" b="1" dirty="0" smtClean="0">
                <a:solidFill>
                  <a:srgbClr val="0000FF"/>
                </a:solidFill>
                <a:latin typeface="標楷體" pitchFamily="65" charset="-120"/>
                <a:ea typeface="標楷體" pitchFamily="65" charset="-120"/>
              </a:rPr>
              <a:t>於此文字方塊</a:t>
            </a:r>
            <a:r>
              <a:rPr lang="zh-TW" altLang="zh-TW" sz="1600" b="1" dirty="0" smtClean="0">
                <a:solidFill>
                  <a:srgbClr val="0000FF"/>
                </a:solidFill>
                <a:latin typeface="標楷體" pitchFamily="65" charset="-120"/>
                <a:ea typeface="標楷體" pitchFamily="65" charset="-120"/>
              </a:rPr>
              <a:t>，</a:t>
            </a:r>
            <a:r>
              <a:rPr lang="zh-TW" altLang="zh-TW" sz="1600" b="1" dirty="0">
                <a:solidFill>
                  <a:srgbClr val="0000FF"/>
                </a:solidFill>
                <a:latin typeface="標楷體" pitchFamily="65" charset="-120"/>
                <a:ea typeface="標楷體" pitchFamily="65" charset="-120"/>
              </a:rPr>
              <a:t>志願</a:t>
            </a:r>
            <a:r>
              <a:rPr lang="zh-TW" altLang="zh-TW" sz="1600" b="1" dirty="0" smtClean="0">
                <a:solidFill>
                  <a:srgbClr val="0000FF"/>
                </a:solidFill>
                <a:latin typeface="標楷體" pitchFamily="65" charset="-120"/>
                <a:ea typeface="標楷體" pitchFamily="65" charset="-120"/>
              </a:rPr>
              <a:t>碼</a:t>
            </a:r>
            <a:r>
              <a:rPr lang="zh-TW" altLang="en-US" sz="1600" b="1" dirty="0" smtClean="0">
                <a:solidFill>
                  <a:srgbClr val="0000FF"/>
                </a:solidFill>
                <a:latin typeface="標楷體" pitchFamily="65" charset="-120"/>
                <a:ea typeface="標楷體" pitchFamily="65" charset="-120"/>
              </a:rPr>
              <a:t>將</a:t>
            </a:r>
            <a:r>
              <a:rPr lang="zh-TW" altLang="en-US" sz="1600" b="1" dirty="0">
                <a:solidFill>
                  <a:srgbClr val="0000FF"/>
                </a:solidFill>
                <a:latin typeface="標楷體" pitchFamily="65" charset="-120"/>
                <a:ea typeface="標楷體" pitchFamily="65" charset="-120"/>
              </a:rPr>
              <a:t>顯示於</a:t>
            </a:r>
            <a:r>
              <a:rPr lang="zh-TW" altLang="zh-TW" sz="1600" b="1" dirty="0" smtClean="0">
                <a:solidFill>
                  <a:srgbClr val="0000FF"/>
                </a:solidFill>
                <a:latin typeface="標楷體" pitchFamily="65" charset="-120"/>
                <a:ea typeface="標楷體" pitchFamily="65" charset="-120"/>
              </a:rPr>
              <a:t>文字方塊</a:t>
            </a:r>
            <a:r>
              <a:rPr lang="zh-TW" altLang="en-US" sz="1600" b="1" dirty="0" smtClean="0">
                <a:solidFill>
                  <a:srgbClr val="0000FF"/>
                </a:solidFill>
                <a:latin typeface="標楷體" pitchFamily="65" charset="-120"/>
                <a:ea typeface="標楷體" pitchFamily="65" charset="-120"/>
              </a:rPr>
              <a:t>內，</a:t>
            </a:r>
            <a:r>
              <a:rPr lang="zh-TW" altLang="zh-TW" sz="1600" b="1" dirty="0" smtClean="0">
                <a:solidFill>
                  <a:srgbClr val="0000FF"/>
                </a:solidFill>
                <a:latin typeface="標楷體" pitchFamily="65" charset="-120"/>
                <a:ea typeface="標楷體" pitchFamily="65" charset="-120"/>
              </a:rPr>
              <a:t>再</a:t>
            </a:r>
            <a:r>
              <a:rPr lang="zh-TW" altLang="zh-TW" sz="1600" b="1" dirty="0">
                <a:solidFill>
                  <a:srgbClr val="0000FF"/>
                </a:solidFill>
                <a:latin typeface="標楷體" pitchFamily="65" charset="-120"/>
                <a:ea typeface="標楷體" pitchFamily="65" charset="-120"/>
              </a:rPr>
              <a:t>點選「確定」按鈕，此時會出現提示訊息，點選「確認</a:t>
            </a:r>
            <a:r>
              <a:rPr lang="zh-TW" altLang="zh-TW" sz="1600" b="1" dirty="0" smtClean="0">
                <a:solidFill>
                  <a:srgbClr val="0000FF"/>
                </a:solidFill>
                <a:latin typeface="標楷體" pitchFamily="65" charset="-120"/>
                <a:ea typeface="標楷體" pitchFamily="65" charset="-120"/>
              </a:rPr>
              <a:t>」</a:t>
            </a:r>
            <a:r>
              <a:rPr lang="zh-TW" altLang="en-US" sz="1600" b="1" dirty="0" smtClean="0">
                <a:solidFill>
                  <a:srgbClr val="0000FF"/>
                </a:solidFill>
                <a:latin typeface="標楷體" pitchFamily="65" charset="-120"/>
                <a:ea typeface="標楷體" pitchFamily="65" charset="-120"/>
              </a:rPr>
              <a:t>後</a:t>
            </a:r>
            <a:r>
              <a:rPr lang="zh-TW" altLang="zh-TW" sz="1600" b="1" dirty="0" smtClean="0">
                <a:solidFill>
                  <a:srgbClr val="0000FF"/>
                </a:solidFill>
                <a:latin typeface="標楷體" pitchFamily="65" charset="-120"/>
                <a:ea typeface="標楷體" pitchFamily="65" charset="-120"/>
              </a:rPr>
              <a:t>志願</a:t>
            </a:r>
            <a:r>
              <a:rPr lang="zh-TW" altLang="zh-TW" sz="1600" b="1" dirty="0">
                <a:solidFill>
                  <a:srgbClr val="0000FF"/>
                </a:solidFill>
                <a:latin typeface="標楷體" pitchFamily="65" charset="-120"/>
                <a:ea typeface="標楷體" pitchFamily="65" charset="-120"/>
              </a:rPr>
              <a:t>碼將</a:t>
            </a:r>
            <a:r>
              <a:rPr lang="zh-TW" altLang="zh-TW" sz="1600" b="1" dirty="0" smtClean="0">
                <a:solidFill>
                  <a:srgbClr val="0000FF"/>
                </a:solidFill>
                <a:latin typeface="標楷體" pitchFamily="65" charset="-120"/>
                <a:ea typeface="標楷體" pitchFamily="65" charset="-120"/>
              </a:rPr>
              <a:t>存入</a:t>
            </a:r>
            <a:r>
              <a:rPr lang="zh-TW" altLang="en-US" sz="1600" b="1" dirty="0" smtClean="0">
                <a:solidFill>
                  <a:srgbClr val="0000FF"/>
                </a:solidFill>
                <a:latin typeface="標楷體" pitchFamily="65" charset="-120"/>
                <a:ea typeface="標楷體" pitchFamily="65" charset="-120"/>
              </a:rPr>
              <a:t>本</a:t>
            </a:r>
            <a:r>
              <a:rPr lang="zh-TW" altLang="zh-TW" sz="1600" b="1" dirty="0" smtClean="0">
                <a:solidFill>
                  <a:srgbClr val="0000FF"/>
                </a:solidFill>
                <a:latin typeface="標楷體" pitchFamily="65" charset="-120"/>
                <a:ea typeface="標楷體" pitchFamily="65" charset="-120"/>
              </a:rPr>
              <a:t>系統</a:t>
            </a:r>
            <a:r>
              <a:rPr lang="zh-TW" altLang="zh-TW" sz="1600" b="1" dirty="0">
                <a:solidFill>
                  <a:srgbClr val="0000FF"/>
                </a:solidFill>
                <a:latin typeface="標楷體" pitchFamily="65" charset="-120"/>
                <a:ea typeface="標楷體" pitchFamily="65" charset="-120"/>
              </a:rPr>
              <a:t>並出現在「已選取志願」清單內</a:t>
            </a:r>
            <a:r>
              <a:rPr lang="zh-TW" altLang="zh-TW" sz="1600" b="1" dirty="0" smtClean="0">
                <a:solidFill>
                  <a:srgbClr val="0000FF"/>
                </a:solidFill>
                <a:latin typeface="標楷體" pitchFamily="65" charset="-120"/>
                <a:ea typeface="標楷體" pitchFamily="65" charset="-120"/>
              </a:rPr>
              <a:t>。</a:t>
            </a:r>
            <a:endParaRPr lang="zh-TW" altLang="zh-TW" sz="1600" b="1" dirty="0">
              <a:solidFill>
                <a:srgbClr val="0000FF"/>
              </a:solidFill>
              <a:latin typeface="標楷體" pitchFamily="65" charset="-120"/>
              <a:ea typeface="標楷體" pitchFamily="65" charset="-120"/>
            </a:endParaRPr>
          </a:p>
        </p:txBody>
      </p:sp>
      <p:pic>
        <p:nvPicPr>
          <p:cNvPr id="7" name="圖片 6"/>
          <p:cNvPicPr>
            <a:picLocks noChangeAspect="1"/>
          </p:cNvPicPr>
          <p:nvPr/>
        </p:nvPicPr>
        <p:blipFill>
          <a:blip r:embed="rId3"/>
          <a:stretch>
            <a:fillRect/>
          </a:stretch>
        </p:blipFill>
        <p:spPr>
          <a:xfrm>
            <a:off x="323850" y="2266534"/>
            <a:ext cx="7747000" cy="4042786"/>
          </a:xfrm>
          <a:prstGeom prst="rect">
            <a:avLst/>
          </a:prstGeom>
        </p:spPr>
      </p:pic>
      <p:sp>
        <p:nvSpPr>
          <p:cNvPr id="11" name="向右箭號 10"/>
          <p:cNvSpPr/>
          <p:nvPr/>
        </p:nvSpPr>
        <p:spPr>
          <a:xfrm rot="1687843">
            <a:off x="2434981" y="2782273"/>
            <a:ext cx="490916" cy="163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12" name="向右箭號 11"/>
          <p:cNvSpPr/>
          <p:nvPr/>
        </p:nvSpPr>
        <p:spPr>
          <a:xfrm rot="16493384">
            <a:off x="4748142" y="4569058"/>
            <a:ext cx="938240" cy="23412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429895" y="2866733"/>
            <a:ext cx="312906" cy="369332"/>
          </a:xfrm>
          <a:prstGeom prst="rect">
            <a:avLst/>
          </a:prstGeom>
          <a:noFill/>
        </p:spPr>
        <p:txBody>
          <a:bodyPr wrap="none" rtlCol="0">
            <a:spAutoFit/>
          </a:bodyPr>
          <a:lstStyle/>
          <a:p>
            <a:r>
              <a:rPr lang="en-US" altLang="zh-TW" b="1" dirty="0" smtClean="0"/>
              <a:t>1</a:t>
            </a:r>
            <a:endParaRPr lang="zh-TW" altLang="en-US" b="1" dirty="0"/>
          </a:p>
        </p:txBody>
      </p:sp>
      <p:sp>
        <p:nvSpPr>
          <p:cNvPr id="14" name="文字方塊 13"/>
          <p:cNvSpPr txBox="1"/>
          <p:nvPr/>
        </p:nvSpPr>
        <p:spPr>
          <a:xfrm>
            <a:off x="4735259" y="5007129"/>
            <a:ext cx="312906" cy="369332"/>
          </a:xfrm>
          <a:prstGeom prst="rect">
            <a:avLst/>
          </a:prstGeom>
          <a:noFill/>
        </p:spPr>
        <p:txBody>
          <a:bodyPr wrap="none" rtlCol="0">
            <a:spAutoFit/>
          </a:bodyPr>
          <a:lstStyle/>
          <a:p>
            <a:r>
              <a:rPr lang="en-US" altLang="zh-TW" b="1" dirty="0" smtClean="0"/>
              <a:t>2</a:t>
            </a:r>
            <a:endParaRPr lang="zh-TW" altLang="en-US"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投影片編號版面配置區 1"/>
          <p:cNvSpPr>
            <a:spLocks noGrp="1"/>
          </p:cNvSpPr>
          <p:nvPr>
            <p:ph type="sldNum" sz="quarter" idx="12"/>
          </p:nvPr>
        </p:nvSpPr>
        <p:spPr>
          <a:noFill/>
        </p:spPr>
        <p:txBody>
          <a:bodyPr/>
          <a:lstStyle/>
          <a:p>
            <a:fld id="{7F638EC4-CFB0-4D7C-8E4C-DB58894AD64A}" type="slidenum">
              <a:rPr lang="zh-TW" altLang="en-US" smtClean="0"/>
              <a:pPr/>
              <a:t>72</a:t>
            </a:fld>
            <a:endParaRPr lang="en-US" altLang="zh-TW" dirty="0" smtClean="0"/>
          </a:p>
        </p:txBody>
      </p:sp>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預覽志願</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18267" y="1772816"/>
            <a:ext cx="7881902" cy="3453363"/>
          </a:xfrm>
          <a:prstGeom prst="rect">
            <a:avLst/>
          </a:prstGeom>
          <a:ln w="9525">
            <a:solidFill>
              <a:schemeClr val="tx1"/>
            </a:solidFill>
          </a:ln>
        </p:spPr>
      </p:pic>
      <p:sp>
        <p:nvSpPr>
          <p:cNvPr id="12" name="AutoShape 4"/>
          <p:cNvSpPr>
            <a:spLocks noChangeArrowheads="1"/>
          </p:cNvSpPr>
          <p:nvPr/>
        </p:nvSpPr>
        <p:spPr bwMode="auto">
          <a:xfrm>
            <a:off x="5859906" y="1292097"/>
            <a:ext cx="2232025" cy="760412"/>
          </a:xfrm>
          <a:prstGeom prst="wedgeRectCallout">
            <a:avLst>
              <a:gd name="adj1" fmla="val -78960"/>
              <a:gd name="adj2" fmla="val 4859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點選「預覽志願</a:t>
            </a:r>
            <a:r>
              <a:rPr lang="zh-TW" altLang="zh-TW" sz="1400" b="1" dirty="0" smtClean="0">
                <a:solidFill>
                  <a:srgbClr val="0000FF"/>
                </a:solidFill>
                <a:latin typeface="標楷體" pitchFamily="65" charset="-120"/>
                <a:ea typeface="標楷體" pitchFamily="65" charset="-120"/>
              </a:rPr>
              <a:t>」後</a:t>
            </a:r>
            <a:r>
              <a:rPr lang="zh-TW" altLang="zh-TW" sz="1400" b="1" dirty="0">
                <a:solidFill>
                  <a:srgbClr val="0000FF"/>
                </a:solidFill>
                <a:latin typeface="標楷體" pitchFamily="65" charset="-120"/>
                <a:ea typeface="標楷體" pitchFamily="65" charset="-120"/>
              </a:rPr>
              <a:t>，會顯示考生目前已</a:t>
            </a:r>
            <a:r>
              <a:rPr lang="zh-TW" altLang="zh-TW" sz="1400" b="1" dirty="0" smtClean="0">
                <a:solidFill>
                  <a:srgbClr val="0000FF"/>
                </a:solidFill>
                <a:latin typeface="標楷體" pitchFamily="65" charset="-120"/>
                <a:ea typeface="標楷體" pitchFamily="65" charset="-120"/>
              </a:rPr>
              <a:t>選</a:t>
            </a:r>
            <a:r>
              <a:rPr lang="zh-TW" altLang="en-US" sz="1400" b="1" dirty="0" smtClean="0">
                <a:solidFill>
                  <a:srgbClr val="0000FF"/>
                </a:solidFill>
                <a:latin typeface="標楷體" pitchFamily="65" charset="-120"/>
                <a:ea typeface="標楷體" pitchFamily="65" charset="-120"/>
              </a:rPr>
              <a:t>填</a:t>
            </a:r>
            <a:r>
              <a:rPr lang="zh-TW" altLang="zh-TW" sz="1400" b="1" dirty="0" smtClean="0">
                <a:solidFill>
                  <a:srgbClr val="0000FF"/>
                </a:solidFill>
                <a:latin typeface="標楷體" pitchFamily="65" charset="-120"/>
                <a:ea typeface="標楷體" pitchFamily="65" charset="-120"/>
              </a:rPr>
              <a:t>的</a:t>
            </a:r>
            <a:r>
              <a:rPr lang="zh-TW" altLang="zh-TW" sz="1400" b="1" dirty="0">
                <a:solidFill>
                  <a:srgbClr val="0000FF"/>
                </a:solidFill>
                <a:latin typeface="標楷體" pitchFamily="65" charset="-120"/>
                <a:ea typeface="標楷體" pitchFamily="65" charset="-120"/>
              </a:rPr>
              <a:t>所有志願清單。</a:t>
            </a:r>
          </a:p>
        </p:txBody>
      </p:sp>
      <p:sp>
        <p:nvSpPr>
          <p:cNvPr id="13" name="AutoShape 4"/>
          <p:cNvSpPr>
            <a:spLocks noChangeArrowheads="1"/>
          </p:cNvSpPr>
          <p:nvPr/>
        </p:nvSpPr>
        <p:spPr bwMode="auto">
          <a:xfrm>
            <a:off x="218267" y="2294874"/>
            <a:ext cx="3168352" cy="720080"/>
          </a:xfrm>
          <a:prstGeom prst="wedgeRectCallout">
            <a:avLst>
              <a:gd name="adj1" fmla="val 62870"/>
              <a:gd name="adj2" fmla="val 12095"/>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點選「列印此頁</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可</a:t>
            </a:r>
            <a:r>
              <a:rPr lang="zh-TW" altLang="zh-TW" sz="1400" b="1" dirty="0" smtClean="0">
                <a:solidFill>
                  <a:srgbClr val="0000FF"/>
                </a:solidFill>
                <a:latin typeface="標楷體" pitchFamily="65" charset="-120"/>
                <a:ea typeface="標楷體" pitchFamily="65" charset="-120"/>
              </a:rPr>
              <a:t>列印</a:t>
            </a:r>
            <a:r>
              <a:rPr lang="zh-TW" altLang="en-US" sz="1400" b="1" dirty="0" smtClean="0">
                <a:solidFill>
                  <a:srgbClr val="0000FF"/>
                </a:solidFill>
                <a:latin typeface="標楷體" pitchFamily="65" charset="-120"/>
                <a:ea typeface="標楷體" pitchFamily="65" charset="-120"/>
              </a:rPr>
              <a:t>預覽</a:t>
            </a:r>
            <a:r>
              <a:rPr lang="zh-TW" altLang="zh-TW" sz="1400" b="1" dirty="0" smtClean="0">
                <a:solidFill>
                  <a:srgbClr val="0000FF"/>
                </a:solidFill>
                <a:latin typeface="標楷體" pitchFamily="65" charset="-120"/>
                <a:ea typeface="標楷體" pitchFamily="65" charset="-120"/>
              </a:rPr>
              <a:t>志願清單</a:t>
            </a:r>
            <a:r>
              <a:rPr lang="zh-TW" altLang="en-US" sz="1400" b="1" dirty="0" smtClean="0">
                <a:solidFill>
                  <a:srgbClr val="0000FF"/>
                </a:solidFill>
                <a:latin typeface="標楷體" pitchFamily="65" charset="-120"/>
                <a:ea typeface="標楷體" pitchFamily="65" charset="-120"/>
              </a:rPr>
              <a:t>，</a:t>
            </a:r>
            <a:r>
              <a:rPr lang="zh-TW" altLang="en-US" sz="1400" b="1" dirty="0" smtClean="0">
                <a:solidFill>
                  <a:srgbClr val="FF0000"/>
                </a:solidFill>
                <a:latin typeface="標楷體" pitchFamily="65" charset="-120"/>
                <a:ea typeface="標楷體" pitchFamily="65" charset="-120"/>
              </a:rPr>
              <a:t>請注意，</a:t>
            </a:r>
            <a:r>
              <a:rPr lang="zh-TW" altLang="zh-TW" sz="1400" b="1" dirty="0" smtClean="0">
                <a:solidFill>
                  <a:srgbClr val="FF0000"/>
                </a:solidFill>
                <a:latin typeface="標楷體" pitchFamily="65" charset="-120"/>
                <a:ea typeface="標楷體" pitchFamily="65" charset="-120"/>
              </a:rPr>
              <a:t>此</a:t>
            </a:r>
            <a:r>
              <a:rPr lang="zh-TW" altLang="zh-TW" sz="1400" b="1" dirty="0">
                <a:solidFill>
                  <a:srgbClr val="FF0000"/>
                </a:solidFill>
                <a:latin typeface="標楷體" pitchFamily="65" charset="-120"/>
                <a:ea typeface="標楷體" pitchFamily="65" charset="-120"/>
              </a:rPr>
              <a:t>清單</a:t>
            </a:r>
            <a:r>
              <a:rPr lang="zh-TW" altLang="zh-TW" sz="1400" b="1" dirty="0" smtClean="0">
                <a:solidFill>
                  <a:srgbClr val="FF0000"/>
                </a:solidFill>
                <a:latin typeface="標楷體" pitchFamily="65" charset="-120"/>
                <a:ea typeface="標楷體" pitchFamily="65" charset="-120"/>
              </a:rPr>
              <a:t>非</a:t>
            </a:r>
            <a:r>
              <a:rPr lang="zh-TW" altLang="en-US" sz="1400" b="1" dirty="0" smtClean="0">
                <a:solidFill>
                  <a:srgbClr val="FF0000"/>
                </a:solidFill>
                <a:latin typeface="標楷體" pitchFamily="65" charset="-120"/>
                <a:ea typeface="標楷體" pitchFamily="65" charset="-120"/>
              </a:rPr>
              <a:t>確定送出之</a:t>
            </a:r>
            <a:r>
              <a:rPr lang="zh-TW" altLang="zh-TW" sz="1400" b="1" dirty="0" smtClean="0">
                <a:solidFill>
                  <a:srgbClr val="FF0000"/>
                </a:solidFill>
                <a:latin typeface="標楷體" pitchFamily="65" charset="-120"/>
                <a:ea typeface="標楷體" pitchFamily="65" charset="-120"/>
              </a:rPr>
              <a:t>志願</a:t>
            </a:r>
            <a:r>
              <a:rPr lang="zh-TW" altLang="zh-TW" sz="1400" b="1" dirty="0">
                <a:solidFill>
                  <a:srgbClr val="FF0000"/>
                </a:solidFill>
                <a:latin typeface="標楷體" pitchFamily="65" charset="-120"/>
                <a:ea typeface="標楷體" pitchFamily="65" charset="-120"/>
              </a:rPr>
              <a:t>表，僅供</a:t>
            </a:r>
            <a:r>
              <a:rPr lang="zh-TW" altLang="zh-TW" sz="1400" b="1" dirty="0" smtClean="0">
                <a:solidFill>
                  <a:srgbClr val="FF0000"/>
                </a:solidFill>
                <a:latin typeface="標楷體" pitchFamily="65" charset="-120"/>
                <a:ea typeface="標楷體" pitchFamily="65" charset="-120"/>
              </a:rPr>
              <a:t>參考。</a:t>
            </a:r>
            <a:endParaRPr lang="zh-TW" altLang="zh-TW" sz="1400" b="1" dirty="0">
              <a:solidFill>
                <a:srgbClr val="FF0000"/>
              </a:solidFill>
              <a:latin typeface="標楷體" pitchFamily="65" charset="-120"/>
              <a:ea typeface="標楷體" pitchFamily="65" charset="-120"/>
            </a:endParaRPr>
          </a:p>
        </p:txBody>
      </p:sp>
      <p:sp>
        <p:nvSpPr>
          <p:cNvPr id="14" name="向右箭號 13"/>
          <p:cNvSpPr/>
          <p:nvPr/>
        </p:nvSpPr>
        <p:spPr>
          <a:xfrm rot="6163578">
            <a:off x="4654013" y="2412112"/>
            <a:ext cx="568619" cy="1797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717450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投影片編號版面配置區 1"/>
          <p:cNvSpPr>
            <a:spLocks noGrp="1"/>
          </p:cNvSpPr>
          <p:nvPr>
            <p:ph type="sldNum" sz="quarter" idx="12"/>
          </p:nvPr>
        </p:nvSpPr>
        <p:spPr>
          <a:noFill/>
        </p:spPr>
        <p:txBody>
          <a:bodyPr/>
          <a:lstStyle/>
          <a:p>
            <a:fld id="{152BC2ED-6839-4F63-AABA-0231D129DBDC}" type="slidenum">
              <a:rPr lang="zh-TW" altLang="en-US" smtClean="0"/>
              <a:pPr/>
              <a:t>73</a:t>
            </a:fld>
            <a:endParaRPr lang="en-US" altLang="zh-TW" dirty="0" smtClean="0"/>
          </a:p>
        </p:txBody>
      </p:sp>
      <p:sp>
        <p:nvSpPr>
          <p:cNvPr id="100354"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暫存志願</a:t>
            </a:r>
            <a:endParaRPr lang="zh-TW" altLang="en-US" sz="2800" dirty="0">
              <a:solidFill>
                <a:srgbClr val="FF0000"/>
              </a:solidFill>
            </a:endParaRPr>
          </a:p>
        </p:txBody>
      </p:sp>
      <p:pic>
        <p:nvPicPr>
          <p:cNvPr id="4" name="圖片 3"/>
          <p:cNvPicPr>
            <a:picLocks noChangeAspect="1"/>
          </p:cNvPicPr>
          <p:nvPr/>
        </p:nvPicPr>
        <p:blipFill>
          <a:blip r:embed="rId3"/>
          <a:stretch>
            <a:fillRect/>
          </a:stretch>
        </p:blipFill>
        <p:spPr>
          <a:xfrm>
            <a:off x="315612" y="1227075"/>
            <a:ext cx="7856788" cy="4938229"/>
          </a:xfrm>
          <a:prstGeom prst="rect">
            <a:avLst/>
          </a:prstGeom>
        </p:spPr>
      </p:pic>
      <p:sp>
        <p:nvSpPr>
          <p:cNvPr id="9" name="AutoShape 4"/>
          <p:cNvSpPr>
            <a:spLocks noChangeArrowheads="1"/>
          </p:cNvSpPr>
          <p:nvPr/>
        </p:nvSpPr>
        <p:spPr bwMode="auto">
          <a:xfrm>
            <a:off x="4716016" y="3212976"/>
            <a:ext cx="3762375" cy="1152128"/>
          </a:xfrm>
          <a:prstGeom prst="wedgeRectCallout">
            <a:avLst>
              <a:gd name="adj1" fmla="val -133872"/>
              <a:gd name="adj2" fmla="val -196396"/>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在選填登記志願期間</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考生</a:t>
            </a:r>
            <a:r>
              <a:rPr lang="zh-TW" altLang="zh-TW" sz="1400" b="1" dirty="0" smtClean="0">
                <a:solidFill>
                  <a:srgbClr val="0000FF"/>
                </a:solidFill>
                <a:latin typeface="標楷體" pitchFamily="65" charset="-120"/>
                <a:ea typeface="標楷體" pitchFamily="65" charset="-120"/>
              </a:rPr>
              <a:t>可</a:t>
            </a:r>
            <a:r>
              <a:rPr lang="zh-TW" altLang="zh-TW" sz="1400" b="1" dirty="0">
                <a:solidFill>
                  <a:srgbClr val="0000FF"/>
                </a:solidFill>
                <a:latin typeface="標楷體" pitchFamily="65" charset="-120"/>
                <a:ea typeface="標楷體" pitchFamily="65" charset="-120"/>
              </a:rPr>
              <a:t>點選「暫存志願</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此時會顯示提示訊息，請詳閱相關注意事項，點選「確認」後，</a:t>
            </a:r>
            <a:r>
              <a:rPr lang="zh-TW" altLang="zh-TW" sz="1400" b="1" dirty="0" smtClean="0">
                <a:solidFill>
                  <a:srgbClr val="0000FF"/>
                </a:solidFill>
                <a:latin typeface="標楷體" pitchFamily="65" charset="-120"/>
                <a:ea typeface="標楷體" pitchFamily="65" charset="-120"/>
              </a:rPr>
              <a:t>系統</a:t>
            </a:r>
            <a:r>
              <a:rPr lang="zh-TW" altLang="zh-TW" sz="1400" b="1" dirty="0">
                <a:solidFill>
                  <a:srgbClr val="0000FF"/>
                </a:solidFill>
                <a:latin typeface="標楷體" pitchFamily="65" charset="-120"/>
                <a:ea typeface="標楷體" pitchFamily="65" charset="-120"/>
              </a:rPr>
              <a:t>將暫存考生目前所選填的志願清單，以利下次登入可再進行選填登記志願操作。</a:t>
            </a:r>
            <a:endParaRPr lang="zh-TW" altLang="en-US" sz="1400" b="1" dirty="0">
              <a:solidFill>
                <a:srgbClr val="0000FF"/>
              </a:solidFill>
              <a:latin typeface="標楷體" pitchFamily="65" charset="-120"/>
              <a:ea typeface="標楷體" pitchFamily="65" charset="-120"/>
            </a:endParaRPr>
          </a:p>
        </p:txBody>
      </p:sp>
      <p:sp>
        <p:nvSpPr>
          <p:cNvPr id="11" name="向右箭號 10"/>
          <p:cNvSpPr/>
          <p:nvPr/>
        </p:nvSpPr>
        <p:spPr>
          <a:xfrm rot="2697146">
            <a:off x="1324818" y="1779964"/>
            <a:ext cx="509174" cy="1913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編號版面配置區 1"/>
          <p:cNvSpPr>
            <a:spLocks noGrp="1"/>
          </p:cNvSpPr>
          <p:nvPr>
            <p:ph type="sldNum" sz="quarter" idx="12"/>
          </p:nvPr>
        </p:nvSpPr>
        <p:spPr>
          <a:noFill/>
        </p:spPr>
        <p:txBody>
          <a:bodyPr/>
          <a:lstStyle/>
          <a:p>
            <a:fld id="{97C29B07-A492-4CCE-90FC-EB1B84C28C2B}" type="slidenum">
              <a:rPr lang="zh-TW" altLang="en-US" smtClean="0"/>
              <a:pPr/>
              <a:t>74</a:t>
            </a:fld>
            <a:endParaRPr lang="en-US" altLang="zh-TW" dirty="0" smtClean="0"/>
          </a:p>
        </p:txBody>
      </p:sp>
      <p:sp>
        <p:nvSpPr>
          <p:cNvPr id="104450"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登記志願確定送出</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95288" y="1196751"/>
            <a:ext cx="7633096" cy="4608513"/>
          </a:xfrm>
          <a:prstGeom prst="rect">
            <a:avLst/>
          </a:prstGeom>
        </p:spPr>
      </p:pic>
      <p:sp>
        <p:nvSpPr>
          <p:cNvPr id="9" name="AutoShape 4"/>
          <p:cNvSpPr>
            <a:spLocks noChangeArrowheads="1"/>
          </p:cNvSpPr>
          <p:nvPr/>
        </p:nvSpPr>
        <p:spPr bwMode="auto">
          <a:xfrm>
            <a:off x="5104184" y="3356992"/>
            <a:ext cx="3141662" cy="1152128"/>
          </a:xfrm>
          <a:prstGeom prst="wedgeRectCallout">
            <a:avLst>
              <a:gd name="adj1" fmla="val -132684"/>
              <a:gd name="adj2" fmla="val -168769"/>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點選「登記志願確定送出</a:t>
            </a:r>
            <a:r>
              <a:rPr lang="zh-TW" altLang="zh-TW" sz="1400" b="1" dirty="0" smtClean="0">
                <a:solidFill>
                  <a:srgbClr val="0000FF"/>
                </a:solidFill>
                <a:latin typeface="標楷體" pitchFamily="65" charset="-120"/>
                <a:ea typeface="標楷體" pitchFamily="65" charset="-120"/>
              </a:rPr>
              <a:t>」後</a:t>
            </a:r>
            <a:r>
              <a:rPr lang="zh-TW" altLang="zh-TW" sz="1400" b="1" dirty="0">
                <a:solidFill>
                  <a:srgbClr val="0000FF"/>
                </a:solidFill>
                <a:latin typeface="標楷體" pitchFamily="65" charset="-120"/>
                <a:ea typeface="標楷體" pitchFamily="65" charset="-120"/>
              </a:rPr>
              <a:t>，可開始進行確認完成選</a:t>
            </a:r>
            <a:r>
              <a:rPr lang="zh-TW" altLang="zh-TW" sz="1400" b="1" dirty="0" smtClean="0">
                <a:solidFill>
                  <a:srgbClr val="0000FF"/>
                </a:solidFill>
                <a:latin typeface="標楷體" pitchFamily="65" charset="-120"/>
                <a:ea typeface="標楷體" pitchFamily="65" charset="-120"/>
              </a:rPr>
              <a:t>填</a:t>
            </a:r>
            <a:r>
              <a:rPr lang="zh-TW" altLang="en-US" sz="1400" b="1" dirty="0" smtClean="0">
                <a:solidFill>
                  <a:srgbClr val="0000FF"/>
                </a:solidFill>
                <a:latin typeface="標楷體" pitchFamily="65" charset="-120"/>
                <a:ea typeface="標楷體" pitchFamily="65" charset="-120"/>
              </a:rPr>
              <a:t>登記</a:t>
            </a:r>
            <a:r>
              <a:rPr lang="zh-TW" altLang="zh-TW" sz="1400" b="1" dirty="0" smtClean="0">
                <a:solidFill>
                  <a:srgbClr val="0000FF"/>
                </a:solidFill>
                <a:latin typeface="標楷體" pitchFamily="65" charset="-120"/>
                <a:ea typeface="標楷體" pitchFamily="65" charset="-120"/>
              </a:rPr>
              <a:t>志願</a:t>
            </a:r>
            <a:r>
              <a:rPr lang="zh-TW" altLang="zh-TW" sz="1400" b="1" dirty="0">
                <a:solidFill>
                  <a:srgbClr val="0000FF"/>
                </a:solidFill>
                <a:latin typeface="標楷體" pitchFamily="65" charset="-120"/>
                <a:ea typeface="標楷體" pitchFamily="65" charset="-120"/>
              </a:rPr>
              <a:t>動作。</a:t>
            </a:r>
            <a:r>
              <a:rPr lang="zh-TW" altLang="zh-TW" sz="1400" b="1" dirty="0" smtClean="0">
                <a:solidFill>
                  <a:srgbClr val="0000FF"/>
                </a:solidFill>
                <a:latin typeface="標楷體" pitchFamily="65" charset="-120"/>
                <a:ea typeface="標楷體" pitchFamily="65" charset="-120"/>
              </a:rPr>
              <a:t>此時</a:t>
            </a:r>
            <a:r>
              <a:rPr lang="zh-TW" altLang="en-US" sz="1400" b="1" dirty="0" smtClean="0">
                <a:solidFill>
                  <a:srgbClr val="0000FF"/>
                </a:solidFill>
                <a:latin typeface="標楷體" pitchFamily="65" charset="-120"/>
                <a:ea typeface="標楷體" pitchFamily="65" charset="-120"/>
              </a:rPr>
              <a:t>考生若未選滿</a:t>
            </a:r>
            <a:r>
              <a:rPr lang="en-US" altLang="zh-TW" sz="1400" b="1" dirty="0" smtClean="0">
                <a:solidFill>
                  <a:srgbClr val="0000FF"/>
                </a:solidFill>
                <a:latin typeface="標楷體" pitchFamily="65" charset="-120"/>
                <a:ea typeface="標楷體" pitchFamily="65" charset="-120"/>
              </a:rPr>
              <a:t>199</a:t>
            </a:r>
            <a:r>
              <a:rPr lang="zh-TW" altLang="en-US" sz="1400" b="1" dirty="0" smtClean="0">
                <a:solidFill>
                  <a:srgbClr val="0000FF"/>
                </a:solidFill>
                <a:latin typeface="標楷體" pitchFamily="65" charset="-120"/>
                <a:ea typeface="標楷體" pitchFamily="65" charset="-120"/>
              </a:rPr>
              <a:t>個志願數</a:t>
            </a:r>
            <a:r>
              <a:rPr lang="zh-TW" altLang="zh-TW" sz="1400" b="1" dirty="0" smtClean="0">
                <a:solidFill>
                  <a:srgbClr val="0000FF"/>
                </a:solidFill>
                <a:latin typeface="標楷體" pitchFamily="65" charset="-120"/>
                <a:ea typeface="標楷體" pitchFamily="65" charset="-120"/>
              </a:rPr>
              <a:t>會</a:t>
            </a:r>
            <a:r>
              <a:rPr lang="zh-TW" altLang="zh-TW" sz="1400" b="1" dirty="0">
                <a:solidFill>
                  <a:srgbClr val="0000FF"/>
                </a:solidFill>
                <a:latin typeface="標楷體" pitchFamily="65" charset="-120"/>
                <a:ea typeface="標楷體" pitchFamily="65" charset="-120"/>
              </a:rPr>
              <a:t>出現提示訊息，若確認不再繼續加選或異動，請點選「確認</a:t>
            </a:r>
            <a:r>
              <a:rPr lang="zh-TW" altLang="zh-TW" sz="1400" b="1" dirty="0" smtClean="0">
                <a:solidFill>
                  <a:srgbClr val="0000FF"/>
                </a:solidFill>
                <a:latin typeface="標楷體" pitchFamily="65" charset="-120"/>
                <a:ea typeface="標楷體" pitchFamily="65" charset="-120"/>
              </a:rPr>
              <a:t>」</a:t>
            </a:r>
            <a:r>
              <a:rPr lang="zh-TW" altLang="en-US" sz="1400" b="1" dirty="0" smtClean="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
        <p:nvSpPr>
          <p:cNvPr id="10" name="向右箭號 9"/>
          <p:cNvSpPr/>
          <p:nvPr/>
        </p:nvSpPr>
        <p:spPr>
          <a:xfrm rot="3305317">
            <a:off x="2043040" y="2117349"/>
            <a:ext cx="415365" cy="1954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編號版面配置區 1"/>
          <p:cNvSpPr>
            <a:spLocks noGrp="1"/>
          </p:cNvSpPr>
          <p:nvPr>
            <p:ph type="sldNum" sz="quarter" idx="12"/>
          </p:nvPr>
        </p:nvSpPr>
        <p:spPr>
          <a:noFill/>
        </p:spPr>
        <p:txBody>
          <a:bodyPr/>
          <a:lstStyle/>
          <a:p>
            <a:fld id="{28A0E85F-F050-4C87-9156-9640F983A1FE}" type="slidenum">
              <a:rPr lang="zh-TW" altLang="en-US" smtClean="0"/>
              <a:pPr/>
              <a:t>75</a:t>
            </a:fld>
            <a:endParaRPr lang="en-US" altLang="zh-TW" dirty="0" smtClean="0"/>
          </a:p>
        </p:txBody>
      </p:sp>
      <p:sp>
        <p:nvSpPr>
          <p:cNvPr id="106498" name="標題 1"/>
          <p:cNvSpPr txBox="1">
            <a:spLocks/>
          </p:cNvSpPr>
          <p:nvPr/>
        </p:nvSpPr>
        <p:spPr bwMode="auto">
          <a:xfrm>
            <a:off x="250825" y="404813"/>
            <a:ext cx="8477250" cy="633412"/>
          </a:xfrm>
          <a:prstGeom prst="rect">
            <a:avLst/>
          </a:prstGeom>
          <a:noFill/>
          <a:ln w="9525">
            <a:noFill/>
            <a:miter lim="800000"/>
            <a:headEnd/>
            <a:tailEnd/>
          </a:ln>
        </p:spPr>
        <p:txBody>
          <a:bodyPr/>
          <a:lstStyle/>
          <a:p>
            <a:pPr eaLnBrk="0" hangingPunct="0"/>
            <a:r>
              <a:rPr lang="zh-TW" altLang="en-US" sz="2600" dirty="0" smtClean="0">
                <a:solidFill>
                  <a:schemeClr val="tx2"/>
                </a:solidFill>
                <a:latin typeface="標楷體" pitchFamily="65" charset="-120"/>
                <a:ea typeface="標楷體" pitchFamily="65" charset="-120"/>
              </a:rPr>
              <a:t>九、網路選填登記志願系統</a:t>
            </a:r>
            <a:r>
              <a:rPr lang="en-US" altLang="zh-TW" sz="2600" dirty="0" smtClean="0">
                <a:solidFill>
                  <a:schemeClr val="tx2"/>
                </a:solidFill>
                <a:latin typeface="標楷體" pitchFamily="65" charset="-120"/>
                <a:ea typeface="標楷體" pitchFamily="65" charset="-120"/>
              </a:rPr>
              <a:t>-</a:t>
            </a:r>
            <a:r>
              <a:rPr lang="zh-TW" altLang="en-US" sz="2600" dirty="0" smtClean="0">
                <a:solidFill>
                  <a:srgbClr val="FF0000"/>
                </a:solidFill>
                <a:latin typeface="標楷體" pitchFamily="65" charset="-120"/>
                <a:ea typeface="標楷體" pitchFamily="65" charset="-120"/>
              </a:rPr>
              <a:t>登記志願確定送出主</a:t>
            </a:r>
            <a:r>
              <a:rPr lang="zh-TW" altLang="en-US" sz="2600" dirty="0">
                <a:solidFill>
                  <a:srgbClr val="FF0000"/>
                </a:solidFill>
                <a:latin typeface="標楷體" pitchFamily="65" charset="-120"/>
                <a:ea typeface="標楷體" pitchFamily="65" charset="-120"/>
              </a:rPr>
              <a:t>畫面</a:t>
            </a:r>
            <a:endParaRPr lang="zh-TW" altLang="en-US" sz="2600" dirty="0">
              <a:solidFill>
                <a:srgbClr val="FF0000"/>
              </a:solidFill>
            </a:endParaRPr>
          </a:p>
        </p:txBody>
      </p:sp>
      <p:pic>
        <p:nvPicPr>
          <p:cNvPr id="3" name="圖片 2"/>
          <p:cNvPicPr>
            <a:picLocks noChangeAspect="1"/>
          </p:cNvPicPr>
          <p:nvPr/>
        </p:nvPicPr>
        <p:blipFill>
          <a:blip r:embed="rId3"/>
          <a:stretch>
            <a:fillRect/>
          </a:stretch>
        </p:blipFill>
        <p:spPr>
          <a:xfrm>
            <a:off x="467544" y="1124744"/>
            <a:ext cx="7488832" cy="4849192"/>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編號版面配置區 1"/>
          <p:cNvSpPr>
            <a:spLocks noGrp="1"/>
          </p:cNvSpPr>
          <p:nvPr>
            <p:ph type="sldNum" sz="quarter" idx="12"/>
          </p:nvPr>
        </p:nvSpPr>
        <p:spPr>
          <a:noFill/>
        </p:spPr>
        <p:txBody>
          <a:bodyPr/>
          <a:lstStyle/>
          <a:p>
            <a:fld id="{B989D016-2C50-4FC0-B497-BC863123B448}" type="slidenum">
              <a:rPr lang="zh-TW" altLang="en-US" smtClean="0"/>
              <a:pPr/>
              <a:t>76</a:t>
            </a:fld>
            <a:endParaRPr lang="en-US" altLang="zh-TW" dirty="0" smtClean="0"/>
          </a:p>
        </p:txBody>
      </p:sp>
      <p:sp>
        <p:nvSpPr>
          <p:cNvPr id="108546" name="標題 1"/>
          <p:cNvSpPr txBox="1">
            <a:spLocks/>
          </p:cNvSpPr>
          <p:nvPr/>
        </p:nvSpPr>
        <p:spPr bwMode="auto">
          <a:xfrm>
            <a:off x="425450"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志願確定送出</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404514" y="1196752"/>
            <a:ext cx="7623870" cy="4464496"/>
          </a:xfrm>
          <a:prstGeom prst="rect">
            <a:avLst/>
          </a:prstGeom>
        </p:spPr>
      </p:pic>
      <p:sp>
        <p:nvSpPr>
          <p:cNvPr id="8" name="AutoShape 4"/>
          <p:cNvSpPr>
            <a:spLocks noChangeArrowheads="1"/>
          </p:cNvSpPr>
          <p:nvPr/>
        </p:nvSpPr>
        <p:spPr bwMode="auto">
          <a:xfrm>
            <a:off x="5292080" y="4133384"/>
            <a:ext cx="3065463" cy="1728192"/>
          </a:xfrm>
          <a:prstGeom prst="wedgeRectCallout">
            <a:avLst>
              <a:gd name="adj1" fmla="val -103295"/>
              <a:gd name="adj2" fmla="val 9183"/>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若考生已確定不再變更志願，請</a:t>
            </a:r>
            <a:r>
              <a:rPr lang="zh-TW" altLang="zh-TW" sz="1400" b="1" dirty="0" smtClean="0">
                <a:solidFill>
                  <a:srgbClr val="0000FF"/>
                </a:solidFill>
                <a:latin typeface="標楷體" pitchFamily="65" charset="-120"/>
                <a:ea typeface="標楷體" pitchFamily="65" charset="-120"/>
              </a:rPr>
              <a:t>輸入</a:t>
            </a:r>
            <a:r>
              <a:rPr lang="zh-TW" altLang="en-US" sz="1400" b="1" dirty="0" smtClean="0">
                <a:solidFill>
                  <a:srgbClr val="0000FF"/>
                </a:solidFill>
                <a:latin typeface="標楷體" pitchFamily="65" charset="-120"/>
                <a:ea typeface="標楷體" pitchFamily="65" charset="-120"/>
              </a:rPr>
              <a:t>「身分</a:t>
            </a:r>
            <a:r>
              <a:rPr lang="zh-TW" altLang="en-US" sz="1400" b="1" dirty="0">
                <a:solidFill>
                  <a:srgbClr val="0000FF"/>
                </a:solidFill>
                <a:latin typeface="標楷體" pitchFamily="65" charset="-120"/>
                <a:ea typeface="標楷體" pitchFamily="65" charset="-120"/>
              </a:rPr>
              <a:t>證</a:t>
            </a:r>
            <a:r>
              <a:rPr lang="zh-TW" altLang="en-US" sz="1400" b="1" dirty="0" smtClean="0">
                <a:solidFill>
                  <a:srgbClr val="0000FF"/>
                </a:solidFill>
                <a:latin typeface="標楷體" pitchFamily="65" charset="-120"/>
                <a:ea typeface="標楷體" pitchFamily="65" charset="-120"/>
              </a:rPr>
              <a:t>統一編號」、「出生</a:t>
            </a:r>
            <a:r>
              <a:rPr lang="zh-TW" altLang="en-US" sz="1400" b="1" dirty="0">
                <a:solidFill>
                  <a:srgbClr val="0000FF"/>
                </a:solidFill>
                <a:latin typeface="標楷體" pitchFamily="65" charset="-120"/>
                <a:ea typeface="標楷體" pitchFamily="65" charset="-120"/>
              </a:rPr>
              <a:t>年月</a:t>
            </a:r>
            <a:r>
              <a:rPr lang="zh-TW" altLang="en-US" sz="1400" b="1" dirty="0" smtClean="0">
                <a:solidFill>
                  <a:srgbClr val="0000FF"/>
                </a:solidFill>
                <a:latin typeface="標楷體" pitchFamily="65" charset="-120"/>
                <a:ea typeface="標楷體" pitchFamily="65" charset="-120"/>
              </a:rPr>
              <a:t>日」、「統測准考證號碼」、「通行碼」及「</a:t>
            </a:r>
            <a:r>
              <a:rPr lang="zh-TW" altLang="zh-TW" sz="1400" b="1" dirty="0" smtClean="0">
                <a:solidFill>
                  <a:srgbClr val="0000FF"/>
                </a:solidFill>
                <a:latin typeface="標楷體" pitchFamily="65" charset="-120"/>
                <a:ea typeface="標楷體" pitchFamily="65" charset="-120"/>
              </a:rPr>
              <a:t>驗證碼</a:t>
            </a:r>
            <a:r>
              <a:rPr lang="zh-TW" altLang="en-US" sz="1400" b="1" dirty="0" smtClean="0">
                <a:solidFill>
                  <a:srgbClr val="0000FF"/>
                </a:solidFill>
                <a:latin typeface="標楷體" pitchFamily="65" charset="-120"/>
                <a:ea typeface="標楷體" pitchFamily="65" charset="-120"/>
              </a:rPr>
              <a:t>」</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並點選「志願無誤，確定送出</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以</a:t>
            </a:r>
            <a:r>
              <a:rPr lang="zh-TW" altLang="zh-TW" sz="1400" b="1" dirty="0" smtClean="0">
                <a:solidFill>
                  <a:srgbClr val="0000FF"/>
                </a:solidFill>
                <a:latin typeface="標楷體" pitchFamily="65" charset="-120"/>
                <a:ea typeface="標楷體" pitchFamily="65" charset="-120"/>
              </a:rPr>
              <a:t>進行志願確定</a:t>
            </a:r>
            <a:r>
              <a:rPr lang="zh-TW" altLang="en-US" sz="1400" b="1" dirty="0" smtClean="0">
                <a:solidFill>
                  <a:srgbClr val="0000FF"/>
                </a:solidFill>
                <a:latin typeface="標楷體" pitchFamily="65" charset="-120"/>
                <a:ea typeface="標楷體" pitchFamily="65" charset="-120"/>
              </a:rPr>
              <a:t>送出</a:t>
            </a:r>
            <a:r>
              <a:rPr lang="zh-TW" altLang="zh-TW" sz="1400" b="1" dirty="0" smtClean="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此時系統會出現提示訊息，若考生確定不再變更志願，請點選「確認」按鈕。</a:t>
            </a:r>
          </a:p>
        </p:txBody>
      </p:sp>
      <p:cxnSp>
        <p:nvCxnSpPr>
          <p:cNvPr id="10" name="直線單箭頭接點 9"/>
          <p:cNvCxnSpPr/>
          <p:nvPr/>
        </p:nvCxnSpPr>
        <p:spPr>
          <a:xfrm flipV="1">
            <a:off x="3635896" y="4005064"/>
            <a:ext cx="1101354" cy="109748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編號版面配置區 1"/>
          <p:cNvSpPr>
            <a:spLocks noGrp="1"/>
          </p:cNvSpPr>
          <p:nvPr>
            <p:ph type="sldNum" sz="quarter" idx="12"/>
          </p:nvPr>
        </p:nvSpPr>
        <p:spPr>
          <a:noFill/>
        </p:spPr>
        <p:txBody>
          <a:bodyPr/>
          <a:lstStyle/>
          <a:p>
            <a:fld id="{C1EE0BA2-0A38-4BEA-9F8B-B4329A67A557}" type="slidenum">
              <a:rPr lang="zh-TW" altLang="en-US" smtClean="0"/>
              <a:pPr/>
              <a:t>77</a:t>
            </a:fld>
            <a:endParaRPr lang="en-US" altLang="zh-TW" dirty="0" smtClean="0"/>
          </a:p>
        </p:txBody>
      </p:sp>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完成選填</a:t>
            </a:r>
            <a:r>
              <a:rPr lang="zh-TW" altLang="en-US" sz="2800" dirty="0" smtClean="0">
                <a:solidFill>
                  <a:srgbClr val="FF0000"/>
                </a:solidFill>
                <a:latin typeface="標楷體" pitchFamily="65" charset="-120"/>
                <a:ea typeface="標楷體" pitchFamily="65" charset="-120"/>
              </a:rPr>
              <a:t>志願圖示</a:t>
            </a:r>
            <a:endParaRPr lang="zh-TW" altLang="en-US" sz="2800" dirty="0">
              <a:solidFill>
                <a:srgbClr val="FF0000"/>
              </a:solidFill>
            </a:endParaRPr>
          </a:p>
        </p:txBody>
      </p:sp>
      <p:pic>
        <p:nvPicPr>
          <p:cNvPr id="2" name="圖片 1"/>
          <p:cNvPicPr>
            <a:picLocks noChangeAspect="1"/>
          </p:cNvPicPr>
          <p:nvPr/>
        </p:nvPicPr>
        <p:blipFill>
          <a:blip r:embed="rId3"/>
          <a:stretch>
            <a:fillRect/>
          </a:stretch>
        </p:blipFill>
        <p:spPr>
          <a:xfrm>
            <a:off x="251520" y="1196753"/>
            <a:ext cx="7848872" cy="3528392"/>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投影片編號版面配置區 1"/>
          <p:cNvSpPr>
            <a:spLocks noGrp="1"/>
          </p:cNvSpPr>
          <p:nvPr>
            <p:ph type="sldNum" sz="quarter" idx="12"/>
          </p:nvPr>
        </p:nvSpPr>
        <p:spPr>
          <a:noFill/>
        </p:spPr>
        <p:txBody>
          <a:bodyPr/>
          <a:lstStyle/>
          <a:p>
            <a:fld id="{C1EE0BA2-0A38-4BEA-9F8B-B4329A67A557}" type="slidenum">
              <a:rPr lang="zh-TW" altLang="en-US" smtClean="0"/>
              <a:pPr/>
              <a:t>78</a:t>
            </a:fld>
            <a:endParaRPr lang="en-US" altLang="zh-TW" dirty="0" smtClean="0"/>
          </a:p>
        </p:txBody>
      </p:sp>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完成選填</a:t>
            </a:r>
            <a:r>
              <a:rPr lang="zh-TW" altLang="en-US" sz="2800" dirty="0" smtClean="0">
                <a:solidFill>
                  <a:srgbClr val="FF0000"/>
                </a:solidFill>
                <a:latin typeface="標楷體" pitchFamily="65" charset="-120"/>
                <a:ea typeface="標楷體" pitchFamily="65" charset="-120"/>
              </a:rPr>
              <a:t>志願訊息</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251520" y="1196752"/>
            <a:ext cx="7677619" cy="3744416"/>
          </a:xfrm>
          <a:prstGeom prst="rect">
            <a:avLst/>
          </a:prstGeom>
        </p:spPr>
      </p:pic>
    </p:spTree>
    <p:extLst>
      <p:ext uri="{BB962C8B-B14F-4D97-AF65-F5344CB8AC3E}">
        <p14:creationId xmlns:p14="http://schemas.microsoft.com/office/powerpoint/2010/main" val="26820869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1"/>
          <p:cNvSpPr>
            <a:spLocks noGrp="1"/>
          </p:cNvSpPr>
          <p:nvPr>
            <p:ph type="sldNum" sz="quarter" idx="12"/>
          </p:nvPr>
        </p:nvSpPr>
        <p:spPr>
          <a:noFill/>
        </p:spPr>
        <p:txBody>
          <a:bodyPr/>
          <a:lstStyle/>
          <a:p>
            <a:fld id="{CDB7F0F8-D91A-4627-8CFA-108A600D83AD}" type="slidenum">
              <a:rPr lang="zh-TW" altLang="en-US" smtClean="0"/>
              <a:pPr/>
              <a:t>79</a:t>
            </a:fld>
            <a:endParaRPr lang="en-US" altLang="zh-TW" dirty="0" smtClean="0"/>
          </a:p>
        </p:txBody>
      </p:sp>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儲存及列印志願表</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323528" y="1268760"/>
            <a:ext cx="7704856" cy="3744416"/>
          </a:xfrm>
          <a:prstGeom prst="rect">
            <a:avLst/>
          </a:prstGeom>
        </p:spPr>
      </p:pic>
      <p:sp>
        <p:nvSpPr>
          <p:cNvPr id="8" name="AutoShape 4"/>
          <p:cNvSpPr>
            <a:spLocks noChangeArrowheads="1"/>
          </p:cNvSpPr>
          <p:nvPr/>
        </p:nvSpPr>
        <p:spPr bwMode="auto">
          <a:xfrm>
            <a:off x="5940152" y="3429000"/>
            <a:ext cx="2592288" cy="2088232"/>
          </a:xfrm>
          <a:prstGeom prst="wedgeRectCallout">
            <a:avLst>
              <a:gd name="adj1" fmla="val -102209"/>
              <a:gd name="adj2" fmla="val -72641"/>
            </a:avLst>
          </a:prstGeom>
          <a:gradFill rotWithShape="0">
            <a:gsLst>
              <a:gs pos="0">
                <a:srgbClr val="80D4F2">
                  <a:alpha val="0"/>
                </a:srgbClr>
              </a:gs>
              <a:gs pos="100000">
                <a:srgbClr val="80D4F2"/>
              </a:gs>
            </a:gsLst>
            <a:lin ang="5400000" scaled="1"/>
          </a:gradFill>
          <a:ln w="9525" algn="ctr">
            <a:solidFill>
              <a:schemeClr val="tx1"/>
            </a:solidFill>
            <a:miter lim="800000"/>
            <a:headEnd/>
            <a:tailEnd/>
          </a:ln>
        </p:spPr>
        <p:txBody>
          <a:bodyPr/>
          <a:lstStyle/>
          <a:p>
            <a:r>
              <a:rPr lang="zh-TW" altLang="en-US" sz="1400" b="1" dirty="0">
                <a:solidFill>
                  <a:srgbClr val="FF0000"/>
                </a:solidFill>
                <a:latin typeface="標楷體" pitchFamily="65" charset="-120"/>
                <a:ea typeface="標楷體" pitchFamily="65" charset="-120"/>
              </a:rPr>
              <a:t>志願表為考生完成網路選填登記志願之重要</a:t>
            </a:r>
            <a:r>
              <a:rPr lang="zh-TW" altLang="en-US" sz="1400" b="1" dirty="0" smtClean="0">
                <a:solidFill>
                  <a:srgbClr val="FF0000"/>
                </a:solidFill>
                <a:latin typeface="標楷體" pitchFamily="65" charset="-120"/>
                <a:ea typeface="標楷體" pitchFamily="65" charset="-120"/>
              </a:rPr>
              <a:t>憑證，</a:t>
            </a:r>
            <a:r>
              <a:rPr lang="zh-TW" altLang="en-US" sz="1400" b="1" dirty="0">
                <a:solidFill>
                  <a:srgbClr val="FF0000"/>
                </a:solidFill>
                <a:latin typeface="標楷體" pitchFamily="65" charset="-120"/>
                <a:ea typeface="標楷體" pitchFamily="65" charset="-120"/>
              </a:rPr>
              <a:t>請考生務必下載儲存至電腦或列印並妥善保存，以免影響自身權益</a:t>
            </a:r>
            <a:r>
              <a:rPr lang="zh-TW" altLang="en-US" sz="1400">
                <a:latin typeface="標楷體" pitchFamily="65" charset="-120"/>
                <a:ea typeface="標楷體" pitchFamily="65" charset="-120"/>
              </a:rPr>
              <a:t>。 </a:t>
            </a:r>
            <a:r>
              <a:rPr lang="zh-TW" altLang="en-US" sz="1400" b="1" smtClean="0">
                <a:solidFill>
                  <a:srgbClr val="0000FF"/>
                </a:solidFill>
                <a:latin typeface="標楷體" pitchFamily="65" charset="-120"/>
                <a:ea typeface="標楷體" pitchFamily="65" charset="-120"/>
              </a:rPr>
              <a:t>考生</a:t>
            </a:r>
            <a:r>
              <a:rPr lang="zh-TW" altLang="en-US" sz="1400" b="1" dirty="0" smtClean="0">
                <a:solidFill>
                  <a:srgbClr val="0000FF"/>
                </a:solidFill>
                <a:latin typeface="標楷體" pitchFamily="65" charset="-120"/>
                <a:ea typeface="標楷體" pitchFamily="65" charset="-120"/>
              </a:rPr>
              <a:t>申請分發複查時，須檢附志願表，本委員會始予受理；未確定送出之考生，將無法列印志願表，即喪失申請分發複查之資格，請考生特別注意。</a:t>
            </a:r>
            <a:endParaRPr lang="zh-TW" altLang="zh-TW" sz="1400" b="1" dirty="0">
              <a:solidFill>
                <a:srgbClr val="0000FF"/>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編號版面配置區 1"/>
          <p:cNvSpPr>
            <a:spLocks noGrp="1"/>
          </p:cNvSpPr>
          <p:nvPr>
            <p:ph type="sldNum" sz="quarter" idx="12"/>
          </p:nvPr>
        </p:nvSpPr>
        <p:spPr>
          <a:noFill/>
        </p:spPr>
        <p:txBody>
          <a:bodyPr/>
          <a:lstStyle/>
          <a:p>
            <a:fld id="{3D33B32B-8809-4E4F-ACED-14E493BF9772}" type="slidenum">
              <a:rPr lang="zh-TW" altLang="en-US" smtClean="0"/>
              <a:pPr/>
              <a:t>8</a:t>
            </a:fld>
            <a:endParaRPr lang="en-US" altLang="zh-TW" dirty="0" smtClean="0"/>
          </a:p>
        </p:txBody>
      </p:sp>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5</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39044"/>
            <a:ext cx="8666484" cy="5159375"/>
          </a:xfrm>
          <a:prstGeom prst="rect">
            <a:avLst/>
          </a:prstGeom>
          <a:noFill/>
          <a:ln w="9525">
            <a:noFill/>
            <a:miter lim="800000"/>
            <a:headEnd/>
            <a:tailEnd/>
          </a:ln>
        </p:spPr>
        <p:txBody>
          <a:bodyPr/>
          <a:lstStyle/>
          <a:p>
            <a:pPr marL="266700" indent="-266700" algn="just">
              <a:lnSpc>
                <a:spcPts val="2880"/>
              </a:lnSpc>
              <a:buClr>
                <a:schemeClr val="tx1"/>
              </a:buClr>
              <a:buFont typeface="+mj-lt"/>
              <a:buAutoNum type="arabicPeriod" startAt="3"/>
            </a:pPr>
            <a:r>
              <a:rPr lang="zh-TW" altLang="en-US" sz="2350" dirty="0" smtClean="0">
                <a:latin typeface="Times New Roman" pitchFamily="18" charset="0"/>
                <a:ea typeface="標楷體" pitchFamily="65" charset="-120"/>
              </a:rPr>
              <a:t>低收入戶及中低收入戶考生身分審查</a:t>
            </a:r>
            <a:r>
              <a:rPr lang="en-US" altLang="zh-TW" sz="2350" dirty="0" smtClean="0">
                <a:latin typeface="Times New Roman" pitchFamily="18" charset="0"/>
                <a:ea typeface="標楷體" pitchFamily="65" charset="-120"/>
              </a:rPr>
              <a:t>:</a:t>
            </a:r>
          </a:p>
          <a:p>
            <a:pPr marL="342900" indent="-342900" algn="just">
              <a:lnSpc>
                <a:spcPts val="2880"/>
              </a:lnSpc>
              <a:buClr>
                <a:schemeClr val="tx1"/>
              </a:buClr>
              <a:buFont typeface="Wingdings" panose="05000000000000000000" pitchFamily="2" charset="2"/>
              <a:buChar char="Ø"/>
            </a:pPr>
            <a:r>
              <a:rPr lang="zh-TW" altLang="en-US" sz="2350" dirty="0" smtClean="0">
                <a:latin typeface="Times New Roman" pitchFamily="18" charset="0"/>
                <a:ea typeface="標楷體" pitchFamily="65" charset="-120"/>
              </a:rPr>
              <a:t>報名</a:t>
            </a:r>
            <a:r>
              <a:rPr lang="zh-TW" altLang="en-US" sz="2350" dirty="0">
                <a:latin typeface="Times New Roman" pitchFamily="18" charset="0"/>
                <a:ea typeface="標楷體" pitchFamily="65" charset="-120"/>
              </a:rPr>
              <a:t>「</a:t>
            </a:r>
            <a:r>
              <a:rPr lang="en-US" altLang="zh-TW" sz="2350" dirty="0" smtClean="0">
                <a:latin typeface="Times New Roman" pitchFamily="18" charset="0"/>
                <a:ea typeface="標楷體" pitchFamily="65" charset="-120"/>
              </a:rPr>
              <a:t>106</a:t>
            </a:r>
            <a:r>
              <a:rPr lang="zh-TW" altLang="en-US" sz="2350" dirty="0" smtClean="0">
                <a:latin typeface="Times New Roman" pitchFamily="18" charset="0"/>
                <a:ea typeface="標楷體" pitchFamily="65" charset="-120"/>
              </a:rPr>
              <a:t>學年</a:t>
            </a:r>
            <a:r>
              <a:rPr lang="zh-TW" altLang="en-US" sz="2350" dirty="0">
                <a:latin typeface="Times New Roman" pitchFamily="18" charset="0"/>
                <a:ea typeface="標楷體" pitchFamily="65" charset="-120"/>
              </a:rPr>
              <a:t>度四技二專統一入學測驗」或「</a:t>
            </a:r>
            <a:r>
              <a:rPr lang="en-US" altLang="zh-TW" sz="2350" dirty="0" smtClean="0">
                <a:latin typeface="Times New Roman" pitchFamily="18" charset="0"/>
                <a:ea typeface="標楷體" pitchFamily="65" charset="-120"/>
              </a:rPr>
              <a:t>106</a:t>
            </a:r>
            <a:r>
              <a:rPr lang="zh-TW" altLang="en-US" sz="2350" dirty="0" smtClean="0">
                <a:latin typeface="Times New Roman" pitchFamily="18" charset="0"/>
                <a:ea typeface="標楷體" pitchFamily="65" charset="-120"/>
              </a:rPr>
              <a:t>學年</a:t>
            </a:r>
            <a:r>
              <a:rPr lang="zh-TW" altLang="en-US" sz="2350" dirty="0">
                <a:latin typeface="Times New Roman" pitchFamily="18" charset="0"/>
                <a:ea typeface="標楷體" pitchFamily="65" charset="-120"/>
              </a:rPr>
              <a:t>度四技二專甄選入學招生」，已出具證明且通過審查並登錄列冊之低收入戶或中低收入戶考生，即享有登記費免繳優待或</a:t>
            </a:r>
            <a:r>
              <a:rPr lang="zh-TW" altLang="en-US" sz="2350" dirty="0" smtClean="0">
                <a:latin typeface="Times New Roman" pitchFamily="18" charset="0"/>
                <a:ea typeface="標楷體" pitchFamily="65" charset="-120"/>
              </a:rPr>
              <a:t>減免</a:t>
            </a:r>
            <a:r>
              <a:rPr lang="en-US" altLang="zh-TW" sz="2350" dirty="0">
                <a:latin typeface="Times New Roman" pitchFamily="18" charset="0"/>
                <a:ea typeface="標楷體" pitchFamily="65" charset="-120"/>
              </a:rPr>
              <a:t>6</a:t>
            </a:r>
            <a:r>
              <a:rPr lang="en-US" altLang="zh-TW" sz="2350" dirty="0" smtClean="0">
                <a:latin typeface="Times New Roman" pitchFamily="18" charset="0"/>
                <a:ea typeface="標楷體" pitchFamily="65" charset="-120"/>
              </a:rPr>
              <a:t>0</a:t>
            </a:r>
            <a:r>
              <a:rPr lang="en-US" altLang="zh-TW" sz="2350" dirty="0">
                <a:latin typeface="Times New Roman" pitchFamily="18" charset="0"/>
                <a:ea typeface="標楷體" pitchFamily="65" charset="-120"/>
              </a:rPr>
              <a:t>%</a:t>
            </a:r>
            <a:r>
              <a:rPr lang="zh-TW" altLang="en-US" sz="2350" dirty="0">
                <a:latin typeface="Times New Roman" pitchFamily="18" charset="0"/>
                <a:ea typeface="標楷體" pitchFamily="65" charset="-120"/>
              </a:rPr>
              <a:t>，無須繳寄證明文件至本委員會審查</a:t>
            </a:r>
            <a:r>
              <a:rPr lang="zh-TW" altLang="en-US" sz="2350" dirty="0" smtClean="0">
                <a:latin typeface="Times New Roman" pitchFamily="18" charset="0"/>
                <a:ea typeface="標楷體" pitchFamily="65" charset="-120"/>
              </a:rPr>
              <a:t>。</a:t>
            </a:r>
            <a:endParaRPr lang="en-US" altLang="zh-TW" sz="2350" dirty="0" smtClean="0">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50" dirty="0" smtClean="0">
                <a:solidFill>
                  <a:srgbClr val="0000FF"/>
                </a:solidFill>
                <a:latin typeface="Times New Roman" pitchFamily="18" charset="0"/>
                <a:ea typeface="標楷體" pitchFamily="65" charset="-120"/>
              </a:rPr>
              <a:t>未</a:t>
            </a:r>
            <a:r>
              <a:rPr lang="zh-TW" altLang="en-US" sz="2350" dirty="0">
                <a:solidFill>
                  <a:srgbClr val="0000FF"/>
                </a:solidFill>
                <a:latin typeface="Times New Roman" pitchFamily="18" charset="0"/>
                <a:ea typeface="標楷體" pitchFamily="65" charset="-120"/>
              </a:rPr>
              <a:t>於報名「</a:t>
            </a:r>
            <a:r>
              <a:rPr lang="en-US" altLang="zh-TW" sz="2350" dirty="0" smtClean="0">
                <a:solidFill>
                  <a:srgbClr val="0000FF"/>
                </a:solidFill>
                <a:latin typeface="Times New Roman" pitchFamily="18" charset="0"/>
                <a:ea typeface="標楷體" pitchFamily="65" charset="-120"/>
              </a:rPr>
              <a:t>106</a:t>
            </a:r>
            <a:r>
              <a:rPr lang="zh-TW" altLang="en-US" sz="2350" dirty="0" smtClean="0">
                <a:solidFill>
                  <a:srgbClr val="0000FF"/>
                </a:solidFill>
                <a:latin typeface="Times New Roman" pitchFamily="18" charset="0"/>
                <a:ea typeface="標楷體" pitchFamily="65" charset="-120"/>
              </a:rPr>
              <a:t>學年</a:t>
            </a:r>
            <a:r>
              <a:rPr lang="zh-TW" altLang="en-US" sz="2350" dirty="0">
                <a:solidFill>
                  <a:srgbClr val="0000FF"/>
                </a:solidFill>
                <a:latin typeface="Times New Roman" pitchFamily="18" charset="0"/>
                <a:ea typeface="標楷體" pitchFamily="65" charset="-120"/>
              </a:rPr>
              <a:t>度四技二專統一入學測驗」或「</a:t>
            </a:r>
            <a:r>
              <a:rPr lang="en-US" altLang="zh-TW" sz="2350" dirty="0" smtClean="0">
                <a:solidFill>
                  <a:srgbClr val="0000FF"/>
                </a:solidFill>
                <a:latin typeface="Times New Roman" pitchFamily="18" charset="0"/>
                <a:ea typeface="標楷體" pitchFamily="65" charset="-120"/>
              </a:rPr>
              <a:t>106</a:t>
            </a:r>
            <a:r>
              <a:rPr lang="zh-TW" altLang="en-US" sz="2350" dirty="0" smtClean="0">
                <a:solidFill>
                  <a:srgbClr val="0000FF"/>
                </a:solidFill>
                <a:latin typeface="Times New Roman" pitchFamily="18" charset="0"/>
                <a:ea typeface="標楷體" pitchFamily="65" charset="-120"/>
              </a:rPr>
              <a:t>學年</a:t>
            </a:r>
            <a:r>
              <a:rPr lang="zh-TW" altLang="en-US" sz="2350" dirty="0">
                <a:solidFill>
                  <a:srgbClr val="0000FF"/>
                </a:solidFill>
                <a:latin typeface="Times New Roman" pitchFamily="18" charset="0"/>
                <a:ea typeface="標楷體" pitchFamily="65" charset="-120"/>
              </a:rPr>
              <a:t>度四技二專甄選入學招生</a:t>
            </a:r>
            <a:r>
              <a:rPr lang="zh-TW" altLang="en-US" sz="2350" dirty="0" smtClean="0">
                <a:solidFill>
                  <a:srgbClr val="0000FF"/>
                </a:solidFill>
                <a:latin typeface="Times New Roman" pitchFamily="18" charset="0"/>
                <a:ea typeface="標楷體" pitchFamily="65" charset="-120"/>
              </a:rPr>
              <a:t>」時，取得低</a:t>
            </a:r>
            <a:r>
              <a:rPr lang="zh-TW" altLang="en-US" sz="2350" dirty="0">
                <a:solidFill>
                  <a:srgbClr val="0000FF"/>
                </a:solidFill>
                <a:latin typeface="Times New Roman" pitchFamily="18" charset="0"/>
                <a:ea typeface="標楷體" pitchFamily="65" charset="-120"/>
              </a:rPr>
              <a:t>收入戶或中低收入</a:t>
            </a:r>
            <a:r>
              <a:rPr lang="zh-TW" altLang="en-US" sz="2350" dirty="0" smtClean="0">
                <a:solidFill>
                  <a:srgbClr val="0000FF"/>
                </a:solidFill>
                <a:latin typeface="Times New Roman" pitchFamily="18" charset="0"/>
                <a:ea typeface="標楷體" pitchFamily="65" charset="-120"/>
              </a:rPr>
              <a:t>戶身分資格考生</a:t>
            </a:r>
            <a:r>
              <a:rPr lang="zh-TW" altLang="en-US" sz="2350" dirty="0">
                <a:solidFill>
                  <a:srgbClr val="0000FF"/>
                </a:solidFill>
                <a:latin typeface="Times New Roman" pitchFamily="18" charset="0"/>
                <a:ea typeface="標楷體" pitchFamily="65" charset="-120"/>
              </a:rPr>
              <a:t>，須於資格審查期間內上網登錄並繳寄相關證明文件至本委員會，經本委員會審查通過者，本招生登記費，低收入戶考生可免繳、中低收入戶考生</a:t>
            </a:r>
            <a:r>
              <a:rPr lang="zh-TW" altLang="en-US" sz="2350" dirty="0" smtClean="0">
                <a:solidFill>
                  <a:srgbClr val="0000FF"/>
                </a:solidFill>
                <a:latin typeface="Times New Roman" pitchFamily="18" charset="0"/>
                <a:ea typeface="標楷體" pitchFamily="65" charset="-120"/>
              </a:rPr>
              <a:t>減免</a:t>
            </a:r>
            <a:r>
              <a:rPr lang="en-US" altLang="zh-TW" sz="2350" dirty="0">
                <a:solidFill>
                  <a:srgbClr val="0000FF"/>
                </a:solidFill>
                <a:latin typeface="Times New Roman" pitchFamily="18" charset="0"/>
                <a:ea typeface="標楷體" pitchFamily="65" charset="-120"/>
              </a:rPr>
              <a:t>6</a:t>
            </a:r>
            <a:r>
              <a:rPr lang="en-US" altLang="zh-TW" sz="2350" dirty="0" smtClean="0">
                <a:solidFill>
                  <a:srgbClr val="0000FF"/>
                </a:solidFill>
                <a:latin typeface="Times New Roman" pitchFamily="18" charset="0"/>
                <a:ea typeface="標楷體" pitchFamily="65" charset="-120"/>
              </a:rPr>
              <a:t>0</a:t>
            </a:r>
            <a:r>
              <a:rPr lang="en-US" altLang="zh-TW" sz="2350" dirty="0">
                <a:solidFill>
                  <a:srgbClr val="0000FF"/>
                </a:solidFill>
                <a:latin typeface="Times New Roman" pitchFamily="18" charset="0"/>
                <a:ea typeface="標楷體" pitchFamily="65" charset="-120"/>
              </a:rPr>
              <a:t>%</a:t>
            </a:r>
            <a:r>
              <a:rPr lang="zh-TW" altLang="en-US" sz="2350" dirty="0" smtClean="0">
                <a:solidFill>
                  <a:srgbClr val="0000FF"/>
                </a:solidFill>
                <a:latin typeface="Times New Roman" pitchFamily="18" charset="0"/>
                <a:ea typeface="標楷體" pitchFamily="65" charset="-120"/>
              </a:rPr>
              <a:t>。</a:t>
            </a:r>
            <a:endParaRPr lang="en-US" altLang="zh-TW" sz="2350" dirty="0" smtClean="0">
              <a:solidFill>
                <a:srgbClr val="0000FF"/>
              </a:solidFill>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50" dirty="0" smtClean="0">
                <a:latin typeface="Times New Roman" pitchFamily="18" charset="0"/>
                <a:ea typeface="標楷體" pitchFamily="65" charset="-120"/>
              </a:rPr>
              <a:t>所有低收入戶及中低收入戶考生均須於</a:t>
            </a:r>
            <a:r>
              <a:rPr lang="en-US" altLang="zh-TW" sz="2350" dirty="0" smtClean="0">
                <a:latin typeface="Times New Roman" pitchFamily="18" charset="0"/>
                <a:ea typeface="標楷體" pitchFamily="65" charset="-120"/>
              </a:rPr>
              <a:t>106</a:t>
            </a:r>
            <a:r>
              <a:rPr lang="zh-TW" altLang="en-US" sz="2350" dirty="0" smtClean="0">
                <a:latin typeface="Times New Roman" pitchFamily="18" charset="0"/>
                <a:ea typeface="標楷體" pitchFamily="65" charset="-120"/>
              </a:rPr>
              <a:t>年</a:t>
            </a:r>
            <a:r>
              <a:rPr lang="en-US" altLang="zh-TW" sz="2350" dirty="0">
                <a:latin typeface="Times New Roman" pitchFamily="18" charset="0"/>
                <a:ea typeface="標楷體" pitchFamily="65" charset="-120"/>
              </a:rPr>
              <a:t>6</a:t>
            </a:r>
            <a:r>
              <a:rPr lang="zh-TW" altLang="en-US" sz="2350" dirty="0" smtClean="0">
                <a:latin typeface="Times New Roman" pitchFamily="18" charset="0"/>
                <a:ea typeface="標楷體" pitchFamily="65" charset="-120"/>
              </a:rPr>
              <a:t>月</a:t>
            </a:r>
            <a:r>
              <a:rPr lang="en-US" altLang="zh-TW" sz="2350" dirty="0" smtClean="0">
                <a:latin typeface="Times New Roman" pitchFamily="18" charset="0"/>
                <a:ea typeface="標楷體" pitchFamily="65" charset="-120"/>
              </a:rPr>
              <a:t>28</a:t>
            </a:r>
            <a:r>
              <a:rPr lang="zh-TW" altLang="en-US" sz="2350" dirty="0" smtClean="0">
                <a:latin typeface="Times New Roman" pitchFamily="18" charset="0"/>
                <a:ea typeface="標楷體" pitchFamily="65" charset="-120"/>
              </a:rPr>
              <a:t>日</a:t>
            </a:r>
            <a:r>
              <a:rPr lang="en-US" altLang="zh-TW" sz="2350" dirty="0" smtClean="0">
                <a:latin typeface="Times New Roman" pitchFamily="18" charset="0"/>
                <a:ea typeface="標楷體" pitchFamily="65" charset="-120"/>
              </a:rPr>
              <a:t>(</a:t>
            </a:r>
            <a:r>
              <a:rPr lang="zh-TW" altLang="en-US" sz="2350" dirty="0" smtClean="0">
                <a:latin typeface="Times New Roman" pitchFamily="18" charset="0"/>
                <a:ea typeface="標楷體" pitchFamily="65" charset="-120"/>
              </a:rPr>
              <a:t>星期三</a:t>
            </a:r>
            <a:r>
              <a:rPr lang="en-US" altLang="zh-TW" sz="2350" dirty="0" smtClean="0">
                <a:latin typeface="Times New Roman" pitchFamily="18" charset="0"/>
                <a:ea typeface="標楷體" pitchFamily="65" charset="-120"/>
              </a:rPr>
              <a:t>)</a:t>
            </a:r>
            <a:r>
              <a:rPr lang="zh-TW" altLang="en-US" sz="2350" dirty="0" smtClean="0">
                <a:latin typeface="Times New Roman" pitchFamily="18" charset="0"/>
                <a:ea typeface="標楷體" pitchFamily="65" charset="-120"/>
              </a:rPr>
              <a:t> </a:t>
            </a:r>
            <a:r>
              <a:rPr lang="en-US" altLang="zh-TW" sz="2350" dirty="0" smtClean="0">
                <a:latin typeface="Times New Roman" pitchFamily="18" charset="0"/>
                <a:ea typeface="標楷體" pitchFamily="65" charset="-120"/>
              </a:rPr>
              <a:t>10</a:t>
            </a:r>
            <a:r>
              <a:rPr lang="zh-TW" altLang="en-US" sz="2350" dirty="0" smtClean="0">
                <a:latin typeface="Times New Roman" pitchFamily="18" charset="0"/>
                <a:ea typeface="標楷體" pitchFamily="65" charset="-120"/>
              </a:rPr>
              <a:t>：</a:t>
            </a:r>
            <a:r>
              <a:rPr lang="en-US" altLang="zh-TW" sz="2350" dirty="0" smtClean="0">
                <a:latin typeface="Times New Roman" pitchFamily="18" charset="0"/>
                <a:ea typeface="標楷體" pitchFamily="65" charset="-120"/>
              </a:rPr>
              <a:t>00</a:t>
            </a:r>
            <a:r>
              <a:rPr lang="zh-TW" altLang="en-US" sz="2350" dirty="0" smtClean="0">
                <a:latin typeface="Times New Roman" pitchFamily="18" charset="0"/>
                <a:ea typeface="標楷體" pitchFamily="65" charset="-120"/>
              </a:rPr>
              <a:t>起，至本委員會網站「資格審查結果公告系統」，確認低收入戶或中低收入戶身分，未確認而致影響自身權益者，其後果由報名考生自行負責。</a:t>
            </a:r>
          </a:p>
          <a:p>
            <a:pPr algn="just">
              <a:buClr>
                <a:schemeClr val="tx1"/>
              </a:buClr>
            </a:pPr>
            <a:endParaRPr lang="zh-TW" altLang="en-US" sz="2400" dirty="0" smtClean="0">
              <a:solidFill>
                <a:srgbClr val="0000FF"/>
              </a:solidFill>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3" name="圓角矩形 2"/>
          <p:cNvSpPr/>
          <p:nvPr/>
        </p:nvSpPr>
        <p:spPr>
          <a:xfrm>
            <a:off x="5721350" y="9525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6" name="圓角矩形 5"/>
          <p:cNvSpPr/>
          <p:nvPr/>
        </p:nvSpPr>
        <p:spPr>
          <a:xfrm>
            <a:off x="6227763" y="9525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7" name="圓角矩形 6"/>
          <p:cNvSpPr/>
          <p:nvPr/>
        </p:nvSpPr>
        <p:spPr>
          <a:xfrm>
            <a:off x="6734175" y="96044"/>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8" name="圓角矩形 7"/>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11" name="圓角矩形 10"/>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5" name="直線單箭頭接點 4"/>
          <p:cNvCxnSpPr>
            <a:stCxn id="3" idx="3"/>
            <a:endCxn id="6"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7" idx="1"/>
          </p:cNvCxnSpPr>
          <p:nvPr/>
        </p:nvCxnSpPr>
        <p:spPr>
          <a:xfrm>
            <a:off x="6591300" y="672307"/>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7" idx="3"/>
            <a:endCxn id="8" idx="1"/>
          </p:cNvCxnSpPr>
          <p:nvPr/>
        </p:nvCxnSpPr>
        <p:spPr>
          <a:xfrm flipV="1">
            <a:off x="7386638" y="670719"/>
            <a:ext cx="142875" cy="794"/>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8" idx="3"/>
            <a:endCxn id="11"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0570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投影片編號版面配置區 1"/>
          <p:cNvSpPr>
            <a:spLocks noGrp="1"/>
          </p:cNvSpPr>
          <p:nvPr>
            <p:ph type="sldNum" sz="quarter" idx="12"/>
          </p:nvPr>
        </p:nvSpPr>
        <p:spPr>
          <a:noFill/>
        </p:spPr>
        <p:txBody>
          <a:bodyPr/>
          <a:lstStyle/>
          <a:p>
            <a:fld id="{CDB7F0F8-D91A-4627-8CFA-108A600D83AD}" type="slidenum">
              <a:rPr lang="zh-TW" altLang="en-US" smtClean="0"/>
              <a:pPr/>
              <a:t>80</a:t>
            </a:fld>
            <a:endParaRPr lang="en-US" altLang="zh-TW" dirty="0" smtClean="0"/>
          </a:p>
        </p:txBody>
      </p:sp>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smtClean="0">
                <a:solidFill>
                  <a:schemeClr val="tx2"/>
                </a:solidFill>
                <a:latin typeface="標楷體" pitchFamily="65" charset="-120"/>
                <a:ea typeface="標楷體" pitchFamily="65" charset="-120"/>
              </a:rPr>
              <a:t>九、網路選填登記志願系統</a:t>
            </a:r>
            <a:r>
              <a:rPr lang="en-US" altLang="zh-TW" sz="2800" dirty="0" smtClean="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a:t>
            </a:r>
            <a:r>
              <a:rPr lang="zh-TW" altLang="en-US" sz="2800" dirty="0" smtClean="0">
                <a:solidFill>
                  <a:srgbClr val="FF0000"/>
                </a:solidFill>
                <a:latin typeface="標楷體" pitchFamily="65" charset="-120"/>
                <a:ea typeface="標楷體" pitchFamily="65" charset="-120"/>
              </a:rPr>
              <a:t>表</a:t>
            </a:r>
            <a:r>
              <a:rPr lang="en-US" altLang="zh-TW" sz="2800" dirty="0" smtClean="0">
                <a:solidFill>
                  <a:srgbClr val="FF0000"/>
                </a:solidFill>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樣張</a:t>
            </a:r>
            <a:r>
              <a:rPr lang="en-US" altLang="zh-TW" sz="2800" dirty="0" smtClean="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3" name="圖片 2"/>
          <p:cNvPicPr>
            <a:picLocks noChangeAspect="1"/>
          </p:cNvPicPr>
          <p:nvPr/>
        </p:nvPicPr>
        <p:blipFill>
          <a:blip r:embed="rId3"/>
          <a:stretch>
            <a:fillRect/>
          </a:stretch>
        </p:blipFill>
        <p:spPr>
          <a:xfrm>
            <a:off x="1763688" y="1196752"/>
            <a:ext cx="5184576" cy="4934421"/>
          </a:xfrm>
          <a:prstGeom prst="rect">
            <a:avLst/>
          </a:prstGeom>
          <a:ln w="9525">
            <a:solidFill>
              <a:schemeClr val="tx1"/>
            </a:solidFill>
          </a:ln>
        </p:spPr>
      </p:pic>
    </p:spTree>
    <p:extLst>
      <p:ext uri="{BB962C8B-B14F-4D97-AF65-F5344CB8AC3E}">
        <p14:creationId xmlns:p14="http://schemas.microsoft.com/office/powerpoint/2010/main" val="31041884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副標題 2"/>
          <p:cNvSpPr>
            <a:spLocks noGrp="1"/>
          </p:cNvSpPr>
          <p:nvPr>
            <p:ph type="subTitle" idx="1"/>
          </p:nvPr>
        </p:nvSpPr>
        <p:spPr>
          <a:xfrm>
            <a:off x="900113" y="1557338"/>
            <a:ext cx="6400800" cy="719137"/>
          </a:xfrm>
        </p:spPr>
        <p:txBody>
          <a:bodyPr/>
          <a:lstStyle/>
          <a:p>
            <a:r>
              <a:rPr lang="zh-TW" altLang="en-US" sz="4400" dirty="0">
                <a:latin typeface="標楷體" pitchFamily="65" charset="-120"/>
                <a:ea typeface="標楷體" pitchFamily="65" charset="-120"/>
              </a:rPr>
              <a:t>十</a:t>
            </a:r>
            <a:r>
              <a:rPr lang="zh-TW" altLang="en-US" sz="4400" dirty="0" smtClean="0">
                <a:latin typeface="標楷體" pitchFamily="65" charset="-120"/>
                <a:ea typeface="標楷體" pitchFamily="65" charset="-120"/>
              </a:rPr>
              <a:t>、問題與討論</a:t>
            </a:r>
          </a:p>
        </p:txBody>
      </p:sp>
      <p:sp>
        <p:nvSpPr>
          <p:cNvPr id="114690" name="投影片編號版面配置區 3"/>
          <p:cNvSpPr>
            <a:spLocks noGrp="1"/>
          </p:cNvSpPr>
          <p:nvPr>
            <p:ph type="sldNum" sz="quarter" idx="12"/>
          </p:nvPr>
        </p:nvSpPr>
        <p:spPr>
          <a:noFill/>
        </p:spPr>
        <p:txBody>
          <a:bodyPr/>
          <a:lstStyle/>
          <a:p>
            <a:fld id="{E3A542DC-5F3C-45F0-ABFB-CC486D375304}" type="slidenum">
              <a:rPr lang="zh-TW" altLang="en-US" smtClean="0"/>
              <a:pPr/>
              <a:t>81</a:t>
            </a:fld>
            <a:endParaRPr lang="en-US" altLang="zh-TW" dirty="0" smtClean="0"/>
          </a:p>
        </p:txBody>
      </p:sp>
      <p:pic>
        <p:nvPicPr>
          <p:cNvPr id="114691" name="圖片 4" descr="聯合會logo.jpg"/>
          <p:cNvPicPr>
            <a:picLocks noChangeAspect="1"/>
          </p:cNvPicPr>
          <p:nvPr/>
        </p:nvPicPr>
        <p:blipFill>
          <a:blip r:embed="rId2">
            <a:clrChange>
              <a:clrFrom>
                <a:srgbClr val="FDFDFD"/>
              </a:clrFrom>
              <a:clrTo>
                <a:srgbClr val="FDFDFD">
                  <a:alpha val="0"/>
                </a:srgbClr>
              </a:clrTo>
            </a:clrChange>
          </a:blip>
          <a:srcRect/>
          <a:stretch>
            <a:fillRect/>
          </a:stretch>
        </p:blipFill>
        <p:spPr bwMode="auto">
          <a:xfrm>
            <a:off x="179388" y="6021388"/>
            <a:ext cx="354647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auto">
          <a:xfrm>
            <a:off x="323850" y="355600"/>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a:t>
            </a:r>
            <a:r>
              <a:rPr lang="zh-TW" altLang="en-US" sz="2800" dirty="0" smtClean="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重要事項</a:t>
            </a:r>
            <a:r>
              <a:rPr lang="en-US" altLang="zh-TW" sz="2800" dirty="0" smtClean="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6</a:t>
            </a:r>
            <a:r>
              <a:rPr lang="en-US" altLang="zh-TW" sz="2800" dirty="0" smtClean="0">
                <a:solidFill>
                  <a:schemeClr val="tx2"/>
                </a:solidFill>
                <a:latin typeface="Times New Roman" panose="02020603050405020304" pitchFamily="18" charset="0"/>
                <a:ea typeface="標楷體" pitchFamily="65" charset="-120"/>
                <a:cs typeface="Times New Roman" panose="02020603050405020304" pitchFamily="18" charset="0"/>
              </a:rPr>
              <a:t>/9</a:t>
            </a:r>
            <a:r>
              <a:rPr lang="en-US" altLang="zh-TW" sz="2800" dirty="0" smtClean="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46" name="內容版面配置區 2"/>
          <p:cNvSpPr>
            <a:spLocks noGrp="1"/>
          </p:cNvSpPr>
          <p:nvPr>
            <p:ph idx="1"/>
          </p:nvPr>
        </p:nvSpPr>
        <p:spPr>
          <a:xfrm>
            <a:off x="107504" y="1285962"/>
            <a:ext cx="8831262" cy="5183187"/>
          </a:xfrm>
        </p:spPr>
        <p:txBody>
          <a:bodyPr/>
          <a:lstStyle/>
          <a:p>
            <a:pPr marL="457200" indent="-457200" algn="just">
              <a:spcBef>
                <a:spcPts val="600"/>
              </a:spcBef>
              <a:spcAft>
                <a:spcPts val="600"/>
              </a:spcAft>
              <a:buFont typeface="+mj-lt"/>
              <a:buAutoNum type="arabicPeriod" startAt="4"/>
              <a:defRPr/>
            </a:pPr>
            <a:r>
              <a:rPr lang="zh-TW" altLang="en-US" sz="2300" dirty="0" smtClean="0">
                <a:latin typeface="Times New Roman" pitchFamily="18" charset="0"/>
                <a:ea typeface="標楷體" pitchFamily="65" charset="-120"/>
              </a:rPr>
              <a:t>集體繳費由原統測集</a:t>
            </a:r>
            <a:r>
              <a:rPr lang="zh-TW" altLang="en-US" sz="2300" dirty="0">
                <a:latin typeface="Times New Roman" pitchFamily="18" charset="0"/>
                <a:ea typeface="標楷體" pitchFamily="65" charset="-120"/>
              </a:rPr>
              <a:t>體</a:t>
            </a:r>
            <a:r>
              <a:rPr lang="zh-TW" altLang="en-US" sz="2300" dirty="0" smtClean="0">
                <a:latin typeface="Times New Roman" pitchFamily="18" charset="0"/>
                <a:ea typeface="標楷體" pitchFamily="65" charset="-120"/>
              </a:rPr>
              <a:t>報名</a:t>
            </a:r>
            <a:r>
              <a:rPr lang="zh-TW" altLang="en-US" sz="2300" dirty="0">
                <a:latin typeface="Times New Roman" pitchFamily="18" charset="0"/>
                <a:ea typeface="標楷體" pitchFamily="65" charset="-120"/>
              </a:rPr>
              <a:t>單位</a:t>
            </a:r>
            <a:r>
              <a:rPr lang="zh-TW" altLang="en-US" sz="2300" dirty="0" smtClean="0">
                <a:latin typeface="Times New Roman" pitchFamily="18" charset="0"/>
                <a:ea typeface="標楷體" pitchFamily="65" charset="-120"/>
              </a:rPr>
              <a:t>辦理，請於</a:t>
            </a:r>
            <a:r>
              <a:rPr lang="en-US" altLang="zh-TW" sz="2300" dirty="0" smtClean="0">
                <a:solidFill>
                  <a:srgbClr val="FF0000"/>
                </a:solidFill>
                <a:latin typeface="Times New Roman" pitchFamily="18" charset="0"/>
                <a:ea typeface="標楷體" pitchFamily="65" charset="-120"/>
              </a:rPr>
              <a:t>106</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smtClean="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11</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smtClean="0">
                <a:solidFill>
                  <a:srgbClr val="FF0000"/>
                </a:solidFill>
                <a:latin typeface="Times New Roman" pitchFamily="18" charset="0"/>
                <a:ea typeface="標楷體" pitchFamily="65" charset="-120"/>
              </a:rPr>
              <a:t>星期二</a:t>
            </a:r>
            <a:r>
              <a:rPr lang="en-US" altLang="zh-TW" sz="2300" dirty="0" smtClean="0">
                <a:solidFill>
                  <a:srgbClr val="FF0000"/>
                </a:solidFill>
                <a:latin typeface="Times New Roman" pitchFamily="18" charset="0"/>
                <a:ea typeface="標楷體" pitchFamily="65" charset="-120"/>
              </a:rPr>
              <a:t>)</a:t>
            </a:r>
            <a:r>
              <a:rPr lang="en-US" altLang="zh-TW" sz="2300" dirty="0">
                <a:solidFill>
                  <a:srgbClr val="FF0000"/>
                </a:solidFill>
                <a:latin typeface="Times New Roman" pitchFamily="18" charset="0"/>
                <a:ea typeface="標楷體" pitchFamily="65" charset="-120"/>
              </a:rPr>
              <a:t>10:00</a:t>
            </a:r>
            <a:r>
              <a:rPr lang="zh-TW" altLang="en-US" sz="2300" dirty="0">
                <a:solidFill>
                  <a:srgbClr val="FF0000"/>
                </a:solidFill>
                <a:latin typeface="Times New Roman" pitchFamily="18" charset="0"/>
                <a:ea typeface="標楷體" pitchFamily="65" charset="-120"/>
              </a:rPr>
              <a:t>起至</a:t>
            </a:r>
            <a:r>
              <a:rPr lang="en-US" altLang="zh-TW" sz="2300" dirty="0" smtClean="0">
                <a:solidFill>
                  <a:srgbClr val="FF0000"/>
                </a:solidFill>
                <a:latin typeface="Times New Roman" pitchFamily="18" charset="0"/>
                <a:ea typeface="標楷體" pitchFamily="65" charset="-120"/>
              </a:rPr>
              <a:t>106</a:t>
            </a:r>
            <a:r>
              <a:rPr lang="zh-TW" altLang="en-US" sz="2300" dirty="0" smtClean="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月</a:t>
            </a:r>
            <a:r>
              <a:rPr lang="en-US" altLang="zh-TW" sz="2300" dirty="0" smtClean="0">
                <a:solidFill>
                  <a:srgbClr val="FF0000"/>
                </a:solidFill>
                <a:latin typeface="Times New Roman" pitchFamily="18" charset="0"/>
                <a:ea typeface="標楷體" pitchFamily="65" charset="-120"/>
              </a:rPr>
              <a:t>17</a:t>
            </a:r>
            <a:r>
              <a:rPr lang="zh-TW" altLang="en-US" sz="2300" dirty="0" smtClean="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星期一</a:t>
            </a:r>
            <a:r>
              <a:rPr lang="en-US" altLang="zh-TW" sz="2300" dirty="0">
                <a:solidFill>
                  <a:srgbClr val="FF0000"/>
                </a:solidFill>
                <a:latin typeface="Times New Roman" pitchFamily="18" charset="0"/>
                <a:ea typeface="標楷體" pitchFamily="65" charset="-120"/>
              </a:rPr>
              <a:t>)17:00</a:t>
            </a:r>
            <a:r>
              <a:rPr lang="zh-TW" altLang="en-US" sz="2300" dirty="0" smtClean="0">
                <a:solidFill>
                  <a:srgbClr val="FF0000"/>
                </a:solidFill>
                <a:latin typeface="Times New Roman" pitchFamily="18" charset="0"/>
                <a:ea typeface="標楷體" pitchFamily="65" charset="-120"/>
              </a:rPr>
              <a:t>止，</a:t>
            </a:r>
            <a:r>
              <a:rPr lang="zh-TW" altLang="en-US" sz="2300" dirty="0" smtClean="0">
                <a:latin typeface="標楷體" pitchFamily="65" charset="-120"/>
                <a:ea typeface="標楷體" pitchFamily="65" charset="-120"/>
              </a:rPr>
              <a:t>上網登錄集繳意願</a:t>
            </a:r>
            <a:r>
              <a:rPr lang="zh-TW" altLang="en-US" sz="2300" dirty="0">
                <a:latin typeface="標楷體" pitchFamily="65" charset="-120"/>
                <a:ea typeface="標楷體" pitchFamily="65" charset="-120"/>
              </a:rPr>
              <a:t>；</a:t>
            </a:r>
            <a:r>
              <a:rPr lang="zh-TW" altLang="en-US" sz="2300" dirty="0" smtClean="0">
                <a:latin typeface="標楷體" pitchFamily="65" charset="-120"/>
                <a:ea typeface="標楷體" pitchFamily="65" charset="-120"/>
              </a:rPr>
              <a:t>若</a:t>
            </a:r>
            <a:r>
              <a:rPr lang="zh-TW" altLang="en-US" sz="2300" dirty="0">
                <a:latin typeface="標楷體" pitchFamily="65" charset="-120"/>
                <a:ea typeface="標楷體" pitchFamily="65" charset="-120"/>
              </a:rPr>
              <a:t>有意願辦理集</a:t>
            </a:r>
            <a:r>
              <a:rPr lang="zh-TW" altLang="en-US" sz="2300" dirty="0" smtClean="0">
                <a:latin typeface="標楷體" pitchFamily="65" charset="-120"/>
                <a:ea typeface="標楷體" pitchFamily="65" charset="-120"/>
              </a:rPr>
              <a:t>繳，請</a:t>
            </a:r>
            <a:r>
              <a:rPr lang="zh-TW" altLang="en-US" sz="2300" dirty="0">
                <a:latin typeface="標楷體" pitchFamily="65" charset="-120"/>
                <a:ea typeface="標楷體" pitchFamily="65" charset="-120"/>
              </a:rPr>
              <a:t>於上述時間內完成繳費名單勾選及繳費。</a:t>
            </a:r>
            <a:endParaRPr lang="en-US" altLang="zh-TW" sz="2300" dirty="0">
              <a:latin typeface="標楷體" pitchFamily="65" charset="-12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spc="-30" dirty="0" smtClean="0">
                <a:solidFill>
                  <a:srgbClr val="0000FF"/>
                </a:solidFill>
                <a:latin typeface="Times New Roman" pitchFamily="18" charset="0"/>
                <a:ea typeface="標楷體" pitchFamily="65" charset="-120"/>
              </a:rPr>
              <a:t>限</a:t>
            </a:r>
            <a:r>
              <a:rPr lang="zh-TW" altLang="en-US" sz="2000" spc="-30" dirty="0">
                <a:solidFill>
                  <a:srgbClr val="0000FF"/>
                </a:solidFill>
                <a:latin typeface="Times New Roman" pitchFamily="18" charset="0"/>
                <a:ea typeface="標楷體" pitchFamily="65" charset="-120"/>
              </a:rPr>
              <a:t>透過金融單位匯款，本委員會</a:t>
            </a:r>
            <a:r>
              <a:rPr lang="zh-TW" altLang="en-US" sz="2000" spc="-30" dirty="0" smtClean="0">
                <a:solidFill>
                  <a:srgbClr val="0000FF"/>
                </a:solidFill>
                <a:latin typeface="Times New Roman" pitchFamily="18" charset="0"/>
                <a:ea typeface="標楷體" pitchFamily="65" charset="-120"/>
              </a:rPr>
              <a:t>提供每</a:t>
            </a:r>
            <a:r>
              <a:rPr lang="zh-TW" altLang="en-US" sz="2000" spc="-30" dirty="0">
                <a:solidFill>
                  <a:srgbClr val="0000FF"/>
                </a:solidFill>
                <a:latin typeface="Times New Roman" pitchFamily="18" charset="0"/>
                <a:ea typeface="標楷體" pitchFamily="65" charset="-120"/>
              </a:rPr>
              <a:t>位考生</a:t>
            </a:r>
            <a:r>
              <a:rPr lang="en-US" altLang="zh-TW" sz="2000" spc="-30" dirty="0">
                <a:solidFill>
                  <a:srgbClr val="0000FF"/>
                </a:solidFill>
                <a:latin typeface="Times New Roman" pitchFamily="18" charset="0"/>
                <a:ea typeface="標楷體" pitchFamily="65" charset="-120"/>
              </a:rPr>
              <a:t>5</a:t>
            </a:r>
            <a:r>
              <a:rPr lang="zh-TW" altLang="en-US" sz="2000" spc="-30" dirty="0">
                <a:solidFill>
                  <a:srgbClr val="0000FF"/>
                </a:solidFill>
                <a:latin typeface="Times New Roman" pitchFamily="18" charset="0"/>
                <a:ea typeface="標楷體" pitchFamily="65" charset="-120"/>
              </a:rPr>
              <a:t>元之作業</a:t>
            </a:r>
            <a:r>
              <a:rPr lang="zh-TW" altLang="en-US" sz="2000" spc="-30" dirty="0" smtClean="0">
                <a:solidFill>
                  <a:srgbClr val="0000FF"/>
                </a:solidFill>
                <a:latin typeface="Times New Roman" pitchFamily="18" charset="0"/>
                <a:ea typeface="標楷體" pitchFamily="65" charset="-120"/>
              </a:rPr>
              <a:t>費給集繳單位</a:t>
            </a:r>
            <a:endParaRPr lang="en-US" altLang="zh-TW" sz="2000" spc="-30" dirty="0">
              <a:solidFill>
                <a:srgbClr val="0000FF"/>
              </a:solidFill>
              <a:latin typeface="Times New Roman" pitchFamily="18" charset="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b="1" u="sng" spc="-30" dirty="0" smtClean="0">
                <a:solidFill>
                  <a:srgbClr val="FF0000"/>
                </a:solidFill>
                <a:latin typeface="Times New Roman" pitchFamily="18" charset="0"/>
                <a:ea typeface="標楷體" pitchFamily="65" charset="-120"/>
              </a:rPr>
              <a:t>不辦理</a:t>
            </a:r>
            <a:r>
              <a:rPr lang="zh-TW" altLang="en-US" sz="2000" b="1" u="sng" spc="-30" dirty="0">
                <a:solidFill>
                  <a:srgbClr val="FF0000"/>
                </a:solidFill>
                <a:latin typeface="Times New Roman" pitchFamily="18" charset="0"/>
                <a:ea typeface="標楷體" pitchFamily="65" charset="-120"/>
              </a:rPr>
              <a:t>集繳之</a:t>
            </a:r>
            <a:r>
              <a:rPr lang="zh-TW" altLang="en-US" sz="2000" b="1" u="sng" spc="-30" dirty="0" smtClean="0">
                <a:solidFill>
                  <a:srgbClr val="FF0000"/>
                </a:solidFill>
                <a:latin typeface="Times New Roman" pitchFamily="18" charset="0"/>
                <a:ea typeface="標楷體" pitchFamily="65" charset="-120"/>
              </a:rPr>
              <a:t>學校</a:t>
            </a:r>
            <a:r>
              <a:rPr lang="en-US" altLang="zh-TW" sz="2000" b="1" u="sng" spc="-30" dirty="0" smtClean="0">
                <a:solidFill>
                  <a:srgbClr val="FF0000"/>
                </a:solidFill>
                <a:latin typeface="Times New Roman" pitchFamily="18" charset="0"/>
                <a:ea typeface="標楷體" pitchFamily="65" charset="-120"/>
              </a:rPr>
              <a:t>(</a:t>
            </a:r>
            <a:r>
              <a:rPr lang="zh-TW" altLang="en-US" sz="2000" b="1" u="sng" spc="-30" dirty="0" smtClean="0">
                <a:solidFill>
                  <a:srgbClr val="FF0000"/>
                </a:solidFill>
                <a:latin typeface="Times New Roman" pitchFamily="18" charset="0"/>
                <a:ea typeface="標楷體" pitchFamily="65" charset="-120"/>
              </a:rPr>
              <a:t>或未參加所屬學校集體繳費之考生</a:t>
            </a:r>
            <a:r>
              <a:rPr lang="en-US" altLang="zh-TW" sz="2000" b="1" u="sng" spc="-30" dirty="0" smtClean="0">
                <a:solidFill>
                  <a:srgbClr val="FF0000"/>
                </a:solidFill>
                <a:latin typeface="Times New Roman" pitchFamily="18" charset="0"/>
                <a:ea typeface="標楷體" pitchFamily="65" charset="-120"/>
              </a:rPr>
              <a:t>)</a:t>
            </a:r>
            <a:r>
              <a:rPr lang="zh-TW" altLang="en-US" sz="2000" b="1" u="sng" spc="-30" dirty="0" smtClean="0">
                <a:solidFill>
                  <a:srgbClr val="FF0000"/>
                </a:solidFill>
                <a:latin typeface="Times New Roman" pitchFamily="18" charset="0"/>
                <a:ea typeface="標楷體" pitchFamily="65" charset="-120"/>
              </a:rPr>
              <a:t>，請提醒</a:t>
            </a:r>
            <a:r>
              <a:rPr lang="zh-TW" altLang="en-US" sz="2000" b="1" u="sng" spc="-30" dirty="0">
                <a:solidFill>
                  <a:srgbClr val="FF0000"/>
                </a:solidFill>
                <a:latin typeface="Times New Roman" pitchFamily="18" charset="0"/>
                <a:ea typeface="標楷體" pitchFamily="65" charset="-120"/>
              </a:rPr>
              <a:t>並輔導考生務必於</a:t>
            </a:r>
            <a:r>
              <a:rPr lang="zh-TW" altLang="en-US" sz="2000" b="1" u="sng" spc="-30" dirty="0" smtClean="0">
                <a:solidFill>
                  <a:srgbClr val="FF0000"/>
                </a:solidFill>
                <a:latin typeface="Times New Roman" pitchFamily="18" charset="0"/>
                <a:ea typeface="標楷體" pitchFamily="65" charset="-120"/>
              </a:rPr>
              <a:t>規定期間內進行個別</a:t>
            </a:r>
            <a:r>
              <a:rPr lang="zh-TW" altLang="en-US" sz="2000" b="1" u="sng" spc="-30" dirty="0">
                <a:solidFill>
                  <a:srgbClr val="FF0000"/>
                </a:solidFill>
                <a:latin typeface="Times New Roman" pitchFamily="18" charset="0"/>
                <a:ea typeface="標楷體" pitchFamily="65" charset="-120"/>
              </a:rPr>
              <a:t>繳費</a:t>
            </a:r>
            <a:r>
              <a:rPr lang="zh-TW" altLang="en-US" sz="2000" b="1" u="sng" spc="-30" dirty="0" smtClean="0">
                <a:solidFill>
                  <a:srgbClr val="FF0000"/>
                </a:solidFill>
                <a:latin typeface="Times New Roman" pitchFamily="18" charset="0"/>
                <a:ea typeface="標楷體" pitchFamily="65" charset="-120"/>
              </a:rPr>
              <a:t>。</a:t>
            </a:r>
            <a:endParaRPr lang="en-US" altLang="zh-TW" sz="2000" b="1" u="sng" spc="-30" dirty="0" smtClean="0">
              <a:solidFill>
                <a:srgbClr val="FF0000"/>
              </a:solidFill>
              <a:latin typeface="Times New Roman" pitchFamily="18" charset="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dirty="0" smtClean="0">
                <a:solidFill>
                  <a:srgbClr val="0000FF"/>
                </a:solidFill>
                <a:latin typeface="Times New Roman" pitchFamily="18" charset="0"/>
                <a:ea typeface="標楷體" pitchFamily="65" charset="-120"/>
              </a:rPr>
              <a:t>低</a:t>
            </a:r>
            <a:r>
              <a:rPr lang="zh-TW" altLang="en-US" sz="2000" dirty="0">
                <a:solidFill>
                  <a:srgbClr val="0000FF"/>
                </a:solidFill>
                <a:latin typeface="Times New Roman" pitchFamily="18" charset="0"/>
                <a:ea typeface="標楷體" pitchFamily="65" charset="-120"/>
              </a:rPr>
              <a:t>收入戶</a:t>
            </a:r>
            <a:r>
              <a:rPr lang="zh-TW" altLang="en-US" sz="2000" dirty="0" smtClean="0">
                <a:solidFill>
                  <a:srgbClr val="0000FF"/>
                </a:solidFill>
                <a:latin typeface="Times New Roman" pitchFamily="18" charset="0"/>
                <a:ea typeface="標楷體" pitchFamily="65" charset="-120"/>
              </a:rPr>
              <a:t>考生可勾選為集體繳費名單。</a:t>
            </a:r>
            <a:endParaRPr lang="en-US" altLang="zh-TW" sz="2000" spc="-30" dirty="0" smtClean="0">
              <a:solidFill>
                <a:srgbClr val="0000FF"/>
              </a:solidFill>
              <a:latin typeface="Times New Roman" pitchFamily="18" charset="0"/>
              <a:ea typeface="標楷體" pitchFamily="65" charset="-120"/>
            </a:endParaRPr>
          </a:p>
          <a:p>
            <a:pPr marL="266700" indent="-266700">
              <a:lnSpc>
                <a:spcPct val="90000"/>
              </a:lnSpc>
              <a:spcBef>
                <a:spcPts val="600"/>
              </a:spcBef>
              <a:spcAft>
                <a:spcPts val="600"/>
              </a:spcAft>
              <a:buClr>
                <a:schemeClr val="tx1"/>
              </a:buClr>
              <a:buFont typeface="+mj-lt"/>
              <a:buAutoNum type="arabicPeriod" startAt="4"/>
              <a:defRPr/>
            </a:pPr>
            <a:r>
              <a:rPr lang="zh-TW" altLang="en-US" sz="2300" dirty="0" smtClean="0">
                <a:latin typeface="Times New Roman" pitchFamily="18" charset="0"/>
                <a:ea typeface="標楷體" pitchFamily="65" charset="-120"/>
              </a:rPr>
              <a:t>集繳名單勾選作業，確定送出後即不得更改，即使金額相同亦不能更改名單，務必確認資料正確後再送出。</a:t>
            </a:r>
            <a:endParaRPr lang="en-US" altLang="zh-TW" sz="2300" dirty="0" smtClean="0">
              <a:latin typeface="Times New Roman" pitchFamily="18" charset="0"/>
              <a:ea typeface="標楷體" pitchFamily="65" charset="-120"/>
            </a:endParaRPr>
          </a:p>
          <a:p>
            <a:pPr marL="266700" indent="-266700">
              <a:lnSpc>
                <a:spcPts val="2880"/>
              </a:lnSpc>
              <a:spcBef>
                <a:spcPts val="600"/>
              </a:spcBef>
              <a:spcAft>
                <a:spcPts val="600"/>
              </a:spcAft>
              <a:buClr>
                <a:schemeClr val="tx1"/>
              </a:buClr>
              <a:buFont typeface="+mj-lt"/>
              <a:buAutoNum type="arabicPeriod" startAt="4"/>
              <a:defRPr/>
            </a:pPr>
            <a:r>
              <a:rPr lang="zh-TW" altLang="en-US" sz="2300" dirty="0">
                <a:latin typeface="Times New Roman" pitchFamily="18" charset="0"/>
                <a:ea typeface="標楷體" pitchFamily="65" charset="-120"/>
              </a:rPr>
              <a:t>個別</a:t>
            </a:r>
            <a:r>
              <a:rPr lang="zh-TW" altLang="en-US" sz="2300" dirty="0" smtClean="0">
                <a:latin typeface="Times New Roman" pitchFamily="18" charset="0"/>
                <a:ea typeface="標楷體" pitchFamily="65" charset="-120"/>
              </a:rPr>
              <a:t>繳費之考生</a:t>
            </a:r>
            <a:r>
              <a:rPr lang="zh-TW" altLang="en-US" sz="2300" dirty="0">
                <a:latin typeface="Times New Roman" pitchFamily="18" charset="0"/>
                <a:ea typeface="標楷體" pitchFamily="65" charset="-120"/>
              </a:rPr>
              <a:t>，於規定繳費時間內完成繳費</a:t>
            </a:r>
            <a:r>
              <a:rPr lang="en-US" altLang="zh-TW" sz="2300" dirty="0">
                <a:latin typeface="Times New Roman" pitchFamily="18" charset="0"/>
                <a:ea typeface="標楷體" pitchFamily="65" charset="-120"/>
              </a:rPr>
              <a:t>2</a:t>
            </a:r>
            <a:r>
              <a:rPr lang="zh-TW" altLang="en-US" sz="2300" dirty="0">
                <a:latin typeface="Times New Roman" pitchFamily="18" charset="0"/>
                <a:ea typeface="標楷體" pitchFamily="65" charset="-120"/>
              </a:rPr>
              <a:t>小時後，即可上網查詢繳費狀態</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便利商店</a:t>
            </a:r>
            <a:r>
              <a:rPr lang="zh-TW" altLang="en-US" sz="2300" dirty="0" smtClean="0">
                <a:latin typeface="Times New Roman" pitchFamily="18" charset="0"/>
                <a:ea typeface="標楷體" pitchFamily="65" charset="-120"/>
              </a:rPr>
              <a:t>繳費約須</a:t>
            </a:r>
            <a:r>
              <a:rPr lang="en-US" altLang="zh-TW" sz="2300" dirty="0" smtClean="0">
                <a:latin typeface="Times New Roman" pitchFamily="18" charset="0"/>
                <a:ea typeface="標楷體" pitchFamily="65" charset="-120"/>
              </a:rPr>
              <a:t>3</a:t>
            </a:r>
            <a:r>
              <a:rPr lang="zh-TW" altLang="en-US" sz="2300" dirty="0">
                <a:latin typeface="Times New Roman" pitchFamily="18" charset="0"/>
                <a:ea typeface="標楷體" pitchFamily="65" charset="-120"/>
              </a:rPr>
              <a:t>個工作</a:t>
            </a:r>
            <a:r>
              <a:rPr lang="zh-TW" altLang="en-US" sz="2300" dirty="0" smtClean="0">
                <a:latin typeface="Times New Roman" pitchFamily="18" charset="0"/>
                <a:ea typeface="標楷體" pitchFamily="65" charset="-120"/>
              </a:rPr>
              <a:t>天，不含例假日</a:t>
            </a:r>
            <a:r>
              <a:rPr lang="en-US" altLang="zh-TW" sz="2300" dirty="0" smtClean="0">
                <a:latin typeface="Times New Roman" pitchFamily="18" charset="0"/>
                <a:ea typeface="標楷體" pitchFamily="65" charset="-120"/>
              </a:rPr>
              <a:t>)</a:t>
            </a:r>
            <a:r>
              <a:rPr lang="zh-TW" altLang="en-US" sz="2300" dirty="0" smtClean="0">
                <a:latin typeface="Times New Roman" pitchFamily="18" charset="0"/>
                <a:ea typeface="標楷體" pitchFamily="65" charset="-120"/>
              </a:rPr>
              <a:t>，確認繳費成功之考生可於</a:t>
            </a:r>
            <a:r>
              <a:rPr lang="en-US" altLang="zh-TW" sz="2300" dirty="0" smtClean="0">
                <a:latin typeface="Times New Roman" pitchFamily="18" charset="0"/>
                <a:ea typeface="標楷體" pitchFamily="65" charset="-120"/>
              </a:rPr>
              <a:t>106</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7</a:t>
            </a:r>
            <a:r>
              <a:rPr lang="zh-TW" altLang="en-US" sz="2300" dirty="0">
                <a:latin typeface="Times New Roman" pitchFamily="18" charset="0"/>
                <a:ea typeface="標楷體" pitchFamily="65" charset="-120"/>
              </a:rPr>
              <a:t>月</a:t>
            </a:r>
            <a:r>
              <a:rPr lang="en-US" altLang="zh-TW" sz="2300" dirty="0" smtClean="0">
                <a:latin typeface="Times New Roman" pitchFamily="18" charset="0"/>
                <a:ea typeface="標楷體" pitchFamily="65" charset="-120"/>
              </a:rPr>
              <a:t>27</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smtClean="0">
                <a:latin typeface="Times New Roman" pitchFamily="18" charset="0"/>
                <a:ea typeface="標楷體" pitchFamily="65" charset="-120"/>
              </a:rPr>
              <a:t>星期四</a:t>
            </a:r>
            <a:r>
              <a:rPr lang="en-US" altLang="zh-TW" sz="2300" dirty="0" smtClean="0">
                <a:latin typeface="Times New Roman" pitchFamily="18" charset="0"/>
                <a:ea typeface="標楷體" pitchFamily="65" charset="-120"/>
              </a:rPr>
              <a:t>)10:00</a:t>
            </a:r>
            <a:r>
              <a:rPr lang="zh-TW" altLang="en-US" sz="2300" dirty="0" smtClean="0">
                <a:latin typeface="Times New Roman" pitchFamily="18" charset="0"/>
                <a:ea typeface="標楷體" pitchFamily="65" charset="-120"/>
              </a:rPr>
              <a:t>起至</a:t>
            </a:r>
            <a:r>
              <a:rPr lang="en-US" altLang="zh-TW" sz="2300" dirty="0" smtClean="0">
                <a:latin typeface="Times New Roman" pitchFamily="18" charset="0"/>
                <a:ea typeface="標楷體" pitchFamily="65" charset="-120"/>
              </a:rPr>
              <a:t>106</a:t>
            </a:r>
            <a:r>
              <a:rPr lang="zh-TW" altLang="en-US" sz="2300" dirty="0" smtClean="0">
                <a:latin typeface="Times New Roman" pitchFamily="18" charset="0"/>
                <a:ea typeface="標楷體" pitchFamily="65" charset="-120"/>
              </a:rPr>
              <a:t>年</a:t>
            </a:r>
            <a:r>
              <a:rPr lang="en-US" altLang="zh-TW" sz="2300" dirty="0">
                <a:latin typeface="Times New Roman" pitchFamily="18" charset="0"/>
                <a:ea typeface="標楷體" pitchFamily="65" charset="-120"/>
              </a:rPr>
              <a:t>8</a:t>
            </a:r>
            <a:r>
              <a:rPr lang="zh-TW" altLang="en-US" sz="2300" dirty="0" smtClean="0">
                <a:latin typeface="Times New Roman" pitchFamily="18" charset="0"/>
                <a:ea typeface="標楷體" pitchFamily="65" charset="-120"/>
              </a:rPr>
              <a:t>月</a:t>
            </a:r>
            <a:r>
              <a:rPr lang="en-US" altLang="zh-TW" sz="2300" dirty="0">
                <a:latin typeface="Times New Roman" pitchFamily="18" charset="0"/>
                <a:ea typeface="標楷體" pitchFamily="65" charset="-120"/>
              </a:rPr>
              <a:t>1</a:t>
            </a:r>
            <a:r>
              <a:rPr lang="zh-TW" altLang="en-US" sz="2300" dirty="0" smtClean="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smtClean="0">
                <a:latin typeface="Times New Roman" pitchFamily="18" charset="0"/>
                <a:ea typeface="標楷體" pitchFamily="65" charset="-120"/>
              </a:rPr>
              <a:t>星期二</a:t>
            </a:r>
            <a:r>
              <a:rPr lang="en-US" altLang="zh-TW" sz="2300" dirty="0" smtClean="0">
                <a:latin typeface="Times New Roman" pitchFamily="18" charset="0"/>
                <a:ea typeface="標楷體" pitchFamily="65" charset="-120"/>
              </a:rPr>
              <a:t>)17:00</a:t>
            </a:r>
            <a:r>
              <a:rPr lang="zh-TW" altLang="en-US" sz="2300" dirty="0" smtClean="0">
                <a:latin typeface="Times New Roman" pitchFamily="18" charset="0"/>
                <a:ea typeface="標楷體" pitchFamily="65" charset="-120"/>
              </a:rPr>
              <a:t>止，上網</a:t>
            </a:r>
            <a:r>
              <a:rPr lang="zh-TW" altLang="en-US" sz="2300" dirty="0">
                <a:latin typeface="Times New Roman" pitchFamily="18" charset="0"/>
                <a:ea typeface="標楷體" pitchFamily="65" charset="-120"/>
              </a:rPr>
              <a:t>選填登記志願。</a:t>
            </a:r>
          </a:p>
          <a:p>
            <a:pPr marL="0" indent="0">
              <a:lnSpc>
                <a:spcPct val="90000"/>
              </a:lnSpc>
              <a:spcBef>
                <a:spcPts val="300"/>
              </a:spcBef>
              <a:spcAft>
                <a:spcPts val="300"/>
              </a:spcAft>
              <a:buClr>
                <a:schemeClr val="tx1"/>
              </a:buClr>
              <a:buNone/>
              <a:defRPr/>
            </a:pPr>
            <a:endParaRPr lang="en-US" altLang="zh-TW" sz="2400" dirty="0" smtClean="0">
              <a:latin typeface="Times New Roman" pitchFamily="18" charset="0"/>
              <a:ea typeface="標楷體" pitchFamily="65" charset="-120"/>
            </a:endParaRPr>
          </a:p>
          <a:p>
            <a:pPr marL="457200" indent="-457200">
              <a:lnSpc>
                <a:spcPct val="90000"/>
              </a:lnSpc>
              <a:spcBef>
                <a:spcPts val="300"/>
              </a:spcBef>
              <a:spcAft>
                <a:spcPts val="300"/>
              </a:spcAft>
              <a:buClr>
                <a:schemeClr val="tx1"/>
              </a:buClr>
              <a:buFontTx/>
              <a:buNone/>
              <a:defRPr/>
            </a:pPr>
            <a:endParaRPr lang="zh-TW" altLang="en-US" sz="2400" dirty="0" smtClean="0">
              <a:latin typeface="Times New Roman" pitchFamily="18" charset="0"/>
              <a:ea typeface="標楷體" pitchFamily="65" charset="-120"/>
            </a:endParaRPr>
          </a:p>
        </p:txBody>
      </p:sp>
      <p:sp>
        <p:nvSpPr>
          <p:cNvPr id="4" name="圓角矩形 3"/>
          <p:cNvSpPr/>
          <p:nvPr/>
        </p:nvSpPr>
        <p:spPr>
          <a:xfrm>
            <a:off x="5721350" y="9525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5" name="圓角矩形 4"/>
          <p:cNvSpPr/>
          <p:nvPr/>
        </p:nvSpPr>
        <p:spPr>
          <a:xfrm>
            <a:off x="6227763" y="95250"/>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6" name="圓角矩形 5"/>
          <p:cNvSpPr/>
          <p:nvPr/>
        </p:nvSpPr>
        <p:spPr>
          <a:xfrm>
            <a:off x="6734175" y="95250"/>
            <a:ext cx="652463"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sz="1400" dirty="0" smtClean="0">
                <a:solidFill>
                  <a:schemeClr val="tx1"/>
                </a:solidFill>
                <a:latin typeface="標楷體" pitchFamily="65" charset="-120"/>
                <a:ea typeface="標楷體" pitchFamily="65" charset="-120"/>
              </a:rPr>
              <a:t>及</a:t>
            </a:r>
            <a:r>
              <a:rPr lang="zh-TW" altLang="en-US" sz="1400" dirty="0">
                <a:solidFill>
                  <a:schemeClr val="tx1"/>
                </a:solidFill>
                <a:latin typeface="標楷體" pitchFamily="65" charset="-120"/>
                <a:ea typeface="標楷體" pitchFamily="65" charset="-120"/>
              </a:rPr>
              <a:t>排名查詢個人總成績</a:t>
            </a:r>
          </a:p>
        </p:txBody>
      </p:sp>
      <p:sp>
        <p:nvSpPr>
          <p:cNvPr id="7" name="圓角矩形 6"/>
          <p:cNvSpPr/>
          <p:nvPr/>
        </p:nvSpPr>
        <p:spPr>
          <a:xfrm>
            <a:off x="7529513" y="9525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smtClean="0">
                <a:solidFill>
                  <a:schemeClr val="tx1"/>
                </a:solidFill>
                <a:latin typeface="標楷體" pitchFamily="65" charset="-120"/>
                <a:ea typeface="標楷體" pitchFamily="65" charset="-120"/>
              </a:rPr>
              <a:t>登記</a:t>
            </a:r>
            <a:r>
              <a:rPr lang="zh-TW" altLang="en-US" dirty="0">
                <a:solidFill>
                  <a:schemeClr val="tx1"/>
                </a:solidFill>
                <a:latin typeface="標楷體" pitchFamily="65" charset="-120"/>
                <a:ea typeface="標楷體" pitchFamily="65" charset="-120"/>
              </a:rPr>
              <a:t>志願網路選填</a:t>
            </a:r>
          </a:p>
        </p:txBody>
      </p:sp>
      <p:sp>
        <p:nvSpPr>
          <p:cNvPr id="8" name="圓角矩形 7"/>
          <p:cNvSpPr/>
          <p:nvPr/>
        </p:nvSpPr>
        <p:spPr>
          <a:xfrm>
            <a:off x="8313738" y="9525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9" name="直線單箭頭接點 8"/>
          <p:cNvCxnSpPr>
            <a:stCxn id="4" idx="3"/>
            <a:endCxn id="5" idx="1"/>
          </p:cNvCxnSpPr>
          <p:nvPr/>
        </p:nvCxnSpPr>
        <p:spPr>
          <a:xfrm>
            <a:off x="6084888" y="67151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endCxn id="6" idx="1"/>
          </p:cNvCxnSpPr>
          <p:nvPr/>
        </p:nvCxnSpPr>
        <p:spPr>
          <a:xfrm>
            <a:off x="6591300"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6" idx="3"/>
            <a:endCxn id="7" idx="1"/>
          </p:cNvCxnSpPr>
          <p:nvPr/>
        </p:nvCxnSpPr>
        <p:spPr>
          <a:xfrm>
            <a:off x="7386638" y="67151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7" idx="3"/>
            <a:endCxn id="8" idx="1"/>
          </p:cNvCxnSpPr>
          <p:nvPr/>
        </p:nvCxnSpPr>
        <p:spPr>
          <a:xfrm>
            <a:off x="8169275" y="67151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投影片編號版面配置區 1"/>
          <p:cNvSpPr>
            <a:spLocks noGrp="1"/>
          </p:cNvSpPr>
          <p:nvPr>
            <p:ph type="sldNum" sz="quarter" idx="12"/>
          </p:nvPr>
        </p:nvSpPr>
        <p:spPr>
          <a:xfrm>
            <a:off x="6553200" y="6245225"/>
            <a:ext cx="2133600" cy="476250"/>
          </a:xfrm>
          <a:noFill/>
        </p:spPr>
        <p:txBody>
          <a:bodyPr/>
          <a:lstStyle/>
          <a:p>
            <a:fld id="{3D33B32B-8809-4E4F-ACED-14E493BF9772}" type="slidenum">
              <a:rPr lang="zh-TW" altLang="en-US" smtClean="0"/>
              <a:pPr/>
              <a:t>9</a:t>
            </a:fld>
            <a:endParaRPr lang="en-US" altLang="zh-TW"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39991</TotalTime>
  <Words>5763</Words>
  <Application>Microsoft Office PowerPoint</Application>
  <PresentationFormat>如螢幕大小 (4:3)</PresentationFormat>
  <Paragraphs>458</Paragraphs>
  <Slides>81</Slides>
  <Notes>80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2</vt:i4>
      </vt:variant>
      <vt:variant>
        <vt:lpstr>投影片標題</vt:lpstr>
      </vt:variant>
      <vt:variant>
        <vt:i4>81</vt:i4>
      </vt:variant>
    </vt:vector>
  </HeadingPairs>
  <TitlesOfParts>
    <vt:vector size="91" baseType="lpstr">
      <vt:lpstr>Arial Unicode MS</vt:lpstr>
      <vt:lpstr>新細明體</vt:lpstr>
      <vt:lpstr>標楷體</vt:lpstr>
      <vt:lpstr>Arial</vt:lpstr>
      <vt:lpstr>Calibri</vt:lpstr>
      <vt:lpstr>Times New Roman</vt:lpstr>
      <vt:lpstr>Wingdings</vt:lpstr>
      <vt:lpstr>101四技聯登-高職報名宣導</vt:lpstr>
      <vt:lpstr>文件</vt:lpstr>
      <vt:lpstr>點陣圖影像</vt:lpstr>
      <vt:lpstr>106學年度</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三、招生學校資料查詢系統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101學年度</dc:title>
  <dc:creator>User</dc:creator>
  <cp:lastModifiedBy>江偉豪</cp:lastModifiedBy>
  <cp:revision>859</cp:revision>
  <cp:lastPrinted>2013-03-19T06:45:32Z</cp:lastPrinted>
  <dcterms:created xsi:type="dcterms:W3CDTF">2011-11-28T00:15:34Z</dcterms:created>
  <dcterms:modified xsi:type="dcterms:W3CDTF">2017-03-22T09:08:44Z</dcterms:modified>
</cp:coreProperties>
</file>