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5"/>
  </p:notesMasterIdLst>
  <p:handoutMasterIdLst>
    <p:handoutMasterId r:id="rId76"/>
  </p:handoutMasterIdLst>
  <p:sldIdLst>
    <p:sldId id="256" r:id="rId2"/>
    <p:sldId id="259" r:id="rId3"/>
    <p:sldId id="386" r:id="rId4"/>
    <p:sldId id="385" r:id="rId5"/>
    <p:sldId id="332" r:id="rId6"/>
    <p:sldId id="388" r:id="rId7"/>
    <p:sldId id="326" r:id="rId8"/>
    <p:sldId id="327" r:id="rId9"/>
    <p:sldId id="333" r:id="rId10"/>
    <p:sldId id="329" r:id="rId11"/>
    <p:sldId id="383" r:id="rId12"/>
    <p:sldId id="389" r:id="rId13"/>
    <p:sldId id="320" r:id="rId14"/>
    <p:sldId id="382" r:id="rId15"/>
    <p:sldId id="319" r:id="rId16"/>
    <p:sldId id="390" r:id="rId17"/>
    <p:sldId id="393" r:id="rId18"/>
    <p:sldId id="275" r:id="rId19"/>
    <p:sldId id="321" r:id="rId20"/>
    <p:sldId id="318" r:id="rId21"/>
    <p:sldId id="322" r:id="rId22"/>
    <p:sldId id="323" r:id="rId23"/>
    <p:sldId id="324" r:id="rId24"/>
    <p:sldId id="325" r:id="rId25"/>
    <p:sldId id="384" r:id="rId26"/>
    <p:sldId id="334" r:id="rId27"/>
    <p:sldId id="402" r:id="rId28"/>
    <p:sldId id="409" r:id="rId29"/>
    <p:sldId id="406" r:id="rId30"/>
    <p:sldId id="394" r:id="rId31"/>
    <p:sldId id="336" r:id="rId32"/>
    <p:sldId id="337" r:id="rId33"/>
    <p:sldId id="338" r:id="rId34"/>
    <p:sldId id="339" r:id="rId35"/>
    <p:sldId id="340" r:id="rId36"/>
    <p:sldId id="343" r:id="rId37"/>
    <p:sldId id="344" r:id="rId38"/>
    <p:sldId id="345" r:id="rId39"/>
    <p:sldId id="399" r:id="rId40"/>
    <p:sldId id="398" r:id="rId41"/>
    <p:sldId id="348" r:id="rId42"/>
    <p:sldId id="349" r:id="rId43"/>
    <p:sldId id="350" r:id="rId44"/>
    <p:sldId id="351" r:id="rId45"/>
    <p:sldId id="352" r:id="rId46"/>
    <p:sldId id="380" r:id="rId47"/>
    <p:sldId id="353" r:id="rId48"/>
    <p:sldId id="381" r:id="rId49"/>
    <p:sldId id="410" r:id="rId50"/>
    <p:sldId id="360" r:id="rId51"/>
    <p:sldId id="362" r:id="rId52"/>
    <p:sldId id="363" r:id="rId53"/>
    <p:sldId id="364" r:id="rId54"/>
    <p:sldId id="365" r:id="rId55"/>
    <p:sldId id="401" r:id="rId56"/>
    <p:sldId id="415" r:id="rId57"/>
    <p:sldId id="417" r:id="rId58"/>
    <p:sldId id="418" r:id="rId59"/>
    <p:sldId id="414" r:id="rId60"/>
    <p:sldId id="411" r:id="rId61"/>
    <p:sldId id="367" r:id="rId62"/>
    <p:sldId id="368" r:id="rId63"/>
    <p:sldId id="425" r:id="rId64"/>
    <p:sldId id="423" r:id="rId65"/>
    <p:sldId id="426" r:id="rId66"/>
    <p:sldId id="379" r:id="rId67"/>
    <p:sldId id="371" r:id="rId68"/>
    <p:sldId id="372" r:id="rId69"/>
    <p:sldId id="373" r:id="rId70"/>
    <p:sldId id="375" r:id="rId71"/>
    <p:sldId id="376" r:id="rId72"/>
    <p:sldId id="377" r:id="rId73"/>
    <p:sldId id="378" r:id="rId74"/>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0000FF"/>
    <a:srgbClr val="CC3300"/>
    <a:srgbClr val="984807"/>
    <a:srgbClr val="FF9900"/>
    <a:srgbClr val="005C2A"/>
    <a:srgbClr val="339933"/>
    <a:srgbClr val="E1FFE1"/>
    <a:srgbClr val="E5E5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700" autoAdjust="0"/>
  </p:normalViewPr>
  <p:slideViewPr>
    <p:cSldViewPr>
      <p:cViewPr>
        <p:scale>
          <a:sx n="106" d="100"/>
          <a:sy n="106" d="100"/>
        </p:scale>
        <p:origin x="-11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330" y="-10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71CE9-EC0A-49C9-8F78-C823B437030D}"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zh-TW" altLang="en-US"/>
        </a:p>
      </dgm:t>
    </dgm:pt>
    <dgm:pt modelId="{79EDA10D-A498-466A-B74D-56B04BDA47D6}">
      <dgm:prSet phldrT="[文字]" custT="1"/>
      <dgm:spPr>
        <a:solidFill>
          <a:srgbClr val="C32D2E"/>
        </a:solidFill>
      </dgm:spPr>
      <dgm:t>
        <a:bodyPr/>
        <a:lstStyle/>
        <a:p>
          <a:r>
            <a:rPr lang="zh-TW" altLang="en-US" sz="2000" b="1" spc="-150" dirty="0" smtClean="0"/>
            <a:t>各</a:t>
          </a:r>
          <a:r>
            <a:rPr lang="zh-TW" altLang="en-US" sz="2000" b="1" spc="-150" dirty="0" smtClean="0">
              <a:solidFill>
                <a:srgbClr val="FFFF00"/>
              </a:solidFill>
            </a:rPr>
            <a:t>群 </a:t>
          </a:r>
          <a:r>
            <a:rPr lang="en-US" altLang="zh-TW" sz="2000" b="1" spc="-150" dirty="0" smtClean="0">
              <a:latin typeface="Arial Unicode MS" pitchFamily="34" charset="-120"/>
              <a:ea typeface="Arial Unicode MS" pitchFamily="34" charset="-120"/>
              <a:cs typeface="Arial Unicode MS" pitchFamily="34" charset="-120"/>
            </a:rPr>
            <a:t>5</a:t>
          </a:r>
          <a:r>
            <a:rPr lang="zh-TW" altLang="en-US" sz="2000" b="1" spc="-150" dirty="0" smtClean="0">
              <a:latin typeface="Arial Unicode MS" pitchFamily="34" charset="-120"/>
              <a:ea typeface="Arial Unicode MS" pitchFamily="34" charset="-120"/>
              <a:cs typeface="Arial Unicode MS" pitchFamily="34" charset="-120"/>
            </a:rPr>
            <a:t> </a:t>
          </a:r>
          <a:r>
            <a:rPr lang="zh-TW" altLang="en-US" sz="2000" b="1" spc="-150" dirty="0" smtClean="0"/>
            <a:t>學期學業平均成績之群</a:t>
          </a:r>
          <a:r>
            <a:rPr lang="zh-TW" altLang="en-US" sz="2000" b="1" spc="-150" dirty="0" smtClean="0">
              <a:solidFill>
                <a:srgbClr val="FFFF00"/>
              </a:solidFill>
            </a:rPr>
            <a:t>名次</a:t>
          </a:r>
          <a:r>
            <a:rPr lang="zh-TW" altLang="en-US" sz="2000" b="1" spc="-150" dirty="0">
              <a:solidFill>
                <a:srgbClr val="FFFF00"/>
              </a:solidFill>
            </a:rPr>
            <a:t>百分比</a:t>
          </a:r>
        </a:p>
      </dgm:t>
    </dgm:pt>
    <dgm:pt modelId="{AB4BC23E-D574-42C4-BBF0-D9178A01FC83}" type="parTrans" cxnId="{DA41B0BC-F275-484D-A354-B6996233A3C2}">
      <dgm:prSet/>
      <dgm:spPr/>
      <dgm:t>
        <a:bodyPr/>
        <a:lstStyle/>
        <a:p>
          <a:endParaRPr lang="zh-TW" altLang="en-US"/>
        </a:p>
      </dgm:t>
    </dgm:pt>
    <dgm:pt modelId="{0EE7CCE4-B699-4760-B5EC-52E9D4CC5924}" type="sibTrans" cxnId="{DA41B0BC-F275-484D-A354-B6996233A3C2}">
      <dgm:prSet/>
      <dgm:spPr>
        <a:ln>
          <a:solidFill>
            <a:srgbClr val="84AA33">
              <a:alpha val="89804"/>
            </a:srgbClr>
          </a:solidFill>
        </a:ln>
      </dgm:spPr>
      <dgm:t>
        <a:bodyPr/>
        <a:lstStyle/>
        <a:p>
          <a:endParaRPr lang="zh-TW" altLang="en-US"/>
        </a:p>
      </dgm:t>
    </dgm:pt>
    <dgm:pt modelId="{5393D752-2E01-4AF6-822A-55060DEF1C53}">
      <dgm:prSet phldrT="[文字]" custT="1"/>
      <dgm:spPr>
        <a:solidFill>
          <a:srgbClr val="84AA33"/>
        </a:solidFill>
      </dgm:spPr>
      <dgm:t>
        <a:bodyPr/>
        <a:lstStyle/>
        <a:p>
          <a:r>
            <a:rPr lang="zh-TW" altLang="en-US" sz="2000" b="1" spc="-300" dirty="0" smtClean="0">
              <a:latin typeface="Arial Unicode MS" pitchFamily="34" charset="-120"/>
              <a:ea typeface="Arial Unicode MS" pitchFamily="34" charset="-120"/>
              <a:cs typeface="Arial Unicode MS" pitchFamily="34" charset="-120"/>
            </a:rPr>
            <a:t>各</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群 </a:t>
          </a:r>
          <a:r>
            <a:rPr lang="zh-TW" altLang="en-US" sz="2000" b="1" spc="-300" dirty="0" smtClean="0">
              <a:latin typeface="Arial Unicode MS" pitchFamily="34" charset="-120"/>
              <a:ea typeface="Arial Unicode MS" pitchFamily="34" charset="-120"/>
              <a:cs typeface="Arial Unicode MS" pitchFamily="34" charset="-120"/>
            </a:rPr>
            <a:t> </a:t>
          </a:r>
          <a:r>
            <a:rPr lang="en-US" altLang="zh-TW" sz="2000" b="1" spc="-300" dirty="0" smtClean="0">
              <a:latin typeface="Arial Unicode MS" pitchFamily="34" charset="-120"/>
              <a:ea typeface="Arial Unicode MS" pitchFamily="34" charset="-120"/>
              <a:cs typeface="Arial Unicode MS" pitchFamily="34" charset="-120"/>
            </a:rPr>
            <a:t>5</a:t>
          </a:r>
          <a:r>
            <a:rPr lang="zh-TW" altLang="en-US" sz="2000" b="1" spc="-300" dirty="0" smtClean="0">
              <a:latin typeface="Arial Unicode MS" pitchFamily="34" charset="-120"/>
              <a:ea typeface="Arial Unicode MS" pitchFamily="34" charset="-120"/>
              <a:cs typeface="Arial Unicode MS" pitchFamily="34" charset="-120"/>
            </a:rPr>
            <a:t>  </a:t>
          </a:r>
          <a:r>
            <a:rPr lang="zh-TW" altLang="en-US" sz="2000" b="1" spc="-300" dirty="0" smtClean="0"/>
            <a:t>學期</a:t>
          </a:r>
          <a:r>
            <a:rPr lang="zh-TW" altLang="en-US" sz="2000" b="1" spc="-300" dirty="0"/>
            <a:t>專業及實習</a:t>
          </a:r>
          <a:r>
            <a:rPr lang="zh-TW" altLang="en-US" sz="2000" b="1" spc="-300" dirty="0" smtClean="0"/>
            <a:t>科目平均成績</a:t>
          </a:r>
          <a:r>
            <a:rPr lang="zh-TW" altLang="en-US" sz="2000" b="1" spc="-150" dirty="0" smtClean="0"/>
            <a:t>之群</a:t>
          </a:r>
          <a:r>
            <a:rPr lang="zh-TW" altLang="en-US" sz="2000" b="1" spc="-300" dirty="0" smtClean="0">
              <a:solidFill>
                <a:srgbClr val="FFFF00"/>
              </a:solidFill>
            </a:rPr>
            <a:t>名次百分比</a:t>
          </a:r>
          <a:endParaRPr lang="zh-TW" altLang="en-US" sz="2000" b="1" spc="-300" dirty="0">
            <a:solidFill>
              <a:srgbClr val="FFFF00"/>
            </a:solidFill>
          </a:endParaRPr>
        </a:p>
      </dgm:t>
    </dgm:pt>
    <dgm:pt modelId="{C1FA4187-1574-4C8F-BEAA-D263CAA5E4DC}" type="parTrans" cxnId="{30720E55-E760-4F2A-9EAF-8D2DF17E030F}">
      <dgm:prSet/>
      <dgm:spPr/>
      <dgm:t>
        <a:bodyPr/>
        <a:lstStyle/>
        <a:p>
          <a:endParaRPr lang="zh-TW" altLang="en-US"/>
        </a:p>
      </dgm:t>
    </dgm:pt>
    <dgm:pt modelId="{627DCED3-DFBD-4986-9BE1-98E854F47CDA}" type="sibTrans" cxnId="{30720E55-E760-4F2A-9EAF-8D2DF17E030F}">
      <dgm:prSet/>
      <dgm:spPr>
        <a:ln>
          <a:solidFill>
            <a:srgbClr val="7030A0">
              <a:alpha val="90000"/>
            </a:srgbClr>
          </a:solidFill>
        </a:ln>
      </dgm:spPr>
      <dgm:t>
        <a:bodyPr/>
        <a:lstStyle/>
        <a:p>
          <a:endParaRPr lang="zh-TW" altLang="en-US"/>
        </a:p>
      </dgm:t>
    </dgm:pt>
    <dgm:pt modelId="{623D3E65-EFF5-4911-8BB2-23C8D2AE19E9}">
      <dgm:prSet phldrT="[文字]" custT="1"/>
      <dgm:spPr>
        <a:solidFill>
          <a:srgbClr val="7030A0"/>
        </a:solidFill>
      </dgm:spPr>
      <dgm:t>
        <a:bodyPr/>
        <a:lstStyle/>
        <a:p>
          <a:r>
            <a:rPr lang="zh-TW" altLang="en-US" sz="2000" b="1" spc="-300" dirty="0" smtClean="0">
              <a:latin typeface="Arial Unicode MS" pitchFamily="34" charset="-120"/>
              <a:ea typeface="Arial Unicode MS" pitchFamily="34" charset="-120"/>
              <a:cs typeface="Arial Unicode MS" pitchFamily="34" charset="-120"/>
            </a:rPr>
            <a:t>各</a:t>
          </a:r>
          <a:r>
            <a:rPr lang="zh-TW" altLang="en-US" sz="2200" b="1" spc="-300" dirty="0" smtClean="0">
              <a:solidFill>
                <a:srgbClr val="FFFF00"/>
              </a:solidFill>
              <a:latin typeface="Arial Unicode MS" pitchFamily="34" charset="-120"/>
              <a:ea typeface="Arial Unicode MS" pitchFamily="34" charset="-120"/>
              <a:cs typeface="Arial Unicode MS" pitchFamily="34" charset="-120"/>
            </a:rPr>
            <a:t>群</a:t>
          </a:r>
          <a:r>
            <a:rPr lang="zh-TW" altLang="en-US" sz="2000" b="1" spc="-300" dirty="0" smtClean="0">
              <a:latin typeface="Arial Unicode MS" pitchFamily="34" charset="-120"/>
              <a:ea typeface="Arial Unicode MS" pitchFamily="34" charset="-120"/>
              <a:cs typeface="Arial Unicode MS" pitchFamily="34" charset="-120"/>
            </a:rPr>
            <a:t>共同科目</a:t>
          </a:r>
          <a:r>
            <a:rPr lang="en-US" altLang="zh-TW" sz="2000" b="1" spc="-300" dirty="0" smtClean="0">
              <a:latin typeface="Arial Unicode MS" pitchFamily="34" charset="-120"/>
              <a:ea typeface="Arial Unicode MS" pitchFamily="34" charset="-120"/>
              <a:cs typeface="Arial Unicode MS" pitchFamily="34" charset="-120"/>
            </a:rPr>
            <a:t>5</a:t>
          </a:r>
          <a:r>
            <a:rPr lang="zh-TW" altLang="en-US" sz="2000" b="1" spc="-300" dirty="0" smtClean="0">
              <a:latin typeface="Arial Unicode MS" pitchFamily="34" charset="-120"/>
              <a:ea typeface="Arial Unicode MS" pitchFamily="34" charset="-120"/>
              <a:cs typeface="Arial Unicode MS" pitchFamily="34" charset="-120"/>
            </a:rPr>
            <a:t> 學期平均成績之群名次</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百分比</a:t>
          </a:r>
          <a:endParaRPr lang="zh-TW" altLang="en-US" sz="2000" b="1" spc="-300" dirty="0">
            <a:solidFill>
              <a:srgbClr val="FFFF00"/>
            </a:solidFill>
            <a:latin typeface="Arial Unicode MS" pitchFamily="34" charset="-120"/>
            <a:ea typeface="Arial Unicode MS" pitchFamily="34" charset="-120"/>
            <a:cs typeface="Arial Unicode MS" pitchFamily="34" charset="-120"/>
          </a:endParaRPr>
        </a:p>
      </dgm:t>
    </dgm:pt>
    <dgm:pt modelId="{E4A6818D-C31A-4192-A9A8-44E6F2FBEC8B}" type="parTrans" cxnId="{036859CB-BEA7-421A-980A-073FA79096E0}">
      <dgm:prSet/>
      <dgm:spPr/>
      <dgm:t>
        <a:bodyPr/>
        <a:lstStyle/>
        <a:p>
          <a:endParaRPr lang="zh-TW" altLang="en-US"/>
        </a:p>
      </dgm:t>
    </dgm:pt>
    <dgm:pt modelId="{EBC7687C-CC41-447D-8206-DB1688971997}" type="sibTrans" cxnId="{036859CB-BEA7-421A-980A-073FA79096E0}">
      <dgm:prSet/>
      <dgm:spPr>
        <a:ln>
          <a:solidFill>
            <a:schemeClr val="accent1">
              <a:lumMod val="75000"/>
              <a:alpha val="90000"/>
            </a:schemeClr>
          </a:solidFill>
        </a:ln>
      </dgm:spPr>
      <dgm:t>
        <a:bodyPr/>
        <a:lstStyle/>
        <a:p>
          <a:endParaRPr lang="zh-TW" altLang="en-US"/>
        </a:p>
      </dgm:t>
    </dgm:pt>
    <dgm:pt modelId="{6F02E97F-729D-4529-9FEF-6FB13E30C4E0}">
      <dgm:prSet phldrT="[文字]" custT="1"/>
      <dgm:spPr>
        <a:solidFill>
          <a:srgbClr val="7030A0"/>
        </a:solidFill>
      </dgm:spPr>
      <dgm:t>
        <a:bodyPr/>
        <a:lstStyle/>
        <a:p>
          <a:pPr marL="0" indent="0" defTabSz="622300">
            <a:lnSpc>
              <a:spcPts val="1000"/>
            </a:lnSpc>
            <a:spcAft>
              <a:spcPct val="15000"/>
            </a:spcAft>
          </a:pPr>
          <a:r>
            <a:rPr lang="zh-TW" altLang="en-US" sz="1400" spc="0" dirty="0" smtClean="0"/>
            <a:t>依序為英文、國文、數學</a:t>
          </a:r>
          <a:endParaRPr lang="zh-TW" altLang="en-US" sz="1400" spc="0" dirty="0"/>
        </a:p>
      </dgm:t>
    </dgm:pt>
    <dgm:pt modelId="{A296ADED-7922-4F7B-9F16-F527CA60F703}" type="parTrans" cxnId="{F5F059DC-73C5-4B60-BF51-D0F82E3106E9}">
      <dgm:prSet/>
      <dgm:spPr/>
      <dgm:t>
        <a:bodyPr/>
        <a:lstStyle/>
        <a:p>
          <a:endParaRPr lang="zh-TW" altLang="en-US"/>
        </a:p>
      </dgm:t>
    </dgm:pt>
    <dgm:pt modelId="{5E41D525-4933-4D5F-AEC7-C3A0B2713330}" type="sibTrans" cxnId="{F5F059DC-73C5-4B60-BF51-D0F82E3106E9}">
      <dgm:prSet/>
      <dgm:spPr/>
      <dgm:t>
        <a:bodyPr/>
        <a:lstStyle/>
        <a:p>
          <a:endParaRPr lang="zh-TW" altLang="en-US"/>
        </a:p>
      </dgm:t>
    </dgm:pt>
    <dgm:pt modelId="{D551795B-5CBA-40A8-B801-CA5770A234A9}">
      <dgm:prSet phldrT="[文字]" custT="1"/>
      <dgm:spPr>
        <a:solidFill>
          <a:srgbClr val="2A6D7D"/>
        </a:solidFill>
      </dgm:spPr>
      <dgm:t>
        <a:bodyPr/>
        <a:lstStyle/>
        <a:p>
          <a:r>
            <a:rPr lang="zh-TW" altLang="en-US" sz="2000" b="1" dirty="0"/>
            <a:t>    </a:t>
          </a:r>
          <a:r>
            <a:rPr lang="zh-TW" altLang="en-US" sz="2000" b="1" dirty="0" smtClean="0"/>
            <a:t>競賽、證照及語文能力檢定之</a:t>
          </a:r>
          <a:r>
            <a:rPr lang="zh-TW" altLang="en-US" sz="2000" b="1" dirty="0" smtClean="0">
              <a:solidFill>
                <a:srgbClr val="FFFF00"/>
              </a:solidFill>
            </a:rPr>
            <a:t>總合成績</a:t>
          </a:r>
          <a:endParaRPr lang="zh-TW" altLang="en-US" sz="2000" b="1" dirty="0">
            <a:solidFill>
              <a:srgbClr val="FFFF00"/>
            </a:solidFill>
          </a:endParaRPr>
        </a:p>
      </dgm:t>
    </dgm:pt>
    <dgm:pt modelId="{67D767FE-2C23-4D0E-8460-1D3538ADDD56}" type="parTrans" cxnId="{8E9626AB-00B1-477C-8CF0-A479FCB08CF3}">
      <dgm:prSet/>
      <dgm:spPr/>
      <dgm:t>
        <a:bodyPr/>
        <a:lstStyle/>
        <a:p>
          <a:endParaRPr lang="zh-TW" altLang="en-US"/>
        </a:p>
      </dgm:t>
    </dgm:pt>
    <dgm:pt modelId="{D2A852A0-3664-4207-8215-2465BD97F587}" type="sibTrans" cxnId="{8E9626AB-00B1-477C-8CF0-A479FCB08CF3}">
      <dgm:prSet/>
      <dgm:spPr>
        <a:ln>
          <a:solidFill>
            <a:srgbClr val="FF9900">
              <a:alpha val="89804"/>
            </a:srgbClr>
          </a:solidFill>
        </a:ln>
      </dgm:spPr>
      <dgm:t>
        <a:bodyPr/>
        <a:lstStyle/>
        <a:p>
          <a:endParaRPr lang="zh-TW" altLang="en-US"/>
        </a:p>
      </dgm:t>
    </dgm:pt>
    <dgm:pt modelId="{5842CBE2-C12C-4A8D-AD2F-B0C081C89723}">
      <dgm:prSet phldrT="[文字]" custT="1"/>
      <dgm:spPr>
        <a:solidFill>
          <a:srgbClr val="FF9900"/>
        </a:solidFill>
      </dgm:spPr>
      <dgm:t>
        <a:bodyPr/>
        <a:lstStyle/>
        <a:p>
          <a:r>
            <a:rPr lang="zh-TW" altLang="en-US" sz="2000" b="1" dirty="0" smtClean="0">
              <a:solidFill>
                <a:schemeClr val="bg1"/>
              </a:solidFill>
            </a:rPr>
            <a:t>學校幹部、志工、社會服務及社團參與之</a:t>
          </a:r>
          <a:r>
            <a:rPr lang="zh-TW" altLang="en-US" sz="2000" b="1" dirty="0" smtClean="0">
              <a:solidFill>
                <a:srgbClr val="C00000"/>
              </a:solidFill>
            </a:rPr>
            <a:t>總合成績</a:t>
          </a:r>
          <a:endParaRPr lang="zh-TW" altLang="en-US" sz="2000" b="1" dirty="0">
            <a:solidFill>
              <a:srgbClr val="C00000"/>
            </a:solidFill>
          </a:endParaRPr>
        </a:p>
      </dgm:t>
    </dgm:pt>
    <dgm:pt modelId="{743D7057-B358-4D0B-84E8-4F1221711328}" type="parTrans" cxnId="{0B638643-83F1-49B7-BC94-91D2D483C1BC}">
      <dgm:prSet/>
      <dgm:spPr/>
      <dgm:t>
        <a:bodyPr/>
        <a:lstStyle/>
        <a:p>
          <a:endParaRPr lang="zh-TW" altLang="en-US"/>
        </a:p>
      </dgm:t>
    </dgm:pt>
    <dgm:pt modelId="{F4712A10-C38A-4FED-AAEF-421958C208B9}" type="sibTrans" cxnId="{0B638643-83F1-49B7-BC94-91D2D483C1BC}">
      <dgm:prSet/>
      <dgm:spPr/>
      <dgm:t>
        <a:bodyPr/>
        <a:lstStyle/>
        <a:p>
          <a:endParaRPr lang="zh-TW" altLang="en-US"/>
        </a:p>
      </dgm:t>
    </dgm:pt>
    <dgm:pt modelId="{C50C7AD2-560E-4E15-8C2B-A7F1989307C3}" type="pres">
      <dgm:prSet presAssocID="{3AC71CE9-EC0A-49C9-8F78-C823B437030D}" presName="outerComposite" presStyleCnt="0">
        <dgm:presLayoutVars>
          <dgm:chMax val="5"/>
          <dgm:dir/>
          <dgm:resizeHandles val="exact"/>
        </dgm:presLayoutVars>
      </dgm:prSet>
      <dgm:spPr/>
      <dgm:t>
        <a:bodyPr/>
        <a:lstStyle/>
        <a:p>
          <a:endParaRPr lang="zh-TW" altLang="en-US"/>
        </a:p>
      </dgm:t>
    </dgm:pt>
    <dgm:pt modelId="{3580E11B-9BFC-4037-8580-5D5E6D0F87C1}" type="pres">
      <dgm:prSet presAssocID="{3AC71CE9-EC0A-49C9-8F78-C823B437030D}" presName="dummyMaxCanvas" presStyleCnt="0">
        <dgm:presLayoutVars/>
      </dgm:prSet>
      <dgm:spPr/>
    </dgm:pt>
    <dgm:pt modelId="{D53D6607-F684-49AF-AC78-FCBBDAF63AA2}" type="pres">
      <dgm:prSet presAssocID="{3AC71CE9-EC0A-49C9-8F78-C823B437030D}" presName="FiveNodes_1" presStyleLbl="node1" presStyleIdx="0" presStyleCnt="5">
        <dgm:presLayoutVars>
          <dgm:bulletEnabled val="1"/>
        </dgm:presLayoutVars>
      </dgm:prSet>
      <dgm:spPr/>
      <dgm:t>
        <a:bodyPr/>
        <a:lstStyle/>
        <a:p>
          <a:endParaRPr lang="zh-TW" altLang="en-US"/>
        </a:p>
      </dgm:t>
    </dgm:pt>
    <dgm:pt modelId="{484C94CA-5E19-41B9-BCAB-0EDF92A32A31}" type="pres">
      <dgm:prSet presAssocID="{3AC71CE9-EC0A-49C9-8F78-C823B437030D}" presName="FiveNodes_2" presStyleLbl="node1" presStyleIdx="1" presStyleCnt="5">
        <dgm:presLayoutVars>
          <dgm:bulletEnabled val="1"/>
        </dgm:presLayoutVars>
      </dgm:prSet>
      <dgm:spPr/>
      <dgm:t>
        <a:bodyPr/>
        <a:lstStyle/>
        <a:p>
          <a:endParaRPr lang="zh-TW" altLang="en-US"/>
        </a:p>
      </dgm:t>
    </dgm:pt>
    <dgm:pt modelId="{C2070750-FC2C-4E26-92F4-B7196E156577}" type="pres">
      <dgm:prSet presAssocID="{3AC71CE9-EC0A-49C9-8F78-C823B437030D}" presName="FiveNodes_3" presStyleLbl="node1" presStyleIdx="2" presStyleCnt="5" custScaleY="119189" custLinFactNeighborX="607" custLinFactNeighborY="1870">
        <dgm:presLayoutVars>
          <dgm:bulletEnabled val="1"/>
        </dgm:presLayoutVars>
      </dgm:prSet>
      <dgm:spPr/>
      <dgm:t>
        <a:bodyPr/>
        <a:lstStyle/>
        <a:p>
          <a:endParaRPr lang="zh-TW" altLang="en-US"/>
        </a:p>
      </dgm:t>
    </dgm:pt>
    <dgm:pt modelId="{D73EA1FB-5646-477F-9560-98D2EE17D1ED}" type="pres">
      <dgm:prSet presAssocID="{3AC71CE9-EC0A-49C9-8F78-C823B437030D}" presName="FiveNodes_4" presStyleLbl="node1" presStyleIdx="3" presStyleCnt="5" custLinFactNeighborX="-904" custLinFactNeighborY="4190">
        <dgm:presLayoutVars>
          <dgm:bulletEnabled val="1"/>
        </dgm:presLayoutVars>
      </dgm:prSet>
      <dgm:spPr/>
      <dgm:t>
        <a:bodyPr/>
        <a:lstStyle/>
        <a:p>
          <a:endParaRPr lang="zh-TW" altLang="en-US"/>
        </a:p>
      </dgm:t>
    </dgm:pt>
    <dgm:pt modelId="{42E16486-ADCE-479F-9691-5303E7BF0DB0}" type="pres">
      <dgm:prSet presAssocID="{3AC71CE9-EC0A-49C9-8F78-C823B437030D}" presName="FiveNodes_5" presStyleLbl="node1" presStyleIdx="4" presStyleCnt="5">
        <dgm:presLayoutVars>
          <dgm:bulletEnabled val="1"/>
        </dgm:presLayoutVars>
      </dgm:prSet>
      <dgm:spPr/>
      <dgm:t>
        <a:bodyPr/>
        <a:lstStyle/>
        <a:p>
          <a:endParaRPr lang="zh-TW" altLang="en-US"/>
        </a:p>
      </dgm:t>
    </dgm:pt>
    <dgm:pt modelId="{50834033-0C8E-4242-A13A-0EB9BE99B91D}" type="pres">
      <dgm:prSet presAssocID="{3AC71CE9-EC0A-49C9-8F78-C823B437030D}" presName="FiveConn_1-2" presStyleLbl="fgAccFollowNode1" presStyleIdx="0" presStyleCnt="4">
        <dgm:presLayoutVars>
          <dgm:bulletEnabled val="1"/>
        </dgm:presLayoutVars>
      </dgm:prSet>
      <dgm:spPr/>
      <dgm:t>
        <a:bodyPr/>
        <a:lstStyle/>
        <a:p>
          <a:endParaRPr lang="zh-TW" altLang="en-US"/>
        </a:p>
      </dgm:t>
    </dgm:pt>
    <dgm:pt modelId="{CB79D951-1E42-4348-8232-021A30A91709}" type="pres">
      <dgm:prSet presAssocID="{3AC71CE9-EC0A-49C9-8F78-C823B437030D}" presName="FiveConn_2-3" presStyleLbl="fgAccFollowNode1" presStyleIdx="1" presStyleCnt="4">
        <dgm:presLayoutVars>
          <dgm:bulletEnabled val="1"/>
        </dgm:presLayoutVars>
      </dgm:prSet>
      <dgm:spPr/>
      <dgm:t>
        <a:bodyPr/>
        <a:lstStyle/>
        <a:p>
          <a:endParaRPr lang="zh-TW" altLang="en-US"/>
        </a:p>
      </dgm:t>
    </dgm:pt>
    <dgm:pt modelId="{F3858A0B-B420-4C1C-8CDC-5AA3DD927FB6}" type="pres">
      <dgm:prSet presAssocID="{3AC71CE9-EC0A-49C9-8F78-C823B437030D}" presName="FiveConn_3-4" presStyleLbl="fgAccFollowNode1" presStyleIdx="2" presStyleCnt="4">
        <dgm:presLayoutVars>
          <dgm:bulletEnabled val="1"/>
        </dgm:presLayoutVars>
      </dgm:prSet>
      <dgm:spPr/>
      <dgm:t>
        <a:bodyPr/>
        <a:lstStyle/>
        <a:p>
          <a:endParaRPr lang="zh-TW" altLang="en-US"/>
        </a:p>
      </dgm:t>
    </dgm:pt>
    <dgm:pt modelId="{F71DAD94-9AA8-4BE9-8BDD-6B4EF3A1251F}" type="pres">
      <dgm:prSet presAssocID="{3AC71CE9-EC0A-49C9-8F78-C823B437030D}" presName="FiveConn_4-5" presStyleLbl="fgAccFollowNode1" presStyleIdx="3" presStyleCnt="4">
        <dgm:presLayoutVars>
          <dgm:bulletEnabled val="1"/>
        </dgm:presLayoutVars>
      </dgm:prSet>
      <dgm:spPr/>
      <dgm:t>
        <a:bodyPr/>
        <a:lstStyle/>
        <a:p>
          <a:endParaRPr lang="zh-TW" altLang="en-US"/>
        </a:p>
      </dgm:t>
    </dgm:pt>
    <dgm:pt modelId="{D37A71A0-D57B-41DA-8D5D-D27B2B474FA0}" type="pres">
      <dgm:prSet presAssocID="{3AC71CE9-EC0A-49C9-8F78-C823B437030D}" presName="FiveNodes_1_text" presStyleLbl="node1" presStyleIdx="4" presStyleCnt="5">
        <dgm:presLayoutVars>
          <dgm:bulletEnabled val="1"/>
        </dgm:presLayoutVars>
      </dgm:prSet>
      <dgm:spPr/>
      <dgm:t>
        <a:bodyPr/>
        <a:lstStyle/>
        <a:p>
          <a:endParaRPr lang="zh-TW" altLang="en-US"/>
        </a:p>
      </dgm:t>
    </dgm:pt>
    <dgm:pt modelId="{6DFC6922-FD75-44CD-BAFD-7C4B3CEFAD14}" type="pres">
      <dgm:prSet presAssocID="{3AC71CE9-EC0A-49C9-8F78-C823B437030D}" presName="FiveNodes_2_text" presStyleLbl="node1" presStyleIdx="4" presStyleCnt="5">
        <dgm:presLayoutVars>
          <dgm:bulletEnabled val="1"/>
        </dgm:presLayoutVars>
      </dgm:prSet>
      <dgm:spPr/>
      <dgm:t>
        <a:bodyPr/>
        <a:lstStyle/>
        <a:p>
          <a:endParaRPr lang="zh-TW" altLang="en-US"/>
        </a:p>
      </dgm:t>
    </dgm:pt>
    <dgm:pt modelId="{B13C6599-D958-44C3-9604-1BBAAC064027}" type="pres">
      <dgm:prSet presAssocID="{3AC71CE9-EC0A-49C9-8F78-C823B437030D}" presName="FiveNodes_3_text" presStyleLbl="node1" presStyleIdx="4" presStyleCnt="5">
        <dgm:presLayoutVars>
          <dgm:bulletEnabled val="1"/>
        </dgm:presLayoutVars>
      </dgm:prSet>
      <dgm:spPr/>
      <dgm:t>
        <a:bodyPr/>
        <a:lstStyle/>
        <a:p>
          <a:endParaRPr lang="zh-TW" altLang="en-US"/>
        </a:p>
      </dgm:t>
    </dgm:pt>
    <dgm:pt modelId="{F1534640-1832-4A79-B7BD-578DD9D4AE90}" type="pres">
      <dgm:prSet presAssocID="{3AC71CE9-EC0A-49C9-8F78-C823B437030D}" presName="FiveNodes_4_text" presStyleLbl="node1" presStyleIdx="4" presStyleCnt="5">
        <dgm:presLayoutVars>
          <dgm:bulletEnabled val="1"/>
        </dgm:presLayoutVars>
      </dgm:prSet>
      <dgm:spPr/>
      <dgm:t>
        <a:bodyPr/>
        <a:lstStyle/>
        <a:p>
          <a:endParaRPr lang="zh-TW" altLang="en-US"/>
        </a:p>
      </dgm:t>
    </dgm:pt>
    <dgm:pt modelId="{EB29A022-A622-4F19-8E8F-0CD484C06457}" type="pres">
      <dgm:prSet presAssocID="{3AC71CE9-EC0A-49C9-8F78-C823B437030D}" presName="FiveNodes_5_text" presStyleLbl="node1" presStyleIdx="4" presStyleCnt="5">
        <dgm:presLayoutVars>
          <dgm:bulletEnabled val="1"/>
        </dgm:presLayoutVars>
      </dgm:prSet>
      <dgm:spPr/>
      <dgm:t>
        <a:bodyPr/>
        <a:lstStyle/>
        <a:p>
          <a:endParaRPr lang="zh-TW" altLang="en-US"/>
        </a:p>
      </dgm:t>
    </dgm:pt>
  </dgm:ptLst>
  <dgm:cxnLst>
    <dgm:cxn modelId="{5B4D5E48-11A2-4B89-AF4D-4D9C60D8600C}" type="presOf" srcId="{5393D752-2E01-4AF6-822A-55060DEF1C53}" destId="{6DFC6922-FD75-44CD-BAFD-7C4B3CEFAD14}" srcOrd="1" destOrd="0" presId="urn:microsoft.com/office/officeart/2005/8/layout/vProcess5"/>
    <dgm:cxn modelId="{90D84C8F-359C-48A4-AE87-C67B751E0EBB}" type="presOf" srcId="{3AC71CE9-EC0A-49C9-8F78-C823B437030D}" destId="{C50C7AD2-560E-4E15-8C2B-A7F1989307C3}" srcOrd="0" destOrd="0" presId="urn:microsoft.com/office/officeart/2005/8/layout/vProcess5"/>
    <dgm:cxn modelId="{4E20840F-93DE-4629-814B-31FD509F0A73}" type="presOf" srcId="{5842CBE2-C12C-4A8D-AD2F-B0C081C89723}" destId="{EB29A022-A622-4F19-8E8F-0CD484C06457}" srcOrd="1" destOrd="0" presId="urn:microsoft.com/office/officeart/2005/8/layout/vProcess5"/>
    <dgm:cxn modelId="{F5F059DC-73C5-4B60-BF51-D0F82E3106E9}" srcId="{623D3E65-EFF5-4911-8BB2-23C8D2AE19E9}" destId="{6F02E97F-729D-4529-9FEF-6FB13E30C4E0}" srcOrd="0" destOrd="0" parTransId="{A296ADED-7922-4F7B-9F16-F527CA60F703}" sibTransId="{5E41D525-4933-4D5F-AEC7-C3A0B2713330}"/>
    <dgm:cxn modelId="{0B638643-83F1-49B7-BC94-91D2D483C1BC}" srcId="{3AC71CE9-EC0A-49C9-8F78-C823B437030D}" destId="{5842CBE2-C12C-4A8D-AD2F-B0C081C89723}" srcOrd="4" destOrd="0" parTransId="{743D7057-B358-4D0B-84E8-4F1221711328}" sibTransId="{F4712A10-C38A-4FED-AAEF-421958C208B9}"/>
    <dgm:cxn modelId="{DA41B0BC-F275-484D-A354-B6996233A3C2}" srcId="{3AC71CE9-EC0A-49C9-8F78-C823B437030D}" destId="{79EDA10D-A498-466A-B74D-56B04BDA47D6}" srcOrd="0" destOrd="0" parTransId="{AB4BC23E-D574-42C4-BBF0-D9178A01FC83}" sibTransId="{0EE7CCE4-B699-4760-B5EC-52E9D4CC5924}"/>
    <dgm:cxn modelId="{0D2D9245-300A-44C5-9FF6-393231026666}" type="presOf" srcId="{627DCED3-DFBD-4986-9BE1-98E854F47CDA}" destId="{CB79D951-1E42-4348-8232-021A30A91709}" srcOrd="0" destOrd="0" presId="urn:microsoft.com/office/officeart/2005/8/layout/vProcess5"/>
    <dgm:cxn modelId="{DA948947-8889-4D73-A799-4E6C46D71B97}" type="presOf" srcId="{623D3E65-EFF5-4911-8BB2-23C8D2AE19E9}" destId="{B13C6599-D958-44C3-9604-1BBAAC064027}" srcOrd="1" destOrd="0" presId="urn:microsoft.com/office/officeart/2005/8/layout/vProcess5"/>
    <dgm:cxn modelId="{B857E4BC-3919-40ED-85D0-F41886F97961}" type="presOf" srcId="{EBC7687C-CC41-447D-8206-DB1688971997}" destId="{F3858A0B-B420-4C1C-8CDC-5AA3DD927FB6}" srcOrd="0" destOrd="0" presId="urn:microsoft.com/office/officeart/2005/8/layout/vProcess5"/>
    <dgm:cxn modelId="{A759DDF9-1C94-4CE4-975C-1B87C7471BF9}" type="presOf" srcId="{0EE7CCE4-B699-4760-B5EC-52E9D4CC5924}" destId="{50834033-0C8E-4242-A13A-0EB9BE99B91D}" srcOrd="0" destOrd="0" presId="urn:microsoft.com/office/officeart/2005/8/layout/vProcess5"/>
    <dgm:cxn modelId="{DC4FA9E2-EC3E-488B-AB9C-95A17088F11C}" type="presOf" srcId="{6F02E97F-729D-4529-9FEF-6FB13E30C4E0}" destId="{C2070750-FC2C-4E26-92F4-B7196E156577}" srcOrd="0" destOrd="1" presId="urn:microsoft.com/office/officeart/2005/8/layout/vProcess5"/>
    <dgm:cxn modelId="{30720E55-E760-4F2A-9EAF-8D2DF17E030F}" srcId="{3AC71CE9-EC0A-49C9-8F78-C823B437030D}" destId="{5393D752-2E01-4AF6-822A-55060DEF1C53}" srcOrd="1" destOrd="0" parTransId="{C1FA4187-1574-4C8F-BEAA-D263CAA5E4DC}" sibTransId="{627DCED3-DFBD-4986-9BE1-98E854F47CDA}"/>
    <dgm:cxn modelId="{BDD13975-E036-402F-B375-4AE0F003C3B0}" type="presOf" srcId="{D551795B-5CBA-40A8-B801-CA5770A234A9}" destId="{D73EA1FB-5646-477F-9560-98D2EE17D1ED}" srcOrd="0" destOrd="0" presId="urn:microsoft.com/office/officeart/2005/8/layout/vProcess5"/>
    <dgm:cxn modelId="{354B7814-26DC-447F-B3FD-A5E4BB04891D}" type="presOf" srcId="{D2A852A0-3664-4207-8215-2465BD97F587}" destId="{F71DAD94-9AA8-4BE9-8BDD-6B4EF3A1251F}" srcOrd="0" destOrd="0" presId="urn:microsoft.com/office/officeart/2005/8/layout/vProcess5"/>
    <dgm:cxn modelId="{ABC97E20-4DDD-4E8E-B647-48FF4782F909}" type="presOf" srcId="{623D3E65-EFF5-4911-8BB2-23C8D2AE19E9}" destId="{C2070750-FC2C-4E26-92F4-B7196E156577}" srcOrd="0" destOrd="0" presId="urn:microsoft.com/office/officeart/2005/8/layout/vProcess5"/>
    <dgm:cxn modelId="{036859CB-BEA7-421A-980A-073FA79096E0}" srcId="{3AC71CE9-EC0A-49C9-8F78-C823B437030D}" destId="{623D3E65-EFF5-4911-8BB2-23C8D2AE19E9}" srcOrd="2" destOrd="0" parTransId="{E4A6818D-C31A-4192-A9A8-44E6F2FBEC8B}" sibTransId="{EBC7687C-CC41-447D-8206-DB1688971997}"/>
    <dgm:cxn modelId="{490DA80E-C345-4237-84BC-651AE1DAA521}" type="presOf" srcId="{5393D752-2E01-4AF6-822A-55060DEF1C53}" destId="{484C94CA-5E19-41B9-BCAB-0EDF92A32A31}" srcOrd="0" destOrd="0" presId="urn:microsoft.com/office/officeart/2005/8/layout/vProcess5"/>
    <dgm:cxn modelId="{EE7DDA44-1430-4D3E-A52E-EFC7B231B101}" type="presOf" srcId="{D551795B-5CBA-40A8-B801-CA5770A234A9}" destId="{F1534640-1832-4A79-B7BD-578DD9D4AE90}" srcOrd="1" destOrd="0" presId="urn:microsoft.com/office/officeart/2005/8/layout/vProcess5"/>
    <dgm:cxn modelId="{8E9626AB-00B1-477C-8CF0-A479FCB08CF3}" srcId="{3AC71CE9-EC0A-49C9-8F78-C823B437030D}" destId="{D551795B-5CBA-40A8-B801-CA5770A234A9}" srcOrd="3" destOrd="0" parTransId="{67D767FE-2C23-4D0E-8460-1D3538ADDD56}" sibTransId="{D2A852A0-3664-4207-8215-2465BD97F587}"/>
    <dgm:cxn modelId="{ACAC0DA5-DE83-49B9-850C-F29B8F7DDECC}" type="presOf" srcId="{79EDA10D-A498-466A-B74D-56B04BDA47D6}" destId="{D37A71A0-D57B-41DA-8D5D-D27B2B474FA0}" srcOrd="1" destOrd="0" presId="urn:microsoft.com/office/officeart/2005/8/layout/vProcess5"/>
    <dgm:cxn modelId="{DCEEAA7E-CE3F-4233-BDE1-FD00D7293DB7}" type="presOf" srcId="{79EDA10D-A498-466A-B74D-56B04BDA47D6}" destId="{D53D6607-F684-49AF-AC78-FCBBDAF63AA2}" srcOrd="0" destOrd="0" presId="urn:microsoft.com/office/officeart/2005/8/layout/vProcess5"/>
    <dgm:cxn modelId="{CDDE11DC-1867-4ED5-BE78-84F320EB596C}" type="presOf" srcId="{6F02E97F-729D-4529-9FEF-6FB13E30C4E0}" destId="{B13C6599-D958-44C3-9604-1BBAAC064027}" srcOrd="1" destOrd="1" presId="urn:microsoft.com/office/officeart/2005/8/layout/vProcess5"/>
    <dgm:cxn modelId="{47EF65C1-3A27-4C38-8AB1-03557F61BDD3}" type="presOf" srcId="{5842CBE2-C12C-4A8D-AD2F-B0C081C89723}" destId="{42E16486-ADCE-479F-9691-5303E7BF0DB0}" srcOrd="0" destOrd="0" presId="urn:microsoft.com/office/officeart/2005/8/layout/vProcess5"/>
    <dgm:cxn modelId="{32357DBC-CAAE-48A8-AE20-7F86BE27F828}" type="presParOf" srcId="{C50C7AD2-560E-4E15-8C2B-A7F1989307C3}" destId="{3580E11B-9BFC-4037-8580-5D5E6D0F87C1}" srcOrd="0" destOrd="0" presId="urn:microsoft.com/office/officeart/2005/8/layout/vProcess5"/>
    <dgm:cxn modelId="{E9FF5117-6C96-4922-8E12-D5D5F11112A2}" type="presParOf" srcId="{C50C7AD2-560E-4E15-8C2B-A7F1989307C3}" destId="{D53D6607-F684-49AF-AC78-FCBBDAF63AA2}" srcOrd="1" destOrd="0" presId="urn:microsoft.com/office/officeart/2005/8/layout/vProcess5"/>
    <dgm:cxn modelId="{A36E8EBC-9065-4CFA-B10D-A8E0A4696FFB}" type="presParOf" srcId="{C50C7AD2-560E-4E15-8C2B-A7F1989307C3}" destId="{484C94CA-5E19-41B9-BCAB-0EDF92A32A31}" srcOrd="2" destOrd="0" presId="urn:microsoft.com/office/officeart/2005/8/layout/vProcess5"/>
    <dgm:cxn modelId="{2B0FF3FC-2714-4470-8914-5C39CDA3F2D2}" type="presParOf" srcId="{C50C7AD2-560E-4E15-8C2B-A7F1989307C3}" destId="{C2070750-FC2C-4E26-92F4-B7196E156577}" srcOrd="3" destOrd="0" presId="urn:microsoft.com/office/officeart/2005/8/layout/vProcess5"/>
    <dgm:cxn modelId="{69FE5294-27EB-4EDC-B8D2-15F225F07656}" type="presParOf" srcId="{C50C7AD2-560E-4E15-8C2B-A7F1989307C3}" destId="{D73EA1FB-5646-477F-9560-98D2EE17D1ED}" srcOrd="4" destOrd="0" presId="urn:microsoft.com/office/officeart/2005/8/layout/vProcess5"/>
    <dgm:cxn modelId="{CCAF1AC6-0752-4E2A-9218-6108B1D1699A}" type="presParOf" srcId="{C50C7AD2-560E-4E15-8C2B-A7F1989307C3}" destId="{42E16486-ADCE-479F-9691-5303E7BF0DB0}" srcOrd="5" destOrd="0" presId="urn:microsoft.com/office/officeart/2005/8/layout/vProcess5"/>
    <dgm:cxn modelId="{16085946-142C-4252-8304-67E852AE9793}" type="presParOf" srcId="{C50C7AD2-560E-4E15-8C2B-A7F1989307C3}" destId="{50834033-0C8E-4242-A13A-0EB9BE99B91D}" srcOrd="6" destOrd="0" presId="urn:microsoft.com/office/officeart/2005/8/layout/vProcess5"/>
    <dgm:cxn modelId="{B2EDD6C7-240C-4BCB-9A8D-E5B04F37C769}" type="presParOf" srcId="{C50C7AD2-560E-4E15-8C2B-A7F1989307C3}" destId="{CB79D951-1E42-4348-8232-021A30A91709}" srcOrd="7" destOrd="0" presId="urn:microsoft.com/office/officeart/2005/8/layout/vProcess5"/>
    <dgm:cxn modelId="{61AE5F19-9E25-4B5E-8584-5542BAABBCB5}" type="presParOf" srcId="{C50C7AD2-560E-4E15-8C2B-A7F1989307C3}" destId="{F3858A0B-B420-4C1C-8CDC-5AA3DD927FB6}" srcOrd="8" destOrd="0" presId="urn:microsoft.com/office/officeart/2005/8/layout/vProcess5"/>
    <dgm:cxn modelId="{9C4B2DF7-2E46-4087-9FCC-99467DD06344}" type="presParOf" srcId="{C50C7AD2-560E-4E15-8C2B-A7F1989307C3}" destId="{F71DAD94-9AA8-4BE9-8BDD-6B4EF3A1251F}" srcOrd="9" destOrd="0" presId="urn:microsoft.com/office/officeart/2005/8/layout/vProcess5"/>
    <dgm:cxn modelId="{FD6CF07E-33E3-4AD8-9B2D-CBD6588F7E48}" type="presParOf" srcId="{C50C7AD2-560E-4E15-8C2B-A7F1989307C3}" destId="{D37A71A0-D57B-41DA-8D5D-D27B2B474FA0}" srcOrd="10" destOrd="0" presId="urn:microsoft.com/office/officeart/2005/8/layout/vProcess5"/>
    <dgm:cxn modelId="{CAB3097A-1F07-445F-B498-D89CE7439AFD}" type="presParOf" srcId="{C50C7AD2-560E-4E15-8C2B-A7F1989307C3}" destId="{6DFC6922-FD75-44CD-BAFD-7C4B3CEFAD14}" srcOrd="11" destOrd="0" presId="urn:microsoft.com/office/officeart/2005/8/layout/vProcess5"/>
    <dgm:cxn modelId="{F42319F7-3787-4B75-B133-B56CDBF82FE5}" type="presParOf" srcId="{C50C7AD2-560E-4E15-8C2B-A7F1989307C3}" destId="{B13C6599-D958-44C3-9604-1BBAAC064027}" srcOrd="12" destOrd="0" presId="urn:microsoft.com/office/officeart/2005/8/layout/vProcess5"/>
    <dgm:cxn modelId="{FC360D04-4E94-4549-B071-3BB509A365C5}" type="presParOf" srcId="{C50C7AD2-560E-4E15-8C2B-A7F1989307C3}" destId="{F1534640-1832-4A79-B7BD-578DD9D4AE90}" srcOrd="13" destOrd="0" presId="urn:microsoft.com/office/officeart/2005/8/layout/vProcess5"/>
    <dgm:cxn modelId="{F309AF7B-3D44-4D2F-A729-81131473F9DA}" type="presParOf" srcId="{C50C7AD2-560E-4E15-8C2B-A7F1989307C3}" destId="{EB29A022-A622-4F19-8E8F-0CD484C06457}" srcOrd="14" destOrd="0" presId="urn:microsoft.com/office/officeart/2005/8/layout/vProcess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3D6607-F684-49AF-AC78-FCBBDAF63AA2}">
      <dsp:nvSpPr>
        <dsp:cNvPr id="0" name=""/>
        <dsp:cNvSpPr/>
      </dsp:nvSpPr>
      <dsp:spPr>
        <a:xfrm>
          <a:off x="0" y="0"/>
          <a:ext cx="5885776" cy="848683"/>
        </a:xfrm>
        <a:prstGeom prst="roundRect">
          <a:avLst>
            <a:gd name="adj" fmla="val 10000"/>
          </a:avLst>
        </a:prstGeom>
        <a:solidFill>
          <a:srgbClr val="C32D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spc="-150" dirty="0" smtClean="0"/>
            <a:t>各</a:t>
          </a:r>
          <a:r>
            <a:rPr lang="zh-TW" altLang="en-US" sz="2000" b="1" kern="1200" spc="-150" dirty="0" smtClean="0">
              <a:solidFill>
                <a:srgbClr val="FFFF00"/>
              </a:solidFill>
            </a:rPr>
            <a:t>群 </a:t>
          </a:r>
          <a:r>
            <a:rPr lang="en-US" altLang="zh-TW" sz="2000" b="1" kern="1200" spc="-150" dirty="0" smtClean="0">
              <a:latin typeface="Arial Unicode MS" pitchFamily="34" charset="-120"/>
              <a:ea typeface="Arial Unicode MS" pitchFamily="34" charset="-120"/>
              <a:cs typeface="Arial Unicode MS" pitchFamily="34" charset="-120"/>
            </a:rPr>
            <a:t>5</a:t>
          </a:r>
          <a:r>
            <a:rPr lang="zh-TW" altLang="en-US" sz="2000" b="1" kern="1200" spc="-150" dirty="0" smtClean="0">
              <a:latin typeface="Arial Unicode MS" pitchFamily="34" charset="-120"/>
              <a:ea typeface="Arial Unicode MS" pitchFamily="34" charset="-120"/>
              <a:cs typeface="Arial Unicode MS" pitchFamily="34" charset="-120"/>
            </a:rPr>
            <a:t> </a:t>
          </a:r>
          <a:r>
            <a:rPr lang="zh-TW" altLang="en-US" sz="2000" b="1" kern="1200" spc="-150" dirty="0" smtClean="0"/>
            <a:t>學期學業平均成績之群</a:t>
          </a:r>
          <a:r>
            <a:rPr lang="zh-TW" altLang="en-US" sz="2000" b="1" kern="1200" spc="-150" dirty="0" smtClean="0">
              <a:solidFill>
                <a:srgbClr val="FFFF00"/>
              </a:solidFill>
            </a:rPr>
            <a:t>名次</a:t>
          </a:r>
          <a:r>
            <a:rPr lang="zh-TW" altLang="en-US" sz="2000" b="1" kern="1200" spc="-150" dirty="0">
              <a:solidFill>
                <a:srgbClr val="FFFF00"/>
              </a:solidFill>
            </a:rPr>
            <a:t>百分比</a:t>
          </a:r>
        </a:p>
      </dsp:txBody>
      <dsp:txXfrm>
        <a:off x="0" y="0"/>
        <a:ext cx="4920399" cy="848683"/>
      </dsp:txXfrm>
    </dsp:sp>
    <dsp:sp modelId="{484C94CA-5E19-41B9-BCAB-0EDF92A32A31}">
      <dsp:nvSpPr>
        <dsp:cNvPr id="0" name=""/>
        <dsp:cNvSpPr/>
      </dsp:nvSpPr>
      <dsp:spPr>
        <a:xfrm>
          <a:off x="439522" y="966556"/>
          <a:ext cx="5885776" cy="848683"/>
        </a:xfrm>
        <a:prstGeom prst="roundRect">
          <a:avLst>
            <a:gd name="adj" fmla="val 10000"/>
          </a:avLst>
        </a:prstGeom>
        <a:solidFill>
          <a:srgbClr val="84AA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spc="-300" dirty="0" smtClean="0">
              <a:latin typeface="Arial Unicode MS" pitchFamily="34" charset="-120"/>
              <a:ea typeface="Arial Unicode MS" pitchFamily="34" charset="-120"/>
              <a:cs typeface="Arial Unicode MS" pitchFamily="34" charset="-120"/>
            </a:rPr>
            <a:t>各</a:t>
          </a:r>
          <a:r>
            <a:rPr lang="zh-TW" altLang="en-US" sz="2000" b="1" kern="1200" spc="-300" dirty="0" smtClean="0">
              <a:solidFill>
                <a:srgbClr val="FFFF00"/>
              </a:solidFill>
              <a:latin typeface="Arial Unicode MS" pitchFamily="34" charset="-120"/>
              <a:ea typeface="Arial Unicode MS" pitchFamily="34" charset="-120"/>
              <a:cs typeface="Arial Unicode MS" pitchFamily="34" charset="-120"/>
            </a:rPr>
            <a:t>群 </a:t>
          </a:r>
          <a:r>
            <a:rPr lang="zh-TW" altLang="en-US" sz="2000" b="1" kern="1200" spc="-300" dirty="0" smtClean="0">
              <a:latin typeface="Arial Unicode MS" pitchFamily="34" charset="-120"/>
              <a:ea typeface="Arial Unicode MS" pitchFamily="34" charset="-120"/>
              <a:cs typeface="Arial Unicode MS" pitchFamily="34" charset="-120"/>
            </a:rPr>
            <a:t> </a:t>
          </a:r>
          <a:r>
            <a:rPr lang="en-US" altLang="zh-TW" sz="2000" b="1" kern="1200" spc="-300" dirty="0" smtClean="0">
              <a:latin typeface="Arial Unicode MS" pitchFamily="34" charset="-120"/>
              <a:ea typeface="Arial Unicode MS" pitchFamily="34" charset="-120"/>
              <a:cs typeface="Arial Unicode MS" pitchFamily="34" charset="-120"/>
            </a:rPr>
            <a:t>5</a:t>
          </a:r>
          <a:r>
            <a:rPr lang="zh-TW" altLang="en-US" sz="2000" b="1" kern="1200" spc="-300" dirty="0" smtClean="0">
              <a:latin typeface="Arial Unicode MS" pitchFamily="34" charset="-120"/>
              <a:ea typeface="Arial Unicode MS" pitchFamily="34" charset="-120"/>
              <a:cs typeface="Arial Unicode MS" pitchFamily="34" charset="-120"/>
            </a:rPr>
            <a:t>  </a:t>
          </a:r>
          <a:r>
            <a:rPr lang="zh-TW" altLang="en-US" sz="2000" b="1" kern="1200" spc="-300" dirty="0" smtClean="0"/>
            <a:t>學期</a:t>
          </a:r>
          <a:r>
            <a:rPr lang="zh-TW" altLang="en-US" sz="2000" b="1" kern="1200" spc="-300" dirty="0"/>
            <a:t>專業及實習</a:t>
          </a:r>
          <a:r>
            <a:rPr lang="zh-TW" altLang="en-US" sz="2000" b="1" kern="1200" spc="-300" dirty="0" smtClean="0"/>
            <a:t>科目平均成績</a:t>
          </a:r>
          <a:r>
            <a:rPr lang="zh-TW" altLang="en-US" sz="2000" b="1" kern="1200" spc="-150" dirty="0" smtClean="0"/>
            <a:t>之群</a:t>
          </a:r>
          <a:r>
            <a:rPr lang="zh-TW" altLang="en-US" sz="2000" b="1" kern="1200" spc="-300" dirty="0" smtClean="0">
              <a:solidFill>
                <a:srgbClr val="FFFF00"/>
              </a:solidFill>
            </a:rPr>
            <a:t>名次百分比</a:t>
          </a:r>
          <a:endParaRPr lang="zh-TW" altLang="en-US" sz="2000" b="1" kern="1200" spc="-300" dirty="0">
            <a:solidFill>
              <a:srgbClr val="FFFF00"/>
            </a:solidFill>
          </a:endParaRPr>
        </a:p>
      </dsp:txBody>
      <dsp:txXfrm>
        <a:off x="439522" y="966556"/>
        <a:ext cx="4894610" cy="848683"/>
      </dsp:txXfrm>
    </dsp:sp>
    <dsp:sp modelId="{C2070750-FC2C-4E26-92F4-B7196E156577}">
      <dsp:nvSpPr>
        <dsp:cNvPr id="0" name=""/>
        <dsp:cNvSpPr/>
      </dsp:nvSpPr>
      <dsp:spPr>
        <a:xfrm>
          <a:off x="914771" y="1867555"/>
          <a:ext cx="5885776" cy="101153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spc="-300" dirty="0" smtClean="0">
              <a:latin typeface="Arial Unicode MS" pitchFamily="34" charset="-120"/>
              <a:ea typeface="Arial Unicode MS" pitchFamily="34" charset="-120"/>
              <a:cs typeface="Arial Unicode MS" pitchFamily="34" charset="-120"/>
            </a:rPr>
            <a:t>各</a:t>
          </a:r>
          <a:r>
            <a:rPr lang="zh-TW" altLang="en-US" sz="2200" b="1" kern="1200" spc="-300" dirty="0" smtClean="0">
              <a:solidFill>
                <a:srgbClr val="FFFF00"/>
              </a:solidFill>
              <a:latin typeface="Arial Unicode MS" pitchFamily="34" charset="-120"/>
              <a:ea typeface="Arial Unicode MS" pitchFamily="34" charset="-120"/>
              <a:cs typeface="Arial Unicode MS" pitchFamily="34" charset="-120"/>
            </a:rPr>
            <a:t>群</a:t>
          </a:r>
          <a:r>
            <a:rPr lang="zh-TW" altLang="en-US" sz="2000" b="1" kern="1200" spc="-300" dirty="0" smtClean="0">
              <a:latin typeface="Arial Unicode MS" pitchFamily="34" charset="-120"/>
              <a:ea typeface="Arial Unicode MS" pitchFamily="34" charset="-120"/>
              <a:cs typeface="Arial Unicode MS" pitchFamily="34" charset="-120"/>
            </a:rPr>
            <a:t>共同科目</a:t>
          </a:r>
          <a:r>
            <a:rPr lang="en-US" altLang="zh-TW" sz="2000" b="1" kern="1200" spc="-300" dirty="0" smtClean="0">
              <a:latin typeface="Arial Unicode MS" pitchFamily="34" charset="-120"/>
              <a:ea typeface="Arial Unicode MS" pitchFamily="34" charset="-120"/>
              <a:cs typeface="Arial Unicode MS" pitchFamily="34" charset="-120"/>
            </a:rPr>
            <a:t>5</a:t>
          </a:r>
          <a:r>
            <a:rPr lang="zh-TW" altLang="en-US" sz="2000" b="1" kern="1200" spc="-300" dirty="0" smtClean="0">
              <a:latin typeface="Arial Unicode MS" pitchFamily="34" charset="-120"/>
              <a:ea typeface="Arial Unicode MS" pitchFamily="34" charset="-120"/>
              <a:cs typeface="Arial Unicode MS" pitchFamily="34" charset="-120"/>
            </a:rPr>
            <a:t> 學期平均成績之群名次</a:t>
          </a:r>
          <a:r>
            <a:rPr lang="zh-TW" altLang="en-US" sz="2000" b="1" kern="1200" spc="-300" dirty="0" smtClean="0">
              <a:solidFill>
                <a:srgbClr val="FFFF00"/>
              </a:solidFill>
              <a:latin typeface="Arial Unicode MS" pitchFamily="34" charset="-120"/>
              <a:ea typeface="Arial Unicode MS" pitchFamily="34" charset="-120"/>
              <a:cs typeface="Arial Unicode MS" pitchFamily="34" charset="-120"/>
            </a:rPr>
            <a:t>百分比</a:t>
          </a:r>
          <a:endParaRPr lang="zh-TW" altLang="en-US" sz="2000" b="1" kern="1200" spc="-300" dirty="0">
            <a:solidFill>
              <a:srgbClr val="FFFF00"/>
            </a:solidFill>
            <a:latin typeface="Arial Unicode MS" pitchFamily="34" charset="-120"/>
            <a:ea typeface="Arial Unicode MS" pitchFamily="34" charset="-120"/>
            <a:cs typeface="Arial Unicode MS" pitchFamily="34" charset="-120"/>
          </a:endParaRPr>
        </a:p>
        <a:p>
          <a:pPr marL="0" lvl="1" indent="0" algn="l" defTabSz="622300">
            <a:lnSpc>
              <a:spcPts val="1000"/>
            </a:lnSpc>
            <a:spcBef>
              <a:spcPct val="0"/>
            </a:spcBef>
            <a:spcAft>
              <a:spcPct val="15000"/>
            </a:spcAft>
            <a:buChar char="••"/>
          </a:pPr>
          <a:r>
            <a:rPr lang="zh-TW" altLang="en-US" sz="1400" kern="1200" spc="0" dirty="0" smtClean="0"/>
            <a:t>依序為英文、國文、數學</a:t>
          </a:r>
          <a:endParaRPr lang="zh-TW" altLang="en-US" sz="1400" kern="1200" spc="0" dirty="0"/>
        </a:p>
      </dsp:txBody>
      <dsp:txXfrm>
        <a:off x="914771" y="1867555"/>
        <a:ext cx="4894610" cy="1011537"/>
      </dsp:txXfrm>
    </dsp:sp>
    <dsp:sp modelId="{D73EA1FB-5646-477F-9560-98D2EE17D1ED}">
      <dsp:nvSpPr>
        <dsp:cNvPr id="0" name=""/>
        <dsp:cNvSpPr/>
      </dsp:nvSpPr>
      <dsp:spPr>
        <a:xfrm>
          <a:off x="1265359" y="2935228"/>
          <a:ext cx="5885776" cy="848683"/>
        </a:xfrm>
        <a:prstGeom prst="roundRect">
          <a:avLst>
            <a:gd name="adj" fmla="val 10000"/>
          </a:avLst>
        </a:prstGeom>
        <a:solidFill>
          <a:srgbClr val="2A6D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a:t>    </a:t>
          </a:r>
          <a:r>
            <a:rPr lang="zh-TW" altLang="en-US" sz="2000" b="1" kern="1200" dirty="0" smtClean="0"/>
            <a:t>競賽、證照及語文能力檢定之</a:t>
          </a:r>
          <a:r>
            <a:rPr lang="zh-TW" altLang="en-US" sz="2000" b="1" kern="1200" dirty="0" smtClean="0">
              <a:solidFill>
                <a:srgbClr val="FFFF00"/>
              </a:solidFill>
            </a:rPr>
            <a:t>總合成績</a:t>
          </a:r>
          <a:endParaRPr lang="zh-TW" altLang="en-US" sz="2000" b="1" kern="1200" dirty="0">
            <a:solidFill>
              <a:srgbClr val="FFFF00"/>
            </a:solidFill>
          </a:endParaRPr>
        </a:p>
      </dsp:txBody>
      <dsp:txXfrm>
        <a:off x="1265359" y="2935228"/>
        <a:ext cx="4894610" cy="848683"/>
      </dsp:txXfrm>
    </dsp:sp>
    <dsp:sp modelId="{42E16486-ADCE-479F-9691-5303E7BF0DB0}">
      <dsp:nvSpPr>
        <dsp:cNvPr id="0" name=""/>
        <dsp:cNvSpPr/>
      </dsp:nvSpPr>
      <dsp:spPr>
        <a:xfrm>
          <a:off x="1758089" y="3866224"/>
          <a:ext cx="5885776" cy="848683"/>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chemeClr val="bg1"/>
              </a:solidFill>
            </a:rPr>
            <a:t>學校幹部、志工、社會服務及社團參與之</a:t>
          </a:r>
          <a:r>
            <a:rPr lang="zh-TW" altLang="en-US" sz="2000" b="1" kern="1200" dirty="0" smtClean="0">
              <a:solidFill>
                <a:srgbClr val="C00000"/>
              </a:solidFill>
            </a:rPr>
            <a:t>總合成績</a:t>
          </a:r>
          <a:endParaRPr lang="zh-TW" altLang="en-US" sz="2000" b="1" kern="1200" dirty="0">
            <a:solidFill>
              <a:srgbClr val="C00000"/>
            </a:solidFill>
          </a:endParaRPr>
        </a:p>
      </dsp:txBody>
      <dsp:txXfrm>
        <a:off x="1758089" y="3866224"/>
        <a:ext cx="4894610" cy="848683"/>
      </dsp:txXfrm>
    </dsp:sp>
    <dsp:sp modelId="{50834033-0C8E-4242-A13A-0EB9BE99B91D}">
      <dsp:nvSpPr>
        <dsp:cNvPr id="0" name=""/>
        <dsp:cNvSpPr/>
      </dsp:nvSpPr>
      <dsp:spPr>
        <a:xfrm>
          <a:off x="5334132" y="620010"/>
          <a:ext cx="551644" cy="55164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rgbClr val="84AA33">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5334132" y="620010"/>
        <a:ext cx="551644" cy="551644"/>
      </dsp:txXfrm>
    </dsp:sp>
    <dsp:sp modelId="{CB79D951-1E42-4348-8232-021A30A91709}">
      <dsp:nvSpPr>
        <dsp:cNvPr id="0" name=""/>
        <dsp:cNvSpPr/>
      </dsp:nvSpPr>
      <dsp:spPr>
        <a:xfrm>
          <a:off x="5773654" y="1586566"/>
          <a:ext cx="551644" cy="55164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5773654" y="1586566"/>
        <a:ext cx="551644" cy="551644"/>
      </dsp:txXfrm>
    </dsp:sp>
    <dsp:sp modelId="{F3858A0B-B420-4C1C-8CDC-5AA3DD927FB6}">
      <dsp:nvSpPr>
        <dsp:cNvPr id="0" name=""/>
        <dsp:cNvSpPr/>
      </dsp:nvSpPr>
      <dsp:spPr>
        <a:xfrm>
          <a:off x="6213177" y="2538977"/>
          <a:ext cx="551644" cy="551644"/>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6213177" y="2538977"/>
        <a:ext cx="551644" cy="551644"/>
      </dsp:txXfrm>
    </dsp:sp>
    <dsp:sp modelId="{F71DAD94-9AA8-4BE9-8BDD-6B4EF3A1251F}">
      <dsp:nvSpPr>
        <dsp:cNvPr id="0" name=""/>
        <dsp:cNvSpPr/>
      </dsp:nvSpPr>
      <dsp:spPr>
        <a:xfrm>
          <a:off x="6652699" y="3514963"/>
          <a:ext cx="551644" cy="55164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rgbClr val="FF9900">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6652699" y="3514963"/>
        <a:ext cx="551644" cy="5516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862" cy="495793"/>
          </a:xfrm>
          <a:prstGeom prst="rect">
            <a:avLst/>
          </a:prstGeom>
        </p:spPr>
        <p:txBody>
          <a:bodyPr vert="horz" lIns="91424" tIns="45712" rIns="91424" bIns="45712"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0294" y="0"/>
            <a:ext cx="2945862" cy="495793"/>
          </a:xfrm>
          <a:prstGeom prst="rect">
            <a:avLst/>
          </a:prstGeom>
        </p:spPr>
        <p:txBody>
          <a:bodyPr vert="horz" lIns="91424" tIns="45712" rIns="91424" bIns="45712" rtlCol="0"/>
          <a:lstStyle>
            <a:lvl1pPr algn="r">
              <a:defRPr sz="1200">
                <a:latin typeface="Arial" charset="0"/>
                <a:ea typeface="新細明體" charset="-120"/>
              </a:defRPr>
            </a:lvl1pPr>
          </a:lstStyle>
          <a:p>
            <a:pPr>
              <a:defRPr/>
            </a:pPr>
            <a:fld id="{284E34F9-F557-43AD-8838-B5FFEDE282F9}" type="datetime1">
              <a:rPr lang="zh-TW" altLang="en-US"/>
              <a:pPr>
                <a:defRPr/>
              </a:pPr>
              <a:t>2015/2/12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pPr lvl="0"/>
            <a:endParaRPr lang="zh-TW" altLang="en-US" noProof="0" smtClean="0"/>
          </a:p>
        </p:txBody>
      </p:sp>
      <p:sp>
        <p:nvSpPr>
          <p:cNvPr id="5" name="備忘稿版面配置區 4"/>
          <p:cNvSpPr>
            <a:spLocks noGrp="1"/>
          </p:cNvSpPr>
          <p:nvPr>
            <p:ph type="body" sz="quarter" idx="3"/>
          </p:nvPr>
        </p:nvSpPr>
        <p:spPr>
          <a:xfrm>
            <a:off x="679464" y="4714653"/>
            <a:ext cx="5438748" cy="4466756"/>
          </a:xfrm>
          <a:prstGeom prst="rect">
            <a:avLst/>
          </a:prstGeom>
        </p:spPr>
        <p:txBody>
          <a:bodyPr vert="horz" lIns="91424" tIns="45712" rIns="91424" bIns="45712"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9305"/>
            <a:ext cx="2945862" cy="495793"/>
          </a:xfrm>
          <a:prstGeom prst="rect">
            <a:avLst/>
          </a:prstGeom>
        </p:spPr>
        <p:txBody>
          <a:bodyPr vert="horz" lIns="91424" tIns="45712" rIns="91424" bIns="45712"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294" y="9429305"/>
            <a:ext cx="2945862" cy="495793"/>
          </a:xfrm>
          <a:prstGeom prst="rect">
            <a:avLst/>
          </a:prstGeom>
        </p:spPr>
        <p:txBody>
          <a:bodyPr vert="horz" lIns="91424" tIns="45712" rIns="91424" bIns="45712" rtlCol="0" anchor="b"/>
          <a:lstStyle>
            <a:lvl1pPr algn="r">
              <a:defRPr sz="1200">
                <a:latin typeface="Arial" charset="0"/>
                <a:ea typeface="新細明體" charset="-120"/>
              </a:defRPr>
            </a:lvl1pPr>
          </a:lstStyle>
          <a:p>
            <a:pPr>
              <a:defRPr/>
            </a:pPr>
            <a:fld id="{7B7773A6-F114-426C-8C52-E63C819532E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00BED0-A6FC-4375-9E8A-8E9CDFAACD5D}" type="slidenum">
              <a:rPr lang="zh-TW" altLang="en-US" smtClean="0">
                <a:latin typeface="Arial" pitchFamily="34" charset="0"/>
                <a:ea typeface="新細明體" pitchFamily="18" charset="-120"/>
              </a:rPr>
              <a:pPr/>
              <a:t>16</a:t>
            </a:fld>
            <a:endParaRPr lang="zh-TW" altLang="en-US" smtClean="0">
              <a:latin typeface="Arial" pitchFamily="34" charset="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A74215-0F9C-45D9-8F17-3B1CCD6EA84C}" type="slidenum">
              <a:rPr lang="zh-TW" altLang="en-US" smtClean="0">
                <a:latin typeface="Arial" pitchFamily="34" charset="0"/>
                <a:ea typeface="新細明體" pitchFamily="18" charset="-120"/>
              </a:rPr>
              <a:pPr/>
              <a:t>17</a:t>
            </a:fld>
            <a:endParaRPr lang="zh-TW" altLang="en-US" smtClean="0">
              <a:latin typeface="Arial" pitchFamily="34" charset="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8CEBF-3E10-45FB-91FF-5D3F5A04251E}" type="slidenum">
              <a:rPr lang="zh-TW" altLang="en-US" smtClean="0">
                <a:latin typeface="Arial" pitchFamily="34" charset="0"/>
                <a:ea typeface="新細明體" pitchFamily="18" charset="-120"/>
              </a:rPr>
              <a:pPr/>
              <a:t>6</a:t>
            </a:fld>
            <a:endParaRPr lang="zh-TW" altLang="en-US" smtClean="0">
              <a:latin typeface="Arial" pitchFamily="34" charset="0"/>
              <a:ea typeface="新細明體"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890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7F126-86DD-42BC-8E1F-59F106F70CF0}" type="slidenum">
              <a:rPr lang="zh-TW" altLang="en-US" smtClean="0">
                <a:latin typeface="Arial" pitchFamily="34" charset="0"/>
                <a:ea typeface="新細明體" pitchFamily="18" charset="-120"/>
              </a:rPr>
              <a:pPr/>
              <a:t>10</a:t>
            </a:fld>
            <a:endParaRPr lang="en-US" altLang="zh-TW" smtClean="0">
              <a:latin typeface="Arial" pitchFamily="34" charset="0"/>
              <a:ea typeface="新細明體" pitchFamily="18"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01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974FFE-D831-4D14-853B-0406585FCCE2}" type="slidenum">
              <a:rPr lang="zh-TW" altLang="en-US" smtClean="0">
                <a:latin typeface="Arial" pitchFamily="34" charset="0"/>
                <a:ea typeface="新細明體" pitchFamily="18" charset="-120"/>
              </a:rPr>
              <a:pPr/>
              <a:t>11</a:t>
            </a:fld>
            <a:endParaRPr lang="en-US" altLang="zh-TW" smtClean="0">
              <a:latin typeface="Arial" pitchFamily="34" charset="0"/>
              <a:ea typeface="新細明體"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編號版面配置區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AB9AB2-BCD3-4222-904A-2CB7674A6940}" type="slidenum">
              <a:rPr lang="zh-TW" altLang="en-US" smtClean="0">
                <a:latin typeface="Arial" pitchFamily="34" charset="0"/>
                <a:ea typeface="新細明體" pitchFamily="18" charset="-120"/>
              </a:rPr>
              <a:pPr/>
              <a:t>73</a:t>
            </a:fld>
            <a:endParaRPr lang="en-US" altLang="zh-TW" smtClean="0">
              <a:latin typeface="Arial" pitchFamily="34" charset="0"/>
              <a:ea typeface="新細明體" pitchFamily="18" charset="-120"/>
            </a:endParaRPr>
          </a:p>
        </p:txBody>
      </p:sp>
      <p:sp>
        <p:nvSpPr>
          <p:cNvPr id="141315" name="投影片編號版面配置區 6"/>
          <p:cNvSpPr txBox="1">
            <a:spLocks noGrp="1"/>
          </p:cNvSpPr>
          <p:nvPr/>
        </p:nvSpPr>
        <p:spPr bwMode="auto">
          <a:xfrm>
            <a:off x="3850294" y="9429305"/>
            <a:ext cx="2945862" cy="495793"/>
          </a:xfrm>
          <a:prstGeom prst="rect">
            <a:avLst/>
          </a:prstGeom>
          <a:noFill/>
          <a:ln w="9525">
            <a:noFill/>
            <a:miter lim="800000"/>
            <a:headEnd/>
            <a:tailEnd/>
          </a:ln>
        </p:spPr>
        <p:txBody>
          <a:bodyPr lIns="95562" tIns="47781" rIns="95562" bIns="47781" anchor="b"/>
          <a:lstStyle/>
          <a:p>
            <a:pPr algn="r"/>
            <a:fld id="{54DF800E-0FDF-42F9-BBF5-B5F68EF093EE}" type="slidenum">
              <a:rPr lang="zh-TW" altLang="en-US" sz="1300"/>
              <a:pPr algn="r"/>
              <a:t>73</a:t>
            </a:fld>
            <a:endParaRPr lang="en-US" altLang="zh-TW" sz="1300" dirty="0"/>
          </a:p>
        </p:txBody>
      </p:sp>
      <p:sp>
        <p:nvSpPr>
          <p:cNvPr id="141316" name="Rectangle 2"/>
          <p:cNvSpPr>
            <a:spLocks noGrp="1" noRot="1" noChangeAspect="1" noTextEdit="1"/>
          </p:cNvSpPr>
          <p:nvPr>
            <p:ph type="sldImg"/>
          </p:nvPr>
        </p:nvSpPr>
        <p:spPr bwMode="auto">
          <a:noFill/>
          <a:ln>
            <a:solidFill>
              <a:srgbClr val="000000"/>
            </a:solidFill>
            <a:miter lim="800000"/>
            <a:headEnd/>
            <a:tailEnd/>
          </a:ln>
        </p:spPr>
      </p:sp>
      <p:sp>
        <p:nvSpPr>
          <p:cNvPr id="14131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1318"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F98532F-ED9F-4663-878D-22076B7AE10A}" type="datetime1">
              <a:rPr lang="zh-TW" altLang="en-US" smtClean="0">
                <a:latin typeface="Arial" pitchFamily="34" charset="0"/>
                <a:ea typeface="新細明體" pitchFamily="18" charset="-120"/>
              </a:rPr>
              <a:pPr/>
              <a:t>2015/2/12</a:t>
            </a:fld>
            <a:endParaRPr lang="en-US" altLang="zh-TW" smtClean="0">
              <a:latin typeface="Arial" pitchFamily="34" charset="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2D8063-4B15-4E42-8BD6-22CCF2490959}" type="slidenum">
              <a:rPr lang="zh-TW" altLang="en-US" smtClean="0">
                <a:latin typeface="Arial" pitchFamily="34" charset="0"/>
                <a:ea typeface="新細明體" pitchFamily="18" charset="-120"/>
              </a:rPr>
              <a:pPr/>
              <a:t>12</a:t>
            </a:fld>
            <a:endParaRPr lang="zh-TW" altLang="en-US" smtClean="0">
              <a:latin typeface="Arial" pitchFamily="34" charset="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5257BB-848D-4678-A9CF-F1D9FB1D312A}" type="slidenum">
              <a:rPr lang="zh-TW" altLang="en-US" smtClean="0">
                <a:latin typeface="Arial" pitchFamily="34" charset="0"/>
                <a:ea typeface="新細明體" pitchFamily="18" charset="-120"/>
              </a:rPr>
              <a:pPr/>
              <a:t>14</a:t>
            </a:fld>
            <a:endParaRPr lang="en-US" altLang="zh-TW" smtClean="0">
              <a:latin typeface="Arial" pitchFamily="34" charset="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42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C06E3-C407-4DD5-A556-94D0D2B9F1B5}" type="slidenum">
              <a:rPr lang="zh-TW" altLang="en-US" smtClean="0">
                <a:latin typeface="Arial" pitchFamily="34" charset="0"/>
                <a:ea typeface="新細明體" pitchFamily="18" charset="-120"/>
              </a:rPr>
              <a:pPr/>
              <a:t>15</a:t>
            </a:fld>
            <a:endParaRPr lang="en-US" altLang="zh-TW" smtClean="0">
              <a:latin typeface="Arial" pitchFamily="34" charset="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a:ext uri="{91240B29-F687-4F45-9708-019B960494DF}"/>
          </a:extLst>
        </p:spPr>
        <p:txBody>
          <a:bodyPr rot="10800000"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3933825"/>
            <a:ext cx="990600" cy="1524000"/>
          </a:xfrm>
          <a:prstGeom prst="rect">
            <a:avLst/>
          </a:prstGeom>
          <a:noFill/>
          <a:ln w="9525">
            <a:noFill/>
            <a:miter lim="800000"/>
            <a:headEnd/>
            <a:tailEnd/>
          </a:ln>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7" name="圖片 13" descr="聯合會logo.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611188" y="188913"/>
            <a:ext cx="3546475" cy="647700"/>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AF426426-4DE5-478F-AD1C-684E2D09C352}" type="datetime1">
              <a:rPr lang="zh-TW" altLang="en-US"/>
              <a:pPr>
                <a:defRPr/>
              </a:pPr>
              <a:t>2015/2/12</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972FDB74-C59D-43AC-BB12-F2F9D5710191}"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AD1CE2F9-E10E-4BDC-BC95-A5DACA065D4F}" type="datetime1">
              <a:rPr lang="zh-TW" altLang="en-US"/>
              <a:pPr>
                <a:defRPr/>
              </a:pPr>
              <a:t>2015/2/12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D4B106D-2073-46D0-8D9A-B668877E4955}"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66DD614-4BEE-42B5-B514-52A85A0C960F}" type="datetime1">
              <a:rPr lang="zh-TW" altLang="en-US"/>
              <a:pPr>
                <a:defRPr/>
              </a:pPr>
              <a:t>2015/2/12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1E7ED50-0AB5-47E5-B50D-6E02C51BD5D3}"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863D28D9-FE56-44DF-928E-BEA055673B70}" type="datetime1">
              <a:rPr lang="zh-TW" altLang="en-US"/>
              <a:pPr>
                <a:defRPr/>
              </a:pPr>
              <a:t>2015/2/12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E0396980-98E6-4E5D-B537-BBDCD0036471}"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2060F44-A7A9-4966-8735-1DDD244D8791}" type="datetime1">
              <a:rPr lang="zh-TW" altLang="en-US"/>
              <a:pPr>
                <a:defRPr/>
              </a:pPr>
              <a:t>2015/2/12</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BE93A6F-BE5F-47C1-8C42-873D0F3798CB}"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620EBF9D-BB10-4D84-B5B3-569F253FA384}" type="datetime1">
              <a:rPr lang="zh-TW" altLang="en-US"/>
              <a:pPr>
                <a:defRPr/>
              </a:pPr>
              <a:t>2015/2/12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572441-C3C0-44D4-BEDE-F1904AD5B070}"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73A60730-D521-42AF-8D88-A50551590E70}" type="datetime1">
              <a:rPr lang="zh-TW" altLang="en-US"/>
              <a:pPr>
                <a:defRPr/>
              </a:pPr>
              <a:t>2015/2/12</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19F5966-06B3-400B-8691-1FC5716F506B}"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4F47F88A-CBD0-43BB-ACBE-3418A2450B08}" type="datetime1">
              <a:rPr lang="zh-TW" altLang="en-US"/>
              <a:pPr>
                <a:defRPr/>
              </a:pPr>
              <a:t>2015/2/12</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1AC56D15-7F1A-47B2-9744-EBB491BD2064}"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EF086D0B-6269-49E2-8276-1D6CB53073B1}" type="datetime1">
              <a:rPr lang="zh-TW" altLang="en-US"/>
              <a:pPr>
                <a:defRPr/>
              </a:pPr>
              <a:t>2015/2/12</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5D8E4FA1-B3F6-456D-A11A-945861861EB1}"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02A42D45-9FD4-4F68-BCD5-9D00FB41771C}" type="datetime1">
              <a:rPr lang="zh-TW" altLang="en-US"/>
              <a:pPr>
                <a:defRPr/>
              </a:pPr>
              <a:t>2015/2/12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FABDD688-09C0-4CE6-9FE6-9F8FAE0B0676}"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933B64A9-FE25-4738-AEA9-1E7778AC18C3}" type="datetime1">
              <a:rPr lang="zh-TW" altLang="en-US"/>
              <a:pPr>
                <a:defRPr/>
              </a:pPr>
              <a:t>2015/2/12</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0ED295E0-C386-43CA-B86F-CE84FEF81A4B}"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cstate="print"/>
          <a:srcRect/>
          <a:stretch>
            <a:fillRect/>
          </a:stretch>
        </p:blipFill>
        <p:spPr bwMode="auto">
          <a:xfrm>
            <a:off x="0" y="5534025"/>
            <a:ext cx="9144000" cy="1323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新細明體" charset="-120"/>
              </a:defRPr>
            </a:lvl1pPr>
          </a:lstStyle>
          <a:p>
            <a:pPr>
              <a:defRPr/>
            </a:pPr>
            <a:fld id="{878C8348-E81C-49EC-BFDA-4B90F83D3F5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2" name="圖片 9"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250825" y="6237288"/>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r.jctv.ntut.edu.t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ubTitle" idx="1"/>
          </p:nvPr>
        </p:nvSpPr>
        <p:spPr>
          <a:xfrm>
            <a:off x="1476375" y="4652963"/>
            <a:ext cx="6400800" cy="1223962"/>
          </a:xfrm>
        </p:spPr>
        <p:txBody>
          <a:bodyPr/>
          <a:lstStyle/>
          <a:p>
            <a:pPr eaLnBrk="1" hangingPunct="1"/>
            <a:r>
              <a:rPr lang="zh-TW" altLang="en-US" sz="2400" b="1" smtClean="0">
                <a:solidFill>
                  <a:srgbClr val="002060"/>
                </a:solidFill>
                <a:latin typeface="Times New Roman" pitchFamily="18" charset="0"/>
                <a:ea typeface="標楷體" pitchFamily="65" charset="-120"/>
                <a:cs typeface="Times New Roman" pitchFamily="18" charset="0"/>
              </a:rPr>
              <a:t>主辦單位：技專校院招生委員會聯合會</a:t>
            </a:r>
            <a:endParaRPr lang="en-US" altLang="zh-TW" sz="2400" b="1" smtClean="0">
              <a:solidFill>
                <a:srgbClr val="002060"/>
              </a:solidFill>
              <a:latin typeface="Times New Roman" pitchFamily="18" charset="0"/>
              <a:ea typeface="標楷體" pitchFamily="65" charset="-120"/>
              <a:cs typeface="Times New Roman" pitchFamily="18" charset="0"/>
            </a:endParaRPr>
          </a:p>
          <a:p>
            <a:pPr eaLnBrk="1" hangingPunct="1"/>
            <a:r>
              <a:rPr lang="en-US" altLang="zh-TW" sz="3600" b="1" smtClean="0">
                <a:solidFill>
                  <a:srgbClr val="C00000"/>
                </a:solidFill>
                <a:latin typeface="Times New Roman" pitchFamily="18" charset="0"/>
                <a:ea typeface="標楷體" pitchFamily="65" charset="-120"/>
                <a:cs typeface="Times New Roman" pitchFamily="18" charset="0"/>
              </a:rPr>
              <a:t>104</a:t>
            </a:r>
            <a:r>
              <a:rPr lang="zh-TW" altLang="en-US" sz="3600" b="1" smtClean="0">
                <a:solidFill>
                  <a:srgbClr val="C00000"/>
                </a:solidFill>
                <a:latin typeface="Times New Roman" pitchFamily="18" charset="0"/>
                <a:ea typeface="標楷體" pitchFamily="65" charset="-120"/>
                <a:cs typeface="Times New Roman" pitchFamily="18" charset="0"/>
              </a:rPr>
              <a:t>年</a:t>
            </a:r>
            <a:r>
              <a:rPr lang="en-US" altLang="zh-TW" sz="3600" b="1" smtClean="0">
                <a:solidFill>
                  <a:srgbClr val="C00000"/>
                </a:solidFill>
                <a:latin typeface="Times New Roman" pitchFamily="18" charset="0"/>
                <a:ea typeface="標楷體" pitchFamily="65" charset="-120"/>
                <a:cs typeface="Times New Roman" pitchFamily="18" charset="0"/>
              </a:rPr>
              <a:t>3</a:t>
            </a:r>
            <a:r>
              <a:rPr lang="zh-TW" altLang="en-US" sz="3600" b="1" smtClean="0">
                <a:solidFill>
                  <a:srgbClr val="C00000"/>
                </a:solidFill>
                <a:latin typeface="Times New Roman" pitchFamily="18" charset="0"/>
                <a:ea typeface="標楷體" pitchFamily="65" charset="-120"/>
                <a:cs typeface="Times New Roman" pitchFamily="18" charset="0"/>
              </a:rPr>
              <a:t>月</a:t>
            </a:r>
            <a:r>
              <a:rPr lang="en-US" altLang="zh-TW" sz="3600" b="1" smtClean="0">
                <a:solidFill>
                  <a:srgbClr val="C00000"/>
                </a:solidFill>
                <a:latin typeface="Times New Roman" pitchFamily="18" charset="0"/>
                <a:ea typeface="標楷體" pitchFamily="65" charset="-120"/>
                <a:cs typeface="Times New Roman" pitchFamily="18" charset="0"/>
              </a:rPr>
              <a:t>2</a:t>
            </a:r>
            <a:r>
              <a:rPr lang="zh-TW" altLang="en-US" sz="3600" b="1" smtClean="0">
                <a:solidFill>
                  <a:srgbClr val="C00000"/>
                </a:solidFill>
                <a:latin typeface="Times New Roman" pitchFamily="18" charset="0"/>
                <a:ea typeface="標楷體" pitchFamily="65" charset="-120"/>
                <a:cs typeface="Times New Roman" pitchFamily="18" charset="0"/>
              </a:rPr>
              <a:t>日</a:t>
            </a:r>
          </a:p>
        </p:txBody>
      </p:sp>
      <p:sp>
        <p:nvSpPr>
          <p:cNvPr id="13315" name="Rectangle 7"/>
          <p:cNvSpPr>
            <a:spLocks noChangeArrowheads="1"/>
          </p:cNvSpPr>
          <p:nvPr/>
        </p:nvSpPr>
        <p:spPr bwMode="auto">
          <a:xfrm>
            <a:off x="630238" y="1255713"/>
            <a:ext cx="7962900" cy="1098550"/>
          </a:xfrm>
          <a:prstGeom prst="rect">
            <a:avLst/>
          </a:prstGeom>
          <a:noFill/>
          <a:ln w="9525">
            <a:noFill/>
            <a:miter lim="800000"/>
            <a:headEnd/>
            <a:tailEnd/>
          </a:ln>
        </p:spPr>
        <p:txBody>
          <a:bodyPr anchor="ctr"/>
          <a:lstStyle/>
          <a:p>
            <a:endParaRPr lang="zh-TW" altLang="en-US" sz="6600">
              <a:solidFill>
                <a:srgbClr val="00009A"/>
              </a:solidFill>
              <a:ea typeface="超研澤超黑"/>
              <a:cs typeface="超研澤超黑"/>
            </a:endParaRPr>
          </a:p>
        </p:txBody>
      </p:sp>
      <p:sp>
        <p:nvSpPr>
          <p:cNvPr id="13316" name="投影片編號版面配置區 7"/>
          <p:cNvSpPr>
            <a:spLocks noGrp="1"/>
          </p:cNvSpPr>
          <p:nvPr>
            <p:ph type="sldNum" sz="quarter" idx="12"/>
          </p:nvPr>
        </p:nvSpPr>
        <p:spPr>
          <a:noFill/>
        </p:spPr>
        <p:txBody>
          <a:bodyPr/>
          <a:lstStyle/>
          <a:p>
            <a:fld id="{FBFC4A79-7AF1-4DB8-9176-4073CBB5BF89}" type="slidenum">
              <a:rPr lang="zh-TW" altLang="en-US" smtClean="0">
                <a:latin typeface="Arial" pitchFamily="34" charset="0"/>
                <a:ea typeface="新細明體" pitchFamily="18" charset="-120"/>
              </a:rPr>
              <a:pPr/>
              <a:t>1</a:t>
            </a:fld>
            <a:endParaRPr lang="en-US" altLang="zh-TW" smtClean="0">
              <a:latin typeface="Arial" pitchFamily="34" charset="0"/>
              <a:ea typeface="新細明體" pitchFamily="18" charset="-120"/>
            </a:endParaRPr>
          </a:p>
        </p:txBody>
      </p:sp>
      <p:sp>
        <p:nvSpPr>
          <p:cNvPr id="10" name="Rectangle 2"/>
          <p:cNvSpPr txBox="1">
            <a:spLocks noChangeArrowheads="1"/>
          </p:cNvSpPr>
          <p:nvPr/>
        </p:nvSpPr>
        <p:spPr bwMode="auto">
          <a:xfrm>
            <a:off x="323850" y="1147763"/>
            <a:ext cx="8229600" cy="1389062"/>
          </a:xfrm>
          <a:prstGeom prst="rect">
            <a:avLst/>
          </a:prstGeom>
          <a:noFill/>
          <a:ln w="9525">
            <a:noFill/>
            <a:miter lim="800000"/>
            <a:headEnd/>
            <a:tailEnd/>
          </a:ln>
        </p:spPr>
        <p:txBody>
          <a:bodyPr anchor="ctr">
            <a:normAutofit fontScale="97500"/>
          </a:bodyPr>
          <a:lstStyle/>
          <a:p>
            <a:pPr algn="ctr" fontAlgn="auto">
              <a:spcAft>
                <a:spcPts val="0"/>
              </a:spcAft>
              <a:defRPr/>
            </a:pPr>
            <a:r>
              <a:rPr lang="en-US" altLang="zh-TW" sz="4000" b="1" kern="0" dirty="0">
                <a:solidFill>
                  <a:srgbClr val="0000FF"/>
                </a:solidFill>
                <a:latin typeface="+mj-lt"/>
                <a:ea typeface="+mj-ea"/>
                <a:cs typeface="+mj-cs"/>
              </a:rPr>
              <a:t>104</a:t>
            </a:r>
            <a:r>
              <a:rPr lang="zh-TW" altLang="en-US" sz="4000" b="1" kern="0" dirty="0">
                <a:solidFill>
                  <a:srgbClr val="0000FF"/>
                </a:solidFill>
                <a:latin typeface="標楷體" pitchFamily="65" charset="-120"/>
                <a:ea typeface="標楷體" pitchFamily="65" charset="-120"/>
                <a:cs typeface="+mj-cs"/>
              </a:rPr>
              <a:t>學年度科技校院繁星計畫</a:t>
            </a:r>
            <a:r>
              <a:rPr lang="en-US" altLang="zh-TW" sz="4000" b="1" kern="0" dirty="0">
                <a:solidFill>
                  <a:srgbClr val="0000FF"/>
                </a:solidFill>
                <a:latin typeface="標楷體" pitchFamily="65" charset="-120"/>
                <a:ea typeface="標楷體" pitchFamily="65" charset="-120"/>
                <a:cs typeface="+mj-cs"/>
              </a:rPr>
              <a:t/>
            </a:r>
            <a:br>
              <a:rPr lang="en-US" altLang="zh-TW" sz="4000" b="1" kern="0" dirty="0">
                <a:solidFill>
                  <a:srgbClr val="0000FF"/>
                </a:solidFill>
                <a:latin typeface="標楷體" pitchFamily="65" charset="-120"/>
                <a:ea typeface="標楷體" pitchFamily="65" charset="-120"/>
                <a:cs typeface="+mj-cs"/>
              </a:rPr>
            </a:br>
            <a:r>
              <a:rPr lang="zh-TW" altLang="en-US" sz="4000" b="1" kern="0" dirty="0">
                <a:solidFill>
                  <a:srgbClr val="0000FF"/>
                </a:solidFill>
                <a:latin typeface="標楷體" pitchFamily="65" charset="-120"/>
                <a:ea typeface="標楷體" pitchFamily="65" charset="-120"/>
                <a:cs typeface="+mj-cs"/>
              </a:rPr>
              <a:t>聯合推薦甄選入學招生</a:t>
            </a:r>
          </a:p>
        </p:txBody>
      </p:sp>
      <p:sp>
        <p:nvSpPr>
          <p:cNvPr id="13318" name="矩形 10"/>
          <p:cNvSpPr>
            <a:spLocks noChangeArrowheads="1"/>
          </p:cNvSpPr>
          <p:nvPr/>
        </p:nvSpPr>
        <p:spPr bwMode="auto">
          <a:xfrm>
            <a:off x="1258888" y="2435225"/>
            <a:ext cx="6697662" cy="733425"/>
          </a:xfrm>
          <a:prstGeom prst="rect">
            <a:avLst/>
          </a:prstGeom>
          <a:noFill/>
          <a:ln w="9525">
            <a:noFill/>
            <a:miter lim="800000"/>
            <a:headEnd/>
            <a:tailEnd/>
          </a:ln>
        </p:spPr>
        <p:txBody>
          <a:bodyPr>
            <a:spAutoFit/>
          </a:bodyPr>
          <a:lstStyle/>
          <a:p>
            <a:pPr algn="ctr">
              <a:lnSpc>
                <a:spcPts val="5400"/>
              </a:lnSpc>
            </a:pPr>
            <a:r>
              <a:rPr lang="zh-TW" altLang="en-US" sz="4000" b="1">
                <a:solidFill>
                  <a:srgbClr val="FF0000"/>
                </a:solidFill>
                <a:latin typeface="標楷體" pitchFamily="65" charset="-120"/>
                <a:ea typeface="標楷體" pitchFamily="65" charset="-120"/>
              </a:rPr>
              <a:t>網路作業系統說明會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4FDC99-5705-4506-9F19-193F4AFF4839}" type="slidenum">
              <a:rPr lang="en-US" altLang="zh-TW" sz="1400"/>
              <a:pPr algn="r"/>
              <a:t>10</a:t>
            </a:fld>
            <a:endParaRPr lang="en-US" altLang="zh-TW" sz="1400"/>
          </a:p>
        </p:txBody>
      </p:sp>
      <p:grpSp>
        <p:nvGrpSpPr>
          <p:cNvPr id="22531" name="群組 37"/>
          <p:cNvGrpSpPr>
            <a:grpSpLocks/>
          </p:cNvGrpSpPr>
          <p:nvPr/>
        </p:nvGrpSpPr>
        <p:grpSpPr bwMode="auto">
          <a:xfrm>
            <a:off x="6459538" y="161925"/>
            <a:ext cx="2628900" cy="1214438"/>
            <a:chOff x="6516216" y="188640"/>
            <a:chExt cx="2627784" cy="1214437"/>
          </a:xfrm>
        </p:grpSpPr>
        <p:grpSp>
          <p:nvGrpSpPr>
            <p:cNvPr id="22547"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71438" y="16192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推薦資格</a:t>
            </a:r>
            <a:endParaRPr lang="en-US" altLang="zh-TW" sz="2800" b="1" dirty="0">
              <a:solidFill>
                <a:srgbClr val="0000FF"/>
              </a:solidFill>
              <a:latin typeface="標楷體" pitchFamily="65" charset="-120"/>
              <a:ea typeface="標楷體" pitchFamily="65" charset="-120"/>
              <a:cs typeface="+mj-cs"/>
            </a:endParaRPr>
          </a:p>
        </p:txBody>
      </p:sp>
      <p:graphicFrame>
        <p:nvGraphicFramePr>
          <p:cNvPr id="21" name="表格 20"/>
          <p:cNvGraphicFramePr>
            <a:graphicFrameLocks noGrp="1"/>
          </p:cNvGraphicFramePr>
          <p:nvPr/>
        </p:nvGraphicFramePr>
        <p:xfrm>
          <a:off x="211138" y="1587500"/>
          <a:ext cx="8785225" cy="4361780"/>
        </p:xfrm>
        <a:graphic>
          <a:graphicData uri="http://schemas.openxmlformats.org/drawingml/2006/table">
            <a:tbl>
              <a:tblPr firstRow="1" bandRow="1">
                <a:effectLst/>
                <a:tableStyleId>{5C22544A-7EE6-4342-B048-85BDC9FD1C3A}</a:tableStyleId>
              </a:tblPr>
              <a:tblGrid>
                <a:gridCol w="2232311"/>
                <a:gridCol w="6552914"/>
              </a:tblGrid>
              <a:tr h="1511337">
                <a:tc>
                  <a:txBody>
                    <a:bodyPr/>
                    <a:lstStyle/>
                    <a:p>
                      <a:pPr algn="ctr"/>
                      <a:r>
                        <a:rPr lang="zh-TW" altLang="en-US" sz="2400" b="1" dirty="0" smtClean="0">
                          <a:solidFill>
                            <a:srgbClr val="C00000"/>
                          </a:solidFill>
                          <a:latin typeface="標楷體" pitchFamily="65" charset="-120"/>
                          <a:ea typeface="標楷體" pitchFamily="65" charset="-120"/>
                        </a:rPr>
                        <a:t>應屆</a:t>
                      </a:r>
                      <a:r>
                        <a:rPr lang="en-US" altLang="zh-TW" sz="2400" b="1" dirty="0" smtClean="0">
                          <a:solidFill>
                            <a:srgbClr val="C00000"/>
                          </a:solidFill>
                          <a:latin typeface="標楷體" pitchFamily="65" charset="-120"/>
                          <a:ea typeface="標楷體" pitchFamily="65" charset="-120"/>
                        </a:rPr>
                        <a:t/>
                      </a:r>
                      <a:br>
                        <a:rPr lang="en-US" altLang="zh-TW" sz="2400" b="1" dirty="0" smtClean="0">
                          <a:solidFill>
                            <a:srgbClr val="C00000"/>
                          </a:solidFill>
                          <a:latin typeface="標楷體" pitchFamily="65" charset="-120"/>
                          <a:ea typeface="標楷體" pitchFamily="65" charset="-120"/>
                        </a:rPr>
                      </a:br>
                      <a:r>
                        <a:rPr lang="zh-TW" altLang="en-US" sz="2400" b="1" dirty="0" smtClean="0">
                          <a:solidFill>
                            <a:srgbClr val="C00000"/>
                          </a:solidFill>
                          <a:latin typeface="標楷體" pitchFamily="65" charset="-120"/>
                          <a:ea typeface="標楷體" pitchFamily="65" charset="-120"/>
                        </a:rPr>
                        <a:t>畢業生</a:t>
                      </a:r>
                      <a:endParaRPr lang="zh-TW" altLang="en-US" sz="2400" b="1" dirty="0">
                        <a:solidFill>
                          <a:srgbClr val="C00000"/>
                        </a:solidFill>
                        <a:latin typeface="標楷體" pitchFamily="65" charset="-120"/>
                        <a:ea typeface="標楷體" pitchFamily="65" charset="-120"/>
                      </a:endParaRPr>
                    </a:p>
                  </a:txBody>
                  <a:tcPr marL="91443" marR="91443" anchor="ctr">
                    <a:solidFill>
                      <a:schemeClr val="accent1">
                        <a:lumMod val="90000"/>
                      </a:schemeClr>
                    </a:solidFill>
                  </a:tcPr>
                </a:tc>
                <a:tc>
                  <a:txBody>
                    <a:bodyPr/>
                    <a:lstStyle/>
                    <a:p>
                      <a:pPr marL="457200" indent="-457200" algn="l">
                        <a:buFont typeface="Wingdings" pitchFamily="2" charset="2"/>
                        <a:buChar char="Ø"/>
                      </a:pPr>
                      <a:r>
                        <a:rPr lang="zh-TW" altLang="en-US" sz="2400" b="0" dirty="0" smtClean="0">
                          <a:solidFill>
                            <a:schemeClr val="tx1"/>
                          </a:solidFill>
                          <a:latin typeface="Times New Roman" pitchFamily="18" charset="0"/>
                          <a:ea typeface="標楷體" pitchFamily="65" charset="-120"/>
                          <a:cs typeface="Times New Roman" pitchFamily="18" charset="0"/>
                        </a:rPr>
                        <a:t>各高職學校</a:t>
                      </a:r>
                      <a:r>
                        <a:rPr lang="en-US" altLang="zh-TW" sz="2400" b="0" dirty="0" smtClean="0">
                          <a:solidFill>
                            <a:schemeClr val="tx1"/>
                          </a:solidFill>
                          <a:latin typeface="Times New Roman" pitchFamily="18" charset="0"/>
                          <a:ea typeface="標楷體" pitchFamily="65" charset="-120"/>
                          <a:cs typeface="Times New Roman" pitchFamily="18" charset="0"/>
                        </a:rPr>
                        <a:t>104</a:t>
                      </a:r>
                      <a:r>
                        <a:rPr lang="zh-TW" altLang="en-US" sz="2400" b="0" dirty="0" smtClean="0">
                          <a:solidFill>
                            <a:schemeClr val="tx1"/>
                          </a:solidFill>
                          <a:latin typeface="Times New Roman" pitchFamily="18" charset="0"/>
                          <a:ea typeface="標楷體" pitchFamily="65" charset="-120"/>
                          <a:cs typeface="Times New Roman" pitchFamily="18" charset="0"/>
                        </a:rPr>
                        <a:t>學年度應屆畢業生</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en-US" altLang="zh-TW" sz="2400" b="0" dirty="0" smtClean="0">
                        <a:solidFill>
                          <a:schemeClr val="tx1"/>
                        </a:solidFill>
                        <a:latin typeface="Times New Roman" pitchFamily="18" charset="0"/>
                        <a:ea typeface="標楷體" pitchFamily="65" charset="-120"/>
                        <a:cs typeface="Times New Roman" pitchFamily="18" charset="0"/>
                      </a:endParaRPr>
                    </a:p>
                    <a:p>
                      <a:pPr marL="457200" indent="-457200" algn="l">
                        <a:buFont typeface="Wingdings" pitchFamily="2" charset="2"/>
                        <a:buChar char="Ø"/>
                      </a:pPr>
                      <a:r>
                        <a:rPr lang="zh-TW" altLang="en-US" sz="2400" b="1" spc="0" baseline="0" dirty="0" smtClean="0">
                          <a:solidFill>
                            <a:srgbClr val="C00000"/>
                          </a:solidFill>
                          <a:latin typeface="Times New Roman" pitchFamily="18" charset="0"/>
                          <a:ea typeface="標楷體" pitchFamily="65" charset="-120"/>
                          <a:cs typeface="Times New Roman" pitchFamily="18" charset="0"/>
                        </a:rPr>
                        <a:t>綜合高中</a:t>
                      </a:r>
                      <a:r>
                        <a:rPr lang="zh-TW" altLang="en-US" sz="2400" b="0" spc="0" baseline="0" dirty="0" smtClean="0">
                          <a:solidFill>
                            <a:schemeClr val="tx1"/>
                          </a:solidFill>
                          <a:latin typeface="Times New Roman" pitchFamily="18" charset="0"/>
                          <a:ea typeface="標楷體" pitchFamily="65" charset="-120"/>
                          <a:cs typeface="Times New Roman" pitchFamily="18" charset="0"/>
                        </a:rPr>
                        <a:t>須修畢</a:t>
                      </a:r>
                      <a:r>
                        <a:rPr lang="zh-TW" altLang="en-US" sz="2400" b="1" spc="0" baseline="0" dirty="0" smtClean="0">
                          <a:solidFill>
                            <a:srgbClr val="C00000"/>
                          </a:solidFill>
                          <a:latin typeface="Times New Roman" pitchFamily="18" charset="0"/>
                          <a:ea typeface="標楷體" pitchFamily="65" charset="-120"/>
                          <a:cs typeface="Times New Roman" pitchFamily="18" charset="0"/>
                        </a:rPr>
                        <a:t>專門學程科目</a:t>
                      </a:r>
                      <a:r>
                        <a:rPr lang="en-US" altLang="zh-TW" sz="2400" b="0" spc="0" baseline="0" dirty="0" smtClean="0">
                          <a:solidFill>
                            <a:schemeClr val="tx1"/>
                          </a:solidFill>
                          <a:latin typeface="Times New Roman" pitchFamily="18" charset="0"/>
                          <a:ea typeface="標楷體" pitchFamily="65" charset="-120"/>
                          <a:cs typeface="Times New Roman" pitchFamily="18" charset="0"/>
                        </a:rPr>
                        <a:t>25</a:t>
                      </a:r>
                      <a:r>
                        <a:rPr lang="zh-TW" altLang="en-US" sz="2400" b="0" spc="0" baseline="0" dirty="0" smtClean="0">
                          <a:solidFill>
                            <a:schemeClr val="tx1"/>
                          </a:solidFill>
                          <a:latin typeface="Times New Roman" pitchFamily="18" charset="0"/>
                          <a:ea typeface="標楷體" pitchFamily="65" charset="-120"/>
                          <a:cs typeface="Times New Roman" pitchFamily="18" charset="0"/>
                        </a:rPr>
                        <a:t>學分以上</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en-US" altLang="zh-TW" sz="2400" b="0" kern="1200" dirty="0" smtClean="0">
                        <a:solidFill>
                          <a:schemeClr val="tx1"/>
                        </a:solidFill>
                        <a:latin typeface="Times New Roman" pitchFamily="18" charset="0"/>
                        <a:ea typeface="標楷體" pitchFamily="65" charset="-120"/>
                        <a:cs typeface="Times New Roman" pitchFamily="18" charset="0"/>
                      </a:endParaRPr>
                    </a:p>
                    <a:p>
                      <a:pPr marL="712788" lvl="1" indent="-255588" algn="l">
                        <a:buFont typeface="Wingdings" pitchFamily="2" charset="2"/>
                        <a:buChar char="l"/>
                      </a:pPr>
                      <a:r>
                        <a:rPr lang="zh-TW" altLang="en-US" sz="2000" b="1" dirty="0" smtClean="0">
                          <a:solidFill>
                            <a:srgbClr val="FF0000"/>
                          </a:solidFill>
                          <a:latin typeface="Times New Roman" pitchFamily="18" charset="0"/>
                          <a:ea typeface="標楷體" pitchFamily="65" charset="-120"/>
                          <a:cs typeface="Times New Roman" pitchFamily="18" charset="0"/>
                        </a:rPr>
                        <a:t>專門學程科目必為校訂選修之專精科目。</a:t>
                      </a:r>
                      <a:endParaRPr lang="zh-TW" altLang="en-US" sz="2000" b="0" spc="0" baseline="0" dirty="0">
                        <a:solidFill>
                          <a:srgbClr val="FF0000"/>
                        </a:solidFill>
                        <a:latin typeface="Times New Roman" pitchFamily="18" charset="0"/>
                        <a:ea typeface="標楷體" pitchFamily="65" charset="-120"/>
                        <a:cs typeface="Times New Roman" pitchFamily="18" charset="0"/>
                      </a:endParaRPr>
                    </a:p>
                  </a:txBody>
                  <a:tcPr marL="91443" marR="91443" anchor="ctr">
                    <a:solidFill>
                      <a:schemeClr val="accent1">
                        <a:lumMod val="90000"/>
                      </a:schemeClr>
                    </a:solidFill>
                  </a:tcPr>
                </a:tc>
              </a:tr>
              <a:tr h="1751377">
                <a:tc>
                  <a:txBody>
                    <a:bodyPr/>
                    <a:lstStyle/>
                    <a:p>
                      <a:pPr algn="ctr"/>
                      <a:r>
                        <a:rPr lang="zh-TW" altLang="en-US" sz="2400" b="1" dirty="0" smtClean="0">
                          <a:solidFill>
                            <a:srgbClr val="C00000"/>
                          </a:solidFill>
                          <a:latin typeface="標楷體" pitchFamily="65" charset="-120"/>
                          <a:ea typeface="標楷體" pitchFamily="65" charset="-120"/>
                        </a:rPr>
                        <a:t>學業成績</a:t>
                      </a:r>
                      <a:r>
                        <a:rPr lang="en-US" altLang="zh-TW" sz="2400" b="1" dirty="0" smtClean="0">
                          <a:solidFill>
                            <a:srgbClr val="C00000"/>
                          </a:solidFill>
                          <a:latin typeface="標楷體" pitchFamily="65" charset="-120"/>
                          <a:ea typeface="標楷體" pitchFamily="65" charset="-120"/>
                        </a:rPr>
                        <a:t/>
                      </a:r>
                      <a:br>
                        <a:rPr lang="en-US" altLang="zh-TW" sz="2400" b="1" dirty="0" smtClean="0">
                          <a:solidFill>
                            <a:srgbClr val="C00000"/>
                          </a:solidFill>
                          <a:latin typeface="標楷體" pitchFamily="65" charset="-120"/>
                          <a:ea typeface="標楷體" pitchFamily="65" charset="-120"/>
                        </a:rPr>
                      </a:br>
                      <a:r>
                        <a:rPr lang="zh-TW" altLang="en-US" sz="2400" b="1" dirty="0" smtClean="0">
                          <a:solidFill>
                            <a:srgbClr val="C00000"/>
                          </a:solidFill>
                          <a:latin typeface="標楷體" pitchFamily="65" charset="-120"/>
                          <a:ea typeface="標楷體" pitchFamily="65" charset="-120"/>
                        </a:rPr>
                        <a:t>前</a:t>
                      </a:r>
                      <a:r>
                        <a:rPr lang="en-US" altLang="zh-TW" sz="2400" b="1" dirty="0" smtClean="0">
                          <a:solidFill>
                            <a:srgbClr val="C00000"/>
                          </a:solidFill>
                          <a:latin typeface="Arial" pitchFamily="34" charset="0"/>
                          <a:ea typeface="標楷體" pitchFamily="65" charset="-120"/>
                          <a:cs typeface="Arial" pitchFamily="34" charset="0"/>
                        </a:rPr>
                        <a:t>30%</a:t>
                      </a:r>
                      <a:r>
                        <a:rPr lang="zh-TW" altLang="en-US" sz="2400" b="1" dirty="0" smtClean="0">
                          <a:solidFill>
                            <a:srgbClr val="C00000"/>
                          </a:solidFill>
                          <a:latin typeface="標楷體" pitchFamily="65" charset="-120"/>
                          <a:ea typeface="標楷體" pitchFamily="65" charset="-120"/>
                        </a:rPr>
                        <a:t>以內</a:t>
                      </a:r>
                      <a:endParaRPr lang="zh-TW" altLang="en-US" sz="2400" b="1" dirty="0">
                        <a:solidFill>
                          <a:srgbClr val="C00000"/>
                        </a:solidFill>
                        <a:latin typeface="標楷體" pitchFamily="65" charset="-120"/>
                        <a:ea typeface="標楷體" pitchFamily="65" charset="-120"/>
                      </a:endParaRPr>
                    </a:p>
                  </a:txBody>
                  <a:tcPr marL="91443" marR="91443" anchor="ctr"/>
                </a:tc>
                <a:tc>
                  <a:txBody>
                    <a:bodyPr/>
                    <a:lstStyle/>
                    <a:p>
                      <a:pPr marL="457200" indent="-457200" algn="l" defTabSz="914400" rtl="0" eaLnBrk="1" latinLnBrk="0" hangingPunct="1">
                        <a:buFont typeface="Wingdings" pitchFamily="2" charset="2"/>
                        <a:buChar char="Ø"/>
                      </a:pP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在校</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學業成績排名在各科（組）、學程前</a:t>
                      </a:r>
                      <a:r>
                        <a:rPr lang="en-US" altLang="zh-TW" sz="2400" b="1" u="sng" kern="1200" spc="0" baseline="0" dirty="0" smtClean="0">
                          <a:solidFill>
                            <a:srgbClr val="0000FF"/>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以內</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非該推薦生所屬群別排名前</a:t>
                      </a:r>
                      <a:r>
                        <a:rPr lang="en-US" altLang="zh-TW" sz="2400" b="1" u="sng" kern="1200" spc="0" baseline="0" dirty="0" smtClean="0">
                          <a:solidFill>
                            <a:srgbClr val="FF0000"/>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，請特別注意</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endParaRPr lang="en-US" altLang="zh-TW" sz="2400" b="1" kern="1200" spc="0" baseline="0" dirty="0" smtClean="0">
                        <a:solidFill>
                          <a:schemeClr val="tx1"/>
                        </a:solidFill>
                        <a:latin typeface="Times New Roman" pitchFamily="18" charset="0"/>
                        <a:ea typeface="標楷體" pitchFamily="65" charset="-120"/>
                        <a:cs typeface="Times New Roman" pitchFamily="18" charset="0"/>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0" kern="1200" spc="-40" baseline="0" dirty="0" smtClean="0">
                          <a:solidFill>
                            <a:schemeClr val="tx1"/>
                          </a:solidFill>
                          <a:latin typeface="Times New Roman" pitchFamily="18" charset="0"/>
                          <a:ea typeface="標楷體" pitchFamily="65" charset="-120"/>
                          <a:cs typeface="Times New Roman" pitchFamily="18" charset="0"/>
                        </a:rPr>
                        <a:t>採計至畢業前一學期之各學期學業成績平均。</a:t>
                      </a:r>
                      <a:endParaRPr lang="zh-TW" altLang="en-US" sz="2400" b="0" kern="1200" spc="0" baseline="0" dirty="0">
                        <a:solidFill>
                          <a:schemeClr val="tx1"/>
                        </a:solidFill>
                        <a:latin typeface="Times New Roman" pitchFamily="18" charset="0"/>
                        <a:ea typeface="標楷體" pitchFamily="65" charset="-120"/>
                        <a:cs typeface="Times New Roman" pitchFamily="18" charset="0"/>
                      </a:endParaRPr>
                    </a:p>
                  </a:txBody>
                  <a:tcPr marL="91443" marR="91443" anchor="ctr"/>
                </a:tc>
              </a:tr>
              <a:tr h="1099066">
                <a:tc>
                  <a:txBody>
                    <a:bodyPr/>
                    <a:lstStyle/>
                    <a:p>
                      <a:pPr marL="0" algn="ctr" defTabSz="914400" rtl="0" eaLnBrk="1" latinLnBrk="0" hangingPunct="1"/>
                      <a:r>
                        <a:rPr lang="zh-TW" altLang="en-US" sz="2400" b="1" kern="1200" dirty="0" smtClean="0">
                          <a:solidFill>
                            <a:srgbClr val="C00000"/>
                          </a:solidFill>
                          <a:latin typeface="標楷體" pitchFamily="65" charset="-120"/>
                          <a:ea typeface="標楷體" pitchFamily="65" charset="-120"/>
                          <a:cs typeface="+mn-cs"/>
                        </a:rPr>
                        <a:t>全程就讀</a:t>
                      </a:r>
                      <a:r>
                        <a:rPr lang="en-US" altLang="zh-TW" sz="2400" b="1" kern="1200" dirty="0" smtClean="0">
                          <a:solidFill>
                            <a:srgbClr val="C00000"/>
                          </a:solidFill>
                          <a:latin typeface="標楷體" pitchFamily="65" charset="-120"/>
                          <a:ea typeface="標楷體" pitchFamily="65" charset="-120"/>
                          <a:cs typeface="+mn-cs"/>
                        </a:rPr>
                        <a:t/>
                      </a:r>
                      <a:br>
                        <a:rPr lang="en-US" altLang="zh-TW" sz="2400" b="1" kern="1200" dirty="0" smtClean="0">
                          <a:solidFill>
                            <a:srgbClr val="C00000"/>
                          </a:solidFill>
                          <a:latin typeface="標楷體" pitchFamily="65" charset="-120"/>
                          <a:ea typeface="標楷體" pitchFamily="65" charset="-120"/>
                          <a:cs typeface="+mn-cs"/>
                        </a:rPr>
                      </a:br>
                      <a:r>
                        <a:rPr lang="zh-TW" altLang="en-US" sz="2400" b="1" kern="1200" dirty="0" smtClean="0">
                          <a:solidFill>
                            <a:srgbClr val="C00000"/>
                          </a:solidFill>
                          <a:latin typeface="標楷體" pitchFamily="65" charset="-120"/>
                          <a:ea typeface="標楷體" pitchFamily="65" charset="-120"/>
                          <a:cs typeface="+mn-cs"/>
                        </a:rPr>
                        <a:t>同一學校</a:t>
                      </a:r>
                      <a:endParaRPr lang="zh-TW" altLang="en-US" sz="2400" b="1" kern="1200" dirty="0">
                        <a:solidFill>
                          <a:srgbClr val="C00000"/>
                        </a:solidFill>
                        <a:latin typeface="標楷體" pitchFamily="65" charset="-120"/>
                        <a:ea typeface="標楷體" pitchFamily="65" charset="-120"/>
                        <a:cs typeface="+mn-cs"/>
                      </a:endParaRPr>
                    </a:p>
                  </a:txBody>
                  <a:tcPr marL="91443" marR="91443" anchor="ctr">
                    <a:solidFill>
                      <a:schemeClr val="accent1">
                        <a:lumMod val="90000"/>
                      </a:schemeClr>
                    </a:solidFill>
                  </a:tcPr>
                </a:tc>
                <a:tc>
                  <a:txBody>
                    <a:bodyPr/>
                    <a:lstStyle/>
                    <a:p>
                      <a:pPr marL="457200" indent="-457200" algn="l" defTabSz="914400" rtl="0" eaLnBrk="1" latinLnBrk="0" hangingPunct="1">
                        <a:buFont typeface="Wingdings" pitchFamily="2" charset="2"/>
                        <a:buChar char="Ø"/>
                      </a:pPr>
                      <a:r>
                        <a:rPr lang="zh-TW" altLang="en-US" sz="2400" b="0" kern="1200" dirty="0" smtClean="0">
                          <a:solidFill>
                            <a:schemeClr val="tx1"/>
                          </a:solidFill>
                          <a:latin typeface="Times New Roman" pitchFamily="18" charset="0"/>
                          <a:ea typeface="標楷體" pitchFamily="65" charset="-120"/>
                          <a:cs typeface="Times New Roman" pitchFamily="18" charset="0"/>
                        </a:rPr>
                        <a:t>含同一學校不同學制間之轉換。</a:t>
                      </a:r>
                      <a:endParaRPr lang="en-US" altLang="zh-TW" sz="2400" b="0" kern="1200" dirty="0" smtClean="0">
                        <a:solidFill>
                          <a:schemeClr val="tx1"/>
                        </a:solidFill>
                        <a:latin typeface="Times New Roman" pitchFamily="18" charset="0"/>
                        <a:ea typeface="標楷體" pitchFamily="65" charset="-120"/>
                        <a:cs typeface="Times New Roman" pitchFamily="18" charset="0"/>
                      </a:endParaRPr>
                    </a:p>
                  </a:txBody>
                  <a:tcPr marL="91443" marR="91443" anchor="ctr">
                    <a:solidFill>
                      <a:schemeClr val="accent1">
                        <a:lumMod val="9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839CBAD-EBC8-4B04-8F40-BD7A9026338A}" type="slidenum">
              <a:rPr lang="en-US" altLang="zh-TW" sz="1400"/>
              <a:pPr algn="r"/>
              <a:t>11</a:t>
            </a:fld>
            <a:endParaRPr lang="en-US" altLang="zh-TW" sz="1400"/>
          </a:p>
        </p:txBody>
      </p:sp>
      <p:grpSp>
        <p:nvGrpSpPr>
          <p:cNvPr id="23555" name="群組 37"/>
          <p:cNvGrpSpPr>
            <a:grpSpLocks/>
          </p:cNvGrpSpPr>
          <p:nvPr/>
        </p:nvGrpSpPr>
        <p:grpSpPr bwMode="auto">
          <a:xfrm>
            <a:off x="6459538" y="161925"/>
            <a:ext cx="2628900" cy="1214438"/>
            <a:chOff x="6516216" y="188640"/>
            <a:chExt cx="2627784" cy="1214437"/>
          </a:xfrm>
        </p:grpSpPr>
        <p:grpSp>
          <p:nvGrpSpPr>
            <p:cNvPr id="23558"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71438" y="16192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推薦資格</a:t>
            </a:r>
            <a:endParaRPr lang="en-US" altLang="zh-TW" sz="2800" b="1" dirty="0">
              <a:solidFill>
                <a:srgbClr val="0000FF"/>
              </a:solidFill>
              <a:latin typeface="標楷體" pitchFamily="65" charset="-120"/>
              <a:ea typeface="標楷體" pitchFamily="65" charset="-120"/>
              <a:cs typeface="+mj-cs"/>
            </a:endParaRPr>
          </a:p>
        </p:txBody>
      </p:sp>
      <p:sp>
        <p:nvSpPr>
          <p:cNvPr id="18" name="文字方塊 17"/>
          <p:cNvSpPr txBox="1"/>
          <p:nvPr/>
        </p:nvSpPr>
        <p:spPr>
          <a:xfrm>
            <a:off x="107950" y="1431925"/>
            <a:ext cx="8785225" cy="5078413"/>
          </a:xfrm>
          <a:prstGeom prst="rect">
            <a:avLst/>
          </a:prstGeom>
          <a:noFill/>
        </p:spPr>
        <p:txBody>
          <a:bodyPr>
            <a:spAutoFit/>
          </a:bodyPr>
          <a:lstStyle/>
          <a:p>
            <a:pPr marL="457200" indent="-457200">
              <a:buFont typeface="Wingdings" pitchFamily="2" charset="2"/>
              <a:buChar char="Ø"/>
              <a:defRPr/>
            </a:pPr>
            <a:r>
              <a:rPr lang="zh-TW" altLang="en-US" sz="2200" dirty="0">
                <a:latin typeface="Times New Roman" pitchFamily="18" charset="0"/>
                <a:ea typeface="標楷體" panose="03000509000000000000" pitchFamily="65" charset="-120"/>
                <a:cs typeface="Times New Roman" pitchFamily="18" charset="0"/>
              </a:rPr>
              <a:t>在校學業成績</a:t>
            </a:r>
            <a:r>
              <a:rPr lang="zh-TW" altLang="en-US" sz="2200" b="1" dirty="0">
                <a:solidFill>
                  <a:srgbClr val="FF0000"/>
                </a:solidFill>
                <a:latin typeface="Times New Roman" pitchFamily="18" charset="0"/>
                <a:ea typeface="標楷體" panose="03000509000000000000" pitchFamily="65" charset="-120"/>
                <a:cs typeface="Times New Roman" pitchFamily="18" charset="0"/>
              </a:rPr>
              <a:t>排名在各科（組）、學程前</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en-US" sz="2200" b="1" dirty="0">
                <a:solidFill>
                  <a:srgbClr val="FF0000"/>
                </a:solidFill>
                <a:latin typeface="Times New Roman" pitchFamily="18" charset="0"/>
                <a:ea typeface="標楷體" panose="03000509000000000000" pitchFamily="65" charset="-120"/>
                <a:cs typeface="Times New Roman" pitchFamily="18" charset="0"/>
              </a:rPr>
              <a:t>以內</a:t>
            </a:r>
            <a:r>
              <a:rPr lang="zh-TW" altLang="en-US" sz="2200" dirty="0">
                <a:latin typeface="Times New Roman" pitchFamily="18" charset="0"/>
                <a:ea typeface="標楷體" panose="03000509000000000000" pitchFamily="65" charset="-120"/>
                <a:cs typeface="Times New Roman" pitchFamily="18" charset="0"/>
              </a:rPr>
              <a:t>，非指該推薦生所屬群別排名前</a:t>
            </a:r>
            <a:r>
              <a:rPr lang="en-US" altLang="zh-TW" sz="2200" dirty="0">
                <a:latin typeface="Times New Roman" pitchFamily="18" charset="0"/>
                <a:ea typeface="標楷體" panose="03000509000000000000" pitchFamily="65" charset="-120"/>
                <a:cs typeface="Times New Roman" pitchFamily="18" charset="0"/>
              </a:rPr>
              <a:t>30%</a:t>
            </a:r>
            <a:r>
              <a:rPr lang="zh-TW" altLang="en-US" sz="2200" dirty="0">
                <a:latin typeface="Times New Roman" pitchFamily="18" charset="0"/>
                <a:ea typeface="標楷體" panose="03000509000000000000" pitchFamily="65" charset="-120"/>
                <a:cs typeface="Times New Roman" pitchFamily="18" charset="0"/>
              </a:rPr>
              <a:t>。</a:t>
            </a:r>
            <a:r>
              <a:rPr lang="zh-TW" altLang="zh-TW" sz="2200" dirty="0">
                <a:latin typeface="Times New Roman" pitchFamily="18" charset="0"/>
                <a:ea typeface="標楷體" panose="03000509000000000000" pitchFamily="65" charset="-120"/>
                <a:cs typeface="Times New Roman" pitchFamily="18" charset="0"/>
              </a:rPr>
              <a:t>（</a:t>
            </a:r>
            <a:r>
              <a:rPr lang="zh-TW" altLang="zh-TW" sz="2200" b="1" u="sng" dirty="0">
                <a:solidFill>
                  <a:srgbClr val="0000FF"/>
                </a:solidFill>
                <a:latin typeface="Times New Roman" pitchFamily="18" charset="0"/>
                <a:ea typeface="標楷體" panose="03000509000000000000" pitchFamily="65" charset="-120"/>
                <a:cs typeface="Times New Roman" pitchFamily="18" charset="0"/>
              </a:rPr>
              <a:t>轉學生不列入各科（組）、學程人數計算</a:t>
            </a:r>
            <a:r>
              <a:rPr lang="zh-TW" altLang="zh-TW" sz="2200" dirty="0">
                <a:latin typeface="Times New Roman" pitchFamily="18" charset="0"/>
                <a:ea typeface="標楷體" panose="03000509000000000000" pitchFamily="65" charset="-120"/>
                <a:cs typeface="Times New Roman" pitchFamily="18" charset="0"/>
              </a:rPr>
              <a:t>）</a:t>
            </a:r>
            <a:endParaRPr lang="en-US" altLang="zh-TW" sz="2200" dirty="0">
              <a:latin typeface="Times New Roman" pitchFamily="18" charset="0"/>
              <a:ea typeface="標楷體" panose="03000509000000000000" pitchFamily="65" charset="-120"/>
              <a:cs typeface="Times New Roman" pitchFamily="18" charset="0"/>
            </a:endParaRPr>
          </a:p>
          <a:p>
            <a:pPr marL="627063" indent="-627063">
              <a:defRPr/>
            </a:pPr>
            <a:r>
              <a:rPr lang="zh-TW" altLang="en-US" sz="2200" dirty="0">
                <a:latin typeface="Times New Roman" pitchFamily="18" charset="0"/>
                <a:ea typeface="標楷體" panose="03000509000000000000" pitchFamily="65" charset="-120"/>
                <a:cs typeface="Times New Roman" pitchFamily="18" charset="0"/>
              </a:rPr>
              <a:t>例一：</a:t>
            </a:r>
            <a:r>
              <a:rPr lang="en-US" altLang="zh-TW" sz="2200" b="1" dirty="0">
                <a:latin typeface="Times New Roman" pitchFamily="18" charset="0"/>
                <a:ea typeface="標楷體" panose="03000509000000000000" pitchFamily="65" charset="-120"/>
                <a:cs typeface="Times New Roman" pitchFamily="18" charset="0"/>
              </a:rPr>
              <a:t>A</a:t>
            </a:r>
            <a:r>
              <a:rPr lang="zh-TW" altLang="en-US" sz="2200" b="1" dirty="0">
                <a:latin typeface="Times New Roman" pitchFamily="18" charset="0"/>
                <a:ea typeface="標楷體" panose="03000509000000000000" pitchFamily="65" charset="-120"/>
                <a:cs typeface="Times New Roman" pitchFamily="18" charset="0"/>
              </a:rPr>
              <a:t>校國際貿易科共</a:t>
            </a:r>
            <a:r>
              <a:rPr lang="en-US" altLang="zh-TW" sz="2200" b="1" dirty="0">
                <a:latin typeface="Times New Roman" pitchFamily="18" charset="0"/>
                <a:ea typeface="標楷體" panose="03000509000000000000" pitchFamily="65" charset="-120"/>
                <a:cs typeface="Times New Roman" pitchFamily="18" charset="0"/>
              </a:rPr>
              <a:t>25</a:t>
            </a:r>
            <a:r>
              <a:rPr lang="zh-TW" altLang="en-US" sz="2200" b="1" dirty="0">
                <a:latin typeface="Times New Roman" pitchFamily="18" charset="0"/>
                <a:ea typeface="標楷體" panose="03000509000000000000" pitchFamily="65" charset="-120"/>
                <a:cs typeface="Times New Roman" pitchFamily="18" charset="0"/>
              </a:rPr>
              <a:t>人，甲生在國際貿易科在校學業成績排名為第</a:t>
            </a:r>
            <a:r>
              <a:rPr lang="en-US" altLang="zh-TW" sz="2200" b="1" dirty="0">
                <a:latin typeface="Times New Roman" pitchFamily="18" charset="0"/>
                <a:ea typeface="標楷體" panose="03000509000000000000" pitchFamily="65" charset="-120"/>
                <a:cs typeface="Times New Roman" pitchFamily="18" charset="0"/>
              </a:rPr>
              <a:t>8</a:t>
            </a:r>
            <a:r>
              <a:rPr lang="zh-TW" altLang="en-US" sz="2200" b="1" dirty="0">
                <a:latin typeface="Times New Roman" pitchFamily="18" charset="0"/>
                <a:ea typeface="標楷體" panose="03000509000000000000" pitchFamily="65" charset="-120"/>
                <a:cs typeface="Times New Roman" pitchFamily="18" charset="0"/>
              </a:rPr>
              <a:t>名，其</a:t>
            </a:r>
            <a:r>
              <a:rPr lang="zh-TW" altLang="en-US" sz="2200" b="1" dirty="0">
                <a:solidFill>
                  <a:srgbClr val="C00000"/>
                </a:solidFill>
                <a:latin typeface="Times New Roman" pitchFamily="18" charset="0"/>
                <a:ea typeface="標楷體" panose="03000509000000000000" pitchFamily="65" charset="-120"/>
                <a:cs typeface="Times New Roman" pitchFamily="18" charset="0"/>
              </a:rPr>
              <a:t>科（組）、學程百分比</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(8</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25)</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100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32</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，因為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32</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不符合</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招生簡章推薦報名資格</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「排名在各科（組）</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
            </a:r>
            <a:br>
              <a:rPr lang="en-US" altLang="zh-TW" sz="2200" b="1" u="sng" dirty="0">
                <a:solidFill>
                  <a:srgbClr val="FF0000"/>
                </a:solidFill>
                <a:latin typeface="Times New Roman" pitchFamily="18" charset="0"/>
                <a:ea typeface="標楷體" panose="03000509000000000000" pitchFamily="65" charset="-120"/>
                <a:cs typeface="Times New Roman" pitchFamily="18" charset="0"/>
              </a:rPr>
            </a:b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、學程</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前</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以內」</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之規定</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en-US" altLang="zh-TW" sz="2200" dirty="0">
                <a:latin typeface="Times New Roman" pitchFamily="18" charset="0"/>
                <a:ea typeface="標楷體" panose="03000509000000000000" pitchFamily="65" charset="-120"/>
                <a:cs typeface="Times New Roman" pitchFamily="18" charset="0"/>
              </a:rPr>
              <a:t>A</a:t>
            </a:r>
            <a:r>
              <a:rPr lang="zh-TW" altLang="en-US" sz="2200" dirty="0">
                <a:latin typeface="Times New Roman" pitchFamily="18" charset="0"/>
                <a:ea typeface="標楷體" panose="03000509000000000000" pitchFamily="65" charset="-120"/>
                <a:cs typeface="Times New Roman" pitchFamily="18" charset="0"/>
              </a:rPr>
              <a:t>校之商業與管理群人數為</a:t>
            </a:r>
            <a:r>
              <a:rPr lang="en-US" altLang="zh-TW" sz="2200" dirty="0">
                <a:latin typeface="Times New Roman" pitchFamily="18" charset="0"/>
                <a:ea typeface="標楷體" panose="03000509000000000000" pitchFamily="65" charset="-120"/>
                <a:cs typeface="Times New Roman" pitchFamily="18" charset="0"/>
              </a:rPr>
              <a:t>62</a:t>
            </a:r>
            <a:r>
              <a:rPr lang="zh-TW" altLang="en-US" sz="2200" dirty="0">
                <a:latin typeface="Times New Roman" pitchFamily="18" charset="0"/>
                <a:ea typeface="標楷體" panose="03000509000000000000" pitchFamily="65" charset="-120"/>
                <a:cs typeface="Times New Roman" pitchFamily="18" charset="0"/>
              </a:rPr>
              <a:t>人，甲生</a:t>
            </a:r>
            <a:r>
              <a:rPr lang="en-US" altLang="zh-TW" sz="2200" dirty="0">
                <a:latin typeface="Times New Roman" pitchFamily="18" charset="0"/>
                <a:ea typeface="標楷體" panose="03000509000000000000" pitchFamily="65" charset="-120"/>
                <a:cs typeface="Times New Roman" pitchFamily="18" charset="0"/>
              </a:rPr>
              <a:t>5</a:t>
            </a:r>
            <a:r>
              <a:rPr lang="zh-TW" altLang="en-US" sz="2200" dirty="0">
                <a:latin typeface="Times New Roman" pitchFamily="18" charset="0"/>
                <a:ea typeface="標楷體" panose="03000509000000000000" pitchFamily="65" charset="-120"/>
                <a:cs typeface="Times New Roman" pitchFamily="18" charset="0"/>
              </a:rPr>
              <a:t>學期學業平均成績群名次為第</a:t>
            </a:r>
            <a:r>
              <a:rPr lang="en-US" altLang="zh-TW" sz="2200" dirty="0">
                <a:latin typeface="Times New Roman" pitchFamily="18" charset="0"/>
                <a:ea typeface="標楷體" panose="03000509000000000000" pitchFamily="65" charset="-120"/>
                <a:cs typeface="Times New Roman" pitchFamily="18" charset="0"/>
              </a:rPr>
              <a:t>12</a:t>
            </a:r>
            <a:r>
              <a:rPr lang="zh-TW" altLang="en-US" sz="2200" dirty="0">
                <a:latin typeface="Times New Roman" pitchFamily="18" charset="0"/>
                <a:ea typeface="標楷體" panose="03000509000000000000" pitchFamily="65" charset="-120"/>
                <a:cs typeface="Times New Roman" pitchFamily="18" charset="0"/>
              </a:rPr>
              <a:t>名，</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群名次百分比為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18%</a:t>
            </a:r>
            <a:r>
              <a:rPr lang="zh-TW" altLang="en-US" sz="2200" dirty="0">
                <a:latin typeface="Times New Roman" pitchFamily="18" charset="0"/>
                <a:ea typeface="標楷體" panose="03000509000000000000" pitchFamily="65" charset="-120"/>
                <a:cs typeface="Times New Roman" pitchFamily="18" charset="0"/>
              </a:rPr>
              <a:t>）</a:t>
            </a:r>
            <a:endParaRPr lang="en-US" altLang="zh-TW" sz="2200" dirty="0">
              <a:latin typeface="Times New Roman" pitchFamily="18" charset="0"/>
              <a:ea typeface="標楷體" panose="03000509000000000000" pitchFamily="65" charset="-120"/>
              <a:cs typeface="Times New Roman" pitchFamily="18" charset="0"/>
            </a:endParaRPr>
          </a:p>
          <a:p>
            <a:pPr marL="627063" indent="-627063">
              <a:defRPr/>
            </a:pPr>
            <a:endParaRPr lang="en-US" altLang="zh-TW" sz="1200" dirty="0">
              <a:latin typeface="Times New Roman" pitchFamily="18" charset="0"/>
              <a:ea typeface="標楷體" panose="03000509000000000000" pitchFamily="65" charset="-120"/>
              <a:cs typeface="Times New Roman" pitchFamily="18" charset="0"/>
            </a:endParaRPr>
          </a:p>
          <a:p>
            <a:pPr marL="627063" indent="-627063">
              <a:defRPr/>
            </a:pPr>
            <a:r>
              <a:rPr lang="zh-TW" altLang="en-US" sz="2200" dirty="0">
                <a:latin typeface="Times New Roman" pitchFamily="18" charset="0"/>
                <a:ea typeface="標楷體" panose="03000509000000000000" pitchFamily="65" charset="-120"/>
                <a:cs typeface="Times New Roman" pitchFamily="18" charset="0"/>
              </a:rPr>
              <a:t>例二：</a:t>
            </a:r>
            <a:r>
              <a:rPr lang="en-US" altLang="zh-TW" sz="2200" b="1" dirty="0">
                <a:solidFill>
                  <a:srgbClr val="0000FF"/>
                </a:solidFill>
                <a:latin typeface="Times New Roman" pitchFamily="18" charset="0"/>
                <a:ea typeface="標楷體" panose="03000509000000000000" pitchFamily="65" charset="-120"/>
                <a:cs typeface="Times New Roman" pitchFamily="18" charset="0"/>
              </a:rPr>
              <a:t>B</a:t>
            </a:r>
            <a:r>
              <a:rPr lang="zh-TW" altLang="en-US" sz="2200" b="1" dirty="0">
                <a:solidFill>
                  <a:srgbClr val="0000FF"/>
                </a:solidFill>
                <a:latin typeface="Times New Roman" pitchFamily="18" charset="0"/>
                <a:ea typeface="標楷體" panose="03000509000000000000" pitchFamily="65" charset="-120"/>
                <a:cs typeface="Times New Roman" pitchFamily="18" charset="0"/>
              </a:rPr>
              <a:t>校機械科共</a:t>
            </a:r>
            <a:r>
              <a:rPr lang="en-US" altLang="zh-TW" sz="2200" b="1" dirty="0">
                <a:solidFill>
                  <a:srgbClr val="0000FF"/>
                </a:solidFill>
                <a:latin typeface="Times New Roman" pitchFamily="18" charset="0"/>
                <a:ea typeface="標楷體" panose="03000509000000000000" pitchFamily="65" charset="-120"/>
                <a:cs typeface="Times New Roman" pitchFamily="18" charset="0"/>
              </a:rPr>
              <a:t>23</a:t>
            </a:r>
            <a:r>
              <a:rPr lang="zh-TW" altLang="en-US" sz="2200" b="1" dirty="0">
                <a:solidFill>
                  <a:srgbClr val="0000FF"/>
                </a:solidFill>
                <a:latin typeface="Times New Roman" pitchFamily="18" charset="0"/>
                <a:ea typeface="標楷體" panose="03000509000000000000" pitchFamily="65" charset="-120"/>
                <a:cs typeface="Times New Roman" pitchFamily="18" charset="0"/>
              </a:rPr>
              <a:t>人，乙生在機械科在校學業成績排名為第</a:t>
            </a:r>
            <a:r>
              <a:rPr lang="en-US" altLang="zh-TW" sz="2200" b="1" dirty="0">
                <a:solidFill>
                  <a:srgbClr val="0000FF"/>
                </a:solidFill>
                <a:latin typeface="Times New Roman" pitchFamily="18" charset="0"/>
                <a:ea typeface="標楷體" panose="03000509000000000000" pitchFamily="65" charset="-120"/>
                <a:cs typeface="Times New Roman" pitchFamily="18" charset="0"/>
              </a:rPr>
              <a:t>7</a:t>
            </a:r>
            <a:r>
              <a:rPr lang="zh-TW" altLang="en-US" sz="2200" b="1" dirty="0">
                <a:solidFill>
                  <a:srgbClr val="0000FF"/>
                </a:solidFill>
                <a:latin typeface="Times New Roman" pitchFamily="18" charset="0"/>
                <a:ea typeface="標楷體" panose="03000509000000000000" pitchFamily="65" charset="-120"/>
                <a:cs typeface="Times New Roman" pitchFamily="18" charset="0"/>
              </a:rPr>
              <a:t>名</a:t>
            </a:r>
            <a:r>
              <a:rPr lang="zh-TW" altLang="en-US" sz="2200" dirty="0">
                <a:latin typeface="Times New Roman" pitchFamily="18" charset="0"/>
                <a:ea typeface="標楷體" panose="03000509000000000000" pitchFamily="65" charset="-120"/>
                <a:cs typeface="Times New Roman" pitchFamily="18" charset="0"/>
              </a:rPr>
              <a:t>，</a:t>
            </a:r>
            <a:r>
              <a:rPr lang="zh-TW" altLang="en-US" sz="2200" b="1" dirty="0">
                <a:latin typeface="Times New Roman" pitchFamily="18" charset="0"/>
                <a:ea typeface="標楷體" panose="03000509000000000000" pitchFamily="65" charset="-120"/>
                <a:cs typeface="Times New Roman" pitchFamily="18" charset="0"/>
              </a:rPr>
              <a:t>其</a:t>
            </a:r>
            <a:r>
              <a:rPr lang="zh-TW" altLang="zh-TW" sz="2200" b="1" dirty="0">
                <a:solidFill>
                  <a:srgbClr val="C00000"/>
                </a:solidFill>
                <a:latin typeface="Times New Roman" pitchFamily="18" charset="0"/>
                <a:ea typeface="標楷體" panose="03000509000000000000" pitchFamily="65" charset="-120"/>
                <a:cs typeface="Times New Roman" pitchFamily="18" charset="0"/>
              </a:rPr>
              <a:t>科（組）、學程百分比</a:t>
            </a:r>
            <a:r>
              <a:rPr lang="zh-TW" altLang="zh-TW" sz="2200" b="1" dirty="0">
                <a:latin typeface="Times New Roman" pitchFamily="18" charset="0"/>
                <a:ea typeface="標楷體" panose="03000509000000000000" pitchFamily="65" charset="-120"/>
                <a:cs typeface="Times New Roman" pitchFamily="18" charset="0"/>
              </a:rPr>
              <a:t>為</a:t>
            </a:r>
            <a:r>
              <a:rPr lang="en-US" altLang="zh-TW" sz="2200" b="1" dirty="0">
                <a:latin typeface="Times New Roman" pitchFamily="18" charset="0"/>
                <a:ea typeface="標楷體" panose="03000509000000000000" pitchFamily="65" charset="-120"/>
                <a:cs typeface="Times New Roman" pitchFamily="18" charset="0"/>
              </a:rPr>
              <a:t>(7</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23)</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100</a:t>
            </a:r>
            <a:r>
              <a:rPr lang="zh-TW" altLang="zh-TW" sz="2200" b="1" dirty="0">
                <a:latin typeface="Times New Roman" pitchFamily="18" charset="0"/>
                <a:ea typeface="標楷體" panose="03000509000000000000" pitchFamily="65" charset="-120"/>
                <a:cs typeface="Times New Roman" pitchFamily="18" charset="0"/>
              </a:rPr>
              <a:t>％</a:t>
            </a:r>
            <a:r>
              <a:rPr lang="en-US" altLang="zh-TW" sz="2200" b="1" dirty="0">
                <a:latin typeface="Times New Roman" pitchFamily="18" charset="0"/>
                <a:ea typeface="標楷體" panose="03000509000000000000" pitchFamily="65" charset="-120"/>
                <a:cs typeface="Times New Roman" pitchFamily="18" charset="0"/>
              </a:rPr>
              <a:t>=30.43</a:t>
            </a:r>
            <a:r>
              <a:rPr lang="zh-TW" altLang="zh-TW" sz="2200" b="1" dirty="0">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因為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30.43</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en-US" altLang="zh-TW" sz="2200" b="1"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不符合</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招生簡章推薦報名資格</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「排名在各科（組）</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
            </a:r>
            <a:br>
              <a:rPr lang="en-US" altLang="zh-TW" sz="2200" b="1" u="sng" dirty="0">
                <a:solidFill>
                  <a:srgbClr val="FF0000"/>
                </a:solidFill>
                <a:latin typeface="Times New Roman" pitchFamily="18" charset="0"/>
                <a:ea typeface="標楷體" panose="03000509000000000000" pitchFamily="65" charset="-120"/>
                <a:cs typeface="Times New Roman" pitchFamily="18" charset="0"/>
              </a:rPr>
            </a:b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、學程</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前</a:t>
            </a:r>
            <a:r>
              <a:rPr lang="en-US" altLang="zh-TW" sz="2200" b="1" u="sng" dirty="0">
                <a:solidFill>
                  <a:srgbClr val="FF0000"/>
                </a:solidFill>
                <a:latin typeface="Times New Roman" pitchFamily="18" charset="0"/>
                <a:ea typeface="標楷體" panose="03000509000000000000" pitchFamily="65" charset="-120"/>
                <a:cs typeface="Times New Roman" pitchFamily="18" charset="0"/>
              </a:rPr>
              <a:t>30</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en-US" sz="2200" b="1" u="sng" dirty="0">
                <a:solidFill>
                  <a:srgbClr val="FF0000"/>
                </a:solidFill>
                <a:latin typeface="Times New Roman" pitchFamily="18" charset="0"/>
                <a:ea typeface="標楷體" panose="03000509000000000000" pitchFamily="65" charset="-120"/>
                <a:cs typeface="Times New Roman" pitchFamily="18" charset="0"/>
              </a:rPr>
              <a:t>」</a:t>
            </a:r>
            <a:r>
              <a:rPr lang="zh-TW" altLang="zh-TW" sz="2200" b="1" u="sng" dirty="0">
                <a:solidFill>
                  <a:srgbClr val="FF0000"/>
                </a:solidFill>
                <a:latin typeface="Times New Roman" pitchFamily="18" charset="0"/>
                <a:ea typeface="標楷體" panose="03000509000000000000" pitchFamily="65" charset="-120"/>
                <a:cs typeface="Times New Roman" pitchFamily="18" charset="0"/>
              </a:rPr>
              <a:t>之規定</a:t>
            </a:r>
            <a:r>
              <a:rPr lang="zh-TW" altLang="zh-TW" sz="2200" b="1" dirty="0">
                <a:solidFill>
                  <a:srgbClr val="FF0000"/>
                </a:solidFill>
                <a:latin typeface="Times New Roman" pitchFamily="18" charset="0"/>
                <a:ea typeface="標楷體" panose="03000509000000000000" pitchFamily="65" charset="-120"/>
                <a:cs typeface="Times New Roman" pitchFamily="18" charset="0"/>
              </a:rPr>
              <a:t>。</a:t>
            </a:r>
            <a:r>
              <a:rPr lang="zh-TW" altLang="en-US" sz="2200" dirty="0">
                <a:latin typeface="Times New Roman" pitchFamily="18" charset="0"/>
                <a:ea typeface="標楷體" panose="03000509000000000000" pitchFamily="65" charset="-120"/>
                <a:cs typeface="Times New Roman" pitchFamily="18" charset="0"/>
              </a:rPr>
              <a:t>（</a:t>
            </a:r>
            <a:r>
              <a:rPr lang="en-US" altLang="zh-TW" sz="2200" dirty="0">
                <a:latin typeface="Times New Roman" pitchFamily="18" charset="0"/>
                <a:ea typeface="標楷體" panose="03000509000000000000" pitchFamily="65" charset="-120"/>
                <a:cs typeface="Times New Roman" pitchFamily="18" charset="0"/>
              </a:rPr>
              <a:t>B</a:t>
            </a:r>
            <a:r>
              <a:rPr lang="zh-TW" altLang="en-US" sz="2200" dirty="0">
                <a:latin typeface="Times New Roman" pitchFamily="18" charset="0"/>
                <a:ea typeface="標楷體" panose="03000509000000000000" pitchFamily="65" charset="-120"/>
                <a:cs typeface="Times New Roman" pitchFamily="18" charset="0"/>
              </a:rPr>
              <a:t>校之機械群僅含機械科</a:t>
            </a:r>
            <a:r>
              <a:rPr lang="en-US" altLang="zh-TW" sz="2200" dirty="0">
                <a:latin typeface="Times New Roman" pitchFamily="18" charset="0"/>
                <a:ea typeface="標楷體" panose="03000509000000000000" pitchFamily="65" charset="-120"/>
                <a:cs typeface="Times New Roman" pitchFamily="18" charset="0"/>
              </a:rPr>
              <a:t>86</a:t>
            </a:r>
            <a:r>
              <a:rPr lang="zh-TW" altLang="en-US" sz="2200" dirty="0">
                <a:latin typeface="Times New Roman" pitchFamily="18" charset="0"/>
                <a:ea typeface="標楷體" panose="03000509000000000000" pitchFamily="65" charset="-120"/>
                <a:cs typeface="Times New Roman" pitchFamily="18" charset="0"/>
              </a:rPr>
              <a:t>人，乙生</a:t>
            </a:r>
            <a:r>
              <a:rPr lang="en-US" altLang="zh-TW" sz="2200" dirty="0">
                <a:latin typeface="Times New Roman" pitchFamily="18" charset="0"/>
                <a:ea typeface="標楷體" panose="03000509000000000000" pitchFamily="65" charset="-120"/>
                <a:cs typeface="Times New Roman" pitchFamily="18" charset="0"/>
              </a:rPr>
              <a:t>5</a:t>
            </a:r>
            <a:r>
              <a:rPr lang="zh-TW" altLang="en-US" sz="2200" dirty="0">
                <a:latin typeface="Times New Roman" pitchFamily="18" charset="0"/>
                <a:ea typeface="標楷體" panose="03000509000000000000" pitchFamily="65" charset="-120"/>
                <a:cs typeface="Times New Roman" pitchFamily="18" charset="0"/>
              </a:rPr>
              <a:t>學期學業平均成績群名次為第</a:t>
            </a:r>
            <a:r>
              <a:rPr lang="en-US" altLang="zh-TW" sz="2200" dirty="0">
                <a:latin typeface="Times New Roman" pitchFamily="18" charset="0"/>
                <a:ea typeface="標楷體" panose="03000509000000000000" pitchFamily="65" charset="-120"/>
                <a:cs typeface="Times New Roman" pitchFamily="18" charset="0"/>
              </a:rPr>
              <a:t>19</a:t>
            </a:r>
            <a:r>
              <a:rPr lang="zh-TW" altLang="en-US" sz="2200" dirty="0">
                <a:latin typeface="Times New Roman" pitchFamily="18" charset="0"/>
                <a:ea typeface="標楷體" panose="03000509000000000000" pitchFamily="65" charset="-120"/>
                <a:cs typeface="Times New Roman" pitchFamily="18" charset="0"/>
              </a:rPr>
              <a:t>名，</a:t>
            </a:r>
            <a:r>
              <a:rPr lang="zh-TW" altLang="en-US" sz="2200" b="1" dirty="0">
                <a:solidFill>
                  <a:srgbClr val="FF0000"/>
                </a:solidFill>
                <a:latin typeface="Times New Roman" pitchFamily="18" charset="0"/>
                <a:ea typeface="標楷體" panose="03000509000000000000" pitchFamily="65" charset="-120"/>
                <a:cs typeface="Times New Roman" pitchFamily="18" charset="0"/>
              </a:rPr>
              <a:t>群名次百分比為</a:t>
            </a:r>
            <a:r>
              <a:rPr lang="en-US" altLang="zh-TW" sz="2200" b="1" dirty="0">
                <a:solidFill>
                  <a:srgbClr val="FF0000"/>
                </a:solidFill>
                <a:latin typeface="Times New Roman" pitchFamily="18" charset="0"/>
                <a:ea typeface="標楷體" panose="03000509000000000000" pitchFamily="65" charset="-120"/>
                <a:cs typeface="Times New Roman" pitchFamily="18" charset="0"/>
              </a:rPr>
              <a:t>21%</a:t>
            </a:r>
            <a:r>
              <a:rPr lang="zh-TW" altLang="en-US" sz="2200" b="1" dirty="0">
                <a:solidFill>
                  <a:srgbClr val="FF0000"/>
                </a:solidFill>
                <a:latin typeface="Times New Roman" pitchFamily="18" charset="0"/>
                <a:ea typeface="標楷體" panose="03000509000000000000" pitchFamily="65" charset="-120"/>
                <a:cs typeface="Times New Roman" pitchFamily="18" charset="0"/>
              </a:rPr>
              <a:t>）</a:t>
            </a:r>
            <a:endParaRPr lang="en-US" altLang="zh-TW" sz="2200" b="1" dirty="0">
              <a:solidFill>
                <a:srgbClr val="FF0000"/>
              </a:solidFill>
              <a:latin typeface="Times New Roman" pitchFamily="18" charset="0"/>
              <a:ea typeface="標楷體" panose="03000509000000000000" pitchFamily="65" charset="-120"/>
              <a:cs typeface="Times New Roman" pitchFamily="18" charset="0"/>
            </a:endParaRPr>
          </a:p>
          <a:p>
            <a:pPr marL="989013" indent="-361950">
              <a:defRPr/>
            </a:pPr>
            <a:r>
              <a:rPr lang="en-US" altLang="zh-TW" sz="2400" b="1" dirty="0">
                <a:solidFill>
                  <a:srgbClr val="C00000"/>
                </a:solidFill>
                <a:latin typeface="標楷體"/>
                <a:ea typeface="標楷體"/>
                <a:cs typeface="Times New Roman" pitchFamily="18" charset="0"/>
              </a:rPr>
              <a:t>※</a:t>
            </a:r>
            <a:r>
              <a:rPr lang="zh-TW" altLang="en-US" sz="2400" b="1" dirty="0">
                <a:solidFill>
                  <a:srgbClr val="C00000"/>
                </a:solidFill>
                <a:latin typeface="Times New Roman" pitchFamily="18" charset="0"/>
                <a:ea typeface="標楷體" panose="03000509000000000000" pitchFamily="65" charset="-120"/>
                <a:cs typeface="Times New Roman" pitchFamily="18" charset="0"/>
              </a:rPr>
              <a:t>請勿將群名次百分比計算公式套用於在校學業成績科（</a:t>
            </a:r>
            <a:r>
              <a:rPr lang="zh-TW" altLang="en-US" sz="2400" b="1" dirty="0" smtClean="0">
                <a:solidFill>
                  <a:srgbClr val="C00000"/>
                </a:solidFill>
                <a:latin typeface="Times New Roman" pitchFamily="18" charset="0"/>
                <a:ea typeface="標楷體" panose="03000509000000000000" pitchFamily="65" charset="-120"/>
                <a:cs typeface="Times New Roman" pitchFamily="18" charset="0"/>
              </a:rPr>
              <a:t>組）</a:t>
            </a:r>
            <a:r>
              <a:rPr lang="en-US" altLang="zh-TW" sz="2400" b="1" dirty="0" smtClean="0">
                <a:solidFill>
                  <a:srgbClr val="C00000"/>
                </a:solidFill>
                <a:latin typeface="Times New Roman" pitchFamily="18" charset="0"/>
                <a:ea typeface="標楷體" panose="03000509000000000000" pitchFamily="65" charset="-120"/>
                <a:cs typeface="Times New Roman" pitchFamily="18" charset="0"/>
              </a:rPr>
              <a:t/>
            </a:r>
            <a:br>
              <a:rPr lang="en-US" altLang="zh-TW" sz="2400" b="1" dirty="0" smtClean="0">
                <a:solidFill>
                  <a:srgbClr val="C00000"/>
                </a:solidFill>
                <a:latin typeface="Times New Roman" pitchFamily="18" charset="0"/>
                <a:ea typeface="標楷體" panose="03000509000000000000" pitchFamily="65" charset="-120"/>
                <a:cs typeface="Times New Roman" pitchFamily="18" charset="0"/>
              </a:rPr>
            </a:br>
            <a:r>
              <a:rPr lang="zh-TW" altLang="en-US" sz="2400" b="1" dirty="0" smtClean="0">
                <a:solidFill>
                  <a:srgbClr val="C00000"/>
                </a:solidFill>
                <a:latin typeface="Times New Roman" pitchFamily="18" charset="0"/>
                <a:ea typeface="標楷體" panose="03000509000000000000" pitchFamily="65" charset="-120"/>
                <a:cs typeface="Times New Roman" pitchFamily="18" charset="0"/>
              </a:rPr>
              <a:t>、</a:t>
            </a:r>
            <a:r>
              <a:rPr lang="zh-TW" altLang="en-US" sz="2400" b="1" dirty="0">
                <a:solidFill>
                  <a:srgbClr val="C00000"/>
                </a:solidFill>
                <a:latin typeface="Times New Roman" pitchFamily="18" charset="0"/>
                <a:ea typeface="標楷體" panose="03000509000000000000" pitchFamily="65" charset="-120"/>
                <a:cs typeface="Times New Roman" pitchFamily="18" charset="0"/>
              </a:rPr>
              <a:t>學程名次百分比</a:t>
            </a:r>
            <a:r>
              <a:rPr lang="en-US" altLang="zh-TW" sz="2400" b="1" dirty="0">
                <a:solidFill>
                  <a:srgbClr val="C00000"/>
                </a:solidFill>
                <a:latin typeface="Times New Roman" pitchFamily="18" charset="0"/>
                <a:ea typeface="標楷體" panose="03000509000000000000" pitchFamily="65" charset="-120"/>
                <a:cs typeface="Times New Roman" pitchFamily="18" charset="0"/>
              </a:rPr>
              <a:t> </a:t>
            </a:r>
            <a:r>
              <a:rPr lang="zh-TW" altLang="en-US" sz="2400" b="1" dirty="0">
                <a:solidFill>
                  <a:srgbClr val="C00000"/>
                </a:solidFill>
                <a:latin typeface="Times New Roman" pitchFamily="18" charset="0"/>
                <a:ea typeface="標楷體" panose="03000509000000000000" pitchFamily="65" charset="-120"/>
                <a:cs typeface="Times New Roman" pitchFamily="18" charset="0"/>
              </a:rPr>
              <a:t>）</a:t>
            </a:r>
            <a:endParaRPr lang="en-US" altLang="zh-TW" sz="2400" b="1" dirty="0">
              <a:solidFill>
                <a:srgbClr val="C00000"/>
              </a:solidFill>
              <a:latin typeface="Times New Roman" pitchFamily="18" charset="0"/>
              <a:ea typeface="標楷體" panose="03000509000000000000"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3"/>
          <p:cNvSpPr>
            <a:spLocks noGrp="1"/>
          </p:cNvSpPr>
          <p:nvPr>
            <p:ph type="sldNum" sz="quarter" idx="12"/>
          </p:nvPr>
        </p:nvSpPr>
        <p:spPr>
          <a:noFill/>
        </p:spPr>
        <p:txBody>
          <a:bodyPr/>
          <a:lstStyle/>
          <a:p>
            <a:fld id="{EBBAFDED-CD59-4DE0-96FE-B30043BD571B}" type="slidenum">
              <a:rPr lang="zh-TW" altLang="en-US" smtClean="0">
                <a:latin typeface="Arial" pitchFamily="34" charset="0"/>
                <a:ea typeface="新細明體" pitchFamily="18" charset="-120"/>
              </a:rPr>
              <a:pPr/>
              <a:t>12</a:t>
            </a:fld>
            <a:endParaRPr lang="en-US" altLang="zh-TW" smtClean="0">
              <a:latin typeface="Arial" pitchFamily="34" charset="0"/>
              <a:ea typeface="新細明體" pitchFamily="18" charset="-120"/>
            </a:endParaRPr>
          </a:p>
        </p:txBody>
      </p:sp>
      <p:graphicFrame>
        <p:nvGraphicFramePr>
          <p:cNvPr id="6" name="表格 5"/>
          <p:cNvGraphicFramePr>
            <a:graphicFrameLocks noGrp="1"/>
          </p:cNvGraphicFramePr>
          <p:nvPr/>
        </p:nvGraphicFramePr>
        <p:xfrm>
          <a:off x="273050" y="1455738"/>
          <a:ext cx="8569325" cy="4707965"/>
        </p:xfrm>
        <a:graphic>
          <a:graphicData uri="http://schemas.openxmlformats.org/drawingml/2006/table">
            <a:tbl>
              <a:tblPr firstRow="1" bandRow="1">
                <a:tableStyleId>{5C22544A-7EE6-4342-B048-85BDC9FD1C3A}</a:tableStyleId>
              </a:tblPr>
              <a:tblGrid>
                <a:gridCol w="2016312"/>
                <a:gridCol w="6553013"/>
              </a:tblGrid>
              <a:tr h="533778">
                <a:tc>
                  <a:txBody>
                    <a:bodyPr/>
                    <a:lstStyle/>
                    <a:p>
                      <a:pPr algn="ctr"/>
                      <a:r>
                        <a:rPr lang="zh-TW" altLang="en-US" sz="2600" b="0" dirty="0" smtClean="0">
                          <a:solidFill>
                            <a:schemeClr val="tx1"/>
                          </a:solidFill>
                          <a:latin typeface="Times New Roman" pitchFamily="18" charset="0"/>
                          <a:ea typeface="標楷體" pitchFamily="65" charset="-120"/>
                          <a:cs typeface="Times New Roman" pitchFamily="18" charset="0"/>
                        </a:rPr>
                        <a:t>可推薦人數</a:t>
                      </a:r>
                      <a:endParaRPr lang="zh-TW" altLang="en-US"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c>
                  <a:txBody>
                    <a:bodyPr/>
                    <a:lstStyle/>
                    <a:p>
                      <a:pPr marL="808038" indent="-808038">
                        <a:buNone/>
                      </a:pPr>
                      <a:r>
                        <a:rPr lang="zh-TW" altLang="zh-TW" sz="2600" b="0" dirty="0" smtClean="0">
                          <a:solidFill>
                            <a:schemeClr val="tx1"/>
                          </a:solidFill>
                          <a:latin typeface="Times New Roman" pitchFamily="18" charset="0"/>
                          <a:ea typeface="標楷體" pitchFamily="65" charset="-120"/>
                          <a:cs typeface="Times New Roman" pitchFamily="18" charset="0"/>
                        </a:rPr>
                        <a:t>各高職學校</a:t>
                      </a:r>
                      <a:r>
                        <a:rPr lang="zh-TW" altLang="zh-TW" sz="2600" b="1" u="none" dirty="0" smtClean="0">
                          <a:solidFill>
                            <a:srgbClr val="C00000"/>
                          </a:solidFill>
                          <a:latin typeface="Times New Roman" pitchFamily="18" charset="0"/>
                          <a:ea typeface="標楷體" pitchFamily="65" charset="-120"/>
                          <a:cs typeface="Times New Roman" pitchFamily="18" charset="0"/>
                        </a:rPr>
                        <a:t>至多可推薦</a:t>
                      </a:r>
                      <a:r>
                        <a:rPr lang="en-US" altLang="zh-TW" sz="2600" b="1" u="none" dirty="0" smtClean="0">
                          <a:solidFill>
                            <a:srgbClr val="C00000"/>
                          </a:solidFill>
                          <a:latin typeface="Times New Roman" pitchFamily="18" charset="0"/>
                          <a:ea typeface="標楷體" pitchFamily="65" charset="-120"/>
                          <a:cs typeface="Times New Roman" pitchFamily="18" charset="0"/>
                        </a:rPr>
                        <a:t>10</a:t>
                      </a:r>
                      <a:r>
                        <a:rPr lang="zh-TW" altLang="zh-TW" sz="2600" b="1" u="none" dirty="0" smtClean="0">
                          <a:solidFill>
                            <a:srgbClr val="C00000"/>
                          </a:solidFill>
                          <a:latin typeface="Times New Roman" pitchFamily="18" charset="0"/>
                          <a:ea typeface="標楷體" pitchFamily="65" charset="-120"/>
                          <a:cs typeface="Times New Roman" pitchFamily="18" charset="0"/>
                        </a:rPr>
                        <a:t>名</a:t>
                      </a:r>
                      <a:r>
                        <a:rPr lang="zh-TW" altLang="zh-TW" sz="2600" b="0" dirty="0" smtClean="0">
                          <a:solidFill>
                            <a:schemeClr val="tx1"/>
                          </a:solidFill>
                          <a:latin typeface="Times New Roman" pitchFamily="18" charset="0"/>
                          <a:ea typeface="標楷體" pitchFamily="65" charset="-120"/>
                          <a:cs typeface="Times New Roman" pitchFamily="18" charset="0"/>
                        </a:rPr>
                        <a:t>考生。</a:t>
                      </a:r>
                      <a:endParaRPr lang="zh-TW" altLang="zh-TW"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r>
              <a:tr h="1766271">
                <a:tc>
                  <a:txBody>
                    <a:bodyPr/>
                    <a:lstStyle/>
                    <a:p>
                      <a:pPr algn="ctr"/>
                      <a:r>
                        <a:rPr lang="zh-TW" altLang="en-US" sz="2600" b="0" dirty="0" smtClean="0">
                          <a:solidFill>
                            <a:schemeClr val="tx1"/>
                          </a:solidFill>
                          <a:latin typeface="Times New Roman" pitchFamily="18" charset="0"/>
                          <a:ea typeface="標楷體" pitchFamily="65" charset="-120"/>
                          <a:cs typeface="Times New Roman" pitchFamily="18" charset="0"/>
                        </a:rPr>
                        <a:t>推薦順序</a:t>
                      </a:r>
                      <a:r>
                        <a:rPr lang="en-US" altLang="zh-TW" sz="2600" b="0" dirty="0" smtClean="0">
                          <a:solidFill>
                            <a:schemeClr val="tx1"/>
                          </a:solidFill>
                          <a:latin typeface="Times New Roman" pitchFamily="18" charset="0"/>
                          <a:ea typeface="標楷體" pitchFamily="65" charset="-120"/>
                          <a:cs typeface="Times New Roman" pitchFamily="18" charset="0"/>
                        </a:rPr>
                        <a:t/>
                      </a:r>
                      <a:br>
                        <a:rPr lang="en-US" altLang="zh-TW" sz="2600" b="0" dirty="0" smtClean="0">
                          <a:solidFill>
                            <a:schemeClr val="tx1"/>
                          </a:solidFill>
                          <a:latin typeface="Times New Roman" pitchFamily="18" charset="0"/>
                          <a:ea typeface="標楷體" pitchFamily="65" charset="-120"/>
                          <a:cs typeface="Times New Roman" pitchFamily="18" charset="0"/>
                        </a:rPr>
                      </a:br>
                      <a:r>
                        <a:rPr lang="zh-TW" altLang="en-US" sz="2600" b="0" dirty="0" smtClean="0">
                          <a:solidFill>
                            <a:schemeClr val="tx1"/>
                          </a:solidFill>
                          <a:latin typeface="Times New Roman" pitchFamily="18" charset="0"/>
                          <a:ea typeface="標楷體" pitchFamily="65" charset="-120"/>
                          <a:cs typeface="Times New Roman" pitchFamily="18" charset="0"/>
                        </a:rPr>
                        <a:t>作用</a:t>
                      </a:r>
                      <a:endParaRPr lang="zh-TW" altLang="en-US"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tc>
                <a:tc>
                  <a:txBody>
                    <a:bodyPr/>
                    <a:lstStyle/>
                    <a:p>
                      <a:pPr marL="0" indent="0">
                        <a:buNone/>
                      </a:pPr>
                      <a:r>
                        <a:rPr lang="zh-TW" altLang="zh-TW" sz="2600" b="0" dirty="0" smtClean="0">
                          <a:latin typeface="Times New Roman" pitchFamily="18" charset="0"/>
                          <a:ea typeface="標楷體" pitchFamily="65" charset="-120"/>
                          <a:cs typeface="Times New Roman" pitchFamily="18" charset="0"/>
                        </a:rPr>
                        <a:t>各</a:t>
                      </a:r>
                      <a:r>
                        <a:rPr lang="zh-TW" altLang="zh-TW" sz="2600" b="0" dirty="0" smtClean="0">
                          <a:solidFill>
                            <a:schemeClr val="tx1"/>
                          </a:solidFill>
                          <a:latin typeface="Times New Roman" pitchFamily="18" charset="0"/>
                          <a:ea typeface="標楷體" pitchFamily="65" charset="-120"/>
                          <a:cs typeface="Times New Roman" pitchFamily="18" charset="0"/>
                        </a:rPr>
                        <a:t>高職學校須提供被推薦考生之不同</a:t>
                      </a:r>
                      <a:r>
                        <a:rPr lang="zh-TW" altLang="zh-TW" sz="2600" b="1" dirty="0" smtClean="0">
                          <a:solidFill>
                            <a:srgbClr val="C00000"/>
                          </a:solidFill>
                          <a:latin typeface="Times New Roman" pitchFamily="18" charset="0"/>
                          <a:ea typeface="標楷體" pitchFamily="65" charset="-120"/>
                          <a:cs typeface="Times New Roman" pitchFamily="18" charset="0"/>
                        </a:rPr>
                        <a:t>推薦順序，作為同一高職學校考生之比序排名名次（含同名次參酌）相同</a:t>
                      </a:r>
                      <a:r>
                        <a:rPr lang="zh-TW" altLang="en-US" sz="2600" b="1" dirty="0" smtClean="0">
                          <a:solidFill>
                            <a:srgbClr val="C00000"/>
                          </a:solidFill>
                          <a:latin typeface="Times New Roman" pitchFamily="18" charset="0"/>
                          <a:ea typeface="標楷體" pitchFamily="65" charset="-120"/>
                          <a:cs typeface="Times New Roman" pitchFamily="18" charset="0"/>
                        </a:rPr>
                        <a:t>時</a:t>
                      </a:r>
                      <a:r>
                        <a:rPr lang="zh-TW" altLang="zh-TW" sz="2600" b="1" dirty="0" smtClean="0">
                          <a:solidFill>
                            <a:srgbClr val="C00000"/>
                          </a:solidFill>
                          <a:latin typeface="Times New Roman" pitchFamily="18" charset="0"/>
                          <a:ea typeface="標楷體" pitchFamily="65" charset="-120"/>
                          <a:cs typeface="Times New Roman" pitchFamily="18" charset="0"/>
                        </a:rPr>
                        <a:t>，於分發錄取同一科技校院之優先順序</a:t>
                      </a:r>
                      <a:r>
                        <a:rPr lang="zh-TW" altLang="zh-TW" sz="2600" b="0" dirty="0" smtClean="0">
                          <a:solidFill>
                            <a:srgbClr val="FF0000"/>
                          </a:solidFill>
                          <a:latin typeface="Times New Roman" pitchFamily="18" charset="0"/>
                          <a:ea typeface="標楷體" pitchFamily="65" charset="-120"/>
                          <a:cs typeface="Times New Roman" pitchFamily="18" charset="0"/>
                        </a:rPr>
                        <a:t>。</a:t>
                      </a:r>
                      <a:endParaRPr lang="zh-TW" altLang="en-US" sz="2600" b="0" dirty="0">
                        <a:solidFill>
                          <a:srgbClr val="FF0000"/>
                        </a:solidFill>
                        <a:latin typeface="Times New Roman" pitchFamily="18" charset="0"/>
                        <a:ea typeface="標楷體" pitchFamily="65" charset="-120"/>
                        <a:cs typeface="Times New Roman" pitchFamily="18" charset="0"/>
                      </a:endParaRPr>
                    </a:p>
                  </a:txBody>
                  <a:tcPr marL="91444" marR="91444" marT="45718" marB="45718" anchor="ctr"/>
                </a:tc>
              </a:tr>
              <a:tr h="1766271">
                <a:tc>
                  <a:txBody>
                    <a:bodyPr/>
                    <a:lstStyle/>
                    <a:p>
                      <a:pPr algn="ctr"/>
                      <a:r>
                        <a:rPr lang="zh-TW" altLang="en-US" sz="2600" b="0" dirty="0" smtClean="0">
                          <a:solidFill>
                            <a:schemeClr val="tx1"/>
                          </a:solidFill>
                          <a:latin typeface="Times New Roman" pitchFamily="18" charset="0"/>
                          <a:ea typeface="標楷體" pitchFamily="65" charset="-120"/>
                          <a:cs typeface="Times New Roman" pitchFamily="18" charset="0"/>
                        </a:rPr>
                        <a:t>甄選方式</a:t>
                      </a:r>
                      <a:endParaRPr lang="zh-TW" altLang="en-US"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c>
                  <a:txBody>
                    <a:bodyPr/>
                    <a:lstStyle/>
                    <a:p>
                      <a:pPr marL="0" indent="0" algn="l" defTabSz="914400" rtl="0" eaLnBrk="1" latinLnBrk="0" hangingPunct="1">
                        <a:buNone/>
                      </a:pPr>
                      <a:r>
                        <a:rPr lang="zh-TW" altLang="zh-TW" sz="2600" b="0" kern="1200" dirty="0" smtClean="0">
                          <a:solidFill>
                            <a:schemeClr val="tx1"/>
                          </a:solidFill>
                          <a:latin typeface="Times New Roman" pitchFamily="18" charset="0"/>
                          <a:ea typeface="標楷體" pitchFamily="65" charset="-120"/>
                          <a:cs typeface="Times New Roman" pitchFamily="18" charset="0"/>
                        </a:rPr>
                        <a:t>以規定比序項目之比序排名、各校系（組）、學程招生名額、考生所選填登記就讀志願</a:t>
                      </a:r>
                      <a:r>
                        <a:rPr lang="zh-TW" altLang="en-US" sz="2600" b="0" kern="1200" dirty="0" smtClean="0">
                          <a:solidFill>
                            <a:schemeClr val="tx1"/>
                          </a:solidFill>
                          <a:latin typeface="Times New Roman" pitchFamily="18" charset="0"/>
                          <a:ea typeface="標楷體" pitchFamily="65" charset="-120"/>
                          <a:cs typeface="Times New Roman" pitchFamily="18" charset="0"/>
                        </a:rPr>
                        <a:t>序</a:t>
                      </a:r>
                      <a:r>
                        <a:rPr lang="zh-TW" altLang="zh-TW" sz="2600" b="0" kern="1200" dirty="0" smtClean="0">
                          <a:solidFill>
                            <a:schemeClr val="tx1"/>
                          </a:solidFill>
                          <a:latin typeface="Times New Roman" pitchFamily="18" charset="0"/>
                          <a:ea typeface="標楷體" pitchFamily="65" charset="-120"/>
                          <a:cs typeface="Times New Roman" pitchFamily="18" charset="0"/>
                        </a:rPr>
                        <a:t>及各高職學校推薦順序，進行</a:t>
                      </a:r>
                      <a:r>
                        <a:rPr lang="zh-TW" altLang="en-US" sz="2600" b="0" kern="1200" dirty="0" smtClean="0">
                          <a:solidFill>
                            <a:schemeClr val="tx1"/>
                          </a:solidFill>
                          <a:latin typeface="Times New Roman" pitchFamily="18" charset="0"/>
                          <a:ea typeface="標楷體" pitchFamily="65" charset="-120"/>
                          <a:cs typeface="Times New Roman" pitchFamily="18" charset="0"/>
                        </a:rPr>
                        <a:t>兩</a:t>
                      </a:r>
                      <a:r>
                        <a:rPr lang="zh-TW" altLang="zh-TW" sz="2600" b="0" kern="1200" dirty="0" smtClean="0">
                          <a:solidFill>
                            <a:schemeClr val="tx1"/>
                          </a:solidFill>
                          <a:latin typeface="Times New Roman" pitchFamily="18" charset="0"/>
                          <a:ea typeface="標楷體" pitchFamily="65" charset="-120"/>
                          <a:cs typeface="Times New Roman" pitchFamily="18" charset="0"/>
                        </a:rPr>
                        <a:t>輪分發錄取作業</a:t>
                      </a:r>
                      <a:r>
                        <a:rPr lang="zh-TW" altLang="en-US" sz="2600" b="0" kern="1200" dirty="0" smtClean="0">
                          <a:solidFill>
                            <a:schemeClr val="tx1"/>
                          </a:solidFill>
                          <a:latin typeface="Times New Roman" pitchFamily="18" charset="0"/>
                          <a:ea typeface="標楷體" pitchFamily="65" charset="-120"/>
                          <a:cs typeface="Times New Roman" pitchFamily="18" charset="0"/>
                        </a:rPr>
                        <a:t>。</a:t>
                      </a:r>
                      <a:endParaRPr lang="en-US" altLang="zh-TW" sz="2600" b="0" kern="1200" dirty="0" smtClean="0">
                        <a:solidFill>
                          <a:schemeClr val="tx1"/>
                        </a:solidFill>
                        <a:latin typeface="Times New Roman" pitchFamily="18" charset="0"/>
                        <a:ea typeface="標楷體" pitchFamily="65" charset="-120"/>
                        <a:cs typeface="Times New Roman" pitchFamily="18" charset="0"/>
                      </a:endParaRPr>
                    </a:p>
                    <a:p>
                      <a:pPr marL="627063" marR="0" indent="-265113"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1" dirty="0" smtClean="0">
                          <a:solidFill>
                            <a:srgbClr val="FF0000"/>
                          </a:solidFill>
                          <a:latin typeface="Times New Roman" pitchFamily="18" charset="0"/>
                          <a:ea typeface="標楷體" pitchFamily="65" charset="-120"/>
                          <a:cs typeface="Times New Roman" pitchFamily="18" charset="0"/>
                        </a:rPr>
                        <a:t>請各校承辦人提醒考生，</a:t>
                      </a:r>
                      <a:r>
                        <a:rPr lang="zh-TW" altLang="en-US" sz="2400" b="1" dirty="0" smtClean="0">
                          <a:solidFill>
                            <a:srgbClr val="0000FF"/>
                          </a:solidFill>
                          <a:latin typeface="Times New Roman" pitchFamily="18" charset="0"/>
                          <a:ea typeface="標楷體" pitchFamily="65" charset="-120"/>
                          <a:cs typeface="Times New Roman" pitchFamily="18" charset="0"/>
                        </a:rPr>
                        <a:t>不需製作</a:t>
                      </a:r>
                      <a:r>
                        <a:rPr lang="zh-TW" altLang="en-US" sz="2400" b="1" dirty="0" smtClean="0">
                          <a:solidFill>
                            <a:srgbClr val="FF0000"/>
                          </a:solidFill>
                          <a:latin typeface="Times New Roman" pitchFamily="18" charset="0"/>
                          <a:ea typeface="標楷體" pitchFamily="65" charset="-120"/>
                          <a:cs typeface="Times New Roman" pitchFamily="18" charset="0"/>
                        </a:rPr>
                        <a:t>備審書面資料或裝訂成冊寄送本委員會審查</a:t>
                      </a:r>
                      <a:endParaRPr lang="en-US" altLang="zh-TW" sz="2400" b="1" dirty="0" smtClean="0">
                        <a:solidFill>
                          <a:srgbClr val="FF0000"/>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r>
            </a:tbl>
          </a:graphicData>
        </a:graphic>
      </p:graphicFrame>
      <p:sp>
        <p:nvSpPr>
          <p:cNvPr id="10" name="Rectangle 2"/>
          <p:cNvSpPr txBox="1">
            <a:spLocks noChangeArrowheads="1"/>
          </p:cNvSpPr>
          <p:nvPr/>
        </p:nvSpPr>
        <p:spPr bwMode="auto">
          <a:xfrm>
            <a:off x="71438" y="16192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推薦資格</a:t>
            </a:r>
            <a:endParaRPr lang="en-US" altLang="zh-TW" sz="2800" b="1" dirty="0">
              <a:solidFill>
                <a:srgbClr val="0000FF"/>
              </a:solidFill>
              <a:latin typeface="標楷體" pitchFamily="65" charset="-120"/>
              <a:ea typeface="標楷體" pitchFamily="65" charset="-120"/>
              <a:cs typeface="+mj-cs"/>
            </a:endParaRPr>
          </a:p>
        </p:txBody>
      </p:sp>
      <p:grpSp>
        <p:nvGrpSpPr>
          <p:cNvPr id="24594" name="群組 37"/>
          <p:cNvGrpSpPr>
            <a:grpSpLocks/>
          </p:cNvGrpSpPr>
          <p:nvPr/>
        </p:nvGrpSpPr>
        <p:grpSpPr bwMode="auto">
          <a:xfrm>
            <a:off x="6459538" y="161925"/>
            <a:ext cx="2628900" cy="1214438"/>
            <a:chOff x="6516216" y="188640"/>
            <a:chExt cx="2627784" cy="1214437"/>
          </a:xfrm>
        </p:grpSpPr>
        <p:grpSp>
          <p:nvGrpSpPr>
            <p:cNvPr id="24595" name="群組 57"/>
            <p:cNvGrpSpPr>
              <a:grpSpLocks/>
            </p:cNvGrpSpPr>
            <p:nvPr/>
          </p:nvGrpSpPr>
          <p:grpSpPr bwMode="auto">
            <a:xfrm>
              <a:off x="6977063" y="188640"/>
              <a:ext cx="2166937" cy="1214437"/>
              <a:chOff x="6690632" y="1071546"/>
              <a:chExt cx="2167648" cy="1214446"/>
            </a:xfrm>
          </p:grpSpPr>
          <p:sp>
            <p:nvSpPr>
              <p:cNvPr id="15" name="圓角矩形 14"/>
              <p:cNvSpPr/>
              <p:nvPr/>
            </p:nvSpPr>
            <p:spPr bwMode="auto">
              <a:xfrm>
                <a:off x="6689964"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網路報名</a:t>
                </a:r>
              </a:p>
            </p:txBody>
          </p:sp>
          <p:sp>
            <p:nvSpPr>
              <p:cNvPr id="16" name="圓角矩形 15"/>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17" name="圓角矩形 16"/>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18" name="圓角矩形 17"/>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19" name="圓角矩形 18"/>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0" name="直線單箭頭接點 19"/>
              <p:cNvCxnSpPr>
                <a:stCxn id="15" idx="3"/>
                <a:endCxn id="16"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1" name="直線單箭頭接點 20"/>
              <p:cNvCxnSpPr>
                <a:stCxn id="16" idx="3"/>
                <a:endCxn id="17"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2" name="直線單箭頭接點 21"/>
              <p:cNvCxnSpPr>
                <a:stCxn id="17" idx="3"/>
                <a:endCxn id="18"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3" name="直線單箭頭接點 22"/>
              <p:cNvCxnSpPr>
                <a:stCxn id="18" idx="3"/>
                <a:endCxn id="19"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13" name="圓角矩形 1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14" name="直線單箭頭接點 13"/>
            <p:cNvCxnSpPr>
              <a:stCxn id="1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2"/>
          <p:cNvSpPr>
            <a:spLocks noGrp="1"/>
          </p:cNvSpPr>
          <p:nvPr>
            <p:ph type="sldNum" sz="quarter" idx="12"/>
          </p:nvPr>
        </p:nvSpPr>
        <p:spPr>
          <a:noFill/>
        </p:spPr>
        <p:txBody>
          <a:bodyPr/>
          <a:lstStyle/>
          <a:p>
            <a:fld id="{6EF284AF-5F7B-47A4-A603-554821003D13}" type="slidenum">
              <a:rPr lang="en-US" altLang="zh-TW" smtClean="0">
                <a:latin typeface="Arial" pitchFamily="34" charset="0"/>
                <a:ea typeface="新細明體" pitchFamily="18" charset="-120"/>
              </a:rPr>
              <a:pPr/>
              <a:t>13</a:t>
            </a:fld>
            <a:endParaRPr lang="en-US" altLang="zh-TW" smtClean="0">
              <a:latin typeface="Arial" pitchFamily="34" charset="0"/>
              <a:ea typeface="新細明體" pitchFamily="18" charset="-120"/>
            </a:endParaRPr>
          </a:p>
        </p:txBody>
      </p:sp>
      <p:sp>
        <p:nvSpPr>
          <p:cNvPr id="25603" name="Text Box 6"/>
          <p:cNvSpPr txBox="1">
            <a:spLocks noChangeArrowheads="1"/>
          </p:cNvSpPr>
          <p:nvPr/>
        </p:nvSpPr>
        <p:spPr bwMode="auto">
          <a:xfrm>
            <a:off x="179388" y="4799013"/>
            <a:ext cx="8856662" cy="1816100"/>
          </a:xfrm>
          <a:prstGeom prst="rect">
            <a:avLst/>
          </a:prstGeom>
          <a:noFill/>
          <a:ln w="9525">
            <a:noFill/>
            <a:miter lim="800000"/>
            <a:headEnd/>
            <a:tailEnd/>
          </a:ln>
        </p:spPr>
        <p:txBody>
          <a:bodyPr>
            <a:spAutoFit/>
          </a:bodyPr>
          <a:lstStyle/>
          <a:p>
            <a:pPr marL="285750" indent="-285750">
              <a:buFont typeface="Wingdings" pitchFamily="2" charset="2"/>
              <a:buChar char="p"/>
            </a:pPr>
            <a:r>
              <a:rPr lang="zh-TW" altLang="en-US" sz="1600" b="1" dirty="0">
                <a:solidFill>
                  <a:srgbClr val="C00000"/>
                </a:solidFill>
                <a:latin typeface="標楷體" pitchFamily="65" charset="-120"/>
                <a:ea typeface="標楷體" pitchFamily="65" charset="-120"/>
              </a:rPr>
              <a:t>依被推薦考生之就讀科（組）、學程歸屬群別，上傳該群別之所有應屆畢業生之群名次表（檔）</a:t>
            </a:r>
            <a:r>
              <a:rPr lang="en-US" altLang="zh-TW" sz="1600" b="1" dirty="0">
                <a:solidFill>
                  <a:srgbClr val="C00000"/>
                </a:solidFill>
                <a:latin typeface="標楷體" pitchFamily="65" charset="-120"/>
                <a:ea typeface="標楷體" pitchFamily="65" charset="-120"/>
              </a:rPr>
              <a:t/>
            </a:r>
            <a:br>
              <a:rPr lang="en-US" altLang="zh-TW" sz="1600" b="1" dirty="0">
                <a:solidFill>
                  <a:srgbClr val="C00000"/>
                </a:solidFill>
                <a:latin typeface="標楷體" pitchFamily="65" charset="-120"/>
                <a:ea typeface="標楷體" pitchFamily="65" charset="-120"/>
              </a:rPr>
            </a:br>
            <a:r>
              <a:rPr lang="zh-TW" altLang="en-US" sz="1600" b="1" dirty="0">
                <a:solidFill>
                  <a:srgbClr val="C00000"/>
                </a:solidFill>
                <a:latin typeface="標楷體" pitchFamily="65" charset="-120"/>
                <a:ea typeface="標楷體" pitchFamily="65" charset="-120"/>
              </a:rPr>
              <a:t>，每一群別以對應之群別代碼為其檔名，自成單一檔。每次上傳一個群別，至多</a:t>
            </a:r>
            <a:r>
              <a:rPr lang="en-US" altLang="zh-TW" sz="1600" b="1" dirty="0">
                <a:solidFill>
                  <a:srgbClr val="C00000"/>
                </a:solidFill>
                <a:latin typeface="標楷體" pitchFamily="65" charset="-120"/>
                <a:ea typeface="標楷體" pitchFamily="65" charset="-120"/>
              </a:rPr>
              <a:t>10</a:t>
            </a:r>
            <a:r>
              <a:rPr lang="zh-TW" altLang="en-US" sz="1600" b="1" dirty="0">
                <a:solidFill>
                  <a:srgbClr val="C00000"/>
                </a:solidFill>
                <a:latin typeface="標楷體" pitchFamily="65" charset="-120"/>
                <a:ea typeface="標楷體" pitchFamily="65" charset="-120"/>
              </a:rPr>
              <a:t>個檔。</a:t>
            </a:r>
            <a:endParaRPr lang="en-US" altLang="zh-TW" sz="1600" b="1" dirty="0">
              <a:solidFill>
                <a:srgbClr val="C00000"/>
              </a:solidFill>
              <a:latin typeface="標楷體" pitchFamily="65" charset="-120"/>
              <a:ea typeface="標楷體" pitchFamily="65" charset="-120"/>
            </a:endParaRPr>
          </a:p>
          <a:p>
            <a:pPr marL="285750" indent="-285750">
              <a:buFont typeface="Wingdings" pitchFamily="2" charset="2"/>
              <a:buChar char="p"/>
            </a:pPr>
            <a:r>
              <a:rPr lang="zh-TW" altLang="zh-TW" sz="1600" b="1" dirty="0">
                <a:latin typeface="標楷體" pitchFamily="65" charset="-120"/>
                <a:ea typeface="標楷體" pitchFamily="65" charset="-120"/>
              </a:rPr>
              <a:t>學制代碼：</a:t>
            </a:r>
            <a:r>
              <a:rPr lang="en-US" altLang="zh-TW" sz="1600" b="1" dirty="0">
                <a:latin typeface="標楷體" pitchFamily="65" charset="-120"/>
                <a:ea typeface="標楷體" pitchFamily="65" charset="-120"/>
              </a:rPr>
              <a:t>1—</a:t>
            </a:r>
            <a:r>
              <a:rPr lang="zh-TW" altLang="zh-TW" sz="1600" b="1" dirty="0">
                <a:latin typeface="標楷體" pitchFamily="65" charset="-120"/>
                <a:ea typeface="標楷體" pitchFamily="65" charset="-120"/>
              </a:rPr>
              <a:t>高職（含高中附設職業類科）、</a:t>
            </a:r>
            <a:r>
              <a:rPr lang="en-US" altLang="zh-TW" sz="1600" b="1" dirty="0">
                <a:latin typeface="標楷體" pitchFamily="65" charset="-120"/>
                <a:ea typeface="標楷體" pitchFamily="65" charset="-120"/>
              </a:rPr>
              <a:t>2—</a:t>
            </a:r>
            <a:r>
              <a:rPr lang="zh-TW" altLang="zh-TW" sz="1600" b="1" dirty="0">
                <a:latin typeface="標楷體" pitchFamily="65" charset="-120"/>
                <a:ea typeface="標楷體" pitchFamily="65" charset="-120"/>
              </a:rPr>
              <a:t>綜合高中、</a:t>
            </a:r>
            <a:r>
              <a:rPr lang="en-US" altLang="zh-TW" sz="1600" b="1" dirty="0">
                <a:latin typeface="標楷體" pitchFamily="65" charset="-120"/>
                <a:ea typeface="標楷體" pitchFamily="65" charset="-120"/>
              </a:rPr>
              <a:t>3—</a:t>
            </a:r>
            <a:r>
              <a:rPr lang="zh-TW" altLang="zh-TW" sz="1600" b="1" dirty="0">
                <a:latin typeface="標楷體" pitchFamily="65" charset="-120"/>
                <a:ea typeface="標楷體" pitchFamily="65" charset="-120"/>
              </a:rPr>
              <a:t>實用技能學程、</a:t>
            </a:r>
            <a:r>
              <a:rPr lang="en-US" altLang="zh-TW" sz="1600" b="1" dirty="0">
                <a:latin typeface="標楷體" pitchFamily="65" charset="-120"/>
                <a:ea typeface="標楷體" pitchFamily="65" charset="-120"/>
              </a:rPr>
              <a:t>4—</a:t>
            </a:r>
            <a:r>
              <a:rPr lang="zh-TW" altLang="zh-TW" sz="1600" b="1" dirty="0">
                <a:latin typeface="標楷體" pitchFamily="65" charset="-120"/>
                <a:ea typeface="標楷體" pitchFamily="65" charset="-120"/>
              </a:rPr>
              <a:t>建教班、</a:t>
            </a:r>
            <a:r>
              <a:rPr lang="en-US" altLang="zh-TW" sz="1600" b="1" dirty="0">
                <a:latin typeface="標楷體" pitchFamily="65" charset="-120"/>
                <a:ea typeface="標楷體" pitchFamily="65" charset="-120"/>
              </a:rPr>
              <a:t>5—</a:t>
            </a:r>
            <a:r>
              <a:rPr lang="zh-TW" altLang="zh-TW" sz="1600" b="1" dirty="0">
                <a:latin typeface="標楷體" pitchFamily="65" charset="-120"/>
                <a:ea typeface="標楷體" pitchFamily="65" charset="-120"/>
              </a:rPr>
              <a:t>日間部進修學校、</a:t>
            </a:r>
            <a:r>
              <a:rPr lang="en-US" altLang="zh-TW" sz="1600" b="1" dirty="0">
                <a:latin typeface="標楷體" pitchFamily="65" charset="-120"/>
                <a:ea typeface="標楷體" pitchFamily="65" charset="-120"/>
              </a:rPr>
              <a:t>6—</a:t>
            </a:r>
            <a:r>
              <a:rPr lang="zh-TW" altLang="zh-TW" sz="1600" b="1" dirty="0">
                <a:latin typeface="標楷體" pitchFamily="65" charset="-120"/>
                <a:ea typeface="標楷體" pitchFamily="65" charset="-120"/>
              </a:rPr>
              <a:t>夜間部進修學校、</a:t>
            </a:r>
            <a:r>
              <a:rPr lang="en-US" altLang="zh-TW" sz="1600" b="1" dirty="0">
                <a:latin typeface="標楷體" pitchFamily="65" charset="-120"/>
                <a:ea typeface="標楷體" pitchFamily="65" charset="-120"/>
              </a:rPr>
              <a:t>9—</a:t>
            </a:r>
            <a:r>
              <a:rPr lang="zh-TW" altLang="zh-TW" sz="1600" b="1" dirty="0">
                <a:latin typeface="標楷體" pitchFamily="65" charset="-120"/>
                <a:ea typeface="標楷體" pitchFamily="65" charset="-120"/>
              </a:rPr>
              <a:t>其他</a:t>
            </a:r>
            <a:r>
              <a:rPr lang="zh-TW" altLang="en-US" sz="1600" b="1" dirty="0">
                <a:latin typeface="標楷體" pitchFamily="65" charset="-120"/>
                <a:ea typeface="標楷體" pitchFamily="65" charset="-120"/>
              </a:rPr>
              <a:t>。</a:t>
            </a:r>
            <a:endParaRPr lang="en-US" altLang="zh-TW" sz="1600" b="1" dirty="0">
              <a:solidFill>
                <a:srgbClr val="0000FF"/>
              </a:solidFill>
              <a:latin typeface="標楷體" pitchFamily="65" charset="-120"/>
              <a:ea typeface="標楷體" pitchFamily="65" charset="-120"/>
            </a:endParaRPr>
          </a:p>
          <a:p>
            <a:pPr marL="285750" indent="-285750">
              <a:buFont typeface="Wingdings" pitchFamily="2" charset="2"/>
              <a:buChar char="p"/>
            </a:pPr>
            <a:r>
              <a:rPr lang="zh-TW" altLang="en-US" sz="1600" b="1" dirty="0">
                <a:solidFill>
                  <a:srgbClr val="0000FF"/>
                </a:solidFill>
                <a:latin typeface="標楷體" pitchFamily="65" charset="-120"/>
                <a:ea typeface="標楷體" pitchFamily="65" charset="-120"/>
              </a:rPr>
              <a:t>以群別代碼為檔名，如</a:t>
            </a:r>
            <a:r>
              <a:rPr lang="en-US" altLang="zh-TW" sz="1600" b="1" dirty="0">
                <a:latin typeface="標楷體" pitchFamily="65" charset="-120"/>
                <a:ea typeface="標楷體" pitchFamily="65" charset="-120"/>
              </a:rPr>
              <a:t>01.xls</a:t>
            </a:r>
            <a:r>
              <a:rPr lang="zh-TW" altLang="en-US" sz="1600" b="1" dirty="0">
                <a:solidFill>
                  <a:srgbClr val="0000FF"/>
                </a:solidFill>
                <a:latin typeface="標楷體" pitchFamily="65" charset="-120"/>
                <a:ea typeface="標楷體" pitchFamily="65" charset="-120"/>
              </a:rPr>
              <a:t>、</a:t>
            </a:r>
            <a:r>
              <a:rPr lang="en-US" altLang="zh-TW" sz="1600" b="1" dirty="0">
                <a:latin typeface="標楷體" pitchFamily="65" charset="-120"/>
                <a:ea typeface="標楷體" pitchFamily="65" charset="-120"/>
              </a:rPr>
              <a:t>02.xls</a:t>
            </a:r>
            <a:r>
              <a:rPr lang="zh-TW" altLang="en-US" sz="1600" b="1" dirty="0">
                <a:solidFill>
                  <a:srgbClr val="0000FF"/>
                </a:solidFill>
                <a:latin typeface="標楷體" pitchFamily="65" charset="-120"/>
                <a:ea typeface="標楷體" pitchFamily="65" charset="-120"/>
              </a:rPr>
              <a:t>、</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a:t>
            </a:r>
            <a:r>
              <a:rPr lang="en-US" altLang="zh-TW" sz="1600" b="1" dirty="0">
                <a:latin typeface="標楷體" pitchFamily="65" charset="-120"/>
                <a:ea typeface="標楷體" pitchFamily="65" charset="-120"/>
              </a:rPr>
              <a:t>15.xls</a:t>
            </a:r>
            <a:r>
              <a:rPr lang="zh-TW" altLang="en-US" sz="1600" b="1" dirty="0">
                <a:solidFill>
                  <a:srgbClr val="0000FF"/>
                </a:solidFill>
                <a:latin typeface="標楷體" pitchFamily="65" charset="-120"/>
                <a:ea typeface="標楷體" pitchFamily="65" charset="-120"/>
              </a:rPr>
              <a:t>，至多上傳</a:t>
            </a:r>
            <a:r>
              <a:rPr lang="en-US" altLang="zh-TW" sz="1600" b="1" dirty="0">
                <a:solidFill>
                  <a:srgbClr val="0000FF"/>
                </a:solidFill>
                <a:latin typeface="標楷體" pitchFamily="65" charset="-120"/>
                <a:ea typeface="標楷體" pitchFamily="65" charset="-120"/>
              </a:rPr>
              <a:t>10</a:t>
            </a:r>
            <a:r>
              <a:rPr lang="zh-TW" altLang="en-US" sz="1600" b="1" dirty="0">
                <a:solidFill>
                  <a:srgbClr val="0000FF"/>
                </a:solidFill>
                <a:latin typeface="標楷體" pitchFamily="65" charset="-120"/>
                <a:ea typeface="標楷體" pitchFamily="65" charset="-120"/>
              </a:rPr>
              <a:t>個群別。</a:t>
            </a:r>
            <a:endParaRPr lang="en-US" altLang="zh-TW" sz="1600" b="1" dirty="0">
              <a:solidFill>
                <a:srgbClr val="0000FF"/>
              </a:solidFill>
              <a:latin typeface="標楷體" pitchFamily="65" charset="-120"/>
              <a:ea typeface="標楷體" pitchFamily="65" charset="-120"/>
            </a:endParaRPr>
          </a:p>
          <a:p>
            <a:pPr marL="285750" indent="-285750">
              <a:buFont typeface="Wingdings" pitchFamily="2" charset="2"/>
              <a:buChar char="p"/>
            </a:pPr>
            <a:r>
              <a:rPr lang="zh-TW" altLang="en-US" sz="1600" b="1" dirty="0">
                <a:latin typeface="標楷體" pitchFamily="65" charset="-120"/>
                <a:ea typeface="標楷體" pitchFamily="65" charset="-120"/>
              </a:rPr>
              <a:t>學業平均成績</a:t>
            </a:r>
            <a:r>
              <a:rPr lang="zh-TW" altLang="en-US" sz="1600" b="1" dirty="0">
                <a:solidFill>
                  <a:srgbClr val="FF0000"/>
                </a:solidFill>
                <a:latin typeface="標楷體" pitchFamily="65" charset="-120"/>
                <a:ea typeface="標楷體" pitchFamily="65" charset="-120"/>
              </a:rPr>
              <a:t>科</a:t>
            </a:r>
            <a:r>
              <a:rPr lang="en-US" altLang="zh-TW" sz="1600" b="1" dirty="0">
                <a:solidFill>
                  <a:srgbClr val="FF0000"/>
                </a:solidFill>
                <a:latin typeface="標楷體" pitchFamily="65" charset="-120"/>
                <a:ea typeface="標楷體" pitchFamily="65" charset="-120"/>
              </a:rPr>
              <a:t>(</a:t>
            </a:r>
            <a:r>
              <a:rPr lang="zh-TW" altLang="en-US" sz="1600" b="1" dirty="0">
                <a:solidFill>
                  <a:srgbClr val="FF0000"/>
                </a:solidFill>
                <a:latin typeface="標楷體" pitchFamily="65" charset="-120"/>
                <a:ea typeface="標楷體" pitchFamily="65" charset="-120"/>
              </a:rPr>
              <a:t>組</a:t>
            </a:r>
            <a:r>
              <a:rPr lang="en-US" altLang="zh-TW" sz="1600" b="1" dirty="0">
                <a:solidFill>
                  <a:srgbClr val="FF0000"/>
                </a:solidFill>
                <a:latin typeface="標楷體" pitchFamily="65" charset="-120"/>
                <a:ea typeface="標楷體" pitchFamily="65" charset="-120"/>
              </a:rPr>
              <a:t>)</a:t>
            </a:r>
            <a:r>
              <a:rPr lang="zh-TW" altLang="en-US" sz="1600" b="1" dirty="0">
                <a:solidFill>
                  <a:srgbClr val="FF0000"/>
                </a:solidFill>
                <a:latin typeface="標楷體" pitchFamily="65" charset="-120"/>
                <a:ea typeface="標楷體" pitchFamily="65" charset="-120"/>
              </a:rPr>
              <a:t>、學程名次</a:t>
            </a:r>
            <a:r>
              <a:rPr lang="zh-TW" altLang="zh-TW" sz="1600" b="1" dirty="0">
                <a:latin typeface="標楷體" pitchFamily="65" charset="-120"/>
                <a:ea typeface="標楷體" pitchFamily="65" charset="-120"/>
              </a:rPr>
              <a:t>，</a:t>
            </a:r>
            <a:r>
              <a:rPr lang="zh-TW" altLang="en-US" sz="1600" b="1" dirty="0">
                <a:latin typeface="標楷體" pitchFamily="65" charset="-120"/>
                <a:ea typeface="標楷體" pitchFamily="65" charset="-120"/>
              </a:rPr>
              <a:t>與學業平均成績</a:t>
            </a:r>
            <a:r>
              <a:rPr lang="zh-TW" altLang="en-US" sz="1600" b="1" dirty="0">
                <a:solidFill>
                  <a:srgbClr val="FF0000"/>
                </a:solidFill>
                <a:latin typeface="標楷體" pitchFamily="65" charset="-120"/>
                <a:ea typeface="標楷體" pitchFamily="65" charset="-120"/>
              </a:rPr>
              <a:t>群名次</a:t>
            </a:r>
            <a:r>
              <a:rPr lang="zh-TW" altLang="en-US" sz="1600" b="1" dirty="0">
                <a:latin typeface="標楷體" pitchFamily="65" charset="-120"/>
                <a:ea typeface="標楷體" pitchFamily="65" charset="-120"/>
              </a:rPr>
              <a:t>不同，請老師特別注意。</a:t>
            </a:r>
            <a:endParaRPr lang="zh-TW" altLang="zh-TW" sz="1600" b="1" dirty="0">
              <a:latin typeface="標楷體" pitchFamily="65" charset="-120"/>
              <a:ea typeface="標楷體" pitchFamily="65" charset="-120"/>
            </a:endParaRPr>
          </a:p>
          <a:p>
            <a:pPr marL="285750" indent="-285750">
              <a:buFont typeface="Wingdings" pitchFamily="2" charset="2"/>
              <a:buChar char="p"/>
            </a:pPr>
            <a:endParaRPr lang="zh-TW" altLang="en-US" sz="1600" b="1" dirty="0">
              <a:solidFill>
                <a:srgbClr val="0000FF"/>
              </a:solidFill>
              <a:latin typeface="標楷體" pitchFamily="65" charset="-120"/>
              <a:ea typeface="標楷體" pitchFamily="65" charset="-120"/>
            </a:endParaRPr>
          </a:p>
        </p:txBody>
      </p:sp>
      <p:sp>
        <p:nvSpPr>
          <p:cNvPr id="25604" name="Rectangle 2"/>
          <p:cNvSpPr>
            <a:spLocks noGrp="1" noChangeArrowheads="1"/>
          </p:cNvSpPr>
          <p:nvPr>
            <p:ph type="title"/>
          </p:nvPr>
        </p:nvSpPr>
        <p:spPr>
          <a:xfrm>
            <a:off x="200025" y="139700"/>
            <a:ext cx="4105275" cy="944563"/>
          </a:xfrm>
        </p:spPr>
        <p:txBody>
          <a:bodyPr/>
          <a:lstStyle/>
          <a:p>
            <a:pPr eaLnBrk="1" hangingPunct="1"/>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endParaRPr lang="zh-TW" altLang="en-US" b="1" smtClean="0">
              <a:solidFill>
                <a:srgbClr val="0000FF"/>
              </a:solidFill>
              <a:latin typeface="標楷體" pitchFamily="65" charset="-120"/>
              <a:ea typeface="標楷體" pitchFamily="65" charset="-120"/>
            </a:endParaRPr>
          </a:p>
        </p:txBody>
      </p:sp>
      <p:graphicFrame>
        <p:nvGraphicFramePr>
          <p:cNvPr id="6" name="內容版面配置區 4"/>
          <p:cNvGraphicFramePr>
            <a:graphicFrameLocks noGrp="1"/>
          </p:cNvGraphicFramePr>
          <p:nvPr/>
        </p:nvGraphicFramePr>
        <p:xfrm>
          <a:off x="212725" y="1065213"/>
          <a:ext cx="8752390" cy="3727705"/>
        </p:xfrm>
        <a:graphic>
          <a:graphicData uri="http://schemas.openxmlformats.org/drawingml/2006/table">
            <a:tbl>
              <a:tblPr/>
              <a:tblGrid>
                <a:gridCol w="298231"/>
                <a:gridCol w="637929"/>
                <a:gridCol w="478447"/>
                <a:gridCol w="398706"/>
                <a:gridCol w="398706"/>
                <a:gridCol w="717671"/>
                <a:gridCol w="422101"/>
                <a:gridCol w="1008112"/>
                <a:gridCol w="1008112"/>
                <a:gridCol w="1080120"/>
                <a:gridCol w="792088"/>
                <a:gridCol w="792088"/>
                <a:gridCol w="720079"/>
              </a:tblGrid>
              <a:tr h="554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群別代碼</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學制代碼</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、學程名稱</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學業平均成績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dirty="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dirty="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、學程名次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學業平均成績</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平均成績</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平均成績</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平均成績</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4</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7</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01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87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9765432</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林生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13</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28</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29</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57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2"/>
          <p:cNvSpPr txBox="1">
            <a:spLocks noChangeArrowheads="1"/>
          </p:cNvSpPr>
          <p:nvPr/>
        </p:nvSpPr>
        <p:spPr bwMode="auto">
          <a:xfrm>
            <a:off x="4284663" y="134938"/>
            <a:ext cx="4643437" cy="944562"/>
          </a:xfrm>
          <a:prstGeom prst="rect">
            <a:avLst/>
          </a:prstGeom>
          <a:noFill/>
          <a:ln w="9525">
            <a:noFill/>
            <a:miter lim="800000"/>
            <a:headEnd/>
            <a:tailEnd/>
          </a:ln>
        </p:spPr>
        <p:txBody>
          <a:bodyPr anchor="ctr"/>
          <a:lstStyle/>
          <a:p>
            <a:pPr>
              <a:defRPr/>
            </a:pPr>
            <a:r>
              <a:rPr lang="zh-TW" altLang="en-US" sz="2600" b="1" kern="0" dirty="0">
                <a:solidFill>
                  <a:srgbClr val="0000FF"/>
                </a:solidFill>
                <a:latin typeface="標楷體" pitchFamily="65" charset="-120"/>
                <a:ea typeface="標楷體" pitchFamily="65" charset="-120"/>
                <a:cs typeface="+mj-cs"/>
              </a:rPr>
              <a:t>上傳推薦學生所屬群名次表</a:t>
            </a:r>
            <a:r>
              <a:rPr lang="en-US" altLang="zh-TW" sz="2600" b="1" kern="0" dirty="0">
                <a:solidFill>
                  <a:srgbClr val="0000FF"/>
                </a:solidFill>
                <a:latin typeface="標楷體" pitchFamily="65" charset="-120"/>
                <a:ea typeface="標楷體" pitchFamily="65" charset="-120"/>
                <a:cs typeface="+mj-cs"/>
              </a:rPr>
              <a:t/>
            </a:r>
            <a:br>
              <a:rPr lang="en-US" altLang="zh-TW" sz="2600" b="1" kern="0" dirty="0">
                <a:solidFill>
                  <a:srgbClr val="0000FF"/>
                </a:solidFill>
                <a:latin typeface="標楷體" pitchFamily="65" charset="-120"/>
                <a:ea typeface="標楷體" pitchFamily="65" charset="-120"/>
                <a:cs typeface="+mj-cs"/>
              </a:rPr>
            </a:br>
            <a:r>
              <a:rPr lang="en-US" altLang="zh-TW" sz="2000" b="1" kern="0" dirty="0">
                <a:solidFill>
                  <a:srgbClr val="0000FF"/>
                </a:solidFill>
                <a:latin typeface="標楷體" pitchFamily="65" charset="-120"/>
                <a:ea typeface="標楷體" pitchFamily="65" charset="-120"/>
                <a:cs typeface="+mj-cs"/>
              </a:rPr>
              <a:t>(</a:t>
            </a:r>
            <a:r>
              <a:rPr lang="zh-TW" altLang="en-US" sz="2000" b="1" kern="0" dirty="0">
                <a:solidFill>
                  <a:srgbClr val="0000FF"/>
                </a:solidFill>
                <a:latin typeface="標楷體" pitchFamily="65" charset="-120"/>
                <a:ea typeface="標楷體" pitchFamily="65" charset="-120"/>
                <a:cs typeface="+mj-cs"/>
              </a:rPr>
              <a:t>機械群學生群名次表範例</a:t>
            </a:r>
            <a:r>
              <a:rPr lang="en-US" altLang="zh-TW" sz="2000" b="1" kern="0" dirty="0">
                <a:solidFill>
                  <a:srgbClr val="0000FF"/>
                </a:solidFill>
                <a:latin typeface="標楷體" pitchFamily="65" charset="-120"/>
                <a:ea typeface="標楷體" pitchFamily="65" charset="-120"/>
                <a:cs typeface="+mj-cs"/>
              </a:rPr>
              <a:t>)</a:t>
            </a:r>
            <a:endParaRPr lang="zh-TW" altLang="en-US" sz="2000" b="1" kern="0" dirty="0">
              <a:solidFill>
                <a:srgbClr val="0000FF"/>
              </a:solidFill>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8B9BF0-013B-48F9-829A-AB3947B60339}" type="slidenum">
              <a:rPr lang="en-US" altLang="zh-TW" sz="1400"/>
              <a:pPr algn="r"/>
              <a:t>14</a:t>
            </a:fld>
            <a:endParaRPr lang="en-US" altLang="zh-TW" sz="1400"/>
          </a:p>
        </p:txBody>
      </p:sp>
      <p:grpSp>
        <p:nvGrpSpPr>
          <p:cNvPr id="26627" name="群組 37"/>
          <p:cNvGrpSpPr>
            <a:grpSpLocks/>
          </p:cNvGrpSpPr>
          <p:nvPr/>
        </p:nvGrpSpPr>
        <p:grpSpPr bwMode="auto">
          <a:xfrm>
            <a:off x="6459538" y="161925"/>
            <a:ext cx="2628900" cy="1214438"/>
            <a:chOff x="6516216" y="188640"/>
            <a:chExt cx="2627784" cy="1214437"/>
          </a:xfrm>
        </p:grpSpPr>
        <p:grpSp>
          <p:nvGrpSpPr>
            <p:cNvPr id="26637"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71438" y="16192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網路報名</a:t>
            </a:r>
            <a:endParaRPr lang="en-US" altLang="zh-TW" sz="2800" b="1" dirty="0">
              <a:solidFill>
                <a:srgbClr val="0000FF"/>
              </a:solidFill>
              <a:latin typeface="標楷體" pitchFamily="65" charset="-120"/>
              <a:ea typeface="標楷體" pitchFamily="65" charset="-120"/>
              <a:cs typeface="+mj-cs"/>
            </a:endParaRPr>
          </a:p>
        </p:txBody>
      </p:sp>
      <p:sp>
        <p:nvSpPr>
          <p:cNvPr id="20485" name="文字方塊 1"/>
          <p:cNvSpPr txBox="1">
            <a:spLocks noChangeArrowheads="1"/>
          </p:cNvSpPr>
          <p:nvPr/>
        </p:nvSpPr>
        <p:spPr bwMode="auto">
          <a:xfrm>
            <a:off x="233363" y="1611313"/>
            <a:ext cx="8658225" cy="1938337"/>
          </a:xfrm>
          <a:prstGeom prst="rect">
            <a:avLst/>
          </a:prstGeom>
          <a:noFill/>
          <a:ln>
            <a:noFill/>
          </a:ln>
          <a:extLst>
            <a:ext uri="{909E8E84-426E-40DD-AFC4-6F175D3DCCD1}"/>
            <a:ext uri="{91240B29-F687-4F45-9708-019B960494DF}"/>
          </a:extLst>
        </p:spPr>
        <p:txBody>
          <a:bodyPr>
            <a:spAutoFit/>
          </a:bodyPr>
          <a:lstStyle>
            <a:lvl1pPr marL="285750" indent="-28575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buFont typeface="Wingdings" pitchFamily="2" charset="2"/>
              <a:buChar char="p"/>
              <a:defRPr/>
            </a:pPr>
            <a:r>
              <a:rPr lang="en-US" altLang="zh-TW" sz="2400" dirty="0" smtClean="0">
                <a:latin typeface="Times New Roman" pitchFamily="18" charset="0"/>
                <a:ea typeface="標楷體" pitchFamily="65" charset="-120"/>
              </a:rPr>
              <a:t>104</a:t>
            </a:r>
            <a:r>
              <a:rPr lang="zh-TW" altLang="en-US" sz="2400" dirty="0" smtClean="0">
                <a:latin typeface="Times New Roman" pitchFamily="18" charset="0"/>
                <a:ea typeface="標楷體" pitchFamily="65" charset="-120"/>
              </a:rPr>
              <a:t>學年度科技校院繁星計畫聯合推薦甄選入學招生，高職學校作業及查詢系統</a:t>
            </a:r>
            <a:r>
              <a:rPr lang="en-US" altLang="zh-TW" sz="2400" b="1" dirty="0" smtClean="0">
                <a:solidFill>
                  <a:srgbClr val="C00000"/>
                </a:solidFill>
                <a:latin typeface="Times New Roman" pitchFamily="18" charset="0"/>
                <a:ea typeface="標楷體" pitchFamily="65" charset="-120"/>
              </a:rPr>
              <a:t>【</a:t>
            </a:r>
            <a:r>
              <a:rPr lang="zh-TW" altLang="en-US" sz="2400" b="1" dirty="0" smtClean="0">
                <a:solidFill>
                  <a:srgbClr val="C00000"/>
                </a:solidFill>
                <a:latin typeface="Times New Roman" pitchFamily="18" charset="0"/>
                <a:ea typeface="標楷體" pitchFamily="65" charset="-120"/>
              </a:rPr>
              <a:t>練習版</a:t>
            </a:r>
            <a:r>
              <a:rPr lang="en-US" altLang="zh-TW" sz="2400" b="1" dirty="0" smtClean="0">
                <a:solidFill>
                  <a:srgbClr val="C00000"/>
                </a:solidFill>
                <a:latin typeface="Times New Roman" pitchFamily="18" charset="0"/>
                <a:ea typeface="標楷體" pitchFamily="65" charset="-120"/>
              </a:rPr>
              <a:t>】</a:t>
            </a:r>
            <a:r>
              <a:rPr lang="zh-TW" altLang="en-US" sz="2400" dirty="0" smtClean="0">
                <a:latin typeface="Times New Roman" pitchFamily="18" charset="0"/>
                <a:ea typeface="標楷體" pitchFamily="65" charset="-120"/>
              </a:rPr>
              <a:t>，開放時間自</a:t>
            </a:r>
            <a:r>
              <a:rPr lang="en-US" altLang="zh-TW" sz="2400" b="1" dirty="0" smtClean="0">
                <a:solidFill>
                  <a:srgbClr val="C00000"/>
                </a:solidFill>
                <a:latin typeface="Times New Roman" pitchFamily="18" charset="0"/>
                <a:ea typeface="標楷體" pitchFamily="65" charset="-120"/>
              </a:rPr>
              <a:t>104</a:t>
            </a:r>
            <a:r>
              <a:rPr lang="zh-TW" altLang="en-US" sz="2400" b="1" dirty="0" smtClean="0">
                <a:solidFill>
                  <a:srgbClr val="C00000"/>
                </a:solidFill>
                <a:latin typeface="Times New Roman" pitchFamily="18" charset="0"/>
                <a:ea typeface="標楷體" pitchFamily="65" charset="-120"/>
              </a:rPr>
              <a:t>年</a:t>
            </a:r>
            <a:r>
              <a:rPr lang="en-US" altLang="zh-TW" sz="2400" b="1" dirty="0" smtClean="0">
                <a:solidFill>
                  <a:srgbClr val="C00000"/>
                </a:solidFill>
                <a:latin typeface="Times New Roman" pitchFamily="18" charset="0"/>
                <a:ea typeface="標楷體" pitchFamily="65" charset="-120"/>
              </a:rPr>
              <a:t>2</a:t>
            </a:r>
            <a:r>
              <a:rPr lang="zh-TW" altLang="en-US" sz="2400" b="1" dirty="0" smtClean="0">
                <a:solidFill>
                  <a:srgbClr val="C00000"/>
                </a:solidFill>
                <a:latin typeface="Times New Roman" pitchFamily="18" charset="0"/>
                <a:ea typeface="標楷體" pitchFamily="65" charset="-120"/>
              </a:rPr>
              <a:t>月</a:t>
            </a:r>
            <a:r>
              <a:rPr lang="en-US" altLang="zh-TW" sz="2400" b="1" dirty="0" smtClean="0">
                <a:solidFill>
                  <a:srgbClr val="C00000"/>
                </a:solidFill>
                <a:latin typeface="Times New Roman" pitchFamily="18" charset="0"/>
                <a:ea typeface="標楷體" pitchFamily="65" charset="-120"/>
              </a:rPr>
              <a:t>25</a:t>
            </a:r>
            <a:r>
              <a:rPr lang="zh-TW" altLang="en-US" sz="2400" b="1" dirty="0" smtClean="0">
                <a:solidFill>
                  <a:srgbClr val="C00000"/>
                </a:solidFill>
                <a:latin typeface="Times New Roman" pitchFamily="18" charset="0"/>
                <a:ea typeface="標楷體" pitchFamily="65" charset="-120"/>
              </a:rPr>
              <a:t>日</a:t>
            </a:r>
            <a:r>
              <a:rPr lang="en-US" altLang="zh-TW" sz="2400" b="1" dirty="0" smtClean="0">
                <a:solidFill>
                  <a:srgbClr val="C00000"/>
                </a:solidFill>
                <a:latin typeface="Times New Roman" pitchFamily="18" charset="0"/>
                <a:ea typeface="標楷體" pitchFamily="65" charset="-120"/>
              </a:rPr>
              <a:t>10</a:t>
            </a:r>
            <a:r>
              <a:rPr lang="zh-TW" altLang="en-US" sz="2400" b="1" dirty="0" smtClean="0">
                <a:solidFill>
                  <a:srgbClr val="C00000"/>
                </a:solidFill>
                <a:latin typeface="Times New Roman" pitchFamily="18" charset="0"/>
                <a:ea typeface="標楷體" pitchFamily="65" charset="-120"/>
              </a:rPr>
              <a:t>：</a:t>
            </a:r>
            <a:r>
              <a:rPr lang="en-US" altLang="zh-TW" sz="2400" b="1" dirty="0" smtClean="0">
                <a:solidFill>
                  <a:srgbClr val="C00000"/>
                </a:solidFill>
                <a:latin typeface="Times New Roman" pitchFamily="18" charset="0"/>
                <a:ea typeface="標楷體" pitchFamily="65" charset="-120"/>
              </a:rPr>
              <a:t>00</a:t>
            </a:r>
            <a:r>
              <a:rPr lang="zh-TW" altLang="en-US" sz="2400" b="1" dirty="0" smtClean="0">
                <a:solidFill>
                  <a:srgbClr val="C00000"/>
                </a:solidFill>
                <a:latin typeface="Times New Roman" pitchFamily="18" charset="0"/>
                <a:ea typeface="標楷體" pitchFamily="65" charset="-120"/>
              </a:rPr>
              <a:t>起至</a:t>
            </a:r>
            <a:r>
              <a:rPr lang="en-US" altLang="zh-TW" sz="2400" b="1" dirty="0" smtClean="0">
                <a:solidFill>
                  <a:srgbClr val="C00000"/>
                </a:solidFill>
                <a:latin typeface="Times New Roman" pitchFamily="18" charset="0"/>
                <a:ea typeface="標楷體" pitchFamily="65" charset="-120"/>
              </a:rPr>
              <a:t>104</a:t>
            </a:r>
            <a:r>
              <a:rPr lang="zh-TW" altLang="en-US" sz="2400" b="1" dirty="0" smtClean="0">
                <a:solidFill>
                  <a:srgbClr val="C00000"/>
                </a:solidFill>
                <a:latin typeface="Times New Roman" pitchFamily="18" charset="0"/>
                <a:ea typeface="標楷體" pitchFamily="65" charset="-120"/>
              </a:rPr>
              <a:t>年</a:t>
            </a:r>
            <a:r>
              <a:rPr lang="en-US" altLang="zh-TW" sz="2400" b="1" dirty="0" smtClean="0">
                <a:solidFill>
                  <a:srgbClr val="C00000"/>
                </a:solidFill>
                <a:latin typeface="Times New Roman" pitchFamily="18" charset="0"/>
                <a:ea typeface="標楷體" pitchFamily="65" charset="-120"/>
              </a:rPr>
              <a:t>3</a:t>
            </a:r>
            <a:r>
              <a:rPr lang="zh-TW" altLang="en-US" sz="2400" b="1" dirty="0" smtClean="0">
                <a:solidFill>
                  <a:srgbClr val="C00000"/>
                </a:solidFill>
                <a:latin typeface="Times New Roman" pitchFamily="18" charset="0"/>
                <a:ea typeface="標楷體" pitchFamily="65" charset="-120"/>
              </a:rPr>
              <a:t>月</a:t>
            </a:r>
            <a:r>
              <a:rPr lang="en-US" altLang="zh-TW" sz="2400" b="1" dirty="0" smtClean="0">
                <a:solidFill>
                  <a:srgbClr val="C00000"/>
                </a:solidFill>
                <a:latin typeface="Times New Roman" pitchFamily="18" charset="0"/>
                <a:ea typeface="標楷體" pitchFamily="65" charset="-120"/>
              </a:rPr>
              <a:t>4</a:t>
            </a:r>
            <a:r>
              <a:rPr lang="zh-TW" altLang="en-US" sz="2400" b="1" dirty="0" smtClean="0">
                <a:solidFill>
                  <a:srgbClr val="C00000"/>
                </a:solidFill>
                <a:latin typeface="Times New Roman" pitchFamily="18" charset="0"/>
                <a:ea typeface="標楷體" pitchFamily="65" charset="-120"/>
              </a:rPr>
              <a:t>日</a:t>
            </a:r>
            <a:r>
              <a:rPr lang="en-US" altLang="zh-TW" sz="2400" b="1" dirty="0" smtClean="0">
                <a:solidFill>
                  <a:srgbClr val="C00000"/>
                </a:solidFill>
                <a:latin typeface="Times New Roman" pitchFamily="18" charset="0"/>
                <a:ea typeface="標楷體" pitchFamily="65" charset="-120"/>
              </a:rPr>
              <a:t>17</a:t>
            </a:r>
            <a:r>
              <a:rPr lang="zh-TW" altLang="en-US" sz="2400" b="1" dirty="0" smtClean="0">
                <a:solidFill>
                  <a:srgbClr val="C00000"/>
                </a:solidFill>
                <a:latin typeface="Times New Roman" pitchFamily="18" charset="0"/>
                <a:ea typeface="標楷體" pitchFamily="65" charset="-120"/>
              </a:rPr>
              <a:t>：</a:t>
            </a:r>
            <a:r>
              <a:rPr lang="en-US" altLang="zh-TW" sz="2400" b="1" dirty="0" smtClean="0">
                <a:solidFill>
                  <a:srgbClr val="C00000"/>
                </a:solidFill>
                <a:latin typeface="Times New Roman" pitchFamily="18" charset="0"/>
                <a:ea typeface="標楷體" pitchFamily="65" charset="-120"/>
              </a:rPr>
              <a:t>00</a:t>
            </a:r>
            <a:r>
              <a:rPr lang="zh-TW" altLang="en-US" sz="2400" b="1" dirty="0" smtClean="0">
                <a:solidFill>
                  <a:srgbClr val="C00000"/>
                </a:solidFill>
                <a:latin typeface="Times New Roman" pitchFamily="18" charset="0"/>
                <a:ea typeface="標楷體" pitchFamily="65" charset="-120"/>
              </a:rPr>
              <a:t>止</a:t>
            </a:r>
            <a:r>
              <a:rPr lang="zh-TW" altLang="en-US" sz="2400" dirty="0" smtClean="0">
                <a:latin typeface="Times New Roman" pitchFamily="18" charset="0"/>
                <a:ea typeface="標楷體" pitchFamily="65" charset="-120"/>
              </a:rPr>
              <a:t>。</a:t>
            </a:r>
            <a:endParaRPr lang="en-US" altLang="zh-TW" sz="2400" dirty="0" smtClean="0">
              <a:latin typeface="Times New Roman" pitchFamily="18" charset="0"/>
              <a:ea typeface="標楷體" pitchFamily="65" charset="-120"/>
            </a:endParaRPr>
          </a:p>
          <a:p>
            <a:pPr eaLnBrk="1" hangingPunct="1">
              <a:buFont typeface="Wingdings" pitchFamily="2" charset="2"/>
              <a:buChar char="p"/>
              <a:defRPr/>
            </a:pPr>
            <a:r>
              <a:rPr lang="zh-TW" altLang="en-US" sz="2400" spc="-50" dirty="0" smtClean="0">
                <a:latin typeface="Times New Roman" pitchFamily="18" charset="0"/>
                <a:ea typeface="標楷體" pitchFamily="65" charset="-120"/>
              </a:rPr>
              <a:t>「高職</a:t>
            </a:r>
            <a:r>
              <a:rPr lang="zh-TW" altLang="en-US" sz="2400" spc="-50" dirty="0">
                <a:latin typeface="Times New Roman" pitchFamily="18" charset="0"/>
                <a:ea typeface="標楷體" pitchFamily="65" charset="-120"/>
              </a:rPr>
              <a:t>學校作業及查詢</a:t>
            </a:r>
            <a:r>
              <a:rPr lang="zh-TW" altLang="en-US" sz="2400" spc="-50" dirty="0" smtClean="0">
                <a:latin typeface="Times New Roman" pitchFamily="18" charset="0"/>
                <a:ea typeface="標楷體" pitchFamily="65" charset="-120"/>
              </a:rPr>
              <a:t>系統」上傳推薦考生相關資料開放時間自</a:t>
            </a:r>
            <a:r>
              <a:rPr lang="en-US" altLang="zh-TW" sz="2400" b="1" spc="-50" dirty="0" smtClean="0">
                <a:solidFill>
                  <a:srgbClr val="C00000"/>
                </a:solidFill>
                <a:latin typeface="Times New Roman" pitchFamily="18" charset="0"/>
                <a:ea typeface="標楷體" pitchFamily="65" charset="-120"/>
              </a:rPr>
              <a:t>104</a:t>
            </a:r>
            <a:r>
              <a:rPr lang="zh-TW" altLang="en-US" sz="2400" b="1" spc="-50" dirty="0" smtClean="0">
                <a:solidFill>
                  <a:srgbClr val="C00000"/>
                </a:solidFill>
                <a:latin typeface="Times New Roman" pitchFamily="18" charset="0"/>
                <a:ea typeface="標楷體" pitchFamily="65" charset="-120"/>
              </a:rPr>
              <a:t>年</a:t>
            </a:r>
            <a:r>
              <a:rPr lang="en-US" altLang="zh-TW" sz="2400" b="1" spc="-50" dirty="0" smtClean="0">
                <a:solidFill>
                  <a:srgbClr val="C00000"/>
                </a:solidFill>
                <a:latin typeface="Times New Roman" pitchFamily="18" charset="0"/>
                <a:ea typeface="標楷體" pitchFamily="65" charset="-120"/>
              </a:rPr>
              <a:t>3</a:t>
            </a:r>
            <a:r>
              <a:rPr lang="zh-TW" altLang="en-US" sz="2400" b="1" spc="-50" dirty="0" smtClean="0">
                <a:solidFill>
                  <a:srgbClr val="C00000"/>
                </a:solidFill>
                <a:latin typeface="Times New Roman" pitchFamily="18" charset="0"/>
                <a:ea typeface="標楷體" pitchFamily="65" charset="-120"/>
              </a:rPr>
              <a:t>月</a:t>
            </a:r>
            <a:r>
              <a:rPr lang="en-US" altLang="zh-TW" sz="2400" b="1" spc="-50" dirty="0" smtClean="0">
                <a:solidFill>
                  <a:srgbClr val="C00000"/>
                </a:solidFill>
                <a:latin typeface="Times New Roman" pitchFamily="18" charset="0"/>
                <a:ea typeface="標楷體" pitchFamily="65" charset="-120"/>
              </a:rPr>
              <a:t>6</a:t>
            </a:r>
            <a:r>
              <a:rPr lang="zh-TW" altLang="en-US" sz="2400" b="1" spc="-50" dirty="0" smtClean="0">
                <a:solidFill>
                  <a:srgbClr val="C00000"/>
                </a:solidFill>
                <a:latin typeface="Times New Roman" pitchFamily="18" charset="0"/>
                <a:ea typeface="標楷體" pitchFamily="65" charset="-120"/>
              </a:rPr>
              <a:t>日</a:t>
            </a:r>
            <a:r>
              <a:rPr lang="en-US" altLang="zh-TW" sz="2400" b="1" spc="-50" dirty="0" smtClean="0">
                <a:solidFill>
                  <a:srgbClr val="C00000"/>
                </a:solidFill>
                <a:latin typeface="Times New Roman" pitchFamily="18" charset="0"/>
                <a:ea typeface="標楷體" pitchFamily="65" charset="-120"/>
              </a:rPr>
              <a:t>10</a:t>
            </a:r>
            <a:r>
              <a:rPr lang="zh-TW" altLang="en-US" sz="2400" b="1" spc="-50" dirty="0" smtClean="0">
                <a:solidFill>
                  <a:srgbClr val="C00000"/>
                </a:solidFill>
                <a:latin typeface="Times New Roman" pitchFamily="18" charset="0"/>
                <a:ea typeface="標楷體" pitchFamily="65" charset="-120"/>
              </a:rPr>
              <a:t>：</a:t>
            </a:r>
            <a:r>
              <a:rPr lang="en-US" altLang="zh-TW" sz="2400" b="1" spc="-50" dirty="0" smtClean="0">
                <a:solidFill>
                  <a:srgbClr val="C00000"/>
                </a:solidFill>
                <a:latin typeface="Times New Roman" pitchFamily="18" charset="0"/>
                <a:ea typeface="標楷體" pitchFamily="65" charset="-120"/>
              </a:rPr>
              <a:t>00</a:t>
            </a:r>
            <a:r>
              <a:rPr lang="zh-TW" altLang="en-US" sz="2400" b="1" spc="-50" dirty="0" smtClean="0">
                <a:solidFill>
                  <a:srgbClr val="C00000"/>
                </a:solidFill>
                <a:latin typeface="Times New Roman" pitchFamily="18" charset="0"/>
                <a:ea typeface="標楷體" pitchFamily="65" charset="-120"/>
              </a:rPr>
              <a:t>起至</a:t>
            </a:r>
            <a:r>
              <a:rPr lang="en-US" altLang="zh-TW" sz="2400" b="1" spc="-50" dirty="0" smtClean="0">
                <a:solidFill>
                  <a:srgbClr val="C00000"/>
                </a:solidFill>
                <a:latin typeface="Times New Roman" pitchFamily="18" charset="0"/>
                <a:ea typeface="標楷體" pitchFamily="65" charset="-120"/>
              </a:rPr>
              <a:t>104</a:t>
            </a:r>
            <a:r>
              <a:rPr lang="zh-TW" altLang="en-US" sz="2400" b="1" spc="-50" dirty="0" smtClean="0">
                <a:solidFill>
                  <a:srgbClr val="C00000"/>
                </a:solidFill>
                <a:latin typeface="Times New Roman" pitchFamily="18" charset="0"/>
                <a:ea typeface="標楷體" pitchFamily="65" charset="-120"/>
              </a:rPr>
              <a:t>年</a:t>
            </a:r>
            <a:r>
              <a:rPr lang="en-US" altLang="zh-TW" sz="2400" b="1" spc="-50" dirty="0">
                <a:solidFill>
                  <a:srgbClr val="C00000"/>
                </a:solidFill>
                <a:latin typeface="Times New Roman" pitchFamily="18" charset="0"/>
                <a:ea typeface="標楷體" pitchFamily="65" charset="-120"/>
              </a:rPr>
              <a:t>3</a:t>
            </a:r>
            <a:r>
              <a:rPr lang="zh-TW" altLang="en-US" sz="2400" b="1" spc="-50" dirty="0" smtClean="0">
                <a:solidFill>
                  <a:srgbClr val="C00000"/>
                </a:solidFill>
                <a:latin typeface="Times New Roman" pitchFamily="18" charset="0"/>
                <a:ea typeface="標楷體" pitchFamily="65" charset="-120"/>
              </a:rPr>
              <a:t>月</a:t>
            </a:r>
            <a:r>
              <a:rPr lang="en-US" altLang="zh-TW" sz="2400" b="1" spc="-50" dirty="0" smtClean="0">
                <a:solidFill>
                  <a:srgbClr val="C00000"/>
                </a:solidFill>
                <a:latin typeface="Times New Roman" pitchFamily="18" charset="0"/>
                <a:ea typeface="標楷體" pitchFamily="65" charset="-120"/>
              </a:rPr>
              <a:t>12</a:t>
            </a:r>
            <a:r>
              <a:rPr lang="zh-TW" altLang="en-US" sz="2400" b="1" spc="-50" dirty="0" smtClean="0">
                <a:solidFill>
                  <a:srgbClr val="C00000"/>
                </a:solidFill>
                <a:latin typeface="Times New Roman" pitchFamily="18" charset="0"/>
                <a:ea typeface="標楷體" pitchFamily="65" charset="-120"/>
              </a:rPr>
              <a:t>日</a:t>
            </a:r>
            <a:r>
              <a:rPr lang="en-US" altLang="zh-TW" sz="2400" b="1" spc="-50" dirty="0" smtClean="0">
                <a:solidFill>
                  <a:srgbClr val="C00000"/>
                </a:solidFill>
                <a:latin typeface="Times New Roman" pitchFamily="18" charset="0"/>
                <a:ea typeface="標楷體" pitchFamily="65" charset="-120"/>
              </a:rPr>
              <a:t>17</a:t>
            </a:r>
            <a:r>
              <a:rPr lang="zh-TW" altLang="en-US" sz="2400" b="1" spc="-50" dirty="0" smtClean="0">
                <a:solidFill>
                  <a:srgbClr val="C00000"/>
                </a:solidFill>
                <a:latin typeface="Times New Roman" pitchFamily="18" charset="0"/>
                <a:ea typeface="標楷體" pitchFamily="65" charset="-120"/>
              </a:rPr>
              <a:t>：</a:t>
            </a:r>
            <a:r>
              <a:rPr lang="en-US" altLang="zh-TW" sz="2400" b="1" spc="-50" dirty="0" smtClean="0">
                <a:solidFill>
                  <a:srgbClr val="C00000"/>
                </a:solidFill>
                <a:latin typeface="Times New Roman" pitchFamily="18" charset="0"/>
                <a:ea typeface="標楷體" pitchFamily="65" charset="-120"/>
              </a:rPr>
              <a:t>00</a:t>
            </a:r>
            <a:r>
              <a:rPr lang="zh-TW" altLang="en-US" sz="2400" b="1" spc="-50" dirty="0" smtClean="0">
                <a:solidFill>
                  <a:srgbClr val="C00000"/>
                </a:solidFill>
                <a:latin typeface="Times New Roman" pitchFamily="18" charset="0"/>
                <a:ea typeface="標楷體" pitchFamily="65" charset="-120"/>
              </a:rPr>
              <a:t>止</a:t>
            </a:r>
            <a:r>
              <a:rPr lang="zh-TW" altLang="en-US" sz="2400" spc="-50" dirty="0" smtClean="0">
                <a:latin typeface="Times New Roman" pitchFamily="18" charset="0"/>
                <a:ea typeface="標楷體" pitchFamily="65" charset="-120"/>
              </a:rPr>
              <a:t>。</a:t>
            </a:r>
            <a:endParaRPr lang="en-US" altLang="zh-TW" sz="2400" spc="-50" dirty="0" smtClean="0">
              <a:latin typeface="Times New Roman" pitchFamily="18" charset="0"/>
              <a:ea typeface="標楷體" pitchFamily="65" charset="-120"/>
            </a:endParaRPr>
          </a:p>
        </p:txBody>
      </p:sp>
      <p:sp>
        <p:nvSpPr>
          <p:cNvPr id="26630" name="文字方塊 36"/>
          <p:cNvSpPr txBox="1">
            <a:spLocks noChangeArrowheads="1"/>
          </p:cNvSpPr>
          <p:nvPr/>
        </p:nvSpPr>
        <p:spPr bwMode="auto">
          <a:xfrm>
            <a:off x="219075" y="4138613"/>
            <a:ext cx="8658225" cy="2308225"/>
          </a:xfrm>
          <a:prstGeom prst="rect">
            <a:avLst/>
          </a:prstGeom>
          <a:noFill/>
          <a:ln w="9525">
            <a:noFill/>
            <a:miter lim="800000"/>
            <a:headEnd/>
            <a:tailEnd/>
          </a:ln>
        </p:spPr>
        <p:txBody>
          <a:bodyPr>
            <a:spAutoFit/>
          </a:bodyPr>
          <a:lstStyle/>
          <a:p>
            <a:pPr marL="285750" indent="-285750">
              <a:buFont typeface="Wingdings" pitchFamily="2" charset="2"/>
              <a:buChar char="p"/>
            </a:pPr>
            <a:r>
              <a:rPr lang="en-US" altLang="zh-TW" sz="2400">
                <a:latin typeface="Times New Roman" pitchFamily="18" charset="0"/>
                <a:ea typeface="標楷體" pitchFamily="65" charset="-120"/>
              </a:rPr>
              <a:t>104</a:t>
            </a:r>
            <a:r>
              <a:rPr lang="zh-TW" altLang="en-US" sz="2400">
                <a:latin typeface="Times New Roman" pitchFamily="18" charset="0"/>
                <a:ea typeface="標楷體" pitchFamily="65" charset="-120"/>
              </a:rPr>
              <a:t>學年度科技校院繁星計畫聯合推薦甄選入學招生，考生作業系統「網路報名系統」</a:t>
            </a:r>
            <a:r>
              <a:rPr lang="en-US" altLang="zh-TW" sz="2400" b="1">
                <a:solidFill>
                  <a:srgbClr val="C00000"/>
                </a:solidFill>
                <a:latin typeface="Times New Roman" pitchFamily="18" charset="0"/>
                <a:ea typeface="標楷體" pitchFamily="65" charset="-120"/>
              </a:rPr>
              <a:t>【</a:t>
            </a:r>
            <a:r>
              <a:rPr lang="zh-TW" altLang="en-US" sz="2400" b="1">
                <a:solidFill>
                  <a:srgbClr val="C00000"/>
                </a:solidFill>
                <a:latin typeface="Times New Roman" pitchFamily="18" charset="0"/>
                <a:ea typeface="標楷體" pitchFamily="65" charset="-120"/>
              </a:rPr>
              <a:t>練習版</a:t>
            </a:r>
            <a:r>
              <a:rPr lang="en-US" altLang="zh-TW" sz="2400" b="1">
                <a:solidFill>
                  <a:srgbClr val="C00000"/>
                </a:solidFill>
                <a:latin typeface="Times New Roman" pitchFamily="18" charset="0"/>
                <a:ea typeface="標楷體" pitchFamily="65" charset="-120"/>
              </a:rPr>
              <a:t>】</a:t>
            </a:r>
            <a:r>
              <a:rPr lang="zh-TW" altLang="en-US" sz="2400">
                <a:latin typeface="Times New Roman" pitchFamily="18" charset="0"/>
                <a:ea typeface="標楷體" pitchFamily="65" charset="-120"/>
              </a:rPr>
              <a:t>，開放時間自</a:t>
            </a:r>
            <a:r>
              <a:rPr lang="en-US" altLang="zh-TW" sz="2400" b="1">
                <a:solidFill>
                  <a:srgbClr val="C00000"/>
                </a:solidFill>
                <a:latin typeface="Times New Roman" pitchFamily="18" charset="0"/>
                <a:ea typeface="標楷體" pitchFamily="65" charset="-120"/>
              </a:rPr>
              <a:t>104</a:t>
            </a:r>
            <a:r>
              <a:rPr lang="zh-TW" altLang="en-US" sz="2400" b="1">
                <a:solidFill>
                  <a:srgbClr val="C00000"/>
                </a:solidFill>
                <a:latin typeface="Times New Roman" pitchFamily="18" charset="0"/>
                <a:ea typeface="標楷體" pitchFamily="65" charset="-120"/>
              </a:rPr>
              <a:t>年</a:t>
            </a:r>
            <a:r>
              <a:rPr lang="en-US" altLang="zh-TW" sz="2400" b="1">
                <a:solidFill>
                  <a:srgbClr val="C00000"/>
                </a:solidFill>
                <a:latin typeface="Times New Roman" pitchFamily="18" charset="0"/>
                <a:ea typeface="標楷體" pitchFamily="65" charset="-120"/>
              </a:rPr>
              <a:t>3</a:t>
            </a:r>
            <a:r>
              <a:rPr lang="zh-TW" altLang="en-US" sz="2400" b="1">
                <a:solidFill>
                  <a:srgbClr val="C00000"/>
                </a:solidFill>
                <a:latin typeface="Times New Roman" pitchFamily="18" charset="0"/>
                <a:ea typeface="標楷體" pitchFamily="65" charset="-120"/>
              </a:rPr>
              <a:t>月</a:t>
            </a:r>
            <a:r>
              <a:rPr lang="en-US" altLang="zh-TW" sz="2400" b="1">
                <a:solidFill>
                  <a:srgbClr val="C00000"/>
                </a:solidFill>
                <a:latin typeface="Times New Roman" pitchFamily="18" charset="0"/>
                <a:ea typeface="標楷體" pitchFamily="65" charset="-120"/>
              </a:rPr>
              <a:t>2</a:t>
            </a:r>
            <a:r>
              <a:rPr lang="zh-TW" altLang="en-US" sz="2400" b="1">
                <a:solidFill>
                  <a:srgbClr val="C00000"/>
                </a:solidFill>
                <a:latin typeface="Times New Roman" pitchFamily="18" charset="0"/>
                <a:ea typeface="標楷體" pitchFamily="65" charset="-120"/>
              </a:rPr>
              <a:t>日</a:t>
            </a:r>
            <a:r>
              <a:rPr lang="en-US" altLang="zh-TW" sz="2400" b="1">
                <a:solidFill>
                  <a:srgbClr val="C00000"/>
                </a:solidFill>
                <a:latin typeface="Times New Roman" pitchFamily="18" charset="0"/>
                <a:ea typeface="標楷體" pitchFamily="65" charset="-120"/>
              </a:rPr>
              <a:t>10</a:t>
            </a:r>
            <a:r>
              <a:rPr lang="zh-TW" altLang="en-US" sz="2400" b="1">
                <a:solidFill>
                  <a:srgbClr val="C00000"/>
                </a:solidFill>
                <a:latin typeface="Times New Roman" pitchFamily="18" charset="0"/>
                <a:ea typeface="標楷體" pitchFamily="65" charset="-120"/>
              </a:rPr>
              <a:t>：</a:t>
            </a:r>
            <a:r>
              <a:rPr lang="en-US" altLang="zh-TW" sz="2400" b="1">
                <a:solidFill>
                  <a:srgbClr val="C00000"/>
                </a:solidFill>
                <a:latin typeface="Times New Roman" pitchFamily="18" charset="0"/>
                <a:ea typeface="標楷體" pitchFamily="65" charset="-120"/>
              </a:rPr>
              <a:t>00</a:t>
            </a:r>
            <a:r>
              <a:rPr lang="zh-TW" altLang="en-US" sz="2400" b="1">
                <a:solidFill>
                  <a:srgbClr val="C00000"/>
                </a:solidFill>
                <a:latin typeface="Times New Roman" pitchFamily="18" charset="0"/>
                <a:ea typeface="標楷體" pitchFamily="65" charset="-120"/>
              </a:rPr>
              <a:t>起至</a:t>
            </a:r>
            <a:r>
              <a:rPr lang="en-US" altLang="zh-TW" sz="2400" b="1">
                <a:solidFill>
                  <a:srgbClr val="C00000"/>
                </a:solidFill>
                <a:latin typeface="Times New Roman" pitchFamily="18" charset="0"/>
                <a:ea typeface="標楷體" pitchFamily="65" charset="-120"/>
              </a:rPr>
              <a:t>104</a:t>
            </a:r>
            <a:r>
              <a:rPr lang="zh-TW" altLang="en-US" sz="2400" b="1">
                <a:solidFill>
                  <a:srgbClr val="C00000"/>
                </a:solidFill>
                <a:latin typeface="Times New Roman" pitchFamily="18" charset="0"/>
                <a:ea typeface="標楷體" pitchFamily="65" charset="-120"/>
              </a:rPr>
              <a:t>年</a:t>
            </a:r>
            <a:r>
              <a:rPr lang="en-US" altLang="zh-TW" sz="2400" b="1">
                <a:solidFill>
                  <a:srgbClr val="C00000"/>
                </a:solidFill>
                <a:latin typeface="Times New Roman" pitchFamily="18" charset="0"/>
                <a:ea typeface="標楷體" pitchFamily="65" charset="-120"/>
              </a:rPr>
              <a:t>3</a:t>
            </a:r>
            <a:r>
              <a:rPr lang="zh-TW" altLang="en-US" sz="2400" b="1">
                <a:solidFill>
                  <a:srgbClr val="C00000"/>
                </a:solidFill>
                <a:latin typeface="Times New Roman" pitchFamily="18" charset="0"/>
                <a:ea typeface="標楷體" pitchFamily="65" charset="-120"/>
              </a:rPr>
              <a:t>月</a:t>
            </a:r>
            <a:r>
              <a:rPr lang="en-US" altLang="zh-TW" sz="2400" b="1">
                <a:solidFill>
                  <a:srgbClr val="C00000"/>
                </a:solidFill>
                <a:latin typeface="Times New Roman" pitchFamily="18" charset="0"/>
                <a:ea typeface="標楷體" pitchFamily="65" charset="-120"/>
              </a:rPr>
              <a:t>9</a:t>
            </a:r>
            <a:r>
              <a:rPr lang="zh-TW" altLang="en-US" sz="2400" b="1">
                <a:solidFill>
                  <a:srgbClr val="C00000"/>
                </a:solidFill>
                <a:latin typeface="Times New Roman" pitchFamily="18" charset="0"/>
                <a:ea typeface="標楷體" pitchFamily="65" charset="-120"/>
              </a:rPr>
              <a:t>日</a:t>
            </a:r>
            <a:r>
              <a:rPr lang="en-US" altLang="zh-TW" sz="2400" b="1">
                <a:solidFill>
                  <a:srgbClr val="C00000"/>
                </a:solidFill>
                <a:latin typeface="Times New Roman" pitchFamily="18" charset="0"/>
                <a:ea typeface="標楷體" pitchFamily="65" charset="-120"/>
              </a:rPr>
              <a:t>17</a:t>
            </a:r>
            <a:r>
              <a:rPr lang="zh-TW" altLang="en-US" sz="2400" b="1">
                <a:solidFill>
                  <a:srgbClr val="C00000"/>
                </a:solidFill>
                <a:latin typeface="Times New Roman" pitchFamily="18" charset="0"/>
                <a:ea typeface="標楷體" pitchFamily="65" charset="-120"/>
              </a:rPr>
              <a:t>：</a:t>
            </a:r>
            <a:r>
              <a:rPr lang="en-US" altLang="zh-TW" sz="2400" b="1">
                <a:solidFill>
                  <a:srgbClr val="C00000"/>
                </a:solidFill>
                <a:latin typeface="Times New Roman" pitchFamily="18" charset="0"/>
                <a:ea typeface="標楷體" pitchFamily="65" charset="-120"/>
              </a:rPr>
              <a:t>00</a:t>
            </a:r>
            <a:r>
              <a:rPr lang="zh-TW" altLang="en-US" sz="2400" b="1">
                <a:solidFill>
                  <a:srgbClr val="C00000"/>
                </a:solidFill>
                <a:latin typeface="Times New Roman" pitchFamily="18" charset="0"/>
                <a:ea typeface="標楷體" pitchFamily="65" charset="-120"/>
              </a:rPr>
              <a:t>止</a:t>
            </a:r>
            <a:r>
              <a:rPr lang="zh-TW" altLang="en-US" sz="2400">
                <a:latin typeface="Times New Roman" pitchFamily="18" charset="0"/>
                <a:ea typeface="標楷體" pitchFamily="65" charset="-120"/>
              </a:rPr>
              <a:t>。</a:t>
            </a:r>
            <a:endParaRPr lang="en-US" altLang="zh-TW" sz="2400">
              <a:latin typeface="Times New Roman" pitchFamily="18" charset="0"/>
              <a:ea typeface="標楷體" pitchFamily="65" charset="-120"/>
            </a:endParaRPr>
          </a:p>
          <a:p>
            <a:pPr marL="285750" indent="-285750">
              <a:buFont typeface="Wingdings" pitchFamily="2" charset="2"/>
              <a:buChar char="p"/>
            </a:pPr>
            <a:r>
              <a:rPr lang="zh-TW" altLang="en-US" sz="2400">
                <a:latin typeface="Times New Roman" pitchFamily="18" charset="0"/>
                <a:ea typeface="標楷體" pitchFamily="65" charset="-120"/>
              </a:rPr>
              <a:t>自</a:t>
            </a:r>
            <a:r>
              <a:rPr lang="en-US" altLang="zh-TW" sz="2400" b="1">
                <a:solidFill>
                  <a:srgbClr val="C00000"/>
                </a:solidFill>
                <a:latin typeface="Times New Roman" pitchFamily="18" charset="0"/>
                <a:ea typeface="標楷體" pitchFamily="65" charset="-120"/>
              </a:rPr>
              <a:t>104</a:t>
            </a:r>
            <a:r>
              <a:rPr lang="zh-TW" altLang="en-US" sz="2400" b="1">
                <a:solidFill>
                  <a:srgbClr val="C00000"/>
                </a:solidFill>
                <a:latin typeface="Times New Roman" pitchFamily="18" charset="0"/>
                <a:ea typeface="標楷體" pitchFamily="65" charset="-120"/>
              </a:rPr>
              <a:t>年</a:t>
            </a:r>
            <a:r>
              <a:rPr lang="en-US" altLang="zh-TW" sz="2400" b="1">
                <a:solidFill>
                  <a:srgbClr val="C00000"/>
                </a:solidFill>
                <a:latin typeface="Times New Roman" pitchFamily="18" charset="0"/>
                <a:ea typeface="標楷體" pitchFamily="65" charset="-120"/>
              </a:rPr>
              <a:t>3</a:t>
            </a:r>
            <a:r>
              <a:rPr lang="zh-TW" altLang="en-US" sz="2400" b="1">
                <a:solidFill>
                  <a:srgbClr val="C00000"/>
                </a:solidFill>
                <a:latin typeface="Times New Roman" pitchFamily="18" charset="0"/>
                <a:ea typeface="標楷體" pitchFamily="65" charset="-120"/>
              </a:rPr>
              <a:t>月</a:t>
            </a:r>
            <a:r>
              <a:rPr lang="en-US" altLang="zh-TW" sz="2400" b="1">
                <a:solidFill>
                  <a:srgbClr val="C00000"/>
                </a:solidFill>
                <a:latin typeface="Times New Roman" pitchFamily="18" charset="0"/>
                <a:ea typeface="標楷體" pitchFamily="65" charset="-120"/>
              </a:rPr>
              <a:t>13</a:t>
            </a:r>
            <a:r>
              <a:rPr lang="zh-TW" altLang="en-US" sz="2400" b="1">
                <a:solidFill>
                  <a:srgbClr val="C00000"/>
                </a:solidFill>
                <a:latin typeface="Times New Roman" pitchFamily="18" charset="0"/>
                <a:ea typeface="標楷體" pitchFamily="65" charset="-120"/>
              </a:rPr>
              <a:t>日</a:t>
            </a:r>
            <a:r>
              <a:rPr lang="en-US" altLang="zh-TW" sz="2400" b="1">
                <a:solidFill>
                  <a:srgbClr val="C00000"/>
                </a:solidFill>
                <a:latin typeface="Times New Roman" pitchFamily="18" charset="0"/>
                <a:ea typeface="標楷體" pitchFamily="65" charset="-120"/>
              </a:rPr>
              <a:t>10</a:t>
            </a:r>
            <a:r>
              <a:rPr lang="zh-TW" altLang="en-US" sz="2400" b="1">
                <a:solidFill>
                  <a:srgbClr val="C00000"/>
                </a:solidFill>
                <a:latin typeface="Times New Roman" pitchFamily="18" charset="0"/>
                <a:ea typeface="標楷體" pitchFamily="65" charset="-120"/>
              </a:rPr>
              <a:t>：</a:t>
            </a:r>
            <a:r>
              <a:rPr lang="en-US" altLang="zh-TW" sz="2400" b="1">
                <a:solidFill>
                  <a:srgbClr val="C00000"/>
                </a:solidFill>
                <a:latin typeface="Times New Roman" pitchFamily="18" charset="0"/>
                <a:ea typeface="標楷體" pitchFamily="65" charset="-120"/>
              </a:rPr>
              <a:t>00</a:t>
            </a:r>
            <a:r>
              <a:rPr lang="zh-TW" altLang="en-US" sz="2400" b="1">
                <a:solidFill>
                  <a:srgbClr val="C00000"/>
                </a:solidFill>
                <a:latin typeface="Times New Roman" pitchFamily="18" charset="0"/>
                <a:ea typeface="標楷體" pitchFamily="65" charset="-120"/>
              </a:rPr>
              <a:t>起至</a:t>
            </a:r>
            <a:r>
              <a:rPr lang="en-US" altLang="zh-TW" sz="2400" b="1">
                <a:solidFill>
                  <a:srgbClr val="C00000"/>
                </a:solidFill>
                <a:latin typeface="Times New Roman" pitchFamily="18" charset="0"/>
                <a:ea typeface="標楷體" pitchFamily="65" charset="-120"/>
              </a:rPr>
              <a:t>104</a:t>
            </a:r>
            <a:r>
              <a:rPr lang="zh-TW" altLang="en-US" sz="2400" b="1">
                <a:solidFill>
                  <a:srgbClr val="C00000"/>
                </a:solidFill>
                <a:latin typeface="Times New Roman" pitchFamily="18" charset="0"/>
                <a:ea typeface="標楷體" pitchFamily="65" charset="-120"/>
              </a:rPr>
              <a:t>年</a:t>
            </a:r>
            <a:r>
              <a:rPr lang="en-US" altLang="zh-TW" sz="2400" b="1">
                <a:solidFill>
                  <a:srgbClr val="C00000"/>
                </a:solidFill>
                <a:latin typeface="Times New Roman" pitchFamily="18" charset="0"/>
                <a:ea typeface="標楷體" pitchFamily="65" charset="-120"/>
              </a:rPr>
              <a:t>3</a:t>
            </a:r>
            <a:r>
              <a:rPr lang="zh-TW" altLang="en-US" sz="2400" b="1">
                <a:solidFill>
                  <a:srgbClr val="C00000"/>
                </a:solidFill>
                <a:latin typeface="Times New Roman" pitchFamily="18" charset="0"/>
                <a:ea typeface="標楷體" pitchFamily="65" charset="-120"/>
              </a:rPr>
              <a:t>月</a:t>
            </a:r>
            <a:r>
              <a:rPr lang="en-US" altLang="zh-TW" sz="2400" b="1">
                <a:solidFill>
                  <a:srgbClr val="C00000"/>
                </a:solidFill>
                <a:latin typeface="Times New Roman" pitchFamily="18" charset="0"/>
                <a:ea typeface="標楷體" pitchFamily="65" charset="-120"/>
              </a:rPr>
              <a:t>18</a:t>
            </a:r>
            <a:r>
              <a:rPr lang="zh-TW" altLang="en-US" sz="2400" b="1">
                <a:solidFill>
                  <a:srgbClr val="C00000"/>
                </a:solidFill>
                <a:latin typeface="Times New Roman" pitchFamily="18" charset="0"/>
                <a:ea typeface="標楷體" pitchFamily="65" charset="-120"/>
              </a:rPr>
              <a:t>日</a:t>
            </a:r>
            <a:r>
              <a:rPr lang="en-US" altLang="zh-TW" sz="2400" b="1">
                <a:solidFill>
                  <a:srgbClr val="C00000"/>
                </a:solidFill>
                <a:latin typeface="Times New Roman" pitchFamily="18" charset="0"/>
                <a:ea typeface="標楷體" pitchFamily="65" charset="-120"/>
              </a:rPr>
              <a:t>17</a:t>
            </a:r>
            <a:r>
              <a:rPr lang="zh-TW" altLang="en-US" sz="2400" b="1">
                <a:solidFill>
                  <a:srgbClr val="C00000"/>
                </a:solidFill>
                <a:latin typeface="Times New Roman" pitchFamily="18" charset="0"/>
                <a:ea typeface="標楷體" pitchFamily="65" charset="-120"/>
              </a:rPr>
              <a:t>：</a:t>
            </a:r>
            <a:r>
              <a:rPr lang="en-US" altLang="zh-TW" sz="2400" b="1">
                <a:solidFill>
                  <a:srgbClr val="C00000"/>
                </a:solidFill>
                <a:latin typeface="Times New Roman" pitchFamily="18" charset="0"/>
                <a:ea typeface="標楷體" pitchFamily="65" charset="-120"/>
              </a:rPr>
              <a:t>00</a:t>
            </a:r>
            <a:r>
              <a:rPr lang="zh-TW" altLang="en-US" sz="2400" b="1">
                <a:solidFill>
                  <a:srgbClr val="C00000"/>
                </a:solidFill>
                <a:latin typeface="Times New Roman" pitchFamily="18" charset="0"/>
                <a:ea typeface="標楷體" pitchFamily="65" charset="-120"/>
              </a:rPr>
              <a:t>止</a:t>
            </a:r>
            <a:r>
              <a:rPr lang="zh-TW" altLang="en-US" sz="2400">
                <a:latin typeface="Times New Roman" pitchFamily="18" charset="0"/>
                <a:ea typeface="標楷體" pitchFamily="65" charset="-120"/>
              </a:rPr>
              <a:t>開放考生作業系統「網路報名系統」 ，請各校承辦老師提醒並輔導考生完成報名，逾期概不受理。</a:t>
            </a:r>
            <a:endParaRPr lang="en-US" altLang="zh-TW" sz="2400">
              <a:latin typeface="Times New Roman" pitchFamily="18" charset="0"/>
              <a:ea typeface="標楷體" pitchFamily="65" charset="-120"/>
            </a:endParaRPr>
          </a:p>
        </p:txBody>
      </p:sp>
      <p:sp>
        <p:nvSpPr>
          <p:cNvPr id="5" name="圓角矩形 4"/>
          <p:cNvSpPr/>
          <p:nvPr/>
        </p:nvSpPr>
        <p:spPr>
          <a:xfrm>
            <a:off x="233686" y="1142132"/>
            <a:ext cx="3114178" cy="468461"/>
          </a:xfrm>
          <a:prstGeom prst="roundRect">
            <a:avLst/>
          </a:prstGeom>
          <a:solidFill>
            <a:srgbClr val="FF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高職學校作業時間</a:t>
            </a:r>
          </a:p>
        </p:txBody>
      </p:sp>
      <p:sp>
        <p:nvSpPr>
          <p:cNvPr id="38" name="圓角矩形 37"/>
          <p:cNvSpPr/>
          <p:nvPr/>
        </p:nvSpPr>
        <p:spPr>
          <a:xfrm>
            <a:off x="259557" y="3549585"/>
            <a:ext cx="3808387" cy="468461"/>
          </a:xfrm>
          <a:prstGeom prst="roundRect">
            <a:avLst/>
          </a:prstGeom>
          <a:solidFill>
            <a:srgbClr val="FF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推薦考生網路報名時間</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47D85A2-FA62-4600-BF3E-3EAA59799DAA}" type="slidenum">
              <a:rPr lang="en-US" altLang="zh-TW" sz="1400"/>
              <a:pPr algn="r"/>
              <a:t>15</a:t>
            </a:fld>
            <a:endParaRPr lang="en-US" altLang="zh-TW" sz="1400"/>
          </a:p>
        </p:txBody>
      </p:sp>
      <p:grpSp>
        <p:nvGrpSpPr>
          <p:cNvPr id="27651" name="群組 34"/>
          <p:cNvGrpSpPr>
            <a:grpSpLocks/>
          </p:cNvGrpSpPr>
          <p:nvPr/>
        </p:nvGrpSpPr>
        <p:grpSpPr bwMode="auto">
          <a:xfrm>
            <a:off x="1071563" y="1412875"/>
            <a:ext cx="4214812" cy="5029200"/>
            <a:chOff x="1071563" y="1412875"/>
            <a:chExt cx="4214812" cy="5029475"/>
          </a:xfrm>
        </p:grpSpPr>
        <p:sp>
          <p:nvSpPr>
            <p:cNvPr id="28696" name="Rectangle 6"/>
            <p:cNvSpPr>
              <a:spLocks noChangeArrowheads="1"/>
            </p:cNvSpPr>
            <p:nvPr/>
          </p:nvSpPr>
          <p:spPr bwMode="auto">
            <a:xfrm>
              <a:off x="1071563" y="1412875"/>
              <a:ext cx="3738562" cy="720764"/>
            </a:xfrm>
            <a:prstGeom prst="rect">
              <a:avLst/>
            </a:prstGeom>
            <a:solidFill>
              <a:srgbClr val="E5E5F7"/>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altLang="zh-TW" sz="2200" dirty="0">
                  <a:latin typeface="Times New Roman" pitchFamily="18" charset="0"/>
                  <a:ea typeface="標楷體" pitchFamily="65" charset="-120"/>
                  <a:cs typeface="Times New Roman" pitchFamily="18" charset="0"/>
                </a:rPr>
                <a:t>104.3.6 10:00</a:t>
              </a:r>
              <a:r>
                <a:rPr lang="zh-TW" altLang="en-US" sz="2200" dirty="0">
                  <a:latin typeface="Times New Roman" pitchFamily="18" charset="0"/>
                  <a:ea typeface="標楷體" pitchFamily="65" charset="-120"/>
                  <a:cs typeface="Times New Roman" pitchFamily="18" charset="0"/>
                </a:rPr>
                <a:t>～</a:t>
              </a:r>
              <a:r>
                <a:rPr lang="en-US" altLang="zh-TW" sz="2200" dirty="0">
                  <a:latin typeface="Times New Roman" pitchFamily="18" charset="0"/>
                  <a:ea typeface="標楷體" pitchFamily="65" charset="-120"/>
                  <a:cs typeface="Times New Roman" pitchFamily="18" charset="0"/>
                </a:rPr>
                <a:t>104.3.12 17:00</a:t>
              </a:r>
            </a:p>
          </p:txBody>
        </p:sp>
        <p:cxnSp>
          <p:nvCxnSpPr>
            <p:cNvPr id="27669" name="AutoShape 19"/>
            <p:cNvCxnSpPr>
              <a:cxnSpLocks noChangeShapeType="1"/>
            </p:cNvCxnSpPr>
            <p:nvPr/>
          </p:nvCxnSpPr>
          <p:spPr bwMode="auto">
            <a:xfrm>
              <a:off x="4594225" y="4286613"/>
              <a:ext cx="692150" cy="0"/>
            </a:xfrm>
            <a:prstGeom prst="straightConnector1">
              <a:avLst/>
            </a:prstGeom>
            <a:noFill/>
            <a:ln w="57150">
              <a:solidFill>
                <a:srgbClr val="000066"/>
              </a:solidFill>
              <a:round/>
              <a:headEnd/>
              <a:tailEnd type="triangle" w="med" len="med"/>
            </a:ln>
          </p:spPr>
        </p:cxnSp>
        <p:grpSp>
          <p:nvGrpSpPr>
            <p:cNvPr id="27670" name="群組 17"/>
            <p:cNvGrpSpPr>
              <a:grpSpLocks/>
            </p:cNvGrpSpPr>
            <p:nvPr/>
          </p:nvGrpSpPr>
          <p:grpSpPr bwMode="auto">
            <a:xfrm>
              <a:off x="1081088" y="2256722"/>
              <a:ext cx="3738562" cy="4185628"/>
              <a:chOff x="1235870" y="2456032"/>
              <a:chExt cx="3738906" cy="3750865"/>
            </a:xfrm>
          </p:grpSpPr>
          <p:sp>
            <p:nvSpPr>
              <p:cNvPr id="28699" name="Rectangle 7"/>
              <p:cNvSpPr>
                <a:spLocks noChangeArrowheads="1"/>
              </p:cNvSpPr>
              <p:nvPr/>
            </p:nvSpPr>
            <p:spPr bwMode="auto">
              <a:xfrm>
                <a:off x="1235870" y="2483735"/>
                <a:ext cx="3738906" cy="3652028"/>
              </a:xfrm>
              <a:prstGeom prst="rect">
                <a:avLst/>
              </a:prstGeom>
              <a:solidFill>
                <a:srgbClr val="E5E5F7"/>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zh-TW" altLang="en-US" sz="1400">
                  <a:latin typeface="Times New Roman" pitchFamily="18" charset="0"/>
                  <a:ea typeface="標楷體" pitchFamily="65" charset="-120"/>
                </a:endParaRPr>
              </a:p>
            </p:txBody>
          </p:sp>
          <p:sp>
            <p:nvSpPr>
              <p:cNvPr id="22552" name="矩形 21"/>
              <p:cNvSpPr>
                <a:spLocks noChangeArrowheads="1"/>
              </p:cNvSpPr>
              <p:nvPr/>
            </p:nvSpPr>
            <p:spPr bwMode="auto">
              <a:xfrm>
                <a:off x="1246983" y="2456703"/>
                <a:ext cx="3621421" cy="3750194"/>
              </a:xfrm>
              <a:prstGeom prst="rect">
                <a:avLst/>
              </a:prstGeom>
              <a:noFill/>
              <a:ln>
                <a:noFill/>
              </a:ln>
              <a:extLst>
                <a:ext uri="{909E8E84-426E-40DD-AFC4-6F175D3DCCD1}"/>
                <a:ext uri="{91240B29-F687-4F45-9708-019B960494DF}"/>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just" eaLnBrk="1" hangingPunct="1">
                  <a:spcBef>
                    <a:spcPct val="0"/>
                  </a:spcBef>
                  <a:buFontTx/>
                  <a:buNone/>
                  <a:defRPr/>
                </a:pPr>
                <a:r>
                  <a:rPr lang="zh-TW" altLang="en-US" sz="2400" b="1" dirty="0" smtClean="0">
                    <a:latin typeface="Times New Roman" pitchFamily="18" charset="0"/>
                    <a:ea typeface="標楷體" pitchFamily="65" charset="-120"/>
                  </a:rPr>
                  <a:t>上傳並登錄相關學生資料</a:t>
                </a:r>
                <a:endParaRPr lang="en-US" altLang="zh-TW" sz="2400" b="1" dirty="0" smtClean="0">
                  <a:latin typeface="Times New Roman" pitchFamily="18" charset="0"/>
                  <a:ea typeface="標楷體" pitchFamily="65" charset="-120"/>
                </a:endParaRPr>
              </a:p>
              <a:p>
                <a:pPr algn="just" eaLnBrk="1" hangingPunct="1">
                  <a:spcBef>
                    <a:spcPct val="0"/>
                  </a:spcBef>
                  <a:buFontTx/>
                  <a:buNone/>
                  <a:defRPr/>
                </a:pPr>
                <a:r>
                  <a:rPr lang="en-US" altLang="zh-TW" sz="2200" dirty="0" smtClean="0">
                    <a:latin typeface="Times New Roman" pitchFamily="18" charset="0"/>
                    <a:ea typeface="標楷體" pitchFamily="65" charset="-120"/>
                  </a:rPr>
                  <a:t>1.</a:t>
                </a:r>
                <a:r>
                  <a:rPr lang="zh-TW" altLang="en-US" sz="2200" spc="-70" dirty="0" smtClean="0">
                    <a:latin typeface="Times New Roman" pitchFamily="18" charset="0"/>
                    <a:ea typeface="標楷體" pitchFamily="65" charset="-120"/>
                  </a:rPr>
                  <a:t>各高職學校至本委員會網站上傳相關學生之成績資料</a:t>
                </a:r>
                <a:r>
                  <a:rPr lang="en-US" altLang="zh-TW" sz="2200" spc="-70" dirty="0" smtClean="0">
                    <a:latin typeface="Times New Roman" pitchFamily="18" charset="0"/>
                    <a:ea typeface="標楷體" pitchFamily="65" charset="-120"/>
                  </a:rPr>
                  <a:t>(</a:t>
                </a:r>
                <a:r>
                  <a:rPr lang="zh-TW" altLang="en-US" sz="2200" spc="-70" dirty="0" smtClean="0">
                    <a:latin typeface="Times New Roman" pitchFamily="18" charset="0"/>
                    <a:ea typeface="標楷體" pitchFamily="65" charset="-120"/>
                  </a:rPr>
                  <a:t>含群名次表</a:t>
                </a:r>
                <a:r>
                  <a:rPr lang="en-US" altLang="zh-TW" sz="2200" spc="-70" dirty="0" smtClean="0">
                    <a:latin typeface="Times New Roman" pitchFamily="18" charset="0"/>
                    <a:ea typeface="標楷體" pitchFamily="65" charset="-120"/>
                  </a:rPr>
                  <a:t>)</a:t>
                </a:r>
                <a:r>
                  <a:rPr lang="zh-TW" altLang="en-US" sz="2200" spc="-70" dirty="0" smtClean="0">
                    <a:latin typeface="Times New Roman" pitchFamily="18" charset="0"/>
                    <a:ea typeface="標楷體" pitchFamily="65" charset="-120"/>
                  </a:rPr>
                  <a:t>，並輸入各群各比序之成績計算方式</a:t>
                </a:r>
              </a:p>
              <a:p>
                <a:pPr algn="just" eaLnBrk="1" hangingPunct="1">
                  <a:spcBef>
                    <a:spcPct val="0"/>
                  </a:spcBef>
                  <a:buFontTx/>
                  <a:buNone/>
                  <a:defRPr/>
                </a:pPr>
                <a:r>
                  <a:rPr lang="en-US" altLang="zh-TW" sz="2200" dirty="0" smtClean="0">
                    <a:latin typeface="Times New Roman" pitchFamily="18" charset="0"/>
                    <a:ea typeface="標楷體" pitchFamily="65" charset="-120"/>
                  </a:rPr>
                  <a:t>2.</a:t>
                </a:r>
                <a:r>
                  <a:rPr lang="zh-TW" altLang="en-US" sz="2200" dirty="0" smtClean="0">
                    <a:latin typeface="Times New Roman" pitchFamily="18" charset="0"/>
                    <a:ea typeface="標楷體" pitchFamily="65" charset="-120"/>
                  </a:rPr>
                  <a:t>登錄至多</a:t>
                </a:r>
                <a:r>
                  <a:rPr lang="en-US" altLang="zh-TW" sz="2200" dirty="0" smtClean="0">
                    <a:latin typeface="Times New Roman" pitchFamily="18" charset="0"/>
                    <a:ea typeface="標楷體" pitchFamily="65" charset="-120"/>
                  </a:rPr>
                  <a:t>10</a:t>
                </a:r>
                <a:r>
                  <a:rPr lang="zh-TW" altLang="en-US" sz="2200" dirty="0" smtClean="0">
                    <a:latin typeface="Times New Roman" pitchFamily="18" charset="0"/>
                    <a:ea typeface="標楷體" pitchFamily="65" charset="-120"/>
                  </a:rPr>
                  <a:t>名被推薦考生之基本資料及其推薦順序</a:t>
                </a:r>
                <a:endParaRPr lang="en-US" altLang="zh-TW" sz="2200" dirty="0" smtClean="0">
                  <a:latin typeface="Times New Roman" pitchFamily="18" charset="0"/>
                  <a:ea typeface="標楷體" pitchFamily="65" charset="-120"/>
                </a:endParaRPr>
              </a:p>
              <a:p>
                <a:pPr algn="just" eaLnBrk="1" hangingPunct="1">
                  <a:spcBef>
                    <a:spcPct val="0"/>
                  </a:spcBef>
                  <a:buFontTx/>
                  <a:buNone/>
                  <a:defRPr/>
                </a:pPr>
                <a:r>
                  <a:rPr lang="en-US" altLang="zh-TW" sz="2200" dirty="0" smtClean="0">
                    <a:latin typeface="Times New Roman" pitchFamily="18" charset="0"/>
                    <a:ea typeface="標楷體" pitchFamily="65" charset="-120"/>
                  </a:rPr>
                  <a:t>3.</a:t>
                </a:r>
                <a:r>
                  <a:rPr lang="zh-TW" altLang="en-US" sz="2200" dirty="0" smtClean="0">
                    <a:latin typeface="Times New Roman" pitchFamily="18" charset="0"/>
                    <a:ea typeface="標楷體" pitchFamily="65" charset="-120"/>
                  </a:rPr>
                  <a:t>確認被推薦考生基本資料</a:t>
                </a:r>
                <a:endParaRPr lang="en-US" altLang="zh-TW" sz="2200" dirty="0" smtClean="0">
                  <a:latin typeface="Times New Roman" pitchFamily="18" charset="0"/>
                  <a:ea typeface="標楷體" pitchFamily="65" charset="-120"/>
                </a:endParaRPr>
              </a:p>
              <a:p>
                <a:pPr algn="just" eaLnBrk="1" hangingPunct="1">
                  <a:spcBef>
                    <a:spcPct val="0"/>
                  </a:spcBef>
                  <a:buFontTx/>
                  <a:buNone/>
                  <a:defRPr/>
                </a:pPr>
                <a:r>
                  <a:rPr lang="en-US" altLang="zh-TW" sz="2200" dirty="0" smtClean="0">
                    <a:latin typeface="Times New Roman" pitchFamily="18" charset="0"/>
                    <a:ea typeface="標楷體" pitchFamily="65" charset="-120"/>
                  </a:rPr>
                  <a:t>4.</a:t>
                </a:r>
                <a:r>
                  <a:rPr lang="zh-TW" altLang="en-US" sz="2200" dirty="0" smtClean="0">
                    <a:latin typeface="Times New Roman" pitchFamily="18" charset="0"/>
                    <a:ea typeface="標楷體" pitchFamily="65" charset="-120"/>
                  </a:rPr>
                  <a:t>取得至多</a:t>
                </a:r>
                <a:r>
                  <a:rPr lang="en-US" altLang="zh-TW" sz="2200" dirty="0" smtClean="0">
                    <a:latin typeface="Times New Roman" pitchFamily="18" charset="0"/>
                    <a:ea typeface="標楷體" pitchFamily="65" charset="-120"/>
                  </a:rPr>
                  <a:t>10</a:t>
                </a:r>
                <a:r>
                  <a:rPr lang="zh-TW" altLang="en-US" sz="2200" dirty="0" smtClean="0">
                    <a:latin typeface="Times New Roman" pitchFamily="18" charset="0"/>
                    <a:ea typeface="標楷體" pitchFamily="65" charset="-120"/>
                  </a:rPr>
                  <a:t>名被推薦考生之報名帳號及密碼，轉給考生進行網路報名</a:t>
                </a:r>
                <a:endParaRPr lang="en-US" altLang="zh-TW" sz="2200" dirty="0" smtClean="0">
                  <a:latin typeface="Times New Roman" pitchFamily="18" charset="0"/>
                  <a:ea typeface="標楷體" pitchFamily="65" charset="-120"/>
                </a:endParaRPr>
              </a:p>
              <a:p>
                <a:pPr algn="just" eaLnBrk="1" hangingPunct="1">
                  <a:spcBef>
                    <a:spcPct val="0"/>
                  </a:spcBef>
                  <a:buFontTx/>
                  <a:buNone/>
                  <a:defRPr/>
                </a:pPr>
                <a:r>
                  <a:rPr lang="en-US" altLang="zh-TW" sz="2200" dirty="0" smtClean="0">
                    <a:latin typeface="Times New Roman" pitchFamily="18" charset="0"/>
                    <a:ea typeface="標楷體" pitchFamily="65" charset="-120"/>
                  </a:rPr>
                  <a:t>5.</a:t>
                </a:r>
                <a:r>
                  <a:rPr lang="zh-TW" altLang="en-US" sz="2200" dirty="0" smtClean="0">
                    <a:latin typeface="Times New Roman" pitchFamily="18" charset="0"/>
                    <a:ea typeface="標楷體" pitchFamily="65" charset="-120"/>
                  </a:rPr>
                  <a:t>各校上傳遴選辦法備查</a:t>
                </a:r>
                <a:endParaRPr lang="en-US" altLang="zh-TW" sz="2200" dirty="0" smtClean="0">
                  <a:latin typeface="Times New Roman" pitchFamily="18" charset="0"/>
                  <a:ea typeface="標楷體" pitchFamily="65" charset="-120"/>
                </a:endParaRPr>
              </a:p>
            </p:txBody>
          </p:sp>
        </p:grpSp>
      </p:grpSp>
      <p:grpSp>
        <p:nvGrpSpPr>
          <p:cNvPr id="4" name="Group 20"/>
          <p:cNvGrpSpPr>
            <a:grpSpLocks/>
          </p:cNvGrpSpPr>
          <p:nvPr/>
        </p:nvGrpSpPr>
        <p:grpSpPr bwMode="auto">
          <a:xfrm>
            <a:off x="5286375" y="1412875"/>
            <a:ext cx="3703638" cy="5011515"/>
            <a:chOff x="3330" y="1117"/>
            <a:chExt cx="2226" cy="2705"/>
          </a:xfrm>
          <a:effectLst>
            <a:outerShdw blurRad="50800" dist="38100" dir="2700000" algn="tl" rotWithShape="0">
              <a:prstClr val="black">
                <a:alpha val="40000"/>
              </a:prstClr>
            </a:outerShdw>
          </a:effectLst>
        </p:grpSpPr>
        <p:sp>
          <p:nvSpPr>
            <p:cNvPr id="28692" name="Rectangle 8"/>
            <p:cNvSpPr>
              <a:spLocks noChangeArrowheads="1"/>
            </p:cNvSpPr>
            <p:nvPr/>
          </p:nvSpPr>
          <p:spPr bwMode="auto">
            <a:xfrm>
              <a:off x="3330" y="1117"/>
              <a:ext cx="2219" cy="389"/>
            </a:xfrm>
            <a:prstGeom prst="rect">
              <a:avLst/>
            </a:prstGeom>
            <a:solidFill>
              <a:srgbClr val="E5E5F7"/>
            </a:solidFill>
            <a:ln w="9525">
              <a:noFill/>
              <a:miter lim="800000"/>
              <a:headEnd/>
              <a:tailEnd/>
            </a:ln>
          </p:spPr>
          <p:txBody>
            <a:bodyPr wrap="none" anchor="ctr"/>
            <a:lstStyle/>
            <a:p>
              <a:pPr algn="ctr">
                <a:defRPr/>
              </a:pPr>
              <a:r>
                <a:rPr lang="en-US" altLang="zh-TW" sz="2200" dirty="0">
                  <a:latin typeface="Times New Roman" pitchFamily="18" charset="0"/>
                  <a:ea typeface="標楷體" pitchFamily="65" charset="-120"/>
                </a:rPr>
                <a:t>104.3.13</a:t>
              </a:r>
              <a:r>
                <a:rPr lang="zh-TW" altLang="en-US" sz="2200" dirty="0">
                  <a:latin typeface="Times New Roman" pitchFamily="18" charset="0"/>
                  <a:ea typeface="標楷體" pitchFamily="65" charset="-120"/>
                </a:rPr>
                <a:t> </a:t>
              </a:r>
              <a:r>
                <a:rPr lang="en-US" altLang="zh-TW" sz="2200" dirty="0">
                  <a:latin typeface="Times New Roman" pitchFamily="18" charset="0"/>
                  <a:ea typeface="標楷體" pitchFamily="65" charset="-120"/>
                </a:rPr>
                <a:t>10:00</a:t>
              </a:r>
              <a:r>
                <a:rPr lang="zh-TW" altLang="en-US" sz="2200" dirty="0">
                  <a:latin typeface="Times New Roman" pitchFamily="18" charset="0"/>
                  <a:ea typeface="標楷體" pitchFamily="65" charset="-120"/>
                </a:rPr>
                <a:t>～</a:t>
              </a:r>
              <a:r>
                <a:rPr lang="en-US" altLang="zh-TW" sz="2200" dirty="0">
                  <a:latin typeface="Times New Roman" pitchFamily="18" charset="0"/>
                  <a:ea typeface="標楷體" pitchFamily="65" charset="-120"/>
                </a:rPr>
                <a:t>104.3.18</a:t>
              </a:r>
              <a:r>
                <a:rPr lang="zh-TW" altLang="en-US" sz="2200" dirty="0">
                  <a:latin typeface="Times New Roman" pitchFamily="18" charset="0"/>
                  <a:ea typeface="標楷體" pitchFamily="65" charset="-120"/>
                </a:rPr>
                <a:t> </a:t>
              </a:r>
              <a:r>
                <a:rPr lang="en-US" altLang="zh-TW" sz="2200" dirty="0">
                  <a:latin typeface="Times New Roman" pitchFamily="18" charset="0"/>
                  <a:ea typeface="標楷體" pitchFamily="65" charset="-120"/>
                </a:rPr>
                <a:t>17:00</a:t>
              </a:r>
            </a:p>
          </p:txBody>
        </p:sp>
        <p:grpSp>
          <p:nvGrpSpPr>
            <p:cNvPr id="5" name="群組 18"/>
            <p:cNvGrpSpPr>
              <a:grpSpLocks/>
            </p:cNvGrpSpPr>
            <p:nvPr/>
          </p:nvGrpSpPr>
          <p:grpSpPr bwMode="auto">
            <a:xfrm>
              <a:off x="3330" y="1563"/>
              <a:ext cx="2226" cy="2259"/>
              <a:chOff x="5216529" y="2431695"/>
              <a:chExt cx="3535395" cy="3581981"/>
            </a:xfrm>
          </p:grpSpPr>
          <p:sp>
            <p:nvSpPr>
              <p:cNvPr id="28694" name="Rectangle 11"/>
              <p:cNvSpPr>
                <a:spLocks noChangeArrowheads="1"/>
              </p:cNvSpPr>
              <p:nvPr/>
            </p:nvSpPr>
            <p:spPr bwMode="auto">
              <a:xfrm>
                <a:off x="5216529" y="2464382"/>
                <a:ext cx="3535395" cy="3467691"/>
              </a:xfrm>
              <a:prstGeom prst="rect">
                <a:avLst/>
              </a:prstGeom>
              <a:solidFill>
                <a:srgbClr val="E5E5F7"/>
              </a:solidFill>
              <a:ln w="9525">
                <a:noFill/>
                <a:miter lim="800000"/>
                <a:headEnd/>
                <a:tailEnd/>
              </a:ln>
            </p:spPr>
            <p:txBody>
              <a:bodyPr wrap="none" anchor="ctr"/>
              <a:lstStyle/>
              <a:p>
                <a:pPr>
                  <a:defRPr/>
                </a:pPr>
                <a:endParaRPr lang="zh-TW" altLang="en-US" sz="1600">
                  <a:latin typeface="Times New Roman" pitchFamily="18" charset="0"/>
                  <a:ea typeface="標楷體" pitchFamily="65" charset="-120"/>
                </a:endParaRPr>
              </a:p>
            </p:txBody>
          </p:sp>
          <p:sp>
            <p:nvSpPr>
              <p:cNvPr id="33806" name="矩形 22"/>
              <p:cNvSpPr>
                <a:spLocks noChangeArrowheads="1"/>
              </p:cNvSpPr>
              <p:nvPr/>
            </p:nvSpPr>
            <p:spPr bwMode="auto">
              <a:xfrm>
                <a:off x="5251383" y="2431695"/>
                <a:ext cx="3476175" cy="3581981"/>
              </a:xfrm>
              <a:prstGeom prst="rect">
                <a:avLst/>
              </a:prstGeom>
              <a:noFill/>
              <a:ln w="9525">
                <a:noFill/>
                <a:miter lim="800000"/>
                <a:headEnd/>
                <a:tailEnd/>
              </a:ln>
            </p:spPr>
            <p:txBody>
              <a:bodyPr>
                <a:spAutoFit/>
              </a:bodyPr>
              <a:lstStyle/>
              <a:p>
                <a:pPr algn="just">
                  <a:defRPr/>
                </a:pPr>
                <a:r>
                  <a:rPr lang="zh-TW" altLang="en-US" sz="2400" b="1" dirty="0">
                    <a:latin typeface="Times New Roman" pitchFamily="18" charset="0"/>
                    <a:ea typeface="標楷體" pitchFamily="65" charset="-120"/>
                  </a:rPr>
                  <a:t>網路報名</a:t>
                </a:r>
                <a:endParaRPr lang="en-US" altLang="zh-TW" sz="2400" b="1" dirty="0">
                  <a:latin typeface="Times New Roman" pitchFamily="18" charset="0"/>
                  <a:ea typeface="標楷體" pitchFamily="65" charset="-120"/>
                </a:endParaRPr>
              </a:p>
              <a:p>
                <a:pPr algn="just">
                  <a:defRPr/>
                </a:pPr>
                <a:r>
                  <a:rPr lang="en-US" altLang="zh-TW" sz="2200" dirty="0">
                    <a:latin typeface="Times New Roman" pitchFamily="18" charset="0"/>
                    <a:ea typeface="標楷體" pitchFamily="65" charset="-120"/>
                  </a:rPr>
                  <a:t>1.</a:t>
                </a:r>
                <a:r>
                  <a:rPr lang="zh-TW" altLang="en-US" sz="2200" dirty="0">
                    <a:latin typeface="Times New Roman" pitchFamily="18" charset="0"/>
                    <a:ea typeface="標楷體" pitchFamily="65" charset="-120"/>
                  </a:rPr>
                  <a:t>考生登錄報名基本資料</a:t>
                </a:r>
              </a:p>
              <a:p>
                <a:pPr algn="just">
                  <a:defRPr/>
                </a:pPr>
                <a:r>
                  <a:rPr lang="en-US" altLang="zh-TW" sz="2200" dirty="0">
                    <a:latin typeface="Times New Roman" pitchFamily="18" charset="0"/>
                    <a:ea typeface="標楷體" pitchFamily="65" charset="-120"/>
                  </a:rPr>
                  <a:t>2.</a:t>
                </a:r>
                <a:r>
                  <a:rPr lang="zh-TW" altLang="en-US" sz="2200" dirty="0">
                    <a:latin typeface="Times New Roman" pitchFamily="18" charset="0"/>
                    <a:ea typeface="標楷體" pitchFamily="65" charset="-120"/>
                  </a:rPr>
                  <a:t>核對資料並確定送出</a:t>
                </a:r>
              </a:p>
              <a:p>
                <a:pPr marL="269875" indent="-269875" algn="just">
                  <a:defRPr/>
                </a:pPr>
                <a:r>
                  <a:rPr lang="en-US" altLang="zh-TW" sz="2200" dirty="0">
                    <a:latin typeface="Times New Roman" pitchFamily="18" charset="0"/>
                    <a:ea typeface="標楷體" pitchFamily="65" charset="-120"/>
                  </a:rPr>
                  <a:t>3.</a:t>
                </a:r>
                <a:r>
                  <a:rPr lang="zh-TW" altLang="en-US" sz="2200" dirty="0">
                    <a:latin typeface="Times New Roman" pitchFamily="18" charset="0"/>
                    <a:ea typeface="標楷體" pitchFamily="65" charset="-120"/>
                  </a:rPr>
                  <a:t>列印表件</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包括</a:t>
                </a:r>
                <a:r>
                  <a:rPr lang="en-US" altLang="zh-TW" sz="2200" dirty="0">
                    <a:latin typeface="Times New Roman" pitchFamily="18" charset="0"/>
                    <a:ea typeface="標楷體" pitchFamily="65" charset="-120"/>
                  </a:rPr>
                  <a:t>(1)</a:t>
                </a:r>
                <a:r>
                  <a:rPr lang="zh-TW" altLang="en-US" sz="2200" dirty="0">
                    <a:latin typeface="Times New Roman" pitchFamily="18" charset="0"/>
                    <a:ea typeface="標楷體" pitchFamily="65" charset="-120"/>
                  </a:rPr>
                  <a:t>資料袋專用信封封面；</a:t>
                </a:r>
                <a:r>
                  <a:rPr lang="en-US" altLang="zh-TW" sz="2200" dirty="0">
                    <a:latin typeface="Times New Roman" pitchFamily="18" charset="0"/>
                    <a:ea typeface="標楷體" pitchFamily="65" charset="-120"/>
                  </a:rPr>
                  <a:t>(2)</a:t>
                </a:r>
                <a:r>
                  <a:rPr lang="zh-TW" altLang="en-US" sz="2200" dirty="0">
                    <a:latin typeface="Times New Roman" pitchFamily="18" charset="0"/>
                    <a:ea typeface="標楷體" pitchFamily="65" charset="-120"/>
                  </a:rPr>
                  <a:t>報名表； </a:t>
                </a:r>
                <a:r>
                  <a:rPr lang="en-US" altLang="zh-TW" sz="2200" dirty="0">
                    <a:latin typeface="Times New Roman" pitchFamily="18" charset="0"/>
                    <a:ea typeface="標楷體" pitchFamily="65" charset="-120"/>
                  </a:rPr>
                  <a:t>(3)</a:t>
                </a:r>
                <a:r>
                  <a:rPr lang="zh-TW" altLang="en-US" sz="2200" dirty="0">
                    <a:latin typeface="Times New Roman" pitchFamily="18" charset="0"/>
                    <a:ea typeface="標楷體" pitchFamily="65" charset="-120"/>
                  </a:rPr>
                  <a:t>報考證明書；</a:t>
                </a:r>
                <a:r>
                  <a:rPr lang="en-US" altLang="zh-TW" sz="2200" dirty="0">
                    <a:latin typeface="Times New Roman" pitchFamily="18" charset="0"/>
                    <a:ea typeface="標楷體" pitchFamily="65" charset="-120"/>
                  </a:rPr>
                  <a:t>(4)</a:t>
                </a:r>
                <a:r>
                  <a:rPr lang="zh-TW" altLang="en-US" sz="2200" dirty="0">
                    <a:latin typeface="Times New Roman" pitchFamily="18" charset="0"/>
                    <a:ea typeface="標楷體" pitchFamily="65" charset="-120"/>
                  </a:rPr>
                  <a:t>黏貼單</a:t>
                </a:r>
              </a:p>
              <a:p>
                <a:pPr algn="just">
                  <a:defRPr/>
                </a:pPr>
                <a:r>
                  <a:rPr lang="en-US" altLang="zh-TW" sz="2200" dirty="0">
                    <a:latin typeface="Times New Roman" pitchFamily="18" charset="0"/>
                    <a:ea typeface="標楷體" pitchFamily="65" charset="-120"/>
                  </a:rPr>
                  <a:t>4.</a:t>
                </a:r>
                <a:r>
                  <a:rPr lang="zh-TW" altLang="en-US" sz="2200" dirty="0">
                    <a:latin typeface="Times New Roman" pitchFamily="18" charset="0"/>
                    <a:ea typeface="標楷體" pitchFamily="65" charset="-120"/>
                  </a:rPr>
                  <a:t>依序黏貼相關證明影本</a:t>
                </a:r>
                <a:endParaRPr lang="en-US" altLang="zh-TW" sz="2200" dirty="0">
                  <a:latin typeface="Times New Roman" pitchFamily="18" charset="0"/>
                  <a:ea typeface="標楷體" pitchFamily="65" charset="-120"/>
                </a:endParaRPr>
              </a:p>
              <a:p>
                <a:pPr marL="269875" indent="-269875" algn="just">
                  <a:defRPr/>
                </a:pPr>
                <a:r>
                  <a:rPr lang="en-US" altLang="zh-TW" sz="2200" dirty="0">
                    <a:latin typeface="Times New Roman" pitchFamily="18" charset="0"/>
                    <a:ea typeface="標楷體" pitchFamily="65" charset="-120"/>
                  </a:rPr>
                  <a:t>5.</a:t>
                </a:r>
                <a:r>
                  <a:rPr lang="zh-TW" altLang="en-US" sz="2200" dirty="0">
                    <a:latin typeface="Times New Roman" pitchFamily="18" charset="0"/>
                    <a:ea typeface="標楷體" pitchFamily="65" charset="-120"/>
                  </a:rPr>
                  <a:t>考生將相關表件送推薦學校核章用印</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報名表須考生親自簽名</a:t>
                </a:r>
                <a:r>
                  <a:rPr lang="en-US" altLang="zh-TW" sz="2200" dirty="0">
                    <a:latin typeface="Times New Roman" pitchFamily="18" charset="0"/>
                    <a:ea typeface="標楷體" pitchFamily="65" charset="-120"/>
                  </a:rPr>
                  <a:t>)</a:t>
                </a:r>
              </a:p>
              <a:p>
                <a:pPr marL="269875" indent="-269875" algn="just">
                  <a:defRPr/>
                </a:pPr>
                <a:r>
                  <a:rPr lang="en-US" altLang="zh-TW" sz="2200" dirty="0">
                    <a:latin typeface="Times New Roman" pitchFamily="18" charset="0"/>
                    <a:ea typeface="標楷體" pitchFamily="65" charset="-120"/>
                  </a:rPr>
                  <a:t>6.</a:t>
                </a:r>
                <a:r>
                  <a:rPr lang="zh-TW" altLang="en-US" sz="2200" dirty="0">
                    <a:latin typeface="Times New Roman" pitchFamily="18" charset="0"/>
                    <a:ea typeface="標楷體" pitchFamily="65" charset="-120"/>
                  </a:rPr>
                  <a:t>各高職學校須在</a:t>
                </a:r>
                <a:r>
                  <a:rPr lang="en-US" altLang="zh-TW" sz="2200" dirty="0">
                    <a:latin typeface="Times New Roman" pitchFamily="18" charset="0"/>
                    <a:ea typeface="標楷體" pitchFamily="65" charset="-120"/>
                  </a:rPr>
                  <a:t>104.3.19</a:t>
                </a:r>
                <a:r>
                  <a:rPr lang="zh-TW" altLang="en-US" sz="2200" dirty="0">
                    <a:latin typeface="Times New Roman" pitchFamily="18" charset="0"/>
                    <a:ea typeface="標楷體" pitchFamily="65" charset="-120"/>
                  </a:rPr>
                  <a:t>寄出報名表件至本委員會</a:t>
                </a:r>
              </a:p>
            </p:txBody>
          </p:sp>
        </p:grpSp>
      </p:grpSp>
      <p:grpSp>
        <p:nvGrpSpPr>
          <p:cNvPr id="6" name="Group 18"/>
          <p:cNvGrpSpPr>
            <a:grpSpLocks/>
          </p:cNvGrpSpPr>
          <p:nvPr/>
        </p:nvGrpSpPr>
        <p:grpSpPr bwMode="auto">
          <a:xfrm>
            <a:off x="214313" y="1412776"/>
            <a:ext cx="720725" cy="4879382"/>
            <a:chOff x="135" y="1117"/>
            <a:chExt cx="454" cy="2721"/>
          </a:xfrm>
          <a:solidFill>
            <a:srgbClr val="0000FF"/>
          </a:solidFill>
        </p:grpSpPr>
        <p:sp>
          <p:nvSpPr>
            <p:cNvPr id="16" name="Rectangle 3"/>
            <p:cNvSpPr>
              <a:spLocks noChangeArrowheads="1"/>
            </p:cNvSpPr>
            <p:nvPr/>
          </p:nvSpPr>
          <p:spPr bwMode="auto">
            <a:xfrm>
              <a:off x="135" y="1117"/>
              <a:ext cx="454" cy="402"/>
            </a:xfrm>
            <a:prstGeom prst="rect">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zh-TW" altLang="en-US" dirty="0">
                  <a:solidFill>
                    <a:srgbClr val="FFFFFF"/>
                  </a:solidFill>
                  <a:latin typeface="Times New Roman" pitchFamily="18" charset="0"/>
                  <a:ea typeface="標楷體" pitchFamily="65" charset="-120"/>
                  <a:cs typeface="華康中黑體" pitchFamily="49" charset="-120"/>
                </a:rPr>
                <a:t>日程</a:t>
              </a:r>
            </a:p>
          </p:txBody>
        </p:sp>
        <p:sp>
          <p:nvSpPr>
            <p:cNvPr id="17" name="Rectangle 4"/>
            <p:cNvSpPr>
              <a:spLocks noChangeArrowheads="1"/>
            </p:cNvSpPr>
            <p:nvPr/>
          </p:nvSpPr>
          <p:spPr bwMode="auto">
            <a:xfrm>
              <a:off x="135" y="1599"/>
              <a:ext cx="454" cy="2239"/>
            </a:xfrm>
            <a:prstGeom prst="rect">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zh-TW" altLang="en-US">
                  <a:solidFill>
                    <a:srgbClr val="FFFFFF"/>
                  </a:solidFill>
                  <a:latin typeface="Times New Roman" pitchFamily="18" charset="0"/>
                  <a:ea typeface="標楷體" pitchFamily="65" charset="-120"/>
                  <a:cs typeface="華康中黑體" pitchFamily="49" charset="-120"/>
                </a:rPr>
                <a:t>項目</a:t>
              </a:r>
            </a:p>
            <a:p>
              <a:pPr algn="ctr">
                <a:defRPr/>
              </a:pPr>
              <a:r>
                <a:rPr lang="zh-TW" altLang="en-US">
                  <a:solidFill>
                    <a:srgbClr val="FFFFFF"/>
                  </a:solidFill>
                  <a:latin typeface="Times New Roman" pitchFamily="18" charset="0"/>
                  <a:ea typeface="標楷體" pitchFamily="65" charset="-120"/>
                  <a:cs typeface="華康中黑體" pitchFamily="49" charset="-120"/>
                </a:rPr>
                <a:t>流程</a:t>
              </a:r>
            </a:p>
          </p:txBody>
        </p:sp>
      </p:grpSp>
      <p:grpSp>
        <p:nvGrpSpPr>
          <p:cNvPr id="27654" name="群組 37"/>
          <p:cNvGrpSpPr>
            <a:grpSpLocks/>
          </p:cNvGrpSpPr>
          <p:nvPr/>
        </p:nvGrpSpPr>
        <p:grpSpPr bwMode="auto">
          <a:xfrm>
            <a:off x="6459538" y="161925"/>
            <a:ext cx="2628900" cy="1214438"/>
            <a:chOff x="6516216" y="188640"/>
            <a:chExt cx="2627784" cy="1214437"/>
          </a:xfrm>
        </p:grpSpPr>
        <p:grpSp>
          <p:nvGrpSpPr>
            <p:cNvPr id="27656"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71438" y="16192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網路報名</a:t>
            </a:r>
            <a:endParaRPr lang="en-US" altLang="zh-TW" sz="2800" b="1" dirty="0">
              <a:solidFill>
                <a:srgbClr val="0000FF"/>
              </a:solidFill>
              <a:latin typeface="標楷體" pitchFamily="65" charset="-120"/>
              <a:ea typeface="標楷體" pitchFamily="65"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28588" y="1484313"/>
            <a:ext cx="8842375" cy="4897437"/>
          </a:xfrm>
        </p:spPr>
        <p:txBody>
          <a:bodyPr/>
          <a:lstStyle/>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請</a:t>
            </a:r>
            <a:r>
              <a:rPr lang="zh-TW" altLang="en-US" sz="2200" b="1" dirty="0" smtClean="0">
                <a:solidFill>
                  <a:srgbClr val="C00000"/>
                </a:solidFill>
                <a:latin typeface="Times New Roman" pitchFamily="18" charset="0"/>
                <a:ea typeface="標楷體" pitchFamily="65" charset="-120"/>
                <a:cs typeface="Times New Roman" pitchFamily="18" charset="0"/>
              </a:rPr>
              <a:t>被推薦考生本人</a:t>
            </a:r>
            <a:r>
              <a:rPr lang="zh-TW" altLang="en-US" sz="2200" dirty="0" smtClean="0">
                <a:latin typeface="Times New Roman" pitchFamily="18" charset="0"/>
                <a:ea typeface="標楷體" pitchFamily="65" charset="-120"/>
                <a:cs typeface="Times New Roman" pitchFamily="18" charset="0"/>
              </a:rPr>
              <a:t>至本委員會網站「考生作業系統」之「網路報名系統」</a:t>
            </a:r>
            <a:r>
              <a:rPr lang="zh-TW" altLang="en-US" sz="2200" b="1" dirty="0" smtClean="0">
                <a:solidFill>
                  <a:srgbClr val="C00000"/>
                </a:solidFill>
                <a:latin typeface="Times New Roman" pitchFamily="18" charset="0"/>
                <a:ea typeface="標楷體" pitchFamily="65" charset="-120"/>
                <a:cs typeface="Times New Roman" pitchFamily="18" charset="0"/>
              </a:rPr>
              <a:t>進行網路報名作業</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en-US" altLang="zh-TW" sz="2200" dirty="0" smtClean="0">
                <a:latin typeface="Times New Roman" pitchFamily="18" charset="0"/>
                <a:ea typeface="標楷體" pitchFamily="65" charset="-120"/>
                <a:cs typeface="Times New Roman" pitchFamily="18" charset="0"/>
              </a:rPr>
              <a:t>104</a:t>
            </a:r>
            <a:r>
              <a:rPr lang="zh-TW" altLang="en-US" sz="2200" dirty="0" smtClean="0">
                <a:latin typeface="Times New Roman" pitchFamily="18" charset="0"/>
                <a:ea typeface="標楷體" pitchFamily="65" charset="-120"/>
                <a:cs typeface="Times New Roman" pitchFamily="18" charset="0"/>
              </a:rPr>
              <a:t>學年度新增</a:t>
            </a:r>
            <a:r>
              <a:rPr lang="zh-TW" altLang="en-US" sz="2200" b="1" dirty="0" smtClean="0">
                <a:solidFill>
                  <a:srgbClr val="C00000"/>
                </a:solidFill>
                <a:latin typeface="Times New Roman" pitchFamily="18" charset="0"/>
                <a:ea typeface="標楷體" pitchFamily="65" charset="-120"/>
                <a:cs typeface="Times New Roman" pitchFamily="18" charset="0"/>
              </a:rPr>
              <a:t>第</a:t>
            </a:r>
            <a:r>
              <a:rPr lang="en-US" altLang="zh-TW" sz="2200" b="1" dirty="0" smtClean="0">
                <a:solidFill>
                  <a:srgbClr val="C00000"/>
                </a:solidFill>
                <a:latin typeface="Times New Roman" pitchFamily="18" charset="0"/>
                <a:ea typeface="標楷體" pitchFamily="65" charset="-120"/>
                <a:cs typeface="Times New Roman" pitchFamily="18" charset="0"/>
              </a:rPr>
              <a:t>6</a:t>
            </a:r>
            <a:r>
              <a:rPr lang="zh-TW" altLang="en-US" sz="2200" b="1" dirty="0" smtClean="0">
                <a:solidFill>
                  <a:srgbClr val="C00000"/>
                </a:solidFill>
                <a:latin typeface="Times New Roman" pitchFamily="18" charset="0"/>
                <a:ea typeface="標楷體" pitchFamily="65" charset="-120"/>
                <a:cs typeface="Times New Roman" pitchFamily="18" charset="0"/>
              </a:rPr>
              <a:t>比序與第</a:t>
            </a:r>
            <a:r>
              <a:rPr lang="en-US" altLang="zh-TW" sz="2200" b="1" dirty="0" smtClean="0">
                <a:solidFill>
                  <a:srgbClr val="C00000"/>
                </a:solidFill>
                <a:latin typeface="Times New Roman" pitchFamily="18" charset="0"/>
                <a:ea typeface="標楷體" pitchFamily="65" charset="-120"/>
                <a:cs typeface="Times New Roman" pitchFamily="18" charset="0"/>
              </a:rPr>
              <a:t>7</a:t>
            </a:r>
            <a:r>
              <a:rPr lang="zh-TW" altLang="en-US" sz="2200" b="1" dirty="0" smtClean="0">
                <a:solidFill>
                  <a:srgbClr val="C00000"/>
                </a:solidFill>
                <a:latin typeface="Times New Roman" pitchFamily="18" charset="0"/>
                <a:ea typeface="標楷體" pitchFamily="65" charset="-120"/>
                <a:cs typeface="Times New Roman" pitchFamily="18" charset="0"/>
              </a:rPr>
              <a:t>比序系統登錄作業</a:t>
            </a:r>
            <a:r>
              <a:rPr lang="zh-TW" altLang="en-US" sz="2200" dirty="0" smtClean="0">
                <a:latin typeface="Times New Roman" pitchFamily="18" charset="0"/>
                <a:ea typeface="標楷體" pitchFamily="65" charset="-120"/>
                <a:cs typeface="Times New Roman" pitchFamily="18" charset="0"/>
              </a:rPr>
              <a:t>，請考生將</a:t>
            </a:r>
            <a:r>
              <a:rPr lang="zh-TW" altLang="zh-TW" sz="2200" dirty="0" smtClean="0">
                <a:latin typeface="Times New Roman" pitchFamily="18" charset="0"/>
                <a:ea typeface="標楷體" pitchFamily="65" charset="-120"/>
                <a:cs typeface="Times New Roman" pitchFamily="18" charset="0"/>
              </a:rPr>
              <a:t>持有</a:t>
            </a:r>
            <a:r>
              <a:rPr lang="zh-TW" altLang="en-US" sz="2200" dirty="0" smtClean="0">
                <a:latin typeface="Times New Roman" pitchFamily="18" charset="0"/>
                <a:ea typeface="標楷體" pitchFamily="65" charset="-120"/>
                <a:cs typeface="Times New Roman" pitchFamily="18" charset="0"/>
              </a:rPr>
              <a:t>簡章表列（簡章</a:t>
            </a:r>
            <a:r>
              <a:rPr lang="en-US" altLang="zh-TW" sz="2200" dirty="0" smtClean="0">
                <a:latin typeface="Times New Roman" pitchFamily="18" charset="0"/>
                <a:ea typeface="標楷體" pitchFamily="65" charset="-120"/>
                <a:cs typeface="Times New Roman" pitchFamily="18" charset="0"/>
              </a:rPr>
              <a:t>P8-P10</a:t>
            </a:r>
            <a:r>
              <a:rPr lang="zh-TW" altLang="en-US" sz="2200" dirty="0" smtClean="0">
                <a:latin typeface="Times New Roman" pitchFamily="18" charset="0"/>
                <a:ea typeface="標楷體" pitchFamily="65" charset="-120"/>
                <a:cs typeface="Times New Roman" pitchFamily="18" charset="0"/>
              </a:rPr>
              <a:t>）之各項採計項目</a:t>
            </a:r>
            <a:r>
              <a:rPr lang="zh-TW" altLang="zh-TW" sz="2200" dirty="0" smtClean="0">
                <a:latin typeface="Times New Roman" pitchFamily="18" charset="0"/>
                <a:ea typeface="標楷體" pitchFamily="65" charset="-120"/>
                <a:cs typeface="Times New Roman" pitchFamily="18" charset="0"/>
              </a:rPr>
              <a:t>，</a:t>
            </a:r>
            <a:r>
              <a:rPr lang="zh-TW" altLang="zh-TW" sz="2200" b="1" dirty="0">
                <a:solidFill>
                  <a:srgbClr val="C00000"/>
                </a:solidFill>
                <a:latin typeface="Times New Roman" pitchFamily="18" charset="0"/>
                <a:ea typeface="標楷體" pitchFamily="65" charset="-120"/>
                <a:cs typeface="Times New Roman" pitchFamily="18" charset="0"/>
              </a:rPr>
              <a:t>於「網路報名系統」點選登錄持有之項目，並列印「彙整表」及「黏貼單」</a:t>
            </a:r>
            <a:r>
              <a:rPr lang="zh-TW" altLang="zh-TW" sz="2200" dirty="0">
                <a:latin typeface="Times New Roman" pitchFamily="18" charset="0"/>
                <a:ea typeface="標楷體" pitchFamily="65" charset="-120"/>
                <a:cs typeface="Times New Roman" pitchFamily="18" charset="0"/>
              </a:rPr>
              <a:t>。請將證明影本由各高職學校加蓋「本件核與原件相符」戳章。依「彙整表」之項目名稱順序，黏貼於「黏貼單」上，加蓋審核人職章</a:t>
            </a:r>
            <a:r>
              <a:rPr lang="zh-TW" altLang="zh-TW"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請考生</a:t>
            </a:r>
            <a:r>
              <a:rPr lang="zh-TW" altLang="en-US" sz="2200" b="1" dirty="0" smtClean="0">
                <a:solidFill>
                  <a:srgbClr val="0000FF"/>
                </a:solidFill>
                <a:latin typeface="Times New Roman" pitchFamily="18" charset="0"/>
                <a:ea typeface="標楷體" pitchFamily="65" charset="-120"/>
                <a:cs typeface="Times New Roman" pitchFamily="18" charset="0"/>
              </a:rPr>
              <a:t>由系統列印報名資料</a:t>
            </a:r>
            <a:r>
              <a:rPr lang="zh-TW" altLang="en-US" sz="2200" dirty="0" smtClean="0">
                <a:latin typeface="Times New Roman" pitchFamily="18" charset="0"/>
                <a:ea typeface="標楷體" pitchFamily="65" charset="-120"/>
                <a:cs typeface="Times New Roman" pitchFamily="18" charset="0"/>
              </a:rPr>
              <a:t>，交由學校審核相關文件後，將「報名表」、「報考證明書」、「歷年成績單」、「競賽、證照及語文能力檢定之證明影本及彙整表」、「學校幹部、志工、社會服務及社團參與之證明影本及彙整表」</a:t>
            </a:r>
            <a:r>
              <a:rPr lang="zh-TW" altLang="en-US" sz="2200" dirty="0" smtClean="0">
                <a:solidFill>
                  <a:srgbClr val="C00000"/>
                </a:solidFill>
                <a:latin typeface="Times New Roman" pitchFamily="18" charset="0"/>
                <a:ea typeface="標楷體" pitchFamily="65" charset="-120"/>
                <a:cs typeface="Times New Roman" pitchFamily="18" charset="0"/>
              </a:rPr>
              <a:t>依序裝袋</a:t>
            </a:r>
            <a:r>
              <a:rPr lang="zh-TW" altLang="en-US" sz="2200" dirty="0" smtClean="0">
                <a:latin typeface="Times New Roman" pitchFamily="18" charset="0"/>
                <a:ea typeface="標楷體" pitchFamily="65" charset="-120"/>
                <a:cs typeface="Times New Roman" pitchFamily="18" charset="0"/>
              </a:rPr>
              <a:t>，並將</a:t>
            </a:r>
            <a:r>
              <a:rPr lang="zh-TW" altLang="en-US" sz="2200" dirty="0" smtClean="0">
                <a:solidFill>
                  <a:srgbClr val="C00000"/>
                </a:solidFill>
                <a:latin typeface="Times New Roman" pitchFamily="18" charset="0"/>
                <a:ea typeface="標楷體" pitchFamily="65" charset="-120"/>
                <a:cs typeface="Times New Roman" pitchFamily="18" charset="0"/>
              </a:rPr>
              <a:t>「考生報名資料袋專用信封封面」黏貼於</a:t>
            </a:r>
            <a:r>
              <a:rPr lang="en-US" altLang="zh-TW" sz="2200" dirty="0" smtClean="0">
                <a:solidFill>
                  <a:srgbClr val="C00000"/>
                </a:solidFill>
                <a:ea typeface="標楷體" pitchFamily="65" charset="-120"/>
                <a:cs typeface="Arial" charset="0"/>
              </a:rPr>
              <a:t>B4</a:t>
            </a:r>
            <a:r>
              <a:rPr lang="zh-TW" altLang="en-US" sz="2200" dirty="0" smtClean="0">
                <a:solidFill>
                  <a:srgbClr val="C00000"/>
                </a:solidFill>
                <a:latin typeface="Times New Roman" pitchFamily="18" charset="0"/>
                <a:ea typeface="標楷體" pitchFamily="65" charset="-120"/>
                <a:cs typeface="Times New Roman" pitchFamily="18" charset="0"/>
              </a:rPr>
              <a:t>信封，每位考生資料裝入個別</a:t>
            </a:r>
            <a:r>
              <a:rPr lang="en-US" altLang="zh-TW" sz="2200" dirty="0" smtClean="0">
                <a:solidFill>
                  <a:srgbClr val="C00000"/>
                </a:solidFill>
                <a:ea typeface="標楷體" pitchFamily="65" charset="-120"/>
                <a:cs typeface="Arial" charset="0"/>
              </a:rPr>
              <a:t>B4</a:t>
            </a:r>
            <a:r>
              <a:rPr lang="zh-TW" altLang="en-US" sz="2200" dirty="0" smtClean="0">
                <a:solidFill>
                  <a:srgbClr val="C00000"/>
                </a:solidFill>
                <a:latin typeface="Times New Roman" pitchFamily="18" charset="0"/>
                <a:ea typeface="標楷體" pitchFamily="65" charset="-120"/>
                <a:cs typeface="Times New Roman" pitchFamily="18" charset="0"/>
              </a:rPr>
              <a:t>信封，</a:t>
            </a:r>
            <a:r>
              <a:rPr lang="zh-TW" altLang="en-US" sz="2200" b="1" dirty="0" smtClean="0">
                <a:solidFill>
                  <a:srgbClr val="C00000"/>
                </a:solidFill>
                <a:latin typeface="Times New Roman" pitchFamily="18" charset="0"/>
                <a:ea typeface="標楷體" pitchFamily="65" charset="-120"/>
                <a:cs typeface="Times New Roman" pitchFamily="18" charset="0"/>
              </a:rPr>
              <a:t>請勿將多位考生資料裝入同一個</a:t>
            </a:r>
            <a:r>
              <a:rPr lang="en-US" altLang="zh-TW" sz="2200" b="1" dirty="0" smtClean="0">
                <a:solidFill>
                  <a:srgbClr val="C00000"/>
                </a:solidFill>
                <a:ea typeface="標楷體" pitchFamily="65" charset="-120"/>
                <a:cs typeface="Arial" charset="0"/>
              </a:rPr>
              <a:t>B4</a:t>
            </a:r>
            <a:r>
              <a:rPr lang="zh-TW" altLang="en-US" sz="2200" b="1" dirty="0" smtClean="0">
                <a:solidFill>
                  <a:srgbClr val="C00000"/>
                </a:solidFill>
                <a:latin typeface="Times New Roman" pitchFamily="18" charset="0"/>
                <a:ea typeface="標楷體" pitchFamily="65" charset="-120"/>
                <a:cs typeface="Times New Roman" pitchFamily="18" charset="0"/>
              </a:rPr>
              <a:t>信封内</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marL="0" indent="0">
              <a:spcBef>
                <a:spcPts val="600"/>
              </a:spcBef>
              <a:buFontTx/>
              <a:buNone/>
              <a:defRPr/>
            </a:pPr>
            <a:endParaRPr lang="en-US" altLang="zh-TW" sz="2200" dirty="0">
              <a:latin typeface="Times New Roman" pitchFamily="18" charset="0"/>
              <a:ea typeface="標楷體" pitchFamily="65" charset="-120"/>
              <a:cs typeface="Times New Roman" pitchFamily="18" charset="0"/>
            </a:endParaRPr>
          </a:p>
        </p:txBody>
      </p:sp>
      <p:sp>
        <p:nvSpPr>
          <p:cNvPr id="28675" name="投影片編號版面配置區 3"/>
          <p:cNvSpPr>
            <a:spLocks noGrp="1"/>
          </p:cNvSpPr>
          <p:nvPr>
            <p:ph type="sldNum" sz="quarter" idx="12"/>
          </p:nvPr>
        </p:nvSpPr>
        <p:spPr>
          <a:noFill/>
        </p:spPr>
        <p:txBody>
          <a:bodyPr/>
          <a:lstStyle/>
          <a:p>
            <a:fld id="{75D35C63-582B-4376-B294-EBD3F89DA8DE}" type="slidenum">
              <a:rPr lang="zh-TW" altLang="en-US" smtClean="0">
                <a:latin typeface="Arial" pitchFamily="34" charset="0"/>
                <a:ea typeface="新細明體" pitchFamily="18" charset="-120"/>
              </a:rPr>
              <a:pPr/>
              <a:t>16</a:t>
            </a:fld>
            <a:endParaRPr lang="en-US" altLang="zh-TW" smtClean="0">
              <a:latin typeface="Arial" pitchFamily="34" charset="0"/>
              <a:ea typeface="新細明體" pitchFamily="18" charset="-120"/>
            </a:endParaRPr>
          </a:p>
        </p:txBody>
      </p:sp>
      <p:sp>
        <p:nvSpPr>
          <p:cNvPr id="11" name="Rectangle 2"/>
          <p:cNvSpPr txBox="1">
            <a:spLocks noChangeArrowheads="1"/>
          </p:cNvSpPr>
          <p:nvPr/>
        </p:nvSpPr>
        <p:spPr bwMode="auto">
          <a:xfrm>
            <a:off x="71438" y="25717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網路報名</a:t>
            </a:r>
            <a:endParaRPr lang="en-US" altLang="zh-TW" sz="2800" b="1" dirty="0">
              <a:solidFill>
                <a:srgbClr val="0000FF"/>
              </a:solidFill>
              <a:latin typeface="標楷體" pitchFamily="65" charset="-120"/>
              <a:ea typeface="標楷體" pitchFamily="65" charset="-120"/>
              <a:cs typeface="+mj-cs"/>
            </a:endParaRPr>
          </a:p>
        </p:txBody>
      </p:sp>
      <p:grpSp>
        <p:nvGrpSpPr>
          <p:cNvPr id="28677" name="群組 37"/>
          <p:cNvGrpSpPr>
            <a:grpSpLocks/>
          </p:cNvGrpSpPr>
          <p:nvPr/>
        </p:nvGrpSpPr>
        <p:grpSpPr bwMode="auto">
          <a:xfrm>
            <a:off x="6372225" y="66675"/>
            <a:ext cx="2628900" cy="1214438"/>
            <a:chOff x="6516216" y="188640"/>
            <a:chExt cx="2627784" cy="1214437"/>
          </a:xfrm>
        </p:grpSpPr>
        <p:grpSp>
          <p:nvGrpSpPr>
            <p:cNvPr id="28678" name="群組 57"/>
            <p:cNvGrpSpPr>
              <a:grpSpLocks/>
            </p:cNvGrpSpPr>
            <p:nvPr/>
          </p:nvGrpSpPr>
          <p:grpSpPr bwMode="auto">
            <a:xfrm>
              <a:off x="6977063" y="188640"/>
              <a:ext cx="2166937" cy="1214437"/>
              <a:chOff x="6690632" y="1071546"/>
              <a:chExt cx="2167648" cy="1214446"/>
            </a:xfrm>
          </p:grpSpPr>
          <p:sp>
            <p:nvSpPr>
              <p:cNvPr id="16" name="圓角矩形 15"/>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17" name="圓角矩形 16"/>
              <p:cNvSpPr/>
              <p:nvPr/>
            </p:nvSpPr>
            <p:spPr bwMode="auto">
              <a:xfrm>
                <a:off x="713759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18" name="圓角矩形 17"/>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19" name="圓角矩形 18"/>
              <p:cNvSpPr/>
              <p:nvPr/>
            </p:nvSpPr>
            <p:spPr bwMode="auto">
              <a:xfrm>
                <a:off x="8051908"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0" name="圓角矩形 19"/>
              <p:cNvSpPr/>
              <p:nvPr/>
            </p:nvSpPr>
            <p:spPr bwMode="auto">
              <a:xfrm>
                <a:off x="8501127"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1" name="直線單箭頭接點 20"/>
              <p:cNvCxnSpPr>
                <a:stCxn id="16" idx="3"/>
                <a:endCxn id="17"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2" name="直線單箭頭接點 21"/>
              <p:cNvCxnSpPr>
                <a:stCxn id="17" idx="3"/>
                <a:endCxn id="18"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3" name="直線單箭頭接點 22"/>
              <p:cNvCxnSpPr>
                <a:stCxn id="18" idx="3"/>
                <a:endCxn id="19"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4" name="直線單箭頭接點 23"/>
              <p:cNvCxnSpPr>
                <a:stCxn id="19" idx="3"/>
                <a:endCxn id="20"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14" name="圓角矩形 13"/>
            <p:cNvSpPr/>
            <p:nvPr/>
          </p:nvSpPr>
          <p:spPr bwMode="auto">
            <a:xfrm>
              <a:off x="6516216" y="188640"/>
              <a:ext cx="357036"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15" name="直線單箭頭接點 14"/>
            <p:cNvCxnSpPr>
              <a:stCxn id="14" idx="3"/>
            </p:cNvCxnSpPr>
            <p:nvPr/>
          </p:nvCxnSpPr>
          <p:spPr bwMode="auto">
            <a:xfrm>
              <a:off x="6873252" y="796652"/>
              <a:ext cx="9362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22238" y="1484313"/>
            <a:ext cx="8842375" cy="5184775"/>
          </a:xfrm>
        </p:spPr>
        <p:txBody>
          <a:bodyPr/>
          <a:lstStyle/>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報名表除由</a:t>
            </a:r>
            <a:r>
              <a:rPr lang="zh-TW" altLang="en-US" sz="2200" b="1" dirty="0" smtClean="0">
                <a:solidFill>
                  <a:srgbClr val="0000FF"/>
                </a:solidFill>
                <a:latin typeface="Times New Roman" pitchFamily="18" charset="0"/>
                <a:ea typeface="標楷體" pitchFamily="65" charset="-120"/>
                <a:cs typeface="Times New Roman" pitchFamily="18" charset="0"/>
              </a:rPr>
              <a:t>考生親自簽名</a:t>
            </a:r>
            <a:r>
              <a:rPr lang="zh-TW" altLang="en-US" sz="2200" dirty="0" smtClean="0">
                <a:latin typeface="Times New Roman" pitchFamily="18" charset="0"/>
                <a:ea typeface="標楷體" pitchFamily="65" charset="-120"/>
                <a:cs typeface="Times New Roman" pitchFamily="18" charset="0"/>
              </a:rPr>
              <a:t>外，並須經</a:t>
            </a:r>
            <a:r>
              <a:rPr lang="zh-TW" altLang="en-US" sz="2200" dirty="0" smtClean="0">
                <a:solidFill>
                  <a:srgbClr val="C00000"/>
                </a:solidFill>
                <a:latin typeface="Times New Roman" pitchFamily="18" charset="0"/>
                <a:ea typeface="標楷體" pitchFamily="65" charset="-120"/>
                <a:cs typeface="Times New Roman" pitchFamily="18" charset="0"/>
              </a:rPr>
              <a:t>學校相關審核人員</a:t>
            </a:r>
            <a:r>
              <a:rPr lang="zh-TW" altLang="en-US" sz="2200" dirty="0" smtClean="0">
                <a:latin typeface="Times New Roman" pitchFamily="18" charset="0"/>
                <a:ea typeface="標楷體" pitchFamily="65" charset="-120"/>
                <a:cs typeface="Times New Roman" pitchFamily="18" charset="0"/>
              </a:rPr>
              <a:t>簽章。</a:t>
            </a:r>
            <a:endParaRPr lang="en-US" altLang="zh-TW" sz="22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cs typeface="Times New Roman" pitchFamily="18" charset="0"/>
              </a:rPr>
              <a:t>報名資料裝袋寄出前</a:t>
            </a:r>
            <a:r>
              <a:rPr lang="zh-TW" altLang="en-US" sz="2200" dirty="0" smtClean="0">
                <a:solidFill>
                  <a:srgbClr val="C00000"/>
                </a:solidFill>
                <a:latin typeface="Times New Roman" pitchFamily="18" charset="0"/>
                <a:ea typeface="標楷體" pitchFamily="65" charset="-120"/>
                <a:cs typeface="Times New Roman" pitchFamily="18" charset="0"/>
              </a:rPr>
              <a:t>請務必確認各相關文件應簽章或加蓋教務處戳章（或「本件核與原件相符戳章」）及學校相關審核人員職章</a:t>
            </a:r>
            <a:r>
              <a:rPr lang="zh-TW" altLang="en-US" sz="2200" dirty="0" smtClean="0">
                <a:latin typeface="Times New Roman" pitchFamily="18" charset="0"/>
                <a:ea typeface="標楷體" pitchFamily="65" charset="-120"/>
                <a:cs typeface="Times New Roman" pitchFamily="18" charset="0"/>
              </a:rPr>
              <a:t>，是否有漏蓋之處。</a:t>
            </a:r>
            <a:r>
              <a:rPr lang="zh-TW" altLang="zh-TW" sz="2200" dirty="0" smtClean="0">
                <a:latin typeface="Times New Roman" pitchFamily="18" charset="0"/>
                <a:ea typeface="標楷體" pitchFamily="65" charset="-120"/>
                <a:cs typeface="Times New Roman" pitchFamily="18" charset="0"/>
              </a:rPr>
              <a:t>考生須依所屬高職學校規定繳交</a:t>
            </a:r>
            <a:r>
              <a:rPr lang="zh-TW" altLang="zh-TW" sz="2200" b="1" dirty="0" smtClean="0">
                <a:solidFill>
                  <a:srgbClr val="FF0000"/>
                </a:solidFill>
                <a:latin typeface="Times New Roman" pitchFamily="18" charset="0"/>
                <a:ea typeface="標楷體" pitchFamily="65" charset="-120"/>
                <a:cs typeface="Times New Roman" pitchFamily="18" charset="0"/>
              </a:rPr>
              <a:t>報名表件，由高職學校統一收齊後，辦理集體繳寄，考生不得個別繳寄。</a:t>
            </a:r>
            <a:r>
              <a:rPr lang="zh-TW" altLang="en-US" sz="2200" b="1" dirty="0" smtClean="0">
                <a:solidFill>
                  <a:srgbClr val="FF0000"/>
                </a:solidFill>
                <a:latin typeface="Times New Roman" pitchFamily="18" charset="0"/>
                <a:ea typeface="標楷體" pitchFamily="65" charset="-120"/>
                <a:cs typeface="Times New Roman" pitchFamily="18" charset="0"/>
              </a:rPr>
              <a:t>（請各高職學校將所有推薦考生資料袋裝箱或裝袋，請勿個別寄送）</a:t>
            </a:r>
            <a:endParaRPr lang="en-US" altLang="zh-TW" sz="2200" b="1" dirty="0" smtClean="0">
              <a:solidFill>
                <a:srgbClr val="FF0000"/>
              </a:solidFill>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r>
              <a:rPr lang="zh-TW" altLang="zh-TW" sz="2200" dirty="0" smtClean="0">
                <a:latin typeface="標楷體" pitchFamily="65" charset="-120"/>
                <a:ea typeface="標楷體" pitchFamily="65" charset="-120"/>
              </a:rPr>
              <a:t>請各高職學校收齊被推薦考生資料後，至</a:t>
            </a:r>
            <a:r>
              <a:rPr lang="zh-TW" altLang="zh-TW" sz="2200" b="1" dirty="0" smtClean="0">
                <a:solidFill>
                  <a:srgbClr val="0000FF"/>
                </a:solidFill>
                <a:latin typeface="標楷體" pitchFamily="65" charset="-120"/>
                <a:ea typeface="標楷體" pitchFamily="65" charset="-120"/>
              </a:rPr>
              <a:t>高職學校作業及查詢系統列印「</a:t>
            </a:r>
            <a:r>
              <a:rPr lang="en-US" altLang="zh-TW" sz="2200" b="1" dirty="0" smtClean="0">
                <a:solidFill>
                  <a:srgbClr val="0000FF"/>
                </a:solidFill>
                <a:latin typeface="Times New Roman" pitchFamily="18" charset="0"/>
                <a:ea typeface="標楷體" pitchFamily="65" charset="-120"/>
                <a:cs typeface="Times New Roman" pitchFamily="18" charset="0"/>
              </a:rPr>
              <a:t>104</a:t>
            </a:r>
            <a:r>
              <a:rPr lang="zh-TW" altLang="zh-TW" sz="2200" b="1" dirty="0" smtClean="0">
                <a:solidFill>
                  <a:srgbClr val="0000FF"/>
                </a:solidFill>
                <a:latin typeface="標楷體" pitchFamily="65" charset="-120"/>
                <a:ea typeface="標楷體" pitchFamily="65" charset="-120"/>
              </a:rPr>
              <a:t>學年度繁星計畫聯合推薦甄選入學高職學校推薦考生資料專用信封封面」</a:t>
            </a:r>
            <a:r>
              <a:rPr lang="zh-TW" altLang="zh-TW" sz="2200" dirty="0" smtClean="0">
                <a:latin typeface="標楷體" pitchFamily="65" charset="-120"/>
                <a:ea typeface="標楷體" pitchFamily="65" charset="-120"/>
              </a:rPr>
              <a:t>，將所有考生資料袋一起裝箱或裝袋</a:t>
            </a:r>
            <a:r>
              <a:rPr lang="zh-TW" altLang="en-US" sz="2200" dirty="0" smtClean="0">
                <a:latin typeface="標楷體" pitchFamily="65" charset="-120"/>
                <a:ea typeface="標楷體" pitchFamily="65" charset="-120"/>
              </a:rPr>
              <a:t>，</a:t>
            </a:r>
            <a:r>
              <a:rPr lang="zh-TW" altLang="en-US" sz="2200" dirty="0" smtClean="0">
                <a:solidFill>
                  <a:srgbClr val="C00000"/>
                </a:solidFill>
                <a:latin typeface="標楷體" pitchFamily="65" charset="-120"/>
                <a:ea typeface="標楷體" pitchFamily="65" charset="-120"/>
              </a:rPr>
              <a:t>統一由學校寄送報名資料至本委員會</a:t>
            </a:r>
            <a:r>
              <a:rPr lang="zh-TW" altLang="en-US" sz="2200" dirty="0" smtClean="0">
                <a:latin typeface="標楷體" pitchFamily="65" charset="-120"/>
                <a:ea typeface="標楷體" pitchFamily="65" charset="-120"/>
              </a:rPr>
              <a:t>（</a:t>
            </a:r>
            <a:r>
              <a:rPr lang="en-US" altLang="zh-TW" sz="2200" dirty="0" smtClean="0">
                <a:latin typeface="Times New Roman" pitchFamily="18" charset="0"/>
                <a:ea typeface="標楷體" pitchFamily="65" charset="-120"/>
                <a:cs typeface="Times New Roman" pitchFamily="18" charset="0"/>
              </a:rPr>
              <a:t>104</a:t>
            </a:r>
            <a:r>
              <a:rPr lang="zh-TW" altLang="en-US" sz="2200" dirty="0" smtClean="0">
                <a:latin typeface="Times New Roman" pitchFamily="18" charset="0"/>
                <a:ea typeface="標楷體" pitchFamily="65" charset="-120"/>
                <a:cs typeface="Times New Roman" pitchFamily="18" charset="0"/>
              </a:rPr>
              <a:t>年</a:t>
            </a:r>
            <a:r>
              <a:rPr lang="en-US" altLang="zh-TW" sz="2200" dirty="0" smtClean="0">
                <a:latin typeface="Times New Roman" pitchFamily="18" charset="0"/>
                <a:ea typeface="標楷體" pitchFamily="65" charset="-120"/>
                <a:cs typeface="Times New Roman" pitchFamily="18" charset="0"/>
              </a:rPr>
              <a:t>3</a:t>
            </a:r>
            <a:r>
              <a:rPr lang="zh-TW" altLang="en-US" sz="2200" dirty="0" smtClean="0">
                <a:latin typeface="Times New Roman" pitchFamily="18" charset="0"/>
                <a:ea typeface="標楷體" pitchFamily="65" charset="-120"/>
                <a:cs typeface="Times New Roman" pitchFamily="18" charset="0"/>
              </a:rPr>
              <a:t>月</a:t>
            </a:r>
            <a:r>
              <a:rPr lang="en-US" altLang="zh-TW" sz="2200" dirty="0" smtClean="0">
                <a:latin typeface="Times New Roman" pitchFamily="18" charset="0"/>
                <a:ea typeface="標楷體" pitchFamily="65" charset="-120"/>
                <a:cs typeface="Times New Roman" pitchFamily="18" charset="0"/>
              </a:rPr>
              <a:t>19</a:t>
            </a:r>
            <a:r>
              <a:rPr lang="zh-TW" altLang="en-US" sz="2200" dirty="0" smtClean="0">
                <a:latin typeface="Times New Roman" pitchFamily="18" charset="0"/>
                <a:ea typeface="標楷體" pitchFamily="65" charset="-120"/>
                <a:cs typeface="Times New Roman" pitchFamily="18" charset="0"/>
              </a:rPr>
              <a:t>日前，以快遞或限時掛號寄出，</a:t>
            </a:r>
            <a:r>
              <a:rPr lang="zh-TW" altLang="en-US" sz="2200" dirty="0" smtClean="0">
                <a:latin typeface="標楷體" pitchFamily="65" charset="-120"/>
                <a:ea typeface="標楷體" pitchFamily="65" charset="-120"/>
              </a:rPr>
              <a:t>郵戳為憑，逾時概不受理）。</a:t>
            </a:r>
            <a:endParaRPr lang="en-US" altLang="zh-TW" sz="2200" dirty="0" smtClean="0">
              <a:latin typeface="標楷體" pitchFamily="65" charset="-120"/>
              <a:ea typeface="標楷體" pitchFamily="65" charset="-120"/>
            </a:endParaRPr>
          </a:p>
          <a:p>
            <a:pPr>
              <a:spcBef>
                <a:spcPts val="600"/>
              </a:spcBef>
              <a:buFont typeface="Wingdings" pitchFamily="2" charset="2"/>
              <a:buChar char="p"/>
              <a:defRPr/>
            </a:pPr>
            <a:r>
              <a:rPr lang="zh-TW" altLang="en-US" sz="2200" dirty="0" smtClean="0">
                <a:latin typeface="Times New Roman" pitchFamily="18" charset="0"/>
                <a:ea typeface="標楷體" pitchFamily="65" charset="-120"/>
              </a:rPr>
              <a:t>收件情形學校可上學校作業系統查詢，考生可至網路報名系統查詢。</a:t>
            </a:r>
            <a:endParaRPr lang="en-US" altLang="zh-TW" sz="2200" dirty="0">
              <a:latin typeface="Times New Roman" pitchFamily="18" charset="0"/>
              <a:ea typeface="標楷體" pitchFamily="65" charset="-120"/>
              <a:cs typeface="Times New Roman" pitchFamily="18" charset="0"/>
            </a:endParaRPr>
          </a:p>
        </p:txBody>
      </p:sp>
      <p:sp>
        <p:nvSpPr>
          <p:cNvPr id="29699" name="投影片編號版面配置區 3"/>
          <p:cNvSpPr>
            <a:spLocks noGrp="1"/>
          </p:cNvSpPr>
          <p:nvPr>
            <p:ph type="sldNum" sz="quarter" idx="12"/>
          </p:nvPr>
        </p:nvSpPr>
        <p:spPr>
          <a:noFill/>
        </p:spPr>
        <p:txBody>
          <a:bodyPr/>
          <a:lstStyle/>
          <a:p>
            <a:fld id="{26BFDF10-07E0-443A-BD6C-B07CB8DD8133}" type="slidenum">
              <a:rPr lang="zh-TW" altLang="en-US" smtClean="0">
                <a:latin typeface="Arial" pitchFamily="34" charset="0"/>
                <a:ea typeface="新細明體" pitchFamily="18" charset="-120"/>
              </a:rPr>
              <a:pPr/>
              <a:t>17</a:t>
            </a:fld>
            <a:endParaRPr lang="en-US" altLang="zh-TW" smtClean="0">
              <a:latin typeface="Arial" pitchFamily="34" charset="0"/>
              <a:ea typeface="新細明體" pitchFamily="18" charset="-120"/>
            </a:endParaRPr>
          </a:p>
        </p:txBody>
      </p:sp>
      <p:sp>
        <p:nvSpPr>
          <p:cNvPr id="11" name="Rectangle 2"/>
          <p:cNvSpPr txBox="1">
            <a:spLocks noChangeArrowheads="1"/>
          </p:cNvSpPr>
          <p:nvPr/>
        </p:nvSpPr>
        <p:spPr bwMode="auto">
          <a:xfrm>
            <a:off x="71438" y="257175"/>
            <a:ext cx="5580062" cy="666750"/>
          </a:xfrm>
          <a:prstGeom prst="rect">
            <a:avLst/>
          </a:prstGeom>
          <a:noFill/>
          <a:ln w="9525">
            <a:noFill/>
            <a:miter lim="800000"/>
            <a:headEnd/>
            <a:tailEnd/>
          </a:ln>
        </p:spPr>
        <p:txBody>
          <a:bodyPr anchor="ctr"/>
          <a:lstStyle/>
          <a:p>
            <a:pPr>
              <a:defRPr/>
            </a:pPr>
            <a:r>
              <a:rPr lang="zh-TW" altLang="en-US" sz="3600" b="1" dirty="0">
                <a:solidFill>
                  <a:srgbClr val="0000FF"/>
                </a:solidFill>
                <a:latin typeface="標楷體" pitchFamily="65" charset="-120"/>
                <a:ea typeface="標楷體" pitchFamily="65" charset="-120"/>
              </a:rPr>
              <a:t>參、招生作業流程</a:t>
            </a:r>
            <a:r>
              <a:rPr lang="en-US" altLang="zh-TW" sz="2800" b="1" dirty="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網路報名</a:t>
            </a:r>
            <a:endParaRPr lang="en-US" altLang="zh-TW" sz="2800" b="1" dirty="0">
              <a:solidFill>
                <a:srgbClr val="0000FF"/>
              </a:solidFill>
              <a:latin typeface="標楷體" pitchFamily="65" charset="-120"/>
              <a:ea typeface="標楷體" pitchFamily="65" charset="-120"/>
              <a:cs typeface="+mj-cs"/>
            </a:endParaRPr>
          </a:p>
        </p:txBody>
      </p:sp>
      <p:grpSp>
        <p:nvGrpSpPr>
          <p:cNvPr id="29701" name="群組 37"/>
          <p:cNvGrpSpPr>
            <a:grpSpLocks/>
          </p:cNvGrpSpPr>
          <p:nvPr/>
        </p:nvGrpSpPr>
        <p:grpSpPr bwMode="auto">
          <a:xfrm>
            <a:off x="6372225" y="66675"/>
            <a:ext cx="2628900" cy="1214438"/>
            <a:chOff x="6516216" y="188640"/>
            <a:chExt cx="2627784" cy="1214437"/>
          </a:xfrm>
        </p:grpSpPr>
        <p:grpSp>
          <p:nvGrpSpPr>
            <p:cNvPr id="29702" name="群組 57"/>
            <p:cNvGrpSpPr>
              <a:grpSpLocks/>
            </p:cNvGrpSpPr>
            <p:nvPr/>
          </p:nvGrpSpPr>
          <p:grpSpPr bwMode="auto">
            <a:xfrm>
              <a:off x="6977063" y="188640"/>
              <a:ext cx="2166937" cy="1214437"/>
              <a:chOff x="6690632" y="1071546"/>
              <a:chExt cx="2167648" cy="1214446"/>
            </a:xfrm>
          </p:grpSpPr>
          <p:sp>
            <p:nvSpPr>
              <p:cNvPr id="16" name="圓角矩形 15"/>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17" name="圓角矩形 16"/>
              <p:cNvSpPr/>
              <p:nvPr/>
            </p:nvSpPr>
            <p:spPr bwMode="auto">
              <a:xfrm>
                <a:off x="713759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18" name="圓角矩形 17"/>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19" name="圓角矩形 18"/>
              <p:cNvSpPr/>
              <p:nvPr/>
            </p:nvSpPr>
            <p:spPr bwMode="auto">
              <a:xfrm>
                <a:off x="8051908"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0" name="圓角矩形 19"/>
              <p:cNvSpPr/>
              <p:nvPr/>
            </p:nvSpPr>
            <p:spPr bwMode="auto">
              <a:xfrm>
                <a:off x="8501127"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1" name="直線單箭頭接點 20"/>
              <p:cNvCxnSpPr>
                <a:stCxn id="16" idx="3"/>
                <a:endCxn id="17"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2" name="直線單箭頭接點 21"/>
              <p:cNvCxnSpPr>
                <a:stCxn id="17" idx="3"/>
                <a:endCxn id="18"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3" name="直線單箭頭接點 22"/>
              <p:cNvCxnSpPr>
                <a:stCxn id="18" idx="3"/>
                <a:endCxn id="19"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4" name="直線單箭頭接點 23"/>
              <p:cNvCxnSpPr>
                <a:stCxn id="19" idx="3"/>
                <a:endCxn id="20"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14" name="圓角矩形 13"/>
            <p:cNvSpPr/>
            <p:nvPr/>
          </p:nvSpPr>
          <p:spPr bwMode="auto">
            <a:xfrm>
              <a:off x="6516216" y="188640"/>
              <a:ext cx="357036"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15" name="直線單箭頭接點 14"/>
            <p:cNvCxnSpPr>
              <a:stCxn id="14" idx="3"/>
            </p:cNvCxnSpPr>
            <p:nvPr/>
          </p:nvCxnSpPr>
          <p:spPr bwMode="auto">
            <a:xfrm>
              <a:off x="6873252" y="796652"/>
              <a:ext cx="9362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7313" y="260350"/>
            <a:ext cx="8229600" cy="633413"/>
          </a:xfrm>
        </p:spPr>
        <p:txBody>
          <a:bodyPr/>
          <a:lstStyle/>
          <a:p>
            <a:pPr eaLnBrk="1" hangingPunct="1"/>
            <a:r>
              <a:rPr lang="zh-TW" altLang="en-US" sz="3600" b="1" dirty="0" smtClean="0">
                <a:solidFill>
                  <a:srgbClr val="0000FF"/>
                </a:solidFill>
                <a:latin typeface="標楷體" pitchFamily="65" charset="-120"/>
                <a:ea typeface="標楷體" pitchFamily="65" charset="-120"/>
              </a:rPr>
              <a:t>參、招生作業流程</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提醒事項</a:t>
            </a:r>
          </a:p>
        </p:txBody>
      </p:sp>
      <p:sp>
        <p:nvSpPr>
          <p:cNvPr id="30723" name="Rectangle 3"/>
          <p:cNvSpPr>
            <a:spLocks noGrp="1" noChangeArrowheads="1"/>
          </p:cNvSpPr>
          <p:nvPr>
            <p:ph idx="1"/>
          </p:nvPr>
        </p:nvSpPr>
        <p:spPr/>
        <p:txBody>
          <a:bodyPr/>
          <a:lstStyle/>
          <a:p>
            <a:pPr algn="just" eaLnBrk="1" hangingPunct="1">
              <a:buFont typeface="Wingdings" pitchFamily="2" charset="2"/>
              <a:buChar char="l"/>
            </a:pPr>
            <a:r>
              <a:rPr lang="zh-TW" altLang="en-US" b="1" dirty="0" smtClean="0">
                <a:solidFill>
                  <a:srgbClr val="C00000"/>
                </a:solidFill>
                <a:latin typeface="Times New Roman" pitchFamily="18" charset="0"/>
                <a:ea typeface="標楷體" pitchFamily="65" charset="-120"/>
                <a:cs typeface="Times New Roman" pitchFamily="18" charset="0"/>
              </a:rPr>
              <a:t>綜合高中之考生須修畢專門學程科目</a:t>
            </a:r>
            <a:r>
              <a:rPr lang="en-US" altLang="zh-TW" b="1" dirty="0" smtClean="0">
                <a:solidFill>
                  <a:srgbClr val="C00000"/>
                </a:solidFill>
                <a:latin typeface="Times New Roman" pitchFamily="18" charset="0"/>
                <a:ea typeface="標楷體" pitchFamily="65" charset="-120"/>
                <a:cs typeface="Times New Roman" pitchFamily="18" charset="0"/>
              </a:rPr>
              <a:t>25</a:t>
            </a:r>
            <a:r>
              <a:rPr lang="zh-TW" altLang="en-US" b="1" dirty="0" smtClean="0">
                <a:solidFill>
                  <a:srgbClr val="C00000"/>
                </a:solidFill>
                <a:latin typeface="Times New Roman" pitchFamily="18" charset="0"/>
                <a:ea typeface="標楷體" pitchFamily="65" charset="-120"/>
                <a:cs typeface="Times New Roman" pitchFamily="18" charset="0"/>
              </a:rPr>
              <a:t>學分以上；專門學程科目必為校訂選修之專精科目。</a:t>
            </a:r>
            <a:endParaRPr lang="en-US" altLang="zh-TW" b="1" dirty="0" smtClean="0">
              <a:solidFill>
                <a:srgbClr val="C00000"/>
              </a:solidFill>
              <a:latin typeface="Times New Roman" pitchFamily="18" charset="0"/>
              <a:ea typeface="標楷體" pitchFamily="65" charset="-120"/>
              <a:cs typeface="Times New Roman" pitchFamily="18" charset="0"/>
            </a:endParaRPr>
          </a:p>
          <a:p>
            <a:pPr algn="just" eaLnBrk="1" hangingPunct="1">
              <a:buFont typeface="Wingdings" pitchFamily="2" charset="2"/>
              <a:buChar char="l"/>
            </a:pPr>
            <a:r>
              <a:rPr lang="zh-TW" altLang="en-US" dirty="0" smtClean="0">
                <a:latin typeface="Times New Roman" pitchFamily="18" charset="0"/>
                <a:ea typeface="標楷體" pitchFamily="65" charset="-120"/>
                <a:cs typeface="Times New Roman" pitchFamily="18" charset="0"/>
              </a:rPr>
              <a:t>報名時所填寫之報考證明書均須經高職學校承辦人員、組長、教務主任及校長逐級審核簽章，確實查核被推薦考生資格。 </a:t>
            </a:r>
          </a:p>
        </p:txBody>
      </p:sp>
      <p:sp>
        <p:nvSpPr>
          <p:cNvPr id="30724" name="投影片編號版面配置區 4"/>
          <p:cNvSpPr>
            <a:spLocks noGrp="1"/>
          </p:cNvSpPr>
          <p:nvPr>
            <p:ph type="sldNum" sz="quarter" idx="12"/>
          </p:nvPr>
        </p:nvSpPr>
        <p:spPr>
          <a:noFill/>
        </p:spPr>
        <p:txBody>
          <a:bodyPr/>
          <a:lstStyle/>
          <a:p>
            <a:fld id="{6D08C8E9-9768-4917-A2C7-289538885ED5}" type="slidenum">
              <a:rPr lang="en-US" altLang="zh-TW" smtClean="0">
                <a:latin typeface="Arial" pitchFamily="34" charset="0"/>
                <a:ea typeface="新細明體" pitchFamily="18" charset="-120"/>
              </a:rPr>
              <a:pPr/>
              <a:t>18</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10"/>
          <p:cNvSpPr>
            <a:spLocks noGrp="1"/>
          </p:cNvSpPr>
          <p:nvPr>
            <p:ph type="sldNum" sz="quarter" idx="12"/>
          </p:nvPr>
        </p:nvSpPr>
        <p:spPr>
          <a:noFill/>
        </p:spPr>
        <p:txBody>
          <a:bodyPr/>
          <a:lstStyle/>
          <a:p>
            <a:fld id="{C43C6B51-5E00-445A-8DE7-67821719F8AC}" type="slidenum">
              <a:rPr lang="en-US" altLang="zh-TW" smtClean="0">
                <a:latin typeface="Arial" pitchFamily="34" charset="0"/>
                <a:ea typeface="新細明體" pitchFamily="18" charset="-120"/>
              </a:rPr>
              <a:pPr/>
              <a:t>19</a:t>
            </a:fld>
            <a:endParaRPr lang="en-US" altLang="zh-TW" smtClean="0">
              <a:latin typeface="Arial" pitchFamily="34" charset="0"/>
              <a:ea typeface="新細明體" pitchFamily="18" charset="-120"/>
            </a:endParaRPr>
          </a:p>
        </p:txBody>
      </p:sp>
      <p:grpSp>
        <p:nvGrpSpPr>
          <p:cNvPr id="31747" name="群組 11"/>
          <p:cNvGrpSpPr>
            <a:grpSpLocks/>
          </p:cNvGrpSpPr>
          <p:nvPr/>
        </p:nvGrpSpPr>
        <p:grpSpPr bwMode="auto">
          <a:xfrm>
            <a:off x="1763713" y="1196975"/>
            <a:ext cx="5637212" cy="4419600"/>
            <a:chOff x="1828800" y="1905000"/>
            <a:chExt cx="5637600" cy="4419600"/>
          </a:xfrm>
        </p:grpSpPr>
        <p:sp>
          <p:nvSpPr>
            <p:cNvPr id="28675" name="AutoShape 8"/>
            <p:cNvSpPr>
              <a:spLocks noChangeArrowheads="1"/>
            </p:cNvSpPr>
            <p:nvPr/>
          </p:nvSpPr>
          <p:spPr bwMode="auto">
            <a:xfrm>
              <a:off x="1828800" y="1905000"/>
              <a:ext cx="5637600" cy="838200"/>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2400" b="1" dirty="0">
                  <a:latin typeface="Times New Roman" pitchFamily="18" charset="0"/>
                  <a:ea typeface="標楷體" pitchFamily="65" charset="-120"/>
                  <a:cs typeface="Times New Roman" pitchFamily="18" charset="0"/>
                </a:rPr>
                <a:t>考生輸入報名資料</a:t>
              </a:r>
            </a:p>
            <a:p>
              <a:pPr algn="ctr">
                <a:defRPr/>
              </a:pPr>
              <a:r>
                <a:rPr lang="zh-TW" altLang="en-US" b="1" dirty="0">
                  <a:latin typeface="Times New Roman" pitchFamily="18" charset="0"/>
                  <a:ea typeface="標楷體" pitchFamily="65" charset="-120"/>
                  <a:cs typeface="Times New Roman" pitchFamily="18" charset="0"/>
                </a:rPr>
                <a:t>（</a:t>
              </a:r>
              <a:r>
                <a:rPr lang="en-US" altLang="zh-TW" b="1" dirty="0">
                  <a:latin typeface="Times New Roman" pitchFamily="18" charset="0"/>
                  <a:ea typeface="標楷體" pitchFamily="65" charset="-120"/>
                  <a:cs typeface="Times New Roman" pitchFamily="18" charset="0"/>
                </a:rPr>
                <a:t>104</a:t>
              </a:r>
              <a:r>
                <a:rPr lang="zh-TW" altLang="en-US" b="1" dirty="0">
                  <a:latin typeface="Times New Roman" pitchFamily="18" charset="0"/>
                  <a:ea typeface="標楷體" pitchFamily="65" charset="-120"/>
                  <a:cs typeface="Times New Roman" pitchFamily="18" charset="0"/>
                </a:rPr>
                <a:t>年</a:t>
              </a:r>
              <a:r>
                <a:rPr lang="en-US" altLang="zh-TW" b="1" dirty="0">
                  <a:latin typeface="Times New Roman" pitchFamily="18" charset="0"/>
                  <a:ea typeface="標楷體" pitchFamily="65" charset="-120"/>
                  <a:cs typeface="Times New Roman" pitchFamily="18" charset="0"/>
                </a:rPr>
                <a:t>3</a:t>
              </a:r>
              <a:r>
                <a:rPr lang="zh-TW" altLang="en-US" b="1" dirty="0">
                  <a:latin typeface="Times New Roman" pitchFamily="18" charset="0"/>
                  <a:ea typeface="標楷體" pitchFamily="65" charset="-120"/>
                  <a:cs typeface="Times New Roman" pitchFamily="18" charset="0"/>
                </a:rPr>
                <a:t>月</a:t>
              </a:r>
              <a:r>
                <a:rPr lang="en-US" altLang="zh-TW" b="1" dirty="0">
                  <a:latin typeface="Times New Roman" pitchFamily="18" charset="0"/>
                  <a:ea typeface="標楷體" pitchFamily="65" charset="-120"/>
                  <a:cs typeface="Times New Roman" pitchFamily="18" charset="0"/>
                </a:rPr>
                <a:t>13</a:t>
              </a:r>
              <a:r>
                <a:rPr lang="zh-TW" altLang="en-US" b="1" dirty="0">
                  <a:latin typeface="Times New Roman" pitchFamily="18" charset="0"/>
                  <a:ea typeface="標楷體" pitchFamily="65" charset="-120"/>
                  <a:cs typeface="Times New Roman" pitchFamily="18" charset="0"/>
                </a:rPr>
                <a:t>日 </a:t>
              </a:r>
              <a:r>
                <a:rPr lang="en-US" altLang="zh-TW" b="1" dirty="0">
                  <a:latin typeface="Times New Roman" pitchFamily="18" charset="0"/>
                  <a:ea typeface="標楷體" pitchFamily="65" charset="-120"/>
                  <a:cs typeface="Times New Roman" pitchFamily="18" charset="0"/>
                </a:rPr>
                <a:t>10</a:t>
              </a:r>
              <a:r>
                <a:rPr lang="zh-TW" altLang="en-US" b="1" dirty="0">
                  <a:latin typeface="Times New Roman" pitchFamily="18" charset="0"/>
                  <a:ea typeface="標楷體" pitchFamily="65" charset="-120"/>
                  <a:cs typeface="Times New Roman" pitchFamily="18" charset="0"/>
                </a:rPr>
                <a:t>：</a:t>
              </a:r>
              <a:r>
                <a:rPr lang="en-US" altLang="zh-TW" b="1" dirty="0">
                  <a:latin typeface="Times New Roman" pitchFamily="18" charset="0"/>
                  <a:ea typeface="標楷體" pitchFamily="65" charset="-120"/>
                  <a:cs typeface="Times New Roman" pitchFamily="18" charset="0"/>
                </a:rPr>
                <a:t>00</a:t>
              </a:r>
              <a:r>
                <a:rPr lang="zh-TW" altLang="en-US" b="1" dirty="0">
                  <a:latin typeface="Times New Roman" pitchFamily="18" charset="0"/>
                  <a:ea typeface="標楷體" pitchFamily="65" charset="-120"/>
                  <a:cs typeface="Times New Roman" pitchFamily="18" charset="0"/>
                </a:rPr>
                <a:t>～</a:t>
              </a:r>
              <a:r>
                <a:rPr lang="en-US" altLang="zh-TW" b="1" dirty="0">
                  <a:latin typeface="Times New Roman" pitchFamily="18" charset="0"/>
                  <a:ea typeface="標楷體" pitchFamily="65" charset="-120"/>
                  <a:cs typeface="Times New Roman" pitchFamily="18" charset="0"/>
                </a:rPr>
                <a:t>104</a:t>
              </a:r>
              <a:r>
                <a:rPr lang="zh-TW" altLang="en-US" b="1" dirty="0">
                  <a:latin typeface="Times New Roman" pitchFamily="18" charset="0"/>
                  <a:ea typeface="標楷體" pitchFamily="65" charset="-120"/>
                  <a:cs typeface="Times New Roman" pitchFamily="18" charset="0"/>
                </a:rPr>
                <a:t>年</a:t>
              </a:r>
              <a:r>
                <a:rPr lang="en-US" altLang="zh-TW" b="1" dirty="0">
                  <a:latin typeface="Times New Roman" pitchFamily="18" charset="0"/>
                  <a:ea typeface="標楷體" pitchFamily="65" charset="-120"/>
                  <a:cs typeface="Times New Roman" pitchFamily="18" charset="0"/>
                </a:rPr>
                <a:t>3</a:t>
              </a:r>
              <a:r>
                <a:rPr lang="zh-TW" altLang="en-US" b="1" dirty="0">
                  <a:latin typeface="Times New Roman" pitchFamily="18" charset="0"/>
                  <a:ea typeface="標楷體" pitchFamily="65" charset="-120"/>
                  <a:cs typeface="Times New Roman" pitchFamily="18" charset="0"/>
                </a:rPr>
                <a:t>月</a:t>
              </a:r>
              <a:r>
                <a:rPr lang="en-US" altLang="zh-TW" b="1" dirty="0">
                  <a:latin typeface="Times New Roman" pitchFamily="18" charset="0"/>
                  <a:ea typeface="標楷體" pitchFamily="65" charset="-120"/>
                  <a:cs typeface="Times New Roman" pitchFamily="18" charset="0"/>
                </a:rPr>
                <a:t>18</a:t>
              </a:r>
              <a:r>
                <a:rPr lang="zh-TW" altLang="en-US" b="1" dirty="0">
                  <a:latin typeface="Times New Roman" pitchFamily="18" charset="0"/>
                  <a:ea typeface="標楷體" pitchFamily="65" charset="-120"/>
                  <a:cs typeface="Times New Roman" pitchFamily="18" charset="0"/>
                </a:rPr>
                <a:t>日 </a:t>
              </a:r>
              <a:r>
                <a:rPr lang="en-US" altLang="zh-TW" b="1" dirty="0">
                  <a:latin typeface="Times New Roman" pitchFamily="18" charset="0"/>
                  <a:ea typeface="標楷體" pitchFamily="65" charset="-120"/>
                  <a:cs typeface="Times New Roman" pitchFamily="18" charset="0"/>
                </a:rPr>
                <a:t>17</a:t>
              </a:r>
              <a:r>
                <a:rPr lang="zh-TW" altLang="en-US" b="1" dirty="0">
                  <a:latin typeface="Times New Roman" pitchFamily="18" charset="0"/>
                  <a:ea typeface="標楷體" pitchFamily="65" charset="-120"/>
                  <a:cs typeface="Times New Roman" pitchFamily="18" charset="0"/>
                </a:rPr>
                <a:t>：</a:t>
              </a:r>
              <a:r>
                <a:rPr lang="en-US" altLang="zh-TW" b="1" dirty="0">
                  <a:latin typeface="Times New Roman" pitchFamily="18" charset="0"/>
                  <a:ea typeface="標楷體" pitchFamily="65" charset="-120"/>
                  <a:cs typeface="Times New Roman" pitchFamily="18" charset="0"/>
                </a:rPr>
                <a:t>00</a:t>
              </a:r>
              <a:r>
                <a:rPr lang="zh-TW" altLang="en-US" b="1" dirty="0">
                  <a:latin typeface="Times New Roman" pitchFamily="18" charset="0"/>
                  <a:ea typeface="標楷體" pitchFamily="65" charset="-120"/>
                  <a:cs typeface="Times New Roman" pitchFamily="18" charset="0"/>
                </a:rPr>
                <a:t>） </a:t>
              </a:r>
            </a:p>
          </p:txBody>
        </p:sp>
        <p:sp>
          <p:nvSpPr>
            <p:cNvPr id="28676" name="AutoShape 9"/>
            <p:cNvSpPr>
              <a:spLocks noChangeArrowheads="1"/>
            </p:cNvSpPr>
            <p:nvPr/>
          </p:nvSpPr>
          <p:spPr bwMode="auto">
            <a:xfrm>
              <a:off x="1828800" y="3124200"/>
              <a:ext cx="5637600" cy="838200"/>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2400" b="1" dirty="0">
                  <a:solidFill>
                    <a:schemeClr val="tx1"/>
                  </a:solidFill>
                  <a:latin typeface="Times New Roman" pitchFamily="18" charset="0"/>
                  <a:ea typeface="標楷體" pitchFamily="65" charset="-120"/>
                  <a:cs typeface="Times New Roman" pitchFamily="18" charset="0"/>
                </a:rPr>
                <a:t>報名資料確定送出</a:t>
              </a:r>
            </a:p>
            <a:p>
              <a:pPr algn="ctr">
                <a:defRPr/>
              </a:pPr>
              <a:r>
                <a:rPr lang="zh-TW" altLang="en-US" b="1" dirty="0">
                  <a:solidFill>
                    <a:schemeClr val="tx1"/>
                  </a:solidFill>
                  <a:latin typeface="Times New Roman" pitchFamily="18" charset="0"/>
                  <a:ea typeface="標楷體" pitchFamily="65" charset="-120"/>
                  <a:cs typeface="Times New Roman" pitchFamily="18" charset="0"/>
                </a:rPr>
                <a:t>（報名資料一經確定送出</a:t>
              </a:r>
              <a:r>
                <a:rPr lang="zh-TW" altLang="en-US" b="1" dirty="0">
                  <a:latin typeface="Times New Roman" pitchFamily="18" charset="0"/>
                  <a:ea typeface="標楷體" pitchFamily="65" charset="-120"/>
                  <a:cs typeface="Times New Roman" pitchFamily="18" charset="0"/>
                </a:rPr>
                <a:t>即不得修改）</a:t>
              </a:r>
            </a:p>
          </p:txBody>
        </p:sp>
        <p:sp>
          <p:nvSpPr>
            <p:cNvPr id="28677" name="AutoShape 10"/>
            <p:cNvSpPr>
              <a:spLocks noChangeArrowheads="1"/>
            </p:cNvSpPr>
            <p:nvPr/>
          </p:nvSpPr>
          <p:spPr bwMode="auto">
            <a:xfrm>
              <a:off x="1828800" y="5410200"/>
              <a:ext cx="5637600" cy="914400"/>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2400" b="1" dirty="0">
                  <a:latin typeface="Times New Roman" pitchFamily="18" charset="0"/>
                  <a:ea typeface="標楷體" pitchFamily="65" charset="-120"/>
                  <a:cs typeface="Times New Roman" pitchFamily="18" charset="0"/>
                </a:rPr>
                <a:t>高職學校寄送報名表件</a:t>
              </a:r>
            </a:p>
            <a:p>
              <a:pPr algn="ctr">
                <a:defRPr/>
              </a:pPr>
              <a:r>
                <a:rPr lang="en-US" altLang="zh-TW" b="1" dirty="0">
                  <a:latin typeface="Times New Roman" pitchFamily="18" charset="0"/>
                  <a:ea typeface="標楷體" pitchFamily="65" charset="-120"/>
                  <a:cs typeface="Times New Roman" pitchFamily="18" charset="0"/>
                </a:rPr>
                <a:t>104</a:t>
              </a:r>
              <a:r>
                <a:rPr lang="zh-TW" altLang="en-US" b="1" dirty="0">
                  <a:latin typeface="Times New Roman" pitchFamily="18" charset="0"/>
                  <a:ea typeface="標楷體" pitchFamily="65" charset="-120"/>
                  <a:cs typeface="Times New Roman" pitchFamily="18" charset="0"/>
                </a:rPr>
                <a:t>年</a:t>
              </a:r>
              <a:r>
                <a:rPr lang="en-US" altLang="zh-TW" b="1" dirty="0">
                  <a:latin typeface="Times New Roman" pitchFamily="18" charset="0"/>
                  <a:ea typeface="標楷體" pitchFamily="65" charset="-120"/>
                  <a:cs typeface="Times New Roman" pitchFamily="18" charset="0"/>
                </a:rPr>
                <a:t>3</a:t>
              </a:r>
              <a:r>
                <a:rPr lang="zh-TW" altLang="en-US" b="1" dirty="0">
                  <a:latin typeface="Times New Roman" pitchFamily="18" charset="0"/>
                  <a:ea typeface="標楷體" pitchFamily="65" charset="-120"/>
                  <a:cs typeface="Times New Roman" pitchFamily="18" charset="0"/>
                </a:rPr>
                <a:t>月</a:t>
              </a:r>
              <a:r>
                <a:rPr lang="en-US" altLang="zh-TW" b="1" dirty="0">
                  <a:latin typeface="Times New Roman" pitchFamily="18" charset="0"/>
                  <a:ea typeface="標楷體" pitchFamily="65" charset="-120"/>
                  <a:cs typeface="Times New Roman" pitchFamily="18" charset="0"/>
                </a:rPr>
                <a:t>19</a:t>
              </a:r>
              <a:r>
                <a:rPr lang="zh-TW" altLang="en-US" b="1" dirty="0">
                  <a:latin typeface="Times New Roman" pitchFamily="18" charset="0"/>
                  <a:ea typeface="標楷體" pitchFamily="65" charset="-120"/>
                  <a:cs typeface="Times New Roman" pitchFamily="18" charset="0"/>
                </a:rPr>
                <a:t>日前以快遞或限時掛號寄出</a:t>
              </a:r>
              <a:r>
                <a:rPr lang="en-US" altLang="zh-TW" b="1" dirty="0">
                  <a:latin typeface="Times New Roman" pitchFamily="18" charset="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以郵戳為憑</a:t>
              </a:r>
              <a:r>
                <a:rPr lang="en-US" altLang="zh-TW" b="1" dirty="0">
                  <a:latin typeface="Times New Roman" pitchFamily="18" charset="0"/>
                  <a:ea typeface="標楷體" pitchFamily="65" charset="-120"/>
                  <a:cs typeface="Times New Roman" pitchFamily="18" charset="0"/>
                </a:rPr>
                <a:t>)</a:t>
              </a:r>
            </a:p>
          </p:txBody>
        </p:sp>
        <p:sp>
          <p:nvSpPr>
            <p:cNvPr id="28680" name="AutoShape 13"/>
            <p:cNvSpPr>
              <a:spLocks noChangeArrowheads="1"/>
            </p:cNvSpPr>
            <p:nvPr/>
          </p:nvSpPr>
          <p:spPr bwMode="auto">
            <a:xfrm>
              <a:off x="1828800" y="4343400"/>
              <a:ext cx="5637600" cy="685800"/>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2400" b="1" dirty="0">
                  <a:latin typeface="Times New Roman" pitchFamily="18" charset="0"/>
                  <a:ea typeface="標楷體" pitchFamily="65" charset="-120"/>
                  <a:cs typeface="Times New Roman" pitchFamily="18" charset="0"/>
                </a:rPr>
                <a:t>考生列印報名表件</a:t>
              </a:r>
            </a:p>
          </p:txBody>
        </p:sp>
        <p:cxnSp>
          <p:nvCxnSpPr>
            <p:cNvPr id="13" name="直線單箭頭接點 12"/>
            <p:cNvCxnSpPr/>
            <p:nvPr/>
          </p:nvCxnSpPr>
          <p:spPr>
            <a:xfrm rot="5400000">
              <a:off x="4457100" y="2934494"/>
              <a:ext cx="381000" cy="158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rot="5400000">
              <a:off x="4457100" y="4153694"/>
              <a:ext cx="381000" cy="158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rot="5400000">
              <a:off x="4457100" y="5220494"/>
              <a:ext cx="381000" cy="158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1748" name="Rectangle 2"/>
          <p:cNvSpPr>
            <a:spLocks noGrp="1" noChangeArrowheads="1"/>
          </p:cNvSpPr>
          <p:nvPr>
            <p:ph type="title"/>
          </p:nvPr>
        </p:nvSpPr>
        <p:spPr>
          <a:xfrm>
            <a:off x="107950" y="260350"/>
            <a:ext cx="7920038" cy="633413"/>
          </a:xfrm>
        </p:spPr>
        <p:txBody>
          <a:bodyPr/>
          <a:lstStyle/>
          <a:p>
            <a:pPr eaLnBrk="1" hangingPunct="1"/>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網路報名作業流程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a:xfrm>
            <a:off x="250825" y="260350"/>
            <a:ext cx="7978775" cy="633413"/>
          </a:xfrm>
        </p:spPr>
        <p:txBody>
          <a:bodyPr/>
          <a:lstStyle/>
          <a:p>
            <a:pPr eaLnBrk="1" hangingPunct="1"/>
            <a:r>
              <a:rPr lang="zh-TW" altLang="en-US" sz="3600" b="1" smtClean="0">
                <a:solidFill>
                  <a:srgbClr val="0000FF"/>
                </a:solidFill>
                <a:latin typeface="標楷體" pitchFamily="65" charset="-120"/>
                <a:ea typeface="標楷體" pitchFamily="65" charset="-120"/>
              </a:rPr>
              <a:t>簡報大綱</a:t>
            </a:r>
            <a:endParaRPr lang="zh-TW" altLang="en-US" sz="3600" b="1" smtClean="0">
              <a:solidFill>
                <a:srgbClr val="0000FF"/>
              </a:solidFill>
              <a:latin typeface="Times New Roman" pitchFamily="18" charset="0"/>
              <a:ea typeface="標楷體" pitchFamily="65" charset="-120"/>
              <a:cs typeface="Times New Roman" pitchFamily="18" charset="0"/>
            </a:endParaRPr>
          </a:p>
        </p:txBody>
      </p:sp>
      <p:sp>
        <p:nvSpPr>
          <p:cNvPr id="17411" name="Rectangle 11"/>
          <p:cNvSpPr>
            <a:spLocks noGrp="1" noChangeArrowheads="1"/>
          </p:cNvSpPr>
          <p:nvPr>
            <p:ph idx="1"/>
          </p:nvPr>
        </p:nvSpPr>
        <p:spPr>
          <a:xfrm>
            <a:off x="900113" y="1628775"/>
            <a:ext cx="7275512" cy="3887788"/>
          </a:xfrm>
        </p:spPr>
        <p:txBody>
          <a:bodyPr/>
          <a:lstStyle/>
          <a:p>
            <a:pPr marL="812800" indent="-812800" eaLnBrk="1" hangingPunct="1">
              <a:buFont typeface="Wingdings 2" pitchFamily="18" charset="2"/>
              <a:buNone/>
              <a:defRPr/>
            </a:pPr>
            <a:r>
              <a:rPr lang="zh-TW" altLang="en-US" sz="4400" dirty="0" smtClean="0">
                <a:latin typeface="Times New Roman" pitchFamily="18" charset="0"/>
                <a:ea typeface="標楷體" pitchFamily="65" charset="-120"/>
              </a:rPr>
              <a:t>壹、</a:t>
            </a:r>
            <a:r>
              <a:rPr lang="en-US" altLang="zh-TW" sz="4400" dirty="0" smtClean="0">
                <a:latin typeface="Times New Roman" pitchFamily="18" charset="0"/>
                <a:ea typeface="標楷體" pitchFamily="65" charset="-120"/>
              </a:rPr>
              <a:t>104</a:t>
            </a:r>
            <a:r>
              <a:rPr lang="zh-TW" altLang="en-US" sz="4400" dirty="0" smtClean="0">
                <a:latin typeface="Times New Roman" pitchFamily="18" charset="0"/>
                <a:ea typeface="標楷體" pitchFamily="65" charset="-120"/>
              </a:rPr>
              <a:t>學年度重大變革</a:t>
            </a:r>
            <a:endParaRPr lang="en-US" altLang="zh-TW" sz="4400" dirty="0">
              <a:latin typeface="Times New Roman" pitchFamily="18" charset="0"/>
              <a:ea typeface="標楷體" pitchFamily="65" charset="-120"/>
            </a:endParaRPr>
          </a:p>
          <a:p>
            <a:pPr marL="812800" indent="-812800" eaLnBrk="1" hangingPunct="1">
              <a:buFont typeface="Wingdings 2" pitchFamily="18" charset="2"/>
              <a:buNone/>
              <a:defRPr/>
            </a:pPr>
            <a:r>
              <a:rPr lang="zh-TW" altLang="en-US" sz="4400" dirty="0">
                <a:latin typeface="Times New Roman" pitchFamily="18" charset="0"/>
                <a:ea typeface="標楷體" pitchFamily="65" charset="-120"/>
              </a:rPr>
              <a:t>貳</a:t>
            </a:r>
            <a:r>
              <a:rPr lang="zh-TW" altLang="en-US" sz="4400" dirty="0" smtClean="0">
                <a:latin typeface="Times New Roman" pitchFamily="18" charset="0"/>
                <a:ea typeface="標楷體" pitchFamily="65" charset="-120"/>
              </a:rPr>
              <a:t>、</a:t>
            </a:r>
            <a:r>
              <a:rPr lang="en-US" altLang="zh-TW" sz="4400" dirty="0" smtClean="0">
                <a:latin typeface="Times New Roman" pitchFamily="18" charset="0"/>
                <a:ea typeface="標楷體" pitchFamily="65" charset="-120"/>
              </a:rPr>
              <a:t>104</a:t>
            </a:r>
            <a:r>
              <a:rPr lang="zh-TW" altLang="en-US" sz="4400" dirty="0" smtClean="0">
                <a:latin typeface="Times New Roman" pitchFamily="18" charset="0"/>
                <a:ea typeface="標楷體" pitchFamily="65" charset="-120"/>
              </a:rPr>
              <a:t>學年度報名注意事項</a:t>
            </a:r>
            <a:endParaRPr lang="en-US" altLang="zh-TW" sz="4400" dirty="0" smtClean="0">
              <a:latin typeface="Times New Roman" pitchFamily="18" charset="0"/>
              <a:ea typeface="標楷體" pitchFamily="65" charset="-120"/>
            </a:endParaRPr>
          </a:p>
          <a:p>
            <a:pPr marL="812800" indent="-812800" eaLnBrk="1" hangingPunct="1">
              <a:buFont typeface="Wingdings 2" pitchFamily="18" charset="2"/>
              <a:buNone/>
              <a:defRPr/>
            </a:pPr>
            <a:r>
              <a:rPr lang="zh-TW" altLang="en-US" sz="4400" kern="1200" dirty="0" smtClean="0">
                <a:latin typeface="Times New Roman" pitchFamily="18" charset="0"/>
                <a:ea typeface="標楷體" pitchFamily="65" charset="-120"/>
              </a:rPr>
              <a:t>參、</a:t>
            </a:r>
            <a:r>
              <a:rPr lang="zh-TW" altLang="en-US" sz="4400" dirty="0" smtClean="0">
                <a:latin typeface="Times New Roman" pitchFamily="18" charset="0"/>
                <a:ea typeface="標楷體" pitchFamily="65" charset="-120"/>
              </a:rPr>
              <a:t>招生作業流程</a:t>
            </a:r>
            <a:endParaRPr lang="en-US" altLang="zh-TW" sz="4400" kern="1200" dirty="0" smtClean="0">
              <a:latin typeface="Times New Roman" pitchFamily="18" charset="0"/>
              <a:ea typeface="標楷體" pitchFamily="65" charset="-120"/>
            </a:endParaRPr>
          </a:p>
          <a:p>
            <a:pPr marL="812800" indent="-812800" eaLnBrk="1" hangingPunct="1">
              <a:buFont typeface="Wingdings 2" pitchFamily="18" charset="2"/>
              <a:buNone/>
              <a:defRPr/>
            </a:pPr>
            <a:r>
              <a:rPr lang="zh-TW" altLang="en-US" sz="4400" kern="1200" dirty="0" smtClean="0">
                <a:latin typeface="Times New Roman" pitchFamily="18" charset="0"/>
                <a:ea typeface="標楷體" pitchFamily="65" charset="-120"/>
              </a:rPr>
              <a:t>肆、網路作業系統</a:t>
            </a:r>
            <a:endParaRPr lang="en-US" altLang="zh-TW" sz="4400" dirty="0" smtClean="0">
              <a:latin typeface="Times New Roman" pitchFamily="18" charset="0"/>
              <a:ea typeface="標楷體" pitchFamily="65" charset="-120"/>
            </a:endParaRPr>
          </a:p>
        </p:txBody>
      </p:sp>
      <p:sp>
        <p:nvSpPr>
          <p:cNvPr id="14340" name="投影片編號版面配置區 4"/>
          <p:cNvSpPr>
            <a:spLocks noGrp="1"/>
          </p:cNvSpPr>
          <p:nvPr>
            <p:ph type="sldNum" sz="quarter" idx="12"/>
          </p:nvPr>
        </p:nvSpPr>
        <p:spPr>
          <a:noFill/>
        </p:spPr>
        <p:txBody>
          <a:bodyPr/>
          <a:lstStyle/>
          <a:p>
            <a:fld id="{4469FB9F-D920-4FEC-BA34-0E37F3D6049C}" type="slidenum">
              <a:rPr lang="en-US" altLang="zh-TW" smtClean="0">
                <a:latin typeface="Arial" pitchFamily="34" charset="0"/>
                <a:ea typeface="新細明體" pitchFamily="18" charset="-120"/>
              </a:rPr>
              <a:pPr/>
              <a:t>2</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57188" y="1158875"/>
            <a:ext cx="8429625" cy="50006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2771" name="投影片編號版面配置區 1"/>
          <p:cNvSpPr>
            <a:spLocks noGrp="1"/>
          </p:cNvSpPr>
          <p:nvPr>
            <p:ph type="sldNum" sz="quarter" idx="12"/>
          </p:nvPr>
        </p:nvSpPr>
        <p:spPr>
          <a:noFill/>
        </p:spPr>
        <p:txBody>
          <a:bodyPr/>
          <a:lstStyle/>
          <a:p>
            <a:fld id="{0DC81D34-51F7-412B-ADFF-60776D46593E}" type="slidenum">
              <a:rPr lang="en-US" altLang="zh-TW" smtClean="0">
                <a:latin typeface="Arial" pitchFamily="34" charset="0"/>
                <a:ea typeface="新細明體" pitchFamily="18" charset="-120"/>
              </a:rPr>
              <a:pPr/>
              <a:t>20</a:t>
            </a:fld>
            <a:endParaRPr lang="en-US" altLang="zh-TW" smtClean="0">
              <a:latin typeface="Arial" pitchFamily="34" charset="0"/>
              <a:ea typeface="新細明體" pitchFamily="18" charset="-120"/>
            </a:endParaRPr>
          </a:p>
        </p:txBody>
      </p:sp>
      <p:graphicFrame>
        <p:nvGraphicFramePr>
          <p:cNvPr id="4" name="資料庫圖表 3"/>
          <p:cNvGraphicFramePr/>
          <p:nvPr/>
        </p:nvGraphicFramePr>
        <p:xfrm>
          <a:off x="714349" y="1285860"/>
          <a:ext cx="764386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a:xfrm>
            <a:off x="87313" y="260350"/>
            <a:ext cx="8229600" cy="633413"/>
          </a:xfrm>
          <a:prstGeom prst="rect">
            <a:avLst/>
          </a:prstGeom>
        </p:spPr>
        <p:txBody>
          <a:bodyPr/>
          <a:lstStyle/>
          <a:p>
            <a:pPr>
              <a:defRPr/>
            </a:pPr>
            <a:r>
              <a:rPr lang="zh-TW" altLang="en-US" sz="3600" b="1" dirty="0">
                <a:solidFill>
                  <a:srgbClr val="0000FF"/>
                </a:solidFill>
                <a:latin typeface="標楷體" pitchFamily="65" charset="-120"/>
                <a:ea typeface="標楷體" pitchFamily="65" charset="-120"/>
              </a:rPr>
              <a:t>參、</a:t>
            </a:r>
            <a:r>
              <a:rPr lang="zh-TW" altLang="en-US" sz="3600" b="1" kern="0" dirty="0">
                <a:solidFill>
                  <a:srgbClr val="0000FF"/>
                </a:solidFill>
                <a:latin typeface="Times New Roman" pitchFamily="18" charset="0"/>
                <a:ea typeface="標楷體" pitchFamily="65" charset="-120"/>
                <a:cs typeface="Times New Roman" pitchFamily="18" charset="0"/>
              </a:rPr>
              <a:t>招生作業流程</a:t>
            </a:r>
            <a:r>
              <a:rPr lang="en-US" altLang="zh-TW" sz="2800" b="1" kern="0" dirty="0">
                <a:solidFill>
                  <a:srgbClr val="0000FF"/>
                </a:solidFill>
                <a:latin typeface="Times New Roman" pitchFamily="18" charset="0"/>
                <a:ea typeface="標楷體" pitchFamily="65" charset="-120"/>
                <a:cs typeface="Times New Roman" pitchFamily="18" charset="0"/>
              </a:rPr>
              <a:t>-</a:t>
            </a:r>
            <a:r>
              <a:rPr lang="zh-TW" altLang="en-US" sz="2800" b="1" kern="0" dirty="0">
                <a:solidFill>
                  <a:srgbClr val="0000FF"/>
                </a:solidFill>
                <a:latin typeface="Times New Roman" pitchFamily="18" charset="0"/>
                <a:ea typeface="標楷體" pitchFamily="65" charset="-120"/>
                <a:cs typeface="Times New Roman" pitchFamily="18" charset="0"/>
              </a:rPr>
              <a:t>進行</a:t>
            </a:r>
            <a:r>
              <a:rPr lang="en-US" altLang="zh-TW" sz="2800" b="1" kern="0" dirty="0">
                <a:solidFill>
                  <a:srgbClr val="0000FF"/>
                </a:solidFill>
                <a:latin typeface="Times New Roman" pitchFamily="18" charset="0"/>
                <a:ea typeface="標楷體" pitchFamily="65" charset="-120"/>
                <a:cs typeface="Times New Roman" pitchFamily="18" charset="0"/>
              </a:rPr>
              <a:t>7</a:t>
            </a:r>
            <a:r>
              <a:rPr lang="zh-TW" altLang="en-US" sz="2800" b="1" kern="0" dirty="0">
                <a:solidFill>
                  <a:srgbClr val="0000FF"/>
                </a:solidFill>
                <a:latin typeface="Times New Roman" pitchFamily="18" charset="0"/>
                <a:ea typeface="標楷體" pitchFamily="65" charset="-120"/>
                <a:cs typeface="Times New Roman" pitchFamily="18" charset="0"/>
              </a:rPr>
              <a:t>項比序排名</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179388" y="115888"/>
            <a:ext cx="8229600" cy="922337"/>
          </a:xfrm>
        </p:spPr>
        <p:txBody>
          <a:bodyPr/>
          <a:lstStyle/>
          <a:p>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分發方式及分發規定</a:t>
            </a:r>
          </a:p>
        </p:txBody>
      </p:sp>
      <p:sp>
        <p:nvSpPr>
          <p:cNvPr id="33795" name="內容版面配置區 2"/>
          <p:cNvSpPr>
            <a:spLocks noGrp="1"/>
          </p:cNvSpPr>
          <p:nvPr>
            <p:ph idx="1"/>
          </p:nvPr>
        </p:nvSpPr>
        <p:spPr>
          <a:xfrm>
            <a:off x="107950" y="981075"/>
            <a:ext cx="8856663" cy="5616575"/>
          </a:xfrm>
        </p:spPr>
        <p:txBody>
          <a:bodyPr/>
          <a:lstStyle/>
          <a:p>
            <a:r>
              <a:rPr lang="zh-TW" altLang="en-US" sz="1900" smtClean="0">
                <a:solidFill>
                  <a:srgbClr val="0000FF"/>
                </a:solidFill>
                <a:latin typeface="Times New Roman" pitchFamily="18" charset="0"/>
                <a:ea typeface="標楷體" pitchFamily="65" charset="-120"/>
                <a:cs typeface="Times New Roman" pitchFamily="18" charset="0"/>
              </a:rPr>
              <a:t>分發方式：</a:t>
            </a:r>
            <a:r>
              <a:rPr lang="en-US" altLang="zh-TW" sz="1900" smtClean="0">
                <a:solidFill>
                  <a:srgbClr val="0000FF"/>
                </a:solidFill>
                <a:latin typeface="Times New Roman" pitchFamily="18" charset="0"/>
                <a:ea typeface="標楷體" pitchFamily="65" charset="-120"/>
                <a:cs typeface="Times New Roman" pitchFamily="18" charset="0"/>
              </a:rPr>
              <a:t/>
            </a:r>
            <a:br>
              <a:rPr lang="en-US" altLang="zh-TW" sz="1900" smtClean="0">
                <a:solidFill>
                  <a:srgbClr val="0000FF"/>
                </a:solidFill>
                <a:latin typeface="Times New Roman" pitchFamily="18" charset="0"/>
                <a:ea typeface="標楷體" pitchFamily="65" charset="-120"/>
                <a:cs typeface="Times New Roman" pitchFamily="18" charset="0"/>
              </a:rPr>
            </a:br>
            <a:r>
              <a:rPr lang="zh-TW" altLang="zh-TW" sz="1900" smtClean="0">
                <a:latin typeface="Times New Roman" pitchFamily="18" charset="0"/>
                <a:ea typeface="標楷體" pitchFamily="65" charset="-120"/>
                <a:cs typeface="Times New Roman" pitchFamily="18" charset="0"/>
              </a:rPr>
              <a:t>本委員會依考生比序排名、所選填登記就讀志願序、各校系（組）、學程招生名額及各高職學校推薦順序，進行</a:t>
            </a:r>
            <a:r>
              <a:rPr lang="zh-TW" altLang="en-US" sz="1900" smtClean="0">
                <a:latin typeface="Times New Roman" pitchFamily="18" charset="0"/>
                <a:ea typeface="標楷體" pitchFamily="65" charset="-120"/>
                <a:cs typeface="Times New Roman" pitchFamily="18" charset="0"/>
              </a:rPr>
              <a:t>兩</a:t>
            </a:r>
            <a:r>
              <a:rPr lang="zh-TW" altLang="zh-TW" sz="1900" smtClean="0">
                <a:latin typeface="Times New Roman" pitchFamily="18" charset="0"/>
                <a:ea typeface="標楷體" pitchFamily="65" charset="-120"/>
                <a:cs typeface="Times New Roman" pitchFamily="18" charset="0"/>
              </a:rPr>
              <a:t>輪分發錄取作業。</a:t>
            </a:r>
          </a:p>
          <a:p>
            <a:pPr algn="just">
              <a:lnSpc>
                <a:spcPct val="90000"/>
              </a:lnSpc>
            </a:pPr>
            <a:r>
              <a:rPr lang="zh-TW" altLang="en-US" sz="1900" smtClean="0">
                <a:solidFill>
                  <a:srgbClr val="0000FF"/>
                </a:solidFill>
                <a:latin typeface="Times New Roman" pitchFamily="18" charset="0"/>
                <a:ea typeface="標楷體" pitchFamily="65" charset="-120"/>
                <a:cs typeface="Times New Roman" pitchFamily="18" charset="0"/>
              </a:rPr>
              <a:t>分發規定：</a:t>
            </a:r>
            <a:endParaRPr lang="en-US" altLang="zh-TW" sz="1900" smtClean="0">
              <a:solidFill>
                <a:srgbClr val="0000FF"/>
              </a:solidFill>
              <a:latin typeface="Times New Roman" pitchFamily="18" charset="0"/>
              <a:ea typeface="標楷體" pitchFamily="65" charset="-120"/>
              <a:cs typeface="Times New Roman" pitchFamily="18" charset="0"/>
            </a:endParaRPr>
          </a:p>
          <a:p>
            <a:pPr lvl="1" algn="just">
              <a:lnSpc>
                <a:spcPct val="90000"/>
              </a:lnSpc>
            </a:pPr>
            <a:r>
              <a:rPr lang="zh-TW" altLang="en-US" sz="1900" smtClean="0">
                <a:solidFill>
                  <a:srgbClr val="0000FF"/>
                </a:solidFill>
                <a:latin typeface="Times New Roman" pitchFamily="18" charset="0"/>
                <a:ea typeface="標楷體" pitchFamily="65" charset="-120"/>
                <a:cs typeface="Times New Roman" pitchFamily="18" charset="0"/>
              </a:rPr>
              <a:t>第一輪分發規定：</a:t>
            </a:r>
            <a:r>
              <a:rPr lang="zh-TW" altLang="zh-TW" sz="1900" b="1" smtClean="0">
                <a:solidFill>
                  <a:srgbClr val="C00000"/>
                </a:solidFill>
                <a:latin typeface="Times New Roman" pitchFamily="18" charset="0"/>
                <a:ea typeface="標楷體" pitchFamily="65" charset="-120"/>
              </a:rPr>
              <a:t>各科技校院錄取單一高職學校考生名額以</a:t>
            </a:r>
            <a:r>
              <a:rPr lang="en-US" altLang="zh-TW" sz="1900" b="1" smtClean="0">
                <a:solidFill>
                  <a:srgbClr val="C00000"/>
                </a:solidFill>
                <a:latin typeface="Times New Roman" pitchFamily="18" charset="0"/>
                <a:ea typeface="標楷體" pitchFamily="65" charset="-120"/>
              </a:rPr>
              <a:t>1</a:t>
            </a:r>
            <a:r>
              <a:rPr lang="zh-TW" altLang="zh-TW" sz="1900" b="1" smtClean="0">
                <a:solidFill>
                  <a:srgbClr val="C00000"/>
                </a:solidFill>
                <a:latin typeface="Times New Roman" pitchFamily="18" charset="0"/>
                <a:ea typeface="標楷體" pitchFamily="65" charset="-120"/>
              </a:rPr>
              <a:t>名為限</a:t>
            </a:r>
            <a:r>
              <a:rPr lang="zh-TW" altLang="zh-TW" sz="1900" b="1" smtClean="0">
                <a:latin typeface="Times New Roman" pitchFamily="18" charset="0"/>
                <a:ea typeface="標楷體" pitchFamily="65" charset="-120"/>
              </a:rPr>
              <a:t>。全部報名考生</a:t>
            </a:r>
            <a:r>
              <a:rPr lang="zh-TW" altLang="zh-TW" sz="1900" smtClean="0">
                <a:latin typeface="Times New Roman" pitchFamily="18" charset="0"/>
                <a:ea typeface="標楷體" pitchFamily="65" charset="-120"/>
              </a:rPr>
              <a:t>進行比序排名（含同名次參酌比序）後，取各單一高職學校考生比序排名最前者</a:t>
            </a:r>
            <a:r>
              <a:rPr lang="en-US" altLang="zh-TW" sz="1900" smtClean="0">
                <a:latin typeface="Times New Roman" pitchFamily="18" charset="0"/>
                <a:ea typeface="標楷體" pitchFamily="65" charset="-120"/>
              </a:rPr>
              <a:t>1</a:t>
            </a:r>
            <a:r>
              <a:rPr lang="zh-TW" altLang="zh-TW" sz="1900" smtClean="0">
                <a:latin typeface="Times New Roman" pitchFamily="18" charset="0"/>
                <a:ea typeface="標楷體" pitchFamily="65" charset="-120"/>
              </a:rPr>
              <a:t>名（如單一高職學校考生比序排名仍相同時，取其高職學校推薦順序最前者），依其所選填登記就讀志願序，進行各校系（組）、學程招生名額分發。</a:t>
            </a:r>
            <a:r>
              <a:rPr lang="zh-TW" altLang="zh-TW" sz="1900" b="1" smtClean="0">
                <a:solidFill>
                  <a:srgbClr val="C00000"/>
                </a:solidFill>
                <a:latin typeface="Times New Roman" pitchFamily="18" charset="0"/>
                <a:ea typeface="標楷體" pitchFamily="65" charset="-120"/>
              </a:rPr>
              <a:t>若遇不同高職學校考生比序排名（含同名次參酌比序）之名次皆相同者，致使校系（組）、學程之錄取人數超過招生名額時，則超額同名次者一併錄取於該校系（組）、學程。</a:t>
            </a:r>
            <a:endParaRPr lang="en-US" altLang="zh-TW" sz="1900" b="1" smtClean="0">
              <a:solidFill>
                <a:srgbClr val="C00000"/>
              </a:solidFill>
              <a:latin typeface="Times New Roman" pitchFamily="18" charset="0"/>
              <a:ea typeface="標楷體" pitchFamily="65" charset="-120"/>
            </a:endParaRPr>
          </a:p>
          <a:p>
            <a:pPr lvl="1" algn="just">
              <a:lnSpc>
                <a:spcPct val="90000"/>
              </a:lnSpc>
            </a:pPr>
            <a:r>
              <a:rPr lang="zh-TW" altLang="en-US" sz="1900" smtClean="0">
                <a:solidFill>
                  <a:srgbClr val="0000FF"/>
                </a:solidFill>
                <a:latin typeface="Times New Roman" pitchFamily="18" charset="0"/>
                <a:ea typeface="標楷體" pitchFamily="65" charset="-120"/>
              </a:rPr>
              <a:t>第二輪分發規定：</a:t>
            </a:r>
            <a:r>
              <a:rPr lang="zh-TW" altLang="en-US" sz="1900" b="1" smtClean="0">
                <a:solidFill>
                  <a:srgbClr val="C00000"/>
                </a:solidFill>
                <a:latin typeface="Times New Roman" pitchFamily="18" charset="0"/>
                <a:ea typeface="標楷體" pitchFamily="65" charset="-120"/>
              </a:rPr>
              <a:t>第</a:t>
            </a:r>
            <a:r>
              <a:rPr lang="zh-TW" altLang="zh-TW" sz="1900" b="1" smtClean="0">
                <a:solidFill>
                  <a:srgbClr val="C00000"/>
                </a:solidFill>
                <a:latin typeface="Times New Roman" pitchFamily="18" charset="0"/>
                <a:ea typeface="標楷體" pitchFamily="65" charset="-120"/>
              </a:rPr>
              <a:t>一輪分發若有缺額之校系（組）、學程再進行第二輪分發</a:t>
            </a:r>
            <a:r>
              <a:rPr lang="zh-TW" altLang="zh-TW" sz="1900" b="1" smtClean="0">
                <a:solidFill>
                  <a:srgbClr val="FF0000"/>
                </a:solidFill>
                <a:latin typeface="Times New Roman" pitchFamily="18" charset="0"/>
                <a:ea typeface="標楷體" pitchFamily="65" charset="-120"/>
              </a:rPr>
              <a:t>，</a:t>
            </a:r>
            <a:r>
              <a:rPr lang="zh-TW" altLang="zh-TW" sz="1900" b="1" smtClean="0">
                <a:solidFill>
                  <a:srgbClr val="C00000"/>
                </a:solidFill>
                <a:latin typeface="Times New Roman" pitchFamily="18" charset="0"/>
                <a:ea typeface="標楷體" pitchFamily="65" charset="-120"/>
              </a:rPr>
              <a:t>各科技校院對單一高職學校考生至多再錄取</a:t>
            </a:r>
            <a:r>
              <a:rPr lang="en-US" altLang="zh-TW" sz="1900" b="1" smtClean="0">
                <a:solidFill>
                  <a:srgbClr val="C00000"/>
                </a:solidFill>
                <a:latin typeface="Times New Roman" pitchFamily="18" charset="0"/>
                <a:ea typeface="標楷體" pitchFamily="65" charset="-120"/>
              </a:rPr>
              <a:t>2</a:t>
            </a:r>
            <a:r>
              <a:rPr lang="zh-TW" altLang="zh-TW" sz="1900" b="1" smtClean="0">
                <a:solidFill>
                  <a:srgbClr val="C00000"/>
                </a:solidFill>
                <a:latin typeface="Times New Roman" pitchFamily="18" charset="0"/>
                <a:ea typeface="標楷體" pitchFamily="65" charset="-120"/>
              </a:rPr>
              <a:t>名</a:t>
            </a:r>
            <a:r>
              <a:rPr lang="zh-TW" altLang="zh-TW" sz="1900" smtClean="0">
                <a:latin typeface="Times New Roman" pitchFamily="18" charset="0"/>
                <a:ea typeface="標楷體" pitchFamily="65" charset="-120"/>
              </a:rPr>
              <a:t>。</a:t>
            </a:r>
            <a:r>
              <a:rPr lang="zh-TW" altLang="zh-TW" sz="1900" b="1" smtClean="0">
                <a:solidFill>
                  <a:srgbClr val="C00000"/>
                </a:solidFill>
                <a:latin typeface="Times New Roman" pitchFamily="18" charset="0"/>
                <a:ea typeface="標楷體" pitchFamily="65" charset="-120"/>
              </a:rPr>
              <a:t>若遇考生比序排名（含同名次參酌比序）之名次皆相同者，致使校系（組）、學程之錄取人數超過招生名額時，則超額同名次者一併錄取於該校系（組）、學程</a:t>
            </a:r>
            <a:r>
              <a:rPr lang="zh-TW" altLang="zh-TW" sz="1900" smtClean="0">
                <a:latin typeface="Times New Roman" pitchFamily="18" charset="0"/>
                <a:ea typeface="標楷體" pitchFamily="65" charset="-120"/>
              </a:rPr>
              <a:t>，惟各科技校院對單一高職學校考生至多再錄取</a:t>
            </a:r>
            <a:r>
              <a:rPr lang="en-US" altLang="zh-TW" sz="1900" smtClean="0">
                <a:latin typeface="Times New Roman" pitchFamily="18" charset="0"/>
                <a:ea typeface="標楷體" pitchFamily="65" charset="-120"/>
              </a:rPr>
              <a:t>2</a:t>
            </a:r>
            <a:r>
              <a:rPr lang="zh-TW" altLang="zh-TW" sz="1900" smtClean="0">
                <a:latin typeface="Times New Roman" pitchFamily="18" charset="0"/>
                <a:ea typeface="標楷體" pitchFamily="65" charset="-120"/>
              </a:rPr>
              <a:t>名，以各高職學校推薦順序較前者優先錄取。</a:t>
            </a:r>
            <a:endParaRPr lang="en-US" altLang="zh-TW" sz="1900" smtClean="0">
              <a:latin typeface="Times New Roman" pitchFamily="18" charset="0"/>
              <a:ea typeface="標楷體" pitchFamily="65" charset="-120"/>
            </a:endParaRPr>
          </a:p>
          <a:p>
            <a:pPr lvl="1" algn="just">
              <a:lnSpc>
                <a:spcPct val="90000"/>
              </a:lnSpc>
            </a:pPr>
            <a:r>
              <a:rPr lang="zh-TW" altLang="en-US" sz="1900" b="1" u="sng" smtClean="0">
                <a:solidFill>
                  <a:srgbClr val="FF0000"/>
                </a:solidFill>
                <a:latin typeface="Times New Roman" pitchFamily="18" charset="0"/>
                <a:ea typeface="標楷體" pitchFamily="65" charset="-120"/>
              </a:rPr>
              <a:t>單一高職學校可參加第一輪分發考生，於排名公告後即已確定，不因考生放棄參加分發而作調整。</a:t>
            </a:r>
            <a:endParaRPr lang="zh-TW" altLang="zh-TW" sz="1900" b="1" u="sng" smtClean="0">
              <a:solidFill>
                <a:srgbClr val="FF0000"/>
              </a:solidFill>
              <a:latin typeface="Times New Roman" pitchFamily="18" charset="0"/>
              <a:ea typeface="標楷體" pitchFamily="65" charset="-120"/>
            </a:endParaRPr>
          </a:p>
        </p:txBody>
      </p:sp>
      <p:sp>
        <p:nvSpPr>
          <p:cNvPr id="33796" name="投影片編號版面配置區 5"/>
          <p:cNvSpPr>
            <a:spLocks noGrp="1"/>
          </p:cNvSpPr>
          <p:nvPr>
            <p:ph type="sldNum" sz="quarter" idx="12"/>
          </p:nvPr>
        </p:nvSpPr>
        <p:spPr>
          <a:xfrm>
            <a:off x="8501063" y="6453188"/>
            <a:ext cx="500062" cy="287337"/>
          </a:xfrm>
          <a:noFill/>
        </p:spPr>
        <p:txBody>
          <a:bodyPr/>
          <a:lstStyle/>
          <a:p>
            <a:fld id="{3457AA3F-8561-4B61-9ED2-F975DA283387}" type="slidenum">
              <a:rPr lang="en-US" altLang="zh-TW" b="1" smtClean="0">
                <a:latin typeface="Arial" pitchFamily="34" charset="0"/>
                <a:ea typeface="新細明體" pitchFamily="18" charset="-120"/>
              </a:rPr>
              <a:pPr/>
              <a:t>21</a:t>
            </a:fld>
            <a:endParaRPr lang="en-US" altLang="zh-TW" b="1"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錄取公告及分發結果複查</a:t>
            </a:r>
          </a:p>
        </p:txBody>
      </p:sp>
      <p:sp>
        <p:nvSpPr>
          <p:cNvPr id="34819" name="Rectangle 3"/>
          <p:cNvSpPr>
            <a:spLocks noGrp="1" noChangeArrowheads="1"/>
          </p:cNvSpPr>
          <p:nvPr>
            <p:ph idx="1"/>
          </p:nvPr>
        </p:nvSpPr>
        <p:spPr>
          <a:xfrm>
            <a:off x="179388" y="1268413"/>
            <a:ext cx="8785225" cy="4983162"/>
          </a:xfrm>
        </p:spPr>
        <p:txBody>
          <a:bodyPr/>
          <a:lstStyle/>
          <a:p>
            <a:pPr eaLnBrk="1" hangingPunct="1">
              <a:buFont typeface="Wingdings" pitchFamily="2" charset="2"/>
              <a:buChar char="l"/>
            </a:pPr>
            <a:r>
              <a:rPr lang="en-US" altLang="zh-TW" sz="2600" b="1" smtClean="0">
                <a:solidFill>
                  <a:srgbClr val="0000FF"/>
                </a:solidFill>
                <a:latin typeface="Times New Roman" pitchFamily="18" charset="0"/>
                <a:ea typeface="標楷體" pitchFamily="65" charset="-120"/>
                <a:cs typeface="Times New Roman" pitchFamily="18" charset="0"/>
              </a:rPr>
              <a:t>104</a:t>
            </a:r>
            <a:r>
              <a:rPr lang="zh-TW" altLang="zh-TW" sz="2600" b="1" smtClean="0">
                <a:solidFill>
                  <a:srgbClr val="0000FF"/>
                </a:solidFill>
                <a:latin typeface="Times New Roman" pitchFamily="18" charset="0"/>
                <a:ea typeface="標楷體" pitchFamily="65" charset="-120"/>
                <a:cs typeface="Times New Roman" pitchFamily="18" charset="0"/>
              </a:rPr>
              <a:t>年</a:t>
            </a:r>
            <a:r>
              <a:rPr lang="en-US" altLang="zh-TW" sz="2600" b="1" smtClean="0">
                <a:solidFill>
                  <a:srgbClr val="0000FF"/>
                </a:solidFill>
                <a:latin typeface="Times New Roman" pitchFamily="18" charset="0"/>
                <a:ea typeface="標楷體" pitchFamily="65" charset="-120"/>
                <a:cs typeface="Times New Roman" pitchFamily="18" charset="0"/>
              </a:rPr>
              <a:t>4</a:t>
            </a:r>
            <a:r>
              <a:rPr lang="zh-TW" altLang="zh-TW" sz="2600" b="1" smtClean="0">
                <a:solidFill>
                  <a:srgbClr val="0000FF"/>
                </a:solidFill>
                <a:latin typeface="Times New Roman" pitchFamily="18" charset="0"/>
                <a:ea typeface="標楷體" pitchFamily="65" charset="-120"/>
                <a:cs typeface="Times New Roman" pitchFamily="18" charset="0"/>
              </a:rPr>
              <a:t>月</a:t>
            </a:r>
            <a:r>
              <a:rPr lang="en-US" altLang="zh-TW" sz="2600" b="1" smtClean="0">
                <a:solidFill>
                  <a:srgbClr val="0000FF"/>
                </a:solidFill>
                <a:latin typeface="Times New Roman" pitchFamily="18" charset="0"/>
                <a:ea typeface="標楷體" pitchFamily="65" charset="-120"/>
                <a:cs typeface="Times New Roman" pitchFamily="18" charset="0"/>
              </a:rPr>
              <a:t>22</a:t>
            </a:r>
            <a:r>
              <a:rPr lang="zh-TW" altLang="zh-TW" sz="2600" b="1" smtClean="0">
                <a:solidFill>
                  <a:srgbClr val="0000FF"/>
                </a:solidFill>
                <a:latin typeface="Times New Roman" pitchFamily="18" charset="0"/>
                <a:ea typeface="標楷體" pitchFamily="65" charset="-120"/>
                <a:cs typeface="Times New Roman" pitchFamily="18" charset="0"/>
              </a:rPr>
              <a:t>日</a:t>
            </a:r>
            <a:r>
              <a:rPr lang="en-US" altLang="zh-TW" sz="2600" b="1" smtClean="0">
                <a:solidFill>
                  <a:srgbClr val="0000FF"/>
                </a:solidFill>
                <a:latin typeface="Times New Roman" pitchFamily="18" charset="0"/>
                <a:ea typeface="標楷體" pitchFamily="65" charset="-120"/>
                <a:cs typeface="Times New Roman" pitchFamily="18" charset="0"/>
              </a:rPr>
              <a:t>10</a:t>
            </a:r>
            <a:r>
              <a:rPr lang="zh-TW" altLang="en-US" sz="2600" b="1" smtClean="0">
                <a:solidFill>
                  <a:srgbClr val="0000FF"/>
                </a:solidFill>
                <a:latin typeface="Times New Roman" pitchFamily="18" charset="0"/>
                <a:ea typeface="標楷體" pitchFamily="65" charset="-120"/>
                <a:cs typeface="Times New Roman" pitchFamily="18" charset="0"/>
              </a:rPr>
              <a:t>：</a:t>
            </a:r>
            <a:r>
              <a:rPr lang="en-US" altLang="zh-TW" sz="2600" b="1" smtClean="0">
                <a:solidFill>
                  <a:srgbClr val="0000FF"/>
                </a:solidFill>
                <a:latin typeface="Times New Roman" pitchFamily="18" charset="0"/>
                <a:ea typeface="標楷體" pitchFamily="65" charset="-120"/>
                <a:cs typeface="Times New Roman" pitchFamily="18" charset="0"/>
              </a:rPr>
              <a:t>00</a:t>
            </a:r>
            <a:r>
              <a:rPr lang="zh-TW" altLang="zh-TW" sz="2600" smtClean="0">
                <a:latin typeface="Times New Roman" pitchFamily="18" charset="0"/>
                <a:ea typeface="標楷體" pitchFamily="65" charset="-120"/>
                <a:cs typeface="Times New Roman" pitchFamily="18" charset="0"/>
              </a:rPr>
              <a:t>在本委員會網站</a:t>
            </a:r>
            <a:r>
              <a:rPr lang="zh-TW" altLang="zh-TW" sz="2600" b="1" smtClean="0">
                <a:solidFill>
                  <a:srgbClr val="0000FF"/>
                </a:solidFill>
                <a:latin typeface="Times New Roman" pitchFamily="18" charset="0"/>
                <a:ea typeface="標楷體" pitchFamily="65" charset="-120"/>
                <a:cs typeface="Times New Roman" pitchFamily="18" charset="0"/>
              </a:rPr>
              <a:t>公告錄取名單</a:t>
            </a:r>
            <a:r>
              <a:rPr lang="zh-TW" altLang="zh-TW" sz="2600" smtClean="0">
                <a:latin typeface="Times New Roman" pitchFamily="18" charset="0"/>
                <a:ea typeface="標楷體" pitchFamily="65" charset="-120"/>
                <a:cs typeface="Times New Roman" pitchFamily="18" charset="0"/>
              </a:rPr>
              <a:t>，</a:t>
            </a:r>
            <a:r>
              <a:rPr lang="zh-TW" altLang="zh-TW" sz="2600" b="1" u="sng" smtClean="0">
                <a:solidFill>
                  <a:srgbClr val="FF0000"/>
                </a:solidFill>
                <a:latin typeface="Times New Roman" pitchFamily="18" charset="0"/>
                <a:ea typeface="標楷體" pitchFamily="65" charset="-120"/>
                <a:cs typeface="Times New Roman" pitchFamily="18" charset="0"/>
              </a:rPr>
              <a:t>不另寄分發結果之書面通知</a:t>
            </a:r>
            <a:r>
              <a:rPr lang="zh-TW" altLang="zh-TW" sz="2600" smtClean="0">
                <a:latin typeface="Times New Roman" pitchFamily="18" charset="0"/>
                <a:ea typeface="標楷體" pitchFamily="65" charset="-120"/>
                <a:cs typeface="Times New Roman" pitchFamily="18" charset="0"/>
              </a:rPr>
              <a:t>，考生須自行上網查詢、下載或列印各考生之分發結果通知單。考生如未上網查詢，而致錄取權益受損，概由考生自行負責。各高職學校亦可自行上網查詢或列印錄取名單存參。</a:t>
            </a:r>
            <a:endParaRPr lang="en-US" altLang="zh-TW" sz="2600" smtClean="0">
              <a:latin typeface="Times New Roman" pitchFamily="18" charset="0"/>
              <a:ea typeface="標楷體" pitchFamily="65" charset="-120"/>
              <a:cs typeface="Times New Roman" pitchFamily="18" charset="0"/>
            </a:endParaRPr>
          </a:p>
          <a:p>
            <a:pPr eaLnBrk="1" hangingPunct="1">
              <a:buFont typeface="Wingdings" pitchFamily="2" charset="2"/>
              <a:buChar char="l"/>
            </a:pPr>
            <a:r>
              <a:rPr lang="zh-TW" altLang="en-US" sz="2600" b="1" smtClean="0">
                <a:solidFill>
                  <a:srgbClr val="C00000"/>
                </a:solidFill>
                <a:latin typeface="Times New Roman" pitchFamily="18" charset="0"/>
                <a:ea typeface="標楷體" pitchFamily="65" charset="-120"/>
                <a:cs typeface="Times New Roman" pitchFamily="18" charset="0"/>
              </a:rPr>
              <a:t>分發結果複查</a:t>
            </a:r>
          </a:p>
          <a:p>
            <a:pPr marL="457200" lvl="1" indent="0" algn="just" eaLnBrk="1" hangingPunct="1">
              <a:buFontTx/>
              <a:buNone/>
            </a:pPr>
            <a:r>
              <a:rPr lang="zh-TW" altLang="zh-TW" sz="2600" smtClean="0">
                <a:latin typeface="Times New Roman" pitchFamily="18" charset="0"/>
                <a:ea typeface="標楷體" pitchFamily="65" charset="-120"/>
                <a:cs typeface="Times New Roman" pitchFamily="18" charset="0"/>
              </a:rPr>
              <a:t>考生對分發結果有疑義時，請填妥簡章附件</a:t>
            </a:r>
            <a:r>
              <a:rPr lang="zh-TW" altLang="en-US" sz="2600" smtClean="0">
                <a:latin typeface="Times New Roman" pitchFamily="18" charset="0"/>
                <a:ea typeface="標楷體" pitchFamily="65" charset="-120"/>
                <a:cs typeface="Times New Roman" pitchFamily="18" charset="0"/>
              </a:rPr>
              <a:t>六</a:t>
            </a:r>
            <a:r>
              <a:rPr lang="zh-TW" altLang="zh-TW" sz="2600" smtClean="0">
                <a:latin typeface="Times New Roman" pitchFamily="18" charset="0"/>
                <a:ea typeface="標楷體" pitchFamily="65" charset="-120"/>
                <a:cs typeface="Times New Roman" pitchFamily="18" charset="0"/>
              </a:rPr>
              <a:t>之</a:t>
            </a:r>
            <a:r>
              <a:rPr lang="zh-TW" altLang="en-US" sz="2600" smtClean="0">
                <a:latin typeface="Times New Roman" pitchFamily="18" charset="0"/>
                <a:ea typeface="標楷體" pitchFamily="65" charset="-120"/>
                <a:cs typeface="Times New Roman" pitchFamily="18" charset="0"/>
              </a:rPr>
              <a:t>「排名及分發結果複查</a:t>
            </a:r>
            <a:r>
              <a:rPr lang="zh-TW" altLang="zh-TW" sz="2600" smtClean="0">
                <a:latin typeface="Times New Roman" pitchFamily="18" charset="0"/>
                <a:ea typeface="標楷體" pitchFamily="65" charset="-120"/>
                <a:cs typeface="Times New Roman" pitchFamily="18" charset="0"/>
              </a:rPr>
              <a:t>申請表</a:t>
            </a:r>
            <a:r>
              <a:rPr lang="zh-TW" altLang="en-US" sz="2600" smtClean="0">
                <a:latin typeface="Times New Roman" pitchFamily="18" charset="0"/>
                <a:ea typeface="標楷體" pitchFamily="65" charset="-120"/>
                <a:cs typeface="Times New Roman" pitchFamily="18" charset="0"/>
              </a:rPr>
              <a:t>」</a:t>
            </a:r>
            <a:r>
              <a:rPr lang="zh-TW" altLang="zh-TW" sz="2600" smtClean="0">
                <a:latin typeface="Times New Roman" pitchFamily="18" charset="0"/>
                <a:ea typeface="標楷體" pitchFamily="65" charset="-120"/>
                <a:cs typeface="Times New Roman" pitchFamily="18" charset="0"/>
              </a:rPr>
              <a:t>，連同</a:t>
            </a:r>
            <a:r>
              <a:rPr lang="zh-TW" altLang="zh-TW" sz="2600" b="1" smtClean="0">
                <a:solidFill>
                  <a:srgbClr val="C00000"/>
                </a:solidFill>
                <a:latin typeface="Times New Roman" pitchFamily="18" charset="0"/>
                <a:ea typeface="標楷體" pitchFamily="65" charset="-120"/>
                <a:cs typeface="Times New Roman" pitchFamily="18" charset="0"/>
              </a:rPr>
              <a:t>分發結果通知單</a:t>
            </a:r>
            <a:r>
              <a:rPr lang="zh-TW" altLang="zh-TW" sz="2600" smtClean="0">
                <a:latin typeface="Times New Roman" pitchFamily="18" charset="0"/>
                <a:ea typeface="標楷體" pitchFamily="65" charset="-120"/>
                <a:cs typeface="Times New Roman" pitchFamily="18" charset="0"/>
              </a:rPr>
              <a:t>及「</a:t>
            </a:r>
            <a:r>
              <a:rPr lang="zh-TW" altLang="zh-TW" sz="2600" b="1" smtClean="0">
                <a:solidFill>
                  <a:srgbClr val="C00000"/>
                </a:solidFill>
                <a:latin typeface="Times New Roman" pitchFamily="18" charset="0"/>
                <a:ea typeface="標楷體" pitchFamily="65" charset="-120"/>
                <a:cs typeface="Times New Roman" pitchFamily="18" charset="0"/>
              </a:rPr>
              <a:t>就讀志願表</a:t>
            </a:r>
            <a:r>
              <a:rPr lang="zh-TW" altLang="zh-TW" sz="2600" smtClean="0">
                <a:latin typeface="Times New Roman" pitchFamily="18" charset="0"/>
                <a:ea typeface="標楷體" pitchFamily="65" charset="-120"/>
                <a:cs typeface="Times New Roman" pitchFamily="18" charset="0"/>
              </a:rPr>
              <a:t>」於</a:t>
            </a:r>
            <a:r>
              <a:rPr lang="en-US" altLang="zh-TW" sz="2600" smtClean="0">
                <a:solidFill>
                  <a:srgbClr val="C00000"/>
                </a:solidFill>
                <a:latin typeface="Times New Roman" pitchFamily="18" charset="0"/>
                <a:ea typeface="標楷體" pitchFamily="65" charset="-120"/>
                <a:cs typeface="Times New Roman" pitchFamily="18" charset="0"/>
              </a:rPr>
              <a:t>104</a:t>
            </a:r>
            <a:r>
              <a:rPr lang="zh-TW" altLang="zh-TW" sz="2600" smtClean="0">
                <a:solidFill>
                  <a:srgbClr val="C00000"/>
                </a:solidFill>
                <a:latin typeface="Times New Roman" pitchFamily="18" charset="0"/>
                <a:ea typeface="標楷體" pitchFamily="65" charset="-120"/>
                <a:cs typeface="Times New Roman" pitchFamily="18" charset="0"/>
              </a:rPr>
              <a:t>年</a:t>
            </a:r>
            <a:r>
              <a:rPr lang="en-US" altLang="zh-TW" sz="2600" smtClean="0">
                <a:solidFill>
                  <a:srgbClr val="C00000"/>
                </a:solidFill>
                <a:latin typeface="Times New Roman" pitchFamily="18" charset="0"/>
                <a:ea typeface="標楷體" pitchFamily="65" charset="-120"/>
                <a:cs typeface="Times New Roman" pitchFamily="18" charset="0"/>
              </a:rPr>
              <a:t>4</a:t>
            </a:r>
            <a:r>
              <a:rPr lang="zh-TW" altLang="zh-TW" sz="2600" smtClean="0">
                <a:solidFill>
                  <a:srgbClr val="C00000"/>
                </a:solidFill>
                <a:latin typeface="Times New Roman" pitchFamily="18" charset="0"/>
                <a:ea typeface="標楷體" pitchFamily="65" charset="-120"/>
                <a:cs typeface="Times New Roman" pitchFamily="18" charset="0"/>
              </a:rPr>
              <a:t>月</a:t>
            </a:r>
            <a:r>
              <a:rPr lang="en-US" altLang="zh-TW" sz="2600" smtClean="0">
                <a:solidFill>
                  <a:srgbClr val="C00000"/>
                </a:solidFill>
                <a:latin typeface="Times New Roman" pitchFamily="18" charset="0"/>
                <a:ea typeface="標楷體" pitchFamily="65" charset="-120"/>
                <a:cs typeface="Times New Roman" pitchFamily="18" charset="0"/>
              </a:rPr>
              <a:t>23</a:t>
            </a:r>
            <a:r>
              <a:rPr lang="zh-TW" altLang="zh-TW" sz="2600" smtClean="0">
                <a:solidFill>
                  <a:srgbClr val="C00000"/>
                </a:solidFill>
                <a:latin typeface="Times New Roman" pitchFamily="18" charset="0"/>
                <a:ea typeface="標楷體" pitchFamily="65" charset="-120"/>
                <a:cs typeface="Times New Roman" pitchFamily="18" charset="0"/>
              </a:rPr>
              <a:t>日</a:t>
            </a:r>
            <a:r>
              <a:rPr lang="en-US" altLang="zh-TW" sz="2600" smtClean="0">
                <a:solidFill>
                  <a:srgbClr val="C00000"/>
                </a:solidFill>
                <a:latin typeface="Times New Roman" pitchFamily="18" charset="0"/>
                <a:ea typeface="標楷體" pitchFamily="65" charset="-120"/>
                <a:cs typeface="Times New Roman" pitchFamily="18" charset="0"/>
              </a:rPr>
              <a:t>12:00</a:t>
            </a:r>
            <a:r>
              <a:rPr lang="zh-TW" altLang="zh-TW" sz="2600" smtClean="0">
                <a:solidFill>
                  <a:srgbClr val="C00000"/>
                </a:solidFill>
                <a:latin typeface="Times New Roman" pitchFamily="18" charset="0"/>
                <a:ea typeface="標楷體" pitchFamily="65" charset="-120"/>
                <a:cs typeface="Times New Roman" pitchFamily="18" charset="0"/>
              </a:rPr>
              <a:t>前</a:t>
            </a:r>
            <a:r>
              <a:rPr lang="zh-TW" altLang="zh-TW" sz="2600" smtClean="0">
                <a:latin typeface="Times New Roman" pitchFamily="18" charset="0"/>
                <a:ea typeface="標楷體" pitchFamily="65" charset="-120"/>
                <a:cs typeface="Times New Roman" pitchFamily="18" charset="0"/>
              </a:rPr>
              <a:t>向本委員會以</a:t>
            </a:r>
            <a:r>
              <a:rPr lang="zh-TW" altLang="zh-TW" sz="2600" smtClean="0">
                <a:solidFill>
                  <a:srgbClr val="C00000"/>
                </a:solidFill>
                <a:latin typeface="Times New Roman" pitchFamily="18" charset="0"/>
                <a:ea typeface="標楷體" pitchFamily="65" charset="-120"/>
                <a:cs typeface="Times New Roman" pitchFamily="18" charset="0"/>
              </a:rPr>
              <a:t>傳真方式提出複查申請</a:t>
            </a:r>
            <a:r>
              <a:rPr lang="zh-TW" altLang="zh-TW" sz="2600" smtClean="0">
                <a:latin typeface="Times New Roman" pitchFamily="18" charset="0"/>
                <a:ea typeface="標楷體" pitchFamily="65" charset="-120"/>
                <a:cs typeface="Times New Roman" pitchFamily="18" charset="0"/>
              </a:rPr>
              <a:t>，並以電話確定已收到傳真，</a:t>
            </a:r>
            <a:r>
              <a:rPr lang="zh-TW" altLang="zh-TW" sz="2600" b="1" smtClean="0">
                <a:solidFill>
                  <a:srgbClr val="C00000"/>
                </a:solidFill>
                <a:latin typeface="Times New Roman" pitchFamily="18" charset="0"/>
                <a:ea typeface="標楷體" pitchFamily="65" charset="-120"/>
                <a:cs typeface="Times New Roman" pitchFamily="18" charset="0"/>
              </a:rPr>
              <a:t>未依規定期限及方式申請複查概不受理</a:t>
            </a:r>
            <a:r>
              <a:rPr lang="zh-TW" altLang="en-US" sz="2600" smtClean="0">
                <a:latin typeface="Times New Roman" pitchFamily="18" charset="0"/>
                <a:ea typeface="標楷體" pitchFamily="65" charset="-120"/>
                <a:cs typeface="Times New Roman" pitchFamily="18" charset="0"/>
              </a:rPr>
              <a:t>；複查結果由本委員會以電話或書面方式回覆。</a:t>
            </a:r>
            <a:endParaRPr lang="en-US" altLang="zh-TW" sz="2600" smtClean="0">
              <a:latin typeface="Times New Roman" pitchFamily="18" charset="0"/>
              <a:ea typeface="標楷體" pitchFamily="65" charset="-120"/>
              <a:cs typeface="Times New Roman" pitchFamily="18" charset="0"/>
            </a:endParaRPr>
          </a:p>
        </p:txBody>
      </p:sp>
      <p:sp>
        <p:nvSpPr>
          <p:cNvPr id="34820" name="投影片編號版面配置區 5"/>
          <p:cNvSpPr>
            <a:spLocks noGrp="1"/>
          </p:cNvSpPr>
          <p:nvPr>
            <p:ph type="sldNum" sz="quarter" idx="12"/>
          </p:nvPr>
        </p:nvSpPr>
        <p:spPr>
          <a:noFill/>
        </p:spPr>
        <p:txBody>
          <a:bodyPr/>
          <a:lstStyle/>
          <a:p>
            <a:fld id="{C91F1E58-4B75-48AA-B9CA-B0233F7585CA}" type="slidenum">
              <a:rPr lang="en-US" altLang="zh-TW" smtClean="0">
                <a:latin typeface="Arial" pitchFamily="34" charset="0"/>
                <a:ea typeface="新細明體" pitchFamily="18" charset="-120"/>
              </a:rPr>
              <a:pPr/>
              <a:t>22</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錄取規定說明 </a:t>
            </a:r>
          </a:p>
        </p:txBody>
      </p:sp>
      <p:sp>
        <p:nvSpPr>
          <p:cNvPr id="47107" name="Rectangle 3"/>
          <p:cNvSpPr>
            <a:spLocks noGrp="1" noChangeArrowheads="1"/>
          </p:cNvSpPr>
          <p:nvPr>
            <p:ph idx="1"/>
          </p:nvPr>
        </p:nvSpPr>
        <p:spPr>
          <a:xfrm>
            <a:off x="395288" y="1052513"/>
            <a:ext cx="8305800" cy="5429250"/>
          </a:xfrm>
        </p:spPr>
        <p:txBody>
          <a:bodyPr/>
          <a:lstStyle/>
          <a:p>
            <a:pPr algn="just" eaLnBrk="1" hangingPunct="1">
              <a:buFont typeface="Wingdings" pitchFamily="2" charset="2"/>
              <a:buChar char="l"/>
              <a:defRPr/>
            </a:pPr>
            <a:r>
              <a:rPr lang="zh-TW" altLang="zh-TW" sz="2800" kern="100" dirty="0" smtClean="0">
                <a:solidFill>
                  <a:srgbClr val="0000FF"/>
                </a:solidFill>
                <a:latin typeface="Times New Roman" pitchFamily="18" charset="0"/>
                <a:ea typeface="標楷體"/>
                <a:cs typeface="Times New Roman" pitchFamily="18" charset="0"/>
              </a:rPr>
              <a:t>經</a:t>
            </a:r>
            <a:r>
              <a:rPr lang="zh-TW" altLang="en-US" sz="2800" kern="100" dirty="0" smtClean="0">
                <a:solidFill>
                  <a:srgbClr val="0000FF"/>
                </a:solidFill>
                <a:latin typeface="Times New Roman" pitchFamily="18" charset="0"/>
                <a:ea typeface="標楷體"/>
                <a:cs typeface="Times New Roman" pitchFamily="18" charset="0"/>
              </a:rPr>
              <a:t>本</a:t>
            </a:r>
            <a:r>
              <a:rPr lang="zh-TW" altLang="zh-TW" sz="2800" kern="100" dirty="0" smtClean="0">
                <a:solidFill>
                  <a:srgbClr val="0000FF"/>
                </a:solidFill>
                <a:latin typeface="Times New Roman" pitchFamily="18" charset="0"/>
                <a:ea typeface="標楷體"/>
                <a:cs typeface="Times New Roman" pitchFamily="18" charset="0"/>
              </a:rPr>
              <a:t>委員會分發錄取之考生，除非以</a:t>
            </a:r>
            <a:r>
              <a:rPr lang="zh-TW" altLang="zh-TW" sz="2800" b="1" kern="100" dirty="0" smtClean="0">
                <a:solidFill>
                  <a:srgbClr val="FF0000"/>
                </a:solidFill>
                <a:latin typeface="Times New Roman" pitchFamily="18" charset="0"/>
                <a:ea typeface="標楷體"/>
                <a:cs typeface="Times New Roman" pitchFamily="18" charset="0"/>
              </a:rPr>
              <a:t>書面</a:t>
            </a:r>
            <a:r>
              <a:rPr lang="zh-TW" altLang="zh-TW" sz="2800" kern="100" dirty="0" smtClean="0">
                <a:solidFill>
                  <a:srgbClr val="0000FF"/>
                </a:solidFill>
                <a:latin typeface="Times New Roman" pitchFamily="18" charset="0"/>
                <a:ea typeface="標楷體"/>
                <a:cs typeface="Times New Roman" pitchFamily="18" charset="0"/>
              </a:rPr>
              <a:t>向錄取</a:t>
            </a:r>
            <a:r>
              <a:rPr lang="zh-TW" altLang="en-US" sz="2800" kern="100" dirty="0" smtClean="0">
                <a:solidFill>
                  <a:srgbClr val="0000FF"/>
                </a:solidFill>
                <a:latin typeface="Times New Roman" pitchFamily="18" charset="0"/>
                <a:ea typeface="標楷體"/>
                <a:cs typeface="Times New Roman" pitchFamily="18" charset="0"/>
              </a:rPr>
              <a:t>學校</a:t>
            </a:r>
            <a:r>
              <a:rPr lang="zh-TW" altLang="zh-TW" sz="2800" kern="100" dirty="0" smtClean="0">
                <a:solidFill>
                  <a:srgbClr val="0000FF"/>
                </a:solidFill>
                <a:latin typeface="Times New Roman" pitchFamily="18" charset="0"/>
                <a:ea typeface="標楷體"/>
                <a:cs typeface="Times New Roman" pitchFamily="18" charset="0"/>
              </a:rPr>
              <a:t>聲明放棄錄取資格，否則一律不得再報名參加當年度之</a:t>
            </a:r>
            <a:r>
              <a:rPr lang="zh-TW" altLang="zh-TW" sz="2800" kern="100" dirty="0" smtClean="0">
                <a:solidFill>
                  <a:srgbClr val="C00000"/>
                </a:solidFill>
                <a:latin typeface="Times New Roman" pitchFamily="18" charset="0"/>
                <a:ea typeface="標楷體"/>
                <a:cs typeface="Times New Roman" pitchFamily="18" charset="0"/>
              </a:rPr>
              <a:t>四技二專甄選入學、技優甄審入學、</a:t>
            </a:r>
            <a:r>
              <a:rPr lang="zh-TW" altLang="zh-TW" sz="2800" dirty="0" smtClean="0">
                <a:solidFill>
                  <a:srgbClr val="C00000"/>
                </a:solidFill>
                <a:latin typeface="Times New Roman" pitchFamily="18" charset="0"/>
                <a:ea typeface="標楷體"/>
                <a:cs typeface="Times New Roman" pitchFamily="18" charset="0"/>
              </a:rPr>
              <a:t>聯合登記分發</a:t>
            </a:r>
            <a:r>
              <a:rPr lang="zh-TW" altLang="zh-TW" sz="2800" kern="100" dirty="0" smtClean="0">
                <a:solidFill>
                  <a:srgbClr val="C00000"/>
                </a:solidFill>
                <a:latin typeface="Times New Roman" pitchFamily="18" charset="0"/>
                <a:ea typeface="標楷體"/>
                <a:cs typeface="Times New Roman" pitchFamily="18" charset="0"/>
              </a:rPr>
              <a:t>（含進修部、夜間部）、各校單獨招生及大學各招生管道</a:t>
            </a:r>
            <a:r>
              <a:rPr lang="zh-TW" altLang="zh-TW" sz="2800" kern="100" dirty="0" smtClean="0">
                <a:solidFill>
                  <a:srgbClr val="0000FF"/>
                </a:solidFill>
                <a:latin typeface="Times New Roman" pitchFamily="18" charset="0"/>
                <a:ea typeface="標楷體"/>
                <a:cs typeface="Times New Roman" pitchFamily="18" charset="0"/>
              </a:rPr>
              <a:t>之招生，違者取消</a:t>
            </a:r>
            <a:r>
              <a:rPr lang="zh-TW" altLang="en-US" sz="2800" kern="100" dirty="0" smtClean="0">
                <a:solidFill>
                  <a:srgbClr val="0000FF"/>
                </a:solidFill>
                <a:latin typeface="Times New Roman" pitchFamily="18" charset="0"/>
                <a:ea typeface="標楷體"/>
                <a:cs typeface="Times New Roman" pitchFamily="18" charset="0"/>
              </a:rPr>
              <a:t>本</a:t>
            </a:r>
            <a:r>
              <a:rPr lang="zh-TW" altLang="zh-TW" sz="2800" kern="100" dirty="0" smtClean="0">
                <a:solidFill>
                  <a:srgbClr val="0000FF"/>
                </a:solidFill>
                <a:latin typeface="Times New Roman" pitchFamily="18" charset="0"/>
                <a:ea typeface="標楷體"/>
                <a:cs typeface="Times New Roman" pitchFamily="18" charset="0"/>
              </a:rPr>
              <a:t>招生錄取資格</a:t>
            </a:r>
            <a:r>
              <a:rPr lang="zh-TW" altLang="en-US" sz="2800" kern="100" dirty="0" smtClean="0">
                <a:solidFill>
                  <a:srgbClr val="0000FF"/>
                </a:solidFill>
                <a:latin typeface="Times New Roman" pitchFamily="18" charset="0"/>
                <a:ea typeface="標楷體"/>
                <a:cs typeface="Times New Roman" pitchFamily="18" charset="0"/>
              </a:rPr>
              <a:t>。</a:t>
            </a:r>
            <a:endParaRPr lang="en-US" altLang="zh-TW" sz="2800" kern="100" dirty="0" smtClean="0">
              <a:solidFill>
                <a:srgbClr val="0000FF"/>
              </a:solidFill>
              <a:latin typeface="Times New Roman" pitchFamily="18" charset="0"/>
              <a:ea typeface="標楷體"/>
              <a:cs typeface="Times New Roman" pitchFamily="18" charset="0"/>
            </a:endParaRPr>
          </a:p>
          <a:p>
            <a:pPr marL="0" indent="0" algn="just" eaLnBrk="1" hangingPunct="1">
              <a:buFontTx/>
              <a:buNone/>
              <a:defRPr/>
            </a:pPr>
            <a:endParaRPr lang="en-US" altLang="zh-TW" sz="2800" kern="100" dirty="0" smtClean="0">
              <a:solidFill>
                <a:srgbClr val="0000FF"/>
              </a:solidFill>
              <a:latin typeface="Times New Roman" pitchFamily="18" charset="0"/>
              <a:ea typeface="標楷體"/>
              <a:cs typeface="Times New Roman" pitchFamily="18" charset="0"/>
            </a:endParaRPr>
          </a:p>
        </p:txBody>
      </p:sp>
      <p:sp>
        <p:nvSpPr>
          <p:cNvPr id="35844" name="投影片編號版面配置區 4"/>
          <p:cNvSpPr>
            <a:spLocks noGrp="1"/>
          </p:cNvSpPr>
          <p:nvPr>
            <p:ph type="sldNum" sz="quarter" idx="12"/>
          </p:nvPr>
        </p:nvSpPr>
        <p:spPr>
          <a:noFill/>
        </p:spPr>
        <p:txBody>
          <a:bodyPr/>
          <a:lstStyle/>
          <a:p>
            <a:fld id="{E281827F-55CD-4512-B6AF-C52A174E02BB}" type="slidenum">
              <a:rPr lang="en-US" altLang="zh-TW" smtClean="0">
                <a:latin typeface="Arial" pitchFamily="34" charset="0"/>
                <a:ea typeface="新細明體" pitchFamily="18" charset="-120"/>
              </a:rPr>
              <a:pPr/>
              <a:t>23</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放棄錄取資格</a:t>
            </a:r>
            <a:r>
              <a:rPr lang="zh-TW" altLang="en-US" smtClean="0">
                <a:solidFill>
                  <a:srgbClr val="0000FF"/>
                </a:solidFill>
                <a:latin typeface="標楷體" pitchFamily="65" charset="-120"/>
                <a:ea typeface="標楷體" pitchFamily="65" charset="-120"/>
              </a:rPr>
              <a:t> </a:t>
            </a:r>
          </a:p>
        </p:txBody>
      </p:sp>
      <p:sp>
        <p:nvSpPr>
          <p:cNvPr id="36867" name="Rectangle 3"/>
          <p:cNvSpPr>
            <a:spLocks noGrp="1" noChangeArrowheads="1"/>
          </p:cNvSpPr>
          <p:nvPr>
            <p:ph idx="1"/>
          </p:nvPr>
        </p:nvSpPr>
        <p:spPr>
          <a:xfrm>
            <a:off x="323850" y="1196975"/>
            <a:ext cx="8496300" cy="4459288"/>
          </a:xfrm>
        </p:spPr>
        <p:txBody>
          <a:bodyPr/>
          <a:lstStyle/>
          <a:p>
            <a:pPr algn="just" eaLnBrk="1" hangingPunct="1">
              <a:lnSpc>
                <a:spcPct val="90000"/>
              </a:lnSpc>
              <a:buFont typeface="Wingdings" pitchFamily="2" charset="2"/>
              <a:buChar char="l"/>
            </a:pPr>
            <a:r>
              <a:rPr lang="zh-TW" altLang="zh-TW" sz="2800" smtClean="0">
                <a:latin typeface="Times New Roman" pitchFamily="18" charset="0"/>
                <a:ea typeface="標楷體" pitchFamily="65" charset="-120"/>
                <a:cs typeface="Times New Roman" pitchFamily="18" charset="0"/>
              </a:rPr>
              <a:t>錄取生因故欲申請放棄錄取資格者，</a:t>
            </a:r>
            <a:r>
              <a:rPr lang="zh-TW" altLang="en-US" sz="2800" smtClean="0">
                <a:latin typeface="Times New Roman" pitchFamily="18" charset="0"/>
                <a:ea typeface="標楷體" pitchFamily="65" charset="-120"/>
                <a:cs typeface="Times New Roman" pitchFamily="18" charset="0"/>
              </a:rPr>
              <a:t>須</a:t>
            </a:r>
            <a:r>
              <a:rPr lang="zh-TW" altLang="zh-TW" sz="2800" smtClean="0">
                <a:latin typeface="Times New Roman" pitchFamily="18" charset="0"/>
                <a:ea typeface="標楷體" pitchFamily="65" charset="-120"/>
                <a:cs typeface="Times New Roman" pitchFamily="18" charset="0"/>
              </a:rPr>
              <a:t>填寫「</a:t>
            </a:r>
            <a:r>
              <a:rPr lang="en-US" altLang="zh-TW" sz="2800" smtClean="0">
                <a:latin typeface="Times New Roman" pitchFamily="18" charset="0"/>
                <a:ea typeface="標楷體" pitchFamily="65" charset="-120"/>
                <a:cs typeface="Times New Roman" pitchFamily="18" charset="0"/>
              </a:rPr>
              <a:t>104</a:t>
            </a:r>
            <a:r>
              <a:rPr lang="zh-TW" altLang="en-US" sz="2800" smtClean="0">
                <a:latin typeface="Times New Roman" pitchFamily="18" charset="0"/>
                <a:ea typeface="標楷體" pitchFamily="65" charset="-120"/>
                <a:cs typeface="Times New Roman" pitchFamily="18" charset="0"/>
              </a:rPr>
              <a:t>學年度</a:t>
            </a:r>
            <a:r>
              <a:rPr lang="zh-TW" altLang="zh-TW" sz="2800" smtClean="0">
                <a:latin typeface="Times New Roman" pitchFamily="18" charset="0"/>
                <a:ea typeface="標楷體" pitchFamily="65" charset="-120"/>
                <a:cs typeface="Times New Roman" pitchFamily="18" charset="0"/>
              </a:rPr>
              <a:t>科技校院繁星計畫聯合推薦甄選入學招生放棄錄取資格聲明書」（簡章附件</a:t>
            </a:r>
            <a:r>
              <a:rPr lang="zh-TW" altLang="en-US" sz="2800" smtClean="0">
                <a:latin typeface="Times New Roman" pitchFamily="18" charset="0"/>
                <a:ea typeface="標楷體" pitchFamily="65" charset="-120"/>
                <a:cs typeface="Times New Roman" pitchFamily="18" charset="0"/>
              </a:rPr>
              <a:t>七</a:t>
            </a:r>
            <a:r>
              <a:rPr lang="zh-TW" altLang="zh-TW" sz="2800" smtClean="0">
                <a:latin typeface="Times New Roman" pitchFamily="18" charset="0"/>
                <a:ea typeface="標楷體" pitchFamily="65" charset="-120"/>
                <a:cs typeface="Times New Roman" pitchFamily="18" charset="0"/>
              </a:rPr>
              <a:t>），</a:t>
            </a:r>
            <a:r>
              <a:rPr lang="zh-TW" altLang="zh-TW" sz="2800" smtClean="0">
                <a:solidFill>
                  <a:srgbClr val="0000FF"/>
                </a:solidFill>
                <a:latin typeface="Times New Roman" pitchFamily="18" charset="0"/>
                <a:ea typeface="標楷體" pitchFamily="65" charset="-120"/>
                <a:cs typeface="Times New Roman" pitchFamily="18" charset="0"/>
              </a:rPr>
              <a:t>於</a:t>
            </a:r>
            <a:r>
              <a:rPr lang="en-US" altLang="zh-TW" sz="2800" smtClean="0">
                <a:solidFill>
                  <a:srgbClr val="0000FF"/>
                </a:solidFill>
                <a:latin typeface="Times New Roman" pitchFamily="18" charset="0"/>
                <a:ea typeface="標楷體" pitchFamily="65" charset="-120"/>
                <a:cs typeface="Times New Roman" pitchFamily="18" charset="0"/>
              </a:rPr>
              <a:t>104</a:t>
            </a:r>
            <a:r>
              <a:rPr lang="zh-TW" altLang="zh-TW" sz="2800" smtClean="0">
                <a:solidFill>
                  <a:srgbClr val="0000FF"/>
                </a:solidFill>
                <a:latin typeface="Times New Roman" pitchFamily="18" charset="0"/>
                <a:ea typeface="標楷體" pitchFamily="65" charset="-120"/>
                <a:cs typeface="Times New Roman" pitchFamily="18" charset="0"/>
              </a:rPr>
              <a:t>年</a:t>
            </a:r>
            <a:r>
              <a:rPr lang="en-US" altLang="zh-TW" sz="2800" smtClean="0">
                <a:solidFill>
                  <a:srgbClr val="0000FF"/>
                </a:solidFill>
                <a:latin typeface="Times New Roman" pitchFamily="18" charset="0"/>
                <a:ea typeface="標楷體" pitchFamily="65" charset="-120"/>
                <a:cs typeface="Times New Roman" pitchFamily="18" charset="0"/>
              </a:rPr>
              <a:t>5</a:t>
            </a:r>
            <a:r>
              <a:rPr lang="zh-TW" altLang="zh-TW" sz="2800" smtClean="0">
                <a:solidFill>
                  <a:srgbClr val="0000FF"/>
                </a:solidFill>
                <a:latin typeface="Times New Roman" pitchFamily="18" charset="0"/>
                <a:ea typeface="標楷體" pitchFamily="65" charset="-120"/>
                <a:cs typeface="Times New Roman" pitchFamily="18" charset="0"/>
              </a:rPr>
              <a:t>月</a:t>
            </a:r>
            <a:r>
              <a:rPr lang="en-US" altLang="zh-TW" sz="2800" smtClean="0">
                <a:solidFill>
                  <a:srgbClr val="0000FF"/>
                </a:solidFill>
                <a:latin typeface="Times New Roman" pitchFamily="18" charset="0"/>
                <a:ea typeface="標楷體" pitchFamily="65" charset="-120"/>
                <a:cs typeface="Times New Roman" pitchFamily="18" charset="0"/>
              </a:rPr>
              <a:t>5</a:t>
            </a:r>
            <a:r>
              <a:rPr lang="zh-TW" altLang="zh-TW" sz="2800" smtClean="0">
                <a:solidFill>
                  <a:srgbClr val="0000FF"/>
                </a:solidFill>
                <a:latin typeface="Times New Roman" pitchFamily="18" charset="0"/>
                <a:ea typeface="標楷體" pitchFamily="65" charset="-120"/>
                <a:cs typeface="Times New Roman" pitchFamily="18" charset="0"/>
              </a:rPr>
              <a:t>日</a:t>
            </a:r>
            <a:r>
              <a:rPr lang="en-US" altLang="zh-TW" sz="2800" smtClean="0">
                <a:solidFill>
                  <a:srgbClr val="0000FF"/>
                </a:solidFill>
                <a:latin typeface="Times New Roman" pitchFamily="18" charset="0"/>
                <a:ea typeface="標楷體" pitchFamily="65" charset="-120"/>
                <a:cs typeface="Times New Roman" pitchFamily="18" charset="0"/>
              </a:rPr>
              <a:t>12</a:t>
            </a:r>
            <a:r>
              <a:rPr lang="zh-TW" altLang="en-US" sz="2800" smtClean="0">
                <a:solidFill>
                  <a:srgbClr val="0000FF"/>
                </a:solidFill>
                <a:latin typeface="Times New Roman" pitchFamily="18" charset="0"/>
                <a:ea typeface="標楷體" pitchFamily="65" charset="-120"/>
                <a:cs typeface="Times New Roman" pitchFamily="18" charset="0"/>
              </a:rPr>
              <a:t>：</a:t>
            </a:r>
            <a:r>
              <a:rPr lang="en-US" altLang="zh-TW" sz="2800" smtClean="0">
                <a:solidFill>
                  <a:srgbClr val="0000FF"/>
                </a:solidFill>
                <a:latin typeface="Times New Roman" pitchFamily="18" charset="0"/>
                <a:ea typeface="標楷體" pitchFamily="65" charset="-120"/>
                <a:cs typeface="Times New Roman" pitchFamily="18" charset="0"/>
              </a:rPr>
              <a:t>00</a:t>
            </a:r>
            <a:r>
              <a:rPr lang="zh-TW" altLang="zh-TW" sz="2800" smtClean="0">
                <a:solidFill>
                  <a:srgbClr val="0000FF"/>
                </a:solidFill>
                <a:latin typeface="Times New Roman" pitchFamily="18" charset="0"/>
                <a:ea typeface="標楷體" pitchFamily="65" charset="-120"/>
                <a:cs typeface="Times New Roman" pitchFamily="18" charset="0"/>
              </a:rPr>
              <a:t>前</a:t>
            </a:r>
            <a:r>
              <a:rPr lang="zh-TW" altLang="en-US" sz="2800" smtClean="0">
                <a:solidFill>
                  <a:srgbClr val="0000FF"/>
                </a:solidFill>
                <a:latin typeface="Times New Roman" pitchFamily="18" charset="0"/>
                <a:ea typeface="標楷體" pitchFamily="65" charset="-120"/>
                <a:cs typeface="Times New Roman" pitchFamily="18" charset="0"/>
              </a:rPr>
              <a:t>先行傳真至錄取學校，且以電話確認已收到傳真，再</a:t>
            </a:r>
            <a:r>
              <a:rPr lang="zh-TW" altLang="zh-TW" sz="2800" smtClean="0">
                <a:solidFill>
                  <a:srgbClr val="0000FF"/>
                </a:solidFill>
                <a:latin typeface="Times New Roman" pitchFamily="18" charset="0"/>
                <a:ea typeface="標楷體" pitchFamily="65" charset="-120"/>
                <a:cs typeface="Times New Roman" pitchFamily="18" charset="0"/>
              </a:rPr>
              <a:t>以限時掛號方式（</a:t>
            </a:r>
            <a:r>
              <a:rPr lang="zh-TW" altLang="en-US" sz="2800" smtClean="0">
                <a:solidFill>
                  <a:srgbClr val="0000FF"/>
                </a:solidFill>
                <a:latin typeface="Times New Roman" pitchFamily="18" charset="0"/>
                <a:ea typeface="標楷體" pitchFamily="65" charset="-120"/>
                <a:cs typeface="Times New Roman" pitchFamily="18" charset="0"/>
              </a:rPr>
              <a:t>截止期限當日</a:t>
            </a:r>
            <a:r>
              <a:rPr lang="zh-TW" altLang="zh-TW" sz="2800" smtClean="0">
                <a:solidFill>
                  <a:srgbClr val="0000FF"/>
                </a:solidFill>
                <a:latin typeface="Times New Roman" pitchFamily="18" charset="0"/>
                <a:ea typeface="標楷體" pitchFamily="65" charset="-120"/>
                <a:cs typeface="Times New Roman" pitchFamily="18" charset="0"/>
              </a:rPr>
              <a:t>郵戳為憑）郵寄至各錄取</a:t>
            </a:r>
            <a:r>
              <a:rPr lang="zh-TW" altLang="en-US" sz="2800" smtClean="0">
                <a:solidFill>
                  <a:srgbClr val="0000FF"/>
                </a:solidFill>
                <a:latin typeface="Times New Roman" pitchFamily="18" charset="0"/>
                <a:ea typeface="標楷體" pitchFamily="65" charset="-120"/>
                <a:cs typeface="Times New Roman" pitchFamily="18" charset="0"/>
              </a:rPr>
              <a:t>學校</a:t>
            </a:r>
            <a:r>
              <a:rPr lang="zh-TW" altLang="zh-TW" sz="2800" smtClean="0">
                <a:solidFill>
                  <a:srgbClr val="0000FF"/>
                </a:solidFill>
                <a:latin typeface="Times New Roman" pitchFamily="18" charset="0"/>
                <a:ea typeface="標楷體" pitchFamily="65" charset="-120"/>
                <a:cs typeface="Times New Roman" pitchFamily="18" charset="0"/>
              </a:rPr>
              <a:t>辦理</a:t>
            </a:r>
            <a:r>
              <a:rPr lang="zh-TW" altLang="en-US" sz="2800" smtClean="0">
                <a:solidFill>
                  <a:srgbClr val="0000FF"/>
                </a:solidFill>
                <a:latin typeface="Times New Roman" pitchFamily="18" charset="0"/>
                <a:ea typeface="標楷體" pitchFamily="65" charset="-120"/>
                <a:cs typeface="Times New Roman" pitchFamily="18" charset="0"/>
              </a:rPr>
              <a:t>放棄錄取資格</a:t>
            </a:r>
            <a:r>
              <a:rPr lang="zh-TW" altLang="zh-TW" sz="2800" smtClean="0">
                <a:latin typeface="Times New Roman" pitchFamily="18" charset="0"/>
                <a:ea typeface="標楷體" pitchFamily="65" charset="-120"/>
                <a:cs typeface="Times New Roman" pitchFamily="18" charset="0"/>
              </a:rPr>
              <a:t>，</a:t>
            </a:r>
            <a:r>
              <a:rPr lang="zh-TW" altLang="zh-TW" sz="2800" smtClean="0">
                <a:solidFill>
                  <a:srgbClr val="C00000"/>
                </a:solidFill>
                <a:latin typeface="Times New Roman" pitchFamily="18" charset="0"/>
                <a:ea typeface="標楷體" pitchFamily="65" charset="-120"/>
                <a:cs typeface="Times New Roman" pitchFamily="18" charset="0"/>
              </a:rPr>
              <a:t>未依規定期限及方式申請放棄</a:t>
            </a:r>
            <a:r>
              <a:rPr lang="zh-TW" altLang="en-US" sz="2800" smtClean="0">
                <a:solidFill>
                  <a:srgbClr val="C00000"/>
                </a:solidFill>
                <a:latin typeface="Times New Roman" pitchFamily="18" charset="0"/>
                <a:ea typeface="標楷體" pitchFamily="65" charset="-120"/>
                <a:cs typeface="Times New Roman" pitchFamily="18" charset="0"/>
              </a:rPr>
              <a:t>者</a:t>
            </a:r>
            <a:r>
              <a:rPr lang="zh-TW" altLang="zh-TW" sz="2800" smtClean="0">
                <a:solidFill>
                  <a:srgbClr val="C00000"/>
                </a:solidFill>
                <a:latin typeface="Times New Roman" pitchFamily="18" charset="0"/>
                <a:ea typeface="標楷體" pitchFamily="65" charset="-120"/>
                <a:cs typeface="Times New Roman" pitchFamily="18" charset="0"/>
              </a:rPr>
              <a:t>概不受理</a:t>
            </a:r>
            <a:r>
              <a:rPr lang="zh-TW" altLang="en-US" sz="2800" smtClean="0">
                <a:latin typeface="Times New Roman" pitchFamily="18" charset="0"/>
                <a:ea typeface="標楷體" pitchFamily="65" charset="-120"/>
                <a:cs typeface="Times New Roman" pitchFamily="18" charset="0"/>
              </a:rPr>
              <a:t>。</a:t>
            </a:r>
            <a:endParaRPr lang="en-US" altLang="zh-TW" sz="2800" smtClean="0">
              <a:latin typeface="Times New Roman" pitchFamily="18" charset="0"/>
              <a:ea typeface="標楷體" pitchFamily="65" charset="-120"/>
              <a:cs typeface="Times New Roman" pitchFamily="18" charset="0"/>
            </a:endParaRPr>
          </a:p>
          <a:p>
            <a:pPr algn="just" eaLnBrk="1" hangingPunct="1">
              <a:lnSpc>
                <a:spcPct val="90000"/>
              </a:lnSpc>
              <a:buFont typeface="Wingdings" pitchFamily="2" charset="2"/>
              <a:buChar char="l"/>
            </a:pPr>
            <a:r>
              <a:rPr lang="zh-TW" altLang="zh-TW" sz="2800" smtClean="0">
                <a:latin typeface="Times New Roman" pitchFamily="18" charset="0"/>
                <a:ea typeface="標楷體" pitchFamily="65" charset="-120"/>
                <a:cs typeface="Times New Roman" pitchFamily="18" charset="0"/>
              </a:rPr>
              <a:t>若有爭議以</a:t>
            </a:r>
            <a:r>
              <a:rPr lang="zh-TW" altLang="zh-TW" sz="2800" smtClean="0">
                <a:solidFill>
                  <a:srgbClr val="C00000"/>
                </a:solidFill>
                <a:latin typeface="Times New Roman" pitchFamily="18" charset="0"/>
                <a:ea typeface="標楷體" pitchFamily="65" charset="-120"/>
                <a:cs typeface="Times New Roman" pitchFamily="18" charset="0"/>
              </a:rPr>
              <a:t>限時掛號收到之文件</a:t>
            </a:r>
            <a:r>
              <a:rPr lang="zh-TW" altLang="zh-TW" sz="2800" smtClean="0">
                <a:latin typeface="Times New Roman" pitchFamily="18" charset="0"/>
                <a:ea typeface="標楷體" pitchFamily="65" charset="-120"/>
                <a:cs typeface="Times New Roman" pitchFamily="18" charset="0"/>
              </a:rPr>
              <a:t>為主</a:t>
            </a:r>
            <a:r>
              <a:rPr lang="zh-TW" altLang="en-US" sz="2800" smtClean="0">
                <a:latin typeface="Times New Roman" pitchFamily="18" charset="0"/>
                <a:ea typeface="標楷體" pitchFamily="65" charset="-120"/>
                <a:cs typeface="Times New Roman" pitchFamily="18" charset="0"/>
              </a:rPr>
              <a:t>。 </a:t>
            </a:r>
          </a:p>
        </p:txBody>
      </p:sp>
      <p:sp>
        <p:nvSpPr>
          <p:cNvPr id="36868" name="投影片編號版面配置區 4"/>
          <p:cNvSpPr>
            <a:spLocks noGrp="1"/>
          </p:cNvSpPr>
          <p:nvPr>
            <p:ph type="sldNum" sz="quarter" idx="12"/>
          </p:nvPr>
        </p:nvSpPr>
        <p:spPr>
          <a:noFill/>
        </p:spPr>
        <p:txBody>
          <a:bodyPr/>
          <a:lstStyle/>
          <a:p>
            <a:fld id="{CCFFC191-729B-42D2-82AF-CEE269C1C173}" type="slidenum">
              <a:rPr lang="en-US" altLang="zh-TW" smtClean="0">
                <a:latin typeface="Arial" pitchFamily="34" charset="0"/>
                <a:ea typeface="新細明體" pitchFamily="18" charset="-120"/>
              </a:rPr>
              <a:pPr/>
              <a:t>24</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60350"/>
            <a:ext cx="9251950" cy="633413"/>
          </a:xfrm>
        </p:spPr>
        <p:txBody>
          <a:bodyPr/>
          <a:lstStyle/>
          <a:p>
            <a:pPr eaLnBrk="1" hangingPunct="1"/>
            <a:r>
              <a:rPr lang="zh-TW" altLang="en-US" sz="3600" b="1" smtClean="0">
                <a:solidFill>
                  <a:srgbClr val="0000FF"/>
                </a:solidFill>
                <a:latin typeface="標楷體" pitchFamily="65" charset="-120"/>
                <a:ea typeface="標楷體" pitchFamily="65" charset="-120"/>
              </a:rPr>
              <a:t>參、招生作業流程</a:t>
            </a:r>
            <a:r>
              <a:rPr lang="en-US" altLang="zh-TW" sz="3600"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校內作業異常狀況及後續處理</a:t>
            </a:r>
            <a:endParaRPr lang="zh-TW" altLang="en-US" smtClean="0">
              <a:solidFill>
                <a:srgbClr val="0000FF"/>
              </a:solidFill>
              <a:latin typeface="標楷體" pitchFamily="65" charset="-120"/>
              <a:ea typeface="標楷體" pitchFamily="65" charset="-120"/>
            </a:endParaRPr>
          </a:p>
        </p:txBody>
      </p:sp>
      <p:sp>
        <p:nvSpPr>
          <p:cNvPr id="37891" name="投影片編號版面配置區 4"/>
          <p:cNvSpPr>
            <a:spLocks noGrp="1"/>
          </p:cNvSpPr>
          <p:nvPr>
            <p:ph type="sldNum" sz="quarter" idx="12"/>
          </p:nvPr>
        </p:nvSpPr>
        <p:spPr>
          <a:noFill/>
        </p:spPr>
        <p:txBody>
          <a:bodyPr/>
          <a:lstStyle/>
          <a:p>
            <a:fld id="{D600582B-EABB-4A00-AC56-5B3BF0A95F54}" type="slidenum">
              <a:rPr lang="en-US" altLang="zh-TW" smtClean="0">
                <a:latin typeface="Arial" pitchFamily="34" charset="0"/>
                <a:ea typeface="新細明體" pitchFamily="18" charset="-120"/>
              </a:rPr>
              <a:pPr/>
              <a:t>25</a:t>
            </a:fld>
            <a:endParaRPr lang="en-US" altLang="zh-TW" smtClean="0">
              <a:latin typeface="Arial" pitchFamily="34" charset="0"/>
              <a:ea typeface="新細明體" pitchFamily="18" charset="-120"/>
            </a:endParaRPr>
          </a:p>
        </p:txBody>
      </p:sp>
      <p:sp>
        <p:nvSpPr>
          <p:cNvPr id="37892" name="Rectangle 3"/>
          <p:cNvSpPr>
            <a:spLocks noGrp="1" noChangeArrowheads="1"/>
          </p:cNvSpPr>
          <p:nvPr>
            <p:ph idx="1"/>
          </p:nvPr>
        </p:nvSpPr>
        <p:spPr>
          <a:xfrm>
            <a:off x="179388" y="1196975"/>
            <a:ext cx="8424862" cy="5111750"/>
          </a:xfrm>
        </p:spPr>
        <p:txBody>
          <a:bodyPr/>
          <a:lstStyle/>
          <a:p>
            <a:pPr algn="just" eaLnBrk="1" hangingPunct="1">
              <a:lnSpc>
                <a:spcPct val="90000"/>
              </a:lnSpc>
              <a:buFont typeface="Wingdings" pitchFamily="2" charset="2"/>
              <a:buChar char="l"/>
            </a:pPr>
            <a:r>
              <a:rPr lang="zh-TW" altLang="en-US" sz="3100" b="1" dirty="0" smtClean="0">
                <a:solidFill>
                  <a:srgbClr val="990000"/>
                </a:solidFill>
                <a:latin typeface="Times New Roman" pitchFamily="18" charset="0"/>
                <a:ea typeface="標楷體" pitchFamily="65" charset="-120"/>
                <a:cs typeface="Times New Roman" pitchFamily="18" charset="0"/>
              </a:rPr>
              <a:t>校內成績計算錯誤</a:t>
            </a:r>
            <a:r>
              <a:rPr lang="zh-TW" altLang="en-US" sz="3100" dirty="0" smtClean="0">
                <a:latin typeface="Times New Roman" pitchFamily="18" charset="0"/>
                <a:ea typeface="標楷體" pitchFamily="65" charset="-120"/>
                <a:cs typeface="Times New Roman" pitchFamily="18" charset="0"/>
              </a:rPr>
              <a:t>：修正群名次表影響所有報名考生之比序排名異動，涉及考生分發之權益。</a:t>
            </a:r>
            <a:endParaRPr lang="en-US" altLang="zh-TW" sz="3100" dirty="0" smtClean="0">
              <a:latin typeface="Times New Roman" pitchFamily="18" charset="0"/>
              <a:ea typeface="標楷體" pitchFamily="65" charset="-120"/>
              <a:cs typeface="Times New Roman" pitchFamily="18" charset="0"/>
            </a:endParaRPr>
          </a:p>
          <a:p>
            <a:pPr algn="just" eaLnBrk="1" hangingPunct="1">
              <a:lnSpc>
                <a:spcPct val="90000"/>
              </a:lnSpc>
              <a:buFont typeface="Wingdings" pitchFamily="2" charset="2"/>
              <a:buChar char="l"/>
            </a:pPr>
            <a:r>
              <a:rPr lang="zh-TW" altLang="en-US" sz="3100" b="1" dirty="0" smtClean="0">
                <a:solidFill>
                  <a:srgbClr val="990000"/>
                </a:solidFill>
                <a:latin typeface="Times New Roman" pitchFamily="18" charset="0"/>
                <a:ea typeface="標楷體" pitchFamily="65" charset="-120"/>
                <a:cs typeface="Times New Roman" pitchFamily="18" charset="0"/>
              </a:rPr>
              <a:t>校內作業程序不嚴謹</a:t>
            </a:r>
            <a:r>
              <a:rPr lang="zh-TW" altLang="en-US" sz="3100" dirty="0" smtClean="0">
                <a:latin typeface="Times New Roman" pitchFamily="18" charset="0"/>
                <a:ea typeface="標楷體" pitchFamily="65" charset="-120"/>
                <a:cs typeface="Times New Roman" pitchFamily="18" charset="0"/>
              </a:rPr>
              <a:t>：不同學制間之溝通誤差，及未確實核校推薦學生名單，造成未報名校內遴選之同學被推薦參加，而已報名且有資格被推薦之同學卻未被推薦。</a:t>
            </a:r>
            <a:endParaRPr lang="en-US" altLang="zh-TW" sz="3100" dirty="0" smtClean="0">
              <a:latin typeface="Times New Roman" pitchFamily="18" charset="0"/>
              <a:ea typeface="標楷體" pitchFamily="65" charset="-120"/>
              <a:cs typeface="Times New Roman" pitchFamily="18" charset="0"/>
            </a:endParaRPr>
          </a:p>
          <a:p>
            <a:pPr algn="just" eaLnBrk="1" hangingPunct="1">
              <a:lnSpc>
                <a:spcPct val="90000"/>
              </a:lnSpc>
              <a:buFont typeface="Wingdings" pitchFamily="2" charset="2"/>
              <a:buChar char="l"/>
            </a:pPr>
            <a:r>
              <a:rPr lang="zh-TW" altLang="en-US" sz="3100" b="1" dirty="0" smtClean="0">
                <a:solidFill>
                  <a:srgbClr val="990000"/>
                </a:solidFill>
                <a:latin typeface="Times New Roman" pitchFamily="18" charset="0"/>
                <a:ea typeface="標楷體" pitchFamily="65" charset="-120"/>
                <a:cs typeface="Times New Roman" pitchFamily="18" charset="0"/>
              </a:rPr>
              <a:t>重大違規事件處理方式</a:t>
            </a:r>
            <a:r>
              <a:rPr lang="zh-TW" altLang="en-US" sz="3100" dirty="0" smtClean="0">
                <a:latin typeface="Times New Roman" pitchFamily="18" charset="0"/>
                <a:ea typeface="標楷體" pitchFamily="65" charset="-120"/>
                <a:cs typeface="Times New Roman" pitchFamily="18" charset="0"/>
              </a:rPr>
              <a:t>：緊急召集調查小組到校查明原委，並由本會召開緊急事件處理小組會議討論議決處理方式，同時亦將會議結果報部核備。另於本招生結束後，違規學校將列入年度訪查對象，並於繁星檢討會議中提出討論。</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endParaRPr lang="zh-TW" altLang="en-US" smtClean="0"/>
          </a:p>
        </p:txBody>
      </p:sp>
      <p:sp>
        <p:nvSpPr>
          <p:cNvPr id="38915" name="投影片編號版面配置區 3"/>
          <p:cNvSpPr>
            <a:spLocks noGrp="1"/>
          </p:cNvSpPr>
          <p:nvPr>
            <p:ph type="sldNum" sz="quarter" idx="12"/>
          </p:nvPr>
        </p:nvSpPr>
        <p:spPr>
          <a:noFill/>
        </p:spPr>
        <p:txBody>
          <a:bodyPr/>
          <a:lstStyle/>
          <a:p>
            <a:fld id="{EC3E3778-E424-4585-BDB0-9BF66F1A9E16}" type="slidenum">
              <a:rPr lang="zh-TW" altLang="en-US" smtClean="0">
                <a:latin typeface="Arial" pitchFamily="34" charset="0"/>
                <a:ea typeface="新細明體" pitchFamily="18" charset="-120"/>
              </a:rPr>
              <a:pPr/>
              <a:t>26</a:t>
            </a:fld>
            <a:endParaRPr lang="en-US" altLang="zh-TW" smtClean="0">
              <a:latin typeface="Arial" pitchFamily="34" charset="0"/>
              <a:ea typeface="新細明體" pitchFamily="18" charset="-120"/>
            </a:endParaRPr>
          </a:p>
        </p:txBody>
      </p:sp>
      <p:sp>
        <p:nvSpPr>
          <p:cNvPr id="38916" name="矩形 4"/>
          <p:cNvSpPr>
            <a:spLocks noChangeArrowheads="1"/>
          </p:cNvSpPr>
          <p:nvPr/>
        </p:nvSpPr>
        <p:spPr bwMode="auto">
          <a:xfrm>
            <a:off x="1835150" y="2781300"/>
            <a:ext cx="5314950" cy="862013"/>
          </a:xfrm>
          <a:prstGeom prst="rect">
            <a:avLst/>
          </a:prstGeom>
          <a:noFill/>
          <a:ln w="9525">
            <a:noFill/>
            <a:miter lim="800000"/>
            <a:headEnd/>
            <a:tailEnd/>
          </a:ln>
        </p:spPr>
        <p:txBody>
          <a:bodyPr wrap="none">
            <a:spAutoFit/>
          </a:bodyPr>
          <a:lstStyle/>
          <a:p>
            <a:pPr marL="812800" indent="-812800">
              <a:buFont typeface="Wingdings 2" pitchFamily="18" charset="2"/>
              <a:buNone/>
            </a:pPr>
            <a:r>
              <a:rPr lang="zh-TW" altLang="en-US" sz="5000" b="1">
                <a:latin typeface="Times New Roman" pitchFamily="18" charset="0"/>
                <a:ea typeface="標楷體" pitchFamily="65" charset="-120"/>
              </a:rPr>
              <a:t>肆、網路作業系統</a:t>
            </a:r>
            <a:endParaRPr lang="en-US" altLang="zh-TW" sz="50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0825" y="115888"/>
            <a:ext cx="822960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39939" name="投影片編號版面配置區 4"/>
          <p:cNvSpPr>
            <a:spLocks noGrp="1"/>
          </p:cNvSpPr>
          <p:nvPr>
            <p:ph type="sldNum" sz="quarter" idx="12"/>
          </p:nvPr>
        </p:nvSpPr>
        <p:spPr>
          <a:xfrm>
            <a:off x="6553200" y="6337300"/>
            <a:ext cx="2133600" cy="476250"/>
          </a:xfrm>
          <a:noFill/>
        </p:spPr>
        <p:txBody>
          <a:bodyPr/>
          <a:lstStyle/>
          <a:p>
            <a:fld id="{FD244105-E220-4FFF-9396-B4202D36306C}" type="slidenum">
              <a:rPr lang="en-US" altLang="zh-TW" smtClean="0">
                <a:latin typeface="Arial" pitchFamily="34" charset="0"/>
                <a:ea typeface="新細明體" pitchFamily="18" charset="-120"/>
              </a:rPr>
              <a:pPr/>
              <a:t>27</a:t>
            </a:fld>
            <a:endParaRPr lang="en-US" altLang="zh-TW" smtClean="0">
              <a:latin typeface="Arial" pitchFamily="34" charset="0"/>
              <a:ea typeface="新細明體" pitchFamily="18" charset="-120"/>
            </a:endParaRPr>
          </a:p>
        </p:txBody>
      </p:sp>
      <p:grpSp>
        <p:nvGrpSpPr>
          <p:cNvPr id="39940" name="群組 8"/>
          <p:cNvGrpSpPr>
            <a:grpSpLocks/>
          </p:cNvGrpSpPr>
          <p:nvPr/>
        </p:nvGrpSpPr>
        <p:grpSpPr bwMode="auto">
          <a:xfrm>
            <a:off x="393700" y="1268413"/>
            <a:ext cx="8570913" cy="4752975"/>
            <a:chOff x="393700" y="1268413"/>
            <a:chExt cx="8570913" cy="4752975"/>
          </a:xfrm>
        </p:grpSpPr>
        <p:pic>
          <p:nvPicPr>
            <p:cNvPr id="39941" name="Picture 6"/>
            <p:cNvPicPr>
              <a:picLocks noChangeAspect="1" noChangeArrowheads="1"/>
            </p:cNvPicPr>
            <p:nvPr/>
          </p:nvPicPr>
          <p:blipFill>
            <a:blip r:embed="rId3" cstate="print"/>
            <a:srcRect/>
            <a:stretch>
              <a:fillRect/>
            </a:stretch>
          </p:blipFill>
          <p:spPr bwMode="auto">
            <a:xfrm>
              <a:off x="393700" y="1268413"/>
              <a:ext cx="7785100" cy="4752975"/>
            </a:xfrm>
            <a:prstGeom prst="rect">
              <a:avLst/>
            </a:prstGeom>
            <a:noFill/>
            <a:ln w="9525">
              <a:noFill/>
              <a:miter lim="800000"/>
              <a:headEnd/>
              <a:tailEnd/>
            </a:ln>
          </p:spPr>
        </p:pic>
        <p:sp>
          <p:nvSpPr>
            <p:cNvPr id="3" name="矩形圖說文字 2"/>
            <p:cNvSpPr/>
            <p:nvPr/>
          </p:nvSpPr>
          <p:spPr>
            <a:xfrm>
              <a:off x="5940425" y="2997200"/>
              <a:ext cx="3024188" cy="1295400"/>
            </a:xfrm>
            <a:prstGeom prst="wedgeRectCallout">
              <a:avLst>
                <a:gd name="adj1" fmla="val -69293"/>
                <a:gd name="adj2" fmla="val 1855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首次登入學校帳號請先查閱本招生管道簡章附錄二之「高職學校代碼表」，預設密碼與帳號相同。</a:t>
              </a:r>
            </a:p>
          </p:txBody>
        </p:sp>
        <p:sp>
          <p:nvSpPr>
            <p:cNvPr id="6" name="矩形 5"/>
            <p:cNvSpPr/>
            <p:nvPr/>
          </p:nvSpPr>
          <p:spPr>
            <a:xfrm>
              <a:off x="3212201" y="3528381"/>
              <a:ext cx="2016125" cy="960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0000"/>
                </a:solidFill>
              </a:endParaRPr>
            </a:p>
          </p:txBody>
        </p:sp>
        <p:pic>
          <p:nvPicPr>
            <p:cNvPr id="39944" name="Picture 3"/>
            <p:cNvPicPr>
              <a:picLocks noChangeAspect="1" noChangeArrowheads="1"/>
            </p:cNvPicPr>
            <p:nvPr/>
          </p:nvPicPr>
          <p:blipFill>
            <a:blip r:embed="rId4" cstate="print"/>
            <a:srcRect/>
            <a:stretch>
              <a:fillRect/>
            </a:stretch>
          </p:blipFill>
          <p:spPr bwMode="auto">
            <a:xfrm>
              <a:off x="404163" y="1383898"/>
              <a:ext cx="7776864" cy="14303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0825" y="115888"/>
            <a:ext cx="822960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40963" name="投影片編號版面配置區 4"/>
          <p:cNvSpPr>
            <a:spLocks noGrp="1"/>
          </p:cNvSpPr>
          <p:nvPr>
            <p:ph type="sldNum" sz="quarter" idx="12"/>
          </p:nvPr>
        </p:nvSpPr>
        <p:spPr>
          <a:xfrm>
            <a:off x="6553200" y="6273800"/>
            <a:ext cx="2133600" cy="476250"/>
          </a:xfrm>
          <a:noFill/>
        </p:spPr>
        <p:txBody>
          <a:bodyPr/>
          <a:lstStyle/>
          <a:p>
            <a:fld id="{9C957A01-4E2E-4987-B6AA-3070D22B1047}" type="slidenum">
              <a:rPr lang="en-US" altLang="zh-TW" smtClean="0">
                <a:latin typeface="Arial" pitchFamily="34" charset="0"/>
                <a:ea typeface="新細明體" pitchFamily="18" charset="-120"/>
              </a:rPr>
              <a:pPr/>
              <a:t>28</a:t>
            </a:fld>
            <a:endParaRPr lang="en-US" altLang="zh-TW" smtClean="0">
              <a:latin typeface="Arial" pitchFamily="34" charset="0"/>
              <a:ea typeface="新細明體" pitchFamily="18" charset="-120"/>
            </a:endParaRPr>
          </a:p>
        </p:txBody>
      </p:sp>
      <p:grpSp>
        <p:nvGrpSpPr>
          <p:cNvPr id="40964" name="群組 13"/>
          <p:cNvGrpSpPr>
            <a:grpSpLocks/>
          </p:cNvGrpSpPr>
          <p:nvPr/>
        </p:nvGrpSpPr>
        <p:grpSpPr bwMode="auto">
          <a:xfrm>
            <a:off x="465138" y="1157288"/>
            <a:ext cx="8428037" cy="5305425"/>
            <a:chOff x="465138" y="1156742"/>
            <a:chExt cx="8428037" cy="5305697"/>
          </a:xfrm>
        </p:grpSpPr>
        <p:pic>
          <p:nvPicPr>
            <p:cNvPr id="40966" name="圖片 1"/>
            <p:cNvPicPr>
              <a:picLocks noChangeAspect="1" noChangeArrowheads="1"/>
            </p:cNvPicPr>
            <p:nvPr/>
          </p:nvPicPr>
          <p:blipFill>
            <a:blip r:embed="rId3" cstate="print"/>
            <a:srcRect l="20903" t="50000" r="20222" b="13013"/>
            <a:stretch>
              <a:fillRect/>
            </a:stretch>
          </p:blipFill>
          <p:spPr bwMode="auto">
            <a:xfrm>
              <a:off x="3026940" y="5444852"/>
              <a:ext cx="4497388" cy="1017587"/>
            </a:xfrm>
            <a:prstGeom prst="rect">
              <a:avLst/>
            </a:prstGeom>
            <a:noFill/>
            <a:ln w="9525">
              <a:noFill/>
              <a:miter lim="800000"/>
              <a:headEnd/>
              <a:tailEnd/>
            </a:ln>
          </p:spPr>
        </p:pic>
        <p:sp>
          <p:nvSpPr>
            <p:cNvPr id="2" name="向下箭號 1"/>
            <p:cNvSpPr/>
            <p:nvPr/>
          </p:nvSpPr>
          <p:spPr>
            <a:xfrm>
              <a:off x="4537075" y="4868507"/>
              <a:ext cx="827088" cy="5762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1044575" y="5444799"/>
              <a:ext cx="1695450" cy="687423"/>
            </a:xfrm>
            <a:prstGeom prst="wedgeRectCallout">
              <a:avLst>
                <a:gd name="adj1" fmla="val 161700"/>
                <a:gd name="adj2" fmla="val 504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請以新設定之密碼登入系統</a:t>
              </a:r>
            </a:p>
          </p:txBody>
        </p:sp>
        <p:grpSp>
          <p:nvGrpSpPr>
            <p:cNvPr id="40969" name="群組 12"/>
            <p:cNvGrpSpPr>
              <a:grpSpLocks/>
            </p:cNvGrpSpPr>
            <p:nvPr/>
          </p:nvGrpSpPr>
          <p:grpSpPr bwMode="auto">
            <a:xfrm>
              <a:off x="465138" y="1156742"/>
              <a:ext cx="8428037" cy="3640410"/>
              <a:chOff x="465138" y="812528"/>
              <a:chExt cx="8428037" cy="3640410"/>
            </a:xfrm>
          </p:grpSpPr>
          <p:pic>
            <p:nvPicPr>
              <p:cNvPr id="40970" name="圖片 1"/>
              <p:cNvPicPr>
                <a:picLocks noChangeAspect="1" noChangeArrowheads="1"/>
              </p:cNvPicPr>
              <p:nvPr/>
            </p:nvPicPr>
            <p:blipFill>
              <a:blip r:embed="rId4" cstate="print"/>
              <a:srcRect l="12846" t="27943" r="10780" b="7912"/>
              <a:stretch>
                <a:fillRect/>
              </a:stretch>
            </p:blipFill>
            <p:spPr bwMode="auto">
              <a:xfrm>
                <a:off x="465138" y="2205038"/>
                <a:ext cx="7848600" cy="2247900"/>
              </a:xfrm>
              <a:prstGeom prst="rect">
                <a:avLst/>
              </a:prstGeom>
              <a:noFill/>
              <a:ln w="9525">
                <a:noFill/>
                <a:miter lim="800000"/>
                <a:headEnd/>
                <a:tailEnd/>
              </a:ln>
            </p:spPr>
          </p:pic>
          <p:sp>
            <p:nvSpPr>
              <p:cNvPr id="3" name="矩形圖說文字 2"/>
              <p:cNvSpPr/>
              <p:nvPr/>
            </p:nvSpPr>
            <p:spPr>
              <a:xfrm>
                <a:off x="6264275" y="2204837"/>
                <a:ext cx="2628900" cy="1025578"/>
              </a:xfrm>
              <a:prstGeom prst="wedgeRectCallout">
                <a:avLst>
                  <a:gd name="adj1" fmla="val -74440"/>
                  <a:gd name="adj2" fmla="val 678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請設定新密碼，需以英數字混合，密碼長度為</a:t>
                </a:r>
                <a:r>
                  <a:rPr lang="en-US" altLang="zh-TW" dirty="0">
                    <a:solidFill>
                      <a:srgbClr val="FF0000"/>
                    </a:solidFill>
                  </a:rPr>
                  <a:t>8-20</a:t>
                </a:r>
                <a:r>
                  <a:rPr lang="zh-TW" altLang="en-US" dirty="0">
                    <a:solidFill>
                      <a:srgbClr val="FF0000"/>
                    </a:solidFill>
                  </a:rPr>
                  <a:t>個字元</a:t>
                </a:r>
              </a:p>
            </p:txBody>
          </p:sp>
          <p:sp>
            <p:nvSpPr>
              <p:cNvPr id="5" name="矩形 4"/>
              <p:cNvSpPr/>
              <p:nvPr/>
            </p:nvSpPr>
            <p:spPr>
              <a:xfrm>
                <a:off x="4284663" y="2565218"/>
                <a:ext cx="1508125" cy="4238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40973" name="Picture 3"/>
              <p:cNvPicPr>
                <a:picLocks noChangeAspect="1" noChangeArrowheads="1"/>
              </p:cNvPicPr>
              <p:nvPr/>
            </p:nvPicPr>
            <p:blipFill>
              <a:blip r:embed="rId5" cstate="print"/>
              <a:srcRect/>
              <a:stretch>
                <a:fillRect/>
              </a:stretch>
            </p:blipFill>
            <p:spPr bwMode="auto">
              <a:xfrm>
                <a:off x="899592" y="812528"/>
                <a:ext cx="7344816" cy="1320328"/>
              </a:xfrm>
              <a:prstGeom prst="rect">
                <a:avLst/>
              </a:prstGeom>
              <a:noFill/>
              <a:ln w="9525">
                <a:noFill/>
                <a:miter lim="800000"/>
                <a:headEnd/>
                <a:tailEnd/>
              </a:ln>
            </p:spPr>
          </p:pic>
        </p:grpSp>
      </p:grpSp>
      <p:sp>
        <p:nvSpPr>
          <p:cNvPr id="40965" name="矩形 28"/>
          <p:cNvSpPr>
            <a:spLocks noChangeArrowheads="1"/>
          </p:cNvSpPr>
          <p:nvPr/>
        </p:nvSpPr>
        <p:spPr bwMode="auto">
          <a:xfrm>
            <a:off x="4879975" y="6013450"/>
            <a:ext cx="792163" cy="287338"/>
          </a:xfrm>
          <a:prstGeom prst="rect">
            <a:avLst/>
          </a:prstGeom>
          <a:noFill/>
          <a:ln w="25400" algn="ctr">
            <a:solidFill>
              <a:srgbClr val="FF0000"/>
            </a:solidFill>
            <a:miter lim="800000"/>
            <a:headEnd/>
            <a:tailEnd/>
          </a:ln>
        </p:spPr>
        <p:txBody>
          <a:bodyPr anchor="ct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圖片 1"/>
          <p:cNvPicPr>
            <a:picLocks noChangeAspect="1" noChangeArrowheads="1"/>
          </p:cNvPicPr>
          <p:nvPr/>
        </p:nvPicPr>
        <p:blipFill>
          <a:blip r:embed="rId3" cstate="print"/>
          <a:srcRect/>
          <a:stretch>
            <a:fillRect/>
          </a:stretch>
        </p:blipFill>
        <p:spPr bwMode="auto">
          <a:xfrm>
            <a:off x="323850" y="1052513"/>
            <a:ext cx="8496300" cy="5192712"/>
          </a:xfrm>
          <a:prstGeom prst="rect">
            <a:avLst/>
          </a:prstGeom>
          <a:noFill/>
          <a:ln w="9525">
            <a:noFill/>
            <a:miter lim="800000"/>
            <a:headEnd/>
            <a:tailEnd/>
          </a:ln>
        </p:spPr>
      </p:pic>
      <p:sp>
        <p:nvSpPr>
          <p:cNvPr id="41987" name="Rectangle 2"/>
          <p:cNvSpPr>
            <a:spLocks noGrp="1" noChangeArrowheads="1"/>
          </p:cNvSpPr>
          <p:nvPr>
            <p:ph type="title"/>
          </p:nvPr>
        </p:nvSpPr>
        <p:spPr>
          <a:xfrm>
            <a:off x="250825" y="115888"/>
            <a:ext cx="822960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41988" name="投影片編號版面配置區 4"/>
          <p:cNvSpPr>
            <a:spLocks noGrp="1"/>
          </p:cNvSpPr>
          <p:nvPr>
            <p:ph type="sldNum" sz="quarter" idx="12"/>
          </p:nvPr>
        </p:nvSpPr>
        <p:spPr>
          <a:xfrm>
            <a:off x="6553200" y="6337300"/>
            <a:ext cx="2133600" cy="476250"/>
          </a:xfrm>
          <a:noFill/>
        </p:spPr>
        <p:txBody>
          <a:bodyPr/>
          <a:lstStyle/>
          <a:p>
            <a:fld id="{0D50DC3C-F43B-4ADB-8A69-E2DCD40FDCAA}" type="slidenum">
              <a:rPr lang="en-US" altLang="zh-TW" smtClean="0">
                <a:latin typeface="Arial" pitchFamily="34" charset="0"/>
                <a:ea typeface="新細明體" pitchFamily="18" charset="-120"/>
              </a:rPr>
              <a:pPr/>
              <a:t>29</a:t>
            </a:fld>
            <a:endParaRPr lang="en-US" altLang="zh-TW" smtClean="0">
              <a:latin typeface="Arial" pitchFamily="34" charset="0"/>
              <a:ea typeface="新細明體" pitchFamily="18" charset="-120"/>
            </a:endParaRPr>
          </a:p>
        </p:txBody>
      </p:sp>
      <p:sp>
        <p:nvSpPr>
          <p:cNvPr id="3" name="矩形圖說文字 2"/>
          <p:cNvSpPr/>
          <p:nvPr/>
        </p:nvSpPr>
        <p:spPr>
          <a:xfrm>
            <a:off x="5940425" y="2997200"/>
            <a:ext cx="2879725" cy="2087563"/>
          </a:xfrm>
          <a:prstGeom prst="wedgeRectCallout">
            <a:avLst>
              <a:gd name="adj1" fmla="val -76677"/>
              <a:gd name="adj2" fmla="val -1217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輸入「帳號」（學校帳號請查閱招生簡章「附錄二」之「高職學校代碼表」）、「密碼」（密碼為承辦人</a:t>
            </a:r>
            <a:r>
              <a:rPr lang="zh-TW" altLang="en-US" dirty="0">
                <a:solidFill>
                  <a:srgbClr val="FF0000"/>
                </a:solidFill>
              </a:rPr>
              <a:t>新</a:t>
            </a:r>
            <a:r>
              <a:rPr lang="zh-TW" altLang="zh-TW" dirty="0">
                <a:solidFill>
                  <a:srgbClr val="FF0000"/>
                </a:solidFill>
              </a:rPr>
              <a:t>設定完成之密碼）及「驗證碼」</a:t>
            </a:r>
            <a:r>
              <a:rPr lang="zh-TW" altLang="zh-TW" dirty="0" smtClean="0">
                <a:solidFill>
                  <a:srgbClr val="FF0000"/>
                </a:solidFill>
              </a:rPr>
              <a:t>，</a:t>
            </a:r>
            <a:r>
              <a:rPr lang="zh-TW" altLang="en-US" dirty="0">
                <a:solidFill>
                  <a:srgbClr val="FF0000"/>
                </a:solidFill>
              </a:rPr>
              <a:t>選</a:t>
            </a:r>
            <a:r>
              <a:rPr lang="zh-TW" altLang="zh-TW" dirty="0" smtClean="0">
                <a:solidFill>
                  <a:srgbClr val="FF0000"/>
                </a:solidFill>
              </a:rPr>
              <a:t>按</a:t>
            </a:r>
            <a:r>
              <a:rPr lang="zh-TW" altLang="zh-TW" dirty="0">
                <a:solidFill>
                  <a:srgbClr val="FF0000"/>
                </a:solidFill>
              </a:rPr>
              <a:t>「登入」進入本系統</a:t>
            </a:r>
            <a:endParaRPr lang="zh-TW" altLang="en-US" dirty="0">
              <a:solidFill>
                <a:srgbClr val="FF0000"/>
              </a:solidFill>
            </a:endParaRPr>
          </a:p>
        </p:txBody>
      </p:sp>
      <p:sp>
        <p:nvSpPr>
          <p:cNvPr id="6" name="矩形 5"/>
          <p:cNvSpPr/>
          <p:nvPr/>
        </p:nvSpPr>
        <p:spPr>
          <a:xfrm>
            <a:off x="3368675" y="3424238"/>
            <a:ext cx="1800225" cy="1012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0000"/>
              </a:solidFill>
            </a:endParaRPr>
          </a:p>
        </p:txBody>
      </p:sp>
      <p:sp>
        <p:nvSpPr>
          <p:cNvPr id="41991" name="矩形 546"/>
          <p:cNvSpPr>
            <a:spLocks noChangeArrowheads="1"/>
          </p:cNvSpPr>
          <p:nvPr/>
        </p:nvSpPr>
        <p:spPr bwMode="auto">
          <a:xfrm>
            <a:off x="3462338" y="3562350"/>
            <a:ext cx="228600" cy="96838"/>
          </a:xfrm>
          <a:prstGeom prst="rect">
            <a:avLst/>
          </a:prstGeom>
          <a:solidFill>
            <a:srgbClr val="000000"/>
          </a:solidFill>
          <a:ln w="25400" algn="ctr">
            <a:solidFill>
              <a:srgbClr val="000000"/>
            </a:solidFill>
            <a:miter lim="800000"/>
            <a:headEnd/>
            <a:tailEnd/>
          </a:ln>
        </p:spPr>
        <p:txBody>
          <a:bodyPr anchor="ctr"/>
          <a:lstStyle/>
          <a:p>
            <a:endParaRPr lang="zh-TW" altLang="en-US"/>
          </a:p>
        </p:txBody>
      </p:sp>
      <p:sp>
        <p:nvSpPr>
          <p:cNvPr id="41992" name="矩形 28"/>
          <p:cNvSpPr>
            <a:spLocks noChangeArrowheads="1"/>
          </p:cNvSpPr>
          <p:nvPr/>
        </p:nvSpPr>
        <p:spPr bwMode="auto">
          <a:xfrm>
            <a:off x="4273550" y="5715000"/>
            <a:ext cx="576263" cy="215900"/>
          </a:xfrm>
          <a:prstGeom prst="rect">
            <a:avLst/>
          </a:prstGeom>
          <a:noFill/>
          <a:ln w="25400" algn="ctr">
            <a:solidFill>
              <a:srgbClr val="FF0000"/>
            </a:solidFill>
            <a:miter lim="800000"/>
            <a:headEnd/>
            <a:tailEnd/>
          </a:ln>
        </p:spPr>
        <p:txBody>
          <a:bodyPr anchor="ctr"/>
          <a:lstStyle/>
          <a:p>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endParaRPr lang="zh-TW" altLang="en-US" smtClean="0"/>
          </a:p>
        </p:txBody>
      </p:sp>
      <p:sp>
        <p:nvSpPr>
          <p:cNvPr id="15363" name="投影片編號版面配置區 3"/>
          <p:cNvSpPr>
            <a:spLocks noGrp="1"/>
          </p:cNvSpPr>
          <p:nvPr>
            <p:ph type="sldNum" sz="quarter" idx="12"/>
          </p:nvPr>
        </p:nvSpPr>
        <p:spPr>
          <a:noFill/>
        </p:spPr>
        <p:txBody>
          <a:bodyPr/>
          <a:lstStyle/>
          <a:p>
            <a:fld id="{3B183111-0477-45A1-A113-E9EB505FCBF3}" type="slidenum">
              <a:rPr lang="zh-TW" altLang="en-US" smtClean="0">
                <a:latin typeface="Arial" pitchFamily="34" charset="0"/>
                <a:ea typeface="新細明體" pitchFamily="18" charset="-120"/>
              </a:rPr>
              <a:pPr/>
              <a:t>3</a:t>
            </a:fld>
            <a:endParaRPr lang="en-US" altLang="zh-TW" smtClean="0">
              <a:latin typeface="Arial" pitchFamily="34" charset="0"/>
              <a:ea typeface="新細明體" pitchFamily="18" charset="-120"/>
            </a:endParaRPr>
          </a:p>
        </p:txBody>
      </p:sp>
      <p:sp>
        <p:nvSpPr>
          <p:cNvPr id="15364" name="矩形 4"/>
          <p:cNvSpPr>
            <a:spLocks noChangeArrowheads="1"/>
          </p:cNvSpPr>
          <p:nvPr/>
        </p:nvSpPr>
        <p:spPr bwMode="auto">
          <a:xfrm>
            <a:off x="395288" y="2708275"/>
            <a:ext cx="8208962" cy="862013"/>
          </a:xfrm>
          <a:prstGeom prst="rect">
            <a:avLst/>
          </a:prstGeom>
          <a:noFill/>
          <a:ln w="9525">
            <a:noFill/>
            <a:miter lim="800000"/>
            <a:headEnd/>
            <a:tailEnd/>
          </a:ln>
        </p:spPr>
        <p:txBody>
          <a:bodyPr>
            <a:spAutoFit/>
          </a:bodyPr>
          <a:lstStyle/>
          <a:p>
            <a:pPr marL="812800" indent="-812800" algn="ctr">
              <a:buFont typeface="Wingdings 2" pitchFamily="18" charset="2"/>
              <a:buNone/>
            </a:pPr>
            <a:r>
              <a:rPr lang="zh-TW" altLang="en-US" sz="5000" b="1">
                <a:latin typeface="Times New Roman" pitchFamily="18" charset="0"/>
                <a:ea typeface="標楷體" pitchFamily="65" charset="-120"/>
              </a:rPr>
              <a:t>壹、</a:t>
            </a:r>
            <a:r>
              <a:rPr lang="en-US" altLang="zh-TW" sz="5000" b="1">
                <a:latin typeface="Times New Roman" pitchFamily="18" charset="0"/>
                <a:ea typeface="標楷體" pitchFamily="65" charset="-120"/>
              </a:rPr>
              <a:t>104</a:t>
            </a:r>
            <a:r>
              <a:rPr lang="zh-TW" altLang="en-US" sz="5000" b="1">
                <a:latin typeface="Times New Roman" pitchFamily="18" charset="0"/>
                <a:ea typeface="標楷體" pitchFamily="65" charset="-120"/>
              </a:rPr>
              <a:t>學年度重大變革</a:t>
            </a:r>
            <a:endParaRPr lang="en-US" altLang="zh-TW" sz="50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p:cNvPicPr>
            <a:picLocks noChangeAspect="1" noChangeArrowheads="1"/>
          </p:cNvPicPr>
          <p:nvPr/>
        </p:nvPicPr>
        <p:blipFill>
          <a:blip r:embed="rId3" cstate="print"/>
          <a:srcRect/>
          <a:stretch>
            <a:fillRect/>
          </a:stretch>
        </p:blipFill>
        <p:spPr bwMode="auto">
          <a:xfrm>
            <a:off x="207963" y="1198563"/>
            <a:ext cx="8756650" cy="4533900"/>
          </a:xfrm>
          <a:prstGeom prst="rect">
            <a:avLst/>
          </a:prstGeom>
          <a:noFill/>
          <a:ln w="9525">
            <a:noFill/>
            <a:miter lim="800000"/>
            <a:headEnd/>
            <a:tailEnd/>
          </a:ln>
        </p:spPr>
      </p:pic>
      <p:sp>
        <p:nvSpPr>
          <p:cNvPr id="43011" name="Rectangle 2"/>
          <p:cNvSpPr>
            <a:spLocks noGrp="1" noChangeArrowheads="1"/>
          </p:cNvSpPr>
          <p:nvPr>
            <p:ph type="title"/>
          </p:nvPr>
        </p:nvSpPr>
        <p:spPr>
          <a:xfrm>
            <a:off x="250825" y="115888"/>
            <a:ext cx="822960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注意事項</a:t>
            </a:r>
          </a:p>
        </p:txBody>
      </p:sp>
      <p:sp>
        <p:nvSpPr>
          <p:cNvPr id="43012" name="投影片編號版面配置區 4"/>
          <p:cNvSpPr>
            <a:spLocks noGrp="1"/>
          </p:cNvSpPr>
          <p:nvPr>
            <p:ph type="sldNum" sz="quarter" idx="12"/>
          </p:nvPr>
        </p:nvSpPr>
        <p:spPr>
          <a:xfrm>
            <a:off x="6553200" y="6273800"/>
            <a:ext cx="2133600" cy="476250"/>
          </a:xfrm>
          <a:noFill/>
        </p:spPr>
        <p:txBody>
          <a:bodyPr/>
          <a:lstStyle/>
          <a:p>
            <a:fld id="{C126F8FD-31AA-48CA-B020-F4A34A9E7E6E}" type="slidenum">
              <a:rPr lang="en-US" altLang="zh-TW" smtClean="0">
                <a:latin typeface="Arial" pitchFamily="34" charset="0"/>
                <a:ea typeface="新細明體" pitchFamily="18" charset="-120"/>
              </a:rPr>
              <a:pPr/>
              <a:t>30</a:t>
            </a:fld>
            <a:endParaRPr lang="en-US" altLang="zh-TW" smtClean="0">
              <a:latin typeface="Arial" pitchFamily="34" charset="0"/>
              <a:ea typeface="新細明體" pitchFamily="18" charset="-120"/>
            </a:endParaRPr>
          </a:p>
        </p:txBody>
      </p:sp>
      <p:sp>
        <p:nvSpPr>
          <p:cNvPr id="4" name="矩形 3"/>
          <p:cNvSpPr/>
          <p:nvPr/>
        </p:nvSpPr>
        <p:spPr>
          <a:xfrm>
            <a:off x="207963" y="1484313"/>
            <a:ext cx="1584325"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43014" name="圖片 1"/>
          <p:cNvPicPr>
            <a:picLocks noChangeAspect="1" noChangeArrowheads="1"/>
          </p:cNvPicPr>
          <p:nvPr/>
        </p:nvPicPr>
        <p:blipFill>
          <a:blip r:embed="rId4" cstate="print"/>
          <a:srcRect/>
          <a:stretch>
            <a:fillRect/>
          </a:stretch>
        </p:blipFill>
        <p:spPr bwMode="auto">
          <a:xfrm>
            <a:off x="198438" y="1773238"/>
            <a:ext cx="8732837" cy="4032250"/>
          </a:xfrm>
          <a:prstGeom prst="rect">
            <a:avLst/>
          </a:prstGeom>
          <a:noFill/>
          <a:ln w="9525">
            <a:noFill/>
            <a:miter lim="800000"/>
            <a:headEnd/>
            <a:tailEnd/>
          </a:ln>
        </p:spPr>
      </p:pic>
      <p:sp>
        <p:nvSpPr>
          <p:cNvPr id="10" name="矩形 9"/>
          <p:cNvSpPr/>
          <p:nvPr/>
        </p:nvSpPr>
        <p:spPr>
          <a:xfrm>
            <a:off x="3938588" y="5373688"/>
            <a:ext cx="1353492" cy="441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0000"/>
              </a:solidFill>
            </a:endParaRPr>
          </a:p>
        </p:txBody>
      </p:sp>
      <p:sp>
        <p:nvSpPr>
          <p:cNvPr id="11" name="矩形圖說文字 10"/>
          <p:cNvSpPr/>
          <p:nvPr/>
        </p:nvSpPr>
        <p:spPr>
          <a:xfrm>
            <a:off x="5724525" y="2205038"/>
            <a:ext cx="2951163" cy="1008062"/>
          </a:xfrm>
          <a:prstGeom prst="wedgeRectCallout">
            <a:avLst>
              <a:gd name="adj1" fmla="val -54462"/>
              <a:gd name="adj2" fmla="val 10372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請務必閱讀注意事項，閱讀完成</a:t>
            </a:r>
            <a:r>
              <a:rPr lang="zh-TW" altLang="en-US" dirty="0" smtClean="0">
                <a:solidFill>
                  <a:srgbClr val="FF0000"/>
                </a:solidFill>
              </a:rPr>
              <a:t>請選按「</a:t>
            </a:r>
            <a:r>
              <a:rPr lang="zh-TW" altLang="en-US" dirty="0">
                <a:solidFill>
                  <a:srgbClr val="FF0000"/>
                </a:solidFill>
              </a:rPr>
              <a:t>下一步，前往步驟一」</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確認學校及承辦人資訊</a:t>
            </a:r>
          </a:p>
        </p:txBody>
      </p:sp>
      <p:sp>
        <p:nvSpPr>
          <p:cNvPr id="44035" name="投影片編號版面配置區 4"/>
          <p:cNvSpPr>
            <a:spLocks noGrp="1"/>
          </p:cNvSpPr>
          <p:nvPr>
            <p:ph type="sldNum" sz="quarter" idx="12"/>
          </p:nvPr>
        </p:nvSpPr>
        <p:spPr>
          <a:xfrm>
            <a:off x="6553200" y="6337300"/>
            <a:ext cx="2133600" cy="476250"/>
          </a:xfrm>
          <a:noFill/>
        </p:spPr>
        <p:txBody>
          <a:bodyPr/>
          <a:lstStyle/>
          <a:p>
            <a:fld id="{80FE7D90-C334-4DF8-8F05-C4D416181F75}" type="slidenum">
              <a:rPr lang="en-US" altLang="zh-TW" smtClean="0">
                <a:latin typeface="Arial" pitchFamily="34" charset="0"/>
                <a:ea typeface="新細明體" pitchFamily="18" charset="-120"/>
              </a:rPr>
              <a:pPr/>
              <a:t>31</a:t>
            </a:fld>
            <a:endParaRPr lang="en-US" altLang="zh-TW" smtClean="0">
              <a:latin typeface="Arial" pitchFamily="34" charset="0"/>
              <a:ea typeface="新細明體" pitchFamily="18" charset="-120"/>
            </a:endParaRPr>
          </a:p>
        </p:txBody>
      </p:sp>
      <p:sp>
        <p:nvSpPr>
          <p:cNvPr id="17" name="矩形 16"/>
          <p:cNvSpPr/>
          <p:nvPr/>
        </p:nvSpPr>
        <p:spPr>
          <a:xfrm>
            <a:off x="1649413" y="1916113"/>
            <a:ext cx="1584325" cy="2174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5867400" y="1960563"/>
            <a:ext cx="576263"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4038" name="矩形 548"/>
          <p:cNvSpPr>
            <a:spLocks noChangeArrowheads="1"/>
          </p:cNvSpPr>
          <p:nvPr/>
        </p:nvSpPr>
        <p:spPr bwMode="auto">
          <a:xfrm>
            <a:off x="1181100" y="2092325"/>
            <a:ext cx="1116013" cy="125413"/>
          </a:xfrm>
          <a:prstGeom prst="rect">
            <a:avLst/>
          </a:prstGeom>
          <a:solidFill>
            <a:srgbClr val="000000"/>
          </a:solidFill>
          <a:ln w="25400" algn="ctr">
            <a:solidFill>
              <a:srgbClr val="000000"/>
            </a:solidFill>
            <a:miter lim="800000"/>
            <a:headEnd/>
            <a:tailEnd/>
          </a:ln>
        </p:spPr>
        <p:txBody>
          <a:bodyPr anchor="ctr"/>
          <a:lstStyle/>
          <a:p>
            <a:endParaRPr lang="zh-TW" altLang="en-US"/>
          </a:p>
        </p:txBody>
      </p:sp>
      <p:sp>
        <p:nvSpPr>
          <p:cNvPr id="44039" name="文字方塊 2"/>
          <p:cNvSpPr txBox="1">
            <a:spLocks noChangeArrowheads="1"/>
          </p:cNvSpPr>
          <p:nvPr/>
        </p:nvSpPr>
        <p:spPr bwMode="auto">
          <a:xfrm>
            <a:off x="2865438" y="4289425"/>
            <a:ext cx="447675" cy="549275"/>
          </a:xfrm>
          <a:prstGeom prst="rect">
            <a:avLst/>
          </a:prstGeom>
          <a:noFill/>
          <a:ln w="9525">
            <a:noFill/>
            <a:miter lim="800000"/>
            <a:headEnd/>
            <a:tailEnd/>
          </a:ln>
        </p:spPr>
        <p:txBody>
          <a:bodyPr>
            <a:spAutoFit/>
          </a:bodyPr>
          <a:lstStyle/>
          <a:p>
            <a:r>
              <a:rPr lang="en-US" altLang="zh-TW" sz="1200">
                <a:latin typeface="Calibri" pitchFamily="34" charset="0"/>
              </a:rPr>
              <a:t>○2</a:t>
            </a:r>
            <a:endParaRPr lang="zh-TW" altLang="zh-TW"/>
          </a:p>
        </p:txBody>
      </p:sp>
      <p:grpSp>
        <p:nvGrpSpPr>
          <p:cNvPr id="44040" name="群組 15"/>
          <p:cNvGrpSpPr>
            <a:grpSpLocks/>
          </p:cNvGrpSpPr>
          <p:nvPr/>
        </p:nvGrpSpPr>
        <p:grpSpPr bwMode="auto">
          <a:xfrm>
            <a:off x="427038" y="1052513"/>
            <a:ext cx="8281987" cy="5040312"/>
            <a:chOff x="1173163" y="1214438"/>
            <a:chExt cx="5494337" cy="3624262"/>
          </a:xfrm>
        </p:grpSpPr>
        <p:pic>
          <p:nvPicPr>
            <p:cNvPr id="44043" name="圖片 1"/>
            <p:cNvPicPr>
              <a:picLocks noChangeAspect="1" noChangeArrowheads="1"/>
            </p:cNvPicPr>
            <p:nvPr/>
          </p:nvPicPr>
          <p:blipFill>
            <a:blip r:embed="rId3" cstate="print"/>
            <a:srcRect/>
            <a:stretch>
              <a:fillRect/>
            </a:stretch>
          </p:blipFill>
          <p:spPr bwMode="auto">
            <a:xfrm>
              <a:off x="1173163" y="2217738"/>
              <a:ext cx="5494337" cy="2620962"/>
            </a:xfrm>
            <a:prstGeom prst="rect">
              <a:avLst/>
            </a:prstGeom>
            <a:noFill/>
            <a:ln w="9525">
              <a:noFill/>
              <a:miter lim="800000"/>
              <a:headEnd/>
              <a:tailEnd/>
            </a:ln>
          </p:spPr>
        </p:pic>
        <p:sp>
          <p:nvSpPr>
            <p:cNvPr id="44044" name="矩形 482"/>
            <p:cNvSpPr>
              <a:spLocks noChangeArrowheads="1"/>
            </p:cNvSpPr>
            <p:nvPr/>
          </p:nvSpPr>
          <p:spPr bwMode="auto">
            <a:xfrm>
              <a:off x="2101850" y="2595563"/>
              <a:ext cx="4394200" cy="1795462"/>
            </a:xfrm>
            <a:prstGeom prst="rect">
              <a:avLst/>
            </a:prstGeom>
            <a:noFill/>
            <a:ln w="25400" algn="ctr">
              <a:solidFill>
                <a:srgbClr val="FF0000"/>
              </a:solidFill>
              <a:miter lim="800000"/>
              <a:headEnd/>
              <a:tailEnd/>
            </a:ln>
          </p:spPr>
          <p:txBody>
            <a:bodyPr anchor="ctr"/>
            <a:lstStyle/>
            <a:p>
              <a:endParaRPr lang="zh-TW" altLang="en-US"/>
            </a:p>
          </p:txBody>
        </p:sp>
        <p:sp>
          <p:nvSpPr>
            <p:cNvPr id="44045" name="矩形 485"/>
            <p:cNvSpPr>
              <a:spLocks noChangeArrowheads="1"/>
            </p:cNvSpPr>
            <p:nvPr/>
          </p:nvSpPr>
          <p:spPr bwMode="auto">
            <a:xfrm>
              <a:off x="3206402" y="4476274"/>
              <a:ext cx="1481082" cy="207101"/>
            </a:xfrm>
            <a:prstGeom prst="rect">
              <a:avLst/>
            </a:prstGeom>
            <a:noFill/>
            <a:ln w="25400" algn="ctr">
              <a:solidFill>
                <a:srgbClr val="FF0000"/>
              </a:solidFill>
              <a:miter lim="800000"/>
              <a:headEnd/>
              <a:tailEnd/>
            </a:ln>
          </p:spPr>
          <p:txBody>
            <a:bodyPr anchor="ctr"/>
            <a:lstStyle/>
            <a:p>
              <a:endParaRPr lang="zh-TW" altLang="en-US"/>
            </a:p>
          </p:txBody>
        </p:sp>
        <p:pic>
          <p:nvPicPr>
            <p:cNvPr id="44046" name="圖片 1"/>
            <p:cNvPicPr>
              <a:picLocks noChangeAspect="1" noChangeArrowheads="1"/>
            </p:cNvPicPr>
            <p:nvPr/>
          </p:nvPicPr>
          <p:blipFill>
            <a:blip r:embed="rId4" cstate="print"/>
            <a:srcRect/>
            <a:stretch>
              <a:fillRect/>
            </a:stretch>
          </p:blipFill>
          <p:spPr bwMode="auto">
            <a:xfrm>
              <a:off x="1181100" y="1214438"/>
              <a:ext cx="5486400" cy="1003300"/>
            </a:xfrm>
            <a:prstGeom prst="rect">
              <a:avLst/>
            </a:prstGeom>
            <a:noFill/>
            <a:ln w="9525">
              <a:noFill/>
              <a:miter lim="800000"/>
              <a:headEnd/>
              <a:tailEnd/>
            </a:ln>
          </p:spPr>
        </p:pic>
      </p:grpSp>
      <p:sp>
        <p:nvSpPr>
          <p:cNvPr id="3" name="矩形圖說文字 2"/>
          <p:cNvSpPr/>
          <p:nvPr/>
        </p:nvSpPr>
        <p:spPr>
          <a:xfrm>
            <a:off x="3203575" y="5949950"/>
            <a:ext cx="4968875" cy="747713"/>
          </a:xfrm>
          <a:prstGeom prst="wedgeRectCallout">
            <a:avLst>
              <a:gd name="adj1" fmla="val 6866"/>
              <a:gd name="adj2" fmla="val -11356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請確實修正核校相關資訊，以便重要訊息通知，更新完成</a:t>
            </a:r>
            <a:r>
              <a:rPr lang="zh-TW" altLang="en-US" dirty="0" smtClean="0">
                <a:solidFill>
                  <a:srgbClr val="FF0000"/>
                </a:solidFill>
              </a:rPr>
              <a:t>請選按「</a:t>
            </a:r>
            <a:r>
              <a:rPr lang="zh-TW" altLang="en-US" dirty="0">
                <a:solidFill>
                  <a:srgbClr val="FF0000"/>
                </a:solidFill>
              </a:rPr>
              <a:t>儲存」後進入下一步驟</a:t>
            </a:r>
          </a:p>
        </p:txBody>
      </p:sp>
      <p:sp>
        <p:nvSpPr>
          <p:cNvPr id="19" name="矩形 18"/>
          <p:cNvSpPr/>
          <p:nvPr/>
        </p:nvSpPr>
        <p:spPr>
          <a:xfrm>
            <a:off x="384175" y="2319338"/>
            <a:ext cx="1584325" cy="173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圖片 1"/>
          <p:cNvPicPr>
            <a:picLocks noChangeAspect="1" noChangeArrowheads="1"/>
          </p:cNvPicPr>
          <p:nvPr/>
        </p:nvPicPr>
        <p:blipFill>
          <a:blip r:embed="rId3" cstate="print"/>
          <a:srcRect t="69016"/>
          <a:stretch>
            <a:fillRect/>
          </a:stretch>
        </p:blipFill>
        <p:spPr bwMode="auto">
          <a:xfrm>
            <a:off x="219075" y="4724400"/>
            <a:ext cx="8496300" cy="1081088"/>
          </a:xfrm>
          <a:prstGeom prst="rect">
            <a:avLst/>
          </a:prstGeom>
          <a:noFill/>
          <a:ln w="9525">
            <a:noFill/>
            <a:miter lim="800000"/>
            <a:headEnd/>
            <a:tailEnd/>
          </a:ln>
        </p:spPr>
      </p:pic>
      <p:pic>
        <p:nvPicPr>
          <p:cNvPr id="45059" name="圖片 1"/>
          <p:cNvPicPr>
            <a:picLocks noChangeAspect="1" noChangeArrowheads="1"/>
          </p:cNvPicPr>
          <p:nvPr/>
        </p:nvPicPr>
        <p:blipFill>
          <a:blip r:embed="rId4" cstate="print"/>
          <a:srcRect/>
          <a:stretch>
            <a:fillRect/>
          </a:stretch>
        </p:blipFill>
        <p:spPr bwMode="auto">
          <a:xfrm>
            <a:off x="239713" y="1138238"/>
            <a:ext cx="8475662" cy="2867025"/>
          </a:xfrm>
          <a:prstGeom prst="rect">
            <a:avLst/>
          </a:prstGeom>
          <a:noFill/>
          <a:ln w="9525">
            <a:noFill/>
            <a:miter lim="800000"/>
            <a:headEnd/>
            <a:tailEnd/>
          </a:ln>
        </p:spPr>
      </p:pic>
      <p:sp>
        <p:nvSpPr>
          <p:cNvPr id="45060"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上傳推薦學生遴選辦法</a:t>
            </a:r>
          </a:p>
        </p:txBody>
      </p:sp>
      <p:sp>
        <p:nvSpPr>
          <p:cNvPr id="45061" name="投影片編號版面配置區 4"/>
          <p:cNvSpPr>
            <a:spLocks noGrp="1"/>
          </p:cNvSpPr>
          <p:nvPr>
            <p:ph type="sldNum" sz="quarter" idx="12"/>
          </p:nvPr>
        </p:nvSpPr>
        <p:spPr>
          <a:xfrm>
            <a:off x="6553200" y="6273800"/>
            <a:ext cx="2133600" cy="476250"/>
          </a:xfrm>
          <a:noFill/>
        </p:spPr>
        <p:txBody>
          <a:bodyPr/>
          <a:lstStyle/>
          <a:p>
            <a:fld id="{8E16C845-204A-40CA-8EA5-D2FE45A0DAB0}" type="slidenum">
              <a:rPr lang="en-US" altLang="zh-TW" smtClean="0">
                <a:latin typeface="Arial" pitchFamily="34" charset="0"/>
                <a:ea typeface="新細明體" pitchFamily="18" charset="-120"/>
              </a:rPr>
              <a:pPr/>
              <a:t>32</a:t>
            </a:fld>
            <a:endParaRPr lang="en-US" altLang="zh-TW" smtClean="0">
              <a:latin typeface="Arial" pitchFamily="34" charset="0"/>
              <a:ea typeface="新細明體" pitchFamily="18" charset="-120"/>
            </a:endParaRPr>
          </a:p>
        </p:txBody>
      </p:sp>
      <p:sp>
        <p:nvSpPr>
          <p:cNvPr id="3" name="矩形圖說文字 2"/>
          <p:cNvSpPr/>
          <p:nvPr/>
        </p:nvSpPr>
        <p:spPr>
          <a:xfrm>
            <a:off x="5173663" y="2492375"/>
            <a:ext cx="3567112" cy="798513"/>
          </a:xfrm>
          <a:prstGeom prst="wedgeRectCallout">
            <a:avLst>
              <a:gd name="adj1" fmla="val -68652"/>
              <a:gd name="adj2" fmla="val 6357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上傳檔案需為</a:t>
            </a:r>
            <a:r>
              <a:rPr lang="en-US" altLang="zh-TW" dirty="0">
                <a:solidFill>
                  <a:srgbClr val="FF0000"/>
                </a:solidFill>
              </a:rPr>
              <a:t>PDF</a:t>
            </a:r>
            <a:r>
              <a:rPr lang="zh-TW" altLang="en-US" dirty="0">
                <a:solidFill>
                  <a:srgbClr val="FF0000"/>
                </a:solidFill>
              </a:rPr>
              <a:t>格式，請先選擇檔案項目</a:t>
            </a:r>
            <a:r>
              <a:rPr lang="zh-TW" altLang="en-US" dirty="0" smtClean="0">
                <a:solidFill>
                  <a:srgbClr val="FF0000"/>
                </a:solidFill>
              </a:rPr>
              <a:t>後選按「</a:t>
            </a:r>
            <a:r>
              <a:rPr lang="zh-TW" altLang="en-US" dirty="0">
                <a:solidFill>
                  <a:srgbClr val="FF0000"/>
                </a:solidFill>
              </a:rPr>
              <a:t>上傳檔案」</a:t>
            </a:r>
          </a:p>
        </p:txBody>
      </p:sp>
      <p:sp>
        <p:nvSpPr>
          <p:cNvPr id="4" name="向下箭號 3"/>
          <p:cNvSpPr/>
          <p:nvPr/>
        </p:nvSpPr>
        <p:spPr>
          <a:xfrm>
            <a:off x="4284663" y="4165600"/>
            <a:ext cx="574675" cy="4873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直線圖說文字 2 4"/>
          <p:cNvSpPr/>
          <p:nvPr/>
        </p:nvSpPr>
        <p:spPr>
          <a:xfrm>
            <a:off x="3248025" y="5949950"/>
            <a:ext cx="3224213" cy="790575"/>
          </a:xfrm>
          <a:prstGeom prst="borderCallout2">
            <a:avLst>
              <a:gd name="adj1" fmla="val 47611"/>
              <a:gd name="adj2" fmla="val -87"/>
              <a:gd name="adj3" fmla="val 47533"/>
              <a:gd name="adj4" fmla="val -11640"/>
              <a:gd name="adj5" fmla="val -53070"/>
              <a:gd name="adj6" fmla="val -4379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遴選辦法為必要上傳檔案，上傳完成才能進行後續作業</a:t>
            </a:r>
          </a:p>
        </p:txBody>
      </p:sp>
      <p:sp>
        <p:nvSpPr>
          <p:cNvPr id="9" name="矩形 8"/>
          <p:cNvSpPr/>
          <p:nvPr/>
        </p:nvSpPr>
        <p:spPr>
          <a:xfrm>
            <a:off x="239713" y="1341438"/>
            <a:ext cx="1452562"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46083" name="投影片編號版面配置區 4"/>
          <p:cNvSpPr>
            <a:spLocks noGrp="1"/>
          </p:cNvSpPr>
          <p:nvPr>
            <p:ph type="sldNum" sz="quarter" idx="12"/>
          </p:nvPr>
        </p:nvSpPr>
        <p:spPr>
          <a:xfrm>
            <a:off x="6553200" y="6273800"/>
            <a:ext cx="2133600" cy="476250"/>
          </a:xfrm>
          <a:noFill/>
        </p:spPr>
        <p:txBody>
          <a:bodyPr/>
          <a:lstStyle/>
          <a:p>
            <a:fld id="{C8082DA3-8FCB-402A-9D4D-4F12BBA35B95}" type="slidenum">
              <a:rPr lang="en-US" altLang="zh-TW" smtClean="0">
                <a:latin typeface="Arial" pitchFamily="34" charset="0"/>
                <a:ea typeface="新細明體" pitchFamily="18" charset="-120"/>
              </a:rPr>
              <a:pPr/>
              <a:t>33</a:t>
            </a:fld>
            <a:endParaRPr lang="en-US" altLang="zh-TW" smtClean="0">
              <a:latin typeface="Arial" pitchFamily="34" charset="0"/>
              <a:ea typeface="新細明體" pitchFamily="18" charset="-120"/>
            </a:endParaRPr>
          </a:p>
        </p:txBody>
      </p:sp>
      <p:pic>
        <p:nvPicPr>
          <p:cNvPr id="46084" name="圖片 1"/>
          <p:cNvPicPr>
            <a:picLocks noChangeAspect="1" noChangeArrowheads="1"/>
          </p:cNvPicPr>
          <p:nvPr/>
        </p:nvPicPr>
        <p:blipFill>
          <a:blip r:embed="rId3" cstate="print"/>
          <a:srcRect/>
          <a:stretch>
            <a:fillRect/>
          </a:stretch>
        </p:blipFill>
        <p:spPr bwMode="auto">
          <a:xfrm>
            <a:off x="250825" y="1412875"/>
            <a:ext cx="8424863" cy="2303463"/>
          </a:xfrm>
          <a:prstGeom prst="rect">
            <a:avLst/>
          </a:prstGeom>
          <a:noFill/>
          <a:ln w="9525">
            <a:noFill/>
            <a:miter lim="800000"/>
            <a:headEnd/>
            <a:tailEnd/>
          </a:ln>
        </p:spPr>
      </p:pic>
      <p:sp>
        <p:nvSpPr>
          <p:cNvPr id="3" name="矩形圖說文字 2"/>
          <p:cNvSpPr/>
          <p:nvPr/>
        </p:nvSpPr>
        <p:spPr>
          <a:xfrm>
            <a:off x="3995738" y="3213100"/>
            <a:ext cx="3600450" cy="935038"/>
          </a:xfrm>
          <a:prstGeom prst="wedgeRectCallout">
            <a:avLst>
              <a:gd name="adj1" fmla="val -84371"/>
              <a:gd name="adj2" fmla="val -1211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請先設定欲上傳之群別代碼及名稱，並輸入該群別學生應屆畢業生總人數後</a:t>
            </a:r>
            <a:r>
              <a:rPr lang="zh-TW" altLang="en-US" dirty="0" smtClean="0">
                <a:solidFill>
                  <a:srgbClr val="FF0000"/>
                </a:solidFill>
              </a:rPr>
              <a:t>，選按「</a:t>
            </a:r>
            <a:r>
              <a:rPr lang="zh-TW" altLang="en-US" dirty="0">
                <a:solidFill>
                  <a:srgbClr val="FF0000"/>
                </a:solidFill>
              </a:rPr>
              <a:t>新增」</a:t>
            </a:r>
          </a:p>
        </p:txBody>
      </p:sp>
      <p:sp>
        <p:nvSpPr>
          <p:cNvPr id="46086" name="矩形 1"/>
          <p:cNvSpPr>
            <a:spLocks noChangeArrowheads="1"/>
          </p:cNvSpPr>
          <p:nvPr/>
        </p:nvSpPr>
        <p:spPr bwMode="auto">
          <a:xfrm>
            <a:off x="250825" y="1052513"/>
            <a:ext cx="3981450" cy="369887"/>
          </a:xfrm>
          <a:prstGeom prst="rect">
            <a:avLst/>
          </a:prstGeom>
          <a:noFill/>
          <a:ln w="9525">
            <a:noFill/>
            <a:miter lim="800000"/>
            <a:headEnd/>
            <a:tailEnd/>
          </a:ln>
        </p:spPr>
        <p:txBody>
          <a:bodyPr wrap="none">
            <a:spAutoFit/>
          </a:bodyPr>
          <a:lstStyle/>
          <a:p>
            <a:r>
              <a:rPr lang="en-US" altLang="zh-TW" b="1"/>
              <a:t>3-1</a:t>
            </a:r>
            <a:r>
              <a:rPr lang="zh-TW" altLang="zh-TW" b="1"/>
              <a:t>輸入推薦學生所屬群別及學生人數</a:t>
            </a:r>
          </a:p>
        </p:txBody>
      </p:sp>
      <p:pic>
        <p:nvPicPr>
          <p:cNvPr id="46087" name="圖片 1"/>
          <p:cNvPicPr>
            <a:picLocks noChangeAspect="1" noChangeArrowheads="1"/>
          </p:cNvPicPr>
          <p:nvPr/>
        </p:nvPicPr>
        <p:blipFill>
          <a:blip r:embed="rId4" cstate="print"/>
          <a:srcRect b="12715"/>
          <a:stretch>
            <a:fillRect/>
          </a:stretch>
        </p:blipFill>
        <p:spPr bwMode="auto">
          <a:xfrm>
            <a:off x="280988" y="4751388"/>
            <a:ext cx="7777162" cy="1773237"/>
          </a:xfrm>
          <a:prstGeom prst="rect">
            <a:avLst/>
          </a:prstGeom>
          <a:noFill/>
          <a:ln w="9525">
            <a:noFill/>
            <a:miter lim="800000"/>
            <a:headEnd/>
            <a:tailEnd/>
          </a:ln>
        </p:spPr>
      </p:pic>
      <p:sp>
        <p:nvSpPr>
          <p:cNvPr id="46088" name="AutoShape 4"/>
          <p:cNvSpPr>
            <a:spLocks noChangeArrowheads="1"/>
          </p:cNvSpPr>
          <p:nvPr/>
        </p:nvSpPr>
        <p:spPr bwMode="auto">
          <a:xfrm>
            <a:off x="1403350" y="3605213"/>
            <a:ext cx="720725" cy="179387"/>
          </a:xfrm>
          <a:prstGeom prst="downArrow">
            <a:avLst>
              <a:gd name="adj1" fmla="val 50000"/>
              <a:gd name="adj2" fmla="val 60491"/>
            </a:avLst>
          </a:prstGeom>
          <a:solidFill>
            <a:srgbClr val="FF0000"/>
          </a:solidFill>
          <a:ln w="9525">
            <a:solidFill>
              <a:srgbClr val="FF0000"/>
            </a:solidFill>
            <a:miter lim="800000"/>
            <a:headEnd/>
            <a:tailEnd/>
          </a:ln>
        </p:spPr>
        <p:txBody>
          <a:bodyPr vert="eaVert"/>
          <a:lstStyle/>
          <a:p>
            <a:endParaRPr lang="zh-TW" altLang="en-US"/>
          </a:p>
        </p:txBody>
      </p:sp>
      <p:sp>
        <p:nvSpPr>
          <p:cNvPr id="8" name="矩形圖說文字 7"/>
          <p:cNvSpPr/>
          <p:nvPr/>
        </p:nvSpPr>
        <p:spPr>
          <a:xfrm>
            <a:off x="4170363" y="6030913"/>
            <a:ext cx="3076575" cy="647700"/>
          </a:xfrm>
          <a:prstGeom prst="wedgeRectCallout">
            <a:avLst>
              <a:gd name="adj1" fmla="val 51272"/>
              <a:gd name="adj2" fmla="val -9657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若輸入資料有誤，請整筆刪除後再新增正確資訊</a:t>
            </a:r>
          </a:p>
        </p:txBody>
      </p:sp>
      <p:sp>
        <p:nvSpPr>
          <p:cNvPr id="10" name="矩形 9"/>
          <p:cNvSpPr/>
          <p:nvPr/>
        </p:nvSpPr>
        <p:spPr>
          <a:xfrm>
            <a:off x="296863" y="1628775"/>
            <a:ext cx="1538287"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323850" y="4941888"/>
            <a:ext cx="1395413"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6092" name="矩形 495"/>
          <p:cNvSpPr>
            <a:spLocks noChangeArrowheads="1"/>
          </p:cNvSpPr>
          <p:nvPr/>
        </p:nvSpPr>
        <p:spPr bwMode="auto">
          <a:xfrm>
            <a:off x="5292725" y="1597025"/>
            <a:ext cx="2303463" cy="215900"/>
          </a:xfrm>
          <a:prstGeom prst="rect">
            <a:avLst/>
          </a:prstGeom>
          <a:noFill/>
          <a:ln w="28575" algn="ctr">
            <a:solidFill>
              <a:srgbClr val="FF0000"/>
            </a:solidFill>
            <a:miter lim="800000"/>
            <a:headEnd/>
            <a:tailEnd/>
          </a:ln>
        </p:spPr>
        <p:txBody>
          <a:bodyPr anchor="ctr"/>
          <a:lstStyle/>
          <a:p>
            <a:endParaRPr lang="zh-TW" altLang="en-US"/>
          </a:p>
        </p:txBody>
      </p:sp>
      <p:sp>
        <p:nvSpPr>
          <p:cNvPr id="46093" name="矩形 495"/>
          <p:cNvSpPr>
            <a:spLocks noChangeArrowheads="1"/>
          </p:cNvSpPr>
          <p:nvPr/>
        </p:nvSpPr>
        <p:spPr bwMode="auto">
          <a:xfrm>
            <a:off x="539750" y="2074863"/>
            <a:ext cx="2160588" cy="490537"/>
          </a:xfrm>
          <a:prstGeom prst="rect">
            <a:avLst/>
          </a:prstGeom>
          <a:noFill/>
          <a:ln w="28575" algn="ctr">
            <a:solidFill>
              <a:srgbClr val="FF0000"/>
            </a:solidFill>
            <a:miter lim="800000"/>
            <a:headEnd/>
            <a:tailEnd/>
          </a:ln>
        </p:spPr>
        <p:txBody>
          <a:bodyPr anchor="ctr"/>
          <a:lstStyle/>
          <a:p>
            <a:endParaRPr lang="zh-TW" altLang="en-US"/>
          </a:p>
        </p:txBody>
      </p:sp>
      <p:sp>
        <p:nvSpPr>
          <p:cNvPr id="46094" name="矩形 495"/>
          <p:cNvSpPr>
            <a:spLocks noChangeArrowheads="1"/>
          </p:cNvSpPr>
          <p:nvPr/>
        </p:nvSpPr>
        <p:spPr bwMode="auto">
          <a:xfrm>
            <a:off x="1476375" y="2997200"/>
            <a:ext cx="574675" cy="215900"/>
          </a:xfrm>
          <a:prstGeom prst="rect">
            <a:avLst/>
          </a:prstGeom>
          <a:noFill/>
          <a:ln w="28575" algn="ctr">
            <a:solidFill>
              <a:srgbClr val="FF0000"/>
            </a:solidFill>
            <a:miter lim="800000"/>
            <a:headEnd/>
            <a:tailEnd/>
          </a:ln>
        </p:spPr>
        <p:txBody>
          <a:bodyPr anchor="ctr"/>
          <a:lstStyle/>
          <a:p>
            <a:endParaRPr lang="zh-TW" altLang="en-US"/>
          </a:p>
        </p:txBody>
      </p:sp>
      <p:pic>
        <p:nvPicPr>
          <p:cNvPr id="46095" name="圖片 1"/>
          <p:cNvPicPr>
            <a:picLocks noChangeAspect="1" noChangeArrowheads="1"/>
          </p:cNvPicPr>
          <p:nvPr/>
        </p:nvPicPr>
        <p:blipFill>
          <a:blip r:embed="rId5" cstate="print"/>
          <a:srcRect/>
          <a:stretch>
            <a:fillRect/>
          </a:stretch>
        </p:blipFill>
        <p:spPr bwMode="auto">
          <a:xfrm>
            <a:off x="323850" y="3789363"/>
            <a:ext cx="2879725" cy="787400"/>
          </a:xfrm>
          <a:prstGeom prst="rect">
            <a:avLst/>
          </a:prstGeom>
          <a:noFill/>
          <a:ln w="9525">
            <a:noFill/>
            <a:miter lim="800000"/>
            <a:headEnd/>
            <a:tailEnd/>
          </a:ln>
        </p:spPr>
      </p:pic>
      <p:sp>
        <p:nvSpPr>
          <p:cNvPr id="46096" name="AutoShape 4"/>
          <p:cNvSpPr>
            <a:spLocks noChangeArrowheads="1"/>
          </p:cNvSpPr>
          <p:nvPr/>
        </p:nvSpPr>
        <p:spPr bwMode="auto">
          <a:xfrm>
            <a:off x="2268538" y="4581525"/>
            <a:ext cx="720725" cy="179388"/>
          </a:xfrm>
          <a:prstGeom prst="downArrow">
            <a:avLst>
              <a:gd name="adj1" fmla="val 50000"/>
              <a:gd name="adj2" fmla="val 60491"/>
            </a:avLst>
          </a:prstGeom>
          <a:solidFill>
            <a:srgbClr val="FF0000"/>
          </a:solidFill>
          <a:ln w="9525">
            <a:solidFill>
              <a:srgbClr val="FF0000"/>
            </a:solidFill>
            <a:miter lim="800000"/>
            <a:headEnd/>
            <a:tailEnd/>
          </a:ln>
        </p:spPr>
        <p:txBody>
          <a:bodyPr vert="eaVert"/>
          <a:lstStyle/>
          <a:p>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47107" name="投影片編號版面配置區 4"/>
          <p:cNvSpPr>
            <a:spLocks noGrp="1"/>
          </p:cNvSpPr>
          <p:nvPr>
            <p:ph type="sldNum" sz="quarter" idx="12"/>
          </p:nvPr>
        </p:nvSpPr>
        <p:spPr>
          <a:xfrm>
            <a:off x="6553200" y="6273800"/>
            <a:ext cx="2133600" cy="476250"/>
          </a:xfrm>
          <a:noFill/>
        </p:spPr>
        <p:txBody>
          <a:bodyPr/>
          <a:lstStyle/>
          <a:p>
            <a:fld id="{6163C4BC-2BA5-4A71-A8BB-723376EC3C79}" type="slidenum">
              <a:rPr lang="en-US" altLang="zh-TW" smtClean="0">
                <a:latin typeface="Arial" pitchFamily="34" charset="0"/>
                <a:ea typeface="新細明體" pitchFamily="18" charset="-120"/>
              </a:rPr>
              <a:pPr/>
              <a:t>34</a:t>
            </a:fld>
            <a:endParaRPr lang="en-US" altLang="zh-TW" dirty="0" smtClean="0">
              <a:latin typeface="Arial" pitchFamily="34" charset="0"/>
              <a:ea typeface="新細明體" pitchFamily="18" charset="-120"/>
            </a:endParaRPr>
          </a:p>
        </p:txBody>
      </p:sp>
      <p:sp>
        <p:nvSpPr>
          <p:cNvPr id="47108" name="矩形 3"/>
          <p:cNvSpPr>
            <a:spLocks noChangeArrowheads="1"/>
          </p:cNvSpPr>
          <p:nvPr/>
        </p:nvSpPr>
        <p:spPr bwMode="auto">
          <a:xfrm>
            <a:off x="250825" y="1052513"/>
            <a:ext cx="4443413" cy="369887"/>
          </a:xfrm>
          <a:prstGeom prst="rect">
            <a:avLst/>
          </a:prstGeom>
          <a:noFill/>
          <a:ln w="9525">
            <a:noFill/>
            <a:miter lim="800000"/>
            <a:headEnd/>
            <a:tailEnd/>
          </a:ln>
        </p:spPr>
        <p:txBody>
          <a:bodyPr wrap="none">
            <a:spAutoFit/>
          </a:bodyPr>
          <a:lstStyle/>
          <a:p>
            <a:r>
              <a:rPr lang="en-US" altLang="zh-TW" b="1"/>
              <a:t>3-2</a:t>
            </a:r>
            <a:r>
              <a:rPr lang="zh-TW" altLang="zh-TW" b="1"/>
              <a:t>上傳推薦學生所屬群別學生成績群名次</a:t>
            </a:r>
            <a:endParaRPr lang="zh-TW" altLang="en-US" b="1"/>
          </a:p>
        </p:txBody>
      </p:sp>
      <p:grpSp>
        <p:nvGrpSpPr>
          <p:cNvPr id="47109" name="群組 15"/>
          <p:cNvGrpSpPr>
            <a:grpSpLocks/>
          </p:cNvGrpSpPr>
          <p:nvPr/>
        </p:nvGrpSpPr>
        <p:grpSpPr bwMode="auto">
          <a:xfrm>
            <a:off x="403225" y="1484313"/>
            <a:ext cx="8416925" cy="4824412"/>
            <a:chOff x="402851" y="1484784"/>
            <a:chExt cx="8201597" cy="2916420"/>
          </a:xfrm>
        </p:grpSpPr>
        <p:sp>
          <p:nvSpPr>
            <p:cNvPr id="47112" name="矩形 495"/>
            <p:cNvSpPr>
              <a:spLocks noChangeArrowheads="1"/>
            </p:cNvSpPr>
            <p:nvPr/>
          </p:nvSpPr>
          <p:spPr bwMode="auto">
            <a:xfrm>
              <a:off x="5476297" y="1733491"/>
              <a:ext cx="2066189" cy="198320"/>
            </a:xfrm>
            <a:prstGeom prst="rect">
              <a:avLst/>
            </a:prstGeom>
            <a:noFill/>
            <a:ln w="25400" algn="ctr">
              <a:solidFill>
                <a:srgbClr val="FF0000"/>
              </a:solidFill>
              <a:miter lim="800000"/>
              <a:headEnd/>
              <a:tailEnd/>
            </a:ln>
          </p:spPr>
          <p:txBody>
            <a:bodyPr anchor="ctr"/>
            <a:lstStyle/>
            <a:p>
              <a:endParaRPr lang="zh-TW" altLang="en-US"/>
            </a:p>
          </p:txBody>
        </p:sp>
        <p:sp>
          <p:nvSpPr>
            <p:cNvPr id="47113" name="矩形 495"/>
            <p:cNvSpPr>
              <a:spLocks noChangeArrowheads="1"/>
            </p:cNvSpPr>
            <p:nvPr/>
          </p:nvSpPr>
          <p:spPr bwMode="auto">
            <a:xfrm>
              <a:off x="6913069" y="4025473"/>
              <a:ext cx="556536" cy="217700"/>
            </a:xfrm>
            <a:prstGeom prst="rect">
              <a:avLst/>
            </a:prstGeom>
            <a:noFill/>
            <a:ln w="25400" algn="ctr">
              <a:solidFill>
                <a:srgbClr val="FF0000"/>
              </a:solidFill>
              <a:miter lim="800000"/>
              <a:headEnd/>
              <a:tailEnd/>
            </a:ln>
          </p:spPr>
          <p:txBody>
            <a:bodyPr anchor="ctr"/>
            <a:lstStyle/>
            <a:p>
              <a:endParaRPr lang="zh-TW" altLang="en-US"/>
            </a:p>
          </p:txBody>
        </p:sp>
        <p:pic>
          <p:nvPicPr>
            <p:cNvPr id="47114" name="圖片 1"/>
            <p:cNvPicPr>
              <a:picLocks noChangeAspect="1" noChangeArrowheads="1"/>
            </p:cNvPicPr>
            <p:nvPr/>
          </p:nvPicPr>
          <p:blipFill>
            <a:blip r:embed="rId3" cstate="print"/>
            <a:srcRect b="60999"/>
            <a:stretch>
              <a:fillRect/>
            </a:stretch>
          </p:blipFill>
          <p:spPr bwMode="auto">
            <a:xfrm>
              <a:off x="416359" y="1484784"/>
              <a:ext cx="8188089" cy="1166663"/>
            </a:xfrm>
            <a:prstGeom prst="rect">
              <a:avLst/>
            </a:prstGeom>
            <a:noFill/>
            <a:ln w="9525">
              <a:noFill/>
              <a:miter lim="800000"/>
              <a:headEnd/>
              <a:tailEnd/>
            </a:ln>
          </p:spPr>
        </p:pic>
        <p:pic>
          <p:nvPicPr>
            <p:cNvPr id="47115" name="圖片 1"/>
            <p:cNvPicPr>
              <a:picLocks noChangeAspect="1" noChangeArrowheads="1"/>
            </p:cNvPicPr>
            <p:nvPr/>
          </p:nvPicPr>
          <p:blipFill>
            <a:blip r:embed="rId4" cstate="print"/>
            <a:srcRect/>
            <a:stretch>
              <a:fillRect/>
            </a:stretch>
          </p:blipFill>
          <p:spPr bwMode="auto">
            <a:xfrm>
              <a:off x="402851" y="2647571"/>
              <a:ext cx="8200394" cy="1753633"/>
            </a:xfrm>
            <a:prstGeom prst="rect">
              <a:avLst/>
            </a:prstGeom>
            <a:noFill/>
            <a:ln w="9525">
              <a:noFill/>
              <a:miter lim="800000"/>
              <a:headEnd/>
              <a:tailEnd/>
            </a:ln>
          </p:spPr>
        </p:pic>
        <p:sp>
          <p:nvSpPr>
            <p:cNvPr id="8" name="矩形 7"/>
            <p:cNvSpPr/>
            <p:nvPr/>
          </p:nvSpPr>
          <p:spPr>
            <a:xfrm>
              <a:off x="438430" y="1628734"/>
              <a:ext cx="1259166" cy="143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2" name="矩形圖說文字 11"/>
          <p:cNvSpPr/>
          <p:nvPr/>
        </p:nvSpPr>
        <p:spPr>
          <a:xfrm>
            <a:off x="2911475" y="6105710"/>
            <a:ext cx="3244701" cy="676275"/>
          </a:xfrm>
          <a:prstGeom prst="wedgeRectCallout">
            <a:avLst>
              <a:gd name="adj1" fmla="val 49854"/>
              <a:gd name="adj2" fmla="val -677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可預覽已上傳資料，若資料有誤請直接重新上傳檔案</a:t>
            </a:r>
          </a:p>
        </p:txBody>
      </p:sp>
      <p:sp>
        <p:nvSpPr>
          <p:cNvPr id="3" name="矩形圖說文字 2"/>
          <p:cNvSpPr/>
          <p:nvPr/>
        </p:nvSpPr>
        <p:spPr>
          <a:xfrm>
            <a:off x="4568825" y="4365625"/>
            <a:ext cx="4395788" cy="935038"/>
          </a:xfrm>
          <a:prstGeom prst="wedgeRectCallout">
            <a:avLst>
              <a:gd name="adj1" fmla="val -66945"/>
              <a:gd name="adj2" fmla="val 556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步驟</a:t>
            </a:r>
            <a:r>
              <a:rPr lang="en-US" altLang="zh-TW" dirty="0">
                <a:solidFill>
                  <a:srgbClr val="FF0000"/>
                </a:solidFill>
              </a:rPr>
              <a:t>3-1</a:t>
            </a:r>
            <a:r>
              <a:rPr lang="zh-TW" altLang="en-US" dirty="0">
                <a:solidFill>
                  <a:srgbClr val="FF0000"/>
                </a:solidFill>
              </a:rPr>
              <a:t>已輸入之群別資料才會出現在步驟</a:t>
            </a:r>
            <a:r>
              <a:rPr lang="en-US" altLang="zh-TW" dirty="0">
                <a:solidFill>
                  <a:srgbClr val="FF0000"/>
                </a:solidFill>
              </a:rPr>
              <a:t>3-2</a:t>
            </a:r>
            <a:r>
              <a:rPr lang="zh-TW" altLang="en-US" dirty="0">
                <a:solidFill>
                  <a:srgbClr val="FF0000"/>
                </a:solidFill>
              </a:rPr>
              <a:t>，</a:t>
            </a:r>
            <a:r>
              <a:rPr lang="zh-TW" altLang="zh-TW" dirty="0">
                <a:solidFill>
                  <a:srgbClr val="FF0000"/>
                </a:solidFill>
              </a:rPr>
              <a:t>若下方無欲上傳之群別代碼、群別名稱等資訊，請回到</a:t>
            </a:r>
            <a:r>
              <a:rPr lang="en-US" altLang="zh-TW" dirty="0">
                <a:solidFill>
                  <a:srgbClr val="FF0000"/>
                </a:solidFill>
              </a:rPr>
              <a:t>3-1</a:t>
            </a:r>
            <a:r>
              <a:rPr lang="zh-TW" altLang="zh-TW" dirty="0">
                <a:solidFill>
                  <a:srgbClr val="FF0000"/>
                </a:solidFill>
              </a:rPr>
              <a:t>新增該筆資訊</a:t>
            </a:r>
            <a:endParaRPr lang="zh-TW" altLang="en-US" dirty="0">
              <a:solidFill>
                <a:srgbClr val="FF0000"/>
              </a:solidFill>
            </a:endParaRPr>
          </a:p>
        </p:txBody>
      </p:sp>
      <p:sp>
        <p:nvSpPr>
          <p:cNvPr id="13" name="矩形 495"/>
          <p:cNvSpPr>
            <a:spLocks noChangeArrowheads="1"/>
          </p:cNvSpPr>
          <p:nvPr/>
        </p:nvSpPr>
        <p:spPr bwMode="auto">
          <a:xfrm>
            <a:off x="5652120" y="1971712"/>
            <a:ext cx="2088232" cy="215900"/>
          </a:xfrm>
          <a:prstGeom prst="rect">
            <a:avLst/>
          </a:prstGeom>
          <a:noFill/>
          <a:ln w="28575" algn="ctr">
            <a:solidFill>
              <a:srgbClr val="FF0000"/>
            </a:solidFill>
            <a:miter lim="800000"/>
            <a:headEnd/>
            <a:tailEnd/>
          </a:ln>
        </p:spPr>
        <p:txBody>
          <a:bodyPr anchor="ctr"/>
          <a:lstStyle/>
          <a:p>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48131" name="投影片編號版面配置區 4"/>
          <p:cNvSpPr>
            <a:spLocks noGrp="1"/>
          </p:cNvSpPr>
          <p:nvPr>
            <p:ph type="sldNum" sz="quarter" idx="12"/>
          </p:nvPr>
        </p:nvSpPr>
        <p:spPr>
          <a:xfrm>
            <a:off x="6553200" y="6273800"/>
            <a:ext cx="2133600" cy="476250"/>
          </a:xfrm>
          <a:noFill/>
        </p:spPr>
        <p:txBody>
          <a:bodyPr/>
          <a:lstStyle/>
          <a:p>
            <a:fld id="{23F20C5C-095B-4CC0-8198-EE6056D2243E}" type="slidenum">
              <a:rPr lang="en-US" altLang="zh-TW" smtClean="0">
                <a:latin typeface="Arial" pitchFamily="34" charset="0"/>
                <a:ea typeface="新細明體" pitchFamily="18" charset="-120"/>
              </a:rPr>
              <a:pPr/>
              <a:t>35</a:t>
            </a:fld>
            <a:endParaRPr lang="en-US" altLang="zh-TW" smtClean="0">
              <a:latin typeface="Arial" pitchFamily="34" charset="0"/>
              <a:ea typeface="新細明體" pitchFamily="18" charset="-120"/>
            </a:endParaRPr>
          </a:p>
        </p:txBody>
      </p:sp>
      <p:sp>
        <p:nvSpPr>
          <p:cNvPr id="48132" name="矩形 3"/>
          <p:cNvSpPr>
            <a:spLocks noChangeArrowheads="1"/>
          </p:cNvSpPr>
          <p:nvPr/>
        </p:nvSpPr>
        <p:spPr bwMode="auto">
          <a:xfrm>
            <a:off x="250825" y="1052513"/>
            <a:ext cx="4443413" cy="369887"/>
          </a:xfrm>
          <a:prstGeom prst="rect">
            <a:avLst/>
          </a:prstGeom>
          <a:noFill/>
          <a:ln w="9525">
            <a:noFill/>
            <a:miter lim="800000"/>
            <a:headEnd/>
            <a:tailEnd/>
          </a:ln>
        </p:spPr>
        <p:txBody>
          <a:bodyPr wrap="none">
            <a:spAutoFit/>
          </a:bodyPr>
          <a:lstStyle/>
          <a:p>
            <a:r>
              <a:rPr lang="en-US" altLang="zh-TW" b="1"/>
              <a:t>3-2</a:t>
            </a:r>
            <a:r>
              <a:rPr lang="zh-TW" altLang="zh-TW" b="1"/>
              <a:t>上傳推薦學生所屬群別學生成績群名次</a:t>
            </a:r>
            <a:endParaRPr lang="zh-TW" altLang="en-US" b="1"/>
          </a:p>
        </p:txBody>
      </p:sp>
      <p:sp>
        <p:nvSpPr>
          <p:cNvPr id="48133" name="矩形 7"/>
          <p:cNvSpPr>
            <a:spLocks noChangeArrowheads="1"/>
          </p:cNvSpPr>
          <p:nvPr/>
        </p:nvSpPr>
        <p:spPr bwMode="auto">
          <a:xfrm>
            <a:off x="222250" y="1989138"/>
            <a:ext cx="8670925" cy="4708525"/>
          </a:xfrm>
          <a:prstGeom prst="rect">
            <a:avLst/>
          </a:prstGeom>
          <a:noFill/>
          <a:ln w="9525">
            <a:noFill/>
            <a:miter lim="800000"/>
            <a:headEnd/>
            <a:tailEnd/>
          </a:ln>
        </p:spPr>
        <p:txBody>
          <a:bodyPr>
            <a:spAutoFit/>
          </a:bodyPr>
          <a:lstStyle/>
          <a:p>
            <a:r>
              <a:rPr lang="zh-TW" altLang="zh-TW" sz="2000" dirty="0">
                <a:latin typeface="Times New Roman" pitchFamily="18" charset="0"/>
                <a:ea typeface="標楷體" pitchFamily="65" charset="-120"/>
              </a:rPr>
              <a:t>上傳不成功時，即表上傳資料有誤，請依系統提示錯誤訊息修正後再行上傳，其錯誤訊息說明如下：</a:t>
            </a:r>
          </a:p>
          <a:p>
            <a:pPr marL="342900" lvl="1" indent="-342900">
              <a:buFont typeface="Arial" pitchFamily="34" charset="0"/>
              <a:buAutoNum type="arabicPeriod"/>
            </a:pPr>
            <a:r>
              <a:rPr lang="zh-TW" altLang="zh-TW" sz="2000" dirty="0">
                <a:latin typeface="Times New Roman" pitchFamily="18" charset="0"/>
                <a:ea typeface="標楷體" pitchFamily="65" charset="-120"/>
              </a:rPr>
              <a:t>檔案格式</a:t>
            </a:r>
            <a:r>
              <a:rPr lang="zh-TW" altLang="zh-TW" sz="2000" b="1" dirty="0">
                <a:solidFill>
                  <a:srgbClr val="FF0000"/>
                </a:solidFill>
                <a:latin typeface="Times New Roman" pitchFamily="18" charset="0"/>
                <a:ea typeface="標楷體" pitchFamily="65" charset="-120"/>
              </a:rPr>
              <a:t>非</a:t>
            </a:r>
            <a:r>
              <a:rPr lang="en-US" altLang="zh-TW" sz="2000" b="1" dirty="0">
                <a:solidFill>
                  <a:srgbClr val="FF0000"/>
                </a:solidFill>
                <a:latin typeface="Times New Roman" pitchFamily="18" charset="0"/>
                <a:ea typeface="標楷體" pitchFamily="65" charset="-120"/>
              </a:rPr>
              <a:t>Excel 97-2003</a:t>
            </a:r>
            <a:r>
              <a:rPr lang="zh-TW" altLang="zh-TW" sz="2000" b="1" dirty="0">
                <a:solidFill>
                  <a:srgbClr val="FF0000"/>
                </a:solidFill>
                <a:latin typeface="Times New Roman" pitchFamily="18" charset="0"/>
                <a:ea typeface="標楷體" pitchFamily="65" charset="-120"/>
              </a:rPr>
              <a:t>活頁簿格式</a:t>
            </a:r>
            <a:r>
              <a:rPr lang="zh-TW" altLang="zh-TW" sz="2000" dirty="0">
                <a:latin typeface="Times New Roman" pitchFamily="18" charset="0"/>
                <a:ea typeface="標楷體" pitchFamily="65" charset="-120"/>
              </a:rPr>
              <a:t>（檔案格式應為「檔名</a:t>
            </a:r>
            <a:r>
              <a:rPr lang="en-US" altLang="zh-TW" sz="2000" dirty="0">
                <a:latin typeface="Times New Roman" pitchFamily="18" charset="0"/>
                <a:ea typeface="標楷體" pitchFamily="65" charset="-120"/>
              </a:rPr>
              <a:t>.</a:t>
            </a:r>
            <a:r>
              <a:rPr lang="en-US" altLang="zh-TW" sz="2000" dirty="0" err="1">
                <a:latin typeface="Times New Roman" pitchFamily="18" charset="0"/>
                <a:ea typeface="標楷體" pitchFamily="65" charset="-120"/>
              </a:rPr>
              <a:t>xls</a:t>
            </a:r>
            <a:r>
              <a:rPr lang="zh-TW" altLang="zh-TW" sz="2000" dirty="0">
                <a:latin typeface="Times New Roman" pitchFamily="18" charset="0"/>
                <a:ea typeface="標楷體" pitchFamily="65" charset="-120"/>
              </a:rPr>
              <a:t>」，如</a:t>
            </a:r>
            <a:r>
              <a:rPr lang="en-US" altLang="zh-TW" sz="2000" dirty="0">
                <a:latin typeface="Times New Roman" pitchFamily="18" charset="0"/>
                <a:ea typeface="標楷體" pitchFamily="65" charset="-120"/>
              </a:rPr>
              <a:t>01.xls</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zh-TW" altLang="zh-TW" sz="2000" b="1" dirty="0">
                <a:solidFill>
                  <a:srgbClr val="FF0000"/>
                </a:solidFill>
                <a:latin typeface="Times New Roman" pitchFamily="18" charset="0"/>
                <a:ea typeface="標楷體" pitchFamily="65" charset="-120"/>
              </a:rPr>
              <a:t>檔案名稱無法對應招生群別</a:t>
            </a:r>
            <a:r>
              <a:rPr lang="zh-TW" altLang="zh-TW" sz="2000" dirty="0">
                <a:latin typeface="Times New Roman" pitchFamily="18" charset="0"/>
                <a:ea typeface="標楷體" pitchFamily="65" charset="-120"/>
              </a:rPr>
              <a:t>，請確定檔案名稱是否符合規範（機械群檔案名稱應為</a:t>
            </a:r>
            <a:r>
              <a:rPr lang="en-US" altLang="zh-TW" sz="2000" dirty="0">
                <a:latin typeface="Times New Roman" pitchFamily="18" charset="0"/>
                <a:ea typeface="標楷體" pitchFamily="65" charset="-120"/>
              </a:rPr>
              <a:t>01</a:t>
            </a:r>
            <a:r>
              <a:rPr lang="zh-TW" altLang="zh-TW" sz="2000" dirty="0">
                <a:latin typeface="Times New Roman" pitchFamily="18" charset="0"/>
                <a:ea typeface="標楷體" pitchFamily="65" charset="-120"/>
              </a:rPr>
              <a:t>，上傳檔案名稱為</a:t>
            </a:r>
            <a:r>
              <a:rPr lang="en-US" altLang="zh-TW" sz="2000" dirty="0">
                <a:latin typeface="Times New Roman" pitchFamily="18" charset="0"/>
                <a:ea typeface="標楷體" pitchFamily="65" charset="-120"/>
              </a:rPr>
              <a:t>02</a:t>
            </a:r>
            <a:r>
              <a:rPr lang="zh-TW" altLang="zh-TW" sz="2000" dirty="0">
                <a:latin typeface="Times New Roman" pitchFamily="18" charset="0"/>
                <a:ea typeface="標楷體" pitchFamily="65" charset="-120"/>
              </a:rPr>
              <a:t>，招生群別代碼可參考簡章第</a:t>
            </a:r>
            <a:r>
              <a:rPr lang="en-US" altLang="zh-TW" sz="2000" dirty="0">
                <a:latin typeface="Times New Roman" pitchFamily="18" charset="0"/>
                <a:ea typeface="標楷體" pitchFamily="65" charset="-120"/>
              </a:rPr>
              <a:t>66-68</a:t>
            </a:r>
            <a:r>
              <a:rPr lang="zh-TW" altLang="zh-TW" sz="2000" dirty="0">
                <a:latin typeface="Times New Roman" pitchFamily="18" charset="0"/>
                <a:ea typeface="標楷體" pitchFamily="65" charset="-120"/>
              </a:rPr>
              <a:t>頁）。</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zh-TW" altLang="zh-TW" sz="2000" b="1" dirty="0">
                <a:solidFill>
                  <a:srgbClr val="FF0000"/>
                </a:solidFill>
                <a:latin typeface="Times New Roman" pitchFamily="18" charset="0"/>
                <a:ea typeface="標楷體" pitchFamily="65" charset="-120"/>
              </a:rPr>
              <a:t>檔案名稱錯誤</a:t>
            </a:r>
            <a:r>
              <a:rPr lang="zh-TW" altLang="zh-TW" sz="2000" dirty="0">
                <a:latin typeface="Times New Roman" pitchFamily="18" charset="0"/>
                <a:ea typeface="標楷體" pitchFamily="65" charset="-120"/>
              </a:rPr>
              <a:t>，請確定檔案名稱是否符合規範（機械群檔案名稱應為「</a:t>
            </a:r>
            <a:r>
              <a:rPr lang="en-US" altLang="zh-TW" sz="2000" dirty="0">
                <a:latin typeface="Times New Roman" pitchFamily="18" charset="0"/>
                <a:ea typeface="標楷體" pitchFamily="65" charset="-120"/>
              </a:rPr>
              <a:t>01.xls</a:t>
            </a:r>
            <a:r>
              <a:rPr lang="zh-TW" altLang="zh-TW" sz="2000" dirty="0">
                <a:latin typeface="Times New Roman" pitchFamily="18" charset="0"/>
                <a:ea typeface="標楷體" pitchFamily="65" charset="-120"/>
              </a:rPr>
              <a:t>」，不可為「機械群</a:t>
            </a:r>
            <a:r>
              <a:rPr lang="en-US" altLang="zh-TW" sz="2000" dirty="0">
                <a:latin typeface="Times New Roman" pitchFamily="18" charset="0"/>
                <a:ea typeface="標楷體" pitchFamily="65" charset="-120"/>
              </a:rPr>
              <a:t>01.xls</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en-US" altLang="zh-TW" sz="2000" b="1" dirty="0">
                <a:solidFill>
                  <a:srgbClr val="FF0000"/>
                </a:solidFill>
                <a:latin typeface="Times New Roman" pitchFamily="18" charset="0"/>
                <a:ea typeface="標楷體" pitchFamily="65" charset="-120"/>
              </a:rPr>
              <a:t>Excel</a:t>
            </a:r>
            <a:r>
              <a:rPr lang="zh-TW" altLang="zh-TW" sz="2000" b="1" dirty="0">
                <a:solidFill>
                  <a:srgbClr val="FF0000"/>
                </a:solidFill>
                <a:latin typeface="Times New Roman" pitchFamily="18" charset="0"/>
                <a:ea typeface="標楷體" pitchFamily="65" charset="-120"/>
              </a:rPr>
              <a:t>內資料型態錯誤</a:t>
            </a:r>
            <a:r>
              <a:rPr lang="zh-TW" altLang="zh-TW" sz="2000" dirty="0">
                <a:latin typeface="Times New Roman" pitchFamily="18" charset="0"/>
                <a:ea typeface="標楷體" pitchFamily="65" charset="-120"/>
              </a:rPr>
              <a:t>（例如學業平均成績群名次僅能輸入數字，不可輸入英文、小數點或其他符號，可先下載「資料上傳說明」之第</a:t>
            </a:r>
            <a:r>
              <a:rPr lang="en-US" altLang="zh-TW" sz="2000" dirty="0">
                <a:latin typeface="Times New Roman" pitchFamily="18" charset="0"/>
                <a:ea typeface="標楷體" pitchFamily="65" charset="-120"/>
              </a:rPr>
              <a:t>7</a:t>
            </a:r>
            <a:r>
              <a:rPr lang="zh-TW" altLang="zh-TW" sz="2000" dirty="0">
                <a:latin typeface="Times New Roman" pitchFamily="18" charset="0"/>
                <a:ea typeface="標楷體" pitchFamily="65" charset="-120"/>
              </a:rPr>
              <a:t>項，檢視其資料型態是否正確）</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zh-TW" altLang="zh-TW" sz="2000" b="1" dirty="0">
                <a:solidFill>
                  <a:srgbClr val="FF0000"/>
                </a:solidFill>
                <a:latin typeface="Times New Roman" pitchFamily="18" charset="0"/>
                <a:ea typeface="標楷體" pitchFamily="65" charset="-120"/>
              </a:rPr>
              <a:t>學生排名錯誤</a:t>
            </a:r>
            <a:r>
              <a:rPr lang="zh-TW" altLang="zh-TW" sz="2000" dirty="0">
                <a:latin typeface="Times New Roman" pitchFamily="18" charset="0"/>
                <a:ea typeface="標楷體" pitchFamily="65" charset="-120"/>
              </a:rPr>
              <a:t>（群名次排名錯誤，例如機械群學生學業成績前四名為</a:t>
            </a:r>
            <a:r>
              <a:rPr lang="en-US" altLang="zh-TW" sz="2000" dirty="0">
                <a:latin typeface="Times New Roman" pitchFamily="18" charset="0"/>
                <a:ea typeface="標楷體" pitchFamily="65" charset="-120"/>
              </a:rPr>
              <a:t>A</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98</a:t>
            </a:r>
            <a:r>
              <a:rPr lang="zh-TW" altLang="zh-TW" sz="2000" dirty="0">
                <a:latin typeface="Times New Roman" pitchFamily="18" charset="0"/>
                <a:ea typeface="標楷體" pitchFamily="65" charset="-120"/>
              </a:rPr>
              <a:t>分、</a:t>
            </a:r>
            <a:r>
              <a:rPr lang="en-US" altLang="zh-TW" sz="2000" dirty="0">
                <a:latin typeface="Times New Roman" pitchFamily="18" charset="0"/>
                <a:ea typeface="標楷體" pitchFamily="65" charset="-120"/>
              </a:rPr>
              <a:t>B</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97</a:t>
            </a:r>
            <a:r>
              <a:rPr lang="zh-TW" altLang="zh-TW" sz="2000" dirty="0">
                <a:latin typeface="Times New Roman" pitchFamily="18" charset="0"/>
                <a:ea typeface="標楷體" pitchFamily="65" charset="-120"/>
              </a:rPr>
              <a:t>分、</a:t>
            </a:r>
            <a:r>
              <a:rPr lang="en-US" altLang="zh-TW" sz="2000" dirty="0">
                <a:latin typeface="Times New Roman" pitchFamily="18" charset="0"/>
                <a:ea typeface="標楷體" pitchFamily="65" charset="-120"/>
              </a:rPr>
              <a:t>C</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97</a:t>
            </a:r>
            <a:r>
              <a:rPr lang="zh-TW" altLang="zh-TW" sz="2000" dirty="0">
                <a:latin typeface="Times New Roman" pitchFamily="18" charset="0"/>
                <a:ea typeface="標楷體" pitchFamily="65" charset="-120"/>
              </a:rPr>
              <a:t>分、</a:t>
            </a:r>
            <a:r>
              <a:rPr lang="en-US" altLang="zh-TW" sz="2000" dirty="0">
                <a:latin typeface="Times New Roman" pitchFamily="18" charset="0"/>
                <a:ea typeface="標楷體" pitchFamily="65" charset="-120"/>
              </a:rPr>
              <a:t>D</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96</a:t>
            </a:r>
            <a:r>
              <a:rPr lang="zh-TW" altLang="zh-TW" sz="2000" dirty="0">
                <a:latin typeface="Times New Roman" pitchFamily="18" charset="0"/>
                <a:ea typeface="標楷體" pitchFamily="65" charset="-120"/>
              </a:rPr>
              <a:t>分，則名次應該為</a:t>
            </a:r>
            <a:r>
              <a:rPr lang="en-US" altLang="zh-TW" sz="2000" dirty="0">
                <a:latin typeface="Times New Roman" pitchFamily="18" charset="0"/>
                <a:ea typeface="標楷體" pitchFamily="65" charset="-120"/>
              </a:rPr>
              <a:t>1</a:t>
            </a:r>
            <a:r>
              <a:rPr lang="zh-TW" altLang="zh-TW" sz="2000" dirty="0">
                <a:latin typeface="Times New Roman" pitchFamily="18" charset="0"/>
                <a:ea typeface="標楷體" pitchFamily="65" charset="-120"/>
              </a:rPr>
              <a:t>、</a:t>
            </a:r>
            <a:r>
              <a:rPr lang="en-US" altLang="zh-TW" sz="2000" dirty="0">
                <a:latin typeface="Times New Roman" pitchFamily="18" charset="0"/>
                <a:ea typeface="標楷體" pitchFamily="65" charset="-120"/>
              </a:rPr>
              <a:t>2</a:t>
            </a:r>
            <a:r>
              <a:rPr lang="zh-TW" altLang="zh-TW" sz="2000" dirty="0">
                <a:latin typeface="Times New Roman" pitchFamily="18" charset="0"/>
                <a:ea typeface="標楷體" pitchFamily="65" charset="-120"/>
              </a:rPr>
              <a:t>、</a:t>
            </a:r>
            <a:r>
              <a:rPr lang="en-US" altLang="zh-TW" sz="2000" dirty="0">
                <a:latin typeface="Times New Roman" pitchFamily="18" charset="0"/>
                <a:ea typeface="標楷體" pitchFamily="65" charset="-120"/>
              </a:rPr>
              <a:t>2</a:t>
            </a:r>
            <a:r>
              <a:rPr lang="zh-TW" altLang="zh-TW" sz="2000" dirty="0">
                <a:latin typeface="Times New Roman" pitchFamily="18" charset="0"/>
                <a:ea typeface="標楷體" pitchFamily="65" charset="-120"/>
              </a:rPr>
              <a:t>、</a:t>
            </a:r>
            <a:r>
              <a:rPr lang="en-US" altLang="zh-TW" sz="2000" dirty="0">
                <a:latin typeface="Times New Roman" pitchFamily="18" charset="0"/>
                <a:ea typeface="標楷體" pitchFamily="65" charset="-120"/>
              </a:rPr>
              <a:t>4</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endParaRPr lang="zh-TW" altLang="zh-TW" sz="2000" dirty="0">
              <a:latin typeface="Times New Roman" pitchFamily="18" charset="0"/>
              <a:ea typeface="標楷體" pitchFamily="65" charset="-120"/>
            </a:endParaRPr>
          </a:p>
        </p:txBody>
      </p:sp>
      <p:sp>
        <p:nvSpPr>
          <p:cNvPr id="9" name="五邊形 8"/>
          <p:cNvSpPr/>
          <p:nvPr/>
        </p:nvSpPr>
        <p:spPr>
          <a:xfrm>
            <a:off x="323850" y="1557338"/>
            <a:ext cx="2697163" cy="431800"/>
          </a:xfrm>
          <a:prstGeom prst="homePlat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a:t>上傳不成功錯誤訊息</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49155" name="投影片編號版面配置區 4"/>
          <p:cNvSpPr>
            <a:spLocks noGrp="1"/>
          </p:cNvSpPr>
          <p:nvPr>
            <p:ph type="sldNum" sz="quarter" idx="12"/>
          </p:nvPr>
        </p:nvSpPr>
        <p:spPr>
          <a:xfrm>
            <a:off x="6553200" y="6273800"/>
            <a:ext cx="2133600" cy="476250"/>
          </a:xfrm>
          <a:noFill/>
        </p:spPr>
        <p:txBody>
          <a:bodyPr/>
          <a:lstStyle/>
          <a:p>
            <a:fld id="{6C008893-6A71-4CF4-9D56-162CD3850354}" type="slidenum">
              <a:rPr lang="en-US" altLang="zh-TW" smtClean="0">
                <a:latin typeface="Arial" pitchFamily="34" charset="0"/>
                <a:ea typeface="新細明體" pitchFamily="18" charset="-120"/>
              </a:rPr>
              <a:pPr/>
              <a:t>36</a:t>
            </a:fld>
            <a:endParaRPr lang="en-US" altLang="zh-TW" smtClean="0">
              <a:latin typeface="Arial" pitchFamily="34" charset="0"/>
              <a:ea typeface="新細明體" pitchFamily="18" charset="-120"/>
            </a:endParaRPr>
          </a:p>
        </p:txBody>
      </p:sp>
      <p:sp>
        <p:nvSpPr>
          <p:cNvPr id="49156" name="矩形 3"/>
          <p:cNvSpPr>
            <a:spLocks noChangeArrowheads="1"/>
          </p:cNvSpPr>
          <p:nvPr/>
        </p:nvSpPr>
        <p:spPr bwMode="auto">
          <a:xfrm>
            <a:off x="250825" y="1052513"/>
            <a:ext cx="4443413" cy="369887"/>
          </a:xfrm>
          <a:prstGeom prst="rect">
            <a:avLst/>
          </a:prstGeom>
          <a:noFill/>
          <a:ln w="9525">
            <a:noFill/>
            <a:miter lim="800000"/>
            <a:headEnd/>
            <a:tailEnd/>
          </a:ln>
        </p:spPr>
        <p:txBody>
          <a:bodyPr wrap="none">
            <a:spAutoFit/>
          </a:bodyPr>
          <a:lstStyle/>
          <a:p>
            <a:r>
              <a:rPr lang="en-US" altLang="zh-TW" b="1"/>
              <a:t>3-2</a:t>
            </a:r>
            <a:r>
              <a:rPr lang="zh-TW" altLang="zh-TW" b="1"/>
              <a:t>上傳推薦學生所屬群別學生成績群名次</a:t>
            </a:r>
            <a:endParaRPr lang="zh-TW" altLang="en-US" b="1"/>
          </a:p>
        </p:txBody>
      </p:sp>
      <p:sp>
        <p:nvSpPr>
          <p:cNvPr id="49157" name="矩形 7"/>
          <p:cNvSpPr>
            <a:spLocks noChangeArrowheads="1"/>
          </p:cNvSpPr>
          <p:nvPr/>
        </p:nvSpPr>
        <p:spPr bwMode="auto">
          <a:xfrm>
            <a:off x="222250" y="2092325"/>
            <a:ext cx="8813800" cy="3784600"/>
          </a:xfrm>
          <a:prstGeom prst="rect">
            <a:avLst/>
          </a:prstGeom>
          <a:noFill/>
          <a:ln w="9525">
            <a:noFill/>
            <a:miter lim="800000"/>
            <a:headEnd/>
            <a:tailEnd/>
          </a:ln>
        </p:spPr>
        <p:txBody>
          <a:bodyPr>
            <a:spAutoFit/>
          </a:bodyPr>
          <a:lstStyle/>
          <a:p>
            <a:pPr marL="342900" lvl="1" indent="-342900">
              <a:buFont typeface="Arial" pitchFamily="34" charset="0"/>
              <a:buAutoNum type="arabicPeriod" startAt="6"/>
            </a:pPr>
            <a:r>
              <a:rPr lang="zh-TW" altLang="zh-TW" sz="2000" b="1">
                <a:solidFill>
                  <a:srgbClr val="FF0000"/>
                </a:solidFill>
                <a:latin typeface="Times New Roman" pitchFamily="18" charset="0"/>
                <a:ea typeface="標楷體" pitchFamily="65" charset="-120"/>
              </a:rPr>
              <a:t>學生歸屬群別代碼與檔案群別代碼不同</a:t>
            </a:r>
            <a:r>
              <a:rPr lang="zh-TW" altLang="zh-TW" sz="2000">
                <a:latin typeface="Times New Roman" pitchFamily="18" charset="0"/>
                <a:ea typeface="標楷體" pitchFamily="65" charset="-120"/>
              </a:rPr>
              <a:t>（每一群別檔案內之所有學生歸屬群別碼應同於該群別代碼，例如上傳群別為機械群，則</a:t>
            </a:r>
            <a:r>
              <a:rPr lang="en-US" altLang="zh-TW" sz="2000">
                <a:latin typeface="Times New Roman" pitchFamily="18" charset="0"/>
                <a:ea typeface="標楷體" pitchFamily="65" charset="-120"/>
              </a:rPr>
              <a:t>Excel</a:t>
            </a:r>
            <a:r>
              <a:rPr lang="zh-TW" altLang="zh-TW" sz="2000">
                <a:latin typeface="Times New Roman" pitchFamily="18" charset="0"/>
                <a:ea typeface="標楷體" pitchFamily="65" charset="-120"/>
              </a:rPr>
              <a:t>內學生之群別代碼須皆為</a:t>
            </a:r>
            <a:r>
              <a:rPr lang="en-US" altLang="zh-TW" sz="2000">
                <a:latin typeface="Times New Roman" pitchFamily="18" charset="0"/>
                <a:ea typeface="標楷體" pitchFamily="65" charset="-120"/>
              </a:rPr>
              <a:t>01</a:t>
            </a:r>
            <a:r>
              <a:rPr lang="zh-TW" altLang="en-US" sz="2000">
                <a:latin typeface="Times New Roman" pitchFamily="18" charset="0"/>
                <a:ea typeface="標楷體" pitchFamily="65" charset="-120"/>
              </a:rPr>
              <a:t>）</a:t>
            </a:r>
            <a:endParaRPr lang="en-US" altLang="zh-TW" sz="2000">
              <a:latin typeface="Times New Roman" pitchFamily="18" charset="0"/>
              <a:ea typeface="標楷體" pitchFamily="65" charset="-120"/>
            </a:endParaRPr>
          </a:p>
          <a:p>
            <a:pPr marL="342900" lvl="1" indent="-342900">
              <a:buFont typeface="Arial" pitchFamily="34" charset="0"/>
              <a:buAutoNum type="arabicPeriod" startAt="6"/>
            </a:pPr>
            <a:r>
              <a:rPr lang="en-US" altLang="zh-TW" sz="2000">
                <a:latin typeface="Times New Roman" pitchFamily="18" charset="0"/>
                <a:ea typeface="標楷體" pitchFamily="65" charset="-120"/>
              </a:rPr>
              <a:t>Excel</a:t>
            </a:r>
            <a:r>
              <a:rPr lang="zh-TW" altLang="zh-TW" sz="2000">
                <a:latin typeface="Times New Roman" pitchFamily="18" charset="0"/>
                <a:ea typeface="標楷體" pitchFamily="65" charset="-120"/>
              </a:rPr>
              <a:t>內所輸入的</a:t>
            </a:r>
            <a:r>
              <a:rPr lang="zh-TW" altLang="zh-TW" sz="2000" b="1">
                <a:solidFill>
                  <a:srgbClr val="FF0000"/>
                </a:solidFill>
                <a:latin typeface="Times New Roman" pitchFamily="18" charset="0"/>
                <a:ea typeface="標楷體" pitchFamily="65" charset="-120"/>
              </a:rPr>
              <a:t>學制代碼不在學制清單內</a:t>
            </a:r>
            <a:r>
              <a:rPr lang="zh-TW" altLang="zh-TW" sz="2000">
                <a:latin typeface="Times New Roman" pitchFamily="18" charset="0"/>
                <a:ea typeface="標楷體" pitchFamily="65" charset="-120"/>
              </a:rPr>
              <a:t>（學制代碼：</a:t>
            </a:r>
            <a:r>
              <a:rPr lang="en-US" altLang="zh-TW" sz="2000">
                <a:latin typeface="Times New Roman" pitchFamily="18" charset="0"/>
                <a:ea typeface="標楷體" pitchFamily="65" charset="-120"/>
              </a:rPr>
              <a:t>1—</a:t>
            </a:r>
            <a:r>
              <a:rPr lang="zh-TW" altLang="zh-TW" sz="2000">
                <a:latin typeface="Times New Roman" pitchFamily="18" charset="0"/>
                <a:ea typeface="標楷體" pitchFamily="65" charset="-120"/>
              </a:rPr>
              <a:t>高職（含高中附設職業類科）、</a:t>
            </a:r>
            <a:r>
              <a:rPr lang="en-US" altLang="zh-TW" sz="2000">
                <a:latin typeface="Times New Roman" pitchFamily="18" charset="0"/>
                <a:ea typeface="標楷體" pitchFamily="65" charset="-120"/>
              </a:rPr>
              <a:t>2—</a:t>
            </a:r>
            <a:r>
              <a:rPr lang="zh-TW" altLang="zh-TW" sz="2000">
                <a:latin typeface="Times New Roman" pitchFamily="18" charset="0"/>
                <a:ea typeface="標楷體" pitchFamily="65" charset="-120"/>
              </a:rPr>
              <a:t>綜合高中、</a:t>
            </a:r>
            <a:r>
              <a:rPr lang="en-US" altLang="zh-TW" sz="2000">
                <a:latin typeface="Times New Roman" pitchFamily="18" charset="0"/>
                <a:ea typeface="標楷體" pitchFamily="65" charset="-120"/>
              </a:rPr>
              <a:t>3—</a:t>
            </a:r>
            <a:r>
              <a:rPr lang="zh-TW" altLang="zh-TW" sz="2000">
                <a:latin typeface="Times New Roman" pitchFamily="18" charset="0"/>
                <a:ea typeface="標楷體" pitchFamily="65" charset="-120"/>
              </a:rPr>
              <a:t>實用技能學程、</a:t>
            </a:r>
            <a:r>
              <a:rPr lang="en-US" altLang="zh-TW" sz="2000">
                <a:latin typeface="Times New Roman" pitchFamily="18" charset="0"/>
                <a:ea typeface="標楷體" pitchFamily="65" charset="-120"/>
              </a:rPr>
              <a:t>4—</a:t>
            </a:r>
            <a:r>
              <a:rPr lang="zh-TW" altLang="zh-TW" sz="2000">
                <a:latin typeface="Times New Roman" pitchFamily="18" charset="0"/>
                <a:ea typeface="標楷體" pitchFamily="65" charset="-120"/>
              </a:rPr>
              <a:t>建教班、</a:t>
            </a:r>
            <a:r>
              <a:rPr lang="en-US" altLang="zh-TW" sz="2000">
                <a:latin typeface="Times New Roman" pitchFamily="18" charset="0"/>
                <a:ea typeface="標楷體" pitchFamily="65" charset="-120"/>
              </a:rPr>
              <a:t>5—</a:t>
            </a:r>
            <a:r>
              <a:rPr lang="zh-TW" altLang="zh-TW" sz="2000">
                <a:latin typeface="Times New Roman" pitchFamily="18" charset="0"/>
                <a:ea typeface="標楷體" pitchFamily="65" charset="-120"/>
              </a:rPr>
              <a:t>日間部進修學校、</a:t>
            </a:r>
            <a:r>
              <a:rPr lang="en-US" altLang="zh-TW" sz="2000">
                <a:latin typeface="Times New Roman" pitchFamily="18" charset="0"/>
                <a:ea typeface="標楷體" pitchFamily="65" charset="-120"/>
              </a:rPr>
              <a:t>6—</a:t>
            </a:r>
            <a:r>
              <a:rPr lang="zh-TW" altLang="zh-TW" sz="2000">
                <a:latin typeface="Times New Roman" pitchFamily="18" charset="0"/>
                <a:ea typeface="標楷體" pitchFamily="65" charset="-120"/>
              </a:rPr>
              <a:t>夜間部進修學校、</a:t>
            </a:r>
            <a:r>
              <a:rPr lang="en-US" altLang="zh-TW" sz="2000">
                <a:latin typeface="Times New Roman" pitchFamily="18" charset="0"/>
                <a:ea typeface="標楷體" pitchFamily="65" charset="-120"/>
              </a:rPr>
              <a:t>9—</a:t>
            </a:r>
            <a:r>
              <a:rPr lang="zh-TW" altLang="zh-TW" sz="2000">
                <a:latin typeface="Times New Roman" pitchFamily="18" charset="0"/>
                <a:ea typeface="標楷體" pitchFamily="65" charset="-120"/>
              </a:rPr>
              <a:t>其他。）</a:t>
            </a:r>
            <a:endParaRPr lang="en-US" altLang="zh-TW" sz="2000">
              <a:latin typeface="Times New Roman" pitchFamily="18" charset="0"/>
              <a:ea typeface="標楷體" pitchFamily="65" charset="-120"/>
            </a:endParaRPr>
          </a:p>
          <a:p>
            <a:pPr marL="342900" lvl="1" indent="-342900">
              <a:buFont typeface="Arial" pitchFamily="34" charset="0"/>
              <a:buAutoNum type="arabicPeriod" startAt="6"/>
            </a:pPr>
            <a:r>
              <a:rPr lang="zh-TW" altLang="zh-TW" sz="2000" b="1">
                <a:solidFill>
                  <a:srgbClr val="FF0000"/>
                </a:solidFill>
                <a:latin typeface="Times New Roman" pitchFamily="18" charset="0"/>
                <a:ea typeface="標楷體" pitchFamily="65" charset="-120"/>
              </a:rPr>
              <a:t>學生學號重複</a:t>
            </a:r>
            <a:r>
              <a:rPr lang="zh-TW" altLang="zh-TW" sz="2000">
                <a:latin typeface="Times New Roman" pitchFamily="18" charset="0"/>
                <a:ea typeface="標楷體" pitchFamily="65" charset="-120"/>
              </a:rPr>
              <a:t>（每一學生僅能歸屬單一群別且其之學號亦為唯一值，不可重複）</a:t>
            </a:r>
            <a:endParaRPr lang="en-US" altLang="zh-TW" sz="2000">
              <a:latin typeface="Times New Roman" pitchFamily="18" charset="0"/>
              <a:ea typeface="標楷體" pitchFamily="65" charset="-120"/>
            </a:endParaRPr>
          </a:p>
          <a:p>
            <a:pPr marL="342900" lvl="1" indent="-342900">
              <a:buFont typeface="Arial" pitchFamily="34" charset="0"/>
              <a:buAutoNum type="arabicPeriod" startAt="6"/>
            </a:pPr>
            <a:r>
              <a:rPr lang="zh-TW" altLang="zh-TW" sz="2000" b="1">
                <a:solidFill>
                  <a:srgbClr val="FF0000"/>
                </a:solidFill>
                <a:latin typeface="Times New Roman" pitchFamily="18" charset="0"/>
                <a:ea typeface="標楷體" pitchFamily="65" charset="-120"/>
              </a:rPr>
              <a:t>科（組）、學程名稱或學業平均成績科（組）、學程名次排名有誤</a:t>
            </a:r>
            <a:r>
              <a:rPr lang="zh-TW" altLang="zh-TW" sz="2000">
                <a:latin typeface="Times New Roman" pitchFamily="18" charset="0"/>
                <a:ea typeface="標楷體" pitchFamily="65" charset="-120"/>
              </a:rPr>
              <a:t>，請確認後再行上傳（例如班級名稱三電腦製圖共</a:t>
            </a:r>
            <a:r>
              <a:rPr lang="en-US" altLang="zh-TW" sz="2000">
                <a:latin typeface="Times New Roman" pitchFamily="18" charset="0"/>
                <a:ea typeface="標楷體" pitchFamily="65" charset="-120"/>
              </a:rPr>
              <a:t>20</a:t>
            </a:r>
            <a:r>
              <a:rPr lang="zh-TW" altLang="zh-TW" sz="2000">
                <a:latin typeface="Times New Roman" pitchFamily="18" charset="0"/>
                <a:ea typeface="標楷體" pitchFamily="65" charset="-120"/>
              </a:rPr>
              <a:t>位學生，前四名為</a:t>
            </a:r>
            <a:r>
              <a:rPr lang="en-US" altLang="zh-TW" sz="2000">
                <a:latin typeface="Times New Roman" pitchFamily="18" charset="0"/>
                <a:ea typeface="標楷體" pitchFamily="65" charset="-120"/>
              </a:rPr>
              <a:t>A</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92</a:t>
            </a:r>
            <a:r>
              <a:rPr lang="zh-TW" altLang="zh-TW" sz="2000">
                <a:latin typeface="Times New Roman" pitchFamily="18" charset="0"/>
                <a:ea typeface="標楷體" pitchFamily="65" charset="-120"/>
              </a:rPr>
              <a:t>分、</a:t>
            </a:r>
            <a:r>
              <a:rPr lang="en-US" altLang="zh-TW" sz="2000">
                <a:latin typeface="Times New Roman" pitchFamily="18" charset="0"/>
                <a:ea typeface="標楷體" pitchFamily="65" charset="-120"/>
              </a:rPr>
              <a:t>B</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92</a:t>
            </a:r>
            <a:r>
              <a:rPr lang="zh-TW" altLang="zh-TW" sz="2000">
                <a:latin typeface="Times New Roman" pitchFamily="18" charset="0"/>
                <a:ea typeface="標楷體" pitchFamily="65" charset="-120"/>
              </a:rPr>
              <a:t>分、</a:t>
            </a:r>
            <a:r>
              <a:rPr lang="en-US" altLang="zh-TW" sz="2000">
                <a:latin typeface="Times New Roman" pitchFamily="18" charset="0"/>
                <a:ea typeface="標楷體" pitchFamily="65" charset="-120"/>
              </a:rPr>
              <a:t>C</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88</a:t>
            </a:r>
            <a:r>
              <a:rPr lang="zh-TW" altLang="zh-TW" sz="2000">
                <a:latin typeface="Times New Roman" pitchFamily="18" charset="0"/>
                <a:ea typeface="標楷體" pitchFamily="65" charset="-120"/>
              </a:rPr>
              <a:t>分、</a:t>
            </a:r>
            <a:r>
              <a:rPr lang="en-US" altLang="zh-TW" sz="2000">
                <a:latin typeface="Times New Roman" pitchFamily="18" charset="0"/>
                <a:ea typeface="標楷體" pitchFamily="65" charset="-120"/>
              </a:rPr>
              <a:t>D</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85</a:t>
            </a:r>
            <a:r>
              <a:rPr lang="zh-TW" altLang="zh-TW" sz="2000">
                <a:latin typeface="Times New Roman" pitchFamily="18" charset="0"/>
                <a:ea typeface="標楷體" pitchFamily="65" charset="-120"/>
              </a:rPr>
              <a:t>分，則名次應該</a:t>
            </a:r>
            <a:r>
              <a:rPr lang="en-US" altLang="zh-TW" sz="2000">
                <a:latin typeface="Times New Roman" pitchFamily="18" charset="0"/>
                <a:ea typeface="標楷體" pitchFamily="65" charset="-120"/>
              </a:rPr>
              <a:t>1</a:t>
            </a:r>
            <a:r>
              <a:rPr lang="zh-TW" altLang="zh-TW" sz="2000">
                <a:latin typeface="Times New Roman" pitchFamily="18" charset="0"/>
                <a:ea typeface="標楷體" pitchFamily="65" charset="-120"/>
              </a:rPr>
              <a:t>、</a:t>
            </a:r>
            <a:r>
              <a:rPr lang="en-US" altLang="zh-TW" sz="2000">
                <a:latin typeface="Times New Roman" pitchFamily="18" charset="0"/>
                <a:ea typeface="標楷體" pitchFamily="65" charset="-120"/>
              </a:rPr>
              <a:t>1</a:t>
            </a:r>
            <a:r>
              <a:rPr lang="zh-TW" altLang="zh-TW" sz="2000">
                <a:latin typeface="Times New Roman" pitchFamily="18" charset="0"/>
                <a:ea typeface="標楷體" pitchFamily="65" charset="-120"/>
              </a:rPr>
              <a:t>、</a:t>
            </a:r>
            <a:r>
              <a:rPr lang="en-US" altLang="zh-TW" sz="2000">
                <a:latin typeface="Times New Roman" pitchFamily="18" charset="0"/>
                <a:ea typeface="標楷體" pitchFamily="65" charset="-120"/>
              </a:rPr>
              <a:t>3</a:t>
            </a:r>
            <a:r>
              <a:rPr lang="zh-TW" altLang="zh-TW" sz="2000">
                <a:latin typeface="Times New Roman" pitchFamily="18" charset="0"/>
                <a:ea typeface="標楷體" pitchFamily="65" charset="-120"/>
              </a:rPr>
              <a:t>、</a:t>
            </a:r>
            <a:r>
              <a:rPr lang="en-US" altLang="zh-TW" sz="2000">
                <a:latin typeface="Times New Roman" pitchFamily="18" charset="0"/>
                <a:ea typeface="標楷體" pitchFamily="65" charset="-120"/>
              </a:rPr>
              <a:t>4</a:t>
            </a:r>
            <a:r>
              <a:rPr lang="zh-TW" altLang="zh-TW" sz="2000">
                <a:latin typeface="Times New Roman" pitchFamily="18" charset="0"/>
                <a:ea typeface="標楷體" pitchFamily="65" charset="-120"/>
              </a:rPr>
              <a:t>）</a:t>
            </a:r>
          </a:p>
        </p:txBody>
      </p:sp>
      <p:sp>
        <p:nvSpPr>
          <p:cNvPr id="9" name="五邊形 8"/>
          <p:cNvSpPr/>
          <p:nvPr/>
        </p:nvSpPr>
        <p:spPr>
          <a:xfrm>
            <a:off x="434975" y="1427163"/>
            <a:ext cx="2697163" cy="431800"/>
          </a:xfrm>
          <a:prstGeom prst="homePlat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t>上傳不成功錯誤訊息</a:t>
            </a:r>
            <a:r>
              <a:rPr lang="en-US" altLang="zh-TW" dirty="0"/>
              <a:t>(</a:t>
            </a:r>
            <a:r>
              <a:rPr lang="zh-TW" altLang="en-US" dirty="0"/>
              <a:t>續</a:t>
            </a:r>
            <a:r>
              <a:rPr lang="en-US" altLang="zh-TW" dirty="0"/>
              <a:t>)</a:t>
            </a: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50179" name="投影片編號版面配置區 4"/>
          <p:cNvSpPr>
            <a:spLocks noGrp="1"/>
          </p:cNvSpPr>
          <p:nvPr>
            <p:ph type="sldNum" sz="quarter" idx="12"/>
          </p:nvPr>
        </p:nvSpPr>
        <p:spPr>
          <a:xfrm>
            <a:off x="6553200" y="6273800"/>
            <a:ext cx="2133600" cy="476250"/>
          </a:xfrm>
          <a:noFill/>
        </p:spPr>
        <p:txBody>
          <a:bodyPr/>
          <a:lstStyle/>
          <a:p>
            <a:fld id="{4D1EE6EC-4679-46AE-96CB-4E0170011850}" type="slidenum">
              <a:rPr lang="en-US" altLang="zh-TW" smtClean="0">
                <a:latin typeface="Arial" pitchFamily="34" charset="0"/>
                <a:ea typeface="新細明體" pitchFamily="18" charset="-120"/>
              </a:rPr>
              <a:pPr/>
              <a:t>37</a:t>
            </a:fld>
            <a:endParaRPr lang="en-US" altLang="zh-TW" smtClean="0">
              <a:latin typeface="Arial" pitchFamily="34" charset="0"/>
              <a:ea typeface="新細明體" pitchFamily="18" charset="-120"/>
            </a:endParaRPr>
          </a:p>
        </p:txBody>
      </p:sp>
      <p:sp>
        <p:nvSpPr>
          <p:cNvPr id="50180" name="矩形 3"/>
          <p:cNvSpPr>
            <a:spLocks noChangeArrowheads="1"/>
          </p:cNvSpPr>
          <p:nvPr/>
        </p:nvSpPr>
        <p:spPr bwMode="auto">
          <a:xfrm>
            <a:off x="250825" y="1052513"/>
            <a:ext cx="2827338" cy="369887"/>
          </a:xfrm>
          <a:prstGeom prst="rect">
            <a:avLst/>
          </a:prstGeom>
          <a:noFill/>
          <a:ln w="9525">
            <a:noFill/>
            <a:miter lim="800000"/>
            <a:headEnd/>
            <a:tailEnd/>
          </a:ln>
        </p:spPr>
        <p:txBody>
          <a:bodyPr wrap="none">
            <a:spAutoFit/>
          </a:bodyPr>
          <a:lstStyle/>
          <a:p>
            <a:r>
              <a:rPr lang="en-US" altLang="zh-TW" b="1"/>
              <a:t>3-3</a:t>
            </a:r>
            <a:r>
              <a:rPr lang="zh-TW" altLang="zh-TW" b="1"/>
              <a:t>輸入群別成績計算方式</a:t>
            </a:r>
            <a:endParaRPr lang="zh-TW" altLang="en-US" b="1"/>
          </a:p>
        </p:txBody>
      </p:sp>
      <p:grpSp>
        <p:nvGrpSpPr>
          <p:cNvPr id="50181" name="群組 14"/>
          <p:cNvGrpSpPr>
            <a:grpSpLocks/>
          </p:cNvGrpSpPr>
          <p:nvPr/>
        </p:nvGrpSpPr>
        <p:grpSpPr bwMode="auto">
          <a:xfrm>
            <a:off x="307975" y="1392238"/>
            <a:ext cx="5486400" cy="5059362"/>
            <a:chOff x="1047750" y="1463675"/>
            <a:chExt cx="5486400" cy="5059363"/>
          </a:xfrm>
        </p:grpSpPr>
        <p:pic>
          <p:nvPicPr>
            <p:cNvPr id="50194" name="圖片 1"/>
            <p:cNvPicPr>
              <a:picLocks noChangeAspect="1" noChangeArrowheads="1"/>
            </p:cNvPicPr>
            <p:nvPr/>
          </p:nvPicPr>
          <p:blipFill>
            <a:blip r:embed="rId3" cstate="print"/>
            <a:srcRect b="78410"/>
            <a:stretch>
              <a:fillRect/>
            </a:stretch>
          </p:blipFill>
          <p:spPr bwMode="auto">
            <a:xfrm>
              <a:off x="1047750" y="1463675"/>
              <a:ext cx="5486400" cy="1054100"/>
            </a:xfrm>
            <a:prstGeom prst="rect">
              <a:avLst/>
            </a:prstGeom>
            <a:noFill/>
            <a:ln w="9525">
              <a:noFill/>
              <a:miter lim="800000"/>
              <a:headEnd/>
              <a:tailEnd/>
            </a:ln>
          </p:spPr>
        </p:pic>
        <p:pic>
          <p:nvPicPr>
            <p:cNvPr id="50195" name="圖片 1"/>
            <p:cNvPicPr>
              <a:picLocks noChangeAspect="1" noChangeArrowheads="1"/>
            </p:cNvPicPr>
            <p:nvPr/>
          </p:nvPicPr>
          <p:blipFill>
            <a:blip r:embed="rId4" cstate="print"/>
            <a:srcRect/>
            <a:stretch>
              <a:fillRect/>
            </a:stretch>
          </p:blipFill>
          <p:spPr bwMode="auto">
            <a:xfrm>
              <a:off x="1069975" y="2517775"/>
              <a:ext cx="5432425" cy="4005263"/>
            </a:xfrm>
            <a:prstGeom prst="rect">
              <a:avLst/>
            </a:prstGeom>
            <a:noFill/>
            <a:ln w="9525">
              <a:noFill/>
              <a:miter lim="800000"/>
              <a:headEnd/>
              <a:tailEnd/>
            </a:ln>
          </p:spPr>
        </p:pic>
        <p:sp>
          <p:nvSpPr>
            <p:cNvPr id="50196" name="矩形 507"/>
            <p:cNvSpPr>
              <a:spLocks noChangeArrowheads="1"/>
            </p:cNvSpPr>
            <p:nvPr/>
          </p:nvSpPr>
          <p:spPr bwMode="auto">
            <a:xfrm>
              <a:off x="4451350" y="1882775"/>
              <a:ext cx="1012825" cy="165100"/>
            </a:xfrm>
            <a:prstGeom prst="rect">
              <a:avLst/>
            </a:prstGeom>
            <a:noFill/>
            <a:ln w="25400" algn="ctr">
              <a:solidFill>
                <a:srgbClr val="FF0000"/>
              </a:solidFill>
              <a:miter lim="800000"/>
              <a:headEnd/>
              <a:tailEnd/>
            </a:ln>
          </p:spPr>
          <p:txBody>
            <a:bodyPr anchor="ctr"/>
            <a:lstStyle/>
            <a:p>
              <a:endParaRPr lang="zh-TW" altLang="en-US"/>
            </a:p>
          </p:txBody>
        </p:sp>
        <p:sp>
          <p:nvSpPr>
            <p:cNvPr id="50197" name="矩形 507"/>
            <p:cNvSpPr>
              <a:spLocks noChangeArrowheads="1"/>
            </p:cNvSpPr>
            <p:nvPr/>
          </p:nvSpPr>
          <p:spPr bwMode="auto">
            <a:xfrm>
              <a:off x="2274888" y="3067796"/>
              <a:ext cx="3632200" cy="3012329"/>
            </a:xfrm>
            <a:prstGeom prst="rect">
              <a:avLst/>
            </a:prstGeom>
            <a:noFill/>
            <a:ln w="25400" algn="ctr">
              <a:solidFill>
                <a:srgbClr val="FF0000"/>
              </a:solidFill>
              <a:miter lim="800000"/>
              <a:headEnd/>
              <a:tailEnd/>
            </a:ln>
          </p:spPr>
          <p:txBody>
            <a:bodyPr anchor="ctr"/>
            <a:lstStyle/>
            <a:p>
              <a:endParaRPr lang="zh-TW" altLang="en-US"/>
            </a:p>
          </p:txBody>
        </p:sp>
        <p:sp>
          <p:nvSpPr>
            <p:cNvPr id="50198" name="矩形 507"/>
            <p:cNvSpPr>
              <a:spLocks noChangeArrowheads="1"/>
            </p:cNvSpPr>
            <p:nvPr/>
          </p:nvSpPr>
          <p:spPr bwMode="auto">
            <a:xfrm>
              <a:off x="3600450" y="6232525"/>
              <a:ext cx="336550" cy="161925"/>
            </a:xfrm>
            <a:prstGeom prst="rect">
              <a:avLst/>
            </a:prstGeom>
            <a:noFill/>
            <a:ln w="25400" algn="ctr">
              <a:solidFill>
                <a:srgbClr val="FF0000"/>
              </a:solidFill>
              <a:miter lim="800000"/>
              <a:headEnd/>
              <a:tailEnd/>
            </a:ln>
          </p:spPr>
          <p:txBody>
            <a:bodyPr anchor="ctr"/>
            <a:lstStyle/>
            <a:p>
              <a:endParaRPr lang="zh-TW" altLang="en-US"/>
            </a:p>
          </p:txBody>
        </p:sp>
        <p:sp>
          <p:nvSpPr>
            <p:cNvPr id="50199" name="矩形 548"/>
            <p:cNvSpPr>
              <a:spLocks noChangeArrowheads="1"/>
            </p:cNvSpPr>
            <p:nvPr/>
          </p:nvSpPr>
          <p:spPr bwMode="auto">
            <a:xfrm>
              <a:off x="1090613" y="1612900"/>
              <a:ext cx="1116012" cy="125413"/>
            </a:xfrm>
            <a:prstGeom prst="rect">
              <a:avLst/>
            </a:prstGeom>
            <a:solidFill>
              <a:srgbClr val="000000"/>
            </a:solidFill>
            <a:ln w="25400" algn="ctr">
              <a:solidFill>
                <a:srgbClr val="000000"/>
              </a:solidFill>
              <a:miter lim="800000"/>
              <a:headEnd/>
              <a:tailEnd/>
            </a:ln>
          </p:spPr>
          <p:txBody>
            <a:bodyPr anchor="ctr"/>
            <a:lstStyle/>
            <a:p>
              <a:endParaRPr lang="zh-TW" altLang="en-US"/>
            </a:p>
          </p:txBody>
        </p:sp>
      </p:grpSp>
      <p:sp>
        <p:nvSpPr>
          <p:cNvPr id="2" name="矩形圖說文字 1"/>
          <p:cNvSpPr/>
          <p:nvPr/>
        </p:nvSpPr>
        <p:spPr>
          <a:xfrm>
            <a:off x="6156325" y="4797425"/>
            <a:ext cx="2376488" cy="863600"/>
          </a:xfrm>
          <a:prstGeom prst="wedgeRectCallout">
            <a:avLst>
              <a:gd name="adj1" fmla="val -91353"/>
              <a:gd name="adj2" fmla="val -10937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各項目之計算方式均須輸入，不得空白</a:t>
            </a:r>
          </a:p>
        </p:txBody>
      </p:sp>
      <p:grpSp>
        <p:nvGrpSpPr>
          <p:cNvPr id="50183" name="群組 19"/>
          <p:cNvGrpSpPr>
            <a:grpSpLocks/>
          </p:cNvGrpSpPr>
          <p:nvPr/>
        </p:nvGrpSpPr>
        <p:grpSpPr bwMode="auto">
          <a:xfrm>
            <a:off x="2484438" y="6092825"/>
            <a:ext cx="268287" cy="277813"/>
            <a:chOff x="6228184" y="3501008"/>
            <a:chExt cx="269626" cy="276999"/>
          </a:xfrm>
        </p:grpSpPr>
        <p:sp>
          <p:nvSpPr>
            <p:cNvPr id="19" name="橢圓 18"/>
            <p:cNvSpPr/>
            <p:nvPr/>
          </p:nvSpPr>
          <p:spPr>
            <a:xfrm>
              <a:off x="6250520" y="3523168"/>
              <a:ext cx="215382" cy="215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193"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3</a:t>
              </a:r>
              <a:endParaRPr lang="zh-TW" altLang="en-US" sz="1200">
                <a:solidFill>
                  <a:srgbClr val="FF0000"/>
                </a:solidFill>
              </a:endParaRPr>
            </a:p>
          </p:txBody>
        </p:sp>
      </p:grpSp>
      <p:grpSp>
        <p:nvGrpSpPr>
          <p:cNvPr id="50184" name="群組 20"/>
          <p:cNvGrpSpPr>
            <a:grpSpLocks/>
          </p:cNvGrpSpPr>
          <p:nvPr/>
        </p:nvGrpSpPr>
        <p:grpSpPr bwMode="auto">
          <a:xfrm>
            <a:off x="1206500" y="3573463"/>
            <a:ext cx="269875" cy="276225"/>
            <a:chOff x="6228184" y="3501008"/>
            <a:chExt cx="269626" cy="276999"/>
          </a:xfrm>
        </p:grpSpPr>
        <p:sp>
          <p:nvSpPr>
            <p:cNvPr id="22" name="橢圓 21"/>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191" name="矩形 22"/>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grpSp>
        <p:nvGrpSpPr>
          <p:cNvPr id="50185" name="群組 23"/>
          <p:cNvGrpSpPr>
            <a:grpSpLocks/>
          </p:cNvGrpSpPr>
          <p:nvPr/>
        </p:nvGrpSpPr>
        <p:grpSpPr bwMode="auto">
          <a:xfrm>
            <a:off x="3376613" y="1787525"/>
            <a:ext cx="269875" cy="276225"/>
            <a:chOff x="6228184" y="3501008"/>
            <a:chExt cx="269626" cy="276999"/>
          </a:xfrm>
        </p:grpSpPr>
        <p:sp>
          <p:nvSpPr>
            <p:cNvPr id="25" name="橢圓 24"/>
            <p:cNvSpPr/>
            <p:nvPr/>
          </p:nvSpPr>
          <p:spPr>
            <a:xfrm>
              <a:off x="6250388" y="3523295"/>
              <a:ext cx="215701" cy="214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189" name="矩形 25"/>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1</a:t>
              </a:r>
              <a:endParaRPr lang="zh-TW" altLang="en-US" sz="1200" b="1">
                <a:solidFill>
                  <a:srgbClr val="FF0000"/>
                </a:solidFill>
              </a:endParaRPr>
            </a:p>
          </p:txBody>
        </p:sp>
      </p:grpSp>
      <p:sp>
        <p:nvSpPr>
          <p:cNvPr id="27" name="矩形圖說文字 26"/>
          <p:cNvSpPr/>
          <p:nvPr/>
        </p:nvSpPr>
        <p:spPr>
          <a:xfrm>
            <a:off x="6156325" y="1052513"/>
            <a:ext cx="2376488" cy="3024187"/>
          </a:xfrm>
          <a:prstGeom prst="wedgeRectCallout">
            <a:avLst>
              <a:gd name="adj1" fmla="val -103974"/>
              <a:gd name="adj2" fmla="val -2217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點選「</a:t>
            </a:r>
            <a:r>
              <a:rPr lang="en-US" altLang="zh-TW" dirty="0">
                <a:solidFill>
                  <a:srgbClr val="FF0000"/>
                </a:solidFill>
              </a:rPr>
              <a:t>3-3</a:t>
            </a:r>
            <a:r>
              <a:rPr lang="zh-TW" altLang="zh-TW" dirty="0">
                <a:solidFill>
                  <a:srgbClr val="FF0000"/>
                </a:solidFill>
              </a:rPr>
              <a:t>輸入群別成績計算方式」，敘明「學業平均成績」、「專業及實習科目平均成績」、「國文平均成績」、「英文平均成績」、「數學平均成績」等五項目之計算方式</a:t>
            </a:r>
            <a:r>
              <a:rPr lang="zh-TW" altLang="en-US" dirty="0">
                <a:solidFill>
                  <a:srgbClr val="FF0000"/>
                </a:solidFill>
              </a:rPr>
              <a:t>。</a:t>
            </a:r>
          </a:p>
        </p:txBody>
      </p:sp>
      <p:sp>
        <p:nvSpPr>
          <p:cNvPr id="28" name="矩形圖說文字 27"/>
          <p:cNvSpPr/>
          <p:nvPr/>
        </p:nvSpPr>
        <p:spPr>
          <a:xfrm>
            <a:off x="4067175" y="6094413"/>
            <a:ext cx="1944688" cy="719137"/>
          </a:xfrm>
          <a:prstGeom prst="wedgeRectCallout">
            <a:avLst>
              <a:gd name="adj1" fmla="val -93424"/>
              <a:gd name="adj2" fmla="val -248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填寫完成後</a:t>
            </a:r>
            <a:r>
              <a:rPr lang="zh-TW" altLang="en-US" dirty="0" smtClean="0">
                <a:solidFill>
                  <a:srgbClr val="FF0000"/>
                </a:solidFill>
              </a:rPr>
              <a:t>請點按「</a:t>
            </a:r>
            <a:r>
              <a:rPr lang="zh-TW" altLang="en-US" dirty="0">
                <a:solidFill>
                  <a:srgbClr val="FF0000"/>
                </a:solidFill>
              </a:rPr>
              <a:t>儲存」</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圖片 1"/>
          <p:cNvPicPr>
            <a:picLocks noChangeAspect="1" noChangeArrowheads="1"/>
          </p:cNvPicPr>
          <p:nvPr/>
        </p:nvPicPr>
        <p:blipFill>
          <a:blip r:embed="rId3" cstate="print"/>
          <a:srcRect/>
          <a:stretch>
            <a:fillRect/>
          </a:stretch>
        </p:blipFill>
        <p:spPr bwMode="auto">
          <a:xfrm>
            <a:off x="323850" y="1484313"/>
            <a:ext cx="6696075" cy="4813300"/>
          </a:xfrm>
          <a:prstGeom prst="rect">
            <a:avLst/>
          </a:prstGeom>
          <a:noFill/>
          <a:ln w="9525">
            <a:noFill/>
            <a:miter lim="800000"/>
            <a:headEnd/>
            <a:tailEnd/>
          </a:ln>
        </p:spPr>
      </p:pic>
      <p:sp>
        <p:nvSpPr>
          <p:cNvPr id="51203"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51204" name="投影片編號版面配置區 4"/>
          <p:cNvSpPr>
            <a:spLocks noGrp="1"/>
          </p:cNvSpPr>
          <p:nvPr>
            <p:ph type="sldNum" sz="quarter" idx="12"/>
          </p:nvPr>
        </p:nvSpPr>
        <p:spPr>
          <a:xfrm>
            <a:off x="6553200" y="6273800"/>
            <a:ext cx="2133600" cy="476250"/>
          </a:xfrm>
          <a:noFill/>
        </p:spPr>
        <p:txBody>
          <a:bodyPr/>
          <a:lstStyle/>
          <a:p>
            <a:fld id="{5757E13C-9EE1-488B-9B21-4095D2E34BAC}" type="slidenum">
              <a:rPr lang="en-US" altLang="zh-TW" smtClean="0">
                <a:latin typeface="Arial" pitchFamily="34" charset="0"/>
                <a:ea typeface="新細明體" pitchFamily="18" charset="-120"/>
              </a:rPr>
              <a:pPr/>
              <a:t>38</a:t>
            </a:fld>
            <a:endParaRPr lang="en-US" altLang="zh-TW" smtClean="0">
              <a:latin typeface="Arial" pitchFamily="34" charset="0"/>
              <a:ea typeface="新細明體" pitchFamily="18" charset="-120"/>
            </a:endParaRPr>
          </a:p>
        </p:txBody>
      </p:sp>
      <p:sp>
        <p:nvSpPr>
          <p:cNvPr id="51205" name="矩形 3"/>
          <p:cNvSpPr>
            <a:spLocks noChangeArrowheads="1"/>
          </p:cNvSpPr>
          <p:nvPr/>
        </p:nvSpPr>
        <p:spPr bwMode="auto">
          <a:xfrm>
            <a:off x="250825" y="1052513"/>
            <a:ext cx="2827338" cy="369887"/>
          </a:xfrm>
          <a:prstGeom prst="rect">
            <a:avLst/>
          </a:prstGeom>
          <a:noFill/>
          <a:ln w="9525">
            <a:noFill/>
            <a:miter lim="800000"/>
            <a:headEnd/>
            <a:tailEnd/>
          </a:ln>
        </p:spPr>
        <p:txBody>
          <a:bodyPr wrap="none">
            <a:spAutoFit/>
          </a:bodyPr>
          <a:lstStyle/>
          <a:p>
            <a:r>
              <a:rPr lang="en-US" altLang="zh-TW" b="1"/>
              <a:t>3-3</a:t>
            </a:r>
            <a:r>
              <a:rPr lang="zh-TW" altLang="zh-TW" b="1"/>
              <a:t>輸入群別成績計算方式</a:t>
            </a:r>
            <a:endParaRPr lang="zh-TW" altLang="en-US" b="1"/>
          </a:p>
        </p:txBody>
      </p:sp>
      <p:sp>
        <p:nvSpPr>
          <p:cNvPr id="2" name="矩形圖說文字 1"/>
          <p:cNvSpPr/>
          <p:nvPr/>
        </p:nvSpPr>
        <p:spPr>
          <a:xfrm>
            <a:off x="6804025" y="764705"/>
            <a:ext cx="2089150" cy="3312368"/>
          </a:xfrm>
          <a:prstGeom prst="wedgeRectCallout">
            <a:avLst>
              <a:gd name="adj1" fmla="val -141949"/>
              <a:gd name="adj2" fmla="val -1201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若欲進行第二個群別成績計算方式敘寫，請先點選欲編輯之群別，選擇要複製的群別成績計算方式資料後</a:t>
            </a:r>
            <a:r>
              <a:rPr lang="zh-TW" altLang="zh-TW" dirty="0" smtClean="0">
                <a:solidFill>
                  <a:srgbClr val="FF0000"/>
                </a:solidFill>
              </a:rPr>
              <a:t>，</a:t>
            </a:r>
            <a:r>
              <a:rPr lang="zh-TW" altLang="en-US" dirty="0" smtClean="0">
                <a:solidFill>
                  <a:srgbClr val="FF0000"/>
                </a:solidFill>
              </a:rPr>
              <a:t>點按</a:t>
            </a:r>
            <a:r>
              <a:rPr lang="zh-TW" altLang="zh-TW" dirty="0" smtClean="0">
                <a:solidFill>
                  <a:srgbClr val="FF0000"/>
                </a:solidFill>
              </a:rPr>
              <a:t>「</a:t>
            </a:r>
            <a:r>
              <a:rPr lang="zh-TW" altLang="zh-TW" dirty="0">
                <a:solidFill>
                  <a:srgbClr val="FF0000"/>
                </a:solidFill>
              </a:rPr>
              <a:t>帶入資料」後系統會帶出該群別資料，即可直接於各項目之成績計算方式欄中進行修改</a:t>
            </a:r>
            <a:endParaRPr lang="zh-TW" altLang="en-US" dirty="0">
              <a:solidFill>
                <a:srgbClr val="FF0000"/>
              </a:solidFill>
            </a:endParaRPr>
          </a:p>
        </p:txBody>
      </p:sp>
      <p:sp>
        <p:nvSpPr>
          <p:cNvPr id="3" name="矩形 2"/>
          <p:cNvSpPr/>
          <p:nvPr/>
        </p:nvSpPr>
        <p:spPr>
          <a:xfrm>
            <a:off x="949325" y="1441450"/>
            <a:ext cx="1000125" cy="290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3441700" y="1836738"/>
            <a:ext cx="576263" cy="217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4284663" y="1844675"/>
            <a:ext cx="57467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1210" name="群組 12"/>
          <p:cNvGrpSpPr>
            <a:grpSpLocks/>
          </p:cNvGrpSpPr>
          <p:nvPr/>
        </p:nvGrpSpPr>
        <p:grpSpPr bwMode="auto">
          <a:xfrm>
            <a:off x="827088" y="1773238"/>
            <a:ext cx="269875" cy="276225"/>
            <a:chOff x="6228184" y="3501008"/>
            <a:chExt cx="269626" cy="276999"/>
          </a:xfrm>
        </p:grpSpPr>
        <p:sp>
          <p:nvSpPr>
            <p:cNvPr id="14" name="橢圓 1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218"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1</a:t>
              </a:r>
              <a:endParaRPr lang="zh-TW" altLang="en-US" sz="1200" b="1">
                <a:solidFill>
                  <a:srgbClr val="FF0000"/>
                </a:solidFill>
              </a:endParaRPr>
            </a:p>
          </p:txBody>
        </p:sp>
      </p:grpSp>
      <p:grpSp>
        <p:nvGrpSpPr>
          <p:cNvPr id="51211" name="群組 15"/>
          <p:cNvGrpSpPr>
            <a:grpSpLocks/>
          </p:cNvGrpSpPr>
          <p:nvPr/>
        </p:nvGrpSpPr>
        <p:grpSpPr bwMode="auto">
          <a:xfrm>
            <a:off x="3276600" y="2093913"/>
            <a:ext cx="268288" cy="276225"/>
            <a:chOff x="6228184" y="3501008"/>
            <a:chExt cx="269626" cy="276999"/>
          </a:xfrm>
        </p:grpSpPr>
        <p:sp>
          <p:nvSpPr>
            <p:cNvPr id="17" name="橢圓 1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216"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grpSp>
        <p:nvGrpSpPr>
          <p:cNvPr id="51212" name="群組 18"/>
          <p:cNvGrpSpPr>
            <a:grpSpLocks/>
          </p:cNvGrpSpPr>
          <p:nvPr/>
        </p:nvGrpSpPr>
        <p:grpSpPr bwMode="auto">
          <a:xfrm>
            <a:off x="4572000" y="2100263"/>
            <a:ext cx="269875" cy="276225"/>
            <a:chOff x="6228184" y="3501008"/>
            <a:chExt cx="269626" cy="276999"/>
          </a:xfrm>
        </p:grpSpPr>
        <p:sp>
          <p:nvSpPr>
            <p:cNvPr id="20" name="橢圓 1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214" name="矩形 2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3</a:t>
              </a:r>
              <a:endParaRPr lang="zh-TW" altLang="en-US" sz="1200">
                <a:solidFill>
                  <a:srgbClr val="FF0000"/>
                </a:solidFil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圖片 1"/>
          <p:cNvPicPr>
            <a:picLocks noChangeAspect="1" noChangeArrowheads="1"/>
          </p:cNvPicPr>
          <p:nvPr/>
        </p:nvPicPr>
        <p:blipFill>
          <a:blip r:embed="rId3" cstate="print"/>
          <a:srcRect/>
          <a:stretch>
            <a:fillRect/>
          </a:stretch>
        </p:blipFill>
        <p:spPr bwMode="auto">
          <a:xfrm>
            <a:off x="250825" y="1479550"/>
            <a:ext cx="6697663" cy="4813300"/>
          </a:xfrm>
          <a:prstGeom prst="rect">
            <a:avLst/>
          </a:prstGeom>
          <a:noFill/>
          <a:ln w="9525">
            <a:noFill/>
            <a:miter lim="800000"/>
            <a:headEnd/>
            <a:tailEnd/>
          </a:ln>
        </p:spPr>
      </p:pic>
      <p:sp>
        <p:nvSpPr>
          <p:cNvPr id="52227"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52228" name="投影片編號版面配置區 4"/>
          <p:cNvSpPr>
            <a:spLocks noGrp="1"/>
          </p:cNvSpPr>
          <p:nvPr>
            <p:ph type="sldNum" sz="quarter" idx="12"/>
          </p:nvPr>
        </p:nvSpPr>
        <p:spPr>
          <a:xfrm>
            <a:off x="6553200" y="6273800"/>
            <a:ext cx="2133600" cy="476250"/>
          </a:xfrm>
          <a:noFill/>
        </p:spPr>
        <p:txBody>
          <a:bodyPr/>
          <a:lstStyle/>
          <a:p>
            <a:fld id="{7D9EB6BF-21A9-40E8-B0D9-BEF804FB89F9}" type="slidenum">
              <a:rPr lang="en-US" altLang="zh-TW" smtClean="0">
                <a:latin typeface="Arial" pitchFamily="34" charset="0"/>
                <a:ea typeface="新細明體" pitchFamily="18" charset="-120"/>
              </a:rPr>
              <a:pPr/>
              <a:t>39</a:t>
            </a:fld>
            <a:endParaRPr lang="en-US" altLang="zh-TW" smtClean="0">
              <a:latin typeface="Arial" pitchFamily="34" charset="0"/>
              <a:ea typeface="新細明體" pitchFamily="18" charset="-120"/>
            </a:endParaRPr>
          </a:p>
        </p:txBody>
      </p:sp>
      <p:sp>
        <p:nvSpPr>
          <p:cNvPr id="52229" name="矩形 3"/>
          <p:cNvSpPr>
            <a:spLocks noChangeArrowheads="1"/>
          </p:cNvSpPr>
          <p:nvPr/>
        </p:nvSpPr>
        <p:spPr bwMode="auto">
          <a:xfrm>
            <a:off x="250825" y="1052513"/>
            <a:ext cx="2827338" cy="369887"/>
          </a:xfrm>
          <a:prstGeom prst="rect">
            <a:avLst/>
          </a:prstGeom>
          <a:noFill/>
          <a:ln w="9525">
            <a:noFill/>
            <a:miter lim="800000"/>
            <a:headEnd/>
            <a:tailEnd/>
          </a:ln>
        </p:spPr>
        <p:txBody>
          <a:bodyPr wrap="none">
            <a:spAutoFit/>
          </a:bodyPr>
          <a:lstStyle/>
          <a:p>
            <a:r>
              <a:rPr lang="en-US" altLang="zh-TW" b="1"/>
              <a:t>3-3</a:t>
            </a:r>
            <a:r>
              <a:rPr lang="zh-TW" altLang="zh-TW" b="1"/>
              <a:t>輸入群別成績計算方式</a:t>
            </a:r>
            <a:endParaRPr lang="zh-TW" altLang="en-US" b="1"/>
          </a:p>
        </p:txBody>
      </p:sp>
      <p:sp>
        <p:nvSpPr>
          <p:cNvPr id="5" name="矩形圖說文字 4"/>
          <p:cNvSpPr/>
          <p:nvPr/>
        </p:nvSpPr>
        <p:spPr>
          <a:xfrm>
            <a:off x="4678363" y="5784850"/>
            <a:ext cx="1944687" cy="719138"/>
          </a:xfrm>
          <a:prstGeom prst="wedgeRectCallout">
            <a:avLst>
              <a:gd name="adj1" fmla="val -96057"/>
              <a:gd name="adj2" fmla="val -177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填寫完成請</a:t>
            </a:r>
            <a:r>
              <a:rPr lang="zh-TW" altLang="en-US" dirty="0" smtClean="0">
                <a:solidFill>
                  <a:srgbClr val="FF0000"/>
                </a:solidFill>
              </a:rPr>
              <a:t>務必點按「</a:t>
            </a:r>
            <a:r>
              <a:rPr lang="zh-TW" altLang="en-US" dirty="0">
                <a:solidFill>
                  <a:srgbClr val="FF0000"/>
                </a:solidFill>
              </a:rPr>
              <a:t>儲存」</a:t>
            </a:r>
          </a:p>
        </p:txBody>
      </p:sp>
      <p:sp>
        <p:nvSpPr>
          <p:cNvPr id="6" name="矩形 5"/>
          <p:cNvSpPr/>
          <p:nvPr/>
        </p:nvSpPr>
        <p:spPr>
          <a:xfrm>
            <a:off x="3390900" y="5926138"/>
            <a:ext cx="358775" cy="217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1"/>
          <p:cNvSpPr>
            <a:spLocks noGrp="1"/>
          </p:cNvSpPr>
          <p:nvPr>
            <p:ph type="sldNum" sz="quarter" idx="12"/>
          </p:nvPr>
        </p:nvSpPr>
        <p:spPr>
          <a:noFill/>
        </p:spPr>
        <p:txBody>
          <a:bodyPr/>
          <a:lstStyle/>
          <a:p>
            <a:fld id="{93011505-0F3A-4B41-BAB7-785E63F016E2}" type="slidenum">
              <a:rPr lang="zh-TW" altLang="en-US" smtClean="0">
                <a:latin typeface="Arial" pitchFamily="34" charset="0"/>
                <a:ea typeface="新細明體" pitchFamily="18" charset="-120"/>
              </a:rPr>
              <a:pPr/>
              <a:t>4</a:t>
            </a:fld>
            <a:endParaRPr lang="en-US" altLang="zh-TW" smtClean="0">
              <a:latin typeface="Arial" pitchFamily="34" charset="0"/>
              <a:ea typeface="新細明體" pitchFamily="18" charset="-120"/>
            </a:endParaRPr>
          </a:p>
        </p:txBody>
      </p:sp>
      <p:sp>
        <p:nvSpPr>
          <p:cNvPr id="16387" name="標題 1"/>
          <p:cNvSpPr txBox="1">
            <a:spLocks/>
          </p:cNvSpPr>
          <p:nvPr/>
        </p:nvSpPr>
        <p:spPr bwMode="auto">
          <a:xfrm>
            <a:off x="0" y="260350"/>
            <a:ext cx="8229600" cy="633413"/>
          </a:xfrm>
          <a:prstGeom prst="rect">
            <a:avLst/>
          </a:prstGeom>
          <a:noFill/>
          <a:ln w="9525">
            <a:noFill/>
            <a:miter lim="800000"/>
            <a:headEnd/>
            <a:tailEnd/>
          </a:ln>
        </p:spPr>
        <p:txBody>
          <a:bodyPr/>
          <a:lstStyle/>
          <a:p>
            <a:pPr eaLnBrk="0" hangingPunct="0"/>
            <a:r>
              <a:rPr lang="zh-TW" altLang="en-US" sz="3600" b="1">
                <a:solidFill>
                  <a:srgbClr val="0000FF"/>
                </a:solidFill>
                <a:latin typeface="Times New Roman" pitchFamily="18" charset="0"/>
                <a:ea typeface="標楷體" pitchFamily="65" charset="-120"/>
              </a:rPr>
              <a:t>壹、</a:t>
            </a:r>
            <a:r>
              <a:rPr lang="en-US" altLang="zh-TW" sz="3600" b="1">
                <a:solidFill>
                  <a:srgbClr val="0000FF"/>
                </a:solidFill>
                <a:latin typeface="Times New Roman" pitchFamily="18" charset="0"/>
                <a:ea typeface="標楷體" pitchFamily="65" charset="-120"/>
              </a:rPr>
              <a:t>104</a:t>
            </a:r>
            <a:r>
              <a:rPr lang="zh-TW" altLang="en-US" sz="3600" b="1">
                <a:solidFill>
                  <a:srgbClr val="0000FF"/>
                </a:solidFill>
                <a:latin typeface="Times New Roman" pitchFamily="18" charset="0"/>
                <a:ea typeface="標楷體" pitchFamily="65" charset="-120"/>
              </a:rPr>
              <a:t>學年度重大變革</a:t>
            </a:r>
          </a:p>
        </p:txBody>
      </p:sp>
      <p:sp>
        <p:nvSpPr>
          <p:cNvPr id="16388" name="矩形 3"/>
          <p:cNvSpPr>
            <a:spLocks noChangeArrowheads="1"/>
          </p:cNvSpPr>
          <p:nvPr/>
        </p:nvSpPr>
        <p:spPr bwMode="auto">
          <a:xfrm>
            <a:off x="250825" y="1268413"/>
            <a:ext cx="8642350" cy="2682875"/>
          </a:xfrm>
          <a:prstGeom prst="rect">
            <a:avLst/>
          </a:prstGeom>
          <a:noFill/>
          <a:ln w="9525">
            <a:noFill/>
            <a:miter lim="800000"/>
            <a:headEnd/>
            <a:tailEnd/>
          </a:ln>
        </p:spPr>
        <p:txBody>
          <a:bodyPr>
            <a:spAutoFit/>
          </a:bodyPr>
          <a:lstStyle/>
          <a:p>
            <a:pPr marL="514350" indent="-514350">
              <a:spcBef>
                <a:spcPts val="800"/>
              </a:spcBef>
              <a:buFont typeface="Wingdings" pitchFamily="2" charset="2"/>
              <a:buChar char="p"/>
            </a:pPr>
            <a:r>
              <a:rPr lang="zh-TW" altLang="zh-TW" sz="3100">
                <a:latin typeface="Times New Roman" pitchFamily="18" charset="0"/>
                <a:ea typeface="標楷體" pitchFamily="65" charset="-120"/>
              </a:rPr>
              <a:t>被推薦考生</a:t>
            </a:r>
            <a:r>
              <a:rPr lang="zh-TW" altLang="zh-TW" sz="3100" b="1" u="sng">
                <a:solidFill>
                  <a:srgbClr val="FF0000"/>
                </a:solidFill>
                <a:latin typeface="Times New Roman" pitchFamily="18" charset="0"/>
                <a:ea typeface="標楷體" pitchFamily="65" charset="-120"/>
              </a:rPr>
              <a:t>在校學業成績</a:t>
            </a:r>
            <a:r>
              <a:rPr lang="zh-TW" altLang="zh-TW" sz="3100">
                <a:latin typeface="Times New Roman" pitchFamily="18" charset="0"/>
                <a:ea typeface="標楷體" pitchFamily="65" charset="-120"/>
              </a:rPr>
              <a:t>（採計至畢業前一學期之各學期學業成績平均）</a:t>
            </a:r>
            <a:r>
              <a:rPr lang="zh-TW" altLang="zh-TW" sz="3100" b="1" u="sng">
                <a:solidFill>
                  <a:srgbClr val="FF0000"/>
                </a:solidFill>
                <a:latin typeface="Times New Roman" pitchFamily="18" charset="0"/>
                <a:ea typeface="標楷體" pitchFamily="65" charset="-120"/>
              </a:rPr>
              <a:t>排名在各科（組）</a:t>
            </a:r>
            <a:r>
              <a:rPr lang="en-US" altLang="zh-TW" sz="3100" b="1" u="sng">
                <a:solidFill>
                  <a:srgbClr val="FF0000"/>
                </a:solidFill>
                <a:latin typeface="Times New Roman" pitchFamily="18" charset="0"/>
                <a:ea typeface="標楷體" pitchFamily="65" charset="-120"/>
              </a:rPr>
              <a:t/>
            </a:r>
            <a:br>
              <a:rPr lang="en-US" altLang="zh-TW" sz="3100" b="1" u="sng">
                <a:solidFill>
                  <a:srgbClr val="FF0000"/>
                </a:solidFill>
                <a:latin typeface="Times New Roman" pitchFamily="18" charset="0"/>
                <a:ea typeface="標楷體" pitchFamily="65" charset="-120"/>
              </a:rPr>
            </a:br>
            <a:r>
              <a:rPr lang="zh-TW" altLang="zh-TW" sz="3100" b="1" u="sng">
                <a:solidFill>
                  <a:srgbClr val="FF0000"/>
                </a:solidFill>
                <a:latin typeface="Times New Roman" pitchFamily="18" charset="0"/>
                <a:ea typeface="標楷體" pitchFamily="65" charset="-120"/>
              </a:rPr>
              <a:t>、學程前</a:t>
            </a:r>
            <a:r>
              <a:rPr lang="en-US" altLang="zh-TW" sz="3100" b="1" u="sng">
                <a:solidFill>
                  <a:srgbClr val="FF0000"/>
                </a:solidFill>
                <a:latin typeface="Times New Roman" pitchFamily="18" charset="0"/>
                <a:ea typeface="標楷體" pitchFamily="65" charset="-120"/>
              </a:rPr>
              <a:t>30%</a:t>
            </a:r>
            <a:r>
              <a:rPr lang="zh-TW" altLang="zh-TW" sz="3100" b="1" u="sng">
                <a:solidFill>
                  <a:srgbClr val="FF0000"/>
                </a:solidFill>
                <a:latin typeface="Times New Roman" pitchFamily="18" charset="0"/>
                <a:ea typeface="標楷體" pitchFamily="65" charset="-120"/>
              </a:rPr>
              <a:t>以內。</a:t>
            </a:r>
          </a:p>
          <a:p>
            <a:pPr marL="514350" indent="-514350">
              <a:spcBef>
                <a:spcPts val="800"/>
              </a:spcBef>
              <a:buFont typeface="Wingdings" pitchFamily="2" charset="2"/>
              <a:buChar char="p"/>
            </a:pPr>
            <a:r>
              <a:rPr lang="zh-TW" altLang="zh-TW" sz="3100">
                <a:latin typeface="Times New Roman" pitchFamily="18" charset="0"/>
                <a:ea typeface="標楷體" pitchFamily="65" charset="-120"/>
              </a:rPr>
              <a:t>各校</a:t>
            </a:r>
            <a:r>
              <a:rPr lang="zh-TW" altLang="zh-TW" sz="3100" b="1" u="sng">
                <a:solidFill>
                  <a:srgbClr val="FF0000"/>
                </a:solidFill>
                <a:latin typeface="Times New Roman" pitchFamily="18" charset="0"/>
                <a:ea typeface="標楷體" pitchFamily="65" charset="-120"/>
              </a:rPr>
              <a:t>至多可推薦</a:t>
            </a:r>
            <a:r>
              <a:rPr lang="en-US" altLang="zh-TW" sz="3100" b="1" u="sng">
                <a:solidFill>
                  <a:srgbClr val="FF0000"/>
                </a:solidFill>
                <a:latin typeface="Times New Roman" pitchFamily="18" charset="0"/>
                <a:ea typeface="標楷體" pitchFamily="65" charset="-120"/>
              </a:rPr>
              <a:t>10</a:t>
            </a:r>
            <a:r>
              <a:rPr lang="zh-TW" altLang="zh-TW" sz="3100" b="1" u="sng">
                <a:solidFill>
                  <a:srgbClr val="FF0000"/>
                </a:solidFill>
                <a:latin typeface="Times New Roman" pitchFamily="18" charset="0"/>
                <a:ea typeface="標楷體" pitchFamily="65" charset="-120"/>
              </a:rPr>
              <a:t>名考生。</a:t>
            </a:r>
          </a:p>
          <a:p>
            <a:pPr marL="514350" indent="-514350">
              <a:spcBef>
                <a:spcPts val="800"/>
              </a:spcBef>
              <a:buFont typeface="Wingdings" pitchFamily="2" charset="2"/>
              <a:buChar char="p"/>
            </a:pPr>
            <a:r>
              <a:rPr lang="zh-TW" altLang="zh-TW" sz="3100">
                <a:latin typeface="Times New Roman" pitchFamily="18" charset="0"/>
                <a:ea typeface="標楷體" pitchFamily="65" charset="-120"/>
              </a:rPr>
              <a:t>公告第</a:t>
            </a:r>
            <a:r>
              <a:rPr lang="en-US" altLang="zh-TW" sz="3100">
                <a:latin typeface="Times New Roman" pitchFamily="18" charset="0"/>
                <a:ea typeface="標楷體" pitchFamily="65" charset="-120"/>
              </a:rPr>
              <a:t>6</a:t>
            </a:r>
            <a:r>
              <a:rPr lang="zh-TW" altLang="zh-TW" sz="3100">
                <a:latin typeface="Times New Roman" pitchFamily="18" charset="0"/>
                <a:ea typeface="標楷體" pitchFamily="65" charset="-120"/>
              </a:rPr>
              <a:t>比序與第</a:t>
            </a:r>
            <a:r>
              <a:rPr lang="en-US" altLang="zh-TW" sz="3100">
                <a:latin typeface="Times New Roman" pitchFamily="18" charset="0"/>
                <a:ea typeface="標楷體" pitchFamily="65" charset="-120"/>
              </a:rPr>
              <a:t>7</a:t>
            </a:r>
            <a:r>
              <a:rPr lang="zh-TW" altLang="zh-TW" sz="3100">
                <a:latin typeface="Times New Roman" pitchFamily="18" charset="0"/>
                <a:ea typeface="標楷體" pitchFamily="65" charset="-120"/>
              </a:rPr>
              <a:t>比序之採計項目及採計標準。</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255588" y="765175"/>
            <a:ext cx="6332537" cy="5954713"/>
            <a:chOff x="1799" y="2608"/>
            <a:chExt cx="8613" cy="8659"/>
          </a:xfrm>
        </p:grpSpPr>
        <p:pic>
          <p:nvPicPr>
            <p:cNvPr id="53266" name="圖片 1"/>
            <p:cNvPicPr>
              <a:picLocks noChangeAspect="1" noChangeArrowheads="1"/>
            </p:cNvPicPr>
            <p:nvPr/>
          </p:nvPicPr>
          <p:blipFill>
            <a:blip r:embed="rId2" cstate="print"/>
            <a:srcRect/>
            <a:stretch>
              <a:fillRect/>
            </a:stretch>
          </p:blipFill>
          <p:spPr bwMode="auto">
            <a:xfrm>
              <a:off x="1804" y="8895"/>
              <a:ext cx="8600" cy="2372"/>
            </a:xfrm>
            <a:prstGeom prst="rect">
              <a:avLst/>
            </a:prstGeom>
            <a:noFill/>
            <a:ln w="9525">
              <a:noFill/>
              <a:miter lim="800000"/>
              <a:headEnd/>
              <a:tailEnd/>
            </a:ln>
          </p:spPr>
        </p:pic>
        <p:pic>
          <p:nvPicPr>
            <p:cNvPr id="53267" name="圖片 1"/>
            <p:cNvPicPr>
              <a:picLocks noChangeAspect="1" noChangeArrowheads="1"/>
            </p:cNvPicPr>
            <p:nvPr/>
          </p:nvPicPr>
          <p:blipFill>
            <a:blip r:embed="rId3" cstate="print"/>
            <a:srcRect/>
            <a:stretch>
              <a:fillRect/>
            </a:stretch>
          </p:blipFill>
          <p:spPr bwMode="auto">
            <a:xfrm>
              <a:off x="1799" y="2608"/>
              <a:ext cx="8613" cy="6318"/>
            </a:xfrm>
            <a:prstGeom prst="rect">
              <a:avLst/>
            </a:prstGeom>
            <a:noFill/>
            <a:ln w="9525">
              <a:noFill/>
              <a:miter lim="800000"/>
              <a:headEnd/>
              <a:tailEnd/>
            </a:ln>
          </p:spPr>
        </p:pic>
      </p:grpSp>
      <p:sp>
        <p:nvSpPr>
          <p:cNvPr id="53251" name="投影片編號版面配置區 3"/>
          <p:cNvSpPr>
            <a:spLocks noGrp="1"/>
          </p:cNvSpPr>
          <p:nvPr>
            <p:ph type="sldNum" sz="quarter" idx="12"/>
          </p:nvPr>
        </p:nvSpPr>
        <p:spPr>
          <a:noFill/>
        </p:spPr>
        <p:txBody>
          <a:bodyPr/>
          <a:lstStyle/>
          <a:p>
            <a:fld id="{3A21A7CC-CFAE-4C33-A538-9DB289A56012}" type="slidenum">
              <a:rPr lang="zh-TW" altLang="en-US" smtClean="0">
                <a:latin typeface="Arial" pitchFamily="34" charset="0"/>
                <a:ea typeface="新細明體" pitchFamily="18" charset="-120"/>
              </a:rPr>
              <a:pPr/>
              <a:t>40</a:t>
            </a:fld>
            <a:endParaRPr lang="en-US" altLang="zh-TW" smtClean="0">
              <a:latin typeface="Arial" pitchFamily="34" charset="0"/>
              <a:ea typeface="新細明體" pitchFamily="18" charset="-120"/>
            </a:endParaRPr>
          </a:p>
        </p:txBody>
      </p:sp>
      <p:sp>
        <p:nvSpPr>
          <p:cNvPr id="10" name="矩形 9"/>
          <p:cNvSpPr/>
          <p:nvPr/>
        </p:nvSpPr>
        <p:spPr>
          <a:xfrm>
            <a:off x="250825" y="260350"/>
            <a:ext cx="633730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253" name="Rectangle 2"/>
          <p:cNvSpPr>
            <a:spLocks noGrp="1" noChangeArrowheads="1"/>
          </p:cNvSpPr>
          <p:nvPr>
            <p:ph type="title"/>
          </p:nvPr>
        </p:nvSpPr>
        <p:spPr>
          <a:xfrm>
            <a:off x="10795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14" name="矩形 13"/>
          <p:cNvSpPr/>
          <p:nvPr/>
        </p:nvSpPr>
        <p:spPr>
          <a:xfrm>
            <a:off x="2843213" y="1676400"/>
            <a:ext cx="288925" cy="168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直線圖說文字 2 14"/>
          <p:cNvSpPr/>
          <p:nvPr/>
        </p:nvSpPr>
        <p:spPr>
          <a:xfrm>
            <a:off x="6011863" y="1466850"/>
            <a:ext cx="2592387" cy="936625"/>
          </a:xfrm>
          <a:prstGeom prst="borderCallout2">
            <a:avLst>
              <a:gd name="adj1" fmla="val 49007"/>
              <a:gd name="adj2" fmla="val 63"/>
              <a:gd name="adj3" fmla="val 48710"/>
              <a:gd name="adj4" fmla="val -19134"/>
              <a:gd name="adj5" fmla="val 44153"/>
              <a:gd name="adj6" fmla="val -18235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rgbClr val="FF0000"/>
                </a:solidFill>
              </a:rPr>
              <a:t>請注意：請依高職學校推薦順序，由上而下填入被推薦考生資料</a:t>
            </a:r>
          </a:p>
        </p:txBody>
      </p:sp>
      <p:sp>
        <p:nvSpPr>
          <p:cNvPr id="16" name="矩形 15"/>
          <p:cNvSpPr/>
          <p:nvPr/>
        </p:nvSpPr>
        <p:spPr>
          <a:xfrm>
            <a:off x="755650" y="1720850"/>
            <a:ext cx="503238" cy="4803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1684338" y="2146300"/>
            <a:ext cx="727075" cy="173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2640013" y="2138363"/>
            <a:ext cx="792162" cy="173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圖說文字 16"/>
          <p:cNvSpPr/>
          <p:nvPr/>
        </p:nvSpPr>
        <p:spPr>
          <a:xfrm>
            <a:off x="5148263" y="2708275"/>
            <a:ext cx="3025775" cy="1657350"/>
          </a:xfrm>
          <a:prstGeom prst="wedgeRectCallout">
            <a:avLst>
              <a:gd name="adj1" fmla="val -141939"/>
              <a:gd name="adj2" fmla="val -7624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選擇被推薦考生</a:t>
            </a:r>
            <a:r>
              <a:rPr lang="zh-TW" altLang="zh-TW" dirty="0">
                <a:solidFill>
                  <a:srgbClr val="FF0000"/>
                </a:solidFill>
              </a:rPr>
              <a:t>「</a:t>
            </a:r>
            <a:r>
              <a:rPr lang="zh-TW" altLang="en-US" dirty="0">
                <a:solidFill>
                  <a:srgbClr val="FF0000"/>
                </a:solidFill>
              </a:rPr>
              <a:t>招生群別</a:t>
            </a:r>
            <a:r>
              <a:rPr lang="zh-TW" altLang="zh-TW" dirty="0">
                <a:solidFill>
                  <a:srgbClr val="FF0000"/>
                </a:solidFill>
              </a:rPr>
              <a:t>」</a:t>
            </a:r>
            <a:r>
              <a:rPr lang="en-US" altLang="zh-TW" dirty="0">
                <a:solidFill>
                  <a:srgbClr val="FF0000"/>
                </a:solidFill>
              </a:rPr>
              <a:t/>
            </a:r>
            <a:br>
              <a:rPr lang="en-US" altLang="zh-TW" dirty="0">
                <a:solidFill>
                  <a:srgbClr val="FF0000"/>
                </a:solidFill>
              </a:rPr>
            </a:br>
            <a:r>
              <a:rPr lang="zh-TW" altLang="en-US" dirty="0">
                <a:solidFill>
                  <a:srgbClr val="FF0000"/>
                </a:solidFill>
              </a:rPr>
              <a:t>，再輸入</a:t>
            </a:r>
            <a:r>
              <a:rPr lang="zh-TW" altLang="zh-TW" dirty="0">
                <a:solidFill>
                  <a:srgbClr val="FF0000"/>
                </a:solidFill>
              </a:rPr>
              <a:t>「</a:t>
            </a:r>
            <a:r>
              <a:rPr lang="zh-TW" altLang="en-US" dirty="0">
                <a:solidFill>
                  <a:srgbClr val="FF0000"/>
                </a:solidFill>
              </a:rPr>
              <a:t>學號</a:t>
            </a:r>
            <a:r>
              <a:rPr lang="zh-TW" altLang="zh-TW" dirty="0">
                <a:solidFill>
                  <a:srgbClr val="FF0000"/>
                </a:solidFill>
              </a:rPr>
              <a:t>」</a:t>
            </a:r>
            <a:r>
              <a:rPr lang="zh-TW" altLang="en-US" dirty="0">
                <a:solidFill>
                  <a:srgbClr val="FF0000"/>
                </a:solidFill>
              </a:rPr>
              <a:t>，系統會自動帶入</a:t>
            </a:r>
            <a:r>
              <a:rPr lang="zh-TW" altLang="zh-TW" dirty="0">
                <a:solidFill>
                  <a:srgbClr val="FF0000"/>
                </a:solidFill>
              </a:rPr>
              <a:t>「考生姓名」、「學制別」及「科（組）、學程</a:t>
            </a:r>
            <a:r>
              <a:rPr lang="zh-TW" altLang="zh-TW" dirty="0" smtClean="0">
                <a:solidFill>
                  <a:srgbClr val="FF0000"/>
                </a:solidFill>
              </a:rPr>
              <a:t>」</a:t>
            </a:r>
            <a:r>
              <a:rPr lang="zh-TW" altLang="en-US" dirty="0" smtClean="0">
                <a:solidFill>
                  <a:srgbClr val="FF0000"/>
                </a:solidFill>
              </a:rPr>
              <a:t>等資料。</a:t>
            </a:r>
            <a:endParaRPr lang="zh-TW" altLang="en-US" dirty="0">
              <a:solidFill>
                <a:srgbClr val="FF0000"/>
              </a:solidFill>
            </a:endParaRPr>
          </a:p>
        </p:txBody>
      </p:sp>
      <p:sp>
        <p:nvSpPr>
          <p:cNvPr id="25" name="矩形 24"/>
          <p:cNvSpPr/>
          <p:nvPr/>
        </p:nvSpPr>
        <p:spPr>
          <a:xfrm>
            <a:off x="250825" y="1031875"/>
            <a:ext cx="25923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圖說文字 21"/>
          <p:cNvSpPr/>
          <p:nvPr/>
        </p:nvSpPr>
        <p:spPr>
          <a:xfrm>
            <a:off x="4238625" y="5667375"/>
            <a:ext cx="1944688" cy="719138"/>
          </a:xfrm>
          <a:prstGeom prst="wedgeRectCallout">
            <a:avLst>
              <a:gd name="adj1" fmla="val -80075"/>
              <a:gd name="adj2" fmla="val 456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填寫完成請</a:t>
            </a:r>
            <a:r>
              <a:rPr lang="zh-TW" altLang="en-US" dirty="0" smtClean="0">
                <a:solidFill>
                  <a:srgbClr val="FF0000"/>
                </a:solidFill>
              </a:rPr>
              <a:t>務必點按「</a:t>
            </a:r>
            <a:r>
              <a:rPr lang="zh-TW" altLang="en-US" dirty="0">
                <a:solidFill>
                  <a:srgbClr val="FF0000"/>
                </a:solidFill>
              </a:rPr>
              <a:t>全部儲存」</a:t>
            </a:r>
          </a:p>
        </p:txBody>
      </p:sp>
      <p:sp>
        <p:nvSpPr>
          <p:cNvPr id="23" name="矩形 22"/>
          <p:cNvSpPr/>
          <p:nvPr/>
        </p:nvSpPr>
        <p:spPr>
          <a:xfrm>
            <a:off x="3157538" y="6359525"/>
            <a:ext cx="50482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263" name="矩形 3"/>
          <p:cNvSpPr>
            <a:spLocks noChangeArrowheads="1"/>
          </p:cNvSpPr>
          <p:nvPr/>
        </p:nvSpPr>
        <p:spPr bwMode="auto">
          <a:xfrm>
            <a:off x="217488" y="960438"/>
            <a:ext cx="2365375" cy="369887"/>
          </a:xfrm>
          <a:prstGeom prst="rect">
            <a:avLst/>
          </a:prstGeom>
          <a:noFill/>
          <a:ln w="9525">
            <a:noFill/>
            <a:miter lim="800000"/>
            <a:headEnd/>
            <a:tailEnd/>
          </a:ln>
        </p:spPr>
        <p:txBody>
          <a:bodyPr wrap="none">
            <a:spAutoFit/>
          </a:bodyPr>
          <a:lstStyle/>
          <a:p>
            <a:r>
              <a:rPr lang="en-US" altLang="zh-TW" b="1"/>
              <a:t>3-4</a:t>
            </a:r>
            <a:r>
              <a:rPr lang="zh-TW" altLang="zh-TW" b="1"/>
              <a:t>輸入推薦考生資料</a:t>
            </a:r>
            <a:endParaRPr lang="zh-TW" altLang="en-US" b="1"/>
          </a:p>
        </p:txBody>
      </p:sp>
      <p:sp>
        <p:nvSpPr>
          <p:cNvPr id="13" name="矩形圖說文字 12"/>
          <p:cNvSpPr/>
          <p:nvPr/>
        </p:nvSpPr>
        <p:spPr>
          <a:xfrm>
            <a:off x="2555874" y="922338"/>
            <a:ext cx="4896445" cy="360362"/>
          </a:xfrm>
          <a:prstGeom prst="wedgeRectCallout">
            <a:avLst>
              <a:gd name="adj1" fmla="val -41923"/>
              <a:gd name="adj2" fmla="val 15223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請</a:t>
            </a:r>
            <a:r>
              <a:rPr lang="zh-TW" altLang="en-US" dirty="0" smtClean="0">
                <a:solidFill>
                  <a:srgbClr val="FF0000"/>
                </a:solidFill>
              </a:rPr>
              <a:t>先點按「編輯」，</a:t>
            </a:r>
            <a:r>
              <a:rPr lang="zh-TW" altLang="en-US" dirty="0">
                <a:solidFill>
                  <a:srgbClr val="FF0000"/>
                </a:solidFill>
              </a:rPr>
              <a:t>才可輸入被推薦考生資料</a:t>
            </a:r>
          </a:p>
        </p:txBody>
      </p:sp>
      <p:sp>
        <p:nvSpPr>
          <p:cNvPr id="26" name="矩形 25"/>
          <p:cNvSpPr/>
          <p:nvPr/>
        </p:nvSpPr>
        <p:spPr>
          <a:xfrm>
            <a:off x="4206875" y="1360488"/>
            <a:ext cx="869950" cy="173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1"/>
          <p:cNvPicPr>
            <a:picLocks noChangeAspect="1" noChangeArrowheads="1"/>
          </p:cNvPicPr>
          <p:nvPr/>
        </p:nvPicPr>
        <p:blipFill>
          <a:blip r:embed="rId3" cstate="print"/>
          <a:srcRect/>
          <a:stretch>
            <a:fillRect/>
          </a:stretch>
        </p:blipFill>
        <p:spPr bwMode="auto">
          <a:xfrm>
            <a:off x="112713" y="1390650"/>
            <a:ext cx="8851900" cy="4911725"/>
          </a:xfrm>
          <a:prstGeom prst="rect">
            <a:avLst/>
          </a:prstGeom>
          <a:noFill/>
          <a:ln w="9525">
            <a:noFill/>
            <a:miter lim="800000"/>
            <a:headEnd/>
            <a:tailEnd/>
          </a:ln>
        </p:spPr>
      </p:pic>
      <p:sp>
        <p:nvSpPr>
          <p:cNvPr id="54275"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54276" name="矩形 3"/>
          <p:cNvSpPr>
            <a:spLocks noChangeArrowheads="1"/>
          </p:cNvSpPr>
          <p:nvPr/>
        </p:nvSpPr>
        <p:spPr bwMode="auto">
          <a:xfrm>
            <a:off x="250825" y="1011238"/>
            <a:ext cx="2365375" cy="369887"/>
          </a:xfrm>
          <a:prstGeom prst="rect">
            <a:avLst/>
          </a:prstGeom>
          <a:noFill/>
          <a:ln w="9525">
            <a:noFill/>
            <a:miter lim="800000"/>
            <a:headEnd/>
            <a:tailEnd/>
          </a:ln>
        </p:spPr>
        <p:txBody>
          <a:bodyPr wrap="none">
            <a:spAutoFit/>
          </a:bodyPr>
          <a:lstStyle/>
          <a:p>
            <a:r>
              <a:rPr lang="en-US" altLang="zh-TW" b="1"/>
              <a:t>3-5</a:t>
            </a:r>
            <a:r>
              <a:rPr lang="zh-TW" altLang="zh-TW" b="1"/>
              <a:t>檢視推薦考生資料</a:t>
            </a:r>
            <a:endParaRPr lang="zh-TW" altLang="en-US" b="1"/>
          </a:p>
        </p:txBody>
      </p:sp>
      <p:sp>
        <p:nvSpPr>
          <p:cNvPr id="54277" name="投影片編號版面配置區 4"/>
          <p:cNvSpPr>
            <a:spLocks noGrp="1"/>
          </p:cNvSpPr>
          <p:nvPr>
            <p:ph type="sldNum" sz="quarter" idx="12"/>
          </p:nvPr>
        </p:nvSpPr>
        <p:spPr>
          <a:xfrm>
            <a:off x="6553200" y="6273800"/>
            <a:ext cx="2133600" cy="476250"/>
          </a:xfrm>
          <a:noFill/>
        </p:spPr>
        <p:txBody>
          <a:bodyPr/>
          <a:lstStyle/>
          <a:p>
            <a:fld id="{2CBB800D-0F10-4BDA-86CF-D68AAE97C225}" type="slidenum">
              <a:rPr lang="en-US" altLang="zh-TW" smtClean="0">
                <a:latin typeface="Arial" pitchFamily="34" charset="0"/>
                <a:ea typeface="新細明體" pitchFamily="18" charset="-120"/>
              </a:rPr>
              <a:pPr/>
              <a:t>41</a:t>
            </a:fld>
            <a:endParaRPr lang="en-US" altLang="zh-TW" smtClean="0">
              <a:latin typeface="Arial" pitchFamily="34" charset="0"/>
              <a:ea typeface="新細明體" pitchFamily="18" charset="-120"/>
            </a:endParaRPr>
          </a:p>
        </p:txBody>
      </p:sp>
      <p:sp>
        <p:nvSpPr>
          <p:cNvPr id="5" name="矩形 4"/>
          <p:cNvSpPr/>
          <p:nvPr/>
        </p:nvSpPr>
        <p:spPr>
          <a:xfrm>
            <a:off x="250825" y="2897188"/>
            <a:ext cx="8529638" cy="3313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179388" y="1628775"/>
            <a:ext cx="1439862"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4280" name="Rectangle 10"/>
          <p:cNvSpPr>
            <a:spLocks noChangeArrowheads="1"/>
          </p:cNvSpPr>
          <p:nvPr/>
        </p:nvSpPr>
        <p:spPr bwMode="auto">
          <a:xfrm>
            <a:off x="152400" y="1773238"/>
            <a:ext cx="5184775" cy="342900"/>
          </a:xfrm>
          <a:prstGeom prst="rect">
            <a:avLst/>
          </a:prstGeom>
          <a:solidFill>
            <a:srgbClr val="FFFFFF"/>
          </a:solidFill>
          <a:ln w="9525">
            <a:solidFill>
              <a:srgbClr val="FFFFFF"/>
            </a:solidFill>
            <a:miter lim="800000"/>
            <a:headEnd/>
            <a:tailEnd/>
          </a:ln>
        </p:spPr>
        <p:txBody>
          <a:bodyPr/>
          <a:lstStyle/>
          <a:p>
            <a:endParaRPr lang="zh-TW" altLang="en-US"/>
          </a:p>
        </p:txBody>
      </p:sp>
      <p:sp>
        <p:nvSpPr>
          <p:cNvPr id="54281" name="Rectangle 11"/>
          <p:cNvSpPr>
            <a:spLocks noChangeArrowheads="1"/>
          </p:cNvSpPr>
          <p:nvPr/>
        </p:nvSpPr>
        <p:spPr bwMode="auto">
          <a:xfrm>
            <a:off x="7897813" y="1614488"/>
            <a:ext cx="850900" cy="576262"/>
          </a:xfrm>
          <a:prstGeom prst="rect">
            <a:avLst/>
          </a:prstGeom>
          <a:solidFill>
            <a:srgbClr val="FFFFFF"/>
          </a:solidFill>
          <a:ln w="9525">
            <a:noFill/>
            <a:miter lim="800000"/>
            <a:headEnd/>
            <a:tailEnd/>
          </a:ln>
        </p:spPr>
        <p:txBody>
          <a:bodyPr/>
          <a:lstStyle/>
          <a:p>
            <a:endParaRPr lang="zh-TW" altLang="en-US"/>
          </a:p>
        </p:txBody>
      </p:sp>
      <p:sp>
        <p:nvSpPr>
          <p:cNvPr id="4" name="矩形圖說文字 3"/>
          <p:cNvSpPr/>
          <p:nvPr/>
        </p:nvSpPr>
        <p:spPr>
          <a:xfrm>
            <a:off x="331788" y="1584325"/>
            <a:ext cx="7488237" cy="647700"/>
          </a:xfrm>
          <a:prstGeom prst="wedgeRectCallout">
            <a:avLst>
              <a:gd name="adj1" fmla="val -2203"/>
              <a:gd name="adj2" fmla="val 1503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請務必檢視每位推薦</a:t>
            </a:r>
            <a:r>
              <a:rPr lang="zh-TW" altLang="en-US" dirty="0">
                <a:solidFill>
                  <a:srgbClr val="FF0000"/>
                </a:solidFill>
              </a:rPr>
              <a:t>考</a:t>
            </a:r>
            <a:r>
              <a:rPr lang="zh-TW" altLang="zh-TW" dirty="0">
                <a:solidFill>
                  <a:srgbClr val="FF0000"/>
                </a:solidFill>
              </a:rPr>
              <a:t>生之推薦序、考生資料、各項平均成績群名次及群名次百分比</a:t>
            </a:r>
            <a:r>
              <a:rPr lang="zh-TW" altLang="en-US" dirty="0">
                <a:solidFill>
                  <a:srgbClr val="FF0000"/>
                </a:solidFill>
              </a:rPr>
              <a:t>。若須修改時， 請回到「</a:t>
            </a:r>
            <a:r>
              <a:rPr lang="en-US" altLang="zh-TW" dirty="0">
                <a:solidFill>
                  <a:srgbClr val="FF0000"/>
                </a:solidFill>
              </a:rPr>
              <a:t>3-4</a:t>
            </a:r>
            <a:r>
              <a:rPr lang="zh-TW" altLang="en-US" dirty="0">
                <a:solidFill>
                  <a:srgbClr val="FF0000"/>
                </a:solidFill>
              </a:rPr>
              <a:t>輸入推薦考生資料」進行修正 </a:t>
            </a:r>
          </a:p>
        </p:txBody>
      </p:sp>
      <p:sp>
        <p:nvSpPr>
          <p:cNvPr id="12" name="矩形 11"/>
          <p:cNvSpPr/>
          <p:nvPr/>
        </p:nvSpPr>
        <p:spPr>
          <a:xfrm>
            <a:off x="5580063" y="2420938"/>
            <a:ext cx="1223962" cy="173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圖片 1"/>
          <p:cNvPicPr>
            <a:picLocks noChangeAspect="1" noChangeArrowheads="1"/>
          </p:cNvPicPr>
          <p:nvPr/>
        </p:nvPicPr>
        <p:blipFill>
          <a:blip r:embed="rId3" cstate="print"/>
          <a:srcRect/>
          <a:stretch>
            <a:fillRect/>
          </a:stretch>
        </p:blipFill>
        <p:spPr bwMode="auto">
          <a:xfrm>
            <a:off x="107950" y="1341438"/>
            <a:ext cx="9036050" cy="3941762"/>
          </a:xfrm>
          <a:prstGeom prst="rect">
            <a:avLst/>
          </a:prstGeom>
          <a:noFill/>
          <a:ln w="9525">
            <a:noFill/>
            <a:miter lim="800000"/>
            <a:headEnd/>
            <a:tailEnd/>
          </a:ln>
        </p:spPr>
      </p:pic>
      <p:sp>
        <p:nvSpPr>
          <p:cNvPr id="55299"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55300" name="矩形 3"/>
          <p:cNvSpPr>
            <a:spLocks noChangeArrowheads="1"/>
          </p:cNvSpPr>
          <p:nvPr/>
        </p:nvSpPr>
        <p:spPr bwMode="auto">
          <a:xfrm>
            <a:off x="250825" y="987425"/>
            <a:ext cx="2365375" cy="369888"/>
          </a:xfrm>
          <a:prstGeom prst="rect">
            <a:avLst/>
          </a:prstGeom>
          <a:noFill/>
          <a:ln w="9525">
            <a:noFill/>
            <a:miter lim="800000"/>
            <a:headEnd/>
            <a:tailEnd/>
          </a:ln>
        </p:spPr>
        <p:txBody>
          <a:bodyPr wrap="none">
            <a:spAutoFit/>
          </a:bodyPr>
          <a:lstStyle/>
          <a:p>
            <a:r>
              <a:rPr lang="en-US" altLang="zh-TW" b="1"/>
              <a:t>3-6</a:t>
            </a:r>
            <a:r>
              <a:rPr lang="zh-TW" altLang="zh-TW" b="1"/>
              <a:t>確定送出推薦資料</a:t>
            </a:r>
            <a:endParaRPr lang="zh-TW" altLang="en-US" b="1"/>
          </a:p>
        </p:txBody>
      </p:sp>
      <p:sp>
        <p:nvSpPr>
          <p:cNvPr id="55301" name="投影片編號版面配置區 4"/>
          <p:cNvSpPr>
            <a:spLocks noGrp="1"/>
          </p:cNvSpPr>
          <p:nvPr>
            <p:ph type="sldNum" sz="quarter" idx="12"/>
          </p:nvPr>
        </p:nvSpPr>
        <p:spPr>
          <a:xfrm>
            <a:off x="6553200" y="6273800"/>
            <a:ext cx="2133600" cy="476250"/>
          </a:xfrm>
          <a:noFill/>
        </p:spPr>
        <p:txBody>
          <a:bodyPr/>
          <a:lstStyle/>
          <a:p>
            <a:fld id="{FC4185BD-39A0-48F6-B641-8D1E9C320D10}" type="slidenum">
              <a:rPr lang="en-US" altLang="zh-TW" smtClean="0">
                <a:latin typeface="Arial" pitchFamily="34" charset="0"/>
                <a:ea typeface="新細明體" pitchFamily="18" charset="-120"/>
              </a:rPr>
              <a:pPr/>
              <a:t>42</a:t>
            </a:fld>
            <a:endParaRPr lang="en-US" altLang="zh-TW" smtClean="0">
              <a:latin typeface="Arial" pitchFamily="34" charset="0"/>
              <a:ea typeface="新細明體" pitchFamily="18" charset="-120"/>
            </a:endParaRPr>
          </a:p>
        </p:txBody>
      </p:sp>
      <p:sp>
        <p:nvSpPr>
          <p:cNvPr id="3" name="矩形 2"/>
          <p:cNvSpPr/>
          <p:nvPr/>
        </p:nvSpPr>
        <p:spPr>
          <a:xfrm>
            <a:off x="323850" y="2732088"/>
            <a:ext cx="8569325" cy="2233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55303" name="圖片 1"/>
          <p:cNvPicPr>
            <a:picLocks noChangeAspect="1" noChangeArrowheads="1"/>
          </p:cNvPicPr>
          <p:nvPr/>
        </p:nvPicPr>
        <p:blipFill>
          <a:blip r:embed="rId4" cstate="print"/>
          <a:srcRect/>
          <a:stretch>
            <a:fillRect/>
          </a:stretch>
        </p:blipFill>
        <p:spPr bwMode="auto">
          <a:xfrm>
            <a:off x="3765550" y="5661025"/>
            <a:ext cx="4406900" cy="1008063"/>
          </a:xfrm>
          <a:prstGeom prst="rect">
            <a:avLst/>
          </a:prstGeom>
          <a:noFill/>
          <a:ln w="9525">
            <a:noFill/>
            <a:miter lim="800000"/>
            <a:headEnd/>
            <a:tailEnd/>
          </a:ln>
        </p:spPr>
      </p:pic>
      <p:sp>
        <p:nvSpPr>
          <p:cNvPr id="17" name="八角星形 16"/>
          <p:cNvSpPr/>
          <p:nvPr/>
        </p:nvSpPr>
        <p:spPr>
          <a:xfrm rot="655767">
            <a:off x="6707188" y="5292725"/>
            <a:ext cx="1519237" cy="879475"/>
          </a:xfrm>
          <a:prstGeom prst="star8">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srgbClr val="FF0000"/>
                </a:solidFill>
              </a:rPr>
              <a:t>注意</a:t>
            </a:r>
          </a:p>
        </p:txBody>
      </p:sp>
      <p:sp>
        <p:nvSpPr>
          <p:cNvPr id="9" name="矩形圖說文字 8"/>
          <p:cNvSpPr/>
          <p:nvPr/>
        </p:nvSpPr>
        <p:spPr>
          <a:xfrm>
            <a:off x="179388" y="5157788"/>
            <a:ext cx="3455987" cy="1008062"/>
          </a:xfrm>
          <a:prstGeom prst="wedgeRectCallout">
            <a:avLst>
              <a:gd name="adj1" fmla="val 95967"/>
              <a:gd name="adj2" fmla="val 7661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請注意！！！此一步驟一經確定送出，學生遴選辦法、登錄之推薦資料等內容，即不可修改</a:t>
            </a:r>
          </a:p>
        </p:txBody>
      </p:sp>
      <p:sp>
        <p:nvSpPr>
          <p:cNvPr id="8" name="向下箭號 7"/>
          <p:cNvSpPr/>
          <p:nvPr/>
        </p:nvSpPr>
        <p:spPr>
          <a:xfrm>
            <a:off x="5364163" y="5229225"/>
            <a:ext cx="647700" cy="385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0" y="1557338"/>
            <a:ext cx="2843213"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矩形圖說文字 1"/>
          <p:cNvSpPr/>
          <p:nvPr/>
        </p:nvSpPr>
        <p:spPr>
          <a:xfrm>
            <a:off x="2627783" y="1196975"/>
            <a:ext cx="3096345" cy="795338"/>
          </a:xfrm>
          <a:prstGeom prst="wedgeRectCallout">
            <a:avLst>
              <a:gd name="adj1" fmla="val 45722"/>
              <a:gd name="adj2" fmla="val 1372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推薦考生相關資料請再度確認無誤</a:t>
            </a:r>
            <a:r>
              <a:rPr lang="zh-TW" altLang="en-US" dirty="0" smtClean="0">
                <a:solidFill>
                  <a:srgbClr val="FF0000"/>
                </a:solidFill>
              </a:rPr>
              <a:t>後點按「</a:t>
            </a:r>
            <a:r>
              <a:rPr lang="zh-TW" altLang="en-US" dirty="0">
                <a:solidFill>
                  <a:srgbClr val="FF0000"/>
                </a:solidFill>
              </a:rPr>
              <a:t>確定送出」</a:t>
            </a:r>
          </a:p>
        </p:txBody>
      </p:sp>
      <p:sp>
        <p:nvSpPr>
          <p:cNvPr id="16" name="矩形 15"/>
          <p:cNvSpPr/>
          <p:nvPr/>
        </p:nvSpPr>
        <p:spPr>
          <a:xfrm>
            <a:off x="179388" y="1484313"/>
            <a:ext cx="1512887"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8069263" y="1508125"/>
            <a:ext cx="827087"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5724525" y="2149475"/>
            <a:ext cx="1223963" cy="173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p:nvPr/>
        </p:nvSpPr>
        <p:spPr>
          <a:xfrm>
            <a:off x="4260850" y="5013325"/>
            <a:ext cx="790575"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登錄推薦資料</a:t>
            </a:r>
          </a:p>
        </p:txBody>
      </p:sp>
      <p:sp>
        <p:nvSpPr>
          <p:cNvPr id="56323" name="矩形 3"/>
          <p:cNvSpPr>
            <a:spLocks noChangeArrowheads="1"/>
          </p:cNvSpPr>
          <p:nvPr/>
        </p:nvSpPr>
        <p:spPr bwMode="auto">
          <a:xfrm>
            <a:off x="250825" y="1052513"/>
            <a:ext cx="2365375" cy="369887"/>
          </a:xfrm>
          <a:prstGeom prst="rect">
            <a:avLst/>
          </a:prstGeom>
          <a:noFill/>
          <a:ln w="9525">
            <a:noFill/>
            <a:miter lim="800000"/>
            <a:headEnd/>
            <a:tailEnd/>
          </a:ln>
        </p:spPr>
        <p:txBody>
          <a:bodyPr wrap="none">
            <a:spAutoFit/>
          </a:bodyPr>
          <a:lstStyle/>
          <a:p>
            <a:r>
              <a:rPr lang="en-US" altLang="zh-TW" b="1"/>
              <a:t>3-6</a:t>
            </a:r>
            <a:r>
              <a:rPr lang="zh-TW" altLang="zh-TW" b="1"/>
              <a:t>確定送出推薦資料</a:t>
            </a:r>
            <a:endParaRPr lang="zh-TW" altLang="en-US" b="1"/>
          </a:p>
        </p:txBody>
      </p:sp>
      <p:sp>
        <p:nvSpPr>
          <p:cNvPr id="56324" name="投影片編號版面配置區 4"/>
          <p:cNvSpPr>
            <a:spLocks noGrp="1"/>
          </p:cNvSpPr>
          <p:nvPr>
            <p:ph type="sldNum" sz="quarter" idx="12"/>
          </p:nvPr>
        </p:nvSpPr>
        <p:spPr>
          <a:xfrm>
            <a:off x="6553200" y="6273800"/>
            <a:ext cx="2133600" cy="476250"/>
          </a:xfrm>
          <a:noFill/>
        </p:spPr>
        <p:txBody>
          <a:bodyPr/>
          <a:lstStyle/>
          <a:p>
            <a:fld id="{0285BA22-F00D-4229-94FA-8990D735A8D2}" type="slidenum">
              <a:rPr lang="en-US" altLang="zh-TW" smtClean="0">
                <a:latin typeface="Arial" pitchFamily="34" charset="0"/>
                <a:ea typeface="新細明體" pitchFamily="18" charset="-120"/>
              </a:rPr>
              <a:pPr/>
              <a:t>43</a:t>
            </a:fld>
            <a:endParaRPr lang="en-US" altLang="zh-TW" smtClean="0">
              <a:latin typeface="Arial" pitchFamily="34" charset="0"/>
              <a:ea typeface="新細明體" pitchFamily="18" charset="-120"/>
            </a:endParaRPr>
          </a:p>
        </p:txBody>
      </p:sp>
      <p:grpSp>
        <p:nvGrpSpPr>
          <p:cNvPr id="56325" name="群組 11"/>
          <p:cNvGrpSpPr>
            <a:grpSpLocks/>
          </p:cNvGrpSpPr>
          <p:nvPr/>
        </p:nvGrpSpPr>
        <p:grpSpPr bwMode="auto">
          <a:xfrm>
            <a:off x="250825" y="1412875"/>
            <a:ext cx="8624888" cy="4537075"/>
            <a:chOff x="268772" y="2841972"/>
            <a:chExt cx="5537200" cy="3084256"/>
          </a:xfrm>
        </p:grpSpPr>
        <p:pic>
          <p:nvPicPr>
            <p:cNvPr id="56329" name="圖片 1"/>
            <p:cNvPicPr>
              <a:picLocks noChangeAspect="1" noChangeArrowheads="1"/>
            </p:cNvPicPr>
            <p:nvPr/>
          </p:nvPicPr>
          <p:blipFill>
            <a:blip r:embed="rId3" cstate="print"/>
            <a:srcRect/>
            <a:stretch>
              <a:fillRect/>
            </a:stretch>
          </p:blipFill>
          <p:spPr bwMode="auto">
            <a:xfrm>
              <a:off x="268772" y="3219541"/>
              <a:ext cx="5537200" cy="2706687"/>
            </a:xfrm>
            <a:prstGeom prst="rect">
              <a:avLst/>
            </a:prstGeom>
            <a:noFill/>
            <a:ln w="9525">
              <a:noFill/>
              <a:miter lim="800000"/>
              <a:headEnd/>
              <a:tailEnd/>
            </a:ln>
          </p:spPr>
        </p:pic>
        <p:pic>
          <p:nvPicPr>
            <p:cNvPr id="56330" name="Picture 10"/>
            <p:cNvPicPr>
              <a:picLocks noChangeAspect="1" noChangeArrowheads="1"/>
            </p:cNvPicPr>
            <p:nvPr/>
          </p:nvPicPr>
          <p:blipFill>
            <a:blip r:embed="rId4" cstate="print"/>
            <a:srcRect b="68089"/>
            <a:stretch>
              <a:fillRect/>
            </a:stretch>
          </p:blipFill>
          <p:spPr bwMode="auto">
            <a:xfrm>
              <a:off x="290997" y="2841972"/>
              <a:ext cx="5486399" cy="328613"/>
            </a:xfrm>
            <a:prstGeom prst="rect">
              <a:avLst/>
            </a:prstGeom>
            <a:noFill/>
            <a:ln w="9525">
              <a:noFill/>
              <a:miter lim="800000"/>
              <a:headEnd/>
              <a:tailEnd/>
            </a:ln>
          </p:spPr>
        </p:pic>
      </p:grpSp>
      <p:sp>
        <p:nvSpPr>
          <p:cNvPr id="11" name="矩形 10"/>
          <p:cNvSpPr/>
          <p:nvPr/>
        </p:nvSpPr>
        <p:spPr>
          <a:xfrm>
            <a:off x="271463" y="1622425"/>
            <a:ext cx="1223962"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矩形 2"/>
          <p:cNvSpPr/>
          <p:nvPr/>
        </p:nvSpPr>
        <p:spPr>
          <a:xfrm>
            <a:off x="611188" y="5300663"/>
            <a:ext cx="7848600" cy="260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3132138" y="6021388"/>
            <a:ext cx="4824412" cy="647700"/>
          </a:xfrm>
          <a:prstGeom prst="wedgeRectCallout">
            <a:avLst>
              <a:gd name="adj1" fmla="val -40219"/>
              <a:gd name="adj2" fmla="val -1238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若遇無法確定送出時，請依系統提示之訊息，完成修（補）正後，再進行確定送出作業</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圖片 1"/>
          <p:cNvPicPr>
            <a:picLocks noChangeAspect="1" noChangeArrowheads="1"/>
          </p:cNvPicPr>
          <p:nvPr/>
        </p:nvPicPr>
        <p:blipFill>
          <a:blip r:embed="rId3" cstate="print"/>
          <a:srcRect/>
          <a:stretch>
            <a:fillRect/>
          </a:stretch>
        </p:blipFill>
        <p:spPr bwMode="auto">
          <a:xfrm>
            <a:off x="250825" y="1125538"/>
            <a:ext cx="8642350" cy="2674937"/>
          </a:xfrm>
          <a:prstGeom prst="rect">
            <a:avLst/>
          </a:prstGeom>
          <a:noFill/>
          <a:ln w="9525">
            <a:noFill/>
            <a:miter lim="800000"/>
            <a:headEnd/>
            <a:tailEnd/>
          </a:ln>
        </p:spPr>
      </p:pic>
      <p:sp>
        <p:nvSpPr>
          <p:cNvPr id="57347"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列印表件</a:t>
            </a:r>
          </a:p>
        </p:txBody>
      </p:sp>
      <p:sp>
        <p:nvSpPr>
          <p:cNvPr id="57348" name="投影片編號版面配置區 4"/>
          <p:cNvSpPr>
            <a:spLocks noGrp="1"/>
          </p:cNvSpPr>
          <p:nvPr>
            <p:ph type="sldNum" sz="quarter" idx="12"/>
          </p:nvPr>
        </p:nvSpPr>
        <p:spPr>
          <a:xfrm>
            <a:off x="6553200" y="6273800"/>
            <a:ext cx="2133600" cy="476250"/>
          </a:xfrm>
          <a:noFill/>
        </p:spPr>
        <p:txBody>
          <a:bodyPr/>
          <a:lstStyle/>
          <a:p>
            <a:fld id="{F2EA43EC-3CD2-47F2-9323-A4D3F6AF67DC}" type="slidenum">
              <a:rPr lang="en-US" altLang="zh-TW" smtClean="0">
                <a:latin typeface="Arial" pitchFamily="34" charset="0"/>
                <a:ea typeface="新細明體" pitchFamily="18" charset="-120"/>
              </a:rPr>
              <a:pPr/>
              <a:t>44</a:t>
            </a:fld>
            <a:endParaRPr lang="en-US" altLang="zh-TW" smtClean="0">
              <a:latin typeface="Arial" pitchFamily="34" charset="0"/>
              <a:ea typeface="新細明體" pitchFamily="18" charset="-120"/>
            </a:endParaRPr>
          </a:p>
        </p:txBody>
      </p:sp>
      <p:sp>
        <p:nvSpPr>
          <p:cNvPr id="3" name="矩形 2"/>
          <p:cNvSpPr/>
          <p:nvPr/>
        </p:nvSpPr>
        <p:spPr>
          <a:xfrm>
            <a:off x="1316038" y="2205038"/>
            <a:ext cx="1223962" cy="1368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684213" y="4005263"/>
            <a:ext cx="8208962" cy="2305050"/>
          </a:xfrm>
          <a:prstGeom prst="wedgeRectCallout">
            <a:avLst>
              <a:gd name="adj1" fmla="val -35748"/>
              <a:gd name="adj2" fmla="val -6542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defRPr/>
            </a:pPr>
            <a:r>
              <a:rPr lang="en-US" altLang="zh-TW" dirty="0">
                <a:solidFill>
                  <a:schemeClr val="tx1"/>
                </a:solidFill>
              </a:rPr>
              <a:t>1.</a:t>
            </a:r>
            <a:r>
              <a:rPr lang="zh-TW" altLang="en-US" b="1" dirty="0">
                <a:solidFill>
                  <a:srgbClr val="0000FF"/>
                </a:solidFill>
              </a:rPr>
              <a:t>考生甄選編號（登入帳號）通知單：</a:t>
            </a:r>
            <a:r>
              <a:rPr lang="zh-TW" altLang="en-US" dirty="0">
                <a:solidFill>
                  <a:schemeClr val="tx1"/>
                </a:solidFill>
              </a:rPr>
              <a:t>列印後轉發參加甄選之推薦考生，請考生於留存聯簽名後由高職學校留存。</a:t>
            </a:r>
            <a:r>
              <a:rPr lang="zh-TW" altLang="en-US" b="1" dirty="0">
                <a:solidFill>
                  <a:srgbClr val="FF0000"/>
                </a:solidFill>
              </a:rPr>
              <a:t>另請提醒推薦考生，第一次登入網路報名系統須變更新密碼</a:t>
            </a:r>
            <a:r>
              <a:rPr lang="zh-TW" altLang="en-US" dirty="0">
                <a:solidFill>
                  <a:schemeClr val="tx1"/>
                </a:solidFill>
              </a:rPr>
              <a:t>，並須妥善保存新設定之密碼。</a:t>
            </a:r>
            <a:endParaRPr lang="en-US" altLang="zh-TW" dirty="0">
              <a:solidFill>
                <a:schemeClr val="tx1"/>
              </a:solidFill>
            </a:endParaRPr>
          </a:p>
          <a:p>
            <a:pPr marL="177800" indent="-177800">
              <a:defRPr/>
            </a:pPr>
            <a:r>
              <a:rPr lang="en-US" altLang="zh-TW" dirty="0">
                <a:solidFill>
                  <a:schemeClr val="tx1"/>
                </a:solidFill>
              </a:rPr>
              <a:t>2.</a:t>
            </a:r>
            <a:r>
              <a:rPr lang="zh-TW" altLang="en-US" b="1" dirty="0">
                <a:solidFill>
                  <a:srgbClr val="0000FF"/>
                </a:solidFill>
              </a:rPr>
              <a:t>考生報考證明書：</a:t>
            </a:r>
            <a:r>
              <a:rPr lang="zh-TW" altLang="en-US" dirty="0">
                <a:solidFill>
                  <a:schemeClr val="tx1"/>
                </a:solidFill>
              </a:rPr>
              <a:t>列印後由高職學校承辦人確認並填寫相關資訊，且</a:t>
            </a:r>
            <a:r>
              <a:rPr lang="zh-TW" altLang="en-US" b="1" dirty="0">
                <a:solidFill>
                  <a:srgbClr val="FF0000"/>
                </a:solidFill>
              </a:rPr>
              <a:t>逐級簽核。</a:t>
            </a:r>
            <a:endParaRPr lang="en-US" altLang="zh-TW" b="1" dirty="0">
              <a:solidFill>
                <a:srgbClr val="FF0000"/>
              </a:solidFill>
            </a:endParaRPr>
          </a:p>
          <a:p>
            <a:pPr marL="177800" lvl="1" indent="-177800">
              <a:defRPr/>
            </a:pPr>
            <a:r>
              <a:rPr lang="en-US" altLang="zh-TW" dirty="0">
                <a:solidFill>
                  <a:schemeClr val="tx1"/>
                </a:solidFill>
              </a:rPr>
              <a:t>3.</a:t>
            </a:r>
            <a:r>
              <a:rPr lang="zh-TW" altLang="zh-TW" b="1" dirty="0">
                <a:solidFill>
                  <a:srgbClr val="0000FF"/>
                </a:solidFill>
              </a:rPr>
              <a:t>高職學校推薦考生資料專用信封</a:t>
            </a:r>
            <a:r>
              <a:rPr lang="zh-TW" altLang="en-US" b="1" dirty="0">
                <a:solidFill>
                  <a:srgbClr val="0000FF"/>
                </a:solidFill>
              </a:rPr>
              <a:t>封面：</a:t>
            </a:r>
            <a:r>
              <a:rPr lang="zh-TW" altLang="en-US" dirty="0">
                <a:solidFill>
                  <a:schemeClr val="tx1"/>
                </a:solidFill>
              </a:rPr>
              <a:t>請於</a:t>
            </a:r>
            <a:r>
              <a:rPr lang="en-US" altLang="zh-TW" b="1" dirty="0">
                <a:solidFill>
                  <a:srgbClr val="FF0000"/>
                </a:solidFill>
              </a:rPr>
              <a:t>104</a:t>
            </a:r>
            <a:r>
              <a:rPr lang="zh-TW" altLang="zh-TW" b="1" dirty="0">
                <a:solidFill>
                  <a:srgbClr val="FF0000"/>
                </a:solidFill>
              </a:rPr>
              <a:t>年</a:t>
            </a:r>
            <a:r>
              <a:rPr lang="en-US" altLang="zh-TW" b="1" dirty="0">
                <a:solidFill>
                  <a:srgbClr val="FF0000"/>
                </a:solidFill>
              </a:rPr>
              <a:t>3</a:t>
            </a:r>
            <a:r>
              <a:rPr lang="zh-TW" altLang="zh-TW" b="1" dirty="0">
                <a:solidFill>
                  <a:srgbClr val="FF0000"/>
                </a:solidFill>
              </a:rPr>
              <a:t>月</a:t>
            </a:r>
            <a:r>
              <a:rPr lang="en-US" altLang="zh-TW" b="1" dirty="0">
                <a:solidFill>
                  <a:srgbClr val="FF0000"/>
                </a:solidFill>
              </a:rPr>
              <a:t>19</a:t>
            </a:r>
            <a:r>
              <a:rPr lang="zh-TW" altLang="zh-TW" b="1" dirty="0">
                <a:solidFill>
                  <a:srgbClr val="FF0000"/>
                </a:solidFill>
              </a:rPr>
              <a:t>日前</a:t>
            </a:r>
            <a:r>
              <a:rPr lang="zh-TW" altLang="zh-TW" dirty="0">
                <a:solidFill>
                  <a:schemeClr val="tx1"/>
                </a:solidFill>
              </a:rPr>
              <a:t>，由高職學校統一</a:t>
            </a:r>
            <a:r>
              <a:rPr lang="zh-TW" altLang="zh-TW" b="1" dirty="0">
                <a:solidFill>
                  <a:srgbClr val="FF0000"/>
                </a:solidFill>
              </a:rPr>
              <a:t>收齊考生報名表件，將推薦考生資料袋依推薦順序裝箱（袋），</a:t>
            </a:r>
            <a:r>
              <a:rPr lang="zh-TW" altLang="en-US" b="1" dirty="0">
                <a:solidFill>
                  <a:srgbClr val="FF0000"/>
                </a:solidFill>
              </a:rPr>
              <a:t>再黏貼上所</a:t>
            </a:r>
            <a:r>
              <a:rPr lang="zh-TW" altLang="zh-TW" b="1" dirty="0">
                <a:solidFill>
                  <a:srgbClr val="FF0000"/>
                </a:solidFill>
              </a:rPr>
              <a:t>列印</a:t>
            </a:r>
            <a:r>
              <a:rPr lang="zh-TW" altLang="en-US" b="1" dirty="0">
                <a:solidFill>
                  <a:srgbClr val="FF0000"/>
                </a:solidFill>
              </a:rPr>
              <a:t>之</a:t>
            </a:r>
            <a:r>
              <a:rPr lang="zh-TW" altLang="zh-TW" b="1" dirty="0">
                <a:solidFill>
                  <a:srgbClr val="0000FF"/>
                </a:solidFill>
              </a:rPr>
              <a:t>高職學校推薦考生資料專用信封</a:t>
            </a:r>
            <a:r>
              <a:rPr lang="zh-TW" altLang="en-US" b="1" dirty="0">
                <a:solidFill>
                  <a:srgbClr val="0000FF"/>
                </a:solidFill>
              </a:rPr>
              <a:t>封面</a:t>
            </a:r>
            <a:r>
              <a:rPr lang="zh-TW" altLang="zh-TW" b="1" dirty="0">
                <a:solidFill>
                  <a:srgbClr val="FF0000"/>
                </a:solidFill>
              </a:rPr>
              <a:t>，</a:t>
            </a:r>
            <a:r>
              <a:rPr lang="zh-TW" altLang="en-US" b="1" dirty="0">
                <a:solidFill>
                  <a:srgbClr val="FF0000"/>
                </a:solidFill>
              </a:rPr>
              <a:t>於規定期限內以快遞或限時掛號寄出</a:t>
            </a:r>
            <a:r>
              <a:rPr lang="zh-TW" altLang="zh-TW" b="1" dirty="0">
                <a:solidFill>
                  <a:srgbClr val="FF0000"/>
                </a:solidFill>
              </a:rPr>
              <a:t>（</a:t>
            </a:r>
            <a:r>
              <a:rPr lang="zh-TW" altLang="en-US" b="1" dirty="0">
                <a:solidFill>
                  <a:srgbClr val="FF0000"/>
                </a:solidFill>
              </a:rPr>
              <a:t>郵戳為憑</a:t>
            </a:r>
            <a:r>
              <a:rPr lang="zh-TW" altLang="zh-TW" b="1" dirty="0">
                <a:solidFill>
                  <a:srgbClr val="FF0000"/>
                </a:solidFill>
              </a:rPr>
              <a:t>）</a:t>
            </a:r>
            <a:r>
              <a:rPr lang="zh-TW" altLang="en-US" b="1" dirty="0">
                <a:solidFill>
                  <a:srgbClr val="FF0000"/>
                </a:solidFill>
              </a:rPr>
              <a:t>至本委員會</a:t>
            </a:r>
            <a:r>
              <a:rPr lang="zh-TW" altLang="zh-TW" dirty="0">
                <a:solidFill>
                  <a:schemeClr val="tx1"/>
                </a:solidFill>
              </a:rPr>
              <a:t>。</a:t>
            </a:r>
          </a:p>
        </p:txBody>
      </p:sp>
      <p:sp>
        <p:nvSpPr>
          <p:cNvPr id="10" name="矩形 9"/>
          <p:cNvSpPr/>
          <p:nvPr/>
        </p:nvSpPr>
        <p:spPr>
          <a:xfrm>
            <a:off x="247650" y="1354138"/>
            <a:ext cx="1554163"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6" name="Picture 2"/>
          <p:cNvPicPr>
            <a:picLocks noChangeAspect="1" noChangeArrowheads="1"/>
          </p:cNvPicPr>
          <p:nvPr/>
        </p:nvPicPr>
        <p:blipFill>
          <a:blip r:embed="rId4" cstate="print"/>
          <a:srcRect/>
          <a:stretch>
            <a:fillRect/>
          </a:stretch>
        </p:blipFill>
        <p:spPr bwMode="auto">
          <a:xfrm>
            <a:off x="2603991" y="2321688"/>
            <a:ext cx="4176464" cy="14401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601114" y="2737919"/>
            <a:ext cx="5256584" cy="277701"/>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2608733" y="3241359"/>
            <a:ext cx="5203627" cy="263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列印表件</a:t>
            </a:r>
          </a:p>
        </p:txBody>
      </p:sp>
      <p:sp>
        <p:nvSpPr>
          <p:cNvPr id="58371" name="投影片編號版面配置區 4"/>
          <p:cNvSpPr>
            <a:spLocks noGrp="1"/>
          </p:cNvSpPr>
          <p:nvPr>
            <p:ph type="sldNum" sz="quarter" idx="12"/>
          </p:nvPr>
        </p:nvSpPr>
        <p:spPr>
          <a:xfrm>
            <a:off x="6553200" y="6273800"/>
            <a:ext cx="2133600" cy="476250"/>
          </a:xfrm>
          <a:noFill/>
        </p:spPr>
        <p:txBody>
          <a:bodyPr/>
          <a:lstStyle/>
          <a:p>
            <a:fld id="{D774A687-DBC5-44A1-83CF-67EF34853DD1}" type="slidenum">
              <a:rPr lang="en-US" altLang="zh-TW" smtClean="0">
                <a:latin typeface="Arial" pitchFamily="34" charset="0"/>
                <a:ea typeface="新細明體" pitchFamily="18" charset="-120"/>
              </a:rPr>
              <a:pPr/>
              <a:t>45</a:t>
            </a:fld>
            <a:endParaRPr lang="en-US" altLang="zh-TW" smtClean="0">
              <a:latin typeface="Arial" pitchFamily="34" charset="0"/>
              <a:ea typeface="新細明體" pitchFamily="18" charset="-120"/>
            </a:endParaRPr>
          </a:p>
        </p:txBody>
      </p:sp>
      <p:grpSp>
        <p:nvGrpSpPr>
          <p:cNvPr id="58372" name="群組 26"/>
          <p:cNvGrpSpPr>
            <a:grpSpLocks/>
          </p:cNvGrpSpPr>
          <p:nvPr/>
        </p:nvGrpSpPr>
        <p:grpSpPr bwMode="auto">
          <a:xfrm>
            <a:off x="406400" y="1125538"/>
            <a:ext cx="3978275" cy="5027612"/>
            <a:chOff x="162816" y="1136165"/>
            <a:chExt cx="3977136" cy="5028991"/>
          </a:xfrm>
        </p:grpSpPr>
        <p:pic>
          <p:nvPicPr>
            <p:cNvPr id="58386" name="圖片 1"/>
            <p:cNvPicPr>
              <a:picLocks noChangeAspect="1" noChangeArrowheads="1"/>
            </p:cNvPicPr>
            <p:nvPr/>
          </p:nvPicPr>
          <p:blipFill>
            <a:blip r:embed="rId3" cstate="print"/>
            <a:srcRect/>
            <a:stretch>
              <a:fillRect/>
            </a:stretch>
          </p:blipFill>
          <p:spPr bwMode="auto">
            <a:xfrm>
              <a:off x="162816" y="1136165"/>
              <a:ext cx="3977136" cy="5028991"/>
            </a:xfrm>
            <a:prstGeom prst="rect">
              <a:avLst/>
            </a:prstGeom>
            <a:noFill/>
            <a:ln w="9525">
              <a:solidFill>
                <a:srgbClr val="000000"/>
              </a:solidFill>
              <a:miter lim="800000"/>
              <a:headEnd/>
              <a:tailEnd/>
            </a:ln>
          </p:spPr>
        </p:pic>
        <p:sp>
          <p:nvSpPr>
            <p:cNvPr id="11" name="矩形 10"/>
            <p:cNvSpPr/>
            <p:nvPr/>
          </p:nvSpPr>
          <p:spPr>
            <a:xfrm>
              <a:off x="2124404" y="1701470"/>
              <a:ext cx="833199" cy="1079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132179" y="1844384"/>
              <a:ext cx="415806" cy="1079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656388" y="2636763"/>
              <a:ext cx="818915" cy="651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1102347" y="2773326"/>
              <a:ext cx="165053" cy="460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1791125" y="2773326"/>
              <a:ext cx="360260" cy="460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58373" name="群組 25"/>
          <p:cNvGrpSpPr>
            <a:grpSpLocks/>
          </p:cNvGrpSpPr>
          <p:nvPr/>
        </p:nvGrpSpPr>
        <p:grpSpPr bwMode="auto">
          <a:xfrm>
            <a:off x="4500563" y="1125538"/>
            <a:ext cx="4319587" cy="5559425"/>
            <a:chOff x="4500563" y="1124745"/>
            <a:chExt cx="4319909" cy="5560269"/>
          </a:xfrm>
        </p:grpSpPr>
        <p:grpSp>
          <p:nvGrpSpPr>
            <p:cNvPr id="58374" name="群組 24"/>
            <p:cNvGrpSpPr>
              <a:grpSpLocks/>
            </p:cNvGrpSpPr>
            <p:nvPr/>
          </p:nvGrpSpPr>
          <p:grpSpPr bwMode="auto">
            <a:xfrm>
              <a:off x="4716015" y="1124745"/>
              <a:ext cx="4104457" cy="5030316"/>
              <a:chOff x="4716015" y="1124745"/>
              <a:chExt cx="4104457" cy="5030316"/>
            </a:xfrm>
          </p:grpSpPr>
          <p:pic>
            <p:nvPicPr>
              <p:cNvPr id="58376" name="圖片 1"/>
              <p:cNvPicPr>
                <a:picLocks noChangeAspect="1" noChangeArrowheads="1"/>
              </p:cNvPicPr>
              <p:nvPr/>
            </p:nvPicPr>
            <p:blipFill>
              <a:blip r:embed="rId4" cstate="print"/>
              <a:srcRect/>
              <a:stretch>
                <a:fillRect/>
              </a:stretch>
            </p:blipFill>
            <p:spPr bwMode="auto">
              <a:xfrm>
                <a:off x="4716015" y="1124745"/>
                <a:ext cx="4104457" cy="5030316"/>
              </a:xfrm>
              <a:prstGeom prst="rect">
                <a:avLst/>
              </a:prstGeom>
              <a:noFill/>
              <a:ln w="9525">
                <a:solidFill>
                  <a:srgbClr val="000000"/>
                </a:solidFill>
                <a:miter lim="800000"/>
                <a:headEnd/>
                <a:tailEnd/>
              </a:ln>
            </p:spPr>
          </p:pic>
          <p:sp>
            <p:nvSpPr>
              <p:cNvPr id="2" name="矩形 1"/>
              <p:cNvSpPr/>
              <p:nvPr/>
            </p:nvSpPr>
            <p:spPr>
              <a:xfrm>
                <a:off x="4756169" y="3196747"/>
                <a:ext cx="4032551" cy="2896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6412055" y="1664577"/>
                <a:ext cx="415956" cy="107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5772245" y="2661678"/>
                <a:ext cx="647748" cy="107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p:nvPr/>
            </p:nvSpPr>
            <p:spPr>
              <a:xfrm>
                <a:off x="7725015" y="2656915"/>
                <a:ext cx="415956" cy="107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5772245" y="2804575"/>
                <a:ext cx="819211" cy="65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25015" y="2804575"/>
                <a:ext cx="819211" cy="65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 21"/>
              <p:cNvSpPr/>
              <p:nvPr/>
            </p:nvSpPr>
            <p:spPr>
              <a:xfrm>
                <a:off x="8244167" y="1404187"/>
                <a:ext cx="415956" cy="10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4787921" y="1164438"/>
                <a:ext cx="920819" cy="215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4779984" y="1332739"/>
                <a:ext cx="415956" cy="107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4" name="矩形圖說文字 3"/>
            <p:cNvSpPr/>
            <p:nvPr/>
          </p:nvSpPr>
          <p:spPr>
            <a:xfrm>
              <a:off x="4500563" y="6253148"/>
              <a:ext cx="3743604" cy="431866"/>
            </a:xfrm>
            <a:prstGeom prst="wedgeRectCallout">
              <a:avLst>
                <a:gd name="adj1" fmla="val 29030"/>
                <a:gd name="adj2" fmla="val -9239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請高職學校承辦人填寫並逐級送核</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p:cNvSpPr>
            <a:spLocks noGrp="1"/>
          </p:cNvSpPr>
          <p:nvPr>
            <p:ph type="sldNum" sz="quarter" idx="12"/>
          </p:nvPr>
        </p:nvSpPr>
        <p:spPr>
          <a:noFill/>
        </p:spPr>
        <p:txBody>
          <a:bodyPr/>
          <a:lstStyle/>
          <a:p>
            <a:fld id="{0DE74BA5-E96F-4730-8F45-0A4B9AE91FCD}" type="slidenum">
              <a:rPr lang="zh-TW" altLang="en-US" smtClean="0">
                <a:latin typeface="Arial" pitchFamily="34" charset="0"/>
                <a:ea typeface="新細明體" pitchFamily="18" charset="-120"/>
              </a:rPr>
              <a:pPr/>
              <a:t>46</a:t>
            </a:fld>
            <a:endParaRPr lang="en-US" altLang="zh-TW" smtClean="0">
              <a:latin typeface="Arial" pitchFamily="34" charset="0"/>
              <a:ea typeface="新細明體" pitchFamily="18" charset="-120"/>
            </a:endParaRPr>
          </a:p>
        </p:txBody>
      </p:sp>
      <p:sp>
        <p:nvSpPr>
          <p:cNvPr id="59395"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列印表件</a:t>
            </a:r>
          </a:p>
        </p:txBody>
      </p:sp>
      <p:grpSp>
        <p:nvGrpSpPr>
          <p:cNvPr id="59396" name="群組 13"/>
          <p:cNvGrpSpPr>
            <a:grpSpLocks/>
          </p:cNvGrpSpPr>
          <p:nvPr/>
        </p:nvGrpSpPr>
        <p:grpSpPr bwMode="auto">
          <a:xfrm>
            <a:off x="1116013" y="1341438"/>
            <a:ext cx="6707187" cy="4464050"/>
            <a:chOff x="683568" y="1124744"/>
            <a:chExt cx="6708238" cy="4464124"/>
          </a:xfrm>
        </p:grpSpPr>
        <p:grpSp>
          <p:nvGrpSpPr>
            <p:cNvPr id="59397" name="群組 12"/>
            <p:cNvGrpSpPr>
              <a:grpSpLocks/>
            </p:cNvGrpSpPr>
            <p:nvPr/>
          </p:nvGrpSpPr>
          <p:grpSpPr bwMode="auto">
            <a:xfrm>
              <a:off x="683568" y="1124744"/>
              <a:ext cx="6708238" cy="3701401"/>
              <a:chOff x="827584" y="1124744"/>
              <a:chExt cx="6708238" cy="3701401"/>
            </a:xfrm>
          </p:grpSpPr>
          <p:pic>
            <p:nvPicPr>
              <p:cNvPr id="59399" name="圖片 1"/>
              <p:cNvPicPr>
                <a:picLocks noChangeAspect="1" noChangeArrowheads="1"/>
              </p:cNvPicPr>
              <p:nvPr/>
            </p:nvPicPr>
            <p:blipFill>
              <a:blip r:embed="rId2" cstate="print"/>
              <a:srcRect/>
              <a:stretch>
                <a:fillRect/>
              </a:stretch>
            </p:blipFill>
            <p:spPr bwMode="auto">
              <a:xfrm>
                <a:off x="827584" y="1124744"/>
                <a:ext cx="6708238" cy="3701401"/>
              </a:xfrm>
              <a:prstGeom prst="rect">
                <a:avLst/>
              </a:prstGeom>
              <a:noFill/>
              <a:ln w="9525">
                <a:solidFill>
                  <a:srgbClr val="000000"/>
                </a:solidFill>
                <a:miter lim="800000"/>
                <a:headEnd/>
                <a:tailEnd/>
              </a:ln>
            </p:spPr>
          </p:pic>
          <p:sp>
            <p:nvSpPr>
              <p:cNvPr id="7" name="矩形 6"/>
              <p:cNvSpPr/>
              <p:nvPr/>
            </p:nvSpPr>
            <p:spPr>
              <a:xfrm>
                <a:off x="1794522" y="2169336"/>
                <a:ext cx="833569" cy="1079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1794522" y="2340789"/>
                <a:ext cx="1409921" cy="1079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1764356" y="3790200"/>
                <a:ext cx="1367051" cy="15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794522" y="2513829"/>
                <a:ext cx="833569" cy="1079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794522" y="1988358"/>
                <a:ext cx="401701" cy="1079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0" name="矩形圖說文字 9"/>
            <p:cNvSpPr/>
            <p:nvPr/>
          </p:nvSpPr>
          <p:spPr>
            <a:xfrm>
              <a:off x="3419259" y="4941157"/>
              <a:ext cx="2521320" cy="647711"/>
            </a:xfrm>
            <a:prstGeom prst="wedgeRectCallout">
              <a:avLst>
                <a:gd name="adj1" fmla="val -62851"/>
                <a:gd name="adj2" fmla="val -2121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請高職學校承辦人填寫內附報名資料份數</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高職學校作業及查詢系統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查詢</a:t>
            </a:r>
          </a:p>
        </p:txBody>
      </p:sp>
      <p:sp>
        <p:nvSpPr>
          <p:cNvPr id="60419" name="投影片編號版面配置區 4"/>
          <p:cNvSpPr>
            <a:spLocks noGrp="1"/>
          </p:cNvSpPr>
          <p:nvPr>
            <p:ph type="sldNum" sz="quarter" idx="12"/>
          </p:nvPr>
        </p:nvSpPr>
        <p:spPr>
          <a:xfrm>
            <a:off x="6553200" y="6273800"/>
            <a:ext cx="2133600" cy="476250"/>
          </a:xfrm>
          <a:noFill/>
        </p:spPr>
        <p:txBody>
          <a:bodyPr/>
          <a:lstStyle/>
          <a:p>
            <a:fld id="{6565A7EA-BB78-4C08-A92E-C0B17BA20F58}" type="slidenum">
              <a:rPr lang="en-US" altLang="zh-TW" smtClean="0">
                <a:latin typeface="Arial" pitchFamily="34" charset="0"/>
                <a:ea typeface="新細明體" pitchFamily="18" charset="-120"/>
              </a:rPr>
              <a:pPr/>
              <a:t>47</a:t>
            </a:fld>
            <a:endParaRPr lang="en-US" altLang="zh-TW" smtClean="0">
              <a:latin typeface="Arial" pitchFamily="34" charset="0"/>
              <a:ea typeface="新細明體" pitchFamily="18" charset="-120"/>
            </a:endParaRPr>
          </a:p>
        </p:txBody>
      </p:sp>
      <p:grpSp>
        <p:nvGrpSpPr>
          <p:cNvPr id="60420" name="群組 14"/>
          <p:cNvGrpSpPr>
            <a:grpSpLocks/>
          </p:cNvGrpSpPr>
          <p:nvPr/>
        </p:nvGrpSpPr>
        <p:grpSpPr bwMode="auto">
          <a:xfrm>
            <a:off x="295275" y="998538"/>
            <a:ext cx="8424863" cy="5738812"/>
            <a:chOff x="294650" y="997980"/>
            <a:chExt cx="8424936" cy="5739313"/>
          </a:xfrm>
        </p:grpSpPr>
        <p:grpSp>
          <p:nvGrpSpPr>
            <p:cNvPr id="60422" name="群組 12"/>
            <p:cNvGrpSpPr>
              <a:grpSpLocks/>
            </p:cNvGrpSpPr>
            <p:nvPr/>
          </p:nvGrpSpPr>
          <p:grpSpPr bwMode="auto">
            <a:xfrm>
              <a:off x="294650" y="1018232"/>
              <a:ext cx="8424936" cy="5719061"/>
              <a:chOff x="251520" y="1052736"/>
              <a:chExt cx="8424936" cy="5719061"/>
            </a:xfrm>
          </p:grpSpPr>
          <p:grpSp>
            <p:nvGrpSpPr>
              <p:cNvPr id="60424" name="群組 11"/>
              <p:cNvGrpSpPr>
                <a:grpSpLocks/>
              </p:cNvGrpSpPr>
              <p:nvPr/>
            </p:nvGrpSpPr>
            <p:grpSpPr bwMode="auto">
              <a:xfrm>
                <a:off x="251520" y="1052736"/>
                <a:ext cx="8424936" cy="5184575"/>
                <a:chOff x="251520" y="1052736"/>
                <a:chExt cx="8424936" cy="5184575"/>
              </a:xfrm>
            </p:grpSpPr>
            <p:grpSp>
              <p:nvGrpSpPr>
                <p:cNvPr id="60426" name="群組 10"/>
                <p:cNvGrpSpPr>
                  <a:grpSpLocks/>
                </p:cNvGrpSpPr>
                <p:nvPr/>
              </p:nvGrpSpPr>
              <p:grpSpPr bwMode="auto">
                <a:xfrm>
                  <a:off x="251520" y="1052736"/>
                  <a:ext cx="8424936" cy="5184575"/>
                  <a:chOff x="950913" y="1181100"/>
                  <a:chExt cx="5576887" cy="3984625"/>
                </a:xfrm>
              </p:grpSpPr>
              <p:pic>
                <p:nvPicPr>
                  <p:cNvPr id="60429" name="圖片 1"/>
                  <p:cNvPicPr>
                    <a:picLocks noChangeAspect="1" noChangeArrowheads="1"/>
                  </p:cNvPicPr>
                  <p:nvPr/>
                </p:nvPicPr>
                <p:blipFill>
                  <a:blip r:embed="rId3" cstate="print"/>
                  <a:srcRect/>
                  <a:stretch>
                    <a:fillRect/>
                  </a:stretch>
                </p:blipFill>
                <p:spPr bwMode="auto">
                  <a:xfrm>
                    <a:off x="950913" y="1504950"/>
                    <a:ext cx="5576887" cy="3660775"/>
                  </a:xfrm>
                  <a:prstGeom prst="rect">
                    <a:avLst/>
                  </a:prstGeom>
                  <a:noFill/>
                  <a:ln w="9525">
                    <a:noFill/>
                    <a:miter lim="800000"/>
                    <a:headEnd/>
                    <a:tailEnd/>
                  </a:ln>
                </p:spPr>
              </p:pic>
              <p:pic>
                <p:nvPicPr>
                  <p:cNvPr id="60430" name="圖片 1"/>
                  <p:cNvPicPr>
                    <a:picLocks noChangeAspect="1" noChangeArrowheads="1"/>
                  </p:cNvPicPr>
                  <p:nvPr/>
                </p:nvPicPr>
                <p:blipFill>
                  <a:blip r:embed="rId4" cstate="print"/>
                  <a:srcRect b="61346"/>
                  <a:stretch>
                    <a:fillRect/>
                  </a:stretch>
                </p:blipFill>
                <p:spPr bwMode="auto">
                  <a:xfrm>
                    <a:off x="995363" y="1181100"/>
                    <a:ext cx="5486400" cy="236538"/>
                  </a:xfrm>
                  <a:prstGeom prst="rect">
                    <a:avLst/>
                  </a:prstGeom>
                  <a:noFill/>
                  <a:ln w="9525">
                    <a:noFill/>
                    <a:miter lim="800000"/>
                    <a:headEnd/>
                    <a:tailEnd/>
                  </a:ln>
                </p:spPr>
              </p:pic>
            </p:grpSp>
            <p:sp>
              <p:nvSpPr>
                <p:cNvPr id="2" name="矩形 1"/>
                <p:cNvSpPr/>
                <p:nvPr/>
              </p:nvSpPr>
              <p:spPr>
                <a:xfrm>
                  <a:off x="2215275" y="2637586"/>
                  <a:ext cx="6245279" cy="3238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27721" y="1230939"/>
                  <a:ext cx="1296999" cy="2254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4" name="矩形圖說文字 3"/>
              <p:cNvSpPr/>
              <p:nvPr/>
            </p:nvSpPr>
            <p:spPr>
              <a:xfrm>
                <a:off x="3131270" y="6051009"/>
                <a:ext cx="5113382" cy="720788"/>
              </a:xfrm>
              <a:prstGeom prst="wedgeRectCallout">
                <a:avLst>
                  <a:gd name="adj1" fmla="val -4422"/>
                  <a:gd name="adj2" fmla="val -7030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可查詢學生是否已進行網路報名、資格審查結果、其群別及不分群排名、分發結果等相關資訊</a:t>
                </a:r>
              </a:p>
            </p:txBody>
          </p:sp>
        </p:grpSp>
        <p:sp>
          <p:nvSpPr>
            <p:cNvPr id="14" name="矩形 13"/>
            <p:cNvSpPr/>
            <p:nvPr/>
          </p:nvSpPr>
          <p:spPr>
            <a:xfrm>
              <a:off x="7181285" y="997980"/>
              <a:ext cx="576268" cy="215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6" name="矩形 15"/>
          <p:cNvSpPr/>
          <p:nvPr/>
        </p:nvSpPr>
        <p:spPr>
          <a:xfrm>
            <a:off x="3132138" y="1666875"/>
            <a:ext cx="2808287"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投影片編號版面配置區 3"/>
          <p:cNvSpPr>
            <a:spLocks noGrp="1"/>
          </p:cNvSpPr>
          <p:nvPr>
            <p:ph type="sldNum" sz="quarter" idx="12"/>
          </p:nvPr>
        </p:nvSpPr>
        <p:spPr>
          <a:noFill/>
        </p:spPr>
        <p:txBody>
          <a:bodyPr/>
          <a:lstStyle/>
          <a:p>
            <a:fld id="{12E26910-AE6D-4803-BCD8-8629BCB7FD67}" type="slidenum">
              <a:rPr lang="zh-TW" altLang="en-US" smtClean="0">
                <a:latin typeface="Arial" pitchFamily="34" charset="0"/>
                <a:ea typeface="新細明體" pitchFamily="18" charset="-120"/>
              </a:rPr>
              <a:pPr/>
              <a:t>48</a:t>
            </a:fld>
            <a:endParaRPr lang="en-US" altLang="zh-TW" smtClean="0">
              <a:latin typeface="Arial" pitchFamily="34" charset="0"/>
              <a:ea typeface="新細明體" pitchFamily="18" charset="-120"/>
            </a:endParaRPr>
          </a:p>
        </p:txBody>
      </p:sp>
      <p:sp>
        <p:nvSpPr>
          <p:cNvPr id="62468"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grpSp>
        <p:nvGrpSpPr>
          <p:cNvPr id="12" name="群組 11"/>
          <p:cNvGrpSpPr/>
          <p:nvPr/>
        </p:nvGrpSpPr>
        <p:grpSpPr>
          <a:xfrm>
            <a:off x="179512" y="1104492"/>
            <a:ext cx="8784976" cy="5564596"/>
            <a:chOff x="179512" y="1104492"/>
            <a:chExt cx="8784976" cy="5564596"/>
          </a:xfrm>
        </p:grpSpPr>
        <p:pic>
          <p:nvPicPr>
            <p:cNvPr id="11" name="圖片 10"/>
            <p:cNvPicPr/>
            <p:nvPr/>
          </p:nvPicPr>
          <p:blipFill>
            <a:blip r:embed="rId2" cstate="print"/>
            <a:srcRect/>
            <a:stretch>
              <a:fillRect/>
            </a:stretch>
          </p:blipFill>
          <p:spPr bwMode="auto">
            <a:xfrm>
              <a:off x="179512" y="1104492"/>
              <a:ext cx="8784976" cy="4896544"/>
            </a:xfrm>
            <a:prstGeom prst="rect">
              <a:avLst/>
            </a:prstGeom>
            <a:noFill/>
            <a:ln w="9525">
              <a:noFill/>
              <a:miter lim="800000"/>
              <a:headEnd/>
              <a:tailEnd/>
            </a:ln>
          </p:spPr>
        </p:pic>
        <p:sp>
          <p:nvSpPr>
            <p:cNvPr id="7" name="矩形 6"/>
            <p:cNvSpPr/>
            <p:nvPr/>
          </p:nvSpPr>
          <p:spPr>
            <a:xfrm>
              <a:off x="323528" y="2852936"/>
              <a:ext cx="8556625" cy="3023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251520" y="2259621"/>
              <a:ext cx="795070"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3708400" y="6021388"/>
              <a:ext cx="3636963" cy="647700"/>
            </a:xfrm>
            <a:prstGeom prst="wedgeRectCallout">
              <a:avLst>
                <a:gd name="adj1" fmla="val -2288"/>
                <a:gd name="adj2" fmla="val -9149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請考生先閱讀報名重要注意事項後，點選「登入」</a:t>
              </a:r>
            </a:p>
          </p:txBody>
        </p:sp>
        <p:sp>
          <p:nvSpPr>
            <p:cNvPr id="10" name="矩形 9"/>
            <p:cNvSpPr/>
            <p:nvPr/>
          </p:nvSpPr>
          <p:spPr>
            <a:xfrm>
              <a:off x="2129111" y="2204864"/>
              <a:ext cx="1074737"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a:blip r:embed="rId3" cstate="print"/>
          <a:srcRect/>
          <a:stretch>
            <a:fillRect/>
          </a:stretch>
        </p:blipFill>
        <p:spPr bwMode="auto">
          <a:xfrm>
            <a:off x="179512" y="1052735"/>
            <a:ext cx="8784976" cy="4608513"/>
          </a:xfrm>
          <a:prstGeom prst="rect">
            <a:avLst/>
          </a:prstGeom>
          <a:noFill/>
          <a:ln w="9525">
            <a:noFill/>
            <a:miter lim="800000"/>
            <a:headEnd/>
            <a:tailEnd/>
          </a:ln>
        </p:spPr>
      </p:pic>
      <p:sp>
        <p:nvSpPr>
          <p:cNvPr id="65539"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65540" name="投影片編號版面配置區 4"/>
          <p:cNvSpPr>
            <a:spLocks noGrp="1"/>
          </p:cNvSpPr>
          <p:nvPr>
            <p:ph type="sldNum" sz="quarter" idx="12"/>
          </p:nvPr>
        </p:nvSpPr>
        <p:spPr>
          <a:xfrm>
            <a:off x="6553200" y="6273800"/>
            <a:ext cx="2133600" cy="476250"/>
          </a:xfrm>
          <a:noFill/>
        </p:spPr>
        <p:txBody>
          <a:bodyPr/>
          <a:lstStyle/>
          <a:p>
            <a:fld id="{9C9CA8A1-79AF-49B1-9210-66B8D66AB359}" type="slidenum">
              <a:rPr lang="en-US" altLang="zh-TW" smtClean="0">
                <a:latin typeface="Arial" pitchFamily="34" charset="0"/>
                <a:ea typeface="新細明體" pitchFamily="18" charset="-120"/>
              </a:rPr>
              <a:pPr/>
              <a:t>49</a:t>
            </a:fld>
            <a:endParaRPr lang="en-US" altLang="zh-TW" smtClean="0">
              <a:latin typeface="Arial" pitchFamily="34" charset="0"/>
              <a:ea typeface="新細明體" pitchFamily="18" charset="-120"/>
            </a:endParaRPr>
          </a:p>
        </p:txBody>
      </p:sp>
      <p:sp>
        <p:nvSpPr>
          <p:cNvPr id="2" name="矩形 1"/>
          <p:cNvSpPr/>
          <p:nvPr/>
        </p:nvSpPr>
        <p:spPr>
          <a:xfrm>
            <a:off x="4572000" y="3068960"/>
            <a:ext cx="168265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181817" y="2158734"/>
            <a:ext cx="83978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3059832" y="5491355"/>
            <a:ext cx="5084043" cy="936104"/>
          </a:xfrm>
          <a:prstGeom prst="wedgeRectCallout">
            <a:avLst>
              <a:gd name="adj1" fmla="val 7031"/>
              <a:gd name="adj2" fmla="val -22636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首次登入，請輸入各高職學校發予考生之「甄選編號（登入帳號）通知單」上之甄選編號及預設密碼，並輸入畫面上之驗證碼進行密碼變更作業</a:t>
            </a:r>
          </a:p>
        </p:txBody>
      </p:sp>
      <p:sp>
        <p:nvSpPr>
          <p:cNvPr id="11" name="矩形 10"/>
          <p:cNvSpPr/>
          <p:nvPr/>
        </p:nvSpPr>
        <p:spPr>
          <a:xfrm>
            <a:off x="4330098" y="5102436"/>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2377256" y="2178986"/>
            <a:ext cx="5385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 name="群組 12"/>
          <p:cNvGrpSpPr>
            <a:grpSpLocks/>
          </p:cNvGrpSpPr>
          <p:nvPr/>
        </p:nvGrpSpPr>
        <p:grpSpPr bwMode="auto">
          <a:xfrm>
            <a:off x="2052625" y="2132856"/>
            <a:ext cx="269875" cy="276225"/>
            <a:chOff x="6228184" y="3501008"/>
            <a:chExt cx="269626" cy="276999"/>
          </a:xfrm>
        </p:grpSpPr>
        <p:sp>
          <p:nvSpPr>
            <p:cNvPr id="14" name="橢圓 1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6" name="群組 15"/>
          <p:cNvGrpSpPr>
            <a:grpSpLocks/>
          </p:cNvGrpSpPr>
          <p:nvPr/>
        </p:nvGrpSpPr>
        <p:grpSpPr bwMode="auto">
          <a:xfrm>
            <a:off x="5383832" y="2740979"/>
            <a:ext cx="268288" cy="276225"/>
            <a:chOff x="6228184" y="3501008"/>
            <a:chExt cx="269626" cy="276999"/>
          </a:xfrm>
        </p:grpSpPr>
        <p:sp>
          <p:nvSpPr>
            <p:cNvPr id="17" name="橢圓 1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grpSp>
        <p:nvGrpSpPr>
          <p:cNvPr id="19" name="群組 18"/>
          <p:cNvGrpSpPr>
            <a:grpSpLocks/>
          </p:cNvGrpSpPr>
          <p:nvPr/>
        </p:nvGrpSpPr>
        <p:grpSpPr bwMode="auto">
          <a:xfrm>
            <a:off x="4004562" y="5139940"/>
            <a:ext cx="269875" cy="276225"/>
            <a:chOff x="6228184" y="3501008"/>
            <a:chExt cx="269626" cy="276999"/>
          </a:xfrm>
        </p:grpSpPr>
        <p:sp>
          <p:nvSpPr>
            <p:cNvPr id="20" name="橢圓 1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3</a:t>
              </a:r>
              <a:endParaRPr lang="zh-TW" altLang="en-US" sz="1200">
                <a:solidFill>
                  <a:srgbClr val="FF000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endParaRPr lang="zh-TW" altLang="en-US" smtClean="0"/>
          </a:p>
        </p:txBody>
      </p:sp>
      <p:sp>
        <p:nvSpPr>
          <p:cNvPr id="17411" name="投影片編號版面配置區 3"/>
          <p:cNvSpPr>
            <a:spLocks noGrp="1"/>
          </p:cNvSpPr>
          <p:nvPr>
            <p:ph type="sldNum" sz="quarter" idx="12"/>
          </p:nvPr>
        </p:nvSpPr>
        <p:spPr>
          <a:noFill/>
        </p:spPr>
        <p:txBody>
          <a:bodyPr/>
          <a:lstStyle/>
          <a:p>
            <a:fld id="{133AC01D-FD5C-4C81-8A9B-5FD5658DD775}" type="slidenum">
              <a:rPr lang="zh-TW" altLang="en-US" smtClean="0">
                <a:latin typeface="Arial" pitchFamily="34" charset="0"/>
                <a:ea typeface="新細明體" pitchFamily="18" charset="-120"/>
              </a:rPr>
              <a:pPr/>
              <a:t>5</a:t>
            </a:fld>
            <a:endParaRPr lang="en-US" altLang="zh-TW" smtClean="0">
              <a:latin typeface="Arial" pitchFamily="34" charset="0"/>
              <a:ea typeface="新細明體" pitchFamily="18" charset="-120"/>
            </a:endParaRPr>
          </a:p>
        </p:txBody>
      </p:sp>
      <p:sp>
        <p:nvSpPr>
          <p:cNvPr id="17412" name="矩形 4"/>
          <p:cNvSpPr>
            <a:spLocks noChangeArrowheads="1"/>
          </p:cNvSpPr>
          <p:nvPr/>
        </p:nvSpPr>
        <p:spPr bwMode="auto">
          <a:xfrm>
            <a:off x="395288" y="2708275"/>
            <a:ext cx="8199437" cy="862013"/>
          </a:xfrm>
          <a:prstGeom prst="rect">
            <a:avLst/>
          </a:prstGeom>
          <a:noFill/>
          <a:ln w="9525">
            <a:noFill/>
            <a:miter lim="800000"/>
            <a:headEnd/>
            <a:tailEnd/>
          </a:ln>
        </p:spPr>
        <p:txBody>
          <a:bodyPr wrap="none">
            <a:spAutoFit/>
          </a:bodyPr>
          <a:lstStyle/>
          <a:p>
            <a:pPr marL="812800" indent="-812800">
              <a:buFont typeface="Wingdings 2" pitchFamily="18" charset="2"/>
              <a:buNone/>
            </a:pPr>
            <a:r>
              <a:rPr lang="zh-TW" altLang="en-US" sz="5000" b="1">
                <a:latin typeface="Times New Roman" pitchFamily="18" charset="0"/>
                <a:ea typeface="標楷體" pitchFamily="65" charset="-120"/>
              </a:rPr>
              <a:t>貳、</a:t>
            </a:r>
            <a:r>
              <a:rPr lang="en-US" altLang="zh-TW" sz="5000" b="1">
                <a:latin typeface="Times New Roman" pitchFamily="18" charset="0"/>
                <a:ea typeface="標楷體" pitchFamily="65" charset="-120"/>
              </a:rPr>
              <a:t>104</a:t>
            </a:r>
            <a:r>
              <a:rPr lang="zh-TW" altLang="en-US" sz="5000" b="1">
                <a:latin typeface="Times New Roman" pitchFamily="18" charset="0"/>
                <a:ea typeface="標楷體" pitchFamily="65" charset="-120"/>
              </a:rPr>
              <a:t>學年度報名注意事項</a:t>
            </a:r>
            <a:endParaRPr lang="en-US" altLang="zh-TW" sz="50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p:nvPr/>
        </p:nvPicPr>
        <p:blipFill>
          <a:blip r:embed="rId3" cstate="print"/>
          <a:srcRect/>
          <a:stretch>
            <a:fillRect/>
          </a:stretch>
        </p:blipFill>
        <p:spPr bwMode="auto">
          <a:xfrm>
            <a:off x="242894" y="1124744"/>
            <a:ext cx="8663378" cy="4176464"/>
          </a:xfrm>
          <a:prstGeom prst="rect">
            <a:avLst/>
          </a:prstGeom>
          <a:noFill/>
          <a:ln w="9525">
            <a:noFill/>
            <a:miter lim="800000"/>
            <a:headEnd/>
            <a:tailEnd/>
          </a:ln>
        </p:spPr>
      </p:pic>
      <p:sp>
        <p:nvSpPr>
          <p:cNvPr id="66563"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66564" name="投影片編號版面配置區 4"/>
          <p:cNvSpPr>
            <a:spLocks noGrp="1"/>
          </p:cNvSpPr>
          <p:nvPr>
            <p:ph type="sldNum" sz="quarter" idx="12"/>
          </p:nvPr>
        </p:nvSpPr>
        <p:spPr>
          <a:xfrm>
            <a:off x="6553200" y="6273800"/>
            <a:ext cx="2133600" cy="476250"/>
          </a:xfrm>
          <a:noFill/>
        </p:spPr>
        <p:txBody>
          <a:bodyPr/>
          <a:lstStyle/>
          <a:p>
            <a:fld id="{A8945C99-6684-4365-B234-0B4731373CE3}" type="slidenum">
              <a:rPr lang="en-US" altLang="zh-TW" smtClean="0">
                <a:latin typeface="Arial" pitchFamily="34" charset="0"/>
                <a:ea typeface="新細明體" pitchFamily="18" charset="-120"/>
              </a:rPr>
              <a:pPr/>
              <a:t>50</a:t>
            </a:fld>
            <a:endParaRPr lang="en-US" altLang="zh-TW" smtClean="0">
              <a:latin typeface="Arial" pitchFamily="34" charset="0"/>
              <a:ea typeface="新細明體" pitchFamily="18" charset="-120"/>
            </a:endParaRPr>
          </a:p>
        </p:txBody>
      </p:sp>
      <p:sp>
        <p:nvSpPr>
          <p:cNvPr id="2" name="矩形 1"/>
          <p:cNvSpPr/>
          <p:nvPr/>
        </p:nvSpPr>
        <p:spPr>
          <a:xfrm>
            <a:off x="3898050" y="3429001"/>
            <a:ext cx="1656184" cy="1181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2987824" y="5462477"/>
            <a:ext cx="3096344" cy="486803"/>
          </a:xfrm>
          <a:prstGeom prst="wedgeRectCallout">
            <a:avLst>
              <a:gd name="adj1" fmla="val -6706"/>
              <a:gd name="adj2" fmla="val -14389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smtClean="0">
                <a:solidFill>
                  <a:srgbClr val="FF0000"/>
                </a:solidFill>
              </a:rPr>
              <a:t>輸入</a:t>
            </a:r>
            <a:r>
              <a:rPr lang="zh-TW" altLang="en-US" dirty="0">
                <a:solidFill>
                  <a:srgbClr val="FF0000"/>
                </a:solidFill>
              </a:rPr>
              <a:t>完成後點按「送出」 。</a:t>
            </a:r>
          </a:p>
        </p:txBody>
      </p:sp>
      <p:sp>
        <p:nvSpPr>
          <p:cNvPr id="8" name="矩形 7"/>
          <p:cNvSpPr/>
          <p:nvPr/>
        </p:nvSpPr>
        <p:spPr>
          <a:xfrm>
            <a:off x="297650" y="2369132"/>
            <a:ext cx="750528" cy="2250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963566" y="3509634"/>
            <a:ext cx="642938" cy="144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6572" name="Rectangle 12"/>
          <p:cNvSpPr>
            <a:spLocks noChangeArrowheads="1"/>
          </p:cNvSpPr>
          <p:nvPr/>
        </p:nvSpPr>
        <p:spPr bwMode="auto">
          <a:xfrm>
            <a:off x="4174456" y="4677438"/>
            <a:ext cx="432048" cy="288032"/>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grpSp>
        <p:nvGrpSpPr>
          <p:cNvPr id="13" name="群組 12"/>
          <p:cNvGrpSpPr>
            <a:grpSpLocks/>
          </p:cNvGrpSpPr>
          <p:nvPr/>
        </p:nvGrpSpPr>
        <p:grpSpPr bwMode="auto">
          <a:xfrm>
            <a:off x="3347864" y="3501008"/>
            <a:ext cx="269875" cy="276225"/>
            <a:chOff x="6228184" y="3501008"/>
            <a:chExt cx="269626" cy="276999"/>
          </a:xfrm>
        </p:grpSpPr>
        <p:sp>
          <p:nvSpPr>
            <p:cNvPr id="14" name="橢圓 1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6" name="群組 15"/>
          <p:cNvGrpSpPr>
            <a:grpSpLocks/>
          </p:cNvGrpSpPr>
          <p:nvPr/>
        </p:nvGrpSpPr>
        <p:grpSpPr bwMode="auto">
          <a:xfrm>
            <a:off x="3805790" y="4857534"/>
            <a:ext cx="268288" cy="276225"/>
            <a:chOff x="6228184" y="3501008"/>
            <a:chExt cx="269626" cy="276999"/>
          </a:xfrm>
        </p:grpSpPr>
        <p:sp>
          <p:nvSpPr>
            <p:cNvPr id="17" name="橢圓 1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sp>
        <p:nvSpPr>
          <p:cNvPr id="19" name="矩形圖說文字 18"/>
          <p:cNvSpPr/>
          <p:nvPr/>
        </p:nvSpPr>
        <p:spPr>
          <a:xfrm>
            <a:off x="6084168" y="2852936"/>
            <a:ext cx="2664296" cy="1728192"/>
          </a:xfrm>
          <a:prstGeom prst="wedgeRectCallout">
            <a:avLst>
              <a:gd name="adj1" fmla="val -68249"/>
              <a:gd name="adj2" fmla="val -520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請輸入原預設密碼，並設定新</a:t>
            </a:r>
            <a:r>
              <a:rPr lang="zh-TW" altLang="en-US" dirty="0" smtClean="0">
                <a:solidFill>
                  <a:srgbClr val="FF0000"/>
                </a:solidFill>
              </a:rPr>
              <a:t>密碼長度為</a:t>
            </a:r>
            <a:r>
              <a:rPr lang="en-US" altLang="zh-TW" dirty="0" smtClean="0">
                <a:solidFill>
                  <a:srgbClr val="FF0000"/>
                </a:solidFill>
              </a:rPr>
              <a:t>8~12</a:t>
            </a:r>
            <a:r>
              <a:rPr lang="zh-TW" altLang="en-US" dirty="0">
                <a:solidFill>
                  <a:srgbClr val="FF0000"/>
                </a:solidFill>
              </a:rPr>
              <a:t>字元，須</a:t>
            </a:r>
            <a:r>
              <a:rPr lang="zh-TW" altLang="en-US" dirty="0" smtClean="0">
                <a:solidFill>
                  <a:srgbClr val="FF0000"/>
                </a:solidFill>
              </a:rPr>
              <a:t>包含英文（大小寫不限）及數字，</a:t>
            </a:r>
            <a:r>
              <a:rPr lang="zh-TW" altLang="en-US" dirty="0">
                <a:solidFill>
                  <a:srgbClr val="FF0000"/>
                </a:solidFill>
              </a:rPr>
              <a:t>請將新密碼妥善保存</a:t>
            </a:r>
            <a:r>
              <a:rPr lang="zh-TW" altLang="en-US" dirty="0" smtClean="0">
                <a:solidFill>
                  <a:srgbClr val="FF0000"/>
                </a:solidFill>
              </a:rPr>
              <a:t>。</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a:blip r:embed="rId3" cstate="print"/>
          <a:srcRect/>
          <a:stretch>
            <a:fillRect/>
          </a:stretch>
        </p:blipFill>
        <p:spPr bwMode="auto">
          <a:xfrm>
            <a:off x="302116" y="1052736"/>
            <a:ext cx="8590364" cy="4827520"/>
          </a:xfrm>
          <a:prstGeom prst="rect">
            <a:avLst/>
          </a:prstGeom>
          <a:noFill/>
          <a:ln w="9525">
            <a:noFill/>
            <a:miter lim="800000"/>
            <a:headEnd/>
            <a:tailEnd/>
          </a:ln>
        </p:spPr>
      </p:pic>
      <p:sp>
        <p:nvSpPr>
          <p:cNvPr id="67587"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67588" name="投影片編號版面配置區 4"/>
          <p:cNvSpPr>
            <a:spLocks noGrp="1"/>
          </p:cNvSpPr>
          <p:nvPr>
            <p:ph type="sldNum" sz="quarter" idx="12"/>
          </p:nvPr>
        </p:nvSpPr>
        <p:spPr>
          <a:xfrm>
            <a:off x="6553200" y="6273800"/>
            <a:ext cx="2133600" cy="476250"/>
          </a:xfrm>
          <a:noFill/>
        </p:spPr>
        <p:txBody>
          <a:bodyPr/>
          <a:lstStyle/>
          <a:p>
            <a:fld id="{92841673-BF88-4CAD-930C-FE758D2DA2EA}" type="slidenum">
              <a:rPr lang="en-US" altLang="zh-TW" smtClean="0">
                <a:latin typeface="Arial" pitchFamily="34" charset="0"/>
                <a:ea typeface="新細明體" pitchFamily="18" charset="-120"/>
              </a:rPr>
              <a:pPr/>
              <a:t>51</a:t>
            </a:fld>
            <a:endParaRPr lang="en-US" altLang="zh-TW" smtClean="0">
              <a:latin typeface="Arial" pitchFamily="34" charset="0"/>
              <a:ea typeface="新細明體" pitchFamily="18" charset="-120"/>
            </a:endParaRPr>
          </a:p>
        </p:txBody>
      </p:sp>
      <p:sp>
        <p:nvSpPr>
          <p:cNvPr id="2" name="矩形 1"/>
          <p:cNvSpPr/>
          <p:nvPr/>
        </p:nvSpPr>
        <p:spPr>
          <a:xfrm>
            <a:off x="4652963" y="3212976"/>
            <a:ext cx="1508125" cy="12002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2987825" y="5732463"/>
            <a:ext cx="4752528" cy="701675"/>
          </a:xfrm>
          <a:prstGeom prst="wedgeRectCallout">
            <a:avLst>
              <a:gd name="adj1" fmla="val 7907"/>
              <a:gd name="adj2" fmla="val -2380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請輸入「甄選編號」、變更後之「密碼」及「驗證碼」後點按「送出」，進入報名系統</a:t>
            </a:r>
            <a:endParaRPr lang="zh-TW" altLang="en-US" dirty="0">
              <a:solidFill>
                <a:srgbClr val="FF0000"/>
              </a:solidFill>
            </a:endParaRPr>
          </a:p>
        </p:txBody>
      </p:sp>
      <p:sp>
        <p:nvSpPr>
          <p:cNvPr id="8" name="矩形 7"/>
          <p:cNvSpPr/>
          <p:nvPr/>
        </p:nvSpPr>
        <p:spPr>
          <a:xfrm>
            <a:off x="315577" y="2236668"/>
            <a:ext cx="841375" cy="144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4723967" y="3268636"/>
            <a:ext cx="648072" cy="144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Rectangle 12"/>
          <p:cNvSpPr>
            <a:spLocks noChangeArrowheads="1"/>
          </p:cNvSpPr>
          <p:nvPr/>
        </p:nvSpPr>
        <p:spPr bwMode="auto">
          <a:xfrm>
            <a:off x="4427984" y="5301208"/>
            <a:ext cx="432048" cy="288032"/>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grpSp>
        <p:nvGrpSpPr>
          <p:cNvPr id="12" name="群組 11"/>
          <p:cNvGrpSpPr>
            <a:grpSpLocks/>
          </p:cNvGrpSpPr>
          <p:nvPr/>
        </p:nvGrpSpPr>
        <p:grpSpPr bwMode="auto">
          <a:xfrm>
            <a:off x="6084168" y="2852936"/>
            <a:ext cx="269875" cy="276225"/>
            <a:chOff x="6228184" y="3501008"/>
            <a:chExt cx="269626" cy="276999"/>
          </a:xfrm>
        </p:grpSpPr>
        <p:sp>
          <p:nvSpPr>
            <p:cNvPr id="13" name="橢圓 12"/>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5" name="群組 14"/>
          <p:cNvGrpSpPr>
            <a:grpSpLocks/>
          </p:cNvGrpSpPr>
          <p:nvPr/>
        </p:nvGrpSpPr>
        <p:grpSpPr bwMode="auto">
          <a:xfrm>
            <a:off x="4067944" y="5373216"/>
            <a:ext cx="268288" cy="276225"/>
            <a:chOff x="6228184" y="3501008"/>
            <a:chExt cx="269626" cy="276999"/>
          </a:xfrm>
        </p:grpSpPr>
        <p:sp>
          <p:nvSpPr>
            <p:cNvPr id="16" name="橢圓 15"/>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a:blip r:embed="rId3" cstate="print"/>
          <a:srcRect/>
          <a:stretch>
            <a:fillRect/>
          </a:stretch>
        </p:blipFill>
        <p:spPr bwMode="auto">
          <a:xfrm>
            <a:off x="309736" y="1110342"/>
            <a:ext cx="8294712" cy="4838938"/>
          </a:xfrm>
          <a:prstGeom prst="rect">
            <a:avLst/>
          </a:prstGeom>
          <a:noFill/>
          <a:ln w="9525">
            <a:noFill/>
            <a:miter lim="800000"/>
            <a:headEnd/>
            <a:tailEnd/>
          </a:ln>
        </p:spPr>
      </p:pic>
      <p:sp>
        <p:nvSpPr>
          <p:cNvPr id="68611"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報名注意事項</a:t>
            </a:r>
          </a:p>
        </p:txBody>
      </p:sp>
      <p:sp>
        <p:nvSpPr>
          <p:cNvPr id="68612" name="投影片編號版面配置區 4"/>
          <p:cNvSpPr>
            <a:spLocks noGrp="1"/>
          </p:cNvSpPr>
          <p:nvPr>
            <p:ph type="sldNum" sz="quarter" idx="12"/>
          </p:nvPr>
        </p:nvSpPr>
        <p:spPr>
          <a:xfrm>
            <a:off x="6553200" y="6273800"/>
            <a:ext cx="2133600" cy="476250"/>
          </a:xfrm>
          <a:noFill/>
        </p:spPr>
        <p:txBody>
          <a:bodyPr/>
          <a:lstStyle/>
          <a:p>
            <a:fld id="{8D8EE8EB-90AF-4280-BBF2-27D0AF551A2A}" type="slidenum">
              <a:rPr lang="en-US" altLang="zh-TW" smtClean="0">
                <a:latin typeface="Arial" pitchFamily="34" charset="0"/>
                <a:ea typeface="新細明體" pitchFamily="18" charset="-120"/>
              </a:rPr>
              <a:pPr/>
              <a:t>52</a:t>
            </a:fld>
            <a:endParaRPr lang="en-US" altLang="zh-TW" smtClean="0">
              <a:latin typeface="Arial" pitchFamily="34" charset="0"/>
              <a:ea typeface="新細明體" pitchFamily="18" charset="-120"/>
            </a:endParaRPr>
          </a:p>
        </p:txBody>
      </p:sp>
      <p:sp>
        <p:nvSpPr>
          <p:cNvPr id="2" name="矩形 1"/>
          <p:cNvSpPr/>
          <p:nvPr/>
        </p:nvSpPr>
        <p:spPr>
          <a:xfrm>
            <a:off x="539552" y="2348880"/>
            <a:ext cx="7920880" cy="2816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3851920" y="5981084"/>
            <a:ext cx="4176464" cy="688276"/>
          </a:xfrm>
          <a:prstGeom prst="wedgeRectCallout">
            <a:avLst>
              <a:gd name="adj1" fmla="val 2296"/>
              <a:gd name="adj2" fmla="val -15653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請務必閱讀報名注意事項，並勾選核取方塊後</a:t>
            </a:r>
            <a:r>
              <a:rPr lang="zh-TW" altLang="en-US" dirty="0" smtClean="0">
                <a:solidFill>
                  <a:srgbClr val="FF0000"/>
                </a:solidFill>
              </a:rPr>
              <a:t>，點按</a:t>
            </a:r>
            <a:r>
              <a:rPr lang="zh-TW" altLang="en-US" dirty="0">
                <a:solidFill>
                  <a:srgbClr val="FF0000"/>
                </a:solidFill>
              </a:rPr>
              <a:t>「下一步」</a:t>
            </a:r>
          </a:p>
        </p:txBody>
      </p:sp>
      <p:sp>
        <p:nvSpPr>
          <p:cNvPr id="8" name="矩形 7"/>
          <p:cNvSpPr/>
          <p:nvPr/>
        </p:nvSpPr>
        <p:spPr>
          <a:xfrm>
            <a:off x="378055" y="2092652"/>
            <a:ext cx="1000125" cy="144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067334" y="5213298"/>
            <a:ext cx="2808312"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1" name="群組 10"/>
          <p:cNvGrpSpPr>
            <a:grpSpLocks/>
          </p:cNvGrpSpPr>
          <p:nvPr/>
        </p:nvGrpSpPr>
        <p:grpSpPr bwMode="auto">
          <a:xfrm>
            <a:off x="179512" y="3717032"/>
            <a:ext cx="269875" cy="276225"/>
            <a:chOff x="6228184" y="3501008"/>
            <a:chExt cx="269626" cy="276999"/>
          </a:xfrm>
        </p:grpSpPr>
        <p:sp>
          <p:nvSpPr>
            <p:cNvPr id="12" name="橢圓 11"/>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4" name="群組 13"/>
          <p:cNvGrpSpPr>
            <a:grpSpLocks/>
          </p:cNvGrpSpPr>
          <p:nvPr/>
        </p:nvGrpSpPr>
        <p:grpSpPr bwMode="auto">
          <a:xfrm>
            <a:off x="2699792" y="5445224"/>
            <a:ext cx="268288" cy="276225"/>
            <a:chOff x="6228184" y="3501008"/>
            <a:chExt cx="269626" cy="276999"/>
          </a:xfrm>
        </p:grpSpPr>
        <p:sp>
          <p:nvSpPr>
            <p:cNvPr id="15" name="橢圓 14"/>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p:nvPr/>
        </p:nvPicPr>
        <p:blipFill>
          <a:blip r:embed="rId3" cstate="print"/>
          <a:srcRect/>
          <a:stretch>
            <a:fillRect/>
          </a:stretch>
        </p:blipFill>
        <p:spPr bwMode="auto">
          <a:xfrm>
            <a:off x="611560" y="1097561"/>
            <a:ext cx="7848872" cy="4347663"/>
          </a:xfrm>
          <a:prstGeom prst="rect">
            <a:avLst/>
          </a:prstGeom>
          <a:noFill/>
          <a:ln w="9525">
            <a:solidFill>
              <a:schemeClr val="accent1">
                <a:lumMod val="40000"/>
                <a:lumOff val="60000"/>
              </a:schemeClr>
            </a:solidFill>
            <a:miter lim="800000"/>
            <a:headEnd/>
            <a:tailEnd/>
          </a:ln>
        </p:spPr>
      </p:pic>
      <p:sp>
        <p:nvSpPr>
          <p:cNvPr id="69635"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zh-TW" b="1" smtClean="0">
                <a:solidFill>
                  <a:srgbClr val="C00000"/>
                </a:solidFill>
                <a:latin typeface="標楷體" pitchFamily="65" charset="-120"/>
                <a:ea typeface="標楷體" pitchFamily="65" charset="-120"/>
              </a:rPr>
              <a:t>隱私權保護政策聲明</a:t>
            </a:r>
            <a:endParaRPr lang="zh-TW" altLang="en-US" b="1" smtClean="0">
              <a:solidFill>
                <a:srgbClr val="C00000"/>
              </a:solidFill>
              <a:latin typeface="標楷體" pitchFamily="65" charset="-120"/>
              <a:ea typeface="標楷體" pitchFamily="65" charset="-120"/>
            </a:endParaRPr>
          </a:p>
        </p:txBody>
      </p:sp>
      <p:sp>
        <p:nvSpPr>
          <p:cNvPr id="69636" name="投影片編號版面配置區 4"/>
          <p:cNvSpPr>
            <a:spLocks noGrp="1"/>
          </p:cNvSpPr>
          <p:nvPr>
            <p:ph type="sldNum" sz="quarter" idx="12"/>
          </p:nvPr>
        </p:nvSpPr>
        <p:spPr>
          <a:xfrm>
            <a:off x="6553200" y="6273800"/>
            <a:ext cx="2133600" cy="476250"/>
          </a:xfrm>
          <a:noFill/>
        </p:spPr>
        <p:txBody>
          <a:bodyPr/>
          <a:lstStyle/>
          <a:p>
            <a:fld id="{AED5D8C8-EE5E-4AED-914C-FE2443D468EF}" type="slidenum">
              <a:rPr lang="en-US" altLang="zh-TW" smtClean="0">
                <a:latin typeface="Arial" pitchFamily="34" charset="0"/>
                <a:ea typeface="新細明體" pitchFamily="18" charset="-120"/>
              </a:rPr>
              <a:pPr/>
              <a:t>53</a:t>
            </a:fld>
            <a:endParaRPr lang="en-US" altLang="zh-TW" smtClean="0">
              <a:latin typeface="Arial" pitchFamily="34" charset="0"/>
              <a:ea typeface="新細明體" pitchFamily="18" charset="-120"/>
            </a:endParaRPr>
          </a:p>
        </p:txBody>
      </p:sp>
      <p:sp>
        <p:nvSpPr>
          <p:cNvPr id="2" name="矩形 1"/>
          <p:cNvSpPr/>
          <p:nvPr/>
        </p:nvSpPr>
        <p:spPr>
          <a:xfrm>
            <a:off x="602882" y="1061701"/>
            <a:ext cx="7848873" cy="38884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2555776" y="5405020"/>
            <a:ext cx="5781775" cy="1008112"/>
          </a:xfrm>
          <a:prstGeom prst="wedgeRectCallout">
            <a:avLst>
              <a:gd name="adj1" fmla="val 3372"/>
              <a:gd name="adj2" fmla="val -904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請閱讀「隱私權保護政策聲明」內容，並勾選「同意提供本人之個人資料予技專校院招生委員會聯合會作為招生相關工作目的使用」核取方塊</a:t>
            </a:r>
            <a:r>
              <a:rPr lang="zh-TW" altLang="zh-TW" dirty="0" smtClean="0">
                <a:solidFill>
                  <a:srgbClr val="FF0000"/>
                </a:solidFill>
              </a:rPr>
              <a:t>，</a:t>
            </a:r>
            <a:r>
              <a:rPr lang="zh-TW" altLang="en-US" dirty="0" smtClean="0">
                <a:solidFill>
                  <a:srgbClr val="FF0000"/>
                </a:solidFill>
              </a:rPr>
              <a:t>點</a:t>
            </a:r>
            <a:r>
              <a:rPr lang="zh-TW" altLang="zh-TW" dirty="0" smtClean="0">
                <a:solidFill>
                  <a:srgbClr val="FF0000"/>
                </a:solidFill>
              </a:rPr>
              <a:t>按</a:t>
            </a:r>
            <a:r>
              <a:rPr lang="zh-TW" altLang="zh-TW" dirty="0">
                <a:solidFill>
                  <a:srgbClr val="FF0000"/>
                </a:solidFill>
              </a:rPr>
              <a:t>「下一步」</a:t>
            </a:r>
            <a:endParaRPr lang="zh-TW" altLang="en-US" dirty="0">
              <a:solidFill>
                <a:srgbClr val="FF0000"/>
              </a:solidFill>
            </a:endParaRPr>
          </a:p>
        </p:txBody>
      </p:sp>
      <p:sp>
        <p:nvSpPr>
          <p:cNvPr id="8" name="矩形 7"/>
          <p:cNvSpPr/>
          <p:nvPr/>
        </p:nvSpPr>
        <p:spPr>
          <a:xfrm>
            <a:off x="3764010" y="5049036"/>
            <a:ext cx="63217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9" name="群組 8"/>
          <p:cNvGrpSpPr>
            <a:grpSpLocks/>
          </p:cNvGrpSpPr>
          <p:nvPr/>
        </p:nvGrpSpPr>
        <p:grpSpPr bwMode="auto">
          <a:xfrm>
            <a:off x="269677" y="2636912"/>
            <a:ext cx="269875" cy="276225"/>
            <a:chOff x="6228184" y="3501008"/>
            <a:chExt cx="269626" cy="276999"/>
          </a:xfrm>
        </p:grpSpPr>
        <p:sp>
          <p:nvSpPr>
            <p:cNvPr id="10" name="橢圓 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2" name="群組 11"/>
          <p:cNvGrpSpPr>
            <a:grpSpLocks/>
          </p:cNvGrpSpPr>
          <p:nvPr/>
        </p:nvGrpSpPr>
        <p:grpSpPr bwMode="auto">
          <a:xfrm>
            <a:off x="3459627" y="5065187"/>
            <a:ext cx="268288" cy="276225"/>
            <a:chOff x="6228184" y="3501008"/>
            <a:chExt cx="269626" cy="276999"/>
          </a:xfrm>
        </p:grpSpPr>
        <p:sp>
          <p:nvSpPr>
            <p:cNvPr id="13" name="橢圓 12"/>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p:cNvPicPr/>
          <p:nvPr/>
        </p:nvPicPr>
        <p:blipFill>
          <a:blip r:embed="rId3" cstate="print"/>
          <a:srcRect/>
          <a:stretch>
            <a:fillRect/>
          </a:stretch>
        </p:blipFill>
        <p:spPr bwMode="auto">
          <a:xfrm>
            <a:off x="197442" y="1916832"/>
            <a:ext cx="7830942" cy="3973066"/>
          </a:xfrm>
          <a:prstGeom prst="rect">
            <a:avLst/>
          </a:prstGeom>
          <a:noFill/>
          <a:ln w="9525">
            <a:noFill/>
            <a:miter lim="800000"/>
            <a:headEnd/>
            <a:tailEnd/>
          </a:ln>
        </p:spPr>
      </p:pic>
      <p:sp>
        <p:nvSpPr>
          <p:cNvPr id="70658"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70659" name="投影片編號版面配置區 4"/>
          <p:cNvSpPr>
            <a:spLocks noGrp="1"/>
          </p:cNvSpPr>
          <p:nvPr>
            <p:ph type="sldNum" sz="quarter" idx="12"/>
          </p:nvPr>
        </p:nvSpPr>
        <p:spPr>
          <a:xfrm>
            <a:off x="6553200" y="6273800"/>
            <a:ext cx="2133600" cy="476250"/>
          </a:xfrm>
          <a:noFill/>
        </p:spPr>
        <p:txBody>
          <a:bodyPr/>
          <a:lstStyle/>
          <a:p>
            <a:fld id="{140F915D-6291-48F9-9E53-C92F755BD0D7}" type="slidenum">
              <a:rPr lang="en-US" altLang="zh-TW" smtClean="0">
                <a:latin typeface="Arial" pitchFamily="34" charset="0"/>
                <a:ea typeface="新細明體" pitchFamily="18" charset="-120"/>
              </a:rPr>
              <a:pPr/>
              <a:t>54</a:t>
            </a:fld>
            <a:endParaRPr lang="en-US" altLang="zh-TW" smtClean="0">
              <a:latin typeface="Arial" pitchFamily="34" charset="0"/>
              <a:ea typeface="新細明體" pitchFamily="18" charset="-120"/>
            </a:endParaRPr>
          </a:p>
        </p:txBody>
      </p:sp>
      <p:sp>
        <p:nvSpPr>
          <p:cNvPr id="3" name="矩形圖說文字 2"/>
          <p:cNvSpPr/>
          <p:nvPr/>
        </p:nvSpPr>
        <p:spPr>
          <a:xfrm>
            <a:off x="2987824" y="5877272"/>
            <a:ext cx="5256584" cy="792087"/>
          </a:xfrm>
          <a:prstGeom prst="wedgeRectCallout">
            <a:avLst>
              <a:gd name="adj1" fmla="val 5871"/>
              <a:gd name="adj2" fmla="val -11947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請考生確實填寫通訊欄等相關資料，以利本會通知或聯絡相關訊息。輸入完成後點按「下一步」</a:t>
            </a:r>
            <a:r>
              <a:rPr lang="zh-TW" altLang="en-US" dirty="0" smtClean="0">
                <a:solidFill>
                  <a:srgbClr val="FF0000"/>
                </a:solidFill>
              </a:rPr>
              <a:t>。</a:t>
            </a:r>
            <a:endParaRPr lang="zh-TW" altLang="en-US" dirty="0">
              <a:solidFill>
                <a:srgbClr val="FF0000"/>
              </a:solidFill>
            </a:endParaRPr>
          </a:p>
        </p:txBody>
      </p:sp>
      <p:sp>
        <p:nvSpPr>
          <p:cNvPr id="70665" name="矩形 3"/>
          <p:cNvSpPr>
            <a:spLocks noChangeArrowheads="1"/>
          </p:cNvSpPr>
          <p:nvPr/>
        </p:nvSpPr>
        <p:spPr bwMode="auto">
          <a:xfrm>
            <a:off x="250825" y="1052513"/>
            <a:ext cx="1762021" cy="369332"/>
          </a:xfrm>
          <a:prstGeom prst="rect">
            <a:avLst/>
          </a:prstGeom>
          <a:noFill/>
          <a:ln w="9525">
            <a:noFill/>
            <a:miter lim="800000"/>
            <a:headEnd/>
            <a:tailEnd/>
          </a:ln>
        </p:spPr>
        <p:txBody>
          <a:bodyPr wrap="none">
            <a:spAutoFit/>
          </a:bodyPr>
          <a:lstStyle/>
          <a:p>
            <a:r>
              <a:rPr lang="en-US" altLang="zh-TW" b="1" dirty="0" smtClean="0"/>
              <a:t>1</a:t>
            </a:r>
            <a:r>
              <a:rPr lang="en-US" altLang="zh-TW" b="1" dirty="0"/>
              <a:t>.</a:t>
            </a:r>
            <a:r>
              <a:rPr lang="zh-TW" altLang="en-US" b="1" dirty="0" smtClean="0"/>
              <a:t>輸入報名</a:t>
            </a:r>
            <a:r>
              <a:rPr lang="zh-TW" altLang="en-US" b="1" dirty="0"/>
              <a:t>資料</a:t>
            </a:r>
          </a:p>
        </p:txBody>
      </p:sp>
      <p:sp>
        <p:nvSpPr>
          <p:cNvPr id="15" name="矩形 14"/>
          <p:cNvSpPr/>
          <p:nvPr/>
        </p:nvSpPr>
        <p:spPr>
          <a:xfrm>
            <a:off x="323528" y="2645877"/>
            <a:ext cx="6768752" cy="1530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323528" y="4203158"/>
            <a:ext cx="676942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3889424" y="5527028"/>
            <a:ext cx="504056" cy="262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5292080" y="1926085"/>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9" name="群組 18"/>
          <p:cNvGrpSpPr>
            <a:grpSpLocks/>
          </p:cNvGrpSpPr>
          <p:nvPr/>
        </p:nvGrpSpPr>
        <p:grpSpPr bwMode="auto">
          <a:xfrm>
            <a:off x="5508104" y="2175941"/>
            <a:ext cx="269875" cy="276225"/>
            <a:chOff x="6228184" y="3501008"/>
            <a:chExt cx="269626" cy="276999"/>
          </a:xfrm>
        </p:grpSpPr>
        <p:sp>
          <p:nvSpPr>
            <p:cNvPr id="20" name="橢圓 1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2" name="群組 21"/>
          <p:cNvGrpSpPr>
            <a:grpSpLocks/>
          </p:cNvGrpSpPr>
          <p:nvPr/>
        </p:nvGrpSpPr>
        <p:grpSpPr bwMode="auto">
          <a:xfrm>
            <a:off x="67300" y="3736790"/>
            <a:ext cx="268288" cy="276225"/>
            <a:chOff x="6228184" y="3501008"/>
            <a:chExt cx="269626" cy="276999"/>
          </a:xfrm>
        </p:grpSpPr>
        <p:sp>
          <p:nvSpPr>
            <p:cNvPr id="23" name="橢圓 22"/>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grpSp>
        <p:nvGrpSpPr>
          <p:cNvPr id="25" name="群組 24"/>
          <p:cNvGrpSpPr>
            <a:grpSpLocks/>
          </p:cNvGrpSpPr>
          <p:nvPr/>
        </p:nvGrpSpPr>
        <p:grpSpPr bwMode="auto">
          <a:xfrm>
            <a:off x="3563888" y="5529039"/>
            <a:ext cx="269875" cy="276225"/>
            <a:chOff x="6228184" y="3501008"/>
            <a:chExt cx="269626" cy="276999"/>
          </a:xfrm>
        </p:grpSpPr>
        <p:sp>
          <p:nvSpPr>
            <p:cNvPr id="26" name="橢圓 25"/>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矩形 26"/>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3</a:t>
              </a:r>
              <a:endParaRPr lang="zh-TW" altLang="en-US" sz="1200">
                <a:solidFill>
                  <a:srgbClr val="FF0000"/>
                </a:solidFill>
              </a:endParaRPr>
            </a:p>
          </p:txBody>
        </p:sp>
      </p:grpSp>
      <p:sp>
        <p:nvSpPr>
          <p:cNvPr id="4" name="矩形圖說文字 3"/>
          <p:cNvSpPr/>
          <p:nvPr/>
        </p:nvSpPr>
        <p:spPr>
          <a:xfrm>
            <a:off x="3131840" y="908719"/>
            <a:ext cx="5761335" cy="936105"/>
          </a:xfrm>
          <a:prstGeom prst="wedgeRectCallout">
            <a:avLst>
              <a:gd name="adj1" fmla="val 2220"/>
              <a:gd name="adj2" fmla="val 14194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點選「網路報名作業」並輸入考生報名資料</a:t>
            </a:r>
            <a:r>
              <a:rPr lang="zh-TW" altLang="en-US" dirty="0" smtClean="0">
                <a:solidFill>
                  <a:srgbClr val="FF0000"/>
                </a:solidFill>
              </a:rPr>
              <a:t>，請</a:t>
            </a:r>
            <a:r>
              <a:rPr lang="zh-TW" altLang="en-US" dirty="0">
                <a:solidFill>
                  <a:srgbClr val="FF0000"/>
                </a:solidFill>
              </a:rPr>
              <a:t>確認各項資料是否正確，校內群名次由就讀學校提供，由系統自動換算群名次百分比，如資料有誤請向就讀學校反應</a:t>
            </a:r>
            <a:r>
              <a:rPr lang="zh-TW" altLang="en-US" dirty="0" smtClean="0">
                <a:solidFill>
                  <a:srgbClr val="FF0000"/>
                </a:solidFill>
              </a:rPr>
              <a:t>。</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55</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smtClean="0">
                <a:solidFill>
                  <a:srgbClr val="C00000"/>
                </a:solidFill>
                <a:latin typeface="標楷體" pitchFamily="65" charset="-120"/>
                <a:ea typeface="標楷體" pitchFamily="65" charset="-120"/>
              </a:rPr>
              <a:t>網路報名系統</a:t>
            </a:r>
            <a:r>
              <a:rPr lang="en-US" altLang="zh-TW" sz="36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網路報名作業</a:t>
            </a:r>
          </a:p>
        </p:txBody>
      </p:sp>
      <p:sp>
        <p:nvSpPr>
          <p:cNvPr id="9" name="矩形 3"/>
          <p:cNvSpPr>
            <a:spLocks noChangeArrowheads="1"/>
          </p:cNvSpPr>
          <p:nvPr/>
        </p:nvSpPr>
        <p:spPr bwMode="auto">
          <a:xfrm>
            <a:off x="467544" y="1460931"/>
            <a:ext cx="2787943" cy="369332"/>
          </a:xfrm>
          <a:prstGeom prst="rect">
            <a:avLst/>
          </a:prstGeom>
          <a:noFill/>
          <a:ln w="9525">
            <a:noFill/>
            <a:miter lim="800000"/>
            <a:headEnd/>
            <a:tailEnd/>
          </a:ln>
        </p:spPr>
        <p:txBody>
          <a:bodyPr wrap="none">
            <a:spAutoFit/>
          </a:bodyPr>
          <a:lstStyle/>
          <a:p>
            <a:r>
              <a:rPr lang="en-US" altLang="zh-TW" b="1" dirty="0" smtClean="0">
                <a:solidFill>
                  <a:srgbClr val="0000FF"/>
                </a:solidFill>
              </a:rPr>
              <a:t>A.</a:t>
            </a:r>
            <a:r>
              <a:rPr lang="zh-TW" altLang="en-US" b="1" dirty="0" smtClean="0">
                <a:solidFill>
                  <a:srgbClr val="0000FF"/>
                </a:solidFill>
              </a:rPr>
              <a:t> 點選「新增比序</a:t>
            </a:r>
            <a:r>
              <a:rPr lang="zh-TW" altLang="zh-TW" b="1" dirty="0" smtClean="0">
                <a:solidFill>
                  <a:srgbClr val="0000FF"/>
                </a:solidFill>
              </a:rPr>
              <a:t>項</a:t>
            </a:r>
            <a:r>
              <a:rPr lang="zh-TW" altLang="en-US" b="1" dirty="0" smtClean="0">
                <a:solidFill>
                  <a:srgbClr val="0000FF"/>
                </a:solidFill>
              </a:rPr>
              <a:t>目」</a:t>
            </a:r>
            <a:endParaRPr lang="zh-TW" altLang="en-US" b="1" dirty="0">
              <a:solidFill>
                <a:srgbClr val="0000FF"/>
              </a:solidFill>
            </a:endParaRPr>
          </a:p>
        </p:txBody>
      </p:sp>
      <p:grpSp>
        <p:nvGrpSpPr>
          <p:cNvPr id="25" name="群組 24"/>
          <p:cNvGrpSpPr/>
          <p:nvPr/>
        </p:nvGrpSpPr>
        <p:grpSpPr>
          <a:xfrm>
            <a:off x="827584" y="3284984"/>
            <a:ext cx="7416824" cy="2880320"/>
            <a:chOff x="827584" y="3284984"/>
            <a:chExt cx="7416824" cy="2880320"/>
          </a:xfrm>
        </p:grpSpPr>
        <p:pic>
          <p:nvPicPr>
            <p:cNvPr id="10" name="圖片 9"/>
            <p:cNvPicPr/>
            <p:nvPr/>
          </p:nvPicPr>
          <p:blipFill>
            <a:blip r:embed="rId2" cstate="print"/>
            <a:srcRect/>
            <a:stretch>
              <a:fillRect/>
            </a:stretch>
          </p:blipFill>
          <p:spPr bwMode="auto">
            <a:xfrm>
              <a:off x="827584" y="3284984"/>
              <a:ext cx="7416824" cy="2880320"/>
            </a:xfrm>
            <a:prstGeom prst="rect">
              <a:avLst/>
            </a:prstGeom>
            <a:noFill/>
            <a:ln w="9525">
              <a:noFill/>
              <a:miter lim="800000"/>
              <a:headEnd/>
              <a:tailEnd/>
            </a:ln>
          </p:spPr>
        </p:pic>
        <p:sp>
          <p:nvSpPr>
            <p:cNvPr id="13" name="矩形 12"/>
            <p:cNvSpPr/>
            <p:nvPr/>
          </p:nvSpPr>
          <p:spPr>
            <a:xfrm>
              <a:off x="988819" y="4070523"/>
              <a:ext cx="886794" cy="304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4535996" y="5709403"/>
              <a:ext cx="564324" cy="304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2" name="矩形圖說文字 21"/>
          <p:cNvSpPr/>
          <p:nvPr/>
        </p:nvSpPr>
        <p:spPr>
          <a:xfrm>
            <a:off x="1043607" y="1916832"/>
            <a:ext cx="7776865" cy="1152128"/>
          </a:xfrm>
          <a:prstGeom prst="wedgeRectCallout">
            <a:avLst>
              <a:gd name="adj1" fmla="val 70"/>
              <a:gd name="adj2" fmla="val 778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FF0000"/>
                </a:solidFill>
              </a:rPr>
              <a:t>第</a:t>
            </a:r>
            <a:r>
              <a:rPr lang="en-US" altLang="zh-TW" dirty="0" smtClean="0">
                <a:solidFill>
                  <a:srgbClr val="FF0000"/>
                </a:solidFill>
              </a:rPr>
              <a:t>6</a:t>
            </a:r>
            <a:r>
              <a:rPr lang="zh-TW" altLang="en-US" dirty="0" smtClean="0">
                <a:solidFill>
                  <a:srgbClr val="FF0000"/>
                </a:solidFill>
              </a:rPr>
              <a:t>比序及第</a:t>
            </a:r>
            <a:r>
              <a:rPr lang="en-US" altLang="zh-TW" dirty="0" smtClean="0">
                <a:solidFill>
                  <a:srgbClr val="FF0000"/>
                </a:solidFill>
              </a:rPr>
              <a:t>7</a:t>
            </a:r>
            <a:r>
              <a:rPr lang="zh-TW" altLang="en-US" dirty="0" smtClean="0">
                <a:solidFill>
                  <a:srgbClr val="FF0000"/>
                </a:solidFill>
              </a:rPr>
              <a:t>比序</a:t>
            </a:r>
            <a:r>
              <a:rPr lang="zh-TW" altLang="zh-TW" dirty="0" smtClean="0">
                <a:solidFill>
                  <a:srgbClr val="FF0000"/>
                </a:solidFill>
              </a:rPr>
              <a:t>所有</a:t>
            </a:r>
            <a:r>
              <a:rPr lang="zh-TW" altLang="zh-TW" dirty="0">
                <a:solidFill>
                  <a:srgbClr val="FF0000"/>
                </a:solidFill>
              </a:rPr>
              <a:t>採計項目及計分標準詳如簡章第</a:t>
            </a:r>
            <a:r>
              <a:rPr lang="en-US" altLang="zh-TW" dirty="0">
                <a:solidFill>
                  <a:srgbClr val="FF0000"/>
                </a:solidFill>
              </a:rPr>
              <a:t>8</a:t>
            </a:r>
            <a:r>
              <a:rPr lang="zh-TW" altLang="zh-TW" dirty="0">
                <a:solidFill>
                  <a:srgbClr val="FF0000"/>
                </a:solidFill>
              </a:rPr>
              <a:t>頁至第</a:t>
            </a:r>
            <a:r>
              <a:rPr lang="en-US" altLang="zh-TW" dirty="0">
                <a:solidFill>
                  <a:srgbClr val="FF0000"/>
                </a:solidFill>
              </a:rPr>
              <a:t>10</a:t>
            </a:r>
            <a:r>
              <a:rPr lang="zh-TW" altLang="zh-TW" dirty="0">
                <a:solidFill>
                  <a:srgbClr val="FF0000"/>
                </a:solidFill>
              </a:rPr>
              <a:t>頁之附表一及附表二所示。請考生於「網路報系統」點選登錄持有之項目，並將採計項目之相關證明影本寄至本委員會審查，其他未在採計表列項目或未於網路報名系統項目之資料概不予採計，亦無須寄出</a:t>
            </a:r>
            <a:r>
              <a:rPr lang="zh-TW" altLang="en-US" dirty="0" smtClean="0">
                <a:solidFill>
                  <a:srgbClr val="FF0000"/>
                </a:solidFill>
              </a:rPr>
              <a:t>。</a:t>
            </a:r>
            <a:endParaRPr lang="zh-TW" altLang="en-US" dirty="0">
              <a:solidFill>
                <a:srgbClr val="FF0000"/>
              </a:solidFill>
            </a:endParaRPr>
          </a:p>
        </p:txBody>
      </p:sp>
      <p:sp>
        <p:nvSpPr>
          <p:cNvPr id="11" name="矩形圖說文字 10"/>
          <p:cNvSpPr/>
          <p:nvPr/>
        </p:nvSpPr>
        <p:spPr>
          <a:xfrm>
            <a:off x="6660232" y="4077072"/>
            <a:ext cx="1872208" cy="1440160"/>
          </a:xfrm>
          <a:prstGeom prst="wedgeRectCallout">
            <a:avLst>
              <a:gd name="adj1" fmla="val -237465"/>
              <a:gd name="adj2" fmla="val -357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點選「新增比序項目」，選擇要登錄之類型後，</a:t>
            </a:r>
            <a:r>
              <a:rPr lang="zh-TW" altLang="en-US" dirty="0" smtClean="0">
                <a:solidFill>
                  <a:srgbClr val="FF0000"/>
                </a:solidFill>
              </a:rPr>
              <a:t>點</a:t>
            </a:r>
            <a:r>
              <a:rPr lang="zh-TW" altLang="en-US" dirty="0">
                <a:solidFill>
                  <a:srgbClr val="FF0000"/>
                </a:solidFill>
              </a:rPr>
              <a:t>按「下一步</a:t>
            </a:r>
            <a:r>
              <a:rPr lang="zh-TW" altLang="en-US" dirty="0" smtClean="0">
                <a:solidFill>
                  <a:srgbClr val="FF0000"/>
                </a:solidFill>
              </a:rPr>
              <a:t>」</a:t>
            </a:r>
            <a:endParaRPr lang="zh-TW" altLang="en-US" dirty="0">
              <a:solidFill>
                <a:srgbClr val="FF0000"/>
              </a:solidFill>
            </a:endParaRPr>
          </a:p>
        </p:txBody>
      </p:sp>
      <p:grpSp>
        <p:nvGrpSpPr>
          <p:cNvPr id="26" name="群組 25"/>
          <p:cNvGrpSpPr>
            <a:grpSpLocks/>
          </p:cNvGrpSpPr>
          <p:nvPr/>
        </p:nvGrpSpPr>
        <p:grpSpPr bwMode="auto">
          <a:xfrm>
            <a:off x="2051720" y="4005064"/>
            <a:ext cx="269875" cy="276225"/>
            <a:chOff x="6228184" y="3501008"/>
            <a:chExt cx="269626" cy="276999"/>
          </a:xfrm>
        </p:grpSpPr>
        <p:sp>
          <p:nvSpPr>
            <p:cNvPr id="27" name="橢圓 26"/>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9" name="群組 28"/>
          <p:cNvGrpSpPr>
            <a:grpSpLocks/>
          </p:cNvGrpSpPr>
          <p:nvPr/>
        </p:nvGrpSpPr>
        <p:grpSpPr bwMode="auto">
          <a:xfrm>
            <a:off x="5220072" y="5661248"/>
            <a:ext cx="268288" cy="276225"/>
            <a:chOff x="6228184" y="3501008"/>
            <a:chExt cx="269626" cy="276999"/>
          </a:xfrm>
        </p:grpSpPr>
        <p:sp>
          <p:nvSpPr>
            <p:cNvPr id="30" name="橢圓 29"/>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矩形 3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p:nvPr/>
        </p:nvPicPr>
        <p:blipFill>
          <a:blip r:embed="rId2" cstate="print"/>
          <a:srcRect/>
          <a:stretch>
            <a:fillRect/>
          </a:stretch>
        </p:blipFill>
        <p:spPr bwMode="auto">
          <a:xfrm>
            <a:off x="251520" y="1844824"/>
            <a:ext cx="8064896" cy="4752528"/>
          </a:xfrm>
          <a:prstGeom prst="rect">
            <a:avLst/>
          </a:prstGeom>
          <a:noFill/>
          <a:ln w="9525">
            <a:solidFill>
              <a:srgbClr val="0000FF"/>
            </a:solidFill>
            <a:miter lim="800000"/>
            <a:headEnd/>
            <a:tailEnd/>
          </a:ln>
        </p:spPr>
      </p:pic>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56</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smtClean="0">
                <a:solidFill>
                  <a:srgbClr val="C00000"/>
                </a:solidFill>
                <a:latin typeface="標楷體" pitchFamily="65" charset="-120"/>
                <a:ea typeface="標楷體" pitchFamily="65" charset="-120"/>
              </a:rPr>
              <a:t>網路報名系統</a:t>
            </a:r>
            <a:r>
              <a:rPr lang="en-US" altLang="zh-TW" sz="36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網路報名作業</a:t>
            </a:r>
          </a:p>
        </p:txBody>
      </p:sp>
      <p:sp>
        <p:nvSpPr>
          <p:cNvPr id="9" name="矩形 3"/>
          <p:cNvSpPr>
            <a:spLocks noChangeArrowheads="1"/>
          </p:cNvSpPr>
          <p:nvPr/>
        </p:nvSpPr>
        <p:spPr bwMode="auto">
          <a:xfrm>
            <a:off x="467544" y="1412776"/>
            <a:ext cx="5096267" cy="369332"/>
          </a:xfrm>
          <a:prstGeom prst="rect">
            <a:avLst/>
          </a:prstGeom>
          <a:noFill/>
          <a:ln w="9525">
            <a:noFill/>
            <a:miter lim="800000"/>
            <a:headEnd/>
            <a:tailEnd/>
          </a:ln>
        </p:spPr>
        <p:txBody>
          <a:bodyPr wrap="none">
            <a:spAutoFit/>
          </a:bodyPr>
          <a:lstStyle/>
          <a:p>
            <a:r>
              <a:rPr lang="en-US" altLang="zh-TW" b="1" dirty="0" smtClean="0">
                <a:solidFill>
                  <a:srgbClr val="0000FF"/>
                </a:solidFill>
              </a:rPr>
              <a:t>B.</a:t>
            </a:r>
            <a:r>
              <a:rPr lang="zh-TW" altLang="en-US" b="1" dirty="0" smtClean="0">
                <a:solidFill>
                  <a:srgbClr val="0000FF"/>
                </a:solidFill>
              </a:rPr>
              <a:t> 點選</a:t>
            </a:r>
            <a:r>
              <a:rPr lang="zh-TW" altLang="zh-TW" b="1" dirty="0" smtClean="0">
                <a:solidFill>
                  <a:srgbClr val="0000FF"/>
                </a:solidFill>
              </a:rPr>
              <a:t>項</a:t>
            </a:r>
            <a:r>
              <a:rPr lang="zh-TW" altLang="en-US" b="1" dirty="0" smtClean="0">
                <a:solidFill>
                  <a:srgbClr val="0000FF"/>
                </a:solidFill>
              </a:rPr>
              <a:t>目與採計種類（以登錄技術士證為例）</a:t>
            </a:r>
            <a:endParaRPr lang="zh-TW" altLang="en-US" b="1" dirty="0">
              <a:solidFill>
                <a:srgbClr val="0000FF"/>
              </a:solidFill>
            </a:endParaRPr>
          </a:p>
        </p:txBody>
      </p:sp>
      <p:sp>
        <p:nvSpPr>
          <p:cNvPr id="22" name="矩形圖說文字 21"/>
          <p:cNvSpPr/>
          <p:nvPr/>
        </p:nvSpPr>
        <p:spPr>
          <a:xfrm>
            <a:off x="5508104" y="620688"/>
            <a:ext cx="3456384" cy="1440160"/>
          </a:xfrm>
          <a:prstGeom prst="wedgeRectCallout">
            <a:avLst>
              <a:gd name="adj1" fmla="val 3291"/>
              <a:gd name="adj2" fmla="val 7092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點選「類型」後，項目會帶出採計項目，選擇採計之名次或等級後，登錄所持技術士證之職類（項目內容）與發證日期後，點選「儲存</a:t>
            </a:r>
            <a:r>
              <a:rPr lang="zh-TW" altLang="zh-TW" dirty="0" smtClean="0">
                <a:solidFill>
                  <a:srgbClr val="FF0000"/>
                </a:solidFill>
              </a:rPr>
              <a:t>」</a:t>
            </a:r>
            <a:r>
              <a:rPr lang="zh-TW" altLang="en-US" dirty="0" smtClean="0">
                <a:solidFill>
                  <a:srgbClr val="FF0000"/>
                </a:solidFill>
              </a:rPr>
              <a:t>。</a:t>
            </a:r>
            <a:endParaRPr lang="zh-TW" altLang="en-US" dirty="0">
              <a:solidFill>
                <a:srgbClr val="FF0000"/>
              </a:solidFill>
            </a:endParaRPr>
          </a:p>
        </p:txBody>
      </p:sp>
      <p:sp>
        <p:nvSpPr>
          <p:cNvPr id="154626" name="Rectangle 2"/>
          <p:cNvSpPr>
            <a:spLocks/>
          </p:cNvSpPr>
          <p:nvPr/>
        </p:nvSpPr>
        <p:spPr bwMode="auto">
          <a:xfrm>
            <a:off x="395536" y="2276872"/>
            <a:ext cx="648072"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54627" name="Rectangle 3"/>
          <p:cNvSpPr>
            <a:spLocks/>
          </p:cNvSpPr>
          <p:nvPr/>
        </p:nvSpPr>
        <p:spPr bwMode="auto">
          <a:xfrm>
            <a:off x="3059832" y="4005064"/>
            <a:ext cx="936104" cy="207962"/>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54628" name="Rectangle 4"/>
          <p:cNvSpPr>
            <a:spLocks/>
          </p:cNvSpPr>
          <p:nvPr/>
        </p:nvSpPr>
        <p:spPr bwMode="auto">
          <a:xfrm>
            <a:off x="6588224" y="2469043"/>
            <a:ext cx="864096"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54629" name="Rectangle 5"/>
          <p:cNvSpPr>
            <a:spLocks/>
          </p:cNvSpPr>
          <p:nvPr/>
        </p:nvSpPr>
        <p:spPr bwMode="auto">
          <a:xfrm>
            <a:off x="1547664" y="5501330"/>
            <a:ext cx="1944216"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54630" name="Rectangle 6"/>
          <p:cNvSpPr>
            <a:spLocks/>
          </p:cNvSpPr>
          <p:nvPr/>
        </p:nvSpPr>
        <p:spPr bwMode="auto">
          <a:xfrm>
            <a:off x="1259632" y="6021288"/>
            <a:ext cx="1008112"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grpSp>
        <p:nvGrpSpPr>
          <p:cNvPr id="24" name="群組 23"/>
          <p:cNvGrpSpPr>
            <a:grpSpLocks/>
          </p:cNvGrpSpPr>
          <p:nvPr/>
        </p:nvGrpSpPr>
        <p:grpSpPr bwMode="auto">
          <a:xfrm>
            <a:off x="1043608" y="1988840"/>
            <a:ext cx="269875" cy="276225"/>
            <a:chOff x="6228184" y="3501008"/>
            <a:chExt cx="269626" cy="276999"/>
          </a:xfrm>
        </p:grpSpPr>
        <p:sp>
          <p:nvSpPr>
            <p:cNvPr id="25" name="橢圓 24"/>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矩形 25"/>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7" name="群組 26"/>
          <p:cNvGrpSpPr>
            <a:grpSpLocks/>
          </p:cNvGrpSpPr>
          <p:nvPr/>
        </p:nvGrpSpPr>
        <p:grpSpPr bwMode="auto">
          <a:xfrm>
            <a:off x="2699792" y="3933056"/>
            <a:ext cx="268288" cy="276225"/>
            <a:chOff x="6228184" y="3501008"/>
            <a:chExt cx="269626" cy="276999"/>
          </a:xfrm>
        </p:grpSpPr>
        <p:sp>
          <p:nvSpPr>
            <p:cNvPr id="28" name="橢圓 27"/>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矩形 28"/>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grpSp>
        <p:nvGrpSpPr>
          <p:cNvPr id="30" name="群組 29"/>
          <p:cNvGrpSpPr>
            <a:grpSpLocks/>
          </p:cNvGrpSpPr>
          <p:nvPr/>
        </p:nvGrpSpPr>
        <p:grpSpPr bwMode="auto">
          <a:xfrm>
            <a:off x="7524328" y="2348880"/>
            <a:ext cx="269875" cy="276225"/>
            <a:chOff x="6228184" y="3501008"/>
            <a:chExt cx="269626" cy="276999"/>
          </a:xfrm>
        </p:grpSpPr>
        <p:sp>
          <p:nvSpPr>
            <p:cNvPr id="31" name="橢圓 30"/>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2" name="矩形 31"/>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3</a:t>
              </a:r>
              <a:endParaRPr lang="zh-TW" altLang="en-US" sz="1200">
                <a:solidFill>
                  <a:srgbClr val="FF0000"/>
                </a:solidFill>
              </a:endParaRPr>
            </a:p>
          </p:txBody>
        </p:sp>
      </p:grpSp>
      <p:grpSp>
        <p:nvGrpSpPr>
          <p:cNvPr id="33" name="群組 32"/>
          <p:cNvGrpSpPr>
            <a:grpSpLocks/>
          </p:cNvGrpSpPr>
          <p:nvPr/>
        </p:nvGrpSpPr>
        <p:grpSpPr bwMode="auto">
          <a:xfrm>
            <a:off x="1046112" y="5389118"/>
            <a:ext cx="269626" cy="276999"/>
            <a:chOff x="6228176" y="3501006"/>
            <a:chExt cx="269377" cy="277775"/>
          </a:xfrm>
        </p:grpSpPr>
        <p:sp>
          <p:nvSpPr>
            <p:cNvPr id="34" name="橢圓 3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a:spLocks noChangeArrowheads="1"/>
            </p:cNvSpPr>
            <p:nvPr/>
          </p:nvSpPr>
          <p:spPr bwMode="auto">
            <a:xfrm>
              <a:off x="6228176" y="3501006"/>
              <a:ext cx="269377"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4</a:t>
              </a:r>
              <a:endParaRPr lang="zh-TW" altLang="en-US" sz="1200" b="1" dirty="0">
                <a:solidFill>
                  <a:srgbClr val="FF0000"/>
                </a:solidFill>
              </a:endParaRPr>
            </a:p>
          </p:txBody>
        </p:sp>
      </p:grpSp>
      <p:grpSp>
        <p:nvGrpSpPr>
          <p:cNvPr id="36" name="群組 35"/>
          <p:cNvGrpSpPr>
            <a:grpSpLocks/>
          </p:cNvGrpSpPr>
          <p:nvPr/>
        </p:nvGrpSpPr>
        <p:grpSpPr bwMode="auto">
          <a:xfrm>
            <a:off x="971600" y="5949280"/>
            <a:ext cx="269626" cy="276999"/>
            <a:chOff x="6228193" y="3501006"/>
            <a:chExt cx="270971" cy="277775"/>
          </a:xfrm>
        </p:grpSpPr>
        <p:sp>
          <p:nvSpPr>
            <p:cNvPr id="37" name="橢圓 3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8" name="矩形 37"/>
            <p:cNvSpPr>
              <a:spLocks noChangeArrowheads="1"/>
            </p:cNvSpPr>
            <p:nvPr/>
          </p:nvSpPr>
          <p:spPr bwMode="auto">
            <a:xfrm>
              <a:off x="6228193" y="3501006"/>
              <a:ext cx="270971"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5</a:t>
              </a:r>
              <a:endParaRPr lang="zh-TW" altLang="en-US" sz="1200" b="1" dirty="0">
                <a:solidFill>
                  <a:srgbClr val="FF0000"/>
                </a:solidFill>
              </a:endParaRPr>
            </a:p>
          </p:txBody>
        </p:sp>
      </p:grpSp>
      <p:grpSp>
        <p:nvGrpSpPr>
          <p:cNvPr id="39" name="群組 38"/>
          <p:cNvGrpSpPr>
            <a:grpSpLocks/>
          </p:cNvGrpSpPr>
          <p:nvPr/>
        </p:nvGrpSpPr>
        <p:grpSpPr bwMode="auto">
          <a:xfrm>
            <a:off x="4230366" y="5949280"/>
            <a:ext cx="269626" cy="276999"/>
            <a:chOff x="6228176" y="3501006"/>
            <a:chExt cx="269377" cy="277775"/>
          </a:xfrm>
        </p:grpSpPr>
        <p:sp>
          <p:nvSpPr>
            <p:cNvPr id="40" name="橢圓 3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1" name="矩形 40"/>
            <p:cNvSpPr>
              <a:spLocks noChangeArrowheads="1"/>
            </p:cNvSpPr>
            <p:nvPr/>
          </p:nvSpPr>
          <p:spPr bwMode="auto">
            <a:xfrm>
              <a:off x="6228176" y="3501006"/>
              <a:ext cx="269377" cy="277775"/>
            </a:xfrm>
            <a:prstGeom prst="rect">
              <a:avLst/>
            </a:prstGeom>
            <a:noFill/>
            <a:ln w="9525">
              <a:noFill/>
              <a:miter lim="800000"/>
              <a:headEnd/>
              <a:tailEnd/>
            </a:ln>
          </p:spPr>
          <p:txBody>
            <a:bodyPr wrap="none">
              <a:spAutoFit/>
            </a:bodyPr>
            <a:lstStyle/>
            <a:p>
              <a:r>
                <a:rPr lang="en-US" altLang="zh-TW" sz="1200" dirty="0" smtClean="0">
                  <a:solidFill>
                    <a:srgbClr val="FF0000"/>
                  </a:solidFill>
                </a:rPr>
                <a:t>6</a:t>
              </a:r>
              <a:endParaRPr lang="zh-TW" altLang="en-US" sz="1200" dirty="0">
                <a:solidFill>
                  <a:srgbClr val="FF0000"/>
                </a:solidFill>
              </a:endParaRPr>
            </a:p>
          </p:txBody>
        </p:sp>
      </p:grpSp>
      <p:sp>
        <p:nvSpPr>
          <p:cNvPr id="42" name="Rectangle 6"/>
          <p:cNvSpPr>
            <a:spLocks/>
          </p:cNvSpPr>
          <p:nvPr/>
        </p:nvSpPr>
        <p:spPr bwMode="auto">
          <a:xfrm>
            <a:off x="4315772" y="6253214"/>
            <a:ext cx="504056"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2"/>
          <p:cNvSpPr>
            <a:spLocks noChangeArrowheads="1"/>
          </p:cNvSpPr>
          <p:nvPr/>
        </p:nvSpPr>
        <p:spPr bwMode="auto">
          <a:xfrm>
            <a:off x="3967361" y="1416968"/>
            <a:ext cx="720080" cy="720080"/>
          </a:xfrm>
          <a:prstGeom prst="downArrow">
            <a:avLst>
              <a:gd name="adj1" fmla="val 50000"/>
              <a:gd name="adj2" fmla="val 48088"/>
            </a:avLst>
          </a:prstGeom>
          <a:solidFill>
            <a:srgbClr val="FF0000"/>
          </a:solidFill>
          <a:ln w="9525">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57</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smtClean="0">
                <a:solidFill>
                  <a:srgbClr val="C00000"/>
                </a:solidFill>
                <a:latin typeface="標楷體" pitchFamily="65" charset="-120"/>
                <a:ea typeface="標楷體" pitchFamily="65" charset="-120"/>
              </a:rPr>
              <a:t>網路報名系統</a:t>
            </a:r>
            <a:r>
              <a:rPr lang="en-US" altLang="zh-TW" sz="36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網路報名作業</a:t>
            </a:r>
          </a:p>
        </p:txBody>
      </p:sp>
      <p:sp>
        <p:nvSpPr>
          <p:cNvPr id="9" name="矩形 3"/>
          <p:cNvSpPr>
            <a:spLocks noChangeArrowheads="1"/>
          </p:cNvSpPr>
          <p:nvPr/>
        </p:nvSpPr>
        <p:spPr bwMode="auto">
          <a:xfrm>
            <a:off x="467544" y="4399012"/>
            <a:ext cx="6750566" cy="369332"/>
          </a:xfrm>
          <a:prstGeom prst="rect">
            <a:avLst/>
          </a:prstGeom>
          <a:noFill/>
          <a:ln w="9525">
            <a:noFill/>
            <a:miter lim="800000"/>
            <a:headEnd/>
            <a:tailEnd/>
          </a:ln>
        </p:spPr>
        <p:txBody>
          <a:bodyPr wrap="none">
            <a:spAutoFit/>
          </a:bodyPr>
          <a:lstStyle/>
          <a:p>
            <a:r>
              <a:rPr lang="en-US" altLang="zh-TW" b="1" dirty="0" smtClean="0">
                <a:solidFill>
                  <a:srgbClr val="0000FF"/>
                </a:solidFill>
              </a:rPr>
              <a:t>C.</a:t>
            </a:r>
            <a:r>
              <a:rPr lang="zh-TW" altLang="zh-TW" b="1" dirty="0">
                <a:solidFill>
                  <a:srgbClr val="0000FF"/>
                </a:solidFill>
              </a:rPr>
              <a:t>重覆</a:t>
            </a:r>
            <a:r>
              <a:rPr lang="en-US" altLang="zh-TW" b="1" dirty="0">
                <a:solidFill>
                  <a:srgbClr val="0000FF"/>
                </a:solidFill>
              </a:rPr>
              <a:t>A</a:t>
            </a:r>
            <a:r>
              <a:rPr lang="zh-TW" altLang="zh-TW" b="1" dirty="0">
                <a:solidFill>
                  <a:srgbClr val="0000FF"/>
                </a:solidFill>
              </a:rPr>
              <a:t>、</a:t>
            </a:r>
            <a:r>
              <a:rPr lang="en-US" altLang="zh-TW" b="1" dirty="0" smtClean="0">
                <a:solidFill>
                  <a:srgbClr val="0000FF"/>
                </a:solidFill>
              </a:rPr>
              <a:t>B</a:t>
            </a:r>
            <a:r>
              <a:rPr lang="zh-TW" altLang="en-US" b="1" dirty="0" smtClean="0">
                <a:solidFill>
                  <a:srgbClr val="0000FF"/>
                </a:solidFill>
              </a:rPr>
              <a:t>兩</a:t>
            </a:r>
            <a:r>
              <a:rPr lang="zh-TW" altLang="zh-TW" b="1" dirty="0" smtClean="0">
                <a:solidFill>
                  <a:srgbClr val="0000FF"/>
                </a:solidFill>
              </a:rPr>
              <a:t>步驟</a:t>
            </a:r>
            <a:r>
              <a:rPr lang="zh-TW" altLang="zh-TW" b="1" dirty="0">
                <a:solidFill>
                  <a:srgbClr val="0000FF"/>
                </a:solidFill>
              </a:rPr>
              <a:t>直至所有第</a:t>
            </a:r>
            <a:r>
              <a:rPr lang="en-US" altLang="zh-TW" b="1" dirty="0">
                <a:solidFill>
                  <a:srgbClr val="0000FF"/>
                </a:solidFill>
              </a:rPr>
              <a:t>6</a:t>
            </a:r>
            <a:r>
              <a:rPr lang="zh-TW" altLang="zh-TW" b="1" dirty="0">
                <a:solidFill>
                  <a:srgbClr val="0000FF"/>
                </a:solidFill>
              </a:rPr>
              <a:t>比序與第</a:t>
            </a:r>
            <a:r>
              <a:rPr lang="en-US" altLang="zh-TW" b="1" dirty="0">
                <a:solidFill>
                  <a:srgbClr val="0000FF"/>
                </a:solidFill>
              </a:rPr>
              <a:t>7</a:t>
            </a:r>
            <a:r>
              <a:rPr lang="zh-TW" altLang="zh-TW" b="1" dirty="0">
                <a:solidFill>
                  <a:srgbClr val="0000FF"/>
                </a:solidFill>
              </a:rPr>
              <a:t>比序採計項目登錄完成</a:t>
            </a:r>
            <a:endParaRPr lang="zh-TW" altLang="en-US" b="1" dirty="0">
              <a:solidFill>
                <a:srgbClr val="0000FF"/>
              </a:solidFill>
            </a:endParaRPr>
          </a:p>
        </p:txBody>
      </p:sp>
      <p:pic>
        <p:nvPicPr>
          <p:cNvPr id="33" name="圖片 32"/>
          <p:cNvPicPr/>
          <p:nvPr/>
        </p:nvPicPr>
        <p:blipFill>
          <a:blip r:embed="rId2" cstate="print"/>
          <a:srcRect/>
          <a:stretch>
            <a:fillRect/>
          </a:stretch>
        </p:blipFill>
        <p:spPr bwMode="auto">
          <a:xfrm>
            <a:off x="2339752" y="2223914"/>
            <a:ext cx="3910472" cy="1248144"/>
          </a:xfrm>
          <a:prstGeom prst="rect">
            <a:avLst/>
          </a:prstGeom>
          <a:noFill/>
          <a:ln w="9525">
            <a:noFill/>
            <a:miter lim="800000"/>
            <a:headEnd/>
            <a:tailEnd/>
          </a:ln>
        </p:spPr>
      </p:pic>
      <p:sp>
        <p:nvSpPr>
          <p:cNvPr id="36" name="AutoShape 2"/>
          <p:cNvSpPr>
            <a:spLocks noChangeArrowheads="1"/>
          </p:cNvSpPr>
          <p:nvPr/>
        </p:nvSpPr>
        <p:spPr bwMode="auto">
          <a:xfrm>
            <a:off x="3976886" y="3601591"/>
            <a:ext cx="720080" cy="720080"/>
          </a:xfrm>
          <a:prstGeom prst="downArrow">
            <a:avLst>
              <a:gd name="adj1" fmla="val 50000"/>
              <a:gd name="adj2" fmla="val 48088"/>
            </a:avLst>
          </a:prstGeom>
          <a:solidFill>
            <a:srgbClr val="FF0000"/>
          </a:solidFill>
          <a:ln w="9525">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39" name="Rectangle 6"/>
          <p:cNvSpPr>
            <a:spLocks/>
          </p:cNvSpPr>
          <p:nvPr/>
        </p:nvSpPr>
        <p:spPr bwMode="auto">
          <a:xfrm>
            <a:off x="4067944" y="2968377"/>
            <a:ext cx="504056" cy="30393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43" name="AutoShape 2"/>
          <p:cNvSpPr>
            <a:spLocks noChangeArrowheads="1"/>
          </p:cNvSpPr>
          <p:nvPr/>
        </p:nvSpPr>
        <p:spPr bwMode="auto">
          <a:xfrm>
            <a:off x="3976886" y="5454749"/>
            <a:ext cx="720080" cy="720080"/>
          </a:xfrm>
          <a:prstGeom prst="downArrow">
            <a:avLst>
              <a:gd name="adj1" fmla="val 50000"/>
              <a:gd name="adj2" fmla="val 48088"/>
            </a:avLst>
          </a:prstGeom>
          <a:solidFill>
            <a:srgbClr val="FF0000"/>
          </a:solidFill>
          <a:ln w="9525">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46" name="文字方塊 45"/>
          <p:cNvSpPr txBox="1"/>
          <p:nvPr/>
        </p:nvSpPr>
        <p:spPr>
          <a:xfrm>
            <a:off x="4067944" y="4725144"/>
            <a:ext cx="923330" cy="720080"/>
          </a:xfrm>
          <a:prstGeom prst="rect">
            <a:avLst/>
          </a:prstGeom>
          <a:noFill/>
        </p:spPr>
        <p:txBody>
          <a:bodyPr vert="eaVert" wrap="square" rtlCol="0">
            <a:spAutoFit/>
          </a:bodyPr>
          <a:lstStyle/>
          <a:p>
            <a:pPr algn="ctr"/>
            <a:r>
              <a:rPr lang="en-US" altLang="zh-TW" sz="4800" dirty="0" smtClean="0">
                <a:solidFill>
                  <a:srgbClr val="0000FF"/>
                </a:solidFill>
              </a:rPr>
              <a:t>…</a:t>
            </a:r>
            <a:endParaRPr lang="zh-TW" altLang="en-US" sz="4800" dirty="0">
              <a:solidFill>
                <a:srgbClr val="0000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p:nvPr/>
        </p:nvPicPr>
        <p:blipFill>
          <a:blip r:embed="rId2" cstate="print"/>
          <a:srcRect/>
          <a:stretch>
            <a:fillRect/>
          </a:stretch>
        </p:blipFill>
        <p:spPr bwMode="auto">
          <a:xfrm>
            <a:off x="251520" y="1713811"/>
            <a:ext cx="8064895" cy="5027557"/>
          </a:xfrm>
          <a:prstGeom prst="rect">
            <a:avLst/>
          </a:prstGeom>
          <a:noFill/>
          <a:ln w="9525">
            <a:noFill/>
            <a:miter lim="800000"/>
            <a:headEnd/>
            <a:tailEnd/>
          </a:ln>
        </p:spPr>
      </p:pic>
      <p:sp>
        <p:nvSpPr>
          <p:cNvPr id="156675" name="Rectangle 3"/>
          <p:cNvSpPr>
            <a:spLocks/>
          </p:cNvSpPr>
          <p:nvPr/>
        </p:nvSpPr>
        <p:spPr bwMode="auto">
          <a:xfrm>
            <a:off x="419389" y="2738612"/>
            <a:ext cx="7753011" cy="3570708"/>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58</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smtClean="0">
                <a:solidFill>
                  <a:srgbClr val="C00000"/>
                </a:solidFill>
                <a:latin typeface="標楷體" pitchFamily="65" charset="-120"/>
                <a:ea typeface="標楷體" pitchFamily="65" charset="-120"/>
              </a:rPr>
              <a:t>網路報名系統</a:t>
            </a:r>
            <a:r>
              <a:rPr lang="en-US" altLang="zh-TW" sz="36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網路報名作業</a:t>
            </a:r>
          </a:p>
        </p:txBody>
      </p:sp>
      <p:sp>
        <p:nvSpPr>
          <p:cNvPr id="9" name="矩形 3"/>
          <p:cNvSpPr>
            <a:spLocks noChangeArrowheads="1"/>
          </p:cNvSpPr>
          <p:nvPr/>
        </p:nvSpPr>
        <p:spPr bwMode="auto">
          <a:xfrm>
            <a:off x="467544" y="1412776"/>
            <a:ext cx="3672800" cy="369332"/>
          </a:xfrm>
          <a:prstGeom prst="rect">
            <a:avLst/>
          </a:prstGeom>
          <a:noFill/>
          <a:ln w="9525">
            <a:noFill/>
            <a:miter lim="800000"/>
            <a:headEnd/>
            <a:tailEnd/>
          </a:ln>
        </p:spPr>
        <p:txBody>
          <a:bodyPr wrap="none">
            <a:spAutoFit/>
          </a:bodyPr>
          <a:lstStyle/>
          <a:p>
            <a:r>
              <a:rPr lang="en-US" altLang="zh-TW" b="1" dirty="0" smtClean="0">
                <a:solidFill>
                  <a:srgbClr val="0000FF"/>
                </a:solidFill>
              </a:rPr>
              <a:t>D.</a:t>
            </a:r>
            <a:r>
              <a:rPr lang="zh-TW" altLang="zh-TW" b="1" dirty="0">
                <a:solidFill>
                  <a:srgbClr val="0000FF"/>
                </a:solidFill>
              </a:rPr>
              <a:t>送出第</a:t>
            </a:r>
            <a:r>
              <a:rPr lang="en-US" altLang="zh-TW" b="1" dirty="0">
                <a:solidFill>
                  <a:srgbClr val="0000FF"/>
                </a:solidFill>
              </a:rPr>
              <a:t>6</a:t>
            </a:r>
            <a:r>
              <a:rPr lang="zh-TW" altLang="zh-TW" b="1" dirty="0">
                <a:solidFill>
                  <a:srgbClr val="0000FF"/>
                </a:solidFill>
              </a:rPr>
              <a:t>比序與第</a:t>
            </a:r>
            <a:r>
              <a:rPr lang="en-US" altLang="zh-TW" b="1" dirty="0">
                <a:solidFill>
                  <a:srgbClr val="0000FF"/>
                </a:solidFill>
              </a:rPr>
              <a:t>7</a:t>
            </a:r>
            <a:r>
              <a:rPr lang="zh-TW" altLang="zh-TW" b="1" dirty="0">
                <a:solidFill>
                  <a:srgbClr val="0000FF"/>
                </a:solidFill>
              </a:rPr>
              <a:t>比序登錄</a:t>
            </a:r>
            <a:r>
              <a:rPr lang="zh-TW" altLang="zh-TW" b="1" dirty="0" smtClean="0">
                <a:solidFill>
                  <a:srgbClr val="0000FF"/>
                </a:solidFill>
              </a:rPr>
              <a:t>項</a:t>
            </a:r>
            <a:r>
              <a:rPr lang="zh-TW" altLang="en-US" b="1" dirty="0" smtClean="0">
                <a:solidFill>
                  <a:srgbClr val="0000FF"/>
                </a:solidFill>
              </a:rPr>
              <a:t>目</a:t>
            </a:r>
            <a:endParaRPr lang="zh-TW" altLang="en-US" b="1" dirty="0">
              <a:solidFill>
                <a:srgbClr val="0000FF"/>
              </a:solidFill>
            </a:endParaRPr>
          </a:p>
        </p:txBody>
      </p:sp>
      <p:sp>
        <p:nvSpPr>
          <p:cNvPr id="22" name="矩形圖說文字 21"/>
          <p:cNvSpPr/>
          <p:nvPr/>
        </p:nvSpPr>
        <p:spPr>
          <a:xfrm>
            <a:off x="5004048" y="980728"/>
            <a:ext cx="3888432" cy="1224136"/>
          </a:xfrm>
          <a:prstGeom prst="wedgeRectCallout">
            <a:avLst>
              <a:gd name="adj1" fmla="val -53014"/>
              <a:gd name="adj2" fmla="val 914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完成第</a:t>
            </a:r>
            <a:r>
              <a:rPr lang="en-US" altLang="zh-TW" dirty="0">
                <a:solidFill>
                  <a:srgbClr val="FF0000"/>
                </a:solidFill>
              </a:rPr>
              <a:t>6</a:t>
            </a:r>
            <a:r>
              <a:rPr lang="zh-TW" altLang="zh-TW" dirty="0">
                <a:solidFill>
                  <a:srgbClr val="FF0000"/>
                </a:solidFill>
              </a:rPr>
              <a:t>比序與第</a:t>
            </a:r>
            <a:r>
              <a:rPr lang="en-US" altLang="zh-TW" dirty="0">
                <a:solidFill>
                  <a:srgbClr val="FF0000"/>
                </a:solidFill>
              </a:rPr>
              <a:t>7</a:t>
            </a:r>
            <a:r>
              <a:rPr lang="zh-TW" altLang="zh-TW" dirty="0">
                <a:solidFill>
                  <a:srgbClr val="FF0000"/>
                </a:solidFill>
              </a:rPr>
              <a:t>比序登錄項目後，請檢視登錄項目是否正確，經核對正確無誤後，請點選「下一步</a:t>
            </a:r>
            <a:r>
              <a:rPr lang="zh-TW" altLang="zh-TW" dirty="0" smtClean="0">
                <a:solidFill>
                  <a:srgbClr val="FF0000"/>
                </a:solidFill>
              </a:rPr>
              <a:t>」</a:t>
            </a:r>
            <a:r>
              <a:rPr lang="zh-TW" altLang="en-US" dirty="0" smtClean="0">
                <a:solidFill>
                  <a:srgbClr val="FF0000"/>
                </a:solidFill>
              </a:rPr>
              <a:t>。</a:t>
            </a:r>
            <a:endParaRPr lang="zh-TW" altLang="en-US" dirty="0">
              <a:solidFill>
                <a:srgbClr val="FF0000"/>
              </a:solidFill>
            </a:endParaRPr>
          </a:p>
        </p:txBody>
      </p:sp>
      <p:sp>
        <p:nvSpPr>
          <p:cNvPr id="42" name="Rectangle 6"/>
          <p:cNvSpPr>
            <a:spLocks/>
          </p:cNvSpPr>
          <p:nvPr/>
        </p:nvSpPr>
        <p:spPr bwMode="auto">
          <a:xfrm>
            <a:off x="4315772" y="6389279"/>
            <a:ext cx="504056"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p:nvPr/>
        </p:nvPicPr>
        <p:blipFill>
          <a:blip r:embed="rId2" cstate="print"/>
          <a:srcRect/>
          <a:stretch>
            <a:fillRect/>
          </a:stretch>
        </p:blipFill>
        <p:spPr bwMode="auto">
          <a:xfrm>
            <a:off x="2411760" y="1052736"/>
            <a:ext cx="6480720" cy="5715527"/>
          </a:xfrm>
          <a:prstGeom prst="rect">
            <a:avLst/>
          </a:prstGeom>
          <a:noFill/>
          <a:ln w="9525">
            <a:noFill/>
            <a:miter lim="800000"/>
            <a:headEnd/>
            <a:tailEnd/>
          </a:ln>
        </p:spPr>
      </p:pic>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9" name="矩形 3"/>
          <p:cNvSpPr>
            <a:spLocks noChangeArrowheads="1"/>
          </p:cNvSpPr>
          <p:nvPr/>
        </p:nvSpPr>
        <p:spPr bwMode="auto">
          <a:xfrm>
            <a:off x="250825" y="1052513"/>
            <a:ext cx="2223686" cy="369332"/>
          </a:xfrm>
          <a:prstGeom prst="rect">
            <a:avLst/>
          </a:prstGeom>
          <a:noFill/>
          <a:ln w="9525">
            <a:noFill/>
            <a:miter lim="800000"/>
            <a:headEnd/>
            <a:tailEnd/>
          </a:ln>
        </p:spPr>
        <p:txBody>
          <a:bodyPr wrap="none">
            <a:spAutoFit/>
          </a:bodyPr>
          <a:lstStyle/>
          <a:p>
            <a:r>
              <a:rPr lang="en-US" altLang="zh-TW" b="1" dirty="0" smtClean="0"/>
              <a:t>3.</a:t>
            </a:r>
            <a:r>
              <a:rPr lang="zh-TW" altLang="en-US" b="1" dirty="0"/>
              <a:t>報名資料確定送出</a:t>
            </a: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59</a:t>
            </a:fld>
            <a:endParaRPr lang="en-US" altLang="zh-TW"/>
          </a:p>
        </p:txBody>
      </p:sp>
      <p:sp>
        <p:nvSpPr>
          <p:cNvPr id="14" name="矩形 13"/>
          <p:cNvSpPr/>
          <p:nvPr/>
        </p:nvSpPr>
        <p:spPr>
          <a:xfrm>
            <a:off x="2555776" y="1547827"/>
            <a:ext cx="6264695" cy="4464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圖說文字 14"/>
          <p:cNvSpPr/>
          <p:nvPr/>
        </p:nvSpPr>
        <p:spPr>
          <a:xfrm>
            <a:off x="251520" y="1628800"/>
            <a:ext cx="1881857" cy="3384376"/>
          </a:xfrm>
          <a:prstGeom prst="wedgeRectCallout">
            <a:avLst>
              <a:gd name="adj1" fmla="val 70427"/>
              <a:gd name="adj2" fmla="val -490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請檢視報名資料，若仍須修改資料時，請點選「上一步」；經核對正確無誤後，請勾選「已確認填寫資料無誤」核取方塊，並點選「確定送出」進行確定送出報名</a:t>
            </a:r>
            <a:r>
              <a:rPr lang="zh-TW" altLang="zh-TW" dirty="0" smtClean="0">
                <a:solidFill>
                  <a:srgbClr val="FF0000"/>
                </a:solidFill>
              </a:rPr>
              <a:t>資料</a:t>
            </a:r>
            <a:r>
              <a:rPr lang="zh-TW" altLang="en-US" dirty="0">
                <a:solidFill>
                  <a:srgbClr val="FF0000"/>
                </a:solidFill>
              </a:rPr>
              <a:t>。</a:t>
            </a:r>
          </a:p>
        </p:txBody>
      </p:sp>
      <p:sp>
        <p:nvSpPr>
          <p:cNvPr id="16" name="Rectangle 6"/>
          <p:cNvSpPr>
            <a:spLocks/>
          </p:cNvSpPr>
          <p:nvPr/>
        </p:nvSpPr>
        <p:spPr bwMode="auto">
          <a:xfrm>
            <a:off x="4716016" y="6389278"/>
            <a:ext cx="1944216" cy="280081"/>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grpSp>
        <p:nvGrpSpPr>
          <p:cNvPr id="17" name="群組 16"/>
          <p:cNvGrpSpPr>
            <a:grpSpLocks/>
          </p:cNvGrpSpPr>
          <p:nvPr/>
        </p:nvGrpSpPr>
        <p:grpSpPr bwMode="auto">
          <a:xfrm>
            <a:off x="2235491" y="3549612"/>
            <a:ext cx="269875" cy="276225"/>
            <a:chOff x="6228184" y="3501008"/>
            <a:chExt cx="269626" cy="276999"/>
          </a:xfrm>
        </p:grpSpPr>
        <p:sp>
          <p:nvSpPr>
            <p:cNvPr id="18" name="橢圓 17"/>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0" name="群組 19"/>
          <p:cNvGrpSpPr>
            <a:grpSpLocks/>
          </p:cNvGrpSpPr>
          <p:nvPr/>
        </p:nvGrpSpPr>
        <p:grpSpPr bwMode="auto">
          <a:xfrm>
            <a:off x="4323723" y="6437434"/>
            <a:ext cx="268288" cy="276225"/>
            <a:chOff x="6228184" y="3501008"/>
            <a:chExt cx="269626" cy="276999"/>
          </a:xfrm>
        </p:grpSpPr>
        <p:sp>
          <p:nvSpPr>
            <p:cNvPr id="21" name="橢圓 20"/>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 21"/>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2</a:t>
              </a:r>
              <a:endParaRPr lang="zh-TW" altLang="en-US" sz="1200" b="1">
                <a:solidFill>
                  <a:srgbClr val="FF0000"/>
                </a:solidFill>
              </a:endParaRPr>
            </a:p>
          </p:txBody>
        </p:sp>
      </p:grpSp>
      <p:sp>
        <p:nvSpPr>
          <p:cNvPr id="24" name="矩形 23"/>
          <p:cNvSpPr/>
          <p:nvPr/>
        </p:nvSpPr>
        <p:spPr>
          <a:xfrm>
            <a:off x="3308109" y="1572694"/>
            <a:ext cx="36004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內容版面配置區 2"/>
          <p:cNvSpPr>
            <a:spLocks noGrp="1"/>
          </p:cNvSpPr>
          <p:nvPr>
            <p:ph idx="1"/>
          </p:nvPr>
        </p:nvSpPr>
        <p:spPr>
          <a:xfrm>
            <a:off x="179388" y="908050"/>
            <a:ext cx="8496300" cy="5545138"/>
          </a:xfrm>
        </p:spPr>
        <p:txBody>
          <a:bodyPr/>
          <a:lstStyle/>
          <a:p>
            <a:pPr algn="just">
              <a:buFont typeface="Wingdings" pitchFamily="2" charset="2"/>
              <a:buChar char="p"/>
            </a:pPr>
            <a:r>
              <a:rPr lang="zh-TW" altLang="zh-TW" sz="2300" dirty="0" smtClean="0">
                <a:latin typeface="Times New Roman" pitchFamily="18" charset="0"/>
                <a:ea typeface="標楷體" pitchFamily="65" charset="-120"/>
              </a:rPr>
              <a:t>原已公告第</a:t>
            </a:r>
            <a:r>
              <a:rPr lang="en-US" altLang="zh-TW" sz="2300" dirty="0" smtClean="0">
                <a:latin typeface="Times New Roman" pitchFamily="18" charset="0"/>
                <a:ea typeface="標楷體" pitchFamily="65" charset="-120"/>
              </a:rPr>
              <a:t>6</a:t>
            </a:r>
            <a:r>
              <a:rPr lang="zh-TW" altLang="zh-TW" sz="2300" dirty="0" smtClean="0">
                <a:latin typeface="Times New Roman" pitchFamily="18" charset="0"/>
                <a:ea typeface="標楷體" pitchFamily="65" charset="-120"/>
              </a:rPr>
              <a:t>比序之「競賽及證照」採計項目</a:t>
            </a:r>
            <a:r>
              <a:rPr lang="zh-TW" altLang="zh-TW" sz="2300" b="1" dirty="0" smtClean="0">
                <a:solidFill>
                  <a:srgbClr val="C00000"/>
                </a:solidFill>
                <a:latin typeface="Times New Roman" pitchFamily="18" charset="0"/>
                <a:ea typeface="標楷體" pitchFamily="65" charset="-120"/>
              </a:rPr>
              <a:t>新增「全國高職學生專題暨創意製作競賽決賽（含專題組及創意組）」</a:t>
            </a:r>
            <a:r>
              <a:rPr lang="zh-TW" altLang="zh-TW" sz="2300" dirty="0" smtClean="0">
                <a:latin typeface="Times New Roman" pitchFamily="18" charset="0"/>
                <a:ea typeface="標楷體" pitchFamily="65" charset="-120"/>
              </a:rPr>
              <a:t>，競賽獲獎</a:t>
            </a:r>
            <a:r>
              <a:rPr lang="zh-TW" altLang="zh-TW" sz="2300" b="1" dirty="0" smtClean="0">
                <a:solidFill>
                  <a:srgbClr val="C00000"/>
                </a:solidFill>
                <a:latin typeface="Times New Roman" pitchFamily="18" charset="0"/>
                <a:ea typeface="標楷體" pitchFamily="65" charset="-120"/>
              </a:rPr>
              <a:t>採計年度為自</a:t>
            </a:r>
            <a:r>
              <a:rPr lang="en-US" altLang="zh-TW" sz="2300" b="1" dirty="0" smtClean="0">
                <a:solidFill>
                  <a:srgbClr val="C00000"/>
                </a:solidFill>
                <a:latin typeface="Times New Roman" pitchFamily="18" charset="0"/>
                <a:ea typeface="標楷體" pitchFamily="65" charset="-120"/>
              </a:rPr>
              <a:t>103</a:t>
            </a:r>
            <a:r>
              <a:rPr lang="zh-TW" altLang="zh-TW" sz="2300" b="1" dirty="0" smtClean="0">
                <a:solidFill>
                  <a:srgbClr val="C00000"/>
                </a:solidFill>
                <a:latin typeface="Times New Roman" pitchFamily="18" charset="0"/>
                <a:ea typeface="標楷體" pitchFamily="65" charset="-120"/>
              </a:rPr>
              <a:t>年度（含）以後之年度。</a:t>
            </a:r>
          </a:p>
          <a:p>
            <a:pPr algn="just">
              <a:buFont typeface="Wingdings" pitchFamily="2" charset="2"/>
              <a:buChar char="p"/>
            </a:pPr>
            <a:r>
              <a:rPr lang="zh-TW" altLang="zh-TW" sz="2300" b="1" dirty="0" smtClean="0">
                <a:solidFill>
                  <a:srgbClr val="C00000"/>
                </a:solidFill>
                <a:latin typeface="Times New Roman" pitchFamily="18" charset="0"/>
                <a:ea typeface="標楷體" pitchFamily="65" charset="-120"/>
              </a:rPr>
              <a:t>第</a:t>
            </a:r>
            <a:r>
              <a:rPr lang="en-US" altLang="zh-TW" sz="2300" b="1" dirty="0" smtClean="0">
                <a:solidFill>
                  <a:srgbClr val="C00000"/>
                </a:solidFill>
                <a:latin typeface="Times New Roman" pitchFamily="18" charset="0"/>
                <a:ea typeface="標楷體" pitchFamily="65" charset="-120"/>
              </a:rPr>
              <a:t>6</a:t>
            </a:r>
            <a:r>
              <a:rPr lang="zh-TW" altLang="zh-TW" sz="2300" b="1" dirty="0" smtClean="0">
                <a:solidFill>
                  <a:srgbClr val="C00000"/>
                </a:solidFill>
                <a:latin typeface="Times New Roman" pitchFamily="18" charset="0"/>
                <a:ea typeface="標楷體" pitchFamily="65" charset="-120"/>
              </a:rPr>
              <a:t>比序與第</a:t>
            </a:r>
            <a:r>
              <a:rPr lang="en-US" altLang="zh-TW" sz="2300" b="1" dirty="0" smtClean="0">
                <a:solidFill>
                  <a:srgbClr val="C00000"/>
                </a:solidFill>
                <a:latin typeface="Times New Roman" pitchFamily="18" charset="0"/>
                <a:ea typeface="標楷體" pitchFamily="65" charset="-120"/>
              </a:rPr>
              <a:t>7</a:t>
            </a:r>
            <a:r>
              <a:rPr lang="zh-TW" altLang="zh-TW" sz="2300" b="1" dirty="0" smtClean="0">
                <a:solidFill>
                  <a:srgbClr val="C00000"/>
                </a:solidFill>
                <a:latin typeface="Times New Roman" pitchFamily="18" charset="0"/>
                <a:ea typeface="標楷體" pitchFamily="65" charset="-120"/>
              </a:rPr>
              <a:t>比序</a:t>
            </a:r>
            <a:r>
              <a:rPr lang="zh-TW" altLang="zh-TW" sz="2300" dirty="0" smtClean="0">
                <a:latin typeface="Times New Roman" pitchFamily="18" charset="0"/>
                <a:ea typeface="標楷體" pitchFamily="65" charset="-120"/>
              </a:rPr>
              <a:t>之各項總合成績，係依</a:t>
            </a:r>
            <a:r>
              <a:rPr lang="zh-TW" altLang="en-US" sz="2300" dirty="0" smtClean="0">
                <a:latin typeface="Times New Roman" pitchFamily="18" charset="0"/>
                <a:ea typeface="標楷體" pitchFamily="65" charset="-120"/>
              </a:rPr>
              <a:t>招生</a:t>
            </a:r>
            <a:r>
              <a:rPr lang="zh-TW" altLang="zh-TW" sz="2300" dirty="0" smtClean="0">
                <a:latin typeface="Times New Roman" pitchFamily="18" charset="0"/>
                <a:ea typeface="標楷體" pitchFamily="65" charset="-120"/>
              </a:rPr>
              <a:t>委員會</a:t>
            </a:r>
            <a:r>
              <a:rPr lang="zh-TW" altLang="en-US" sz="2300" dirty="0" smtClean="0">
                <a:latin typeface="Times New Roman" pitchFamily="18" charset="0"/>
                <a:ea typeface="標楷體" pitchFamily="65" charset="-120"/>
              </a:rPr>
              <a:t>之委員會議審議</a:t>
            </a:r>
            <a:r>
              <a:rPr lang="zh-TW" altLang="zh-TW" sz="2300" dirty="0" smtClean="0">
                <a:latin typeface="Times New Roman" pitchFamily="18" charset="0"/>
                <a:ea typeface="標楷體" pitchFamily="65" charset="-120"/>
              </a:rPr>
              <a:t>通過之計分方式計算，採計項目及計分標準如本簡章第</a:t>
            </a:r>
            <a:r>
              <a:rPr lang="en-US" altLang="zh-TW" sz="2300" dirty="0" smtClean="0">
                <a:latin typeface="Times New Roman" pitchFamily="18" charset="0"/>
                <a:ea typeface="標楷體" pitchFamily="65" charset="-120"/>
              </a:rPr>
              <a:t>8</a:t>
            </a:r>
            <a:r>
              <a:rPr lang="zh-TW" altLang="zh-TW" sz="2300" dirty="0" smtClean="0">
                <a:latin typeface="Times New Roman" pitchFamily="18" charset="0"/>
                <a:ea typeface="標楷體" pitchFamily="65" charset="-120"/>
              </a:rPr>
              <a:t>頁至第</a:t>
            </a:r>
            <a:r>
              <a:rPr lang="en-US" altLang="zh-TW" sz="2300" dirty="0" smtClean="0">
                <a:latin typeface="Times New Roman" pitchFamily="18" charset="0"/>
                <a:ea typeface="標楷體" pitchFamily="65" charset="-120"/>
              </a:rPr>
              <a:t>10</a:t>
            </a:r>
            <a:r>
              <a:rPr lang="zh-TW" altLang="zh-TW" sz="2300" dirty="0" smtClean="0">
                <a:latin typeface="Times New Roman" pitchFamily="18" charset="0"/>
                <a:ea typeface="標楷體" pitchFamily="65" charset="-120"/>
              </a:rPr>
              <a:t>頁之附表一及附表二。</a:t>
            </a:r>
            <a:r>
              <a:rPr lang="zh-TW" altLang="zh-TW" sz="2300" b="1" dirty="0" smtClean="0">
                <a:solidFill>
                  <a:srgbClr val="C00000"/>
                </a:solidFill>
                <a:latin typeface="Times New Roman" pitchFamily="18" charset="0"/>
                <a:ea typeface="標楷體" pitchFamily="65" charset="-120"/>
              </a:rPr>
              <a:t>考生須於報名時，於「網路報名系統」點選登錄持有之項目，並將採計項目之相關證明影本寄至本委員會審查，其他未在採計表列項目內之資料概不予採計，亦無須寄出。</a:t>
            </a:r>
            <a:endParaRPr lang="en-US" altLang="zh-TW" sz="2300" b="1" dirty="0" smtClean="0">
              <a:solidFill>
                <a:srgbClr val="C00000"/>
              </a:solidFill>
              <a:latin typeface="Times New Roman" pitchFamily="18" charset="0"/>
              <a:ea typeface="標楷體" pitchFamily="65" charset="-120"/>
            </a:endParaRPr>
          </a:p>
          <a:p>
            <a:pPr>
              <a:buFont typeface="Wingdings" pitchFamily="2" charset="2"/>
              <a:buChar char="p"/>
            </a:pPr>
            <a:r>
              <a:rPr lang="en-US" altLang="zh-TW" sz="2300" b="1" dirty="0" smtClean="0">
                <a:solidFill>
                  <a:srgbClr val="C00000"/>
                </a:solidFill>
                <a:latin typeface="Times New Roman" pitchFamily="18" charset="0"/>
                <a:ea typeface="標楷體" pitchFamily="65" charset="-120"/>
              </a:rPr>
              <a:t>104</a:t>
            </a:r>
            <a:r>
              <a:rPr lang="zh-TW" altLang="zh-TW" sz="2300" b="1" dirty="0" smtClean="0">
                <a:solidFill>
                  <a:srgbClr val="C00000"/>
                </a:solidFill>
                <a:latin typeface="Times New Roman" pitchFamily="18" charset="0"/>
                <a:ea typeface="標楷體" pitchFamily="65" charset="-120"/>
              </a:rPr>
              <a:t>年</a:t>
            </a:r>
            <a:r>
              <a:rPr lang="en-US" altLang="zh-TW" sz="2300" b="1" dirty="0" smtClean="0">
                <a:solidFill>
                  <a:srgbClr val="C00000"/>
                </a:solidFill>
                <a:latin typeface="Times New Roman" pitchFamily="18" charset="0"/>
                <a:ea typeface="標楷體" pitchFamily="65" charset="-120"/>
              </a:rPr>
              <a:t>4</a:t>
            </a:r>
            <a:r>
              <a:rPr lang="zh-TW" altLang="zh-TW" sz="2300" b="1" dirty="0" smtClean="0">
                <a:solidFill>
                  <a:srgbClr val="C00000"/>
                </a:solidFill>
                <a:latin typeface="Times New Roman" pitchFamily="18" charset="0"/>
                <a:ea typeface="標楷體" pitchFamily="65" charset="-120"/>
              </a:rPr>
              <a:t>月</a:t>
            </a:r>
            <a:r>
              <a:rPr lang="en-US" altLang="zh-TW" sz="2300" b="1" dirty="0" smtClean="0">
                <a:solidFill>
                  <a:srgbClr val="C00000"/>
                </a:solidFill>
                <a:latin typeface="Times New Roman" pitchFamily="18" charset="0"/>
                <a:ea typeface="標楷體" pitchFamily="65" charset="-120"/>
              </a:rPr>
              <a:t>22</a:t>
            </a:r>
            <a:r>
              <a:rPr lang="zh-TW" altLang="zh-TW" sz="2300" b="1" dirty="0" smtClean="0">
                <a:solidFill>
                  <a:srgbClr val="C00000"/>
                </a:solidFill>
                <a:latin typeface="Times New Roman" pitchFamily="18" charset="0"/>
                <a:ea typeface="標楷體" pitchFamily="65" charset="-120"/>
              </a:rPr>
              <a:t>日（星期三）</a:t>
            </a:r>
            <a:r>
              <a:rPr lang="en-US" altLang="zh-TW" sz="2300" b="1" dirty="0" smtClean="0">
                <a:solidFill>
                  <a:srgbClr val="C00000"/>
                </a:solidFill>
                <a:latin typeface="Times New Roman" pitchFamily="18" charset="0"/>
                <a:ea typeface="標楷體" pitchFamily="65" charset="-120"/>
              </a:rPr>
              <a:t>10</a:t>
            </a:r>
            <a:r>
              <a:rPr lang="zh-TW" altLang="zh-TW" sz="2300" b="1" dirty="0" smtClean="0">
                <a:solidFill>
                  <a:srgbClr val="C00000"/>
                </a:solidFill>
                <a:latin typeface="Times New Roman" pitchFamily="18" charset="0"/>
                <a:ea typeface="標楷體" pitchFamily="65" charset="-120"/>
              </a:rPr>
              <a:t>：</a:t>
            </a:r>
            <a:r>
              <a:rPr lang="en-US" altLang="zh-TW" sz="2300" b="1" dirty="0" smtClean="0">
                <a:solidFill>
                  <a:srgbClr val="C00000"/>
                </a:solidFill>
                <a:latin typeface="Times New Roman" pitchFamily="18" charset="0"/>
                <a:ea typeface="標楷體" pitchFamily="65" charset="-120"/>
              </a:rPr>
              <a:t>00</a:t>
            </a:r>
            <a:r>
              <a:rPr lang="zh-TW" altLang="zh-TW" sz="2300" b="1" dirty="0" smtClean="0">
                <a:solidFill>
                  <a:srgbClr val="C00000"/>
                </a:solidFill>
                <a:latin typeface="Times New Roman" pitchFamily="18" charset="0"/>
                <a:ea typeface="標楷體" pitchFamily="65" charset="-120"/>
              </a:rPr>
              <a:t>起在本委員會網站公告錄取名單，不另寄分發結果之書面通知</a:t>
            </a:r>
            <a:r>
              <a:rPr lang="zh-TW" altLang="zh-TW" sz="2300" dirty="0" smtClean="0">
                <a:latin typeface="Times New Roman" pitchFamily="18" charset="0"/>
                <a:ea typeface="標楷體" pitchFamily="65" charset="-120"/>
              </a:rPr>
              <a:t>，考生須自行上網查詢、下載或列印各考生之分發結果通知單。考生如未上網查詢，而致錄取權益受損，概由考生自行負責。各考生就讀學校亦可自行上網查詢或列印錄取名單存參。（網址：</a:t>
            </a:r>
            <a:r>
              <a:rPr lang="en-US" altLang="zh-TW" sz="2300" b="1" dirty="0" smtClean="0">
                <a:solidFill>
                  <a:srgbClr val="C00000"/>
                </a:solidFill>
                <a:latin typeface="Times New Roman" pitchFamily="18" charset="0"/>
                <a:ea typeface="標楷體" pitchFamily="65" charset="-120"/>
                <a:hlinkClick r:id="rId3"/>
              </a:rPr>
              <a:t>http://star.jctv.ntut.edu.tw</a:t>
            </a:r>
            <a:r>
              <a:rPr lang="zh-TW" altLang="zh-TW" sz="2300" dirty="0" smtClean="0">
                <a:latin typeface="Times New Roman" pitchFamily="18" charset="0"/>
                <a:ea typeface="標楷體" pitchFamily="65" charset="-120"/>
              </a:rPr>
              <a:t>）</a:t>
            </a:r>
          </a:p>
          <a:p>
            <a:pPr>
              <a:buFontTx/>
              <a:buNone/>
            </a:pPr>
            <a:endParaRPr lang="zh-TW" altLang="zh-TW" sz="2300" u="sng" dirty="0" smtClean="0">
              <a:solidFill>
                <a:srgbClr val="FF0000"/>
              </a:solidFill>
              <a:latin typeface="Times New Roman" pitchFamily="18" charset="0"/>
              <a:ea typeface="標楷體" pitchFamily="65" charset="-120"/>
            </a:endParaRPr>
          </a:p>
        </p:txBody>
      </p:sp>
      <p:sp>
        <p:nvSpPr>
          <p:cNvPr id="18435" name="投影片編號版面配置區 3"/>
          <p:cNvSpPr>
            <a:spLocks noGrp="1"/>
          </p:cNvSpPr>
          <p:nvPr>
            <p:ph type="sldNum" sz="quarter" idx="12"/>
          </p:nvPr>
        </p:nvSpPr>
        <p:spPr>
          <a:noFill/>
        </p:spPr>
        <p:txBody>
          <a:bodyPr/>
          <a:lstStyle/>
          <a:p>
            <a:fld id="{FBD70F34-6831-43D4-8C3A-A98D3AA2A5F7}" type="slidenum">
              <a:rPr lang="zh-TW" altLang="en-US" smtClean="0">
                <a:latin typeface="Arial" pitchFamily="34" charset="0"/>
                <a:ea typeface="新細明體" pitchFamily="18" charset="-120"/>
              </a:rPr>
              <a:pPr/>
              <a:t>6</a:t>
            </a:fld>
            <a:endParaRPr lang="en-US" altLang="zh-TW" smtClean="0">
              <a:latin typeface="Arial" pitchFamily="34" charset="0"/>
              <a:ea typeface="新細明體" pitchFamily="18" charset="-120"/>
            </a:endParaRPr>
          </a:p>
        </p:txBody>
      </p:sp>
      <p:sp>
        <p:nvSpPr>
          <p:cNvPr id="18436" name="Rectangle 2"/>
          <p:cNvSpPr>
            <a:spLocks noGrp="1" noChangeArrowheads="1"/>
          </p:cNvSpPr>
          <p:nvPr>
            <p:ph type="title"/>
          </p:nvPr>
        </p:nvSpPr>
        <p:spPr/>
        <p:txBody>
          <a:bodyPr/>
          <a:lstStyle/>
          <a:p>
            <a:pPr marL="1117600" indent="-1117600" eaLnBrk="1" hangingPunct="1"/>
            <a:r>
              <a:rPr lang="zh-TW" altLang="en-US" sz="3600" b="1" smtClean="0">
                <a:solidFill>
                  <a:srgbClr val="0000FF"/>
                </a:solidFill>
                <a:latin typeface="Times New Roman" pitchFamily="18" charset="0"/>
                <a:ea typeface="標楷體" pitchFamily="65" charset="-120"/>
              </a:rPr>
              <a:t>貳、</a:t>
            </a:r>
            <a:r>
              <a:rPr lang="en-US" altLang="zh-TW" sz="3600" b="1" smtClean="0">
                <a:solidFill>
                  <a:srgbClr val="0000FF"/>
                </a:solidFill>
                <a:latin typeface="Times New Roman" pitchFamily="18" charset="0"/>
                <a:ea typeface="標楷體" pitchFamily="65" charset="-120"/>
              </a:rPr>
              <a:t>104</a:t>
            </a:r>
            <a:r>
              <a:rPr lang="zh-TW" altLang="en-US" sz="3600" b="1" smtClean="0">
                <a:solidFill>
                  <a:srgbClr val="0000FF"/>
                </a:solidFill>
                <a:latin typeface="Times New Roman" pitchFamily="18" charset="0"/>
                <a:ea typeface="標楷體" pitchFamily="65" charset="-120"/>
              </a:rPr>
              <a:t>學年度報名注意事項（</a:t>
            </a:r>
            <a:r>
              <a:rPr lang="en-US" altLang="zh-TW" sz="3600" b="1" smtClean="0">
                <a:solidFill>
                  <a:srgbClr val="0000FF"/>
                </a:solidFill>
                <a:latin typeface="Times New Roman" pitchFamily="18" charset="0"/>
                <a:ea typeface="標楷體" pitchFamily="65" charset="-120"/>
              </a:rPr>
              <a:t>1/3</a:t>
            </a:r>
            <a:r>
              <a:rPr lang="zh-TW" altLang="en-US" sz="3600" b="1" smtClean="0">
                <a:solidFill>
                  <a:srgbClr val="0000FF"/>
                </a:solidFill>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815464" y="1340768"/>
            <a:ext cx="4782099" cy="1728192"/>
          </a:xfrm>
          <a:prstGeom prst="rect">
            <a:avLst/>
          </a:prstGeom>
          <a:noFill/>
          <a:ln w="9525">
            <a:noFill/>
            <a:miter lim="800000"/>
            <a:headEnd/>
            <a:tailEnd/>
          </a:ln>
        </p:spPr>
      </p:pic>
      <p:sp>
        <p:nvSpPr>
          <p:cNvPr id="71682"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71683" name="投影片編號版面配置區 4"/>
          <p:cNvSpPr>
            <a:spLocks noGrp="1"/>
          </p:cNvSpPr>
          <p:nvPr>
            <p:ph type="sldNum" sz="quarter" idx="12"/>
          </p:nvPr>
        </p:nvSpPr>
        <p:spPr>
          <a:xfrm>
            <a:off x="6553200" y="6273800"/>
            <a:ext cx="2133600" cy="476250"/>
          </a:xfrm>
          <a:noFill/>
        </p:spPr>
        <p:txBody>
          <a:bodyPr/>
          <a:lstStyle/>
          <a:p>
            <a:fld id="{BFDB6342-E1E7-4AB7-A6C6-7204F0568A05}" type="slidenum">
              <a:rPr lang="en-US" altLang="zh-TW" smtClean="0">
                <a:latin typeface="Arial" pitchFamily="34" charset="0"/>
                <a:ea typeface="新細明體" pitchFamily="18" charset="-120"/>
              </a:rPr>
              <a:pPr/>
              <a:t>60</a:t>
            </a:fld>
            <a:endParaRPr lang="en-US" altLang="zh-TW" smtClean="0">
              <a:latin typeface="Arial" pitchFamily="34" charset="0"/>
              <a:ea typeface="新細明體" pitchFamily="18" charset="-120"/>
            </a:endParaRPr>
          </a:p>
        </p:txBody>
      </p:sp>
      <p:sp>
        <p:nvSpPr>
          <p:cNvPr id="71686" name="矩形 3"/>
          <p:cNvSpPr>
            <a:spLocks noChangeArrowheads="1"/>
          </p:cNvSpPr>
          <p:nvPr/>
        </p:nvSpPr>
        <p:spPr bwMode="auto">
          <a:xfrm>
            <a:off x="250825" y="1052513"/>
            <a:ext cx="2223686" cy="369332"/>
          </a:xfrm>
          <a:prstGeom prst="rect">
            <a:avLst/>
          </a:prstGeom>
          <a:noFill/>
          <a:ln w="9525">
            <a:noFill/>
            <a:miter lim="800000"/>
            <a:headEnd/>
            <a:tailEnd/>
          </a:ln>
        </p:spPr>
        <p:txBody>
          <a:bodyPr wrap="none">
            <a:spAutoFit/>
          </a:bodyPr>
          <a:lstStyle/>
          <a:p>
            <a:r>
              <a:rPr lang="en-US" altLang="zh-TW" b="1" dirty="0" smtClean="0"/>
              <a:t>3.</a:t>
            </a:r>
            <a:r>
              <a:rPr lang="zh-TW" altLang="en-US" b="1" dirty="0"/>
              <a:t>報名資料確定送出</a:t>
            </a:r>
          </a:p>
        </p:txBody>
      </p:sp>
      <p:sp>
        <p:nvSpPr>
          <p:cNvPr id="7" name="向下箭號 6"/>
          <p:cNvSpPr/>
          <p:nvPr/>
        </p:nvSpPr>
        <p:spPr>
          <a:xfrm>
            <a:off x="4999066" y="3176061"/>
            <a:ext cx="419100"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圖說文字 7"/>
          <p:cNvSpPr/>
          <p:nvPr/>
        </p:nvSpPr>
        <p:spPr>
          <a:xfrm>
            <a:off x="593630" y="1808157"/>
            <a:ext cx="2016125" cy="936625"/>
          </a:xfrm>
          <a:prstGeom prst="wedgeRectCallout">
            <a:avLst>
              <a:gd name="adj1" fmla="val 129429"/>
              <a:gd name="adj2" fmla="val 446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請注意！！！此步驟一經確定送出，即不可修改</a:t>
            </a:r>
          </a:p>
        </p:txBody>
      </p:sp>
      <p:sp>
        <p:nvSpPr>
          <p:cNvPr id="16" name="八角星形 15"/>
          <p:cNvSpPr/>
          <p:nvPr/>
        </p:nvSpPr>
        <p:spPr>
          <a:xfrm rot="655767">
            <a:off x="6670100" y="743048"/>
            <a:ext cx="1789112" cy="1223962"/>
          </a:xfrm>
          <a:prstGeom prst="star8">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srgbClr val="FF0000"/>
                </a:solidFill>
              </a:rPr>
              <a:t>注意</a:t>
            </a:r>
          </a:p>
        </p:txBody>
      </p:sp>
      <p:pic>
        <p:nvPicPr>
          <p:cNvPr id="2052" name="Picture 4"/>
          <p:cNvPicPr>
            <a:picLocks noChangeAspect="1" noChangeArrowheads="1"/>
          </p:cNvPicPr>
          <p:nvPr/>
        </p:nvPicPr>
        <p:blipFill>
          <a:blip r:embed="rId4" cstate="print"/>
          <a:srcRect/>
          <a:stretch>
            <a:fillRect/>
          </a:stretch>
        </p:blipFill>
        <p:spPr bwMode="auto">
          <a:xfrm>
            <a:off x="2852773" y="3789040"/>
            <a:ext cx="4752527" cy="212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6" name="Picture 12"/>
          <p:cNvPicPr>
            <a:picLocks noChangeAspect="1" noChangeArrowheads="1"/>
          </p:cNvPicPr>
          <p:nvPr/>
        </p:nvPicPr>
        <p:blipFill>
          <a:blip r:embed="rId3" cstate="print"/>
          <a:srcRect/>
          <a:stretch>
            <a:fillRect/>
          </a:stretch>
        </p:blipFill>
        <p:spPr bwMode="auto">
          <a:xfrm>
            <a:off x="350423" y="1399814"/>
            <a:ext cx="8208912" cy="4695504"/>
          </a:xfrm>
          <a:prstGeom prst="rect">
            <a:avLst/>
          </a:prstGeom>
          <a:noFill/>
          <a:ln w="9525">
            <a:noFill/>
            <a:miter lim="800000"/>
            <a:headEnd/>
            <a:tailEnd/>
          </a:ln>
        </p:spPr>
      </p:pic>
      <p:sp>
        <p:nvSpPr>
          <p:cNvPr id="72707"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72708" name="投影片編號版面配置區 4"/>
          <p:cNvSpPr>
            <a:spLocks noGrp="1"/>
          </p:cNvSpPr>
          <p:nvPr>
            <p:ph type="sldNum" sz="quarter" idx="12"/>
          </p:nvPr>
        </p:nvSpPr>
        <p:spPr>
          <a:xfrm>
            <a:off x="6553200" y="6273800"/>
            <a:ext cx="2133600" cy="476250"/>
          </a:xfrm>
          <a:noFill/>
        </p:spPr>
        <p:txBody>
          <a:bodyPr/>
          <a:lstStyle/>
          <a:p>
            <a:fld id="{97048D2F-054D-47DA-A413-31D3FF715EF1}" type="slidenum">
              <a:rPr lang="en-US" altLang="zh-TW" smtClean="0">
                <a:latin typeface="Arial" pitchFamily="34" charset="0"/>
                <a:ea typeface="新細明體" pitchFamily="18" charset="-120"/>
              </a:rPr>
              <a:pPr/>
              <a:t>61</a:t>
            </a:fld>
            <a:endParaRPr lang="en-US" altLang="zh-TW" smtClean="0">
              <a:latin typeface="Arial" pitchFamily="34" charset="0"/>
              <a:ea typeface="新細明體" pitchFamily="18" charset="-120"/>
            </a:endParaRPr>
          </a:p>
        </p:txBody>
      </p:sp>
      <p:sp>
        <p:nvSpPr>
          <p:cNvPr id="5" name="矩形 4"/>
          <p:cNvSpPr/>
          <p:nvPr/>
        </p:nvSpPr>
        <p:spPr>
          <a:xfrm>
            <a:off x="539750" y="3356992"/>
            <a:ext cx="2736850" cy="1665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2710" name="矩形 3"/>
          <p:cNvSpPr>
            <a:spLocks noChangeArrowheads="1"/>
          </p:cNvSpPr>
          <p:nvPr/>
        </p:nvSpPr>
        <p:spPr bwMode="auto">
          <a:xfrm>
            <a:off x="250825" y="1052513"/>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sp>
        <p:nvSpPr>
          <p:cNvPr id="6" name="矩形圖說文字 5"/>
          <p:cNvSpPr/>
          <p:nvPr/>
        </p:nvSpPr>
        <p:spPr>
          <a:xfrm>
            <a:off x="2276475" y="1012825"/>
            <a:ext cx="3160713" cy="368300"/>
          </a:xfrm>
          <a:prstGeom prst="wedgeRectCallout">
            <a:avLst>
              <a:gd name="adj1" fmla="val -65925"/>
              <a:gd name="adj2" fmla="val 57632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請下載列印相關表件</a:t>
            </a:r>
          </a:p>
        </p:txBody>
      </p:sp>
      <p:sp>
        <p:nvSpPr>
          <p:cNvPr id="8" name="矩形圖說文字 7"/>
          <p:cNvSpPr/>
          <p:nvPr/>
        </p:nvSpPr>
        <p:spPr>
          <a:xfrm>
            <a:off x="1403648" y="6021660"/>
            <a:ext cx="6624736" cy="647700"/>
          </a:xfrm>
          <a:prstGeom prst="wedgeRectCallout">
            <a:avLst>
              <a:gd name="adj1" fmla="val -39161"/>
              <a:gd name="adj2" fmla="val -11480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a:solidFill>
                  <a:srgbClr val="FF0000"/>
                </a:solidFill>
              </a:rPr>
              <a:t>1.</a:t>
            </a:r>
            <a:r>
              <a:rPr lang="zh-TW" altLang="en-US" dirty="0">
                <a:solidFill>
                  <a:srgbClr val="FF0000"/>
                </a:solidFill>
              </a:rPr>
              <a:t>若有無法繕打之罕見字請</a:t>
            </a:r>
            <a:r>
              <a:rPr lang="zh-TW" altLang="en-US" dirty="0" smtClean="0">
                <a:solidFill>
                  <a:srgbClr val="FF0000"/>
                </a:solidFill>
              </a:rPr>
              <a:t>下載造字申請表</a:t>
            </a:r>
            <a:r>
              <a:rPr lang="zh-TW" altLang="en-US" dirty="0">
                <a:solidFill>
                  <a:srgbClr val="FF0000"/>
                </a:solidFill>
              </a:rPr>
              <a:t>寄回本委員會</a:t>
            </a:r>
            <a:endParaRPr lang="en-US" altLang="zh-TW" dirty="0">
              <a:solidFill>
                <a:srgbClr val="FF0000"/>
              </a:solidFill>
            </a:endParaRPr>
          </a:p>
          <a:p>
            <a:pPr>
              <a:defRPr/>
            </a:pPr>
            <a:r>
              <a:rPr lang="en-US" altLang="zh-TW" dirty="0">
                <a:solidFill>
                  <a:srgbClr val="FF0000"/>
                </a:solidFill>
              </a:rPr>
              <a:t>2.</a:t>
            </a:r>
            <a:r>
              <a:rPr lang="zh-TW" altLang="en-US" dirty="0">
                <a:solidFill>
                  <a:srgbClr val="FF0000"/>
                </a:solidFill>
              </a:rPr>
              <a:t>可查詢由高職學校寄出之審查資料，本委員會是否已收件確認</a:t>
            </a:r>
          </a:p>
        </p:txBody>
      </p:sp>
      <p:sp>
        <p:nvSpPr>
          <p:cNvPr id="2" name="矩形 1"/>
          <p:cNvSpPr/>
          <p:nvPr/>
        </p:nvSpPr>
        <p:spPr>
          <a:xfrm>
            <a:off x="539750" y="5075659"/>
            <a:ext cx="2736850" cy="523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p:nvPr/>
        </p:nvPicPr>
        <p:blipFill>
          <a:blip r:embed="rId3" cstate="print"/>
          <a:srcRect/>
          <a:stretch>
            <a:fillRect/>
          </a:stretch>
        </p:blipFill>
        <p:spPr bwMode="auto">
          <a:xfrm>
            <a:off x="170547" y="1701031"/>
            <a:ext cx="5040560" cy="3528392"/>
          </a:xfrm>
          <a:prstGeom prst="rect">
            <a:avLst/>
          </a:prstGeom>
          <a:noFill/>
          <a:ln w="9525">
            <a:solidFill>
              <a:srgbClr val="000000"/>
            </a:solidFill>
            <a:miter lim="800000"/>
            <a:headEnd/>
            <a:tailEnd/>
          </a:ln>
        </p:spPr>
      </p:pic>
      <p:sp>
        <p:nvSpPr>
          <p:cNvPr id="73732"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73734" name="矩形 3"/>
          <p:cNvSpPr>
            <a:spLocks noChangeArrowheads="1"/>
          </p:cNvSpPr>
          <p:nvPr/>
        </p:nvSpPr>
        <p:spPr bwMode="auto">
          <a:xfrm>
            <a:off x="250825" y="971436"/>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sp>
        <p:nvSpPr>
          <p:cNvPr id="3" name="矩形 2"/>
          <p:cNvSpPr/>
          <p:nvPr/>
        </p:nvSpPr>
        <p:spPr>
          <a:xfrm>
            <a:off x="4202995" y="1701031"/>
            <a:ext cx="864096" cy="611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364744" y="3434553"/>
            <a:ext cx="3334196" cy="732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圖說文字 6"/>
          <p:cNvSpPr/>
          <p:nvPr/>
        </p:nvSpPr>
        <p:spPr>
          <a:xfrm>
            <a:off x="1063218" y="5013399"/>
            <a:ext cx="2520950" cy="648072"/>
          </a:xfrm>
          <a:prstGeom prst="wedgeRectCallout">
            <a:avLst>
              <a:gd name="adj1" fmla="val 71952"/>
              <a:gd name="adj2" fmla="val -27564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FF0000"/>
                </a:solidFill>
              </a:rPr>
              <a:t>請考生勾</a:t>
            </a:r>
            <a:r>
              <a:rPr lang="zh-TW" altLang="en-US" dirty="0">
                <a:solidFill>
                  <a:srgbClr val="FF0000"/>
                </a:solidFill>
              </a:rPr>
              <a:t>選應繳寄資料清單， </a:t>
            </a:r>
            <a:r>
              <a:rPr lang="zh-TW" altLang="en-US" dirty="0" smtClean="0">
                <a:solidFill>
                  <a:srgbClr val="FF0000"/>
                </a:solidFill>
              </a:rPr>
              <a:t>並簽名確認</a:t>
            </a:r>
            <a:endParaRPr lang="zh-TW" altLang="en-US" dirty="0">
              <a:solidFill>
                <a:srgbClr val="FF0000"/>
              </a:solidFill>
            </a:endParaRPr>
          </a:p>
        </p:txBody>
      </p:sp>
      <p:sp>
        <p:nvSpPr>
          <p:cNvPr id="23" name="矩形 22"/>
          <p:cNvSpPr/>
          <p:nvPr/>
        </p:nvSpPr>
        <p:spPr>
          <a:xfrm>
            <a:off x="1034643" y="2277095"/>
            <a:ext cx="633413"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1210654" y="2416777"/>
            <a:ext cx="633413"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矩形 24"/>
          <p:cNvSpPr/>
          <p:nvPr/>
        </p:nvSpPr>
        <p:spPr>
          <a:xfrm>
            <a:off x="864623" y="2002065"/>
            <a:ext cx="633413"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矩形 25"/>
          <p:cNvSpPr/>
          <p:nvPr/>
        </p:nvSpPr>
        <p:spPr>
          <a:xfrm>
            <a:off x="867950" y="2137413"/>
            <a:ext cx="633413"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矩形 26"/>
          <p:cNvSpPr/>
          <p:nvPr/>
        </p:nvSpPr>
        <p:spPr>
          <a:xfrm>
            <a:off x="863874" y="3213199"/>
            <a:ext cx="237167"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4504706" y="4983061"/>
            <a:ext cx="360039"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9" name="群組 28"/>
          <p:cNvGrpSpPr>
            <a:grpSpLocks/>
          </p:cNvGrpSpPr>
          <p:nvPr/>
        </p:nvGrpSpPr>
        <p:grpSpPr bwMode="auto">
          <a:xfrm>
            <a:off x="1970747" y="3143473"/>
            <a:ext cx="269875" cy="276225"/>
            <a:chOff x="6228184" y="3501008"/>
            <a:chExt cx="269626" cy="276999"/>
          </a:xfrm>
        </p:grpSpPr>
        <p:sp>
          <p:nvSpPr>
            <p:cNvPr id="30" name="橢圓 2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矩形 3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32" name="群組 31"/>
          <p:cNvGrpSpPr>
            <a:grpSpLocks/>
          </p:cNvGrpSpPr>
          <p:nvPr/>
        </p:nvGrpSpPr>
        <p:grpSpPr bwMode="auto">
          <a:xfrm>
            <a:off x="3862699" y="1991345"/>
            <a:ext cx="268288" cy="276225"/>
            <a:chOff x="6228184" y="3501008"/>
            <a:chExt cx="269626" cy="276999"/>
          </a:xfrm>
        </p:grpSpPr>
        <p:sp>
          <p:nvSpPr>
            <p:cNvPr id="33" name="橢圓 32"/>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矩形 33"/>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40" name="群組 39"/>
          <p:cNvGrpSpPr>
            <a:grpSpLocks/>
          </p:cNvGrpSpPr>
          <p:nvPr/>
        </p:nvGrpSpPr>
        <p:grpSpPr bwMode="auto">
          <a:xfrm>
            <a:off x="5112204" y="5814230"/>
            <a:ext cx="268288" cy="276225"/>
            <a:chOff x="6228184" y="3501008"/>
            <a:chExt cx="269626" cy="276999"/>
          </a:xfrm>
        </p:grpSpPr>
        <p:sp>
          <p:nvSpPr>
            <p:cNvPr id="41" name="橢圓 40"/>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47" name="矩形 3"/>
          <p:cNvSpPr>
            <a:spLocks noChangeArrowheads="1"/>
          </p:cNvSpPr>
          <p:nvPr/>
        </p:nvSpPr>
        <p:spPr bwMode="auto">
          <a:xfrm>
            <a:off x="467544" y="1268760"/>
            <a:ext cx="5057795" cy="369332"/>
          </a:xfrm>
          <a:prstGeom prst="rect">
            <a:avLst/>
          </a:prstGeom>
          <a:noFill/>
          <a:ln w="9525">
            <a:noFill/>
            <a:miter lim="800000"/>
            <a:headEnd/>
            <a:tailEnd/>
          </a:ln>
        </p:spPr>
        <p:txBody>
          <a:bodyPr wrap="none">
            <a:spAutoFit/>
          </a:bodyPr>
          <a:lstStyle/>
          <a:p>
            <a:r>
              <a:rPr lang="en-US" altLang="zh-TW" b="1" dirty="0" smtClean="0">
                <a:solidFill>
                  <a:srgbClr val="0000FF"/>
                </a:solidFill>
              </a:rPr>
              <a:t>A.</a:t>
            </a:r>
            <a:r>
              <a:rPr lang="zh-TW" altLang="en-US" b="1" dirty="0" smtClean="0">
                <a:solidFill>
                  <a:srgbClr val="0000FF"/>
                </a:solidFill>
              </a:rPr>
              <a:t>考生報名資料袋專用信封封面   </a:t>
            </a:r>
            <a:r>
              <a:rPr lang="en-US" altLang="zh-TW" b="1" dirty="0" smtClean="0">
                <a:solidFill>
                  <a:srgbClr val="0000FF"/>
                </a:solidFill>
              </a:rPr>
              <a:t>B.</a:t>
            </a:r>
            <a:r>
              <a:rPr lang="zh-TW" altLang="en-US" b="1" dirty="0" smtClean="0">
                <a:solidFill>
                  <a:srgbClr val="0000FF"/>
                </a:solidFill>
              </a:rPr>
              <a:t>考生報名表</a:t>
            </a:r>
            <a:endParaRPr lang="zh-TW" altLang="en-US" b="1" dirty="0">
              <a:solidFill>
                <a:srgbClr val="0000FF"/>
              </a:solidFill>
            </a:endParaRPr>
          </a:p>
        </p:txBody>
      </p:sp>
      <p:sp>
        <p:nvSpPr>
          <p:cNvPr id="73733" name="投影片編號版面配置區 4"/>
          <p:cNvSpPr>
            <a:spLocks noGrp="1"/>
          </p:cNvSpPr>
          <p:nvPr>
            <p:ph type="sldNum" sz="quarter" idx="12"/>
          </p:nvPr>
        </p:nvSpPr>
        <p:spPr>
          <a:xfrm>
            <a:off x="6553200" y="6273800"/>
            <a:ext cx="2133600" cy="476250"/>
          </a:xfrm>
          <a:noFill/>
        </p:spPr>
        <p:txBody>
          <a:bodyPr/>
          <a:lstStyle/>
          <a:p>
            <a:fld id="{046CB242-95B2-4C50-9E49-4972B3A40934}" type="slidenum">
              <a:rPr lang="en-US" altLang="zh-TW" smtClean="0">
                <a:latin typeface="Arial" pitchFamily="34" charset="0"/>
                <a:ea typeface="新細明體" pitchFamily="18" charset="-120"/>
              </a:rPr>
              <a:pPr/>
              <a:t>62</a:t>
            </a:fld>
            <a:endParaRPr lang="en-US" altLang="zh-TW" dirty="0" smtClean="0">
              <a:latin typeface="Arial" pitchFamily="34" charset="0"/>
              <a:ea typeface="新細明體" pitchFamily="18" charset="-120"/>
            </a:endParaRPr>
          </a:p>
        </p:txBody>
      </p:sp>
      <p:grpSp>
        <p:nvGrpSpPr>
          <p:cNvPr id="50" name="群組 49"/>
          <p:cNvGrpSpPr/>
          <p:nvPr/>
        </p:nvGrpSpPr>
        <p:grpSpPr>
          <a:xfrm>
            <a:off x="5418166" y="1268760"/>
            <a:ext cx="3618330" cy="5040848"/>
            <a:chOff x="5418166" y="1268760"/>
            <a:chExt cx="3618330" cy="5040848"/>
          </a:xfrm>
        </p:grpSpPr>
        <p:pic>
          <p:nvPicPr>
            <p:cNvPr id="49" name="圖片 48"/>
            <p:cNvPicPr/>
            <p:nvPr/>
          </p:nvPicPr>
          <p:blipFill>
            <a:blip r:embed="rId4" cstate="print"/>
            <a:srcRect/>
            <a:stretch>
              <a:fillRect/>
            </a:stretch>
          </p:blipFill>
          <p:spPr bwMode="auto">
            <a:xfrm>
              <a:off x="5418166" y="1268760"/>
              <a:ext cx="3618330" cy="5040848"/>
            </a:xfrm>
            <a:prstGeom prst="rect">
              <a:avLst/>
            </a:prstGeom>
            <a:noFill/>
            <a:ln w="9525">
              <a:noFill/>
              <a:miter lim="800000"/>
              <a:headEnd/>
              <a:tailEnd/>
            </a:ln>
          </p:spPr>
        </p:pic>
        <p:pic>
          <p:nvPicPr>
            <p:cNvPr id="73748" name="Picture 20"/>
            <p:cNvPicPr>
              <a:picLocks noChangeAspect="1" noChangeArrowheads="1"/>
            </p:cNvPicPr>
            <p:nvPr/>
          </p:nvPicPr>
          <p:blipFill>
            <a:blip r:embed="rId5" cstate="print"/>
            <a:srcRect/>
            <a:stretch>
              <a:fillRect/>
            </a:stretch>
          </p:blipFill>
          <p:spPr bwMode="auto">
            <a:xfrm>
              <a:off x="5522764" y="4732400"/>
              <a:ext cx="3240360" cy="542439"/>
            </a:xfrm>
            <a:prstGeom prst="rect">
              <a:avLst/>
            </a:prstGeom>
            <a:noFill/>
            <a:ln w="9525">
              <a:noFill/>
              <a:miter lim="800000"/>
              <a:headEnd/>
              <a:tailEnd/>
            </a:ln>
          </p:spPr>
        </p:pic>
      </p:grpSp>
      <p:grpSp>
        <p:nvGrpSpPr>
          <p:cNvPr id="37" name="群組 36"/>
          <p:cNvGrpSpPr>
            <a:grpSpLocks/>
          </p:cNvGrpSpPr>
          <p:nvPr/>
        </p:nvGrpSpPr>
        <p:grpSpPr bwMode="auto">
          <a:xfrm>
            <a:off x="6921081" y="5157193"/>
            <a:ext cx="269875" cy="276225"/>
            <a:chOff x="6228184" y="3501008"/>
            <a:chExt cx="269626" cy="276999"/>
          </a:xfrm>
        </p:grpSpPr>
        <p:sp>
          <p:nvSpPr>
            <p:cNvPr id="38" name="橢圓 37"/>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sp>
        <p:nvSpPr>
          <p:cNvPr id="36" name="矩形 35"/>
          <p:cNvSpPr/>
          <p:nvPr/>
        </p:nvSpPr>
        <p:spPr>
          <a:xfrm>
            <a:off x="7290086" y="5157192"/>
            <a:ext cx="1512168" cy="306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5450954" y="5524245"/>
            <a:ext cx="3585542" cy="785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827584" y="5787334"/>
            <a:ext cx="4176713" cy="647700"/>
          </a:xfrm>
          <a:prstGeom prst="wedgeRectCallout">
            <a:avLst>
              <a:gd name="adj1" fmla="val 89965"/>
              <a:gd name="adj2" fmla="val -11450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請考生確認報名表資料正確無誤後簽章，並交予高職學校承辦人逐級送核</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3"/>
          <p:cNvGrpSpPr/>
          <p:nvPr/>
        </p:nvGrpSpPr>
        <p:grpSpPr>
          <a:xfrm>
            <a:off x="6084168" y="335385"/>
            <a:ext cx="2808312" cy="3692731"/>
            <a:chOff x="5940152" y="332656"/>
            <a:chExt cx="2808312" cy="3692731"/>
          </a:xfrm>
        </p:grpSpPr>
        <p:grpSp>
          <p:nvGrpSpPr>
            <p:cNvPr id="3" name="群組 26"/>
            <p:cNvGrpSpPr/>
            <p:nvPr/>
          </p:nvGrpSpPr>
          <p:grpSpPr>
            <a:xfrm>
              <a:off x="5940152" y="332656"/>
              <a:ext cx="2808312" cy="3692731"/>
              <a:chOff x="5796136" y="476672"/>
              <a:chExt cx="2808312" cy="3692731"/>
            </a:xfrm>
          </p:grpSpPr>
          <p:grpSp>
            <p:nvGrpSpPr>
              <p:cNvPr id="4" name="群組 23"/>
              <p:cNvGrpSpPr/>
              <p:nvPr/>
            </p:nvGrpSpPr>
            <p:grpSpPr>
              <a:xfrm>
                <a:off x="5796136" y="476672"/>
                <a:ext cx="2808312" cy="3692731"/>
                <a:chOff x="5148064" y="1268760"/>
                <a:chExt cx="2808312" cy="3692731"/>
              </a:xfrm>
            </p:grpSpPr>
            <p:pic>
              <p:nvPicPr>
                <p:cNvPr id="25" name="圖片 24"/>
                <p:cNvPicPr/>
                <p:nvPr/>
              </p:nvPicPr>
              <p:blipFill>
                <a:blip r:embed="rId3" cstate="print"/>
                <a:srcRect/>
                <a:stretch>
                  <a:fillRect/>
                </a:stretch>
              </p:blipFill>
              <p:spPr bwMode="auto">
                <a:xfrm>
                  <a:off x="5148064" y="1268760"/>
                  <a:ext cx="2808312" cy="3692731"/>
                </a:xfrm>
                <a:prstGeom prst="rect">
                  <a:avLst/>
                </a:prstGeom>
                <a:noFill/>
                <a:ln w="9525">
                  <a:solidFill>
                    <a:srgbClr val="000000"/>
                  </a:solidFill>
                  <a:miter lim="800000"/>
                  <a:headEnd/>
                  <a:tailEnd/>
                </a:ln>
              </p:spPr>
            </p:pic>
            <p:sp>
              <p:nvSpPr>
                <p:cNvPr id="26" name="矩形 25"/>
                <p:cNvSpPr/>
                <p:nvPr/>
              </p:nvSpPr>
              <p:spPr>
                <a:xfrm>
                  <a:off x="5148064" y="2204864"/>
                  <a:ext cx="2736304" cy="2689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74765" name="Text Box 13"/>
              <p:cNvSpPr txBox="1">
                <a:spLocks noChangeArrowheads="1"/>
              </p:cNvSpPr>
              <p:nvPr/>
            </p:nvSpPr>
            <p:spPr bwMode="auto">
              <a:xfrm>
                <a:off x="6003884" y="1077564"/>
                <a:ext cx="2232248" cy="14401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語文能力檢定證明黏貼單</a:t>
                </a:r>
                <a:endParaRPr kumimoji="1" lang="zh-TW" sz="800" b="0" i="0" u="none" strike="noStrike" cap="none" normalizeH="0" baseline="0" dirty="0" smtClean="0">
                  <a:ln>
                    <a:noFill/>
                  </a:ln>
                  <a:solidFill>
                    <a:schemeClr val="tx1"/>
                  </a:solidFill>
                  <a:effectLst/>
                  <a:latin typeface="標楷體" pitchFamily="65" charset="-120"/>
                  <a:ea typeface="標楷體" pitchFamily="65" charset="-120"/>
                </a:endParaRPr>
              </a:p>
            </p:txBody>
          </p:sp>
        </p:grpSp>
        <p:sp>
          <p:nvSpPr>
            <p:cNvPr id="32" name="矩形 31"/>
            <p:cNvSpPr/>
            <p:nvPr/>
          </p:nvSpPr>
          <p:spPr>
            <a:xfrm>
              <a:off x="6313854" y="568758"/>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 name="矩形 36"/>
            <p:cNvSpPr/>
            <p:nvPr/>
          </p:nvSpPr>
          <p:spPr>
            <a:xfrm>
              <a:off x="8411504" y="817261"/>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8" name="矩形 37"/>
            <p:cNvSpPr/>
            <p:nvPr/>
          </p:nvSpPr>
          <p:spPr>
            <a:xfrm>
              <a:off x="6320387" y="424859"/>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74756"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74757" name="投影片編號版面配置區 4"/>
          <p:cNvSpPr>
            <a:spLocks noGrp="1"/>
          </p:cNvSpPr>
          <p:nvPr>
            <p:ph type="sldNum" sz="quarter" idx="12"/>
          </p:nvPr>
        </p:nvSpPr>
        <p:spPr>
          <a:xfrm>
            <a:off x="6553200" y="6273800"/>
            <a:ext cx="2133600" cy="476250"/>
          </a:xfrm>
          <a:noFill/>
        </p:spPr>
        <p:txBody>
          <a:bodyPr/>
          <a:lstStyle/>
          <a:p>
            <a:fld id="{A22AA61A-B8B4-42DE-8002-6F0B80BE8CB5}" type="slidenum">
              <a:rPr lang="en-US" altLang="zh-TW" smtClean="0">
                <a:latin typeface="Arial" pitchFamily="34" charset="0"/>
                <a:ea typeface="新細明體" pitchFamily="18" charset="-120"/>
              </a:rPr>
              <a:pPr/>
              <a:t>63</a:t>
            </a:fld>
            <a:endParaRPr lang="en-US" altLang="zh-TW" smtClean="0">
              <a:latin typeface="Arial" pitchFamily="34" charset="0"/>
              <a:ea typeface="新細明體" pitchFamily="18" charset="-120"/>
            </a:endParaRPr>
          </a:p>
        </p:txBody>
      </p:sp>
      <p:sp>
        <p:nvSpPr>
          <p:cNvPr id="74758" name="矩形 3"/>
          <p:cNvSpPr>
            <a:spLocks noChangeArrowheads="1"/>
          </p:cNvSpPr>
          <p:nvPr/>
        </p:nvSpPr>
        <p:spPr bwMode="auto">
          <a:xfrm>
            <a:off x="250825" y="971828"/>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grpSp>
        <p:nvGrpSpPr>
          <p:cNvPr id="7" name="群組 40"/>
          <p:cNvGrpSpPr/>
          <p:nvPr/>
        </p:nvGrpSpPr>
        <p:grpSpPr>
          <a:xfrm>
            <a:off x="395536" y="1710061"/>
            <a:ext cx="2952328" cy="3741305"/>
            <a:chOff x="251520" y="1412776"/>
            <a:chExt cx="2952328" cy="3741305"/>
          </a:xfrm>
        </p:grpSpPr>
        <p:pic>
          <p:nvPicPr>
            <p:cNvPr id="13" name="圖片 12"/>
            <p:cNvPicPr/>
            <p:nvPr/>
          </p:nvPicPr>
          <p:blipFill>
            <a:blip r:embed="rId4" cstate="print"/>
            <a:srcRect/>
            <a:stretch>
              <a:fillRect/>
            </a:stretch>
          </p:blipFill>
          <p:spPr bwMode="auto">
            <a:xfrm>
              <a:off x="251520" y="1412776"/>
              <a:ext cx="2952328" cy="3741305"/>
            </a:xfrm>
            <a:prstGeom prst="rect">
              <a:avLst/>
            </a:prstGeom>
            <a:noFill/>
            <a:ln w="9525">
              <a:solidFill>
                <a:srgbClr val="000000"/>
              </a:solidFill>
              <a:miter lim="800000"/>
              <a:headEnd/>
              <a:tailEnd/>
            </a:ln>
          </p:spPr>
        </p:pic>
        <p:sp>
          <p:nvSpPr>
            <p:cNvPr id="15" name="矩形 14"/>
            <p:cNvSpPr/>
            <p:nvPr/>
          </p:nvSpPr>
          <p:spPr>
            <a:xfrm>
              <a:off x="296232" y="4221088"/>
              <a:ext cx="2873697" cy="863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p:nvPr/>
          </p:nvSpPr>
          <p:spPr>
            <a:xfrm>
              <a:off x="2843925" y="1939311"/>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296232" y="2294288"/>
              <a:ext cx="2873697" cy="863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653956" y="1677642"/>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矩形 39"/>
            <p:cNvSpPr/>
            <p:nvPr/>
          </p:nvSpPr>
          <p:spPr>
            <a:xfrm>
              <a:off x="658740" y="1527826"/>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8" name="群組 57"/>
          <p:cNvGrpSpPr/>
          <p:nvPr/>
        </p:nvGrpSpPr>
        <p:grpSpPr>
          <a:xfrm>
            <a:off x="5525746" y="1133709"/>
            <a:ext cx="2808312" cy="3692731"/>
            <a:chOff x="5220072" y="1124744"/>
            <a:chExt cx="2808312" cy="3692731"/>
          </a:xfrm>
        </p:grpSpPr>
        <p:grpSp>
          <p:nvGrpSpPr>
            <p:cNvPr id="9" name="群組 42"/>
            <p:cNvGrpSpPr/>
            <p:nvPr/>
          </p:nvGrpSpPr>
          <p:grpSpPr>
            <a:xfrm>
              <a:off x="5220072" y="1124744"/>
              <a:ext cx="2808312" cy="3692731"/>
              <a:chOff x="5148064" y="1124744"/>
              <a:chExt cx="2808312" cy="3692731"/>
            </a:xfrm>
          </p:grpSpPr>
          <p:grpSp>
            <p:nvGrpSpPr>
              <p:cNvPr id="10" name="群組 22"/>
              <p:cNvGrpSpPr/>
              <p:nvPr/>
            </p:nvGrpSpPr>
            <p:grpSpPr>
              <a:xfrm>
                <a:off x="5148064" y="1124744"/>
                <a:ext cx="2808312" cy="3692731"/>
                <a:chOff x="5148064" y="1268760"/>
                <a:chExt cx="2808312" cy="3692731"/>
              </a:xfrm>
            </p:grpSpPr>
            <p:pic>
              <p:nvPicPr>
                <p:cNvPr id="21" name="圖片 20"/>
                <p:cNvPicPr/>
                <p:nvPr/>
              </p:nvPicPr>
              <p:blipFill>
                <a:blip r:embed="rId3" cstate="print"/>
                <a:srcRect/>
                <a:stretch>
                  <a:fillRect/>
                </a:stretch>
              </p:blipFill>
              <p:spPr bwMode="auto">
                <a:xfrm>
                  <a:off x="5148064" y="1268760"/>
                  <a:ext cx="2808312" cy="3692731"/>
                </a:xfrm>
                <a:prstGeom prst="rect">
                  <a:avLst/>
                </a:prstGeom>
                <a:noFill/>
                <a:ln w="9525">
                  <a:solidFill>
                    <a:srgbClr val="000000"/>
                  </a:solidFill>
                  <a:miter lim="800000"/>
                  <a:headEnd/>
                  <a:tailEnd/>
                </a:ln>
              </p:spPr>
            </p:pic>
            <p:sp>
              <p:nvSpPr>
                <p:cNvPr id="22" name="矩形 21"/>
                <p:cNvSpPr/>
                <p:nvPr/>
              </p:nvSpPr>
              <p:spPr>
                <a:xfrm>
                  <a:off x="5148064" y="2204864"/>
                  <a:ext cx="2736304" cy="2689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31" name="矩形 30"/>
              <p:cNvSpPr/>
              <p:nvPr/>
            </p:nvSpPr>
            <p:spPr>
              <a:xfrm>
                <a:off x="5522529" y="1360846"/>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矩形 33"/>
              <p:cNvSpPr/>
              <p:nvPr/>
            </p:nvSpPr>
            <p:spPr>
              <a:xfrm>
                <a:off x="5525414" y="1214062"/>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矩形 35"/>
              <p:cNvSpPr/>
              <p:nvPr/>
            </p:nvSpPr>
            <p:spPr>
              <a:xfrm>
                <a:off x="7619299" y="1605720"/>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1" name="群組 47"/>
            <p:cNvGrpSpPr>
              <a:grpSpLocks/>
            </p:cNvGrpSpPr>
            <p:nvPr/>
          </p:nvGrpSpPr>
          <p:grpSpPr bwMode="auto">
            <a:xfrm>
              <a:off x="7452320" y="3356992"/>
              <a:ext cx="268288" cy="276225"/>
              <a:chOff x="6228184" y="3501008"/>
              <a:chExt cx="269626" cy="276999"/>
            </a:xfrm>
          </p:grpSpPr>
          <p:sp>
            <p:nvSpPr>
              <p:cNvPr id="49" name="橢圓 48"/>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 name="矩形 49"/>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grpSp>
        <p:nvGrpSpPr>
          <p:cNvPr id="12" name="群組 50"/>
          <p:cNvGrpSpPr>
            <a:grpSpLocks/>
          </p:cNvGrpSpPr>
          <p:nvPr/>
        </p:nvGrpSpPr>
        <p:grpSpPr bwMode="auto">
          <a:xfrm>
            <a:off x="3347864" y="4581128"/>
            <a:ext cx="269626" cy="276999"/>
            <a:chOff x="6219221" y="3483026"/>
            <a:chExt cx="269377" cy="277775"/>
          </a:xfrm>
        </p:grpSpPr>
        <p:sp>
          <p:nvSpPr>
            <p:cNvPr id="52" name="橢圓 51"/>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矩形 52"/>
            <p:cNvSpPr>
              <a:spLocks noChangeArrowheads="1"/>
            </p:cNvSpPr>
            <p:nvPr/>
          </p:nvSpPr>
          <p:spPr bwMode="auto">
            <a:xfrm>
              <a:off x="6219221" y="3483026"/>
              <a:ext cx="269377"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4</a:t>
              </a:r>
              <a:endParaRPr lang="zh-TW" altLang="en-US" sz="1200" b="1" dirty="0">
                <a:solidFill>
                  <a:srgbClr val="FF0000"/>
                </a:solidFill>
              </a:endParaRPr>
            </a:p>
          </p:txBody>
        </p:sp>
      </p:grpSp>
      <p:grpSp>
        <p:nvGrpSpPr>
          <p:cNvPr id="14" name="群組 53"/>
          <p:cNvGrpSpPr>
            <a:grpSpLocks/>
          </p:cNvGrpSpPr>
          <p:nvPr/>
        </p:nvGrpSpPr>
        <p:grpSpPr bwMode="auto">
          <a:xfrm>
            <a:off x="8478838" y="2276872"/>
            <a:ext cx="269626" cy="276999"/>
            <a:chOff x="6228193" y="3501006"/>
            <a:chExt cx="270971" cy="277775"/>
          </a:xfrm>
        </p:grpSpPr>
        <p:sp>
          <p:nvSpPr>
            <p:cNvPr id="55" name="橢圓 54"/>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6" name="矩形 55"/>
            <p:cNvSpPr>
              <a:spLocks noChangeArrowheads="1"/>
            </p:cNvSpPr>
            <p:nvPr/>
          </p:nvSpPr>
          <p:spPr bwMode="auto">
            <a:xfrm>
              <a:off x="6228193" y="3501006"/>
              <a:ext cx="270971"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3</a:t>
              </a:r>
              <a:endParaRPr lang="zh-TW" altLang="en-US" sz="1200" b="1" dirty="0">
                <a:solidFill>
                  <a:srgbClr val="FF0000"/>
                </a:solidFill>
              </a:endParaRPr>
            </a:p>
          </p:txBody>
        </p:sp>
      </p:grpSp>
      <p:sp>
        <p:nvSpPr>
          <p:cNvPr id="54" name="矩形 3"/>
          <p:cNvSpPr>
            <a:spLocks noChangeArrowheads="1"/>
          </p:cNvSpPr>
          <p:nvPr/>
        </p:nvSpPr>
        <p:spPr bwMode="auto">
          <a:xfrm>
            <a:off x="467544" y="1268760"/>
            <a:ext cx="5032147" cy="369332"/>
          </a:xfrm>
          <a:prstGeom prst="rect">
            <a:avLst/>
          </a:prstGeom>
          <a:noFill/>
          <a:ln w="9525">
            <a:noFill/>
            <a:miter lim="800000"/>
            <a:headEnd/>
            <a:tailEnd/>
          </a:ln>
        </p:spPr>
        <p:txBody>
          <a:bodyPr wrap="none">
            <a:spAutoFit/>
          </a:bodyPr>
          <a:lstStyle/>
          <a:p>
            <a:r>
              <a:rPr lang="en-US" altLang="zh-TW" b="1" dirty="0" smtClean="0">
                <a:solidFill>
                  <a:srgbClr val="0000FF"/>
                </a:solidFill>
              </a:rPr>
              <a:t>C.</a:t>
            </a:r>
            <a:r>
              <a:rPr lang="zh-TW" altLang="en-US" b="1" dirty="0" smtClean="0">
                <a:solidFill>
                  <a:srgbClr val="0000FF"/>
                </a:solidFill>
              </a:rPr>
              <a:t>競賽、證照及語文能力檢定之彙整表及黏貼單</a:t>
            </a:r>
            <a:endParaRPr lang="zh-TW" altLang="en-US" b="1" dirty="0">
              <a:solidFill>
                <a:srgbClr val="0000FF"/>
              </a:solidFill>
            </a:endParaRPr>
          </a:p>
        </p:txBody>
      </p:sp>
      <p:grpSp>
        <p:nvGrpSpPr>
          <p:cNvPr id="16" name="群組 56"/>
          <p:cNvGrpSpPr/>
          <p:nvPr/>
        </p:nvGrpSpPr>
        <p:grpSpPr>
          <a:xfrm>
            <a:off x="4509503" y="1945006"/>
            <a:ext cx="2922719" cy="3706856"/>
            <a:chOff x="3980568" y="1962936"/>
            <a:chExt cx="2922719" cy="3706856"/>
          </a:xfrm>
        </p:grpSpPr>
        <p:grpSp>
          <p:nvGrpSpPr>
            <p:cNvPr id="17" name="群組 41"/>
            <p:cNvGrpSpPr/>
            <p:nvPr/>
          </p:nvGrpSpPr>
          <p:grpSpPr>
            <a:xfrm>
              <a:off x="3980568" y="1962936"/>
              <a:ext cx="2922719" cy="3706856"/>
              <a:chOff x="3318644" y="1810376"/>
              <a:chExt cx="2778703" cy="3706856"/>
            </a:xfrm>
          </p:grpSpPr>
          <p:pic>
            <p:nvPicPr>
              <p:cNvPr id="20" name="圖片 19"/>
              <p:cNvPicPr/>
              <p:nvPr/>
            </p:nvPicPr>
            <p:blipFill>
              <a:blip r:embed="rId5" cstate="print"/>
              <a:srcRect/>
              <a:stretch>
                <a:fillRect/>
              </a:stretch>
            </p:blipFill>
            <p:spPr bwMode="auto">
              <a:xfrm>
                <a:off x="3318644" y="1810376"/>
                <a:ext cx="2778703" cy="3706856"/>
              </a:xfrm>
              <a:prstGeom prst="rect">
                <a:avLst/>
              </a:prstGeom>
              <a:noFill/>
              <a:ln w="9525">
                <a:solidFill>
                  <a:srgbClr val="000000"/>
                </a:solidFill>
                <a:miter lim="800000"/>
                <a:headEnd/>
                <a:tailEnd/>
              </a:ln>
            </p:spPr>
          </p:pic>
          <p:sp>
            <p:nvSpPr>
              <p:cNvPr id="6" name="矩形 5"/>
              <p:cNvSpPr/>
              <p:nvPr/>
            </p:nvSpPr>
            <p:spPr>
              <a:xfrm>
                <a:off x="3334844" y="2755404"/>
                <a:ext cx="2662628" cy="2761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矩形 28"/>
              <p:cNvSpPr/>
              <p:nvPr/>
            </p:nvSpPr>
            <p:spPr>
              <a:xfrm>
                <a:off x="3699510" y="2071834"/>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矩形 29"/>
              <p:cNvSpPr/>
              <p:nvPr/>
            </p:nvSpPr>
            <p:spPr>
              <a:xfrm>
                <a:off x="3699436" y="1921128"/>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p:nvPr/>
            </p:nvSpPr>
            <p:spPr>
              <a:xfrm>
                <a:off x="5741786" y="2311833"/>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8" name="群組 44"/>
            <p:cNvGrpSpPr>
              <a:grpSpLocks/>
            </p:cNvGrpSpPr>
            <p:nvPr/>
          </p:nvGrpSpPr>
          <p:grpSpPr bwMode="auto">
            <a:xfrm>
              <a:off x="6084168" y="4077072"/>
              <a:ext cx="269875" cy="276225"/>
              <a:chOff x="6228184" y="3501008"/>
              <a:chExt cx="269626" cy="276999"/>
            </a:xfrm>
          </p:grpSpPr>
          <p:sp>
            <p:nvSpPr>
              <p:cNvPr id="46" name="橢圓 45"/>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7" name="矩形 46"/>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sp>
        <p:nvSpPr>
          <p:cNvPr id="5" name="矩形圖說文字 4"/>
          <p:cNvSpPr/>
          <p:nvPr/>
        </p:nvSpPr>
        <p:spPr>
          <a:xfrm>
            <a:off x="1366924" y="5471271"/>
            <a:ext cx="6912768" cy="1144587"/>
          </a:xfrm>
          <a:prstGeom prst="wedgeRectCallout">
            <a:avLst>
              <a:gd name="adj1" fmla="val -453"/>
              <a:gd name="adj2" fmla="val -8787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smtClean="0">
                <a:solidFill>
                  <a:srgbClr val="FF0000"/>
                </a:solidFill>
              </a:rPr>
              <a:t>請</a:t>
            </a:r>
            <a:r>
              <a:rPr lang="zh-TW" altLang="en-US" dirty="0" smtClean="0">
                <a:solidFill>
                  <a:srgbClr val="FF0000"/>
                </a:solidFill>
              </a:rPr>
              <a:t>考生</a:t>
            </a:r>
            <a:r>
              <a:rPr lang="zh-TW" altLang="zh-TW" dirty="0" smtClean="0">
                <a:solidFill>
                  <a:srgbClr val="FF0000"/>
                </a:solidFill>
              </a:rPr>
              <a:t>依</a:t>
            </a:r>
            <a:r>
              <a:rPr lang="zh-TW" altLang="zh-TW" dirty="0">
                <a:solidFill>
                  <a:srgbClr val="FF0000"/>
                </a:solidFill>
              </a:rPr>
              <a:t>彙整表項次順序，將相關證明文件浮貼於系統產出之黏貼單後簽名，並交由所屬就讀高職學校查核（影本須皆由原就讀學校加蓋「本件核與原件相符」戳章）後，由各校承辦人於彙整表上加蓋審查單位戳章、承辦人員</a:t>
            </a:r>
            <a:r>
              <a:rPr lang="zh-TW" altLang="zh-TW" dirty="0" smtClean="0">
                <a:solidFill>
                  <a:srgbClr val="FF0000"/>
                </a:solidFill>
              </a:rPr>
              <a:t>簽章</a:t>
            </a:r>
            <a:r>
              <a:rPr lang="zh-TW" altLang="en-US" dirty="0" smtClean="0">
                <a:solidFill>
                  <a:srgbClr val="FF0000"/>
                </a:solidFill>
              </a:rPr>
              <a:t>。</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群組 70"/>
          <p:cNvGrpSpPr/>
          <p:nvPr/>
        </p:nvGrpSpPr>
        <p:grpSpPr>
          <a:xfrm>
            <a:off x="6084168" y="344380"/>
            <a:ext cx="2808312" cy="3672408"/>
            <a:chOff x="6084168" y="344380"/>
            <a:chExt cx="2808312" cy="3672408"/>
          </a:xfrm>
        </p:grpSpPr>
        <p:pic>
          <p:nvPicPr>
            <p:cNvPr id="67" name="圖片 66"/>
            <p:cNvPicPr/>
            <p:nvPr/>
          </p:nvPicPr>
          <p:blipFill>
            <a:blip r:embed="rId3" cstate="print"/>
            <a:srcRect/>
            <a:stretch>
              <a:fillRect/>
            </a:stretch>
          </p:blipFill>
          <p:spPr bwMode="auto">
            <a:xfrm>
              <a:off x="6084168" y="344380"/>
              <a:ext cx="2808312" cy="3672408"/>
            </a:xfrm>
            <a:prstGeom prst="rect">
              <a:avLst/>
            </a:prstGeom>
            <a:noFill/>
            <a:ln w="9525">
              <a:solidFill>
                <a:srgbClr val="000000"/>
              </a:solidFill>
              <a:miter lim="800000"/>
              <a:headEnd/>
              <a:tailEnd/>
            </a:ln>
          </p:spPr>
        </p:pic>
        <p:sp>
          <p:nvSpPr>
            <p:cNvPr id="68" name="矩形 67"/>
            <p:cNvSpPr/>
            <p:nvPr/>
          </p:nvSpPr>
          <p:spPr>
            <a:xfrm>
              <a:off x="6097808" y="1276332"/>
              <a:ext cx="2736304" cy="2689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2" name="矩形 31"/>
            <p:cNvSpPr/>
            <p:nvPr/>
          </p:nvSpPr>
          <p:spPr>
            <a:xfrm>
              <a:off x="6457870" y="576200"/>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 name="矩形 36"/>
            <p:cNvSpPr/>
            <p:nvPr/>
          </p:nvSpPr>
          <p:spPr>
            <a:xfrm>
              <a:off x="8555520" y="819990"/>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8" name="矩形 37"/>
            <p:cNvSpPr/>
            <p:nvPr/>
          </p:nvSpPr>
          <p:spPr>
            <a:xfrm>
              <a:off x="6464403" y="432301"/>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6" name="群組 53"/>
            <p:cNvGrpSpPr>
              <a:grpSpLocks/>
            </p:cNvGrpSpPr>
            <p:nvPr/>
          </p:nvGrpSpPr>
          <p:grpSpPr bwMode="auto">
            <a:xfrm>
              <a:off x="8488363" y="2276872"/>
              <a:ext cx="269626" cy="276999"/>
              <a:chOff x="6228192" y="3501006"/>
              <a:chExt cx="270971" cy="277775"/>
            </a:xfrm>
          </p:grpSpPr>
          <p:sp>
            <p:nvSpPr>
              <p:cNvPr id="55" name="橢圓 54"/>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6" name="矩形 55"/>
              <p:cNvSpPr>
                <a:spLocks noChangeArrowheads="1"/>
              </p:cNvSpPr>
              <p:nvPr/>
            </p:nvSpPr>
            <p:spPr bwMode="auto">
              <a:xfrm>
                <a:off x="6228192" y="3501006"/>
                <a:ext cx="270971"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3</a:t>
                </a:r>
                <a:endParaRPr lang="zh-TW" altLang="en-US" sz="1200" b="1" dirty="0">
                  <a:solidFill>
                    <a:srgbClr val="FF0000"/>
                  </a:solidFill>
                </a:endParaRPr>
              </a:p>
            </p:txBody>
          </p:sp>
        </p:grpSp>
      </p:grpSp>
      <p:sp>
        <p:nvSpPr>
          <p:cNvPr id="74756"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網路報名系統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網路報名作業</a:t>
            </a:r>
          </a:p>
        </p:txBody>
      </p:sp>
      <p:sp>
        <p:nvSpPr>
          <p:cNvPr id="74757" name="投影片編號版面配置區 4"/>
          <p:cNvSpPr>
            <a:spLocks noGrp="1"/>
          </p:cNvSpPr>
          <p:nvPr>
            <p:ph type="sldNum" sz="quarter" idx="12"/>
          </p:nvPr>
        </p:nvSpPr>
        <p:spPr>
          <a:xfrm>
            <a:off x="6553200" y="6273800"/>
            <a:ext cx="2133600" cy="476250"/>
          </a:xfrm>
          <a:noFill/>
        </p:spPr>
        <p:txBody>
          <a:bodyPr/>
          <a:lstStyle/>
          <a:p>
            <a:fld id="{A22AA61A-B8B4-42DE-8002-6F0B80BE8CB5}" type="slidenum">
              <a:rPr lang="en-US" altLang="zh-TW" smtClean="0">
                <a:latin typeface="Arial" pitchFamily="34" charset="0"/>
                <a:ea typeface="新細明體" pitchFamily="18" charset="-120"/>
              </a:rPr>
              <a:pPr/>
              <a:t>64</a:t>
            </a:fld>
            <a:endParaRPr lang="en-US" altLang="zh-TW" smtClean="0">
              <a:latin typeface="Arial" pitchFamily="34" charset="0"/>
              <a:ea typeface="新細明體" pitchFamily="18" charset="-120"/>
            </a:endParaRPr>
          </a:p>
        </p:txBody>
      </p:sp>
      <p:sp>
        <p:nvSpPr>
          <p:cNvPr id="74758" name="矩形 3"/>
          <p:cNvSpPr>
            <a:spLocks noChangeArrowheads="1"/>
          </p:cNvSpPr>
          <p:nvPr/>
        </p:nvSpPr>
        <p:spPr bwMode="auto">
          <a:xfrm>
            <a:off x="250825" y="971828"/>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grpSp>
        <p:nvGrpSpPr>
          <p:cNvPr id="66" name="群組 65"/>
          <p:cNvGrpSpPr/>
          <p:nvPr/>
        </p:nvGrpSpPr>
        <p:grpSpPr>
          <a:xfrm>
            <a:off x="5562182" y="1124744"/>
            <a:ext cx="2801066" cy="3720263"/>
            <a:chOff x="5562182" y="1124744"/>
            <a:chExt cx="2801066" cy="3720263"/>
          </a:xfrm>
        </p:grpSpPr>
        <p:pic>
          <p:nvPicPr>
            <p:cNvPr id="65" name="圖片 64"/>
            <p:cNvPicPr/>
            <p:nvPr/>
          </p:nvPicPr>
          <p:blipFill>
            <a:blip r:embed="rId4" cstate="print"/>
            <a:srcRect/>
            <a:stretch>
              <a:fillRect/>
            </a:stretch>
          </p:blipFill>
          <p:spPr bwMode="auto">
            <a:xfrm>
              <a:off x="5580112" y="1124744"/>
              <a:ext cx="2783136" cy="3720263"/>
            </a:xfrm>
            <a:prstGeom prst="rect">
              <a:avLst/>
            </a:prstGeom>
            <a:noFill/>
            <a:ln w="9525">
              <a:solidFill>
                <a:srgbClr val="000000"/>
              </a:solidFill>
              <a:miter lim="800000"/>
              <a:headEnd/>
              <a:tailEnd/>
            </a:ln>
          </p:spPr>
        </p:pic>
        <p:grpSp>
          <p:nvGrpSpPr>
            <p:cNvPr id="7" name="群組 42"/>
            <p:cNvGrpSpPr/>
            <p:nvPr/>
          </p:nvGrpSpPr>
          <p:grpSpPr>
            <a:xfrm>
              <a:off x="5562182" y="1215911"/>
              <a:ext cx="2736304" cy="3543722"/>
              <a:chOff x="5148064" y="1206946"/>
              <a:chExt cx="2736304" cy="3543722"/>
            </a:xfrm>
          </p:grpSpPr>
          <p:sp>
            <p:nvSpPr>
              <p:cNvPr id="22" name="矩形 21"/>
              <p:cNvSpPr/>
              <p:nvPr/>
            </p:nvSpPr>
            <p:spPr>
              <a:xfrm>
                <a:off x="5148064" y="2060848"/>
                <a:ext cx="2736304" cy="2689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矩形 30"/>
              <p:cNvSpPr/>
              <p:nvPr/>
            </p:nvSpPr>
            <p:spPr>
              <a:xfrm>
                <a:off x="5561667" y="1353730"/>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矩形 33"/>
              <p:cNvSpPr/>
              <p:nvPr/>
            </p:nvSpPr>
            <p:spPr>
              <a:xfrm>
                <a:off x="5564552" y="1206946"/>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矩形 35"/>
              <p:cNvSpPr/>
              <p:nvPr/>
            </p:nvSpPr>
            <p:spPr>
              <a:xfrm>
                <a:off x="7600034" y="1598604"/>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2" name="群組 47"/>
            <p:cNvGrpSpPr>
              <a:grpSpLocks/>
            </p:cNvGrpSpPr>
            <p:nvPr/>
          </p:nvGrpSpPr>
          <p:grpSpPr bwMode="auto">
            <a:xfrm>
              <a:off x="7794430" y="3365957"/>
              <a:ext cx="268288" cy="276225"/>
              <a:chOff x="6228184" y="3501008"/>
              <a:chExt cx="269626" cy="276999"/>
            </a:xfrm>
          </p:grpSpPr>
          <p:sp>
            <p:nvSpPr>
              <p:cNvPr id="49" name="橢圓 48"/>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 name="矩形 49"/>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grpSp>
        <p:nvGrpSpPr>
          <p:cNvPr id="62" name="群組 61"/>
          <p:cNvGrpSpPr/>
          <p:nvPr/>
        </p:nvGrpSpPr>
        <p:grpSpPr>
          <a:xfrm>
            <a:off x="413466" y="1881969"/>
            <a:ext cx="2952328" cy="3744416"/>
            <a:chOff x="413466" y="1898903"/>
            <a:chExt cx="2952328" cy="3744416"/>
          </a:xfrm>
        </p:grpSpPr>
        <p:pic>
          <p:nvPicPr>
            <p:cNvPr id="61" name="圖片 60"/>
            <p:cNvPicPr/>
            <p:nvPr/>
          </p:nvPicPr>
          <p:blipFill>
            <a:blip r:embed="rId5" cstate="print"/>
            <a:srcRect/>
            <a:stretch>
              <a:fillRect/>
            </a:stretch>
          </p:blipFill>
          <p:spPr bwMode="auto">
            <a:xfrm>
              <a:off x="413466" y="1898903"/>
              <a:ext cx="2952328" cy="3744416"/>
            </a:xfrm>
            <a:prstGeom prst="rect">
              <a:avLst/>
            </a:prstGeom>
            <a:noFill/>
            <a:ln w="9525">
              <a:solidFill>
                <a:srgbClr val="000000"/>
              </a:solidFill>
              <a:miter lim="800000"/>
              <a:headEnd/>
              <a:tailEnd/>
            </a:ln>
          </p:spPr>
        </p:pic>
        <p:sp>
          <p:nvSpPr>
            <p:cNvPr id="15" name="矩形 14"/>
            <p:cNvSpPr/>
            <p:nvPr/>
          </p:nvSpPr>
          <p:spPr>
            <a:xfrm>
              <a:off x="429342" y="4797152"/>
              <a:ext cx="2909558" cy="78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p:nvPr/>
          </p:nvSpPr>
          <p:spPr>
            <a:xfrm>
              <a:off x="2978859" y="2416184"/>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440361" y="2798056"/>
              <a:ext cx="2873697" cy="863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55576" y="2163480"/>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矩形 39"/>
            <p:cNvSpPr/>
            <p:nvPr/>
          </p:nvSpPr>
          <p:spPr>
            <a:xfrm>
              <a:off x="760360" y="2013664"/>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54" name="矩形 3"/>
          <p:cNvSpPr>
            <a:spLocks noChangeArrowheads="1"/>
          </p:cNvSpPr>
          <p:nvPr/>
        </p:nvSpPr>
        <p:spPr bwMode="auto">
          <a:xfrm>
            <a:off x="467544" y="1268760"/>
            <a:ext cx="5112568" cy="646331"/>
          </a:xfrm>
          <a:prstGeom prst="rect">
            <a:avLst/>
          </a:prstGeom>
          <a:noFill/>
          <a:ln w="9525">
            <a:noFill/>
            <a:miter lim="800000"/>
            <a:headEnd/>
            <a:tailEnd/>
          </a:ln>
        </p:spPr>
        <p:txBody>
          <a:bodyPr wrap="square">
            <a:spAutoFit/>
          </a:bodyPr>
          <a:lstStyle/>
          <a:p>
            <a:r>
              <a:rPr lang="en-US" altLang="zh-TW" b="1" dirty="0" smtClean="0">
                <a:solidFill>
                  <a:srgbClr val="0000FF"/>
                </a:solidFill>
              </a:rPr>
              <a:t>D.</a:t>
            </a:r>
            <a:r>
              <a:rPr lang="zh-TW" altLang="en-US" b="1" dirty="0" smtClean="0">
                <a:solidFill>
                  <a:srgbClr val="0000FF"/>
                </a:solidFill>
              </a:rPr>
              <a:t>學校幹部、志工、社會服務及社團參與 彙整表及黏貼單</a:t>
            </a:r>
            <a:endParaRPr lang="zh-TW" altLang="en-US" b="1" dirty="0">
              <a:solidFill>
                <a:srgbClr val="0000FF"/>
              </a:solidFill>
            </a:endParaRPr>
          </a:p>
        </p:txBody>
      </p:sp>
      <p:grpSp>
        <p:nvGrpSpPr>
          <p:cNvPr id="64" name="群組 63"/>
          <p:cNvGrpSpPr/>
          <p:nvPr/>
        </p:nvGrpSpPr>
        <p:grpSpPr>
          <a:xfrm>
            <a:off x="4499992" y="1916832"/>
            <a:ext cx="2952328" cy="3744416"/>
            <a:chOff x="4499992" y="1916832"/>
            <a:chExt cx="2952328" cy="3744416"/>
          </a:xfrm>
        </p:grpSpPr>
        <p:pic>
          <p:nvPicPr>
            <p:cNvPr id="63" name="圖片 62"/>
            <p:cNvPicPr/>
            <p:nvPr/>
          </p:nvPicPr>
          <p:blipFill>
            <a:blip r:embed="rId6" cstate="print"/>
            <a:srcRect/>
            <a:stretch>
              <a:fillRect/>
            </a:stretch>
          </p:blipFill>
          <p:spPr bwMode="auto">
            <a:xfrm>
              <a:off x="4499992" y="1916832"/>
              <a:ext cx="2952328" cy="3744416"/>
            </a:xfrm>
            <a:prstGeom prst="rect">
              <a:avLst/>
            </a:prstGeom>
            <a:noFill/>
            <a:ln w="9525">
              <a:solidFill>
                <a:srgbClr val="000000"/>
              </a:solidFill>
              <a:miter lim="800000"/>
              <a:headEnd/>
              <a:tailEnd/>
            </a:ln>
          </p:spPr>
        </p:pic>
        <p:grpSp>
          <p:nvGrpSpPr>
            <p:cNvPr id="9" name="群組 41"/>
            <p:cNvGrpSpPr/>
            <p:nvPr/>
          </p:nvGrpSpPr>
          <p:grpSpPr>
            <a:xfrm>
              <a:off x="4499992" y="2020853"/>
              <a:ext cx="2880973" cy="3614457"/>
              <a:chOff x="3309598" y="1886223"/>
              <a:chExt cx="2739013" cy="3614457"/>
            </a:xfrm>
          </p:grpSpPr>
          <p:sp>
            <p:nvSpPr>
              <p:cNvPr id="6" name="矩形 5"/>
              <p:cNvSpPr/>
              <p:nvPr/>
            </p:nvSpPr>
            <p:spPr>
              <a:xfrm>
                <a:off x="3309598" y="2738852"/>
                <a:ext cx="2739013" cy="2761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矩形 28"/>
              <p:cNvSpPr/>
              <p:nvPr/>
            </p:nvSpPr>
            <p:spPr>
              <a:xfrm>
                <a:off x="3699508" y="2036929"/>
                <a:ext cx="504702"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矩形 29"/>
              <p:cNvSpPr/>
              <p:nvPr/>
            </p:nvSpPr>
            <p:spPr>
              <a:xfrm>
                <a:off x="3699434" y="1886223"/>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p:nvPr/>
            </p:nvSpPr>
            <p:spPr>
              <a:xfrm>
                <a:off x="5774151" y="2283274"/>
                <a:ext cx="216024" cy="54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11" name="群組 44"/>
            <p:cNvGrpSpPr>
              <a:grpSpLocks/>
            </p:cNvGrpSpPr>
            <p:nvPr/>
          </p:nvGrpSpPr>
          <p:grpSpPr bwMode="auto">
            <a:xfrm>
              <a:off x="6613103" y="4059142"/>
              <a:ext cx="269875" cy="276225"/>
              <a:chOff x="6228184" y="3501008"/>
              <a:chExt cx="269626" cy="276999"/>
            </a:xfrm>
          </p:grpSpPr>
          <p:sp>
            <p:nvSpPr>
              <p:cNvPr id="46" name="橢圓 45"/>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7" name="矩形 46"/>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sp>
        <p:nvSpPr>
          <p:cNvPr id="5" name="矩形圖說文字 4"/>
          <p:cNvSpPr/>
          <p:nvPr/>
        </p:nvSpPr>
        <p:spPr>
          <a:xfrm>
            <a:off x="1574847" y="5615015"/>
            <a:ext cx="6660020" cy="1144587"/>
          </a:xfrm>
          <a:prstGeom prst="wedgeRectCallout">
            <a:avLst>
              <a:gd name="adj1" fmla="val -991"/>
              <a:gd name="adj2" fmla="val -808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smtClean="0">
                <a:solidFill>
                  <a:srgbClr val="FF0000"/>
                </a:solidFill>
              </a:rPr>
              <a:t>請</a:t>
            </a:r>
            <a:r>
              <a:rPr lang="zh-TW" altLang="en-US" dirty="0" smtClean="0">
                <a:solidFill>
                  <a:srgbClr val="FF0000"/>
                </a:solidFill>
              </a:rPr>
              <a:t>考生</a:t>
            </a:r>
            <a:r>
              <a:rPr lang="zh-TW" altLang="zh-TW" dirty="0" smtClean="0">
                <a:solidFill>
                  <a:srgbClr val="FF0000"/>
                </a:solidFill>
              </a:rPr>
              <a:t>依</a:t>
            </a:r>
            <a:r>
              <a:rPr lang="zh-TW" altLang="zh-TW" dirty="0">
                <a:solidFill>
                  <a:srgbClr val="FF0000"/>
                </a:solidFill>
              </a:rPr>
              <a:t>彙整表項次順序，將相關證明文件浮貼於系統產出之黏貼單後簽名，並交由所屬就讀高職學校查核（影本須皆由原就讀學校加蓋「本件核與原件相符」戳章）後，由各校承辦人於彙整表上加蓋審查單位戳章、承辦人員</a:t>
            </a:r>
            <a:r>
              <a:rPr lang="zh-TW" altLang="zh-TW" dirty="0" smtClean="0">
                <a:solidFill>
                  <a:srgbClr val="FF0000"/>
                </a:solidFill>
              </a:rPr>
              <a:t>簽章</a:t>
            </a:r>
            <a:r>
              <a:rPr lang="zh-TW" altLang="en-US" dirty="0" smtClean="0">
                <a:solidFill>
                  <a:srgbClr val="FF0000"/>
                </a:solidFill>
              </a:rPr>
              <a:t>。</a:t>
            </a:r>
            <a:endParaRPr lang="zh-TW" altLang="en-US" dirty="0">
              <a:solidFill>
                <a:srgbClr val="FF0000"/>
              </a:solidFill>
            </a:endParaRPr>
          </a:p>
        </p:txBody>
      </p:sp>
      <p:sp>
        <p:nvSpPr>
          <p:cNvPr id="157698" name="Text Box 2"/>
          <p:cNvSpPr txBox="1">
            <a:spLocks noChangeArrowheads="1"/>
          </p:cNvSpPr>
          <p:nvPr/>
        </p:nvSpPr>
        <p:spPr bwMode="auto">
          <a:xfrm>
            <a:off x="5917738" y="1750978"/>
            <a:ext cx="1984375" cy="14401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志工或社會服務證明黏貼單</a:t>
            </a:r>
            <a:endParaRPr kumimoji="1" lang="zh-TW" sz="800" b="0" i="0" u="none" strike="noStrike" cap="none" normalizeH="0" baseline="0" dirty="0" smtClean="0">
              <a:ln>
                <a:noFill/>
              </a:ln>
              <a:solidFill>
                <a:schemeClr val="tx1"/>
              </a:solidFill>
              <a:effectLst/>
              <a:latin typeface="標楷體" pitchFamily="65" charset="-120"/>
              <a:ea typeface="標楷體" pitchFamily="65" charset="-120"/>
            </a:endParaRPr>
          </a:p>
        </p:txBody>
      </p:sp>
      <p:grpSp>
        <p:nvGrpSpPr>
          <p:cNvPr id="72" name="群組 50"/>
          <p:cNvGrpSpPr>
            <a:grpSpLocks/>
          </p:cNvGrpSpPr>
          <p:nvPr/>
        </p:nvGrpSpPr>
        <p:grpSpPr bwMode="auto">
          <a:xfrm>
            <a:off x="3365794" y="4878701"/>
            <a:ext cx="269626" cy="276999"/>
            <a:chOff x="6219221" y="3483026"/>
            <a:chExt cx="269377" cy="277775"/>
          </a:xfrm>
        </p:grpSpPr>
        <p:sp>
          <p:nvSpPr>
            <p:cNvPr id="73" name="橢圓 72"/>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4" name="矩形 73"/>
            <p:cNvSpPr>
              <a:spLocks noChangeArrowheads="1"/>
            </p:cNvSpPr>
            <p:nvPr/>
          </p:nvSpPr>
          <p:spPr bwMode="auto">
            <a:xfrm>
              <a:off x="6219221" y="3483026"/>
              <a:ext cx="269377"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4</a:t>
              </a:r>
              <a:endParaRPr lang="zh-TW" altLang="en-US" sz="1200" b="1" dirty="0">
                <a:solidFill>
                  <a:srgbClr val="FF0000"/>
                </a:solidFill>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p:nvPr/>
        </p:nvPicPr>
        <p:blipFill>
          <a:blip r:embed="rId3" cstate="print"/>
          <a:srcRect/>
          <a:stretch>
            <a:fillRect/>
          </a:stretch>
        </p:blipFill>
        <p:spPr bwMode="auto">
          <a:xfrm>
            <a:off x="179513" y="1025265"/>
            <a:ext cx="6264696" cy="2394482"/>
          </a:xfrm>
          <a:prstGeom prst="rect">
            <a:avLst/>
          </a:prstGeom>
          <a:noFill/>
          <a:ln w="9525">
            <a:noFill/>
            <a:miter lim="800000"/>
            <a:headEnd/>
            <a:tailEnd/>
          </a:ln>
        </p:spPr>
      </p:pic>
      <p:sp>
        <p:nvSpPr>
          <p:cNvPr id="75781" name="Rectangle 2"/>
          <p:cNvSpPr>
            <a:spLocks noGrp="1" noChangeArrowheads="1"/>
          </p:cNvSpPr>
          <p:nvPr>
            <p:ph type="title"/>
          </p:nvPr>
        </p:nvSpPr>
        <p:spPr>
          <a:xfrm>
            <a:off x="0" y="115888"/>
            <a:ext cx="9036050" cy="792162"/>
          </a:xfrm>
        </p:spPr>
        <p:txBody>
          <a:bodyPr/>
          <a:lstStyle/>
          <a:p>
            <a:pPr eaLnBrk="1" hangingPunct="1"/>
            <a:r>
              <a:rPr lang="zh-TW" altLang="en-US" sz="3600" b="1" dirty="0" smtClean="0">
                <a:solidFill>
                  <a:srgbClr val="C00000"/>
                </a:solidFill>
                <a:latin typeface="標楷體" pitchFamily="65" charset="-120"/>
                <a:ea typeface="標楷體" pitchFamily="65" charset="-120"/>
              </a:rPr>
              <a:t>網路報名系統</a:t>
            </a:r>
            <a:r>
              <a:rPr lang="en-US" altLang="zh-TW" sz="36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資格審查結果查詢</a:t>
            </a:r>
          </a:p>
        </p:txBody>
      </p:sp>
      <p:sp>
        <p:nvSpPr>
          <p:cNvPr id="75782" name="投影片編號版面配置區 4"/>
          <p:cNvSpPr>
            <a:spLocks noGrp="1"/>
          </p:cNvSpPr>
          <p:nvPr>
            <p:ph type="sldNum" sz="quarter" idx="12"/>
          </p:nvPr>
        </p:nvSpPr>
        <p:spPr>
          <a:xfrm>
            <a:off x="6553200" y="6273800"/>
            <a:ext cx="2133600" cy="476250"/>
          </a:xfrm>
          <a:noFill/>
        </p:spPr>
        <p:txBody>
          <a:bodyPr/>
          <a:lstStyle/>
          <a:p>
            <a:fld id="{3994BD90-35BB-4EE7-91E0-3FEBAABF177C}" type="slidenum">
              <a:rPr lang="en-US" altLang="zh-TW" smtClean="0">
                <a:latin typeface="Arial" pitchFamily="34" charset="0"/>
                <a:ea typeface="新細明體" pitchFamily="18" charset="-120"/>
              </a:rPr>
              <a:pPr/>
              <a:t>65</a:t>
            </a:fld>
            <a:endParaRPr lang="en-US" altLang="zh-TW" dirty="0" smtClean="0">
              <a:latin typeface="Arial" pitchFamily="34" charset="0"/>
              <a:ea typeface="新細明體" pitchFamily="18" charset="-120"/>
            </a:endParaRPr>
          </a:p>
        </p:txBody>
      </p:sp>
      <p:pic>
        <p:nvPicPr>
          <p:cNvPr id="30" name="圖片 1"/>
          <p:cNvPicPr>
            <a:picLocks noChangeAspect="1" noChangeArrowheads="1"/>
          </p:cNvPicPr>
          <p:nvPr/>
        </p:nvPicPr>
        <p:blipFill>
          <a:blip r:embed="rId4" cstate="print"/>
          <a:srcRect/>
          <a:stretch>
            <a:fillRect/>
          </a:stretch>
        </p:blipFill>
        <p:spPr bwMode="auto">
          <a:xfrm>
            <a:off x="179512" y="3501008"/>
            <a:ext cx="6264697" cy="1512168"/>
          </a:xfrm>
          <a:prstGeom prst="rect">
            <a:avLst/>
          </a:prstGeom>
          <a:noFill/>
          <a:ln w="9525">
            <a:noFill/>
            <a:miter lim="800000"/>
            <a:headEnd/>
            <a:tailEnd/>
          </a:ln>
        </p:spPr>
      </p:pic>
      <p:sp>
        <p:nvSpPr>
          <p:cNvPr id="21" name="矩形 20"/>
          <p:cNvSpPr/>
          <p:nvPr/>
        </p:nvSpPr>
        <p:spPr>
          <a:xfrm>
            <a:off x="224624" y="3533809"/>
            <a:ext cx="720081" cy="183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6453769" y="1511747"/>
            <a:ext cx="2519684" cy="1584325"/>
          </a:xfrm>
          <a:prstGeom prst="wedgeRectCallout">
            <a:avLst>
              <a:gd name="adj1" fmla="val -109370"/>
              <a:gd name="adj2" fmla="val 4129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高職學校寄出之資料，本委員會若尚未收件，會顯示「尚未收件」；若已收件審查中會顯示「審查中」</a:t>
            </a:r>
          </a:p>
        </p:txBody>
      </p:sp>
      <p:pic>
        <p:nvPicPr>
          <p:cNvPr id="158725" name="Picture 5"/>
          <p:cNvPicPr>
            <a:picLocks noChangeAspect="1" noChangeArrowheads="1"/>
          </p:cNvPicPr>
          <p:nvPr/>
        </p:nvPicPr>
        <p:blipFill>
          <a:blip r:embed="rId5" cstate="print"/>
          <a:srcRect/>
          <a:stretch>
            <a:fillRect/>
          </a:stretch>
        </p:blipFill>
        <p:spPr bwMode="auto">
          <a:xfrm>
            <a:off x="2380900" y="5962996"/>
            <a:ext cx="2016224" cy="201237"/>
          </a:xfrm>
          <a:prstGeom prst="rect">
            <a:avLst/>
          </a:prstGeom>
          <a:noFill/>
          <a:ln w="9525">
            <a:noFill/>
            <a:miter lim="800000"/>
            <a:headEnd/>
            <a:tailEnd/>
          </a:ln>
        </p:spPr>
      </p:pic>
      <p:pic>
        <p:nvPicPr>
          <p:cNvPr id="36" name="圖片 35"/>
          <p:cNvPicPr/>
          <p:nvPr/>
        </p:nvPicPr>
        <p:blipFill>
          <a:blip r:embed="rId6" cstate="print"/>
          <a:srcRect/>
          <a:stretch>
            <a:fillRect/>
          </a:stretch>
        </p:blipFill>
        <p:spPr bwMode="auto">
          <a:xfrm>
            <a:off x="179512" y="3798005"/>
            <a:ext cx="6247342" cy="2520280"/>
          </a:xfrm>
          <a:prstGeom prst="rect">
            <a:avLst/>
          </a:prstGeom>
          <a:noFill/>
          <a:ln w="9525">
            <a:noFill/>
            <a:miter lim="800000"/>
            <a:headEnd/>
            <a:tailEnd/>
          </a:ln>
        </p:spPr>
      </p:pic>
      <p:sp>
        <p:nvSpPr>
          <p:cNvPr id="19" name="矩形圖說文字 18"/>
          <p:cNvSpPr/>
          <p:nvPr/>
        </p:nvSpPr>
        <p:spPr>
          <a:xfrm>
            <a:off x="6455461" y="4005064"/>
            <a:ext cx="2581035" cy="1664810"/>
          </a:xfrm>
          <a:prstGeom prst="wedgeRectCallout">
            <a:avLst>
              <a:gd name="adj1" fmla="val -115227"/>
              <a:gd name="adj2" fmla="val 472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rPr>
              <a:t>若考生資格審查通過，系統會顯示「通過」；若資格審查未過會顯示「不通過」並註明原因</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FontTx/>
              <a:buNone/>
              <a:defRPr/>
            </a:pPr>
            <a:r>
              <a:rPr lang="zh-TW" altLang="en-US" dirty="0" smtClean="0">
                <a:latin typeface="Times New Roman" pitchFamily="18" charset="0"/>
                <a:ea typeface="標楷體" pitchFamily="65" charset="-120"/>
              </a:rPr>
              <a:t>分區辦理</a:t>
            </a:r>
            <a:r>
              <a:rPr lang="en-US" altLang="zh-TW" dirty="0" smtClean="0">
                <a:latin typeface="Times New Roman" pitchFamily="18" charset="0"/>
                <a:ea typeface="標楷體" pitchFamily="65" charset="-120"/>
              </a:rPr>
              <a:t>33</a:t>
            </a:r>
            <a:r>
              <a:rPr lang="zh-TW" altLang="en-US" dirty="0" smtClean="0">
                <a:latin typeface="Times New Roman" pitchFamily="18" charset="0"/>
                <a:ea typeface="標楷體" pitchFamily="65" charset="-120"/>
              </a:rPr>
              <a:t>校繁星招生學校宣導暨網路選填登記就讀志願系統操作說明會，預計辦理時間如下：</a:t>
            </a:r>
            <a:endParaRPr lang="en-US" altLang="zh-TW" dirty="0" smtClean="0">
              <a:latin typeface="Times New Roman" pitchFamily="18" charset="0"/>
              <a:ea typeface="標楷體" pitchFamily="65" charset="-120"/>
            </a:endParaRPr>
          </a:p>
          <a:p>
            <a:pPr>
              <a:buFont typeface="Wingdings" pitchFamily="2" charset="2"/>
              <a:buChar char="u"/>
              <a:defRPr/>
            </a:pPr>
            <a:r>
              <a:rPr lang="zh-TW" altLang="en-US" dirty="0" smtClean="0">
                <a:latin typeface="Times New Roman" pitchFamily="18" charset="0"/>
                <a:ea typeface="標楷體" pitchFamily="65" charset="-120"/>
              </a:rPr>
              <a:t>南區：</a:t>
            </a:r>
            <a:r>
              <a:rPr lang="en-US" altLang="zh-TW" dirty="0" smtClean="0">
                <a:latin typeface="Times New Roman" pitchFamily="18" charset="0"/>
                <a:ea typeface="標楷體" pitchFamily="65" charset="-120"/>
              </a:rPr>
              <a:t>104</a:t>
            </a:r>
            <a:r>
              <a:rPr lang="zh-TW" altLang="en-US" dirty="0" smtClean="0">
                <a:latin typeface="Times New Roman" pitchFamily="18" charset="0"/>
                <a:ea typeface="標楷體" pitchFamily="65" charset="-120"/>
              </a:rPr>
              <a:t>年</a:t>
            </a:r>
            <a:r>
              <a:rPr lang="en-US" altLang="zh-TW" dirty="0" smtClean="0">
                <a:latin typeface="Times New Roman" pitchFamily="18" charset="0"/>
                <a:ea typeface="標楷體" pitchFamily="65" charset="-120"/>
              </a:rPr>
              <a:t>4</a:t>
            </a:r>
            <a:r>
              <a:rPr lang="zh-TW" altLang="en-US" dirty="0" smtClean="0">
                <a:latin typeface="Times New Roman" pitchFamily="18" charset="0"/>
                <a:ea typeface="標楷體" pitchFamily="65" charset="-120"/>
              </a:rPr>
              <a:t>月</a:t>
            </a:r>
            <a:r>
              <a:rPr lang="en-US" altLang="zh-TW" dirty="0" smtClean="0">
                <a:latin typeface="Times New Roman" pitchFamily="18" charset="0"/>
                <a:ea typeface="標楷體" pitchFamily="65" charset="-120"/>
              </a:rPr>
              <a:t>2</a:t>
            </a:r>
            <a:r>
              <a:rPr lang="zh-TW" altLang="en-US" dirty="0" smtClean="0">
                <a:latin typeface="Times New Roman" pitchFamily="18" charset="0"/>
                <a:ea typeface="標楷體" pitchFamily="65" charset="-120"/>
              </a:rPr>
              <a:t>日</a:t>
            </a:r>
            <a:r>
              <a:rPr lang="en-US" altLang="zh-TW" dirty="0" smtClean="0">
                <a:latin typeface="Times New Roman" pitchFamily="18" charset="0"/>
                <a:ea typeface="標楷體" pitchFamily="65" charset="-120"/>
              </a:rPr>
              <a:t>13</a:t>
            </a:r>
            <a:r>
              <a:rPr lang="zh-TW" altLang="en-US" dirty="0" smtClean="0">
                <a:latin typeface="Times New Roman" pitchFamily="18" charset="0"/>
                <a:ea typeface="標楷體" pitchFamily="65" charset="-120"/>
              </a:rPr>
              <a:t>：</a:t>
            </a:r>
            <a:r>
              <a:rPr lang="en-US" altLang="zh-TW" dirty="0" smtClean="0">
                <a:latin typeface="Times New Roman" pitchFamily="18" charset="0"/>
                <a:ea typeface="標楷體" pitchFamily="65" charset="-120"/>
              </a:rPr>
              <a:t>00-16</a:t>
            </a:r>
            <a:r>
              <a:rPr lang="zh-TW" altLang="en-US" dirty="0" smtClean="0">
                <a:latin typeface="Times New Roman" pitchFamily="18" charset="0"/>
                <a:ea typeface="標楷體" pitchFamily="65" charset="-120"/>
              </a:rPr>
              <a:t>：</a:t>
            </a:r>
            <a:r>
              <a:rPr lang="en-US" altLang="zh-TW" dirty="0" smtClean="0">
                <a:latin typeface="Times New Roman" pitchFamily="18" charset="0"/>
                <a:ea typeface="標楷體" pitchFamily="65" charset="-120"/>
              </a:rPr>
              <a:t>00</a:t>
            </a:r>
          </a:p>
          <a:p>
            <a:pPr>
              <a:buFont typeface="Wingdings" pitchFamily="2" charset="2"/>
              <a:buChar char="u"/>
              <a:defRPr/>
            </a:pPr>
            <a:r>
              <a:rPr lang="zh-TW" altLang="en-US" dirty="0" smtClean="0">
                <a:latin typeface="Times New Roman" pitchFamily="18" charset="0"/>
                <a:ea typeface="標楷體" pitchFamily="65" charset="-120"/>
              </a:rPr>
              <a:t>北區：</a:t>
            </a:r>
            <a:r>
              <a:rPr lang="en-US" altLang="zh-TW" dirty="0" smtClean="0">
                <a:latin typeface="Times New Roman" pitchFamily="18" charset="0"/>
                <a:ea typeface="標楷體" pitchFamily="65" charset="-120"/>
              </a:rPr>
              <a:t>104</a:t>
            </a:r>
            <a:r>
              <a:rPr lang="zh-TW" altLang="en-US" dirty="0" smtClean="0">
                <a:latin typeface="Times New Roman" pitchFamily="18" charset="0"/>
                <a:ea typeface="標楷體" pitchFamily="65" charset="-120"/>
              </a:rPr>
              <a:t>年</a:t>
            </a:r>
            <a:r>
              <a:rPr lang="en-US" altLang="zh-TW" dirty="0" smtClean="0">
                <a:latin typeface="Times New Roman" pitchFamily="18" charset="0"/>
                <a:ea typeface="標楷體" pitchFamily="65" charset="-120"/>
              </a:rPr>
              <a:t>4</a:t>
            </a:r>
            <a:r>
              <a:rPr lang="zh-TW" altLang="en-US" dirty="0" smtClean="0">
                <a:latin typeface="Times New Roman" pitchFamily="18" charset="0"/>
                <a:ea typeface="標楷體" pitchFamily="65" charset="-120"/>
              </a:rPr>
              <a:t>月</a:t>
            </a:r>
            <a:r>
              <a:rPr lang="en-US" altLang="zh-TW" dirty="0" smtClean="0">
                <a:latin typeface="Times New Roman" pitchFamily="18" charset="0"/>
                <a:ea typeface="標楷體" pitchFamily="65" charset="-120"/>
              </a:rPr>
              <a:t>7</a:t>
            </a:r>
            <a:r>
              <a:rPr lang="zh-TW" altLang="en-US" dirty="0" smtClean="0">
                <a:latin typeface="Times New Roman" pitchFamily="18" charset="0"/>
                <a:ea typeface="標楷體" pitchFamily="65" charset="-120"/>
              </a:rPr>
              <a:t>日</a:t>
            </a:r>
            <a:r>
              <a:rPr lang="en-US" altLang="zh-TW" dirty="0" smtClean="0">
                <a:latin typeface="Times New Roman" pitchFamily="18" charset="0"/>
                <a:ea typeface="標楷體" pitchFamily="65" charset="-120"/>
              </a:rPr>
              <a:t>13</a:t>
            </a:r>
            <a:r>
              <a:rPr lang="zh-TW" altLang="en-US" dirty="0" smtClean="0">
                <a:latin typeface="Times New Roman" pitchFamily="18" charset="0"/>
                <a:ea typeface="標楷體" pitchFamily="65" charset="-120"/>
              </a:rPr>
              <a:t>：</a:t>
            </a:r>
            <a:r>
              <a:rPr lang="en-US" altLang="zh-TW" dirty="0" smtClean="0">
                <a:latin typeface="Times New Roman" pitchFamily="18" charset="0"/>
                <a:ea typeface="標楷體" pitchFamily="65" charset="-120"/>
              </a:rPr>
              <a:t>00-16</a:t>
            </a:r>
            <a:r>
              <a:rPr lang="zh-TW" altLang="en-US" dirty="0" smtClean="0">
                <a:latin typeface="Times New Roman" pitchFamily="18" charset="0"/>
                <a:ea typeface="標楷體" pitchFamily="65" charset="-120"/>
              </a:rPr>
              <a:t>：</a:t>
            </a:r>
            <a:r>
              <a:rPr lang="en-US" altLang="zh-TW" dirty="0" smtClean="0">
                <a:latin typeface="Times New Roman" pitchFamily="18" charset="0"/>
                <a:ea typeface="標楷體" pitchFamily="65" charset="-120"/>
              </a:rPr>
              <a:t>00</a:t>
            </a:r>
          </a:p>
          <a:p>
            <a:pPr>
              <a:buFont typeface="Wingdings" pitchFamily="2" charset="2"/>
              <a:buChar char="u"/>
              <a:defRPr/>
            </a:pPr>
            <a:r>
              <a:rPr lang="zh-TW" altLang="en-US" dirty="0">
                <a:latin typeface="Times New Roman" pitchFamily="18" charset="0"/>
                <a:ea typeface="標楷體" pitchFamily="65" charset="-120"/>
              </a:rPr>
              <a:t>中</a:t>
            </a:r>
            <a:r>
              <a:rPr lang="zh-TW" altLang="en-US" dirty="0" smtClean="0">
                <a:latin typeface="Times New Roman" pitchFamily="18" charset="0"/>
                <a:ea typeface="標楷體" pitchFamily="65" charset="-120"/>
              </a:rPr>
              <a:t>區：</a:t>
            </a:r>
            <a:r>
              <a:rPr lang="en-US" altLang="zh-TW" dirty="0" smtClean="0">
                <a:latin typeface="Times New Roman" pitchFamily="18" charset="0"/>
                <a:ea typeface="標楷體" pitchFamily="65" charset="-120"/>
              </a:rPr>
              <a:t>104</a:t>
            </a:r>
            <a:r>
              <a:rPr lang="zh-TW" altLang="en-US" dirty="0" smtClean="0">
                <a:latin typeface="Times New Roman" pitchFamily="18" charset="0"/>
                <a:ea typeface="標楷體" pitchFamily="65" charset="-120"/>
              </a:rPr>
              <a:t>年</a:t>
            </a:r>
            <a:r>
              <a:rPr lang="en-US" altLang="zh-TW" dirty="0" smtClean="0">
                <a:latin typeface="Times New Roman" pitchFamily="18" charset="0"/>
                <a:ea typeface="標楷體" pitchFamily="65" charset="-120"/>
              </a:rPr>
              <a:t>4</a:t>
            </a:r>
            <a:r>
              <a:rPr lang="zh-TW" altLang="en-US" dirty="0" smtClean="0">
                <a:latin typeface="Times New Roman" pitchFamily="18" charset="0"/>
                <a:ea typeface="標楷體" pitchFamily="65" charset="-120"/>
              </a:rPr>
              <a:t>月</a:t>
            </a:r>
            <a:r>
              <a:rPr lang="en-US" altLang="zh-TW" dirty="0" smtClean="0">
                <a:latin typeface="Times New Roman" pitchFamily="18" charset="0"/>
                <a:ea typeface="標楷體" pitchFamily="65" charset="-120"/>
              </a:rPr>
              <a:t>8</a:t>
            </a:r>
            <a:r>
              <a:rPr lang="zh-TW" altLang="en-US" dirty="0" smtClean="0">
                <a:latin typeface="Times New Roman" pitchFamily="18" charset="0"/>
                <a:ea typeface="標楷體" pitchFamily="65" charset="-120"/>
              </a:rPr>
              <a:t>日</a:t>
            </a:r>
            <a:r>
              <a:rPr lang="en-US" altLang="zh-TW" dirty="0" smtClean="0">
                <a:latin typeface="Times New Roman" pitchFamily="18" charset="0"/>
                <a:ea typeface="標楷體" pitchFamily="65" charset="-120"/>
              </a:rPr>
              <a:t>13</a:t>
            </a:r>
            <a:r>
              <a:rPr lang="zh-TW" altLang="en-US" dirty="0" smtClean="0">
                <a:latin typeface="Times New Roman" pitchFamily="18" charset="0"/>
                <a:ea typeface="標楷體" pitchFamily="65" charset="-120"/>
              </a:rPr>
              <a:t>：</a:t>
            </a:r>
            <a:r>
              <a:rPr lang="en-US" altLang="zh-TW" dirty="0" smtClean="0">
                <a:latin typeface="Times New Roman" pitchFamily="18" charset="0"/>
                <a:ea typeface="標楷體" pitchFamily="65" charset="-120"/>
              </a:rPr>
              <a:t>00-16</a:t>
            </a:r>
            <a:r>
              <a:rPr lang="zh-TW" altLang="en-US" dirty="0" smtClean="0">
                <a:latin typeface="Times New Roman" pitchFamily="18" charset="0"/>
                <a:ea typeface="標楷體" pitchFamily="65" charset="-120"/>
              </a:rPr>
              <a:t>：</a:t>
            </a:r>
            <a:r>
              <a:rPr lang="en-US" altLang="zh-TW" dirty="0" smtClean="0">
                <a:latin typeface="Times New Roman" pitchFamily="18" charset="0"/>
                <a:ea typeface="標楷體" pitchFamily="65" charset="-120"/>
              </a:rPr>
              <a:t>00</a:t>
            </a:r>
          </a:p>
          <a:p>
            <a:pPr marL="0" indent="0">
              <a:buFontTx/>
              <a:buNone/>
              <a:defRPr/>
            </a:pPr>
            <a:endParaRPr lang="en-US" altLang="zh-TW" dirty="0">
              <a:latin typeface="Times New Roman" pitchFamily="18" charset="0"/>
              <a:ea typeface="標楷體" pitchFamily="65" charset="-120"/>
            </a:endParaRPr>
          </a:p>
          <a:p>
            <a:pPr marL="0" indent="0">
              <a:buFontTx/>
              <a:buNone/>
              <a:defRPr/>
            </a:pPr>
            <a:r>
              <a:rPr lang="zh-TW" altLang="en-US" dirty="0" smtClean="0">
                <a:latin typeface="Times New Roman" pitchFamily="18" charset="0"/>
                <a:ea typeface="標楷體" pitchFamily="65" charset="-120"/>
              </a:rPr>
              <a:t>確定之辦理時間及地點將另函通知。</a:t>
            </a:r>
            <a:endParaRPr lang="en-US" altLang="zh-TW" dirty="0" smtClean="0">
              <a:latin typeface="Times New Roman" pitchFamily="18" charset="0"/>
              <a:ea typeface="標楷體" pitchFamily="65" charset="-120"/>
            </a:endParaRPr>
          </a:p>
        </p:txBody>
      </p:sp>
      <p:sp>
        <p:nvSpPr>
          <p:cNvPr id="76803" name="投影片編號版面配置區 3"/>
          <p:cNvSpPr>
            <a:spLocks noGrp="1"/>
          </p:cNvSpPr>
          <p:nvPr>
            <p:ph type="sldNum" sz="quarter" idx="12"/>
          </p:nvPr>
        </p:nvSpPr>
        <p:spPr>
          <a:noFill/>
        </p:spPr>
        <p:txBody>
          <a:bodyPr/>
          <a:lstStyle/>
          <a:p>
            <a:fld id="{E5DBF3CC-9D09-491D-8141-1DFD6B30FCE0}" type="slidenum">
              <a:rPr lang="zh-TW" altLang="en-US" smtClean="0">
                <a:latin typeface="Arial" pitchFamily="34" charset="0"/>
                <a:ea typeface="新細明體" pitchFamily="18" charset="-120"/>
              </a:rPr>
              <a:pPr/>
              <a:t>66</a:t>
            </a:fld>
            <a:endParaRPr lang="en-US" altLang="zh-TW" smtClean="0">
              <a:latin typeface="Arial" pitchFamily="34" charset="0"/>
              <a:ea typeface="新細明體" pitchFamily="18" charset="-120"/>
            </a:endParaRPr>
          </a:p>
        </p:txBody>
      </p:sp>
      <p:sp>
        <p:nvSpPr>
          <p:cNvPr id="76804" name="Rectangle 2"/>
          <p:cNvSpPr>
            <a:spLocks noGrp="1" noChangeArrowheads="1"/>
          </p:cNvSpPr>
          <p:nvPr>
            <p:ph type="title"/>
          </p:nvPr>
        </p:nvSpPr>
        <p:spPr>
          <a:xfrm>
            <a:off x="-19050" y="260350"/>
            <a:ext cx="8229600" cy="633413"/>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endParaRPr lang="zh-TW" altLang="en-US" b="1" smtClean="0">
              <a:solidFill>
                <a:srgbClr val="C0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1" name="Picture 7"/>
          <p:cNvPicPr>
            <a:picLocks noChangeAspect="1" noChangeArrowheads="1"/>
          </p:cNvPicPr>
          <p:nvPr/>
        </p:nvPicPr>
        <p:blipFill>
          <a:blip r:embed="rId3" cstate="print"/>
          <a:srcRect/>
          <a:stretch>
            <a:fillRect/>
          </a:stretch>
        </p:blipFill>
        <p:spPr bwMode="auto">
          <a:xfrm>
            <a:off x="519362" y="1268761"/>
            <a:ext cx="8003828" cy="4608511"/>
          </a:xfrm>
          <a:prstGeom prst="rect">
            <a:avLst/>
          </a:prstGeom>
          <a:noFill/>
          <a:ln w="9525">
            <a:noFill/>
            <a:miter lim="800000"/>
            <a:headEnd/>
            <a:tailEnd/>
          </a:ln>
        </p:spPr>
      </p:pic>
      <p:sp>
        <p:nvSpPr>
          <p:cNvPr id="77827"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77828" name="投影片編號版面配置區 4"/>
          <p:cNvSpPr>
            <a:spLocks noGrp="1"/>
          </p:cNvSpPr>
          <p:nvPr>
            <p:ph type="sldNum" sz="quarter" idx="12"/>
          </p:nvPr>
        </p:nvSpPr>
        <p:spPr>
          <a:xfrm>
            <a:off x="6553200" y="6273800"/>
            <a:ext cx="2133600" cy="476250"/>
          </a:xfrm>
          <a:noFill/>
        </p:spPr>
        <p:txBody>
          <a:bodyPr/>
          <a:lstStyle/>
          <a:p>
            <a:fld id="{8658BC16-A647-49F5-8A8B-C88891AFBDF5}" type="slidenum">
              <a:rPr lang="en-US" altLang="zh-TW" smtClean="0">
                <a:latin typeface="Arial" pitchFamily="34" charset="0"/>
                <a:ea typeface="新細明體" pitchFamily="18" charset="-120"/>
              </a:rPr>
              <a:pPr/>
              <a:t>67</a:t>
            </a:fld>
            <a:endParaRPr lang="en-US" altLang="zh-TW" smtClean="0">
              <a:latin typeface="Arial" pitchFamily="34" charset="0"/>
              <a:ea typeface="新細明體" pitchFamily="18" charset="-120"/>
            </a:endParaRPr>
          </a:p>
        </p:txBody>
      </p:sp>
      <p:sp>
        <p:nvSpPr>
          <p:cNvPr id="4" name="矩形圖說文字 3"/>
          <p:cNvSpPr/>
          <p:nvPr/>
        </p:nvSpPr>
        <p:spPr>
          <a:xfrm>
            <a:off x="6012184" y="3140968"/>
            <a:ext cx="2808288" cy="936104"/>
          </a:xfrm>
          <a:prstGeom prst="wedgeRectCallout">
            <a:avLst>
              <a:gd name="adj1" fmla="val -67284"/>
              <a:gd name="adj2" fmla="val -186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FF0000"/>
                </a:solidFill>
              </a:rPr>
              <a:t>登入「甄選編號」、</a:t>
            </a:r>
            <a:r>
              <a:rPr lang="zh-TW" altLang="en-US" dirty="0">
                <a:solidFill>
                  <a:srgbClr val="FF0000"/>
                </a:solidFill>
              </a:rPr>
              <a:t>已設定</a:t>
            </a:r>
            <a:r>
              <a:rPr lang="zh-TW" altLang="en-US" dirty="0" smtClean="0">
                <a:solidFill>
                  <a:srgbClr val="FF0000"/>
                </a:solidFill>
              </a:rPr>
              <a:t>之「密碼」及「驗證碼」登入</a:t>
            </a:r>
            <a:r>
              <a:rPr lang="zh-TW" altLang="en-US" dirty="0">
                <a:solidFill>
                  <a:srgbClr val="FF0000"/>
                </a:solidFill>
              </a:rPr>
              <a:t>系統</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系統登入</a:t>
            </a:r>
          </a:p>
        </p:txBody>
      </p:sp>
      <p:sp>
        <p:nvSpPr>
          <p:cNvPr id="78852" name="投影片編號版面配置區 4"/>
          <p:cNvSpPr>
            <a:spLocks noGrp="1"/>
          </p:cNvSpPr>
          <p:nvPr>
            <p:ph type="sldNum" sz="quarter" idx="12"/>
          </p:nvPr>
        </p:nvSpPr>
        <p:spPr>
          <a:xfrm>
            <a:off x="6553200" y="6273800"/>
            <a:ext cx="2133600" cy="476250"/>
          </a:xfrm>
          <a:noFill/>
        </p:spPr>
        <p:txBody>
          <a:bodyPr/>
          <a:lstStyle/>
          <a:p>
            <a:fld id="{0AA58E0E-4B29-449C-96C7-40AC1223FB03}" type="slidenum">
              <a:rPr lang="en-US" altLang="zh-TW" smtClean="0">
                <a:latin typeface="Arial" pitchFamily="34" charset="0"/>
                <a:ea typeface="新細明體" pitchFamily="18" charset="-120"/>
              </a:rPr>
              <a:pPr/>
              <a:t>68</a:t>
            </a:fld>
            <a:endParaRPr lang="en-US" altLang="zh-TW" smtClean="0">
              <a:latin typeface="Arial" pitchFamily="34" charset="0"/>
              <a:ea typeface="新細明體" pitchFamily="18" charset="-120"/>
            </a:endParaRPr>
          </a:p>
        </p:txBody>
      </p:sp>
      <p:sp>
        <p:nvSpPr>
          <p:cNvPr id="3" name="矩形 2"/>
          <p:cNvSpPr/>
          <p:nvPr/>
        </p:nvSpPr>
        <p:spPr>
          <a:xfrm>
            <a:off x="827088" y="2896369"/>
            <a:ext cx="7705725" cy="2088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1" name="群組 10"/>
          <p:cNvGrpSpPr/>
          <p:nvPr/>
        </p:nvGrpSpPr>
        <p:grpSpPr>
          <a:xfrm>
            <a:off x="467544" y="1052736"/>
            <a:ext cx="8280920" cy="4515589"/>
            <a:chOff x="467544" y="1052736"/>
            <a:chExt cx="8280920" cy="4515589"/>
          </a:xfrm>
        </p:grpSpPr>
        <p:pic>
          <p:nvPicPr>
            <p:cNvPr id="9" name="圖片 8"/>
            <p:cNvPicPr/>
            <p:nvPr/>
          </p:nvPicPr>
          <p:blipFill>
            <a:blip r:embed="rId3" cstate="print"/>
            <a:stretch>
              <a:fillRect/>
            </a:stretch>
          </p:blipFill>
          <p:spPr>
            <a:xfrm>
              <a:off x="467544" y="1052736"/>
              <a:ext cx="8280920" cy="4515589"/>
            </a:xfrm>
            <a:prstGeom prst="rect">
              <a:avLst/>
            </a:prstGeom>
          </p:spPr>
        </p:pic>
        <p:sp>
          <p:nvSpPr>
            <p:cNvPr id="8" name="矩形 7"/>
            <p:cNvSpPr/>
            <p:nvPr/>
          </p:nvSpPr>
          <p:spPr>
            <a:xfrm>
              <a:off x="4952156" y="2305447"/>
              <a:ext cx="792163" cy="13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0" name="矩形 9"/>
          <p:cNvSpPr/>
          <p:nvPr/>
        </p:nvSpPr>
        <p:spPr>
          <a:xfrm>
            <a:off x="3851920" y="5056609"/>
            <a:ext cx="1440160" cy="411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2915816" y="5613623"/>
            <a:ext cx="5400600" cy="1008113"/>
          </a:xfrm>
          <a:prstGeom prst="wedgeRectCallout">
            <a:avLst>
              <a:gd name="adj1" fmla="val 493"/>
              <a:gd name="adj2" fmla="val -10620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請先閱讀「網路選填登記就讀志願序」注意事項，勾選「以上注意事項本人已閱讀完畢並願確實遵守」核取方塊後，點按進入「確定並進行志願選</a:t>
            </a:r>
            <a:r>
              <a:rPr lang="zh-TW" altLang="zh-TW" dirty="0" smtClean="0">
                <a:solidFill>
                  <a:srgbClr val="FF0000"/>
                </a:solidFill>
              </a:rPr>
              <a:t>填」</a:t>
            </a:r>
            <a:r>
              <a:rPr lang="zh-TW" altLang="en-US" dirty="0">
                <a:solidFill>
                  <a:srgbClr val="FF0000"/>
                </a:solidFill>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95536" y="1052736"/>
            <a:ext cx="5976664" cy="5111226"/>
          </a:xfrm>
          <a:prstGeom prst="rect">
            <a:avLst/>
          </a:prstGeom>
          <a:ln>
            <a:solidFill>
              <a:schemeClr val="accent1">
                <a:lumMod val="50000"/>
              </a:schemeClr>
            </a:solidFill>
          </a:ln>
        </p:spPr>
      </p:pic>
      <p:sp>
        <p:nvSpPr>
          <p:cNvPr id="79875"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選填志願</a:t>
            </a:r>
          </a:p>
        </p:txBody>
      </p:sp>
      <p:sp>
        <p:nvSpPr>
          <p:cNvPr id="79876" name="投影片編號版面配置區 4"/>
          <p:cNvSpPr>
            <a:spLocks noGrp="1"/>
          </p:cNvSpPr>
          <p:nvPr>
            <p:ph type="sldNum" sz="quarter" idx="12"/>
          </p:nvPr>
        </p:nvSpPr>
        <p:spPr>
          <a:xfrm>
            <a:off x="6553200" y="6273800"/>
            <a:ext cx="2133600" cy="476250"/>
          </a:xfrm>
          <a:noFill/>
        </p:spPr>
        <p:txBody>
          <a:bodyPr/>
          <a:lstStyle/>
          <a:p>
            <a:fld id="{F7D2AD04-59B7-4B8E-8D08-3CBC4D8CD57A}" type="slidenum">
              <a:rPr lang="en-US" altLang="zh-TW" smtClean="0">
                <a:latin typeface="Arial" pitchFamily="34" charset="0"/>
                <a:ea typeface="新細明體" pitchFamily="18" charset="-120"/>
              </a:rPr>
              <a:pPr/>
              <a:t>69</a:t>
            </a:fld>
            <a:endParaRPr lang="en-US" altLang="zh-TW" smtClean="0">
              <a:latin typeface="Arial" pitchFamily="34" charset="0"/>
              <a:ea typeface="新細明體" pitchFamily="18" charset="-120"/>
            </a:endParaRPr>
          </a:p>
        </p:txBody>
      </p:sp>
      <p:sp>
        <p:nvSpPr>
          <p:cNvPr id="4" name="矩形圖說文字 3"/>
          <p:cNvSpPr/>
          <p:nvPr/>
        </p:nvSpPr>
        <p:spPr>
          <a:xfrm>
            <a:off x="5004196" y="3573016"/>
            <a:ext cx="3024188" cy="2303463"/>
          </a:xfrm>
          <a:prstGeom prst="wedgeRectCallout">
            <a:avLst>
              <a:gd name="adj1" fmla="val -96737"/>
              <a:gd name="adj2" fmla="val -445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考生可選填登記科技校院於該所屬招生群別及</a:t>
            </a:r>
            <a:r>
              <a:rPr lang="zh-TW" altLang="en-US" dirty="0" smtClean="0">
                <a:solidFill>
                  <a:srgbClr val="FF0000"/>
                </a:solidFill>
              </a:rPr>
              <a:t>不分群之系</a:t>
            </a:r>
            <a:r>
              <a:rPr lang="zh-TW" altLang="en-US" dirty="0">
                <a:solidFill>
                  <a:srgbClr val="FF0000"/>
                </a:solidFill>
              </a:rPr>
              <a:t>（組）、學程志願，皆已列於左方「可供選填志願數」內，請點選欲選填之志願後，</a:t>
            </a:r>
            <a:r>
              <a:rPr lang="zh-TW" altLang="en-US" dirty="0" smtClean="0">
                <a:solidFill>
                  <a:srgbClr val="FF0000"/>
                </a:solidFill>
              </a:rPr>
              <a:t>點按「</a:t>
            </a:r>
            <a:r>
              <a:rPr lang="zh-TW" altLang="en-US" dirty="0">
                <a:solidFill>
                  <a:srgbClr val="FF0000"/>
                </a:solidFill>
              </a:rPr>
              <a:t>加入志願」至右側之「已選填志願」</a:t>
            </a:r>
          </a:p>
        </p:txBody>
      </p:sp>
      <p:sp>
        <p:nvSpPr>
          <p:cNvPr id="3" name="矩形 2"/>
          <p:cNvSpPr/>
          <p:nvPr/>
        </p:nvSpPr>
        <p:spPr>
          <a:xfrm>
            <a:off x="395536" y="2439938"/>
            <a:ext cx="2664296" cy="3744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9" name="群組 8"/>
          <p:cNvGrpSpPr>
            <a:grpSpLocks/>
          </p:cNvGrpSpPr>
          <p:nvPr/>
        </p:nvGrpSpPr>
        <p:grpSpPr bwMode="auto">
          <a:xfrm>
            <a:off x="1763688" y="1196752"/>
            <a:ext cx="269875" cy="276225"/>
            <a:chOff x="6228184" y="3501008"/>
            <a:chExt cx="269626" cy="276999"/>
          </a:xfrm>
        </p:grpSpPr>
        <p:sp>
          <p:nvSpPr>
            <p:cNvPr id="10" name="橢圓 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3" name="群組 12"/>
          <p:cNvGrpSpPr>
            <a:grpSpLocks/>
          </p:cNvGrpSpPr>
          <p:nvPr/>
        </p:nvGrpSpPr>
        <p:grpSpPr bwMode="auto">
          <a:xfrm>
            <a:off x="107504" y="3008759"/>
            <a:ext cx="268288" cy="276225"/>
            <a:chOff x="6228184" y="3501008"/>
            <a:chExt cx="269626" cy="276999"/>
          </a:xfrm>
        </p:grpSpPr>
        <p:sp>
          <p:nvSpPr>
            <p:cNvPr id="14" name="橢圓 13"/>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16" name="群組 15"/>
          <p:cNvGrpSpPr>
            <a:grpSpLocks/>
          </p:cNvGrpSpPr>
          <p:nvPr/>
        </p:nvGrpSpPr>
        <p:grpSpPr bwMode="auto">
          <a:xfrm>
            <a:off x="3375546" y="3116585"/>
            <a:ext cx="269875" cy="276225"/>
            <a:chOff x="6228184" y="3501008"/>
            <a:chExt cx="269626" cy="276999"/>
          </a:xfrm>
        </p:grpSpPr>
        <p:sp>
          <p:nvSpPr>
            <p:cNvPr id="17" name="橢圓 16"/>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3</a:t>
              </a:r>
              <a:endParaRPr lang="zh-TW" altLang="en-US" sz="1200" dirty="0">
                <a:solidFill>
                  <a:srgbClr val="FF0000"/>
                </a:solidFill>
              </a:endParaRPr>
            </a:p>
          </p:txBody>
        </p:sp>
      </p:grpSp>
      <p:sp>
        <p:nvSpPr>
          <p:cNvPr id="20" name="矩形 19"/>
          <p:cNvSpPr/>
          <p:nvPr/>
        </p:nvSpPr>
        <p:spPr>
          <a:xfrm>
            <a:off x="683568" y="1484784"/>
            <a:ext cx="43204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圖說文字 20"/>
          <p:cNvSpPr/>
          <p:nvPr/>
        </p:nvSpPr>
        <p:spPr>
          <a:xfrm>
            <a:off x="6377533" y="783754"/>
            <a:ext cx="2520280" cy="2429222"/>
          </a:xfrm>
          <a:prstGeom prst="wedgeRectCallout">
            <a:avLst>
              <a:gd name="adj1" fmla="val -103302"/>
              <a:gd name="adj2" fmla="val -163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FF0000"/>
                </a:solidFill>
              </a:rPr>
              <a:t>網路選填登記就讀志願序期間為</a:t>
            </a:r>
            <a:r>
              <a:rPr lang="en-US" altLang="zh-TW" dirty="0">
                <a:solidFill>
                  <a:srgbClr val="FF0000"/>
                </a:solidFill>
              </a:rPr>
              <a:t>104</a:t>
            </a:r>
            <a:r>
              <a:rPr lang="zh-TW" altLang="zh-TW" dirty="0">
                <a:solidFill>
                  <a:srgbClr val="FF0000"/>
                </a:solidFill>
              </a:rPr>
              <a:t>年</a:t>
            </a:r>
            <a:r>
              <a:rPr lang="en-US" altLang="zh-TW" dirty="0">
                <a:solidFill>
                  <a:srgbClr val="FF0000"/>
                </a:solidFill>
              </a:rPr>
              <a:t>4</a:t>
            </a:r>
            <a:r>
              <a:rPr lang="zh-TW" altLang="zh-TW" dirty="0">
                <a:solidFill>
                  <a:srgbClr val="FF0000"/>
                </a:solidFill>
              </a:rPr>
              <a:t>月</a:t>
            </a:r>
            <a:r>
              <a:rPr lang="en-US" altLang="zh-TW" dirty="0">
                <a:solidFill>
                  <a:srgbClr val="FF0000"/>
                </a:solidFill>
              </a:rPr>
              <a:t>10</a:t>
            </a:r>
            <a:r>
              <a:rPr lang="zh-TW" altLang="zh-TW" dirty="0">
                <a:solidFill>
                  <a:srgbClr val="FF0000"/>
                </a:solidFill>
              </a:rPr>
              <a:t>日（星期五）</a:t>
            </a:r>
            <a:r>
              <a:rPr lang="en-US" altLang="zh-TW" dirty="0">
                <a:solidFill>
                  <a:srgbClr val="FF0000"/>
                </a:solidFill>
              </a:rPr>
              <a:t>10</a:t>
            </a:r>
            <a:r>
              <a:rPr lang="zh-TW" altLang="zh-TW" dirty="0">
                <a:solidFill>
                  <a:srgbClr val="FF0000"/>
                </a:solidFill>
              </a:rPr>
              <a:t>：</a:t>
            </a:r>
            <a:r>
              <a:rPr lang="en-US" altLang="zh-TW" dirty="0">
                <a:solidFill>
                  <a:srgbClr val="FF0000"/>
                </a:solidFill>
              </a:rPr>
              <a:t>00</a:t>
            </a:r>
            <a:r>
              <a:rPr lang="zh-TW" altLang="zh-TW" dirty="0">
                <a:solidFill>
                  <a:srgbClr val="FF0000"/>
                </a:solidFill>
              </a:rPr>
              <a:t>起至</a:t>
            </a:r>
            <a:r>
              <a:rPr lang="en-US" altLang="zh-TW" dirty="0">
                <a:solidFill>
                  <a:srgbClr val="FF0000"/>
                </a:solidFill>
              </a:rPr>
              <a:t>104</a:t>
            </a:r>
            <a:r>
              <a:rPr lang="zh-TW" altLang="zh-TW" dirty="0">
                <a:solidFill>
                  <a:srgbClr val="FF0000"/>
                </a:solidFill>
              </a:rPr>
              <a:t>年</a:t>
            </a:r>
            <a:r>
              <a:rPr lang="en-US" altLang="zh-TW" dirty="0">
                <a:solidFill>
                  <a:srgbClr val="FF0000"/>
                </a:solidFill>
              </a:rPr>
              <a:t>4</a:t>
            </a:r>
            <a:r>
              <a:rPr lang="zh-TW" altLang="zh-TW" dirty="0">
                <a:solidFill>
                  <a:srgbClr val="FF0000"/>
                </a:solidFill>
              </a:rPr>
              <a:t>月</a:t>
            </a:r>
            <a:r>
              <a:rPr lang="en-US" altLang="zh-TW" dirty="0">
                <a:solidFill>
                  <a:srgbClr val="FF0000"/>
                </a:solidFill>
              </a:rPr>
              <a:t>14</a:t>
            </a:r>
            <a:r>
              <a:rPr lang="zh-TW" altLang="zh-TW" dirty="0">
                <a:solidFill>
                  <a:srgbClr val="FF0000"/>
                </a:solidFill>
              </a:rPr>
              <a:t>日（星期二）</a:t>
            </a:r>
            <a:r>
              <a:rPr lang="en-US" altLang="zh-TW" dirty="0">
                <a:solidFill>
                  <a:srgbClr val="FF0000"/>
                </a:solidFill>
              </a:rPr>
              <a:t>17</a:t>
            </a:r>
            <a:r>
              <a:rPr lang="zh-TW" altLang="zh-TW" dirty="0">
                <a:solidFill>
                  <a:srgbClr val="FF0000"/>
                </a:solidFill>
              </a:rPr>
              <a:t>：</a:t>
            </a:r>
            <a:r>
              <a:rPr lang="en-US" altLang="zh-TW" dirty="0">
                <a:solidFill>
                  <a:srgbClr val="FF0000"/>
                </a:solidFill>
              </a:rPr>
              <a:t>00</a:t>
            </a:r>
            <a:r>
              <a:rPr lang="zh-TW" altLang="zh-TW" dirty="0">
                <a:solidFill>
                  <a:srgbClr val="FF0000"/>
                </a:solidFill>
              </a:rPr>
              <a:t>止，為避免網路壅塞，請考生儘早上網選填登記，逾期概</a:t>
            </a:r>
            <a:r>
              <a:rPr lang="zh-TW" altLang="zh-TW" dirty="0" smtClean="0">
                <a:solidFill>
                  <a:srgbClr val="FF0000"/>
                </a:solidFill>
              </a:rPr>
              <a:t>不受理</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a:xfrm>
            <a:off x="179512" y="981075"/>
            <a:ext cx="8785101" cy="5400675"/>
          </a:xfrm>
        </p:spPr>
        <p:txBody>
          <a:bodyPr/>
          <a:lstStyle/>
          <a:p>
            <a:pPr algn="just">
              <a:spcBef>
                <a:spcPts val="600"/>
              </a:spcBef>
              <a:buFont typeface="Wingdings" pitchFamily="2" charset="2"/>
              <a:buChar char="p"/>
              <a:defRPr/>
            </a:pPr>
            <a:r>
              <a:rPr lang="zh-TW" altLang="en-US" sz="2400" dirty="0" smtClean="0">
                <a:latin typeface="Times New Roman" pitchFamily="18" charset="0"/>
                <a:ea typeface="標楷體" pitchFamily="65" charset="-120"/>
                <a:cs typeface="Times New Roman" pitchFamily="18" charset="0"/>
              </a:rPr>
              <a:t>各高職學校須於各校遴選辦法中明定可參與遴選之學制（程）、遴選程序、學生資格條件及規範。</a:t>
            </a:r>
            <a:endParaRPr lang="en-US" altLang="zh-TW" sz="2400" dirty="0" smtClean="0">
              <a:latin typeface="Times New Roman" pitchFamily="18" charset="0"/>
              <a:ea typeface="標楷體" pitchFamily="65" charset="-120"/>
              <a:cs typeface="Times New Roman" pitchFamily="18" charset="0"/>
            </a:endParaRPr>
          </a:p>
          <a:p>
            <a:pPr algn="just">
              <a:spcBef>
                <a:spcPts val="800"/>
              </a:spcBef>
              <a:buFont typeface="Wingdings" pitchFamily="2" charset="2"/>
              <a:buChar char="p"/>
              <a:defRPr/>
            </a:pPr>
            <a:r>
              <a:rPr lang="zh-TW" altLang="en-US" sz="2400" dirty="0" smtClean="0">
                <a:latin typeface="Times New Roman" pitchFamily="18" charset="0"/>
                <a:ea typeface="標楷體" pitchFamily="65" charset="-120"/>
                <a:cs typeface="Times New Roman" pitchFamily="18" charset="0"/>
              </a:rPr>
              <a:t>各高職學校所推薦之學生，應</a:t>
            </a:r>
            <a:r>
              <a:rPr lang="zh-TW" altLang="en-US" sz="2400" b="1" dirty="0" smtClean="0">
                <a:solidFill>
                  <a:srgbClr val="C00000"/>
                </a:solidFill>
                <a:latin typeface="Times New Roman" pitchFamily="18" charset="0"/>
                <a:ea typeface="標楷體" pitchFamily="65" charset="-120"/>
                <a:cs typeface="Times New Roman" pitchFamily="18" charset="0"/>
              </a:rPr>
              <a:t>擇一推薦報名參加「科技校院繁星計畫」或「大學繁星推薦入學招生」。</a:t>
            </a:r>
            <a:endParaRPr lang="en-US" altLang="zh-TW" sz="2400" b="1" dirty="0" smtClean="0">
              <a:solidFill>
                <a:srgbClr val="C00000"/>
              </a:solidFill>
              <a:latin typeface="Times New Roman" pitchFamily="18" charset="0"/>
              <a:ea typeface="標楷體" pitchFamily="65" charset="-120"/>
              <a:cs typeface="Times New Roman" pitchFamily="18" charset="0"/>
            </a:endParaRPr>
          </a:p>
          <a:p>
            <a:pPr algn="just">
              <a:spcBef>
                <a:spcPts val="800"/>
              </a:spcBef>
              <a:buFont typeface="Wingdings" pitchFamily="2" charset="2"/>
              <a:buChar char="p"/>
              <a:defRPr/>
            </a:pPr>
            <a:r>
              <a:rPr lang="en-US" altLang="zh-TW" sz="2400" dirty="0" smtClean="0">
                <a:latin typeface="Times New Roman" pitchFamily="18" charset="0"/>
                <a:ea typeface="標楷體" pitchFamily="65" charset="-120"/>
                <a:cs typeface="Times New Roman" pitchFamily="18" charset="0"/>
              </a:rPr>
              <a:t>104</a:t>
            </a:r>
            <a:r>
              <a:rPr lang="zh-TW" altLang="en-US" sz="2400" dirty="0" smtClean="0">
                <a:latin typeface="Times New Roman" pitchFamily="18" charset="0"/>
                <a:ea typeface="標楷體" pitchFamily="65" charset="-120"/>
                <a:cs typeface="Times New Roman" pitchFamily="18" charset="0"/>
              </a:rPr>
              <a:t>學年度</a:t>
            </a:r>
            <a:r>
              <a:rPr lang="zh-TW" altLang="en-US" sz="2400" b="1" dirty="0" smtClean="0">
                <a:solidFill>
                  <a:srgbClr val="C00000"/>
                </a:solidFill>
                <a:latin typeface="Times New Roman" pitchFamily="18" charset="0"/>
                <a:ea typeface="標楷體" pitchFamily="65" charset="-120"/>
                <a:cs typeface="Times New Roman" pitchFamily="18" charset="0"/>
              </a:rPr>
              <a:t>四技二專技優保送入學招生已報到之錄取生，未聲明放棄者，不得報名本招生。</a:t>
            </a:r>
            <a:endParaRPr lang="en-US" altLang="zh-TW" sz="2400" b="1" dirty="0" smtClean="0">
              <a:solidFill>
                <a:srgbClr val="C00000"/>
              </a:solidFill>
              <a:latin typeface="Times New Roman" pitchFamily="18" charset="0"/>
              <a:ea typeface="標楷體" pitchFamily="65" charset="-120"/>
              <a:cs typeface="Times New Roman" pitchFamily="18" charset="0"/>
            </a:endParaRPr>
          </a:p>
          <a:p>
            <a:pPr algn="just">
              <a:spcBef>
                <a:spcPts val="800"/>
              </a:spcBef>
              <a:buFont typeface="Wingdings" pitchFamily="2" charset="2"/>
              <a:buChar char="p"/>
              <a:defRPr/>
            </a:pPr>
            <a:r>
              <a:rPr lang="zh-TW" altLang="en-US" sz="2400" b="1" spc="-50" dirty="0" smtClean="0">
                <a:solidFill>
                  <a:srgbClr val="C00000"/>
                </a:solidFill>
                <a:latin typeface="Times New Roman" pitchFamily="18" charset="0"/>
                <a:ea typeface="標楷體" pitchFamily="65" charset="-120"/>
                <a:cs typeface="Times New Roman" pitchFamily="18" charset="0"/>
              </a:rPr>
              <a:t>經本委員會分發錄取之考生，未聲明放棄錄取資格者，不得參加</a:t>
            </a:r>
            <a:r>
              <a:rPr lang="en-US" altLang="zh-TW" sz="2400" b="1" spc="-50" dirty="0" smtClean="0">
                <a:solidFill>
                  <a:srgbClr val="C00000"/>
                </a:solidFill>
                <a:latin typeface="Times New Roman" pitchFamily="18" charset="0"/>
                <a:ea typeface="標楷體" pitchFamily="65" charset="-120"/>
                <a:cs typeface="Times New Roman" pitchFamily="18" charset="0"/>
              </a:rPr>
              <a:t>104</a:t>
            </a:r>
            <a:r>
              <a:rPr lang="zh-TW" altLang="en-US" sz="2400" b="1" spc="-50" dirty="0" smtClean="0">
                <a:solidFill>
                  <a:srgbClr val="C00000"/>
                </a:solidFill>
                <a:latin typeface="Times New Roman" pitchFamily="18" charset="0"/>
                <a:ea typeface="標楷體" pitchFamily="65" charset="-120"/>
                <a:cs typeface="Times New Roman" pitchFamily="18" charset="0"/>
              </a:rPr>
              <a:t>學年度後續其他招生管道之招生</a:t>
            </a:r>
            <a:r>
              <a:rPr lang="zh-TW" altLang="en-US" sz="2400" dirty="0" smtClean="0">
                <a:latin typeface="Times New Roman" panose="02020603050405020304" pitchFamily="18" charset="0"/>
                <a:ea typeface="標楷體" panose="03000509000000000000" pitchFamily="65" charset="-120"/>
              </a:rPr>
              <a:t>，包括：四</a:t>
            </a:r>
            <a:r>
              <a:rPr lang="zh-TW" altLang="zh-TW" sz="2400" dirty="0" smtClean="0">
                <a:latin typeface="Times New Roman" panose="02020603050405020304" pitchFamily="18" charset="0"/>
                <a:ea typeface="標楷體" panose="03000509000000000000" pitchFamily="65" charset="-120"/>
              </a:rPr>
              <a:t>技二專甄選入學、技優甄審入學、聯合登記分發入學招生（</a:t>
            </a:r>
            <a:r>
              <a:rPr lang="zh-TW" altLang="zh-TW" sz="2400" dirty="0" smtClean="0">
                <a:latin typeface="Times New Roman" panose="02020603050405020304" pitchFamily="18" charset="0"/>
                <a:ea typeface="標楷體" panose="03000509000000000000" pitchFamily="65" charset="-120"/>
              </a:rPr>
              <a:t>含</a:t>
            </a:r>
            <a:r>
              <a:rPr lang="zh-TW" altLang="en-US" sz="2400" dirty="0" smtClean="0">
                <a:latin typeface="Times New Roman" panose="02020603050405020304" pitchFamily="18" charset="0"/>
                <a:ea typeface="標楷體" panose="03000509000000000000" pitchFamily="65" charset="-120"/>
              </a:rPr>
              <a:t>日間部</a:t>
            </a:r>
            <a:r>
              <a:rPr lang="zh-TW" altLang="en-US" sz="2400" dirty="0" smtClean="0">
                <a:latin typeface="Times New Roman" panose="02020603050405020304" pitchFamily="18" charset="0"/>
                <a:ea typeface="標楷體" panose="03000509000000000000" pitchFamily="65" charset="-120"/>
              </a:rPr>
              <a:t>、</a:t>
            </a:r>
            <a:r>
              <a:rPr lang="zh-TW" altLang="zh-TW" sz="2400" dirty="0" smtClean="0">
                <a:latin typeface="Times New Roman" panose="02020603050405020304" pitchFamily="18" charset="0"/>
                <a:ea typeface="標楷體" panose="03000509000000000000" pitchFamily="65" charset="-120"/>
              </a:rPr>
              <a:t>進修</a:t>
            </a:r>
            <a:r>
              <a:rPr lang="zh-TW" altLang="zh-TW" sz="2400" dirty="0" smtClean="0">
                <a:latin typeface="Times New Roman" panose="02020603050405020304" pitchFamily="18" charset="0"/>
                <a:ea typeface="標楷體" panose="03000509000000000000" pitchFamily="65" charset="-120"/>
              </a:rPr>
              <a:t>部、夜間部）、各校單獨招生及大學各招生管道之</a:t>
            </a:r>
            <a:r>
              <a:rPr lang="zh-TW" altLang="zh-TW" sz="2400" dirty="0" smtClean="0">
                <a:latin typeface="Times New Roman" panose="02020603050405020304" pitchFamily="18" charset="0"/>
                <a:ea typeface="標楷體" panose="03000509000000000000" pitchFamily="65" charset="-120"/>
              </a:rPr>
              <a:t>招生</a:t>
            </a:r>
            <a:r>
              <a:rPr lang="zh-TW" altLang="en-US" sz="2400" dirty="0" smtClean="0">
                <a:latin typeface="Times New Roman" panose="02020603050405020304" pitchFamily="18" charset="0"/>
                <a:ea typeface="標楷體" panose="03000509000000000000" pitchFamily="65" charset="-120"/>
              </a:rPr>
              <a:t>。 </a:t>
            </a:r>
            <a:endParaRPr lang="en-US" altLang="zh-TW" sz="2400" spc="-50" dirty="0" smtClean="0">
              <a:latin typeface="Times New Roman" pitchFamily="18" charset="0"/>
              <a:ea typeface="標楷體" pitchFamily="65" charset="-120"/>
              <a:cs typeface="Times New Roman" pitchFamily="18" charset="0"/>
            </a:endParaRPr>
          </a:p>
          <a:p>
            <a:pPr algn="just">
              <a:spcBef>
                <a:spcPts val="800"/>
              </a:spcBef>
              <a:buFont typeface="Wingdings" pitchFamily="2" charset="2"/>
              <a:buChar char="p"/>
              <a:defRPr/>
            </a:pPr>
            <a:r>
              <a:rPr lang="zh-TW" altLang="en-US" sz="2400" dirty="0" smtClean="0">
                <a:latin typeface="Times New Roman" pitchFamily="18" charset="0"/>
                <a:ea typeface="標楷體" pitchFamily="65" charset="-120"/>
                <a:cs typeface="Times New Roman" pitchFamily="18" charset="0"/>
              </a:rPr>
              <a:t>各高職學校須上傳</a:t>
            </a:r>
            <a:r>
              <a:rPr lang="zh-TW" altLang="en-US" sz="2400" b="1" dirty="0" smtClean="0">
                <a:solidFill>
                  <a:srgbClr val="C00000"/>
                </a:solidFill>
                <a:latin typeface="Times New Roman" pitchFamily="18" charset="0"/>
                <a:ea typeface="標楷體" pitchFamily="65" charset="-120"/>
                <a:cs typeface="Times New Roman" pitchFamily="18" charset="0"/>
              </a:rPr>
              <a:t>各校遴選辦法</a:t>
            </a:r>
            <a:r>
              <a:rPr lang="zh-TW" altLang="en-US" sz="2400" dirty="0" smtClean="0">
                <a:latin typeface="Times New Roman" pitchFamily="18" charset="0"/>
                <a:ea typeface="標楷體" pitchFamily="65" charset="-120"/>
                <a:cs typeface="Times New Roman" pitchFamily="18" charset="0"/>
              </a:rPr>
              <a:t>、</a:t>
            </a:r>
            <a:r>
              <a:rPr lang="zh-TW" altLang="en-US" sz="2400" b="1" dirty="0" smtClean="0">
                <a:solidFill>
                  <a:srgbClr val="C00000"/>
                </a:solidFill>
                <a:latin typeface="Times New Roman" pitchFamily="18" charset="0"/>
                <a:ea typeface="標楷體" pitchFamily="65" charset="-120"/>
                <a:cs typeface="Times New Roman" pitchFamily="18" charset="0"/>
              </a:rPr>
              <a:t>推薦學生所屬之群名次表</a:t>
            </a:r>
            <a:r>
              <a:rPr lang="zh-TW" altLang="en-US" sz="2400" dirty="0" smtClean="0">
                <a:latin typeface="Times New Roman" pitchFamily="18" charset="0"/>
                <a:ea typeface="標楷體" pitchFamily="65" charset="-120"/>
                <a:cs typeface="Times New Roman" pitchFamily="18" charset="0"/>
              </a:rPr>
              <a:t>及</a:t>
            </a:r>
            <a:r>
              <a:rPr lang="zh-TW" altLang="en-US" sz="2400" b="1" dirty="0" smtClean="0">
                <a:solidFill>
                  <a:srgbClr val="C00000"/>
                </a:solidFill>
                <a:latin typeface="Times New Roman" pitchFamily="18" charset="0"/>
                <a:ea typeface="標楷體" pitchFamily="65" charset="-120"/>
                <a:cs typeface="Times New Roman" pitchFamily="18" charset="0"/>
              </a:rPr>
              <a:t>其群別各項比序之成績計算方式</a:t>
            </a:r>
            <a:r>
              <a:rPr lang="zh-TW" altLang="en-US" sz="2400" dirty="0" smtClean="0">
                <a:latin typeface="Times New Roman" pitchFamily="18" charset="0"/>
                <a:ea typeface="標楷體" pitchFamily="65" charset="-120"/>
                <a:cs typeface="Times New Roman" pitchFamily="18" charset="0"/>
              </a:rPr>
              <a:t>。</a:t>
            </a:r>
          </a:p>
          <a:p>
            <a:pPr algn="just">
              <a:spcBef>
                <a:spcPts val="800"/>
              </a:spcBef>
              <a:buFont typeface="Wingdings" pitchFamily="2" charset="2"/>
              <a:buChar char="p"/>
              <a:defRPr/>
            </a:pPr>
            <a:endParaRPr lang="zh-TW" altLang="en-US" sz="2400" spc="-50" dirty="0" smtClean="0">
              <a:latin typeface="Times New Roman" pitchFamily="18" charset="0"/>
              <a:ea typeface="標楷體" pitchFamily="65" charset="-120"/>
              <a:cs typeface="Times New Roman" pitchFamily="18" charset="0"/>
            </a:endParaRPr>
          </a:p>
        </p:txBody>
      </p:sp>
      <p:sp>
        <p:nvSpPr>
          <p:cNvPr id="19459" name="投影片編號版面配置區 3"/>
          <p:cNvSpPr>
            <a:spLocks noGrp="1"/>
          </p:cNvSpPr>
          <p:nvPr>
            <p:ph type="sldNum" sz="quarter" idx="12"/>
          </p:nvPr>
        </p:nvSpPr>
        <p:spPr>
          <a:noFill/>
        </p:spPr>
        <p:txBody>
          <a:bodyPr/>
          <a:lstStyle/>
          <a:p>
            <a:fld id="{D078D905-0AFD-4BED-8128-2C984BA2C8A3}" type="slidenum">
              <a:rPr lang="zh-TW" altLang="en-US" smtClean="0">
                <a:latin typeface="Arial" pitchFamily="34" charset="0"/>
                <a:ea typeface="新細明體" pitchFamily="18" charset="-120"/>
              </a:rPr>
              <a:pPr/>
              <a:t>7</a:t>
            </a:fld>
            <a:endParaRPr lang="en-US" altLang="zh-TW" smtClean="0">
              <a:latin typeface="Arial" pitchFamily="34" charset="0"/>
              <a:ea typeface="新細明體" pitchFamily="18" charset="-120"/>
            </a:endParaRPr>
          </a:p>
        </p:txBody>
      </p:sp>
      <p:sp>
        <p:nvSpPr>
          <p:cNvPr id="19460" name="Rectangle 2"/>
          <p:cNvSpPr>
            <a:spLocks noGrp="1" noChangeArrowheads="1"/>
          </p:cNvSpPr>
          <p:nvPr>
            <p:ph type="title"/>
          </p:nvPr>
        </p:nvSpPr>
        <p:spPr/>
        <p:txBody>
          <a:bodyPr/>
          <a:lstStyle/>
          <a:p>
            <a:pPr marL="1117600" indent="-1117600" eaLnBrk="1" hangingPunct="1"/>
            <a:r>
              <a:rPr lang="zh-TW" altLang="en-US" sz="3600" b="1" smtClean="0">
                <a:solidFill>
                  <a:srgbClr val="0000FF"/>
                </a:solidFill>
                <a:latin typeface="Times New Roman" pitchFamily="18" charset="0"/>
                <a:ea typeface="標楷體" pitchFamily="65" charset="-120"/>
              </a:rPr>
              <a:t>貳、</a:t>
            </a:r>
            <a:r>
              <a:rPr lang="en-US" altLang="zh-TW" sz="3600" b="1" smtClean="0">
                <a:solidFill>
                  <a:srgbClr val="0000FF"/>
                </a:solidFill>
                <a:latin typeface="Times New Roman" pitchFamily="18" charset="0"/>
                <a:ea typeface="標楷體" pitchFamily="65" charset="-120"/>
              </a:rPr>
              <a:t>104</a:t>
            </a:r>
            <a:r>
              <a:rPr lang="zh-TW" altLang="en-US" sz="3600" b="1" smtClean="0">
                <a:solidFill>
                  <a:srgbClr val="0000FF"/>
                </a:solidFill>
                <a:latin typeface="Times New Roman" pitchFamily="18" charset="0"/>
                <a:ea typeface="標楷體" pitchFamily="65" charset="-120"/>
              </a:rPr>
              <a:t>學年度報名注意事項（</a:t>
            </a:r>
            <a:r>
              <a:rPr lang="en-US" altLang="zh-TW" sz="3600" b="1" smtClean="0">
                <a:solidFill>
                  <a:srgbClr val="0000FF"/>
                </a:solidFill>
                <a:latin typeface="Times New Roman" pitchFamily="18" charset="0"/>
                <a:ea typeface="標楷體" pitchFamily="65" charset="-120"/>
              </a:rPr>
              <a:t>2/3</a:t>
            </a:r>
            <a:r>
              <a:rPr lang="zh-TW" altLang="en-US" sz="3600" b="1" smtClean="0">
                <a:solidFill>
                  <a:srgbClr val="0000FF"/>
                </a:solidFill>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67544" y="1196752"/>
            <a:ext cx="6167755" cy="5058916"/>
          </a:xfrm>
          <a:prstGeom prst="rect">
            <a:avLst/>
          </a:prstGeom>
        </p:spPr>
      </p:pic>
      <p:sp>
        <p:nvSpPr>
          <p:cNvPr id="80899"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選填志願</a:t>
            </a:r>
          </a:p>
        </p:txBody>
      </p:sp>
      <p:sp>
        <p:nvSpPr>
          <p:cNvPr id="80900" name="投影片編號版面配置區 4"/>
          <p:cNvSpPr>
            <a:spLocks noGrp="1"/>
          </p:cNvSpPr>
          <p:nvPr>
            <p:ph type="sldNum" sz="quarter" idx="12"/>
          </p:nvPr>
        </p:nvSpPr>
        <p:spPr>
          <a:xfrm>
            <a:off x="6553200" y="6273800"/>
            <a:ext cx="2133600" cy="476250"/>
          </a:xfrm>
          <a:noFill/>
        </p:spPr>
        <p:txBody>
          <a:bodyPr/>
          <a:lstStyle/>
          <a:p>
            <a:fld id="{8B7946AB-2B09-4C98-8495-D8DA77FC453D}" type="slidenum">
              <a:rPr lang="en-US" altLang="zh-TW" smtClean="0">
                <a:latin typeface="Arial" pitchFamily="34" charset="0"/>
                <a:ea typeface="新細明體" pitchFamily="18" charset="-120"/>
              </a:rPr>
              <a:pPr/>
              <a:t>70</a:t>
            </a:fld>
            <a:endParaRPr lang="en-US" altLang="zh-TW" smtClean="0">
              <a:latin typeface="Arial" pitchFamily="34" charset="0"/>
              <a:ea typeface="新細明體" pitchFamily="18" charset="-120"/>
            </a:endParaRPr>
          </a:p>
        </p:txBody>
      </p:sp>
      <p:sp>
        <p:nvSpPr>
          <p:cNvPr id="3" name="矩形 2"/>
          <p:cNvSpPr/>
          <p:nvPr/>
        </p:nvSpPr>
        <p:spPr>
          <a:xfrm>
            <a:off x="3861445" y="1378868"/>
            <a:ext cx="2592288" cy="4824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矩形 1"/>
          <p:cNvSpPr/>
          <p:nvPr/>
        </p:nvSpPr>
        <p:spPr>
          <a:xfrm>
            <a:off x="3275087" y="2473846"/>
            <a:ext cx="504825" cy="1235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3275087" y="4004171"/>
            <a:ext cx="504825" cy="269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圖說文字 5"/>
          <p:cNvSpPr/>
          <p:nvPr/>
        </p:nvSpPr>
        <p:spPr>
          <a:xfrm>
            <a:off x="294953" y="4379962"/>
            <a:ext cx="1869380" cy="1296144"/>
          </a:xfrm>
          <a:prstGeom prst="wedgeRectCallout">
            <a:avLst>
              <a:gd name="adj1" fmla="val 108678"/>
              <a:gd name="adj2" fmla="val -5879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FF0000"/>
                </a:solidFill>
              </a:rPr>
              <a:t>若已完成所有就讀</a:t>
            </a:r>
            <a:r>
              <a:rPr lang="zh-TW" altLang="en-US" dirty="0">
                <a:solidFill>
                  <a:srgbClr val="FF0000"/>
                </a:solidFill>
              </a:rPr>
              <a:t>志願序之選</a:t>
            </a:r>
            <a:r>
              <a:rPr lang="zh-TW" altLang="en-US" dirty="0" smtClean="0">
                <a:solidFill>
                  <a:srgbClr val="FF0000"/>
                </a:solidFill>
              </a:rPr>
              <a:t>填</a:t>
            </a:r>
            <a:r>
              <a:rPr lang="en-US" altLang="zh-TW" dirty="0" smtClean="0">
                <a:solidFill>
                  <a:srgbClr val="FF0000"/>
                </a:solidFill>
              </a:rPr>
              <a:t/>
            </a:r>
            <a:br>
              <a:rPr lang="en-US" altLang="zh-TW" dirty="0" smtClean="0">
                <a:solidFill>
                  <a:srgbClr val="FF0000"/>
                </a:solidFill>
              </a:rPr>
            </a:br>
            <a:r>
              <a:rPr lang="zh-TW" altLang="en-US" dirty="0" smtClean="0">
                <a:solidFill>
                  <a:srgbClr val="FF0000"/>
                </a:solidFill>
              </a:rPr>
              <a:t>，請點</a:t>
            </a:r>
            <a:r>
              <a:rPr lang="zh-TW" altLang="en-US" dirty="0">
                <a:solidFill>
                  <a:srgbClr val="FF0000"/>
                </a:solidFill>
              </a:rPr>
              <a:t>按「送出志願</a:t>
            </a:r>
            <a:r>
              <a:rPr lang="zh-TW" altLang="en-US" dirty="0" smtClean="0">
                <a:solidFill>
                  <a:srgbClr val="FF0000"/>
                </a:solidFill>
              </a:rPr>
              <a:t>」</a:t>
            </a:r>
            <a:endParaRPr lang="zh-TW" altLang="en-US" dirty="0">
              <a:solidFill>
                <a:srgbClr val="FF0000"/>
              </a:solidFill>
            </a:endParaRPr>
          </a:p>
        </p:txBody>
      </p:sp>
      <p:sp>
        <p:nvSpPr>
          <p:cNvPr id="4" name="矩形圖說文字 3"/>
          <p:cNvSpPr/>
          <p:nvPr/>
        </p:nvSpPr>
        <p:spPr>
          <a:xfrm>
            <a:off x="6597749" y="3419475"/>
            <a:ext cx="2376388" cy="1584176"/>
          </a:xfrm>
          <a:prstGeom prst="wedgeRectCallout">
            <a:avLst>
              <a:gd name="adj1" fmla="val -99692"/>
              <a:gd name="adj2" fmla="val -436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已選</a:t>
            </a:r>
            <a:r>
              <a:rPr lang="zh-TW" altLang="en-US" dirty="0" smtClean="0">
                <a:solidFill>
                  <a:srgbClr val="FF0000"/>
                </a:solidFill>
              </a:rPr>
              <a:t>填之志願</a:t>
            </a:r>
            <a:r>
              <a:rPr lang="zh-TW" altLang="en-US" dirty="0">
                <a:solidFill>
                  <a:srgbClr val="FF0000"/>
                </a:solidFill>
              </a:rPr>
              <a:t>在此階段可進行「移除</a:t>
            </a:r>
            <a:r>
              <a:rPr lang="zh-TW" altLang="en-US" dirty="0" smtClean="0">
                <a:solidFill>
                  <a:srgbClr val="FF0000"/>
                </a:solidFill>
              </a:rPr>
              <a:t>志願</a:t>
            </a:r>
            <a:r>
              <a:rPr lang="en-US" altLang="zh-TW" dirty="0" smtClean="0">
                <a:solidFill>
                  <a:srgbClr val="FF0000"/>
                </a:solidFill>
              </a:rPr>
              <a:t/>
            </a:r>
            <a:br>
              <a:rPr lang="en-US" altLang="zh-TW" dirty="0" smtClean="0">
                <a:solidFill>
                  <a:srgbClr val="FF0000"/>
                </a:solidFill>
              </a:rPr>
            </a:br>
            <a:r>
              <a:rPr lang="zh-TW" altLang="en-US" dirty="0" smtClean="0">
                <a:solidFill>
                  <a:srgbClr val="FF0000"/>
                </a:solidFill>
              </a:rPr>
              <a:t>」</a:t>
            </a:r>
            <a:r>
              <a:rPr lang="zh-TW" altLang="en-US" dirty="0">
                <a:solidFill>
                  <a:srgbClr val="FF0000"/>
                </a:solidFill>
              </a:rPr>
              <a:t>、「志願上移</a:t>
            </a:r>
            <a:r>
              <a:rPr lang="zh-TW" altLang="en-US" dirty="0" smtClean="0">
                <a:solidFill>
                  <a:srgbClr val="FF0000"/>
                </a:solidFill>
              </a:rPr>
              <a:t>」或「</a:t>
            </a:r>
            <a:r>
              <a:rPr lang="zh-TW" altLang="en-US" dirty="0">
                <a:solidFill>
                  <a:srgbClr val="FF0000"/>
                </a:solidFill>
              </a:rPr>
              <a:t>志願下移」之編輯動作</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580112" y="2330950"/>
            <a:ext cx="3417699" cy="1656184"/>
          </a:xfrm>
          <a:prstGeom prst="rect">
            <a:avLst/>
          </a:prstGeom>
          <a:ln>
            <a:solidFill>
              <a:schemeClr val="accent1">
                <a:lumMod val="75000"/>
              </a:schemeClr>
            </a:solidFill>
          </a:ln>
        </p:spPr>
      </p:pic>
      <p:pic>
        <p:nvPicPr>
          <p:cNvPr id="13" name="圖片 12"/>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79512" y="1052736"/>
            <a:ext cx="4968552" cy="5683299"/>
          </a:xfrm>
          <a:prstGeom prst="rect">
            <a:avLst/>
          </a:prstGeom>
        </p:spPr>
      </p:pic>
      <p:sp>
        <p:nvSpPr>
          <p:cNvPr id="81923"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選填志願</a:t>
            </a:r>
          </a:p>
        </p:txBody>
      </p:sp>
      <p:sp>
        <p:nvSpPr>
          <p:cNvPr id="81924" name="投影片編號版面配置區 4"/>
          <p:cNvSpPr>
            <a:spLocks noGrp="1"/>
          </p:cNvSpPr>
          <p:nvPr>
            <p:ph type="sldNum" sz="quarter" idx="12"/>
          </p:nvPr>
        </p:nvSpPr>
        <p:spPr>
          <a:xfrm>
            <a:off x="6553200" y="6273800"/>
            <a:ext cx="2133600" cy="476250"/>
          </a:xfrm>
          <a:noFill/>
        </p:spPr>
        <p:txBody>
          <a:bodyPr/>
          <a:lstStyle/>
          <a:p>
            <a:fld id="{F08A7FE8-C9BA-4BD8-8396-42B34F48F3BC}" type="slidenum">
              <a:rPr lang="en-US" altLang="zh-TW" smtClean="0">
                <a:latin typeface="Arial" pitchFamily="34" charset="0"/>
                <a:ea typeface="新細明體" pitchFamily="18" charset="-120"/>
              </a:rPr>
              <a:pPr/>
              <a:t>71</a:t>
            </a:fld>
            <a:endParaRPr lang="en-US" altLang="zh-TW" smtClean="0">
              <a:latin typeface="Arial" pitchFamily="34" charset="0"/>
              <a:ea typeface="新細明體" pitchFamily="18" charset="-120"/>
            </a:endParaRPr>
          </a:p>
        </p:txBody>
      </p:sp>
      <p:sp>
        <p:nvSpPr>
          <p:cNvPr id="2" name="矩形 1"/>
          <p:cNvSpPr/>
          <p:nvPr/>
        </p:nvSpPr>
        <p:spPr>
          <a:xfrm>
            <a:off x="179388" y="1628801"/>
            <a:ext cx="4032250" cy="35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圖說文字 5"/>
          <p:cNvSpPr/>
          <p:nvPr/>
        </p:nvSpPr>
        <p:spPr>
          <a:xfrm>
            <a:off x="5580063" y="836613"/>
            <a:ext cx="2160587" cy="871537"/>
          </a:xfrm>
          <a:prstGeom prst="wedgeRectCallout">
            <a:avLst>
              <a:gd name="adj1" fmla="val -111553"/>
              <a:gd name="adj2" fmla="val 641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請務必確認選填志願序之校系（組）、學程是否正確無誤</a:t>
            </a:r>
          </a:p>
        </p:txBody>
      </p:sp>
      <p:sp>
        <p:nvSpPr>
          <p:cNvPr id="7" name="矩形 6"/>
          <p:cNvSpPr/>
          <p:nvPr/>
        </p:nvSpPr>
        <p:spPr>
          <a:xfrm>
            <a:off x="971599" y="5238165"/>
            <a:ext cx="2448273" cy="1512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向右箭號 8"/>
          <p:cNvSpPr/>
          <p:nvPr/>
        </p:nvSpPr>
        <p:spPr>
          <a:xfrm>
            <a:off x="5235575" y="2928367"/>
            <a:ext cx="465138" cy="428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圖說文字 13"/>
          <p:cNvSpPr/>
          <p:nvPr/>
        </p:nvSpPr>
        <p:spPr>
          <a:xfrm>
            <a:off x="5769530" y="4139718"/>
            <a:ext cx="3024336" cy="1152525"/>
          </a:xfrm>
          <a:prstGeom prst="wedgeRectCallout">
            <a:avLst>
              <a:gd name="adj1" fmla="val -5107"/>
              <a:gd name="adj2" fmla="val -6965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b="1" dirty="0">
                <a:solidFill>
                  <a:srgbClr val="FF0000"/>
                </a:solidFill>
              </a:rPr>
              <a:t>請注意！！</a:t>
            </a:r>
            <a:r>
              <a:rPr lang="zh-TW" altLang="en-US" b="1" dirty="0" smtClean="0">
                <a:solidFill>
                  <a:srgbClr val="FF0000"/>
                </a:solidFill>
              </a:rPr>
              <a:t>！就讀志願序選填登記僅限</a:t>
            </a:r>
            <a:r>
              <a:rPr lang="en-US" altLang="zh-TW" b="1" dirty="0" smtClean="0">
                <a:solidFill>
                  <a:srgbClr val="FF0000"/>
                </a:solidFill>
              </a:rPr>
              <a:t>1</a:t>
            </a:r>
            <a:r>
              <a:rPr lang="zh-TW" altLang="en-US" b="1" dirty="0">
                <a:solidFill>
                  <a:srgbClr val="FF0000"/>
                </a:solidFill>
              </a:rPr>
              <a:t>次， </a:t>
            </a:r>
            <a:r>
              <a:rPr lang="zh-TW" altLang="en-US" b="1" dirty="0" smtClean="0">
                <a:solidFill>
                  <a:srgbClr val="FF0000"/>
                </a:solidFill>
              </a:rPr>
              <a:t>此</a:t>
            </a:r>
            <a:r>
              <a:rPr lang="zh-TW" altLang="en-US" b="1" dirty="0">
                <a:solidFill>
                  <a:srgbClr val="FF0000"/>
                </a:solidFill>
              </a:rPr>
              <a:t>步驟確定送出後，即不可以任何理由要求修改或重填</a:t>
            </a:r>
          </a:p>
        </p:txBody>
      </p:sp>
      <p:sp>
        <p:nvSpPr>
          <p:cNvPr id="15" name="八角星形 14"/>
          <p:cNvSpPr/>
          <p:nvPr/>
        </p:nvSpPr>
        <p:spPr>
          <a:xfrm rot="20690941">
            <a:off x="7361238" y="1528763"/>
            <a:ext cx="1789112" cy="1223962"/>
          </a:xfrm>
          <a:prstGeom prst="star8">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srgbClr val="FF0000"/>
                </a:solidFill>
              </a:rPr>
              <a:t>注意</a:t>
            </a:r>
          </a:p>
        </p:txBody>
      </p:sp>
      <p:sp>
        <p:nvSpPr>
          <p:cNvPr id="4" name="矩形圖說文字 3"/>
          <p:cNvSpPr/>
          <p:nvPr/>
        </p:nvSpPr>
        <p:spPr>
          <a:xfrm>
            <a:off x="4283968" y="5463442"/>
            <a:ext cx="3744416" cy="1224136"/>
          </a:xfrm>
          <a:prstGeom prst="wedgeRectCallout">
            <a:avLst>
              <a:gd name="adj1" fmla="val -72835"/>
              <a:gd name="adj2" fmla="val 73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志願</a:t>
            </a:r>
            <a:r>
              <a:rPr lang="zh-TW" altLang="en-US" dirty="0" smtClean="0">
                <a:solidFill>
                  <a:srgbClr val="FF0000"/>
                </a:solidFill>
              </a:rPr>
              <a:t>序若已確認無誤，</a:t>
            </a:r>
            <a:r>
              <a:rPr lang="zh-TW" altLang="en-US" dirty="0">
                <a:solidFill>
                  <a:srgbClr val="FF0000"/>
                </a:solidFill>
              </a:rPr>
              <a:t>請</a:t>
            </a:r>
            <a:r>
              <a:rPr lang="zh-TW" altLang="zh-TW" dirty="0" smtClean="0">
                <a:solidFill>
                  <a:srgbClr val="FF0000"/>
                </a:solidFill>
              </a:rPr>
              <a:t>勾</a:t>
            </a:r>
            <a:r>
              <a:rPr lang="zh-TW" altLang="zh-TW" dirty="0">
                <a:solidFill>
                  <a:srgbClr val="FF0000"/>
                </a:solidFill>
              </a:rPr>
              <a:t>選</a:t>
            </a:r>
            <a:r>
              <a:rPr lang="zh-TW" altLang="zh-TW" dirty="0" smtClean="0">
                <a:solidFill>
                  <a:srgbClr val="FF0000"/>
                </a:solidFill>
              </a:rPr>
              <a:t>「志願</a:t>
            </a:r>
            <a:r>
              <a:rPr lang="zh-TW" altLang="zh-TW" dirty="0">
                <a:solidFill>
                  <a:srgbClr val="FF0000"/>
                </a:solidFill>
              </a:rPr>
              <a:t>序已確定無誤」核取方塊，</a:t>
            </a:r>
            <a:r>
              <a:rPr lang="zh-TW" altLang="zh-TW" dirty="0" smtClean="0">
                <a:solidFill>
                  <a:srgbClr val="FF0000"/>
                </a:solidFill>
              </a:rPr>
              <a:t>並</a:t>
            </a:r>
            <a:r>
              <a:rPr lang="zh-TW" altLang="en-US" dirty="0" smtClean="0">
                <a:solidFill>
                  <a:srgbClr val="FF0000"/>
                </a:solidFill>
              </a:rPr>
              <a:t>輸入「甄選編號」、「密碼」及「驗證碼」後</a:t>
            </a:r>
            <a:r>
              <a:rPr lang="zh-TW" altLang="en-US" dirty="0">
                <a:solidFill>
                  <a:srgbClr val="FF0000"/>
                </a:solidFill>
              </a:rPr>
              <a:t>，點</a:t>
            </a:r>
            <a:r>
              <a:rPr lang="zh-TW" altLang="en-US" dirty="0" smtClean="0">
                <a:solidFill>
                  <a:srgbClr val="FF0000"/>
                </a:solidFill>
              </a:rPr>
              <a:t>按「確定送出」</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292080" y="1124744"/>
            <a:ext cx="3672408" cy="5040560"/>
          </a:xfrm>
          <a:prstGeom prst="rect">
            <a:avLst/>
          </a:prstGeom>
          <a:ln>
            <a:solidFill>
              <a:schemeClr val="tx1"/>
            </a:solidFill>
          </a:ln>
        </p:spPr>
      </p:pic>
      <p:pic>
        <p:nvPicPr>
          <p:cNvPr id="82956" name="Picture 12"/>
          <p:cNvPicPr>
            <a:picLocks noChangeAspect="1" noChangeArrowheads="1"/>
          </p:cNvPicPr>
          <p:nvPr/>
        </p:nvPicPr>
        <p:blipFill>
          <a:blip r:embed="rId4" cstate="print"/>
          <a:srcRect/>
          <a:stretch>
            <a:fillRect/>
          </a:stretch>
        </p:blipFill>
        <p:spPr bwMode="auto">
          <a:xfrm>
            <a:off x="126554" y="1052736"/>
            <a:ext cx="4344010" cy="5171678"/>
          </a:xfrm>
          <a:prstGeom prst="rect">
            <a:avLst/>
          </a:prstGeom>
          <a:noFill/>
          <a:ln w="9525">
            <a:noFill/>
            <a:miter lim="800000"/>
            <a:headEnd/>
            <a:tailEnd/>
          </a:ln>
        </p:spPr>
      </p:pic>
      <p:sp>
        <p:nvSpPr>
          <p:cNvPr id="82947" name="Rectangle 2"/>
          <p:cNvSpPr>
            <a:spLocks noGrp="1" noChangeArrowheads="1"/>
          </p:cNvSpPr>
          <p:nvPr>
            <p:ph type="title"/>
          </p:nvPr>
        </p:nvSpPr>
        <p:spPr>
          <a:xfrm>
            <a:off x="0" y="115888"/>
            <a:ext cx="9036050" cy="792162"/>
          </a:xfrm>
        </p:spPr>
        <p:txBody>
          <a:bodyPr/>
          <a:lstStyle/>
          <a:p>
            <a:pPr eaLnBrk="1" hangingPunct="1"/>
            <a:r>
              <a:rPr lang="zh-TW" altLang="en-US" sz="3600" b="1" smtClean="0">
                <a:solidFill>
                  <a:srgbClr val="C00000"/>
                </a:solidFill>
                <a:latin typeface="標楷體" pitchFamily="65" charset="-120"/>
                <a:ea typeface="標楷體" pitchFamily="65" charset="-120"/>
              </a:rPr>
              <a:t>網路選填登記就讀志願系統</a:t>
            </a:r>
            <a:r>
              <a:rPr lang="en-US" altLang="zh-TW" sz="3600" b="1" smtClean="0">
                <a:solidFill>
                  <a:srgbClr val="C00000"/>
                </a:solidFill>
                <a:latin typeface="標楷體" pitchFamily="65" charset="-120"/>
                <a:ea typeface="標楷體" pitchFamily="65" charset="-120"/>
              </a:rPr>
              <a:t>-</a:t>
            </a:r>
            <a:r>
              <a:rPr lang="zh-TW" altLang="en-US" b="1" smtClean="0">
                <a:solidFill>
                  <a:srgbClr val="C00000"/>
                </a:solidFill>
                <a:latin typeface="標楷體" pitchFamily="65" charset="-120"/>
                <a:ea typeface="標楷體" pitchFamily="65" charset="-120"/>
              </a:rPr>
              <a:t>列印就讀志願表</a:t>
            </a:r>
          </a:p>
        </p:txBody>
      </p:sp>
      <p:sp>
        <p:nvSpPr>
          <p:cNvPr id="82948" name="投影片編號版面配置區 4"/>
          <p:cNvSpPr>
            <a:spLocks noGrp="1"/>
          </p:cNvSpPr>
          <p:nvPr>
            <p:ph type="sldNum" sz="quarter" idx="12"/>
          </p:nvPr>
        </p:nvSpPr>
        <p:spPr>
          <a:xfrm>
            <a:off x="6553200" y="6273800"/>
            <a:ext cx="2133600" cy="476250"/>
          </a:xfrm>
          <a:noFill/>
        </p:spPr>
        <p:txBody>
          <a:bodyPr/>
          <a:lstStyle/>
          <a:p>
            <a:fld id="{EF7F45B3-F0DC-464E-AD8D-7B98C11A6EE7}" type="slidenum">
              <a:rPr lang="en-US" altLang="zh-TW" smtClean="0">
                <a:latin typeface="Arial" pitchFamily="34" charset="0"/>
                <a:ea typeface="新細明體" pitchFamily="18" charset="-120"/>
              </a:rPr>
              <a:pPr/>
              <a:t>72</a:t>
            </a:fld>
            <a:endParaRPr lang="en-US" altLang="zh-TW" smtClean="0">
              <a:latin typeface="Arial" pitchFamily="34" charset="0"/>
              <a:ea typeface="新細明體" pitchFamily="18" charset="-120"/>
            </a:endParaRPr>
          </a:p>
        </p:txBody>
      </p:sp>
      <p:sp>
        <p:nvSpPr>
          <p:cNvPr id="3" name="向右箭號 2"/>
          <p:cNvSpPr/>
          <p:nvPr/>
        </p:nvSpPr>
        <p:spPr>
          <a:xfrm>
            <a:off x="4598988" y="3573463"/>
            <a:ext cx="549275" cy="576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圖說文字 7"/>
          <p:cNvSpPr/>
          <p:nvPr/>
        </p:nvSpPr>
        <p:spPr>
          <a:xfrm>
            <a:off x="2843808" y="2492896"/>
            <a:ext cx="1612900" cy="2592288"/>
          </a:xfrm>
          <a:prstGeom prst="wedgeRectCallout">
            <a:avLst>
              <a:gd name="adj1" fmla="val -61277"/>
              <a:gd name="adj2" fmla="val -646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請考生將就讀志願序之</a:t>
            </a:r>
            <a:r>
              <a:rPr lang="en-US" altLang="zh-TW" dirty="0">
                <a:solidFill>
                  <a:srgbClr val="FF0000"/>
                </a:solidFill>
              </a:rPr>
              <a:t>PDF</a:t>
            </a:r>
            <a:r>
              <a:rPr lang="zh-TW" altLang="en-US" dirty="0">
                <a:solidFill>
                  <a:srgbClr val="FF0000"/>
                </a:solidFill>
              </a:rPr>
              <a:t>自行存檔或列印留存，嗣後</a:t>
            </a:r>
            <a:r>
              <a:rPr lang="zh-TW" altLang="en-US" dirty="0" smtClean="0">
                <a:solidFill>
                  <a:srgbClr val="FF0000"/>
                </a:solidFill>
              </a:rPr>
              <a:t>提出相關疑義申請時，須檢</a:t>
            </a:r>
            <a:r>
              <a:rPr lang="zh-TW" altLang="en-US" dirty="0">
                <a:solidFill>
                  <a:srgbClr val="FF0000"/>
                </a:solidFill>
              </a:rPr>
              <a:t>附「就讀志願表」</a:t>
            </a:r>
          </a:p>
        </p:txBody>
      </p:sp>
      <p:sp>
        <p:nvSpPr>
          <p:cNvPr id="22" name="矩形 21"/>
          <p:cNvSpPr/>
          <p:nvPr/>
        </p:nvSpPr>
        <p:spPr>
          <a:xfrm>
            <a:off x="5799257" y="2230360"/>
            <a:ext cx="353442" cy="638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5798517" y="2106665"/>
            <a:ext cx="648072" cy="638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7"/>
          <p:cNvSpPr>
            <a:spLocks noGrp="1"/>
          </p:cNvSpPr>
          <p:nvPr>
            <p:ph type="title"/>
          </p:nvPr>
        </p:nvSpPr>
        <p:spPr>
          <a:xfrm>
            <a:off x="1258888" y="1752600"/>
            <a:ext cx="6697662" cy="2900363"/>
          </a:xfrm>
        </p:spPr>
        <p:txBody>
          <a:bodyPr/>
          <a:lstStyle/>
          <a:p>
            <a:pPr eaLnBrk="1" hangingPunct="1"/>
            <a:r>
              <a:rPr lang="zh-TW" altLang="en-US" sz="5400" smtClean="0">
                <a:solidFill>
                  <a:srgbClr val="FF0000"/>
                </a:solidFill>
                <a:latin typeface="標楷體" pitchFamily="65" charset="-120"/>
                <a:ea typeface="標楷體" pitchFamily="65" charset="-120"/>
              </a:rPr>
              <a:t>簡報完畢，敬請指教</a:t>
            </a:r>
            <a:endParaRPr lang="zh-TW" altLang="en-US" sz="5400" b="1" smtClean="0">
              <a:solidFill>
                <a:srgbClr val="FF0000"/>
              </a:solidFill>
              <a:latin typeface="標楷體" pitchFamily="65" charset="-120"/>
              <a:ea typeface="標楷體" pitchFamily="65" charset="-120"/>
            </a:endParaRPr>
          </a:p>
        </p:txBody>
      </p:sp>
      <p:sp>
        <p:nvSpPr>
          <p:cNvPr id="83971" name="投影片編號版面配置區 4"/>
          <p:cNvSpPr>
            <a:spLocks noGrp="1"/>
          </p:cNvSpPr>
          <p:nvPr>
            <p:ph type="sldNum" sz="quarter" idx="12"/>
          </p:nvPr>
        </p:nvSpPr>
        <p:spPr>
          <a:noFill/>
        </p:spPr>
        <p:txBody>
          <a:bodyPr/>
          <a:lstStyle/>
          <a:p>
            <a:fld id="{D2CE633A-84A6-4E51-AF6E-664C111D08E2}" type="slidenum">
              <a:rPr lang="en-US" altLang="zh-TW" smtClean="0">
                <a:latin typeface="Arial" pitchFamily="34" charset="0"/>
                <a:ea typeface="新細明體" pitchFamily="18" charset="-120"/>
              </a:rPr>
              <a:pPr/>
              <a:t>73</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2"/>
          <p:cNvSpPr>
            <a:spLocks noGrp="1"/>
          </p:cNvSpPr>
          <p:nvPr>
            <p:ph idx="1"/>
          </p:nvPr>
        </p:nvSpPr>
        <p:spPr>
          <a:xfrm>
            <a:off x="250825" y="941388"/>
            <a:ext cx="8642350" cy="5543550"/>
          </a:xfrm>
        </p:spPr>
        <p:txBody>
          <a:bodyPr/>
          <a:lstStyle/>
          <a:p>
            <a:pPr>
              <a:spcBef>
                <a:spcPts val="600"/>
              </a:spcBef>
              <a:buFont typeface="Wingdings" pitchFamily="2" charset="2"/>
              <a:buChar char="p"/>
            </a:pPr>
            <a:r>
              <a:rPr lang="zh-TW" altLang="en-US" sz="2400" dirty="0" smtClean="0">
                <a:latin typeface="Times New Roman" pitchFamily="18" charset="0"/>
                <a:ea typeface="標楷體" pitchFamily="65" charset="-120"/>
                <a:cs typeface="Times New Roman" pitchFamily="18" charset="0"/>
              </a:rPr>
              <a:t>群名次表上傳範例及空白表格請於本委員會網頁下載專區或高職學校作業及查詢系統</a:t>
            </a:r>
            <a:r>
              <a:rPr lang="en-US" altLang="zh-TW" sz="2400" dirty="0" smtClean="0">
                <a:latin typeface="Times New Roman" pitchFamily="18" charset="0"/>
                <a:ea typeface="標楷體" pitchFamily="65" charset="-120"/>
                <a:cs typeface="Times New Roman" pitchFamily="18" charset="0"/>
              </a:rPr>
              <a:t>3-1</a:t>
            </a:r>
            <a:r>
              <a:rPr lang="zh-TW" altLang="en-US" sz="2400" dirty="0" smtClean="0">
                <a:latin typeface="Times New Roman" pitchFamily="18" charset="0"/>
                <a:ea typeface="標楷體" pitchFamily="65" charset="-120"/>
                <a:cs typeface="Times New Roman" pitchFamily="18" charset="0"/>
              </a:rPr>
              <a:t>中下載。</a:t>
            </a:r>
            <a:endParaRPr lang="en-US" altLang="zh-TW" sz="24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pPr>
            <a:r>
              <a:rPr lang="zh-TW" altLang="zh-TW" sz="2400" dirty="0" smtClean="0">
                <a:latin typeface="Times New Roman" pitchFamily="18" charset="0"/>
                <a:ea typeface="標楷體" pitchFamily="65" charset="-120"/>
                <a:cs typeface="Times New Roman" pitchFamily="18" charset="0"/>
              </a:rPr>
              <a:t>推薦生</a:t>
            </a:r>
            <a:r>
              <a:rPr lang="zh-TW" altLang="zh-TW" sz="2400" b="1" dirty="0" smtClean="0">
                <a:solidFill>
                  <a:srgbClr val="C00000"/>
                </a:solidFill>
                <a:latin typeface="Times New Roman" pitchFamily="18" charset="0"/>
                <a:ea typeface="標楷體" pitchFamily="65" charset="-120"/>
                <a:cs typeface="Times New Roman" pitchFamily="18" charset="0"/>
              </a:rPr>
              <a:t>在校學業成績排名</a:t>
            </a:r>
            <a:r>
              <a:rPr lang="zh-TW" altLang="en-US" sz="2400" b="1" dirty="0" smtClean="0">
                <a:solidFill>
                  <a:srgbClr val="C00000"/>
                </a:solidFill>
                <a:latin typeface="Times New Roman" pitchFamily="18" charset="0"/>
                <a:ea typeface="標楷體" pitchFamily="65" charset="-120"/>
                <a:cs typeface="Times New Roman" pitchFamily="18" charset="0"/>
              </a:rPr>
              <a:t>資格係指</a:t>
            </a:r>
            <a:r>
              <a:rPr lang="zh-TW" altLang="zh-TW" sz="2400" b="1" dirty="0" smtClean="0">
                <a:solidFill>
                  <a:srgbClr val="C00000"/>
                </a:solidFill>
                <a:latin typeface="Times New Roman" pitchFamily="18" charset="0"/>
                <a:ea typeface="標楷體" pitchFamily="65" charset="-120"/>
                <a:cs typeface="Times New Roman" pitchFamily="18" charset="0"/>
              </a:rPr>
              <a:t>需於該科（組）、學程前</a:t>
            </a:r>
            <a:r>
              <a:rPr lang="en-US" altLang="zh-TW" sz="2400" b="1" dirty="0" smtClean="0">
                <a:solidFill>
                  <a:srgbClr val="C00000"/>
                </a:solidFill>
                <a:latin typeface="Times New Roman" pitchFamily="18" charset="0"/>
                <a:ea typeface="標楷體" pitchFamily="65" charset="-120"/>
                <a:cs typeface="Times New Roman" pitchFamily="18" charset="0"/>
              </a:rPr>
              <a:t>30%</a:t>
            </a:r>
            <a:r>
              <a:rPr lang="zh-TW" altLang="zh-TW" sz="2400" b="1" dirty="0" smtClean="0">
                <a:solidFill>
                  <a:srgbClr val="C00000"/>
                </a:solidFill>
                <a:latin typeface="Times New Roman" pitchFamily="18" charset="0"/>
                <a:ea typeface="標楷體" pitchFamily="65" charset="-120"/>
                <a:cs typeface="Times New Roman" pitchFamily="18" charset="0"/>
              </a:rPr>
              <a:t>以內，非指該生所屬群別排名之前</a:t>
            </a:r>
            <a:r>
              <a:rPr lang="en-US" altLang="zh-TW" sz="2400" b="1" dirty="0" smtClean="0">
                <a:solidFill>
                  <a:srgbClr val="C00000"/>
                </a:solidFill>
                <a:latin typeface="Times New Roman" pitchFamily="18" charset="0"/>
                <a:ea typeface="標楷體" pitchFamily="65" charset="-120"/>
                <a:cs typeface="Times New Roman" pitchFamily="18" charset="0"/>
              </a:rPr>
              <a:t>30%</a:t>
            </a:r>
            <a:r>
              <a:rPr lang="zh-TW" altLang="zh-TW" sz="2400" b="1" dirty="0" smtClean="0">
                <a:solidFill>
                  <a:srgbClr val="C00000"/>
                </a:solidFill>
                <a:latin typeface="Times New Roman" pitchFamily="18" charset="0"/>
                <a:ea typeface="標楷體" pitchFamily="65" charset="-120"/>
                <a:cs typeface="Times New Roman" pitchFamily="18" charset="0"/>
              </a:rPr>
              <a:t>。</a:t>
            </a:r>
          </a:p>
          <a:p>
            <a:pPr>
              <a:spcBef>
                <a:spcPts val="600"/>
              </a:spcBef>
              <a:buFont typeface="Wingdings" pitchFamily="2" charset="2"/>
              <a:buChar char="p"/>
            </a:pPr>
            <a:r>
              <a:rPr lang="zh-TW" altLang="en-US" sz="2400" dirty="0" smtClean="0">
                <a:latin typeface="Times New Roman" pitchFamily="18" charset="0"/>
                <a:ea typeface="標楷體" pitchFamily="65" charset="-120"/>
                <a:cs typeface="Times New Roman" pitchFamily="18" charset="0"/>
              </a:rPr>
              <a:t>高職學校須</a:t>
            </a:r>
            <a:r>
              <a:rPr lang="zh-TW" altLang="en-US" sz="2400" b="1" dirty="0" smtClean="0">
                <a:solidFill>
                  <a:srgbClr val="C00000"/>
                </a:solidFill>
                <a:latin typeface="Times New Roman" pitchFamily="18" charset="0"/>
                <a:ea typeface="標楷體" pitchFamily="65" charset="-120"/>
                <a:cs typeface="Times New Roman" pitchFamily="18" charset="0"/>
              </a:rPr>
              <a:t>提供被推薦學生所屬群名次表</a:t>
            </a:r>
            <a:r>
              <a:rPr lang="zh-TW" altLang="en-US" sz="2400" dirty="0" smtClean="0">
                <a:latin typeface="Times New Roman" pitchFamily="18" charset="0"/>
                <a:ea typeface="標楷體" pitchFamily="65" charset="-120"/>
                <a:cs typeface="Times New Roman" pitchFamily="18" charset="0"/>
              </a:rPr>
              <a:t>，並上傳至平台。例如被推薦學生為機械科，所屬群別為機械群，該校其</a:t>
            </a:r>
            <a:r>
              <a:rPr lang="zh-TW" altLang="en-US" sz="2400" b="1" dirty="0" smtClean="0">
                <a:solidFill>
                  <a:srgbClr val="0000FF"/>
                </a:solidFill>
                <a:latin typeface="Times New Roman" pitchFamily="18" charset="0"/>
                <a:ea typeface="標楷體" pitchFamily="65" charset="-120"/>
                <a:cs typeface="Times New Roman" pitchFamily="18" charset="0"/>
              </a:rPr>
              <a:t>所屬機械群</a:t>
            </a:r>
            <a:r>
              <a:rPr lang="zh-TW" altLang="en-US" sz="2400" dirty="0" smtClean="0">
                <a:latin typeface="Times New Roman" pitchFamily="18" charset="0"/>
                <a:ea typeface="標楷體" pitchFamily="65" charset="-120"/>
                <a:cs typeface="Times New Roman" pitchFamily="18" charset="0"/>
              </a:rPr>
              <a:t>如製圖學程、模具科</a:t>
            </a:r>
            <a:r>
              <a:rPr lang="zh-TW" altLang="en-US" sz="2400" b="1" dirty="0" smtClean="0">
                <a:solidFill>
                  <a:srgbClr val="0000FF"/>
                </a:solidFill>
                <a:latin typeface="Times New Roman" pitchFamily="18" charset="0"/>
                <a:ea typeface="標楷體" pitchFamily="65" charset="-120"/>
                <a:cs typeface="Times New Roman" pitchFamily="18" charset="0"/>
              </a:rPr>
              <a:t>等其他所有同一群之應屆畢業生資料皆須一起上傳</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pPr>
            <a:r>
              <a:rPr lang="zh-TW" altLang="en-US" sz="2400" dirty="0" smtClean="0">
                <a:latin typeface="Times New Roman" pitchFamily="18" charset="0"/>
                <a:ea typeface="標楷體" pitchFamily="65" charset="-120"/>
                <a:cs typeface="Times New Roman" pitchFamily="18" charset="0"/>
              </a:rPr>
              <a:t>群名次排名規定：考生依成績由高而低排序，例如前四位成績依序為</a:t>
            </a:r>
            <a:r>
              <a:rPr lang="en-US" altLang="zh-TW" sz="2400" dirty="0" smtClean="0">
                <a:latin typeface="Times New Roman" pitchFamily="18" charset="0"/>
                <a:ea typeface="標楷體" pitchFamily="65" charset="-120"/>
                <a:cs typeface="Times New Roman" pitchFamily="18" charset="0"/>
              </a:rPr>
              <a:t>98</a:t>
            </a:r>
            <a:r>
              <a:rPr lang="zh-TW" altLang="en-US" sz="2400" dirty="0" smtClean="0">
                <a:latin typeface="Times New Roman" pitchFamily="18" charset="0"/>
                <a:ea typeface="標楷體" pitchFamily="65" charset="-120"/>
                <a:cs typeface="Times New Roman" pitchFamily="18" charset="0"/>
              </a:rPr>
              <a:t>、</a:t>
            </a:r>
            <a:r>
              <a:rPr lang="en-US" altLang="zh-TW" sz="2400" b="1" dirty="0" smtClean="0">
                <a:solidFill>
                  <a:srgbClr val="C00000"/>
                </a:solidFill>
                <a:latin typeface="Times New Roman" pitchFamily="18" charset="0"/>
                <a:ea typeface="標楷體" pitchFamily="65" charset="-120"/>
                <a:cs typeface="Times New Roman" pitchFamily="18" charset="0"/>
              </a:rPr>
              <a:t>97</a:t>
            </a:r>
            <a:r>
              <a:rPr lang="zh-TW" altLang="en-US" sz="2400" dirty="0" smtClean="0">
                <a:latin typeface="Times New Roman" pitchFamily="18" charset="0"/>
                <a:ea typeface="標楷體" pitchFamily="65" charset="-120"/>
                <a:cs typeface="Times New Roman" pitchFamily="18" charset="0"/>
              </a:rPr>
              <a:t>、</a:t>
            </a:r>
            <a:r>
              <a:rPr lang="en-US" altLang="zh-TW" sz="2400" b="1" dirty="0" smtClean="0">
                <a:solidFill>
                  <a:srgbClr val="C00000"/>
                </a:solidFill>
                <a:latin typeface="Times New Roman" pitchFamily="18" charset="0"/>
                <a:ea typeface="標楷體" pitchFamily="65" charset="-120"/>
                <a:cs typeface="Times New Roman" pitchFamily="18" charset="0"/>
              </a:rPr>
              <a:t>97</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96</a:t>
            </a:r>
            <a:r>
              <a:rPr lang="zh-TW" altLang="en-US" sz="2400" dirty="0" smtClean="0">
                <a:latin typeface="Times New Roman" pitchFamily="18" charset="0"/>
                <a:ea typeface="標楷體" pitchFamily="65" charset="-120"/>
                <a:cs typeface="Times New Roman" pitchFamily="18" charset="0"/>
              </a:rPr>
              <a:t>，群排名應為</a:t>
            </a:r>
            <a:r>
              <a:rPr lang="en-US" altLang="zh-TW" sz="2400" dirty="0" smtClean="0">
                <a:latin typeface="Times New Roman" pitchFamily="18" charset="0"/>
                <a:ea typeface="標楷體" pitchFamily="65" charset="-120"/>
                <a:cs typeface="Times New Roman" pitchFamily="18" charset="0"/>
              </a:rPr>
              <a:t>1</a:t>
            </a:r>
            <a:r>
              <a:rPr lang="zh-TW" altLang="en-US" sz="2400" dirty="0" smtClean="0">
                <a:latin typeface="Times New Roman" pitchFamily="18" charset="0"/>
                <a:ea typeface="標楷體" pitchFamily="65" charset="-120"/>
                <a:cs typeface="Times New Roman" pitchFamily="18" charset="0"/>
              </a:rPr>
              <a:t>、</a:t>
            </a:r>
            <a:r>
              <a:rPr lang="en-US" altLang="zh-TW" sz="2400" b="1" dirty="0" smtClean="0">
                <a:solidFill>
                  <a:srgbClr val="C00000"/>
                </a:solidFill>
                <a:latin typeface="Times New Roman" pitchFamily="18" charset="0"/>
                <a:ea typeface="標楷體" pitchFamily="65" charset="-120"/>
                <a:cs typeface="Times New Roman" pitchFamily="18" charset="0"/>
              </a:rPr>
              <a:t>2</a:t>
            </a:r>
            <a:r>
              <a:rPr lang="zh-TW" altLang="en-US" sz="2400" dirty="0" smtClean="0">
                <a:latin typeface="Times New Roman" pitchFamily="18" charset="0"/>
                <a:ea typeface="標楷體" pitchFamily="65" charset="-120"/>
                <a:cs typeface="Times New Roman" pitchFamily="18" charset="0"/>
              </a:rPr>
              <a:t>、</a:t>
            </a:r>
            <a:r>
              <a:rPr lang="en-US" altLang="zh-TW" sz="2400" b="1" dirty="0" smtClean="0">
                <a:solidFill>
                  <a:srgbClr val="C00000"/>
                </a:solidFill>
                <a:latin typeface="Times New Roman" pitchFamily="18" charset="0"/>
                <a:ea typeface="標楷體" pitchFamily="65" charset="-120"/>
                <a:cs typeface="Times New Roman" pitchFamily="18" charset="0"/>
              </a:rPr>
              <a:t>2</a:t>
            </a:r>
            <a:r>
              <a:rPr lang="zh-TW" altLang="en-US" sz="2400" dirty="0" smtClean="0">
                <a:latin typeface="Times New Roman" pitchFamily="18" charset="0"/>
                <a:ea typeface="標楷體" pitchFamily="65" charset="-120"/>
                <a:cs typeface="Times New Roman" pitchFamily="18" charset="0"/>
              </a:rPr>
              <a:t>、</a:t>
            </a:r>
            <a:r>
              <a:rPr lang="en-US" altLang="zh-TW" sz="2400" dirty="0" smtClean="0">
                <a:latin typeface="Times New Roman" pitchFamily="18" charset="0"/>
                <a:ea typeface="標楷體" pitchFamily="65" charset="-120"/>
                <a:cs typeface="Times New Roman" pitchFamily="18" charset="0"/>
              </a:rPr>
              <a:t>4</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a:spcBef>
                <a:spcPts val="600"/>
              </a:spcBef>
              <a:buFont typeface="Wingdings" pitchFamily="2" charset="2"/>
              <a:buChar char="p"/>
            </a:pPr>
            <a:r>
              <a:rPr lang="zh-TW" altLang="en-US" sz="2400" b="1" dirty="0" smtClean="0">
                <a:solidFill>
                  <a:srgbClr val="0000FF"/>
                </a:solidFill>
                <a:latin typeface="Times New Roman" pitchFamily="18" charset="0"/>
                <a:ea typeface="標楷體" pitchFamily="65" charset="-120"/>
                <a:cs typeface="Times New Roman" pitchFamily="18" charset="0"/>
              </a:rPr>
              <a:t>同一高職學校若有不同被推薦考生之第</a:t>
            </a:r>
            <a:r>
              <a:rPr lang="en-US" altLang="zh-TW" sz="2400" b="1" dirty="0" smtClean="0">
                <a:solidFill>
                  <a:srgbClr val="0000FF"/>
                </a:solidFill>
                <a:latin typeface="Times New Roman" pitchFamily="18" charset="0"/>
                <a:ea typeface="標楷體" pitchFamily="65" charset="-120"/>
                <a:cs typeface="Times New Roman" pitchFamily="18" charset="0"/>
              </a:rPr>
              <a:t>1</a:t>
            </a:r>
            <a:r>
              <a:rPr lang="zh-TW" altLang="en-US" sz="2400" b="1" dirty="0" smtClean="0">
                <a:solidFill>
                  <a:srgbClr val="0000FF"/>
                </a:solidFill>
                <a:latin typeface="Times New Roman" pitchFamily="18" charset="0"/>
                <a:ea typeface="標楷體" pitchFamily="65" charset="-120"/>
                <a:cs typeface="Times New Roman" pitchFamily="18" charset="0"/>
              </a:rPr>
              <a:t>比序至第</a:t>
            </a:r>
            <a:r>
              <a:rPr lang="en-US" altLang="zh-TW" sz="2400" b="1" dirty="0" smtClean="0">
                <a:solidFill>
                  <a:srgbClr val="0000FF"/>
                </a:solidFill>
                <a:latin typeface="Times New Roman" pitchFamily="18" charset="0"/>
                <a:ea typeface="標楷體" pitchFamily="65" charset="-120"/>
                <a:cs typeface="Times New Roman" pitchFamily="18" charset="0"/>
              </a:rPr>
              <a:t>5</a:t>
            </a:r>
            <a:r>
              <a:rPr lang="zh-TW" altLang="en-US" sz="2400" b="1" dirty="0" smtClean="0">
                <a:solidFill>
                  <a:srgbClr val="0000FF"/>
                </a:solidFill>
                <a:latin typeface="Times New Roman" pitchFamily="18" charset="0"/>
                <a:ea typeface="標楷體" pitchFamily="65" charset="-120"/>
                <a:cs typeface="Times New Roman" pitchFamily="18" charset="0"/>
              </a:rPr>
              <a:t>比序群名次完全相同，或有其他成績異常情形（例如</a:t>
            </a:r>
            <a:r>
              <a:rPr lang="en-US" altLang="zh-TW" sz="2400" b="1" dirty="0" smtClean="0">
                <a:solidFill>
                  <a:srgbClr val="0000FF"/>
                </a:solidFill>
                <a:latin typeface="Times New Roman" pitchFamily="18" charset="0"/>
                <a:ea typeface="標楷體" pitchFamily="65" charset="-120"/>
                <a:cs typeface="Times New Roman" pitchFamily="18" charset="0"/>
              </a:rPr>
              <a:t>5</a:t>
            </a:r>
            <a:r>
              <a:rPr lang="zh-TW" altLang="en-US" sz="2400" b="1" dirty="0" smtClean="0">
                <a:solidFill>
                  <a:srgbClr val="0000FF"/>
                </a:solidFill>
                <a:latin typeface="Times New Roman" pitchFamily="18" charset="0"/>
                <a:ea typeface="標楷體" pitchFamily="65" charset="-120"/>
                <a:cs typeface="Times New Roman" pitchFamily="18" charset="0"/>
              </a:rPr>
              <a:t>位以上被推薦考生之某一比序群排名均相同者），</a:t>
            </a:r>
            <a:r>
              <a:rPr lang="zh-TW" altLang="en-US" sz="2400" b="1" dirty="0" smtClean="0">
                <a:latin typeface="Times New Roman" pitchFamily="18" charset="0"/>
                <a:ea typeface="標楷體" pitchFamily="65" charset="-120"/>
                <a:cs typeface="Times New Roman" pitchFamily="18" charset="0"/>
              </a:rPr>
              <a:t>則須準備該等考生的全部歷年成績資料，以供查驗。</a:t>
            </a:r>
            <a:endParaRPr lang="en-US" altLang="zh-TW" sz="2400" dirty="0" smtClean="0">
              <a:latin typeface="Times New Roman" pitchFamily="18" charset="0"/>
              <a:ea typeface="標楷體" pitchFamily="65" charset="-120"/>
              <a:cs typeface="Times New Roman" pitchFamily="18" charset="0"/>
            </a:endParaRPr>
          </a:p>
        </p:txBody>
      </p:sp>
      <p:sp>
        <p:nvSpPr>
          <p:cNvPr id="20483" name="投影片編號版面配置區 3"/>
          <p:cNvSpPr>
            <a:spLocks noGrp="1"/>
          </p:cNvSpPr>
          <p:nvPr>
            <p:ph type="sldNum" sz="quarter" idx="12"/>
          </p:nvPr>
        </p:nvSpPr>
        <p:spPr>
          <a:noFill/>
        </p:spPr>
        <p:txBody>
          <a:bodyPr/>
          <a:lstStyle/>
          <a:p>
            <a:fld id="{50D4F0E4-1279-4E4F-A9C2-5F5E3EF44E91}" type="slidenum">
              <a:rPr lang="zh-TW" altLang="en-US" smtClean="0">
                <a:latin typeface="Arial" pitchFamily="34" charset="0"/>
                <a:ea typeface="新細明體" pitchFamily="18" charset="-120"/>
              </a:rPr>
              <a:pPr/>
              <a:t>8</a:t>
            </a:fld>
            <a:endParaRPr lang="en-US" altLang="zh-TW" smtClean="0">
              <a:latin typeface="Arial" pitchFamily="34" charset="0"/>
              <a:ea typeface="新細明體" pitchFamily="18" charset="-120"/>
            </a:endParaRPr>
          </a:p>
        </p:txBody>
      </p:sp>
      <p:sp>
        <p:nvSpPr>
          <p:cNvPr id="20484" name="Rectangle 2"/>
          <p:cNvSpPr>
            <a:spLocks noGrp="1" noChangeArrowheads="1"/>
          </p:cNvSpPr>
          <p:nvPr>
            <p:ph type="title"/>
          </p:nvPr>
        </p:nvSpPr>
        <p:spPr/>
        <p:txBody>
          <a:bodyPr/>
          <a:lstStyle/>
          <a:p>
            <a:pPr marL="1117600" indent="-1117600" eaLnBrk="1" hangingPunct="1"/>
            <a:r>
              <a:rPr lang="zh-TW" altLang="en-US" sz="3600" b="1" smtClean="0">
                <a:solidFill>
                  <a:srgbClr val="0000FF"/>
                </a:solidFill>
                <a:latin typeface="Times New Roman" pitchFamily="18" charset="0"/>
                <a:ea typeface="標楷體" pitchFamily="65" charset="-120"/>
              </a:rPr>
              <a:t>貳、</a:t>
            </a:r>
            <a:r>
              <a:rPr lang="en-US" altLang="zh-TW" sz="3600" b="1" smtClean="0">
                <a:solidFill>
                  <a:srgbClr val="0000FF"/>
                </a:solidFill>
                <a:latin typeface="Times New Roman" pitchFamily="18" charset="0"/>
                <a:ea typeface="標楷體" pitchFamily="65" charset="-120"/>
              </a:rPr>
              <a:t>104</a:t>
            </a:r>
            <a:r>
              <a:rPr lang="zh-TW" altLang="en-US" sz="3600" b="1" smtClean="0">
                <a:solidFill>
                  <a:srgbClr val="0000FF"/>
                </a:solidFill>
                <a:latin typeface="Times New Roman" pitchFamily="18" charset="0"/>
                <a:ea typeface="標楷體" pitchFamily="65" charset="-120"/>
              </a:rPr>
              <a:t>學年度報名注意事項（</a:t>
            </a:r>
            <a:r>
              <a:rPr lang="en-US" altLang="zh-TW" sz="3600" b="1" smtClean="0">
                <a:solidFill>
                  <a:srgbClr val="0000FF"/>
                </a:solidFill>
                <a:latin typeface="Times New Roman" pitchFamily="18" charset="0"/>
                <a:ea typeface="標楷體" pitchFamily="65" charset="-120"/>
              </a:rPr>
              <a:t>3/3</a:t>
            </a:r>
            <a:r>
              <a:rPr lang="zh-TW" altLang="en-US" sz="3600" b="1" smtClean="0">
                <a:solidFill>
                  <a:srgbClr val="0000FF"/>
                </a:solidFill>
                <a:latin typeface="Times New Roman" pitchFamily="18" charset="0"/>
                <a:ea typeface="標楷體" pitchFamily="65" charset="-12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endParaRPr lang="zh-TW" altLang="en-US" smtClean="0"/>
          </a:p>
        </p:txBody>
      </p:sp>
      <p:sp>
        <p:nvSpPr>
          <p:cNvPr id="21507" name="投影片編號版面配置區 2"/>
          <p:cNvSpPr>
            <a:spLocks noGrp="1"/>
          </p:cNvSpPr>
          <p:nvPr>
            <p:ph type="sldNum" sz="quarter" idx="12"/>
          </p:nvPr>
        </p:nvSpPr>
        <p:spPr>
          <a:noFill/>
        </p:spPr>
        <p:txBody>
          <a:bodyPr/>
          <a:lstStyle/>
          <a:p>
            <a:fld id="{92BE9FCA-6505-4383-BD29-15DECBCDEA83}" type="slidenum">
              <a:rPr lang="zh-TW" altLang="en-US" smtClean="0">
                <a:latin typeface="Arial" pitchFamily="34" charset="0"/>
                <a:ea typeface="新細明體" pitchFamily="18" charset="-120"/>
              </a:rPr>
              <a:pPr/>
              <a:t>9</a:t>
            </a:fld>
            <a:endParaRPr lang="en-US" altLang="zh-TW" smtClean="0">
              <a:latin typeface="Arial" pitchFamily="34" charset="0"/>
              <a:ea typeface="新細明體" pitchFamily="18" charset="-120"/>
            </a:endParaRPr>
          </a:p>
        </p:txBody>
      </p:sp>
      <p:sp>
        <p:nvSpPr>
          <p:cNvPr id="21508" name="矩形 3"/>
          <p:cNvSpPr>
            <a:spLocks noChangeArrowheads="1"/>
          </p:cNvSpPr>
          <p:nvPr/>
        </p:nvSpPr>
        <p:spPr bwMode="auto">
          <a:xfrm>
            <a:off x="1476375" y="2636838"/>
            <a:ext cx="5314950" cy="862012"/>
          </a:xfrm>
          <a:prstGeom prst="rect">
            <a:avLst/>
          </a:prstGeom>
          <a:noFill/>
          <a:ln w="9525">
            <a:noFill/>
            <a:miter lim="800000"/>
            <a:headEnd/>
            <a:tailEnd/>
          </a:ln>
        </p:spPr>
        <p:txBody>
          <a:bodyPr wrap="none">
            <a:spAutoFit/>
          </a:bodyPr>
          <a:lstStyle/>
          <a:p>
            <a:pPr marL="812800" indent="-812800">
              <a:buFont typeface="Wingdings 2" pitchFamily="18" charset="2"/>
              <a:buNone/>
            </a:pPr>
            <a:r>
              <a:rPr lang="zh-TW" altLang="en-US" sz="5000" b="1">
                <a:latin typeface="Times New Roman" pitchFamily="18" charset="0"/>
                <a:ea typeface="標楷體" pitchFamily="65" charset="-120"/>
              </a:rPr>
              <a:t>參、招生作業流程</a:t>
            </a:r>
            <a:endParaRPr lang="en-US" altLang="zh-TW" sz="50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51707</TotalTime>
  <Words>6460</Words>
  <Application>Microsoft Office PowerPoint</Application>
  <PresentationFormat>如螢幕大小 (4:3)</PresentationFormat>
  <Paragraphs>744</Paragraphs>
  <Slides>73</Slides>
  <Notes>56</Notes>
  <HiddenSlides>0</HiddenSlides>
  <MMClips>0</MMClips>
  <ScaleCrop>false</ScaleCrop>
  <HeadingPairs>
    <vt:vector size="4" baseType="variant">
      <vt:variant>
        <vt:lpstr>佈景主題</vt:lpstr>
      </vt:variant>
      <vt:variant>
        <vt:i4>1</vt:i4>
      </vt:variant>
      <vt:variant>
        <vt:lpstr>投影片標題</vt:lpstr>
      </vt:variant>
      <vt:variant>
        <vt:i4>73</vt:i4>
      </vt:variant>
    </vt:vector>
  </HeadingPairs>
  <TitlesOfParts>
    <vt:vector size="74" baseType="lpstr">
      <vt:lpstr>自訂設計</vt:lpstr>
      <vt:lpstr>投影片 1</vt:lpstr>
      <vt:lpstr>簡報大綱</vt:lpstr>
      <vt:lpstr>投影片 3</vt:lpstr>
      <vt:lpstr>投影片 4</vt:lpstr>
      <vt:lpstr>投影片 5</vt:lpstr>
      <vt:lpstr>貳、104學年度報名注意事項（1/3）</vt:lpstr>
      <vt:lpstr>貳、104學年度報名注意事項（2/3）</vt:lpstr>
      <vt:lpstr>貳、104學年度報名注意事項（3/3）</vt:lpstr>
      <vt:lpstr>投影片 9</vt:lpstr>
      <vt:lpstr>投影片 10</vt:lpstr>
      <vt:lpstr>投影片 11</vt:lpstr>
      <vt:lpstr>投影片 12</vt:lpstr>
      <vt:lpstr>參、招生作業流程-</vt:lpstr>
      <vt:lpstr>投影片 14</vt:lpstr>
      <vt:lpstr>投影片 15</vt:lpstr>
      <vt:lpstr>投影片 16</vt:lpstr>
      <vt:lpstr>投影片 17</vt:lpstr>
      <vt:lpstr>參、招生作業流程-提醒事項</vt:lpstr>
      <vt:lpstr>參、招生作業流程-網路報名作業流程</vt:lpstr>
      <vt:lpstr>投影片 20</vt:lpstr>
      <vt:lpstr>參、招生作業流程-分發方式及分發規定</vt:lpstr>
      <vt:lpstr>參、招生作業流程-錄取公告及分發結果複查</vt:lpstr>
      <vt:lpstr>參、招生作業流程-錄取規定說明 </vt:lpstr>
      <vt:lpstr>參、招生作業流程-放棄錄取資格 </vt:lpstr>
      <vt:lpstr>參、招生作業流程-校內作業異常狀況及後續處理</vt:lpstr>
      <vt:lpstr>投影片 26</vt:lpstr>
      <vt:lpstr>高職學校作業及查詢系統-系統登入</vt:lpstr>
      <vt:lpstr>高職學校作業及查詢系統-系統登入</vt:lpstr>
      <vt:lpstr>高職學校作業及查詢系統-系統登入</vt:lpstr>
      <vt:lpstr>高職學校作業及查詢系統-注意事項</vt:lpstr>
      <vt:lpstr>高職學校作業及查詢系統-確認學校及承辦人資訊</vt:lpstr>
      <vt:lpstr>高職學校作業及查詢系統-上傳推薦學生遴選辦法</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高職學校作業及查詢系統-登錄推薦資料</vt:lpstr>
      <vt:lpstr>高職學校作業及查詢系統-列印表件</vt:lpstr>
      <vt:lpstr>高職學校作業及查詢系統-列印表件</vt:lpstr>
      <vt:lpstr>高職學校作業及查詢系統-列印表件</vt:lpstr>
      <vt:lpstr>高職學校作業及查詢系統-查詢</vt:lpstr>
      <vt:lpstr>網路報名系統-系統登入</vt:lpstr>
      <vt:lpstr>網路報名系統-系統登入</vt:lpstr>
      <vt:lpstr>網路報名系統-系統登入</vt:lpstr>
      <vt:lpstr>網路報名系統-系統登入</vt:lpstr>
      <vt:lpstr>網路報名系統-報名注意事項</vt:lpstr>
      <vt:lpstr>網路報名系統-隱私權保護政策聲明</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網路報名系統-網路報名作業</vt:lpstr>
      <vt:lpstr>網路報名系統-資格審查結果查詢</vt:lpstr>
      <vt:lpstr>網路選填登記就讀志願系統</vt:lpstr>
      <vt:lpstr>網路選填登記就讀志願系統-系統登入</vt:lpstr>
      <vt:lpstr>網路選填登記就讀志願系統-系統登入</vt:lpstr>
      <vt:lpstr>網路選填登記就讀志願系統-選填志願</vt:lpstr>
      <vt:lpstr>網路選填登記就讀志願系統-選填志願</vt:lpstr>
      <vt:lpstr>網路選填登記就讀志願系統-選填志願</vt:lpstr>
      <vt:lpstr>網路選填登記就讀志願系統-列印就讀志願表</vt:lpstr>
      <vt:lpstr>簡報完畢，敬請指教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1126</cp:revision>
  <cp:lastPrinted>2012-02-20T00:46:10Z</cp:lastPrinted>
  <dcterms:created xsi:type="dcterms:W3CDTF">2010-11-29T05:36:38Z</dcterms:created>
  <dcterms:modified xsi:type="dcterms:W3CDTF">2015-02-25T06:03:04Z</dcterms:modified>
</cp:coreProperties>
</file>