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73"/>
  </p:notesMasterIdLst>
  <p:handoutMasterIdLst>
    <p:handoutMasterId r:id="rId174"/>
  </p:handoutMasterIdLst>
  <p:sldIdLst>
    <p:sldId id="256" r:id="rId2"/>
    <p:sldId id="726" r:id="rId3"/>
    <p:sldId id="664" r:id="rId4"/>
    <p:sldId id="642" r:id="rId5"/>
    <p:sldId id="544" r:id="rId6"/>
    <p:sldId id="546" r:id="rId7"/>
    <p:sldId id="547" r:id="rId8"/>
    <p:sldId id="548" r:id="rId9"/>
    <p:sldId id="551" r:id="rId10"/>
    <p:sldId id="552" r:id="rId11"/>
    <p:sldId id="646" r:id="rId12"/>
    <p:sldId id="724" r:id="rId13"/>
    <p:sldId id="553" r:id="rId14"/>
    <p:sldId id="650" r:id="rId15"/>
    <p:sldId id="554" r:id="rId16"/>
    <p:sldId id="555" r:id="rId17"/>
    <p:sldId id="557" r:id="rId18"/>
    <p:sldId id="556" r:id="rId19"/>
    <p:sldId id="558" r:id="rId20"/>
    <p:sldId id="559" r:id="rId21"/>
    <p:sldId id="560" r:id="rId22"/>
    <p:sldId id="656" r:id="rId23"/>
    <p:sldId id="561" r:id="rId24"/>
    <p:sldId id="562" r:id="rId25"/>
    <p:sldId id="563" r:id="rId26"/>
    <p:sldId id="564" r:id="rId27"/>
    <p:sldId id="565" r:id="rId28"/>
    <p:sldId id="566" r:id="rId29"/>
    <p:sldId id="651" r:id="rId30"/>
    <p:sldId id="652" r:id="rId31"/>
    <p:sldId id="567" r:id="rId32"/>
    <p:sldId id="568" r:id="rId33"/>
    <p:sldId id="792" r:id="rId34"/>
    <p:sldId id="607" r:id="rId35"/>
    <p:sldId id="572" r:id="rId36"/>
    <p:sldId id="573" r:id="rId37"/>
    <p:sldId id="574" r:id="rId38"/>
    <p:sldId id="575" r:id="rId39"/>
    <p:sldId id="576" r:id="rId40"/>
    <p:sldId id="577" r:id="rId41"/>
    <p:sldId id="578" r:id="rId42"/>
    <p:sldId id="579" r:id="rId43"/>
    <p:sldId id="580" r:id="rId44"/>
    <p:sldId id="581" r:id="rId45"/>
    <p:sldId id="583" r:id="rId46"/>
    <p:sldId id="584" r:id="rId47"/>
    <p:sldId id="653" r:id="rId48"/>
    <p:sldId id="791" r:id="rId49"/>
    <p:sldId id="585" r:id="rId50"/>
    <p:sldId id="586" r:id="rId51"/>
    <p:sldId id="587" r:id="rId52"/>
    <p:sldId id="728" r:id="rId53"/>
    <p:sldId id="588" r:id="rId54"/>
    <p:sldId id="589" r:id="rId55"/>
    <p:sldId id="591" r:id="rId56"/>
    <p:sldId id="593" r:id="rId57"/>
    <p:sldId id="606" r:id="rId58"/>
    <p:sldId id="595" r:id="rId59"/>
    <p:sldId id="596" r:id="rId60"/>
    <p:sldId id="660" r:id="rId61"/>
    <p:sldId id="634" r:id="rId62"/>
    <p:sldId id="635" r:id="rId63"/>
    <p:sldId id="659" r:id="rId64"/>
    <p:sldId id="637" r:id="rId65"/>
    <p:sldId id="729" r:id="rId66"/>
    <p:sldId id="725" r:id="rId67"/>
    <p:sldId id="597" r:id="rId68"/>
    <p:sldId id="598" r:id="rId69"/>
    <p:sldId id="599" r:id="rId70"/>
    <p:sldId id="603" r:id="rId71"/>
    <p:sldId id="453" r:id="rId72"/>
    <p:sldId id="649" r:id="rId73"/>
    <p:sldId id="457" r:id="rId74"/>
    <p:sldId id="461" r:id="rId75"/>
    <p:sldId id="654" r:id="rId76"/>
    <p:sldId id="462" r:id="rId77"/>
    <p:sldId id="463" r:id="rId78"/>
    <p:sldId id="464" r:id="rId79"/>
    <p:sldId id="465" r:id="rId80"/>
    <p:sldId id="466" r:id="rId81"/>
    <p:sldId id="467" r:id="rId82"/>
    <p:sldId id="648" r:id="rId83"/>
    <p:sldId id="475" r:id="rId84"/>
    <p:sldId id="479" r:id="rId85"/>
    <p:sldId id="480" r:id="rId86"/>
    <p:sldId id="481" r:id="rId87"/>
    <p:sldId id="662" r:id="rId88"/>
    <p:sldId id="482" r:id="rId89"/>
    <p:sldId id="483" r:id="rId90"/>
    <p:sldId id="485" r:id="rId91"/>
    <p:sldId id="486" r:id="rId92"/>
    <p:sldId id="487" r:id="rId93"/>
    <p:sldId id="488" r:id="rId94"/>
    <p:sldId id="489" r:id="rId95"/>
    <p:sldId id="647" r:id="rId96"/>
    <p:sldId id="493" r:id="rId97"/>
    <p:sldId id="497" r:id="rId98"/>
    <p:sldId id="499" r:id="rId99"/>
    <p:sldId id="503" r:id="rId100"/>
    <p:sldId id="504" r:id="rId101"/>
    <p:sldId id="505" r:id="rId102"/>
    <p:sldId id="506" r:id="rId103"/>
    <p:sldId id="507" r:id="rId104"/>
    <p:sldId id="633" r:id="rId105"/>
    <p:sldId id="513" r:id="rId106"/>
    <p:sldId id="516" r:id="rId107"/>
    <p:sldId id="517" r:id="rId108"/>
    <p:sldId id="518" r:id="rId109"/>
    <p:sldId id="521" r:id="rId110"/>
    <p:sldId id="522" r:id="rId111"/>
    <p:sldId id="524" r:id="rId112"/>
    <p:sldId id="731" r:id="rId113"/>
    <p:sldId id="732" r:id="rId114"/>
    <p:sldId id="733" r:id="rId115"/>
    <p:sldId id="734" r:id="rId116"/>
    <p:sldId id="735" r:id="rId117"/>
    <p:sldId id="736" r:id="rId118"/>
    <p:sldId id="737" r:id="rId119"/>
    <p:sldId id="738" r:id="rId120"/>
    <p:sldId id="739" r:id="rId121"/>
    <p:sldId id="740" r:id="rId122"/>
    <p:sldId id="741" r:id="rId123"/>
    <p:sldId id="742" r:id="rId124"/>
    <p:sldId id="743" r:id="rId125"/>
    <p:sldId id="744" r:id="rId126"/>
    <p:sldId id="745" r:id="rId127"/>
    <p:sldId id="746" r:id="rId128"/>
    <p:sldId id="747" r:id="rId129"/>
    <p:sldId id="748" r:id="rId130"/>
    <p:sldId id="749" r:id="rId131"/>
    <p:sldId id="750" r:id="rId132"/>
    <p:sldId id="751" r:id="rId133"/>
    <p:sldId id="752" r:id="rId134"/>
    <p:sldId id="753" r:id="rId135"/>
    <p:sldId id="754" r:id="rId136"/>
    <p:sldId id="755" r:id="rId137"/>
    <p:sldId id="756" r:id="rId138"/>
    <p:sldId id="757" r:id="rId139"/>
    <p:sldId id="758" r:id="rId140"/>
    <p:sldId id="759" r:id="rId141"/>
    <p:sldId id="760" r:id="rId142"/>
    <p:sldId id="761" r:id="rId143"/>
    <p:sldId id="762" r:id="rId144"/>
    <p:sldId id="763" r:id="rId145"/>
    <p:sldId id="764" r:id="rId146"/>
    <p:sldId id="765" r:id="rId147"/>
    <p:sldId id="766" r:id="rId148"/>
    <p:sldId id="767" r:id="rId149"/>
    <p:sldId id="768" r:id="rId150"/>
    <p:sldId id="769" r:id="rId151"/>
    <p:sldId id="770" r:id="rId152"/>
    <p:sldId id="771" r:id="rId153"/>
    <p:sldId id="772" r:id="rId154"/>
    <p:sldId id="773" r:id="rId155"/>
    <p:sldId id="774" r:id="rId156"/>
    <p:sldId id="775" r:id="rId157"/>
    <p:sldId id="776" r:id="rId158"/>
    <p:sldId id="777" r:id="rId159"/>
    <p:sldId id="778" r:id="rId160"/>
    <p:sldId id="779" r:id="rId161"/>
    <p:sldId id="780" r:id="rId162"/>
    <p:sldId id="781" r:id="rId163"/>
    <p:sldId id="782" r:id="rId164"/>
    <p:sldId id="783" r:id="rId165"/>
    <p:sldId id="784" r:id="rId166"/>
    <p:sldId id="785" r:id="rId167"/>
    <p:sldId id="786" r:id="rId168"/>
    <p:sldId id="787" r:id="rId169"/>
    <p:sldId id="788" r:id="rId170"/>
    <p:sldId id="789" r:id="rId171"/>
    <p:sldId id="790" r:id="rId172"/>
  </p:sldIdLst>
  <p:sldSz cx="9144000" cy="6858000" type="screen4x3"/>
  <p:notesSz cx="6797675" cy="9926638"/>
  <p:defaultTextStyle>
    <a:defPPr>
      <a:defRPr lang="zh-TW"/>
    </a:defPPr>
    <a:lvl1pPr algn="l" rtl="0" fontAlgn="base">
      <a:spcBef>
        <a:spcPct val="0"/>
      </a:spcBef>
      <a:spcAft>
        <a:spcPct val="0"/>
      </a:spcAft>
      <a:defRPr kumimoji="1"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FF"/>
    <a:srgbClr val="000000"/>
    <a:srgbClr val="FFFF66"/>
    <a:srgbClr val="FDF2BA"/>
    <a:srgbClr val="FF5D0D"/>
    <a:srgbClr val="FFD6C2"/>
    <a:srgbClr val="3333FF"/>
    <a:srgbClr val="FF0000"/>
    <a:srgbClr val="FAE8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73" autoAdjust="0"/>
    <p:restoredTop sz="87327" autoAdjust="0"/>
  </p:normalViewPr>
  <p:slideViewPr>
    <p:cSldViewPr>
      <p:cViewPr varScale="1">
        <p:scale>
          <a:sx n="97" d="100"/>
          <a:sy n="97" d="100"/>
        </p:scale>
        <p:origin x="-1572" y="-96"/>
      </p:cViewPr>
      <p:guideLst>
        <p:guide orient="horz" pos="2160"/>
        <p:guide pos="2880"/>
      </p:guideLst>
    </p:cSldViewPr>
  </p:slideViewPr>
  <p:outlineViewPr>
    <p:cViewPr>
      <p:scale>
        <a:sx n="33" d="100"/>
        <a:sy n="33" d="100"/>
      </p:scale>
      <p:origin x="0" y="42270"/>
    </p:cViewPr>
  </p:outlineViewPr>
  <p:notesTextViewPr>
    <p:cViewPr>
      <p:scale>
        <a:sx n="100" d="100"/>
        <a:sy n="100" d="100"/>
      </p:scale>
      <p:origin x="0" y="0"/>
    </p:cViewPr>
  </p:notesTextViewPr>
  <p:sorterViewPr>
    <p:cViewPr>
      <p:scale>
        <a:sx n="66" d="100"/>
        <a:sy n="66" d="100"/>
      </p:scale>
      <p:origin x="0" y="-847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presProps" Target="presProps.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handoutMaster" Target="handoutMasters/handout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8"/>
          </a:xfrm>
          <a:prstGeom prst="rect">
            <a:avLst/>
          </a:prstGeom>
        </p:spPr>
        <p:txBody>
          <a:bodyPr vert="horz" lIns="88112" tIns="44057" rIns="88112" bIns="44057" rtlCol="0"/>
          <a:lstStyle>
            <a:lvl1pPr algn="l">
              <a:defRPr sz="1200">
                <a:latin typeface="Arial" pitchFamily="34" charset="0"/>
                <a:ea typeface="新細明體" pitchFamily="18" charset="-120"/>
              </a:defRPr>
            </a:lvl1pPr>
          </a:lstStyle>
          <a:p>
            <a:pPr>
              <a:defRPr/>
            </a:pPr>
            <a:endParaRPr lang="zh-TW" altLang="en-US"/>
          </a:p>
        </p:txBody>
      </p:sp>
      <p:sp>
        <p:nvSpPr>
          <p:cNvPr id="3" name="日期版面配置區 2"/>
          <p:cNvSpPr>
            <a:spLocks noGrp="1"/>
          </p:cNvSpPr>
          <p:nvPr>
            <p:ph type="dt" sz="quarter" idx="1"/>
          </p:nvPr>
        </p:nvSpPr>
        <p:spPr>
          <a:xfrm>
            <a:off x="3849693" y="2"/>
            <a:ext cx="2946400" cy="496888"/>
          </a:xfrm>
          <a:prstGeom prst="rect">
            <a:avLst/>
          </a:prstGeom>
        </p:spPr>
        <p:txBody>
          <a:bodyPr vert="horz" lIns="88112" tIns="44057" rIns="88112" bIns="44057" rtlCol="0"/>
          <a:lstStyle>
            <a:lvl1pPr algn="r">
              <a:defRPr sz="1200" smtClean="0">
                <a:latin typeface="Arial" pitchFamily="34" charset="0"/>
                <a:ea typeface="新細明體" pitchFamily="18" charset="-120"/>
              </a:defRPr>
            </a:lvl1pPr>
          </a:lstStyle>
          <a:p>
            <a:pPr>
              <a:defRPr/>
            </a:pPr>
            <a:fld id="{82F42B0E-6731-40CC-AE61-2C49D698463D}" type="datetimeFigureOut">
              <a:rPr lang="zh-TW" altLang="en-US"/>
              <a:pPr>
                <a:defRPr/>
              </a:pPr>
              <a:t>2015/3/23</a:t>
            </a:fld>
            <a:endParaRPr lang="zh-TW" altLang="en-US"/>
          </a:p>
        </p:txBody>
      </p:sp>
      <p:sp>
        <p:nvSpPr>
          <p:cNvPr id="4" name="頁尾版面配置區 3"/>
          <p:cNvSpPr>
            <a:spLocks noGrp="1"/>
          </p:cNvSpPr>
          <p:nvPr>
            <p:ph type="ftr" sz="quarter" idx="2"/>
          </p:nvPr>
        </p:nvSpPr>
        <p:spPr>
          <a:xfrm>
            <a:off x="0" y="9428168"/>
            <a:ext cx="2946400" cy="496887"/>
          </a:xfrm>
          <a:prstGeom prst="rect">
            <a:avLst/>
          </a:prstGeom>
        </p:spPr>
        <p:txBody>
          <a:bodyPr vert="horz" lIns="88112" tIns="44057" rIns="88112" bIns="44057" rtlCol="0" anchor="b"/>
          <a:lstStyle>
            <a:lvl1pPr algn="l">
              <a:defRPr sz="1200">
                <a:latin typeface="Arial" pitchFamily="34" charset="0"/>
                <a:ea typeface="新細明體" pitchFamily="18" charset="-120"/>
              </a:defRPr>
            </a:lvl1pPr>
          </a:lstStyle>
          <a:p>
            <a:pPr>
              <a:defRPr/>
            </a:pPr>
            <a:endParaRPr lang="zh-TW" altLang="en-US"/>
          </a:p>
        </p:txBody>
      </p:sp>
      <p:sp>
        <p:nvSpPr>
          <p:cNvPr id="5" name="投影片編號版面配置區 4"/>
          <p:cNvSpPr>
            <a:spLocks noGrp="1"/>
          </p:cNvSpPr>
          <p:nvPr>
            <p:ph type="sldNum" sz="quarter" idx="3"/>
          </p:nvPr>
        </p:nvSpPr>
        <p:spPr>
          <a:xfrm>
            <a:off x="3849693" y="9428168"/>
            <a:ext cx="2946400" cy="496887"/>
          </a:xfrm>
          <a:prstGeom prst="rect">
            <a:avLst/>
          </a:prstGeom>
        </p:spPr>
        <p:txBody>
          <a:bodyPr vert="horz" lIns="88112" tIns="44057" rIns="88112" bIns="44057" rtlCol="0" anchor="b"/>
          <a:lstStyle>
            <a:lvl1pPr algn="r">
              <a:defRPr sz="1200" smtClean="0">
                <a:latin typeface="Arial" pitchFamily="34" charset="0"/>
                <a:ea typeface="新細明體" pitchFamily="18" charset="-120"/>
              </a:defRPr>
            </a:lvl1pPr>
          </a:lstStyle>
          <a:p>
            <a:pPr>
              <a:defRPr/>
            </a:pPr>
            <a:fld id="{990D98B1-086F-461A-8D4C-0C0CC8AA3075}" type="slidenum">
              <a:rPr lang="zh-TW" altLang="en-US"/>
              <a:pPr>
                <a:defRPr/>
              </a:pPr>
              <a:t>‹#›</a:t>
            </a:fld>
            <a:endParaRPr lang="zh-TW" altLang="en-US"/>
          </a:p>
        </p:txBody>
      </p:sp>
    </p:spTree>
    <p:extLst>
      <p:ext uri="{BB962C8B-B14F-4D97-AF65-F5344CB8AC3E}">
        <p14:creationId xmlns:p14="http://schemas.microsoft.com/office/powerpoint/2010/main" val="6808769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2"/>
            <a:ext cx="2946400" cy="496888"/>
          </a:xfrm>
          <a:prstGeom prst="rect">
            <a:avLst/>
          </a:prstGeom>
        </p:spPr>
        <p:txBody>
          <a:bodyPr vert="horz" lIns="88112" tIns="44057" rIns="88112" bIns="44057" rtlCol="0"/>
          <a:lstStyle>
            <a:lvl1pPr algn="l">
              <a:defRPr sz="1200">
                <a:latin typeface="Arial" charset="0"/>
                <a:ea typeface="新細明體" charset="-120"/>
              </a:defRPr>
            </a:lvl1pPr>
          </a:lstStyle>
          <a:p>
            <a:pPr>
              <a:defRPr/>
            </a:pPr>
            <a:endParaRPr lang="zh-TW" altLang="en-US"/>
          </a:p>
        </p:txBody>
      </p:sp>
      <p:sp>
        <p:nvSpPr>
          <p:cNvPr id="3" name="日期版面配置區 2"/>
          <p:cNvSpPr>
            <a:spLocks noGrp="1"/>
          </p:cNvSpPr>
          <p:nvPr>
            <p:ph type="dt" idx="1"/>
          </p:nvPr>
        </p:nvSpPr>
        <p:spPr>
          <a:xfrm>
            <a:off x="3849693" y="2"/>
            <a:ext cx="2946400" cy="496888"/>
          </a:xfrm>
          <a:prstGeom prst="rect">
            <a:avLst/>
          </a:prstGeom>
        </p:spPr>
        <p:txBody>
          <a:bodyPr vert="horz" lIns="88112" tIns="44057" rIns="88112" bIns="44057" rtlCol="0"/>
          <a:lstStyle>
            <a:lvl1pPr algn="r">
              <a:defRPr sz="1200">
                <a:latin typeface="Arial" charset="0"/>
                <a:ea typeface="新細明體" charset="-120"/>
              </a:defRPr>
            </a:lvl1pPr>
          </a:lstStyle>
          <a:p>
            <a:pPr>
              <a:defRPr/>
            </a:pPr>
            <a:fld id="{8EEAACF9-F4D1-4633-A870-8C042BDC4AC2}" type="datetimeFigureOut">
              <a:rPr lang="zh-TW" altLang="en-US"/>
              <a:pPr>
                <a:defRPr/>
              </a:pPr>
              <a:t>2015/3/23</a:t>
            </a:fld>
            <a:endParaRPr lang="zh-TW" altLang="en-US"/>
          </a:p>
        </p:txBody>
      </p:sp>
      <p:sp>
        <p:nvSpPr>
          <p:cNvPr id="4" name="投影片圖像版面配置區 3"/>
          <p:cNvSpPr>
            <a:spLocks noGrp="1" noRot="1" noChangeAspect="1"/>
          </p:cNvSpPr>
          <p:nvPr>
            <p:ph type="sldImg" idx="2"/>
          </p:nvPr>
        </p:nvSpPr>
        <p:spPr>
          <a:xfrm>
            <a:off x="917575" y="746125"/>
            <a:ext cx="4962525" cy="3722688"/>
          </a:xfrm>
          <a:prstGeom prst="rect">
            <a:avLst/>
          </a:prstGeom>
          <a:noFill/>
          <a:ln w="12700">
            <a:solidFill>
              <a:prstClr val="black"/>
            </a:solidFill>
          </a:ln>
        </p:spPr>
        <p:txBody>
          <a:bodyPr vert="horz" lIns="88112" tIns="44057" rIns="88112" bIns="44057" rtlCol="0" anchor="ctr"/>
          <a:lstStyle/>
          <a:p>
            <a:pPr lvl="0"/>
            <a:endParaRPr lang="zh-TW" altLang="en-US" noProof="0" smtClean="0"/>
          </a:p>
        </p:txBody>
      </p:sp>
      <p:sp>
        <p:nvSpPr>
          <p:cNvPr id="5" name="備忘稿版面配置區 4"/>
          <p:cNvSpPr>
            <a:spLocks noGrp="1"/>
          </p:cNvSpPr>
          <p:nvPr>
            <p:ph type="body" sz="quarter" idx="3"/>
          </p:nvPr>
        </p:nvSpPr>
        <p:spPr>
          <a:xfrm>
            <a:off x="679456" y="4714880"/>
            <a:ext cx="5438775" cy="4467225"/>
          </a:xfrm>
          <a:prstGeom prst="rect">
            <a:avLst/>
          </a:prstGeom>
        </p:spPr>
        <p:txBody>
          <a:bodyPr vert="horz" lIns="88112" tIns="44057" rIns="88112" bIns="44057"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9428168"/>
            <a:ext cx="2946400" cy="496887"/>
          </a:xfrm>
          <a:prstGeom prst="rect">
            <a:avLst/>
          </a:prstGeom>
        </p:spPr>
        <p:txBody>
          <a:bodyPr vert="horz" lIns="88112" tIns="44057" rIns="88112" bIns="44057" rtlCol="0" anchor="b"/>
          <a:lstStyle>
            <a:lvl1pPr algn="l">
              <a:defRPr sz="1200">
                <a:latin typeface="Arial" charset="0"/>
                <a:ea typeface="新細明體" charset="-120"/>
              </a:defRPr>
            </a:lvl1pPr>
          </a:lstStyle>
          <a:p>
            <a:pPr>
              <a:defRPr/>
            </a:pPr>
            <a:endParaRPr lang="zh-TW" altLang="en-US"/>
          </a:p>
        </p:txBody>
      </p:sp>
      <p:sp>
        <p:nvSpPr>
          <p:cNvPr id="7" name="投影片編號版面配置區 6"/>
          <p:cNvSpPr>
            <a:spLocks noGrp="1"/>
          </p:cNvSpPr>
          <p:nvPr>
            <p:ph type="sldNum" sz="quarter" idx="5"/>
          </p:nvPr>
        </p:nvSpPr>
        <p:spPr>
          <a:xfrm>
            <a:off x="3849693" y="9428168"/>
            <a:ext cx="2946400" cy="496887"/>
          </a:xfrm>
          <a:prstGeom prst="rect">
            <a:avLst/>
          </a:prstGeom>
        </p:spPr>
        <p:txBody>
          <a:bodyPr vert="horz" lIns="88112" tIns="44057" rIns="88112" bIns="44057" rtlCol="0" anchor="b"/>
          <a:lstStyle>
            <a:lvl1pPr algn="r">
              <a:defRPr sz="1200">
                <a:latin typeface="Arial" charset="0"/>
                <a:ea typeface="新細明體" charset="-120"/>
              </a:defRPr>
            </a:lvl1pPr>
          </a:lstStyle>
          <a:p>
            <a:pPr>
              <a:defRPr/>
            </a:pPr>
            <a:fld id="{69912A65-3B59-4F9E-9EA0-99CFB3F0E965}" type="slidenum">
              <a:rPr lang="zh-TW" altLang="en-US"/>
              <a:pPr>
                <a:defRPr/>
              </a:pPr>
              <a:t>‹#›</a:t>
            </a:fld>
            <a:endParaRPr lang="zh-TW" altLang="en-US"/>
          </a:p>
        </p:txBody>
      </p:sp>
    </p:spTree>
    <p:extLst>
      <p:ext uri="{BB962C8B-B14F-4D97-AF65-F5344CB8AC3E}">
        <p14:creationId xmlns:p14="http://schemas.microsoft.com/office/powerpoint/2010/main" val="12402850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txBox="1">
            <a:spLocks noGrp="1" noChangeArrowheads="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8AD874D9-222B-4A38-A6F8-1A52FA2AA762}" type="slidenum">
              <a:rPr lang="en-US" altLang="zh-TW" sz="1300"/>
              <a:pPr algn="r"/>
              <a:t>1</a:t>
            </a:fld>
            <a:endParaRPr lang="en-US" altLang="zh-TW" sz="1300" dirty="0"/>
          </a:p>
        </p:txBody>
      </p:sp>
      <p:sp>
        <p:nvSpPr>
          <p:cNvPr id="131075" name="投影片編號版面配置區 6"/>
          <p:cNvSpPr txBox="1">
            <a:spLocks noGrp="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F62703EB-4B91-4E4A-BC02-968C8266BBA0}" type="slidenum">
              <a:rPr lang="en-US" altLang="zh-TW" sz="1300" b="1"/>
              <a:pPr algn="r"/>
              <a:t>1</a:t>
            </a:fld>
            <a:endParaRPr lang="en-US" altLang="zh-TW" sz="1300" b="1" dirty="0"/>
          </a:p>
        </p:txBody>
      </p:sp>
      <p:sp>
        <p:nvSpPr>
          <p:cNvPr id="131076" name="Rectangle 2"/>
          <p:cNvSpPr>
            <a:spLocks noGrp="1" noRot="1" noChangeAspect="1" noTextEdit="1"/>
          </p:cNvSpPr>
          <p:nvPr>
            <p:ph type="sldImg"/>
          </p:nvPr>
        </p:nvSpPr>
        <p:spPr bwMode="auto">
          <a:noFill/>
          <a:ln>
            <a:solidFill>
              <a:srgbClr val="000000"/>
            </a:solidFill>
            <a:miter lim="800000"/>
            <a:headEnd/>
            <a:tailEnd/>
          </a:ln>
        </p:spPr>
      </p:sp>
      <p:sp>
        <p:nvSpPr>
          <p:cNvPr id="13107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p>
        </p:txBody>
      </p:sp>
    </p:spTree>
    <p:extLst>
      <p:ext uri="{BB962C8B-B14F-4D97-AF65-F5344CB8AC3E}">
        <p14:creationId xmlns:p14="http://schemas.microsoft.com/office/powerpoint/2010/main" val="2462287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a:t>
            </a:fld>
            <a:endParaRPr lang="zh-TW" altLang="en-US"/>
          </a:p>
        </p:txBody>
      </p:sp>
    </p:spTree>
    <p:extLst>
      <p:ext uri="{BB962C8B-B14F-4D97-AF65-F5344CB8AC3E}">
        <p14:creationId xmlns:p14="http://schemas.microsoft.com/office/powerpoint/2010/main" val="12778777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103</a:t>
            </a:fld>
            <a:endParaRPr lang="zh-TW" altLang="en-US"/>
          </a:p>
        </p:txBody>
      </p:sp>
    </p:spTree>
    <p:extLst>
      <p:ext uri="{BB962C8B-B14F-4D97-AF65-F5344CB8AC3E}">
        <p14:creationId xmlns:p14="http://schemas.microsoft.com/office/powerpoint/2010/main" val="53465673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104</a:t>
            </a:fld>
            <a:endParaRPr lang="zh-TW" altLang="en-US"/>
          </a:p>
        </p:txBody>
      </p:sp>
    </p:spTree>
    <p:extLst>
      <p:ext uri="{BB962C8B-B14F-4D97-AF65-F5344CB8AC3E}">
        <p14:creationId xmlns:p14="http://schemas.microsoft.com/office/powerpoint/2010/main" val="17988941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105</a:t>
            </a:fld>
            <a:endParaRPr lang="zh-TW" altLang="en-US"/>
          </a:p>
        </p:txBody>
      </p:sp>
    </p:spTree>
    <p:extLst>
      <p:ext uri="{BB962C8B-B14F-4D97-AF65-F5344CB8AC3E}">
        <p14:creationId xmlns:p14="http://schemas.microsoft.com/office/powerpoint/2010/main" val="32963091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106</a:t>
            </a:fld>
            <a:endParaRPr lang="zh-TW" altLang="en-US"/>
          </a:p>
        </p:txBody>
      </p:sp>
    </p:spTree>
    <p:extLst>
      <p:ext uri="{BB962C8B-B14F-4D97-AF65-F5344CB8AC3E}">
        <p14:creationId xmlns:p14="http://schemas.microsoft.com/office/powerpoint/2010/main" val="38921970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107</a:t>
            </a:fld>
            <a:endParaRPr lang="zh-TW" altLang="en-US"/>
          </a:p>
        </p:txBody>
      </p:sp>
    </p:spTree>
    <p:extLst>
      <p:ext uri="{BB962C8B-B14F-4D97-AF65-F5344CB8AC3E}">
        <p14:creationId xmlns:p14="http://schemas.microsoft.com/office/powerpoint/2010/main" val="274963110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108</a:t>
            </a:fld>
            <a:endParaRPr lang="zh-TW" altLang="en-US"/>
          </a:p>
        </p:txBody>
      </p:sp>
    </p:spTree>
    <p:extLst>
      <p:ext uri="{BB962C8B-B14F-4D97-AF65-F5344CB8AC3E}">
        <p14:creationId xmlns:p14="http://schemas.microsoft.com/office/powerpoint/2010/main" val="13708270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109</a:t>
            </a:fld>
            <a:endParaRPr lang="zh-TW" altLang="en-US"/>
          </a:p>
        </p:txBody>
      </p:sp>
    </p:spTree>
    <p:extLst>
      <p:ext uri="{BB962C8B-B14F-4D97-AF65-F5344CB8AC3E}">
        <p14:creationId xmlns:p14="http://schemas.microsoft.com/office/powerpoint/2010/main" val="40491182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110</a:t>
            </a:fld>
            <a:endParaRPr lang="zh-TW" altLang="en-US"/>
          </a:p>
        </p:txBody>
      </p:sp>
    </p:spTree>
    <p:extLst>
      <p:ext uri="{BB962C8B-B14F-4D97-AF65-F5344CB8AC3E}">
        <p14:creationId xmlns:p14="http://schemas.microsoft.com/office/powerpoint/2010/main" val="39958986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111</a:t>
            </a:fld>
            <a:endParaRPr lang="zh-TW" altLang="en-US"/>
          </a:p>
        </p:txBody>
      </p:sp>
    </p:spTree>
    <p:extLst>
      <p:ext uri="{BB962C8B-B14F-4D97-AF65-F5344CB8AC3E}">
        <p14:creationId xmlns:p14="http://schemas.microsoft.com/office/powerpoint/2010/main" val="1523655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112</a:t>
            </a:fld>
            <a:endParaRPr lang="zh-TW" altLang="en-US"/>
          </a:p>
        </p:txBody>
      </p:sp>
    </p:spTree>
    <p:extLst>
      <p:ext uri="{BB962C8B-B14F-4D97-AF65-F5344CB8AC3E}">
        <p14:creationId xmlns:p14="http://schemas.microsoft.com/office/powerpoint/2010/main" val="968413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a:t>
            </a:fld>
            <a:endParaRPr lang="zh-TW" altLang="en-US"/>
          </a:p>
        </p:txBody>
      </p:sp>
    </p:spTree>
    <p:extLst>
      <p:ext uri="{BB962C8B-B14F-4D97-AF65-F5344CB8AC3E}">
        <p14:creationId xmlns:p14="http://schemas.microsoft.com/office/powerpoint/2010/main" val="56403345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113</a:t>
            </a:fld>
            <a:endParaRPr lang="zh-TW" altLang="en-US"/>
          </a:p>
        </p:txBody>
      </p:sp>
    </p:spTree>
    <p:extLst>
      <p:ext uri="{BB962C8B-B14F-4D97-AF65-F5344CB8AC3E}">
        <p14:creationId xmlns:p14="http://schemas.microsoft.com/office/powerpoint/2010/main" val="398037199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114</a:t>
            </a:fld>
            <a:endParaRPr lang="zh-TW" altLang="en-US"/>
          </a:p>
        </p:txBody>
      </p:sp>
    </p:spTree>
    <p:extLst>
      <p:ext uri="{BB962C8B-B14F-4D97-AF65-F5344CB8AC3E}">
        <p14:creationId xmlns:p14="http://schemas.microsoft.com/office/powerpoint/2010/main" val="193908633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115</a:t>
            </a:fld>
            <a:endParaRPr lang="zh-TW" altLang="en-US"/>
          </a:p>
        </p:txBody>
      </p:sp>
    </p:spTree>
    <p:extLst>
      <p:ext uri="{BB962C8B-B14F-4D97-AF65-F5344CB8AC3E}">
        <p14:creationId xmlns:p14="http://schemas.microsoft.com/office/powerpoint/2010/main" val="21486608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116</a:t>
            </a:fld>
            <a:endParaRPr lang="zh-TW" altLang="en-US"/>
          </a:p>
        </p:txBody>
      </p:sp>
    </p:spTree>
    <p:extLst>
      <p:ext uri="{BB962C8B-B14F-4D97-AF65-F5344CB8AC3E}">
        <p14:creationId xmlns:p14="http://schemas.microsoft.com/office/powerpoint/2010/main" val="37482091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117</a:t>
            </a:fld>
            <a:endParaRPr lang="zh-TW" altLang="en-US"/>
          </a:p>
        </p:txBody>
      </p:sp>
    </p:spTree>
    <p:extLst>
      <p:ext uri="{BB962C8B-B14F-4D97-AF65-F5344CB8AC3E}">
        <p14:creationId xmlns:p14="http://schemas.microsoft.com/office/powerpoint/2010/main" val="326901267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118</a:t>
            </a:fld>
            <a:endParaRPr lang="zh-TW" altLang="en-US"/>
          </a:p>
        </p:txBody>
      </p:sp>
    </p:spTree>
    <p:extLst>
      <p:ext uri="{BB962C8B-B14F-4D97-AF65-F5344CB8AC3E}">
        <p14:creationId xmlns:p14="http://schemas.microsoft.com/office/powerpoint/2010/main" val="302993233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119</a:t>
            </a:fld>
            <a:endParaRPr lang="zh-TW" altLang="en-US"/>
          </a:p>
        </p:txBody>
      </p:sp>
    </p:spTree>
    <p:extLst>
      <p:ext uri="{BB962C8B-B14F-4D97-AF65-F5344CB8AC3E}">
        <p14:creationId xmlns:p14="http://schemas.microsoft.com/office/powerpoint/2010/main" val="17579529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120</a:t>
            </a:fld>
            <a:endParaRPr lang="zh-TW" altLang="en-US"/>
          </a:p>
        </p:txBody>
      </p:sp>
    </p:spTree>
    <p:extLst>
      <p:ext uri="{BB962C8B-B14F-4D97-AF65-F5344CB8AC3E}">
        <p14:creationId xmlns:p14="http://schemas.microsoft.com/office/powerpoint/2010/main" val="863375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121</a:t>
            </a:fld>
            <a:endParaRPr lang="zh-TW" altLang="en-US"/>
          </a:p>
        </p:txBody>
      </p:sp>
    </p:spTree>
    <p:extLst>
      <p:ext uri="{BB962C8B-B14F-4D97-AF65-F5344CB8AC3E}">
        <p14:creationId xmlns:p14="http://schemas.microsoft.com/office/powerpoint/2010/main" val="3605117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122</a:t>
            </a:fld>
            <a:endParaRPr lang="zh-TW" altLang="en-US"/>
          </a:p>
        </p:txBody>
      </p:sp>
    </p:spTree>
    <p:extLst>
      <p:ext uri="{BB962C8B-B14F-4D97-AF65-F5344CB8AC3E}">
        <p14:creationId xmlns:p14="http://schemas.microsoft.com/office/powerpoint/2010/main" val="225526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smtClean="0"/>
              <a:t>4/1  4/23  5/20</a:t>
            </a:r>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a:t>
            </a:fld>
            <a:endParaRPr lang="zh-TW" altLang="en-US"/>
          </a:p>
        </p:txBody>
      </p:sp>
    </p:spTree>
    <p:extLst>
      <p:ext uri="{BB962C8B-B14F-4D97-AF65-F5344CB8AC3E}">
        <p14:creationId xmlns:p14="http://schemas.microsoft.com/office/powerpoint/2010/main" val="2067592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123</a:t>
            </a:fld>
            <a:endParaRPr lang="zh-TW" altLang="en-US"/>
          </a:p>
        </p:txBody>
      </p:sp>
    </p:spTree>
    <p:extLst>
      <p:ext uri="{BB962C8B-B14F-4D97-AF65-F5344CB8AC3E}">
        <p14:creationId xmlns:p14="http://schemas.microsoft.com/office/powerpoint/2010/main" val="17128730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124</a:t>
            </a:fld>
            <a:endParaRPr lang="zh-TW" altLang="en-US"/>
          </a:p>
        </p:txBody>
      </p:sp>
    </p:spTree>
    <p:extLst>
      <p:ext uri="{BB962C8B-B14F-4D97-AF65-F5344CB8AC3E}">
        <p14:creationId xmlns:p14="http://schemas.microsoft.com/office/powerpoint/2010/main" val="4330441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125</a:t>
            </a:fld>
            <a:endParaRPr lang="zh-TW" altLang="en-US"/>
          </a:p>
        </p:txBody>
      </p:sp>
    </p:spTree>
    <p:extLst>
      <p:ext uri="{BB962C8B-B14F-4D97-AF65-F5344CB8AC3E}">
        <p14:creationId xmlns:p14="http://schemas.microsoft.com/office/powerpoint/2010/main" val="347729024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129</a:t>
            </a:fld>
            <a:endParaRPr lang="zh-TW" altLang="en-US"/>
          </a:p>
        </p:txBody>
      </p:sp>
    </p:spTree>
    <p:extLst>
      <p:ext uri="{BB962C8B-B14F-4D97-AF65-F5344CB8AC3E}">
        <p14:creationId xmlns:p14="http://schemas.microsoft.com/office/powerpoint/2010/main" val="418090695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130</a:t>
            </a:fld>
            <a:endParaRPr lang="zh-TW" altLang="en-US"/>
          </a:p>
        </p:txBody>
      </p:sp>
    </p:spTree>
    <p:extLst>
      <p:ext uri="{BB962C8B-B14F-4D97-AF65-F5344CB8AC3E}">
        <p14:creationId xmlns:p14="http://schemas.microsoft.com/office/powerpoint/2010/main" val="34938357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131</a:t>
            </a:fld>
            <a:endParaRPr lang="zh-TW" altLang="en-US"/>
          </a:p>
        </p:txBody>
      </p:sp>
    </p:spTree>
    <p:extLst>
      <p:ext uri="{BB962C8B-B14F-4D97-AF65-F5344CB8AC3E}">
        <p14:creationId xmlns:p14="http://schemas.microsoft.com/office/powerpoint/2010/main" val="310299381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132</a:t>
            </a:fld>
            <a:endParaRPr lang="zh-TW" altLang="en-US"/>
          </a:p>
        </p:txBody>
      </p:sp>
    </p:spTree>
    <p:extLst>
      <p:ext uri="{BB962C8B-B14F-4D97-AF65-F5344CB8AC3E}">
        <p14:creationId xmlns:p14="http://schemas.microsoft.com/office/powerpoint/2010/main" val="319696201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133</a:t>
            </a:fld>
            <a:endParaRPr lang="zh-TW" altLang="en-US"/>
          </a:p>
        </p:txBody>
      </p:sp>
    </p:spTree>
    <p:extLst>
      <p:ext uri="{BB962C8B-B14F-4D97-AF65-F5344CB8AC3E}">
        <p14:creationId xmlns:p14="http://schemas.microsoft.com/office/powerpoint/2010/main" val="37048243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134</a:t>
            </a:fld>
            <a:endParaRPr lang="zh-TW" altLang="en-US"/>
          </a:p>
        </p:txBody>
      </p:sp>
    </p:spTree>
    <p:extLst>
      <p:ext uri="{BB962C8B-B14F-4D97-AF65-F5344CB8AC3E}">
        <p14:creationId xmlns:p14="http://schemas.microsoft.com/office/powerpoint/2010/main" val="7766972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135</a:t>
            </a:fld>
            <a:endParaRPr lang="zh-TW" altLang="en-US"/>
          </a:p>
        </p:txBody>
      </p:sp>
    </p:spTree>
    <p:extLst>
      <p:ext uri="{BB962C8B-B14F-4D97-AF65-F5344CB8AC3E}">
        <p14:creationId xmlns:p14="http://schemas.microsoft.com/office/powerpoint/2010/main" val="282057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a:t>
            </a:fld>
            <a:endParaRPr lang="zh-TW" altLang="en-US"/>
          </a:p>
        </p:txBody>
      </p:sp>
    </p:spTree>
    <p:extLst>
      <p:ext uri="{BB962C8B-B14F-4D97-AF65-F5344CB8AC3E}">
        <p14:creationId xmlns:p14="http://schemas.microsoft.com/office/powerpoint/2010/main" val="2128211078"/>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136</a:t>
            </a:fld>
            <a:endParaRPr lang="zh-TW" altLang="en-US"/>
          </a:p>
        </p:txBody>
      </p:sp>
    </p:spTree>
    <p:extLst>
      <p:ext uri="{BB962C8B-B14F-4D97-AF65-F5344CB8AC3E}">
        <p14:creationId xmlns:p14="http://schemas.microsoft.com/office/powerpoint/2010/main" val="22190868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137</a:t>
            </a:fld>
            <a:endParaRPr lang="zh-TW" altLang="en-US"/>
          </a:p>
        </p:txBody>
      </p:sp>
    </p:spTree>
    <p:extLst>
      <p:ext uri="{BB962C8B-B14F-4D97-AF65-F5344CB8AC3E}">
        <p14:creationId xmlns:p14="http://schemas.microsoft.com/office/powerpoint/2010/main" val="396111512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138</a:t>
            </a:fld>
            <a:endParaRPr lang="zh-TW" altLang="en-US"/>
          </a:p>
        </p:txBody>
      </p:sp>
    </p:spTree>
    <p:extLst>
      <p:ext uri="{BB962C8B-B14F-4D97-AF65-F5344CB8AC3E}">
        <p14:creationId xmlns:p14="http://schemas.microsoft.com/office/powerpoint/2010/main" val="227911857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139</a:t>
            </a:fld>
            <a:endParaRPr lang="zh-TW" altLang="en-US"/>
          </a:p>
        </p:txBody>
      </p:sp>
    </p:spTree>
    <p:extLst>
      <p:ext uri="{BB962C8B-B14F-4D97-AF65-F5344CB8AC3E}">
        <p14:creationId xmlns:p14="http://schemas.microsoft.com/office/powerpoint/2010/main" val="284798474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140</a:t>
            </a:fld>
            <a:endParaRPr lang="zh-TW" altLang="en-US"/>
          </a:p>
        </p:txBody>
      </p:sp>
    </p:spTree>
    <p:extLst>
      <p:ext uri="{BB962C8B-B14F-4D97-AF65-F5344CB8AC3E}">
        <p14:creationId xmlns:p14="http://schemas.microsoft.com/office/powerpoint/2010/main" val="223870724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141</a:t>
            </a:fld>
            <a:endParaRPr lang="zh-TW" altLang="en-US"/>
          </a:p>
        </p:txBody>
      </p:sp>
    </p:spTree>
    <p:extLst>
      <p:ext uri="{BB962C8B-B14F-4D97-AF65-F5344CB8AC3E}">
        <p14:creationId xmlns:p14="http://schemas.microsoft.com/office/powerpoint/2010/main" val="31985430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142</a:t>
            </a:fld>
            <a:endParaRPr lang="zh-TW" altLang="en-US"/>
          </a:p>
        </p:txBody>
      </p:sp>
    </p:spTree>
    <p:extLst>
      <p:ext uri="{BB962C8B-B14F-4D97-AF65-F5344CB8AC3E}">
        <p14:creationId xmlns:p14="http://schemas.microsoft.com/office/powerpoint/2010/main" val="336231387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143</a:t>
            </a:fld>
            <a:endParaRPr lang="zh-TW" altLang="en-US"/>
          </a:p>
        </p:txBody>
      </p:sp>
    </p:spTree>
    <p:extLst>
      <p:ext uri="{BB962C8B-B14F-4D97-AF65-F5344CB8AC3E}">
        <p14:creationId xmlns:p14="http://schemas.microsoft.com/office/powerpoint/2010/main" val="364906702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144</a:t>
            </a:fld>
            <a:endParaRPr lang="zh-TW" altLang="en-US"/>
          </a:p>
        </p:txBody>
      </p:sp>
    </p:spTree>
    <p:extLst>
      <p:ext uri="{BB962C8B-B14F-4D97-AF65-F5344CB8AC3E}">
        <p14:creationId xmlns:p14="http://schemas.microsoft.com/office/powerpoint/2010/main" val="17429106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145</a:t>
            </a:fld>
            <a:endParaRPr lang="zh-TW" altLang="en-US"/>
          </a:p>
        </p:txBody>
      </p:sp>
    </p:spTree>
    <p:extLst>
      <p:ext uri="{BB962C8B-B14F-4D97-AF65-F5344CB8AC3E}">
        <p14:creationId xmlns:p14="http://schemas.microsoft.com/office/powerpoint/2010/main" val="908354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a:t>
            </a:fld>
            <a:endParaRPr lang="zh-TW" altLang="en-US"/>
          </a:p>
        </p:txBody>
      </p:sp>
    </p:spTree>
    <p:extLst>
      <p:ext uri="{BB962C8B-B14F-4D97-AF65-F5344CB8AC3E}">
        <p14:creationId xmlns:p14="http://schemas.microsoft.com/office/powerpoint/2010/main" val="115601904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146</a:t>
            </a:fld>
            <a:endParaRPr lang="zh-TW" altLang="en-US"/>
          </a:p>
        </p:txBody>
      </p:sp>
    </p:spTree>
    <p:extLst>
      <p:ext uri="{BB962C8B-B14F-4D97-AF65-F5344CB8AC3E}">
        <p14:creationId xmlns:p14="http://schemas.microsoft.com/office/powerpoint/2010/main" val="173839951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147</a:t>
            </a:fld>
            <a:endParaRPr lang="zh-TW" altLang="en-US"/>
          </a:p>
        </p:txBody>
      </p:sp>
    </p:spTree>
    <p:extLst>
      <p:ext uri="{BB962C8B-B14F-4D97-AF65-F5344CB8AC3E}">
        <p14:creationId xmlns:p14="http://schemas.microsoft.com/office/powerpoint/2010/main" val="21947843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148</a:t>
            </a:fld>
            <a:endParaRPr lang="zh-TW" altLang="en-US"/>
          </a:p>
        </p:txBody>
      </p:sp>
    </p:spTree>
    <p:extLst>
      <p:ext uri="{BB962C8B-B14F-4D97-AF65-F5344CB8AC3E}">
        <p14:creationId xmlns:p14="http://schemas.microsoft.com/office/powerpoint/2010/main" val="322252704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150</a:t>
            </a:fld>
            <a:endParaRPr lang="zh-TW" altLang="en-US"/>
          </a:p>
        </p:txBody>
      </p:sp>
    </p:spTree>
    <p:extLst>
      <p:ext uri="{BB962C8B-B14F-4D97-AF65-F5344CB8AC3E}">
        <p14:creationId xmlns:p14="http://schemas.microsoft.com/office/powerpoint/2010/main" val="149811408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151</a:t>
            </a:fld>
            <a:endParaRPr lang="zh-TW" altLang="en-US"/>
          </a:p>
        </p:txBody>
      </p:sp>
    </p:spTree>
    <p:extLst>
      <p:ext uri="{BB962C8B-B14F-4D97-AF65-F5344CB8AC3E}">
        <p14:creationId xmlns:p14="http://schemas.microsoft.com/office/powerpoint/2010/main" val="344497381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152</a:t>
            </a:fld>
            <a:endParaRPr lang="zh-TW" altLang="en-US"/>
          </a:p>
        </p:txBody>
      </p:sp>
    </p:spTree>
    <p:extLst>
      <p:ext uri="{BB962C8B-B14F-4D97-AF65-F5344CB8AC3E}">
        <p14:creationId xmlns:p14="http://schemas.microsoft.com/office/powerpoint/2010/main" val="34291524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153</a:t>
            </a:fld>
            <a:endParaRPr lang="zh-TW" altLang="en-US"/>
          </a:p>
        </p:txBody>
      </p:sp>
    </p:spTree>
    <p:extLst>
      <p:ext uri="{BB962C8B-B14F-4D97-AF65-F5344CB8AC3E}">
        <p14:creationId xmlns:p14="http://schemas.microsoft.com/office/powerpoint/2010/main" val="36465093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154</a:t>
            </a:fld>
            <a:endParaRPr lang="zh-TW" altLang="en-US"/>
          </a:p>
        </p:txBody>
      </p:sp>
    </p:spTree>
    <p:extLst>
      <p:ext uri="{BB962C8B-B14F-4D97-AF65-F5344CB8AC3E}">
        <p14:creationId xmlns:p14="http://schemas.microsoft.com/office/powerpoint/2010/main" val="252957421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155</a:t>
            </a:fld>
            <a:endParaRPr lang="zh-TW" altLang="en-US"/>
          </a:p>
        </p:txBody>
      </p:sp>
    </p:spTree>
    <p:extLst>
      <p:ext uri="{BB962C8B-B14F-4D97-AF65-F5344CB8AC3E}">
        <p14:creationId xmlns:p14="http://schemas.microsoft.com/office/powerpoint/2010/main" val="426079022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156</a:t>
            </a:fld>
            <a:endParaRPr lang="zh-TW" altLang="en-US"/>
          </a:p>
        </p:txBody>
      </p:sp>
    </p:spTree>
    <p:extLst>
      <p:ext uri="{BB962C8B-B14F-4D97-AF65-F5344CB8AC3E}">
        <p14:creationId xmlns:p14="http://schemas.microsoft.com/office/powerpoint/2010/main" val="42129620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15</a:t>
            </a:fld>
            <a:endParaRPr lang="zh-TW" altLang="en-US"/>
          </a:p>
        </p:txBody>
      </p:sp>
    </p:spTree>
    <p:extLst>
      <p:ext uri="{BB962C8B-B14F-4D97-AF65-F5344CB8AC3E}">
        <p14:creationId xmlns:p14="http://schemas.microsoft.com/office/powerpoint/2010/main" val="5134977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889" indent="-285726" eaLnBrk="0" hangingPunct="0">
              <a:spcBef>
                <a:spcPct val="30000"/>
              </a:spcBef>
              <a:defRPr sz="1200">
                <a:solidFill>
                  <a:schemeClr val="tx1"/>
                </a:solidFill>
                <a:latin typeface="Calibri" pitchFamily="34" charset="0"/>
                <a:ea typeface="新細明體" pitchFamily="18" charset="-120"/>
              </a:defRPr>
            </a:lvl2pPr>
            <a:lvl3pPr marL="1142907" indent="-228581" eaLnBrk="0" hangingPunct="0">
              <a:spcBef>
                <a:spcPct val="30000"/>
              </a:spcBef>
              <a:defRPr sz="1200">
                <a:solidFill>
                  <a:schemeClr val="tx1"/>
                </a:solidFill>
                <a:latin typeface="Calibri" pitchFamily="34" charset="0"/>
                <a:ea typeface="新細明體" pitchFamily="18" charset="-120"/>
              </a:defRPr>
            </a:lvl3pPr>
            <a:lvl4pPr marL="1600070" indent="-228581" eaLnBrk="0" hangingPunct="0">
              <a:spcBef>
                <a:spcPct val="30000"/>
              </a:spcBef>
              <a:defRPr sz="1200">
                <a:solidFill>
                  <a:schemeClr val="tx1"/>
                </a:solidFill>
                <a:latin typeface="Calibri" pitchFamily="34" charset="0"/>
                <a:ea typeface="新細明體" pitchFamily="18" charset="-120"/>
              </a:defRPr>
            </a:lvl4pPr>
            <a:lvl5pPr marL="2057232" indent="-228581" eaLnBrk="0" hangingPunct="0">
              <a:spcBef>
                <a:spcPct val="30000"/>
              </a:spcBef>
              <a:defRPr sz="1200">
                <a:solidFill>
                  <a:schemeClr val="tx1"/>
                </a:solidFill>
                <a:latin typeface="Calibri" pitchFamily="34" charset="0"/>
                <a:ea typeface="新細明體" pitchFamily="18" charset="-120"/>
              </a:defRPr>
            </a:lvl5pPr>
            <a:lvl6pPr marL="2514395" indent="-228581"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559" indent="-228581"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8722" indent="-228581"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5884" indent="-228581"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B0048D60-D0AF-478F-8E6F-652B3E44352C}" type="slidenum">
              <a:rPr lang="zh-TW" altLang="en-US" smtClean="0">
                <a:latin typeface="Arial" pitchFamily="34" charset="0"/>
              </a:rPr>
              <a:pPr eaLnBrk="1" hangingPunct="1">
                <a:spcBef>
                  <a:spcPct val="0"/>
                </a:spcBef>
              </a:pPr>
              <a:t>157</a:t>
            </a:fld>
            <a:endParaRPr lang="en-US" altLang="zh-TW" smtClean="0">
              <a:latin typeface="Arial" pitchFamily="34" charset="0"/>
            </a:endParaRPr>
          </a:p>
        </p:txBody>
      </p:sp>
      <p:sp>
        <p:nvSpPr>
          <p:cNvPr id="64515"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5663" eaLnBrk="0" hangingPunct="0">
              <a:spcBef>
                <a:spcPct val="30000"/>
              </a:spcBef>
              <a:defRPr sz="1200">
                <a:solidFill>
                  <a:schemeClr val="tx1"/>
                </a:solidFill>
                <a:latin typeface="Calibri" pitchFamily="34" charset="0"/>
                <a:ea typeface="新細明體" pitchFamily="18" charset="-120"/>
              </a:defRPr>
            </a:lvl1pPr>
            <a:lvl2pPr marL="742950" indent="-285750" defTabSz="855663" eaLnBrk="0" hangingPunct="0">
              <a:spcBef>
                <a:spcPct val="30000"/>
              </a:spcBef>
              <a:defRPr sz="1200">
                <a:solidFill>
                  <a:schemeClr val="tx1"/>
                </a:solidFill>
                <a:latin typeface="Calibri" pitchFamily="34" charset="0"/>
                <a:ea typeface="新細明體" pitchFamily="18" charset="-120"/>
              </a:defRPr>
            </a:lvl2pPr>
            <a:lvl3pPr marL="1143000" indent="-228600" defTabSz="855663" eaLnBrk="0" hangingPunct="0">
              <a:spcBef>
                <a:spcPct val="30000"/>
              </a:spcBef>
              <a:defRPr sz="1200">
                <a:solidFill>
                  <a:schemeClr val="tx1"/>
                </a:solidFill>
                <a:latin typeface="Calibri" pitchFamily="34" charset="0"/>
                <a:ea typeface="新細明體" pitchFamily="18" charset="-120"/>
              </a:defRPr>
            </a:lvl3pPr>
            <a:lvl4pPr marL="1600200" indent="-228600" defTabSz="855663" eaLnBrk="0" hangingPunct="0">
              <a:spcBef>
                <a:spcPct val="30000"/>
              </a:spcBef>
              <a:defRPr sz="1200">
                <a:solidFill>
                  <a:schemeClr val="tx1"/>
                </a:solidFill>
                <a:latin typeface="Calibri" pitchFamily="34" charset="0"/>
                <a:ea typeface="新細明體" pitchFamily="18" charset="-120"/>
              </a:defRPr>
            </a:lvl4pPr>
            <a:lvl5pPr marL="2057400" indent="-228600" defTabSz="855663" eaLnBrk="0" hangingPunct="0">
              <a:spcBef>
                <a:spcPct val="30000"/>
              </a:spcBef>
              <a:defRPr sz="1200">
                <a:solidFill>
                  <a:schemeClr val="tx1"/>
                </a:solidFill>
                <a:latin typeface="Calibri" pitchFamily="34" charset="0"/>
                <a:ea typeface="新細明體" pitchFamily="18" charset="-120"/>
              </a:defRPr>
            </a:lvl5pPr>
            <a:lvl6pPr marL="25146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99132AED-360F-42FD-9CEA-8DAE96328F24}" type="slidenum">
              <a:rPr kumimoji="0" lang="zh-TW" altLang="en-US" sz="1300">
                <a:latin typeface="Arial" pitchFamily="34" charset="0"/>
              </a:rPr>
              <a:pPr algn="r" eaLnBrk="1" hangingPunct="1">
                <a:spcBef>
                  <a:spcPct val="0"/>
                </a:spcBef>
              </a:pPr>
              <a:t>157</a:t>
            </a:fld>
            <a:endParaRPr kumimoji="0" lang="en-US" altLang="zh-TW" sz="1300">
              <a:latin typeface="Arial" pitchFamily="34" charset="0"/>
            </a:endParaRPr>
          </a:p>
        </p:txBody>
      </p:sp>
      <p:sp>
        <p:nvSpPr>
          <p:cNvPr id="6451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275283666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pitchFamily="18" charset="-120"/>
              </a:defRPr>
            </a:lvl1pPr>
            <a:lvl2pPr marL="742889" indent="-285726" eaLnBrk="0" hangingPunct="0">
              <a:spcBef>
                <a:spcPct val="30000"/>
              </a:spcBef>
              <a:defRPr sz="1200">
                <a:solidFill>
                  <a:schemeClr val="tx1"/>
                </a:solidFill>
                <a:latin typeface="Calibri" pitchFamily="34" charset="0"/>
                <a:ea typeface="新細明體" pitchFamily="18" charset="-120"/>
              </a:defRPr>
            </a:lvl2pPr>
            <a:lvl3pPr marL="1142907" indent="-228581" eaLnBrk="0" hangingPunct="0">
              <a:spcBef>
                <a:spcPct val="30000"/>
              </a:spcBef>
              <a:defRPr sz="1200">
                <a:solidFill>
                  <a:schemeClr val="tx1"/>
                </a:solidFill>
                <a:latin typeface="Calibri" pitchFamily="34" charset="0"/>
                <a:ea typeface="新細明體" pitchFamily="18" charset="-120"/>
              </a:defRPr>
            </a:lvl3pPr>
            <a:lvl4pPr marL="1600070" indent="-228581" eaLnBrk="0" hangingPunct="0">
              <a:spcBef>
                <a:spcPct val="30000"/>
              </a:spcBef>
              <a:defRPr sz="1200">
                <a:solidFill>
                  <a:schemeClr val="tx1"/>
                </a:solidFill>
                <a:latin typeface="Calibri" pitchFamily="34" charset="0"/>
                <a:ea typeface="新細明體" pitchFamily="18" charset="-120"/>
              </a:defRPr>
            </a:lvl4pPr>
            <a:lvl5pPr marL="2057232" indent="-228581" eaLnBrk="0" hangingPunct="0">
              <a:spcBef>
                <a:spcPct val="30000"/>
              </a:spcBef>
              <a:defRPr sz="1200">
                <a:solidFill>
                  <a:schemeClr val="tx1"/>
                </a:solidFill>
                <a:latin typeface="Calibri" pitchFamily="34" charset="0"/>
                <a:ea typeface="新細明體" pitchFamily="18" charset="-120"/>
              </a:defRPr>
            </a:lvl5pPr>
            <a:lvl6pPr marL="2514395" indent="-228581"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559" indent="-228581"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8722" indent="-228581"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5884" indent="-228581"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eaLnBrk="1" hangingPunct="1">
              <a:spcBef>
                <a:spcPct val="0"/>
              </a:spcBef>
            </a:pPr>
            <a:fld id="{8CFD6979-80C0-4D07-898B-658A7C5CA0D6}" type="slidenum">
              <a:rPr lang="zh-TW" altLang="en-US" smtClean="0">
                <a:latin typeface="Arial" pitchFamily="34" charset="0"/>
              </a:rPr>
              <a:pPr eaLnBrk="1" hangingPunct="1">
                <a:spcBef>
                  <a:spcPct val="0"/>
                </a:spcBef>
              </a:pPr>
              <a:t>158</a:t>
            </a:fld>
            <a:endParaRPr lang="en-US" altLang="zh-TW" smtClean="0">
              <a:latin typeface="Arial" pitchFamily="34" charset="0"/>
            </a:endParaRPr>
          </a:p>
        </p:txBody>
      </p:sp>
      <p:sp>
        <p:nvSpPr>
          <p:cNvPr id="65539"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5663" eaLnBrk="0" hangingPunct="0">
              <a:spcBef>
                <a:spcPct val="30000"/>
              </a:spcBef>
              <a:defRPr sz="1200">
                <a:solidFill>
                  <a:schemeClr val="tx1"/>
                </a:solidFill>
                <a:latin typeface="Calibri" pitchFamily="34" charset="0"/>
                <a:ea typeface="新細明體" pitchFamily="18" charset="-120"/>
              </a:defRPr>
            </a:lvl1pPr>
            <a:lvl2pPr marL="742950" indent="-285750" defTabSz="855663" eaLnBrk="0" hangingPunct="0">
              <a:spcBef>
                <a:spcPct val="30000"/>
              </a:spcBef>
              <a:defRPr sz="1200">
                <a:solidFill>
                  <a:schemeClr val="tx1"/>
                </a:solidFill>
                <a:latin typeface="Calibri" pitchFamily="34" charset="0"/>
                <a:ea typeface="新細明體" pitchFamily="18" charset="-120"/>
              </a:defRPr>
            </a:lvl2pPr>
            <a:lvl3pPr marL="1143000" indent="-228600" defTabSz="855663" eaLnBrk="0" hangingPunct="0">
              <a:spcBef>
                <a:spcPct val="30000"/>
              </a:spcBef>
              <a:defRPr sz="1200">
                <a:solidFill>
                  <a:schemeClr val="tx1"/>
                </a:solidFill>
                <a:latin typeface="Calibri" pitchFamily="34" charset="0"/>
                <a:ea typeface="新細明體" pitchFamily="18" charset="-120"/>
              </a:defRPr>
            </a:lvl3pPr>
            <a:lvl4pPr marL="1600200" indent="-228600" defTabSz="855663" eaLnBrk="0" hangingPunct="0">
              <a:spcBef>
                <a:spcPct val="30000"/>
              </a:spcBef>
              <a:defRPr sz="1200">
                <a:solidFill>
                  <a:schemeClr val="tx1"/>
                </a:solidFill>
                <a:latin typeface="Calibri" pitchFamily="34" charset="0"/>
                <a:ea typeface="新細明體" pitchFamily="18" charset="-120"/>
              </a:defRPr>
            </a:lvl4pPr>
            <a:lvl5pPr marL="2057400" indent="-228600" defTabSz="855663" eaLnBrk="0" hangingPunct="0">
              <a:spcBef>
                <a:spcPct val="30000"/>
              </a:spcBef>
              <a:defRPr sz="1200">
                <a:solidFill>
                  <a:schemeClr val="tx1"/>
                </a:solidFill>
                <a:latin typeface="Calibri" pitchFamily="34" charset="0"/>
                <a:ea typeface="新細明體" pitchFamily="18" charset="-120"/>
              </a:defRPr>
            </a:lvl5pPr>
            <a:lvl6pPr marL="25146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9A8137A3-5EA4-4F7A-8582-53A9BFCCED66}" type="slidenum">
              <a:rPr kumimoji="0" lang="zh-TW" altLang="en-US" sz="1300">
                <a:latin typeface="Arial" pitchFamily="34" charset="0"/>
              </a:rPr>
              <a:pPr algn="r" eaLnBrk="1" hangingPunct="1">
                <a:spcBef>
                  <a:spcPct val="0"/>
                </a:spcBef>
              </a:pPr>
              <a:t>158</a:t>
            </a:fld>
            <a:endParaRPr kumimoji="0" lang="en-US" altLang="zh-TW" sz="1300">
              <a:latin typeface="Arial" pitchFamily="34" charset="0"/>
            </a:endParaRPr>
          </a:p>
        </p:txBody>
      </p:sp>
      <p:sp>
        <p:nvSpPr>
          <p:cNvPr id="6554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smtClean="0"/>
          </a:p>
        </p:txBody>
      </p:sp>
    </p:spTree>
    <p:extLst>
      <p:ext uri="{BB962C8B-B14F-4D97-AF65-F5344CB8AC3E}">
        <p14:creationId xmlns:p14="http://schemas.microsoft.com/office/powerpoint/2010/main" val="348401247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51275"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85" tIns="44393" rIns="88785" bIns="44393" anchor="b"/>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AAA6E432-74A7-4F7A-9378-192C123020AD}" type="slidenum">
              <a:rPr kumimoji="0" lang="zh-TW" altLang="en-US" sz="1300"/>
              <a:pPr algn="r" eaLnBrk="1" hangingPunct="1">
                <a:spcBef>
                  <a:spcPct val="0"/>
                </a:spcBef>
              </a:pPr>
              <a:t>159</a:t>
            </a:fld>
            <a:endParaRPr kumimoji="0" lang="en-US" altLang="zh-TW" sz="1300"/>
          </a:p>
        </p:txBody>
      </p:sp>
      <p:sp>
        <p:nvSpPr>
          <p:cNvPr id="66563"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5663" eaLnBrk="0" hangingPunct="0">
              <a:spcBef>
                <a:spcPct val="30000"/>
              </a:spcBef>
              <a:defRPr sz="1200">
                <a:solidFill>
                  <a:schemeClr val="tx1"/>
                </a:solidFill>
                <a:latin typeface="Calibri" pitchFamily="34" charset="0"/>
                <a:ea typeface="新細明體" pitchFamily="18" charset="-120"/>
              </a:defRPr>
            </a:lvl1pPr>
            <a:lvl2pPr marL="742950" indent="-285750" defTabSz="855663" eaLnBrk="0" hangingPunct="0">
              <a:spcBef>
                <a:spcPct val="30000"/>
              </a:spcBef>
              <a:defRPr sz="1200">
                <a:solidFill>
                  <a:schemeClr val="tx1"/>
                </a:solidFill>
                <a:latin typeface="Calibri" pitchFamily="34" charset="0"/>
                <a:ea typeface="新細明體" pitchFamily="18" charset="-120"/>
              </a:defRPr>
            </a:lvl2pPr>
            <a:lvl3pPr marL="1143000" indent="-228600" defTabSz="855663" eaLnBrk="0" hangingPunct="0">
              <a:spcBef>
                <a:spcPct val="30000"/>
              </a:spcBef>
              <a:defRPr sz="1200">
                <a:solidFill>
                  <a:schemeClr val="tx1"/>
                </a:solidFill>
                <a:latin typeface="Calibri" pitchFamily="34" charset="0"/>
                <a:ea typeface="新細明體" pitchFamily="18" charset="-120"/>
              </a:defRPr>
            </a:lvl3pPr>
            <a:lvl4pPr marL="1600200" indent="-228600" defTabSz="855663" eaLnBrk="0" hangingPunct="0">
              <a:spcBef>
                <a:spcPct val="30000"/>
              </a:spcBef>
              <a:defRPr sz="1200">
                <a:solidFill>
                  <a:schemeClr val="tx1"/>
                </a:solidFill>
                <a:latin typeface="Calibri" pitchFamily="34" charset="0"/>
                <a:ea typeface="新細明體" pitchFamily="18" charset="-120"/>
              </a:defRPr>
            </a:lvl4pPr>
            <a:lvl5pPr marL="2057400" indent="-228600" defTabSz="855663" eaLnBrk="0" hangingPunct="0">
              <a:spcBef>
                <a:spcPct val="30000"/>
              </a:spcBef>
              <a:defRPr sz="1200">
                <a:solidFill>
                  <a:schemeClr val="tx1"/>
                </a:solidFill>
                <a:latin typeface="Calibri" pitchFamily="34" charset="0"/>
                <a:ea typeface="新細明體" pitchFamily="18" charset="-120"/>
              </a:defRPr>
            </a:lvl5pPr>
            <a:lvl6pPr marL="25146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4A06DED7-C993-47C5-BF27-6A30B28CAB06}" type="slidenum">
              <a:rPr kumimoji="0" lang="zh-TW" altLang="en-US" sz="1300">
                <a:latin typeface="Arial" pitchFamily="34" charset="0"/>
              </a:rPr>
              <a:pPr algn="r" eaLnBrk="1" hangingPunct="1">
                <a:spcBef>
                  <a:spcPct val="0"/>
                </a:spcBef>
              </a:pPr>
              <a:t>159</a:t>
            </a:fld>
            <a:endParaRPr kumimoji="0" lang="en-US" altLang="zh-TW" sz="1300">
              <a:latin typeface="Arial" pitchFamily="34" charset="0"/>
            </a:endParaRPr>
          </a:p>
        </p:txBody>
      </p:sp>
      <p:sp>
        <p:nvSpPr>
          <p:cNvPr id="6656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255655901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51275"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85" tIns="44393" rIns="88785" bIns="44393" anchor="b"/>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EA1CB80D-DA76-4335-8FCA-BDCF4F30C6E9}" type="slidenum">
              <a:rPr kumimoji="0" lang="zh-TW" altLang="en-US" sz="1300"/>
              <a:pPr algn="r" eaLnBrk="1" hangingPunct="1">
                <a:spcBef>
                  <a:spcPct val="0"/>
                </a:spcBef>
              </a:pPr>
              <a:t>160</a:t>
            </a:fld>
            <a:endParaRPr kumimoji="0" lang="en-US" altLang="zh-TW" sz="1300"/>
          </a:p>
        </p:txBody>
      </p:sp>
      <p:sp>
        <p:nvSpPr>
          <p:cNvPr id="67587"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5663" eaLnBrk="0" hangingPunct="0">
              <a:spcBef>
                <a:spcPct val="30000"/>
              </a:spcBef>
              <a:defRPr sz="1200">
                <a:solidFill>
                  <a:schemeClr val="tx1"/>
                </a:solidFill>
                <a:latin typeface="Calibri" pitchFamily="34" charset="0"/>
                <a:ea typeface="新細明體" pitchFamily="18" charset="-120"/>
              </a:defRPr>
            </a:lvl1pPr>
            <a:lvl2pPr marL="742950" indent="-285750" defTabSz="855663" eaLnBrk="0" hangingPunct="0">
              <a:spcBef>
                <a:spcPct val="30000"/>
              </a:spcBef>
              <a:defRPr sz="1200">
                <a:solidFill>
                  <a:schemeClr val="tx1"/>
                </a:solidFill>
                <a:latin typeface="Calibri" pitchFamily="34" charset="0"/>
                <a:ea typeface="新細明體" pitchFamily="18" charset="-120"/>
              </a:defRPr>
            </a:lvl2pPr>
            <a:lvl3pPr marL="1143000" indent="-228600" defTabSz="855663" eaLnBrk="0" hangingPunct="0">
              <a:spcBef>
                <a:spcPct val="30000"/>
              </a:spcBef>
              <a:defRPr sz="1200">
                <a:solidFill>
                  <a:schemeClr val="tx1"/>
                </a:solidFill>
                <a:latin typeface="Calibri" pitchFamily="34" charset="0"/>
                <a:ea typeface="新細明體" pitchFamily="18" charset="-120"/>
              </a:defRPr>
            </a:lvl3pPr>
            <a:lvl4pPr marL="1600200" indent="-228600" defTabSz="855663" eaLnBrk="0" hangingPunct="0">
              <a:spcBef>
                <a:spcPct val="30000"/>
              </a:spcBef>
              <a:defRPr sz="1200">
                <a:solidFill>
                  <a:schemeClr val="tx1"/>
                </a:solidFill>
                <a:latin typeface="Calibri" pitchFamily="34" charset="0"/>
                <a:ea typeface="新細明體" pitchFamily="18" charset="-120"/>
              </a:defRPr>
            </a:lvl4pPr>
            <a:lvl5pPr marL="2057400" indent="-228600" defTabSz="855663" eaLnBrk="0" hangingPunct="0">
              <a:spcBef>
                <a:spcPct val="30000"/>
              </a:spcBef>
              <a:defRPr sz="1200">
                <a:solidFill>
                  <a:schemeClr val="tx1"/>
                </a:solidFill>
                <a:latin typeface="Calibri" pitchFamily="34" charset="0"/>
                <a:ea typeface="新細明體" pitchFamily="18" charset="-120"/>
              </a:defRPr>
            </a:lvl5pPr>
            <a:lvl6pPr marL="25146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9A08F72F-3577-49D0-A62E-8A1E07431DCC}" type="slidenum">
              <a:rPr kumimoji="0" lang="zh-TW" altLang="en-US" sz="1300">
                <a:latin typeface="Arial" pitchFamily="34" charset="0"/>
              </a:rPr>
              <a:pPr algn="r" eaLnBrk="1" hangingPunct="1">
                <a:spcBef>
                  <a:spcPct val="0"/>
                </a:spcBef>
              </a:pPr>
              <a:t>160</a:t>
            </a:fld>
            <a:endParaRPr kumimoji="0" lang="en-US" altLang="zh-TW" sz="1300">
              <a:latin typeface="Arial" pitchFamily="34" charset="0"/>
            </a:endParaRPr>
          </a:p>
        </p:txBody>
      </p:sp>
      <p:sp>
        <p:nvSpPr>
          <p:cNvPr id="6758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271796336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7250" eaLnBrk="0" hangingPunct="0">
              <a:spcBef>
                <a:spcPct val="30000"/>
              </a:spcBef>
              <a:defRPr sz="1200">
                <a:solidFill>
                  <a:schemeClr val="tx1"/>
                </a:solidFill>
                <a:latin typeface="Calibri" pitchFamily="34" charset="0"/>
                <a:ea typeface="新細明體" pitchFamily="18" charset="-120"/>
              </a:defRPr>
            </a:lvl1pPr>
            <a:lvl2pPr marL="742950" indent="-285750" defTabSz="857250" eaLnBrk="0" hangingPunct="0">
              <a:spcBef>
                <a:spcPct val="30000"/>
              </a:spcBef>
              <a:defRPr sz="1200">
                <a:solidFill>
                  <a:schemeClr val="tx1"/>
                </a:solidFill>
                <a:latin typeface="Calibri" pitchFamily="34" charset="0"/>
                <a:ea typeface="新細明體" pitchFamily="18" charset="-120"/>
              </a:defRPr>
            </a:lvl2pPr>
            <a:lvl3pPr marL="1143000" indent="-228600" defTabSz="857250" eaLnBrk="0" hangingPunct="0">
              <a:spcBef>
                <a:spcPct val="30000"/>
              </a:spcBef>
              <a:defRPr sz="1200">
                <a:solidFill>
                  <a:schemeClr val="tx1"/>
                </a:solidFill>
                <a:latin typeface="Calibri" pitchFamily="34" charset="0"/>
                <a:ea typeface="新細明體" pitchFamily="18" charset="-120"/>
              </a:defRPr>
            </a:lvl3pPr>
            <a:lvl4pPr marL="1600200" indent="-228600" defTabSz="857250" eaLnBrk="0" hangingPunct="0">
              <a:spcBef>
                <a:spcPct val="30000"/>
              </a:spcBef>
              <a:defRPr sz="1200">
                <a:solidFill>
                  <a:schemeClr val="tx1"/>
                </a:solidFill>
                <a:latin typeface="Calibri" pitchFamily="34" charset="0"/>
                <a:ea typeface="新細明體" pitchFamily="18" charset="-120"/>
              </a:defRPr>
            </a:lvl4pPr>
            <a:lvl5pPr marL="2057400" indent="-228600" defTabSz="857250" eaLnBrk="0" hangingPunct="0">
              <a:spcBef>
                <a:spcPct val="30000"/>
              </a:spcBef>
              <a:defRPr sz="1200">
                <a:solidFill>
                  <a:schemeClr val="tx1"/>
                </a:solidFill>
                <a:latin typeface="Calibri" pitchFamily="34" charset="0"/>
                <a:ea typeface="新細明體" pitchFamily="18" charset="-120"/>
              </a:defRPr>
            </a:lvl5pPr>
            <a:lvl6pPr marL="2514600" indent="-228600" defTabSz="85725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725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725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725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9ACA6ABF-D72B-4EF5-8434-4B1FE06E99E9}" type="slidenum">
              <a:rPr kumimoji="0" lang="zh-TW" altLang="en-US" sz="1300">
                <a:latin typeface="Arial" pitchFamily="34" charset="0"/>
              </a:rPr>
              <a:pPr algn="r" eaLnBrk="1" hangingPunct="1">
                <a:spcBef>
                  <a:spcPct val="0"/>
                </a:spcBef>
              </a:pPr>
              <a:t>161</a:t>
            </a:fld>
            <a:endParaRPr kumimoji="0" lang="en-US" altLang="zh-TW" sz="1300">
              <a:latin typeface="Arial" pitchFamily="34" charset="0"/>
            </a:endParaRPr>
          </a:p>
        </p:txBody>
      </p:sp>
      <p:sp>
        <p:nvSpPr>
          <p:cNvPr id="68611"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5663" eaLnBrk="0" hangingPunct="0">
              <a:spcBef>
                <a:spcPct val="30000"/>
              </a:spcBef>
              <a:defRPr sz="1200">
                <a:solidFill>
                  <a:schemeClr val="tx1"/>
                </a:solidFill>
                <a:latin typeface="Calibri" pitchFamily="34" charset="0"/>
                <a:ea typeface="新細明體" pitchFamily="18" charset="-120"/>
              </a:defRPr>
            </a:lvl1pPr>
            <a:lvl2pPr marL="742950" indent="-285750" defTabSz="855663" eaLnBrk="0" hangingPunct="0">
              <a:spcBef>
                <a:spcPct val="30000"/>
              </a:spcBef>
              <a:defRPr sz="1200">
                <a:solidFill>
                  <a:schemeClr val="tx1"/>
                </a:solidFill>
                <a:latin typeface="Calibri" pitchFamily="34" charset="0"/>
                <a:ea typeface="新細明體" pitchFamily="18" charset="-120"/>
              </a:defRPr>
            </a:lvl2pPr>
            <a:lvl3pPr marL="1143000" indent="-228600" defTabSz="855663" eaLnBrk="0" hangingPunct="0">
              <a:spcBef>
                <a:spcPct val="30000"/>
              </a:spcBef>
              <a:defRPr sz="1200">
                <a:solidFill>
                  <a:schemeClr val="tx1"/>
                </a:solidFill>
                <a:latin typeface="Calibri" pitchFamily="34" charset="0"/>
                <a:ea typeface="新細明體" pitchFamily="18" charset="-120"/>
              </a:defRPr>
            </a:lvl3pPr>
            <a:lvl4pPr marL="1600200" indent="-228600" defTabSz="855663" eaLnBrk="0" hangingPunct="0">
              <a:spcBef>
                <a:spcPct val="30000"/>
              </a:spcBef>
              <a:defRPr sz="1200">
                <a:solidFill>
                  <a:schemeClr val="tx1"/>
                </a:solidFill>
                <a:latin typeface="Calibri" pitchFamily="34" charset="0"/>
                <a:ea typeface="新細明體" pitchFamily="18" charset="-120"/>
              </a:defRPr>
            </a:lvl4pPr>
            <a:lvl5pPr marL="2057400" indent="-228600" defTabSz="855663" eaLnBrk="0" hangingPunct="0">
              <a:spcBef>
                <a:spcPct val="30000"/>
              </a:spcBef>
              <a:defRPr sz="1200">
                <a:solidFill>
                  <a:schemeClr val="tx1"/>
                </a:solidFill>
                <a:latin typeface="Calibri" pitchFamily="34" charset="0"/>
                <a:ea typeface="新細明體" pitchFamily="18" charset="-120"/>
              </a:defRPr>
            </a:lvl5pPr>
            <a:lvl6pPr marL="25146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39CCD208-53BF-4D78-96F7-11538739F3CB}" type="slidenum">
              <a:rPr kumimoji="0" lang="zh-TW" altLang="en-US" sz="1300">
                <a:latin typeface="Arial" pitchFamily="34" charset="0"/>
              </a:rPr>
              <a:pPr algn="r" eaLnBrk="1" hangingPunct="1">
                <a:spcBef>
                  <a:spcPct val="0"/>
                </a:spcBef>
              </a:pPr>
              <a:t>161</a:t>
            </a:fld>
            <a:endParaRPr kumimoji="0" lang="en-US" altLang="zh-TW" sz="1300">
              <a:latin typeface="Arial" pitchFamily="34" charset="0"/>
            </a:endParaRPr>
          </a:p>
        </p:txBody>
      </p:sp>
      <p:sp>
        <p:nvSpPr>
          <p:cNvPr id="6861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283731256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txBox="1">
            <a:spLocks noGrp="1" noChangeArrowheads="1"/>
          </p:cNvSpPr>
          <p:nvPr/>
        </p:nvSpPr>
        <p:spPr bwMode="auto">
          <a:xfrm>
            <a:off x="3851275"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85" tIns="44393" rIns="88785" bIns="44393" anchor="b"/>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4342853F-B935-40E7-874E-6ED5978DFE06}" type="slidenum">
              <a:rPr kumimoji="0" lang="zh-TW" altLang="en-US" sz="1300"/>
              <a:pPr algn="r" eaLnBrk="1" hangingPunct="1">
                <a:spcBef>
                  <a:spcPct val="0"/>
                </a:spcBef>
              </a:pPr>
              <a:t>162</a:t>
            </a:fld>
            <a:endParaRPr kumimoji="0" lang="en-US" altLang="zh-TW" sz="1300"/>
          </a:p>
        </p:txBody>
      </p:sp>
      <p:sp>
        <p:nvSpPr>
          <p:cNvPr id="69635"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5663" eaLnBrk="0" hangingPunct="0">
              <a:spcBef>
                <a:spcPct val="30000"/>
              </a:spcBef>
              <a:defRPr sz="1200">
                <a:solidFill>
                  <a:schemeClr val="tx1"/>
                </a:solidFill>
                <a:latin typeface="Calibri" pitchFamily="34" charset="0"/>
                <a:ea typeface="新細明體" pitchFamily="18" charset="-120"/>
              </a:defRPr>
            </a:lvl1pPr>
            <a:lvl2pPr marL="742950" indent="-285750" defTabSz="855663" eaLnBrk="0" hangingPunct="0">
              <a:spcBef>
                <a:spcPct val="30000"/>
              </a:spcBef>
              <a:defRPr sz="1200">
                <a:solidFill>
                  <a:schemeClr val="tx1"/>
                </a:solidFill>
                <a:latin typeface="Calibri" pitchFamily="34" charset="0"/>
                <a:ea typeface="新細明體" pitchFamily="18" charset="-120"/>
              </a:defRPr>
            </a:lvl2pPr>
            <a:lvl3pPr marL="1143000" indent="-228600" defTabSz="855663" eaLnBrk="0" hangingPunct="0">
              <a:spcBef>
                <a:spcPct val="30000"/>
              </a:spcBef>
              <a:defRPr sz="1200">
                <a:solidFill>
                  <a:schemeClr val="tx1"/>
                </a:solidFill>
                <a:latin typeface="Calibri" pitchFamily="34" charset="0"/>
                <a:ea typeface="新細明體" pitchFamily="18" charset="-120"/>
              </a:defRPr>
            </a:lvl3pPr>
            <a:lvl4pPr marL="1600200" indent="-228600" defTabSz="855663" eaLnBrk="0" hangingPunct="0">
              <a:spcBef>
                <a:spcPct val="30000"/>
              </a:spcBef>
              <a:defRPr sz="1200">
                <a:solidFill>
                  <a:schemeClr val="tx1"/>
                </a:solidFill>
                <a:latin typeface="Calibri" pitchFamily="34" charset="0"/>
                <a:ea typeface="新細明體" pitchFamily="18" charset="-120"/>
              </a:defRPr>
            </a:lvl4pPr>
            <a:lvl5pPr marL="2057400" indent="-228600" defTabSz="855663" eaLnBrk="0" hangingPunct="0">
              <a:spcBef>
                <a:spcPct val="30000"/>
              </a:spcBef>
              <a:defRPr sz="1200">
                <a:solidFill>
                  <a:schemeClr val="tx1"/>
                </a:solidFill>
                <a:latin typeface="Calibri" pitchFamily="34" charset="0"/>
                <a:ea typeface="新細明體" pitchFamily="18" charset="-120"/>
              </a:defRPr>
            </a:lvl5pPr>
            <a:lvl6pPr marL="25146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091AE5A9-6C1B-403A-AC1F-A63A1FC233F4}" type="slidenum">
              <a:rPr kumimoji="0" lang="zh-TW" altLang="en-US" sz="1300">
                <a:latin typeface="Arial" pitchFamily="34" charset="0"/>
              </a:rPr>
              <a:pPr algn="r" eaLnBrk="1" hangingPunct="1">
                <a:spcBef>
                  <a:spcPct val="0"/>
                </a:spcBef>
              </a:pPr>
              <a:t>162</a:t>
            </a:fld>
            <a:endParaRPr kumimoji="0" lang="en-US" altLang="zh-TW" sz="1300">
              <a:latin typeface="Arial" pitchFamily="34" charset="0"/>
            </a:endParaRPr>
          </a:p>
        </p:txBody>
      </p:sp>
      <p:sp>
        <p:nvSpPr>
          <p:cNvPr id="6963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371307886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txBox="1">
            <a:spLocks noGrp="1" noChangeArrowheads="1"/>
          </p:cNvSpPr>
          <p:nvPr/>
        </p:nvSpPr>
        <p:spPr bwMode="auto">
          <a:xfrm>
            <a:off x="3851275"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85" tIns="44393" rIns="88785" bIns="44393" anchor="b"/>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AD27A033-43B8-45AE-ABE4-DF1125FFDC20}" type="slidenum">
              <a:rPr kumimoji="0" lang="zh-TW" altLang="en-US" sz="1300"/>
              <a:pPr algn="r" eaLnBrk="1" hangingPunct="1">
                <a:spcBef>
                  <a:spcPct val="0"/>
                </a:spcBef>
              </a:pPr>
              <a:t>163</a:t>
            </a:fld>
            <a:endParaRPr kumimoji="0" lang="en-US" altLang="zh-TW" sz="1300"/>
          </a:p>
        </p:txBody>
      </p:sp>
      <p:sp>
        <p:nvSpPr>
          <p:cNvPr id="70659"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5663" eaLnBrk="0" hangingPunct="0">
              <a:spcBef>
                <a:spcPct val="30000"/>
              </a:spcBef>
              <a:defRPr sz="1200">
                <a:solidFill>
                  <a:schemeClr val="tx1"/>
                </a:solidFill>
                <a:latin typeface="Calibri" pitchFamily="34" charset="0"/>
                <a:ea typeface="新細明體" pitchFamily="18" charset="-120"/>
              </a:defRPr>
            </a:lvl1pPr>
            <a:lvl2pPr marL="742950" indent="-285750" defTabSz="855663" eaLnBrk="0" hangingPunct="0">
              <a:spcBef>
                <a:spcPct val="30000"/>
              </a:spcBef>
              <a:defRPr sz="1200">
                <a:solidFill>
                  <a:schemeClr val="tx1"/>
                </a:solidFill>
                <a:latin typeface="Calibri" pitchFamily="34" charset="0"/>
                <a:ea typeface="新細明體" pitchFamily="18" charset="-120"/>
              </a:defRPr>
            </a:lvl2pPr>
            <a:lvl3pPr marL="1143000" indent="-228600" defTabSz="855663" eaLnBrk="0" hangingPunct="0">
              <a:spcBef>
                <a:spcPct val="30000"/>
              </a:spcBef>
              <a:defRPr sz="1200">
                <a:solidFill>
                  <a:schemeClr val="tx1"/>
                </a:solidFill>
                <a:latin typeface="Calibri" pitchFamily="34" charset="0"/>
                <a:ea typeface="新細明體" pitchFamily="18" charset="-120"/>
              </a:defRPr>
            </a:lvl3pPr>
            <a:lvl4pPr marL="1600200" indent="-228600" defTabSz="855663" eaLnBrk="0" hangingPunct="0">
              <a:spcBef>
                <a:spcPct val="30000"/>
              </a:spcBef>
              <a:defRPr sz="1200">
                <a:solidFill>
                  <a:schemeClr val="tx1"/>
                </a:solidFill>
                <a:latin typeface="Calibri" pitchFamily="34" charset="0"/>
                <a:ea typeface="新細明體" pitchFamily="18" charset="-120"/>
              </a:defRPr>
            </a:lvl4pPr>
            <a:lvl5pPr marL="2057400" indent="-228600" defTabSz="855663" eaLnBrk="0" hangingPunct="0">
              <a:spcBef>
                <a:spcPct val="30000"/>
              </a:spcBef>
              <a:defRPr sz="1200">
                <a:solidFill>
                  <a:schemeClr val="tx1"/>
                </a:solidFill>
                <a:latin typeface="Calibri" pitchFamily="34" charset="0"/>
                <a:ea typeface="新細明體" pitchFamily="18" charset="-120"/>
              </a:defRPr>
            </a:lvl5pPr>
            <a:lvl6pPr marL="25146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9E7883F8-29D1-48C1-A5D5-497694427CA7}" type="slidenum">
              <a:rPr kumimoji="0" lang="zh-TW" altLang="en-US" sz="1300">
                <a:latin typeface="Arial" pitchFamily="34" charset="0"/>
              </a:rPr>
              <a:pPr algn="r" eaLnBrk="1" hangingPunct="1">
                <a:spcBef>
                  <a:spcPct val="0"/>
                </a:spcBef>
              </a:pPr>
              <a:t>163</a:t>
            </a:fld>
            <a:endParaRPr kumimoji="0" lang="en-US" altLang="zh-TW" sz="1300">
              <a:latin typeface="Arial" pitchFamily="34" charset="0"/>
            </a:endParaRPr>
          </a:p>
        </p:txBody>
      </p:sp>
      <p:sp>
        <p:nvSpPr>
          <p:cNvPr id="7066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267781021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51275"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85" tIns="44393" rIns="88785" bIns="44393" anchor="b"/>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E1199E65-DFA1-4699-8AD1-C88BA6D7F352}" type="slidenum">
              <a:rPr kumimoji="0" lang="zh-TW" altLang="en-US" sz="1300"/>
              <a:pPr algn="r" eaLnBrk="1" hangingPunct="1">
                <a:spcBef>
                  <a:spcPct val="0"/>
                </a:spcBef>
              </a:pPr>
              <a:t>164</a:t>
            </a:fld>
            <a:endParaRPr kumimoji="0" lang="en-US" altLang="zh-TW" sz="1300"/>
          </a:p>
        </p:txBody>
      </p:sp>
      <p:sp>
        <p:nvSpPr>
          <p:cNvPr id="71683"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5663" eaLnBrk="0" hangingPunct="0">
              <a:spcBef>
                <a:spcPct val="30000"/>
              </a:spcBef>
              <a:defRPr sz="1200">
                <a:solidFill>
                  <a:schemeClr val="tx1"/>
                </a:solidFill>
                <a:latin typeface="Calibri" pitchFamily="34" charset="0"/>
                <a:ea typeface="新細明體" pitchFamily="18" charset="-120"/>
              </a:defRPr>
            </a:lvl1pPr>
            <a:lvl2pPr marL="742950" indent="-285750" defTabSz="855663" eaLnBrk="0" hangingPunct="0">
              <a:spcBef>
                <a:spcPct val="30000"/>
              </a:spcBef>
              <a:defRPr sz="1200">
                <a:solidFill>
                  <a:schemeClr val="tx1"/>
                </a:solidFill>
                <a:latin typeface="Calibri" pitchFamily="34" charset="0"/>
                <a:ea typeface="新細明體" pitchFamily="18" charset="-120"/>
              </a:defRPr>
            </a:lvl2pPr>
            <a:lvl3pPr marL="1143000" indent="-228600" defTabSz="855663" eaLnBrk="0" hangingPunct="0">
              <a:spcBef>
                <a:spcPct val="30000"/>
              </a:spcBef>
              <a:defRPr sz="1200">
                <a:solidFill>
                  <a:schemeClr val="tx1"/>
                </a:solidFill>
                <a:latin typeface="Calibri" pitchFamily="34" charset="0"/>
                <a:ea typeface="新細明體" pitchFamily="18" charset="-120"/>
              </a:defRPr>
            </a:lvl3pPr>
            <a:lvl4pPr marL="1600200" indent="-228600" defTabSz="855663" eaLnBrk="0" hangingPunct="0">
              <a:spcBef>
                <a:spcPct val="30000"/>
              </a:spcBef>
              <a:defRPr sz="1200">
                <a:solidFill>
                  <a:schemeClr val="tx1"/>
                </a:solidFill>
                <a:latin typeface="Calibri" pitchFamily="34" charset="0"/>
                <a:ea typeface="新細明體" pitchFamily="18" charset="-120"/>
              </a:defRPr>
            </a:lvl4pPr>
            <a:lvl5pPr marL="2057400" indent="-228600" defTabSz="855663" eaLnBrk="0" hangingPunct="0">
              <a:spcBef>
                <a:spcPct val="30000"/>
              </a:spcBef>
              <a:defRPr sz="1200">
                <a:solidFill>
                  <a:schemeClr val="tx1"/>
                </a:solidFill>
                <a:latin typeface="Calibri" pitchFamily="34" charset="0"/>
                <a:ea typeface="新細明體" pitchFamily="18" charset="-120"/>
              </a:defRPr>
            </a:lvl5pPr>
            <a:lvl6pPr marL="25146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E6ADB5A0-9F1F-471C-99C9-2E102C03AECB}" type="slidenum">
              <a:rPr kumimoji="0" lang="zh-TW" altLang="en-US" sz="1300">
                <a:latin typeface="Arial" pitchFamily="34" charset="0"/>
              </a:rPr>
              <a:pPr algn="r" eaLnBrk="1" hangingPunct="1">
                <a:spcBef>
                  <a:spcPct val="0"/>
                </a:spcBef>
              </a:pPr>
              <a:t>164</a:t>
            </a:fld>
            <a:endParaRPr kumimoji="0" lang="en-US" altLang="zh-TW" sz="1300">
              <a:latin typeface="Arial" pitchFamily="34" charset="0"/>
            </a:endParaRPr>
          </a:p>
        </p:txBody>
      </p:sp>
      <p:sp>
        <p:nvSpPr>
          <p:cNvPr id="7168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1288131907"/>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51275" y="9428164"/>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785" tIns="44393" rIns="88785" bIns="44393" anchor="b"/>
          <a:lstStyle>
            <a:lvl1pPr eaLnBrk="0" hangingPunct="0">
              <a:spcBef>
                <a:spcPct val="30000"/>
              </a:spcBef>
              <a:defRPr sz="1200">
                <a:solidFill>
                  <a:schemeClr val="tx1"/>
                </a:solidFill>
                <a:latin typeface="Calibri" pitchFamily="34" charset="0"/>
                <a:ea typeface="新細明體" pitchFamily="18" charset="-120"/>
              </a:defRPr>
            </a:lvl1pPr>
            <a:lvl2pPr marL="742950" indent="-285750" eaLnBrk="0" hangingPunct="0">
              <a:spcBef>
                <a:spcPct val="30000"/>
              </a:spcBef>
              <a:defRPr sz="1200">
                <a:solidFill>
                  <a:schemeClr val="tx1"/>
                </a:solidFill>
                <a:latin typeface="Calibri" pitchFamily="34" charset="0"/>
                <a:ea typeface="新細明體" pitchFamily="18" charset="-120"/>
              </a:defRPr>
            </a:lvl2pPr>
            <a:lvl3pPr marL="1143000" indent="-228600" eaLnBrk="0" hangingPunct="0">
              <a:spcBef>
                <a:spcPct val="30000"/>
              </a:spcBef>
              <a:defRPr sz="1200">
                <a:solidFill>
                  <a:schemeClr val="tx1"/>
                </a:solidFill>
                <a:latin typeface="Calibri" pitchFamily="34" charset="0"/>
                <a:ea typeface="新細明體" pitchFamily="18" charset="-120"/>
              </a:defRPr>
            </a:lvl3pPr>
            <a:lvl4pPr marL="1600200" indent="-228600" eaLnBrk="0" hangingPunct="0">
              <a:spcBef>
                <a:spcPct val="30000"/>
              </a:spcBef>
              <a:defRPr sz="1200">
                <a:solidFill>
                  <a:schemeClr val="tx1"/>
                </a:solidFill>
                <a:latin typeface="Calibri" pitchFamily="34" charset="0"/>
                <a:ea typeface="新細明體" pitchFamily="18" charset="-120"/>
              </a:defRPr>
            </a:lvl4pPr>
            <a:lvl5pPr marL="2057400" indent="-228600" eaLnBrk="0" hangingPunct="0">
              <a:spcBef>
                <a:spcPct val="30000"/>
              </a:spcBef>
              <a:defRPr sz="1200">
                <a:solidFill>
                  <a:schemeClr val="tx1"/>
                </a:solidFill>
                <a:latin typeface="Calibri" pitchFamily="34" charset="0"/>
                <a:ea typeface="新細明體" pitchFamily="18" charset="-120"/>
              </a:defRPr>
            </a:lvl5pPr>
            <a:lvl6pPr marL="2514600" indent="-228600"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88F3780D-8DCB-44BB-AA8A-4FF0CB14314E}" type="slidenum">
              <a:rPr kumimoji="0" lang="zh-TW" altLang="en-US" sz="1300"/>
              <a:pPr algn="r" eaLnBrk="1" hangingPunct="1">
                <a:spcBef>
                  <a:spcPct val="0"/>
                </a:spcBef>
              </a:pPr>
              <a:t>165</a:t>
            </a:fld>
            <a:endParaRPr kumimoji="0" lang="en-US" altLang="zh-TW" sz="1300"/>
          </a:p>
        </p:txBody>
      </p:sp>
      <p:sp>
        <p:nvSpPr>
          <p:cNvPr id="72707" name="Rectangle 7"/>
          <p:cNvSpPr txBox="1">
            <a:spLocks noGrp="1" noChangeArrowheads="1"/>
          </p:cNvSpPr>
          <p:nvPr/>
        </p:nvSpPr>
        <p:spPr bwMode="auto">
          <a:xfrm>
            <a:off x="3848100" y="9428164"/>
            <a:ext cx="2947988"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45" tIns="43073" rIns="86145" bIns="43073" anchor="b"/>
          <a:lstStyle>
            <a:lvl1pPr defTabSz="855663" eaLnBrk="0" hangingPunct="0">
              <a:spcBef>
                <a:spcPct val="30000"/>
              </a:spcBef>
              <a:defRPr sz="1200">
                <a:solidFill>
                  <a:schemeClr val="tx1"/>
                </a:solidFill>
                <a:latin typeface="Calibri" pitchFamily="34" charset="0"/>
                <a:ea typeface="新細明體" pitchFamily="18" charset="-120"/>
              </a:defRPr>
            </a:lvl1pPr>
            <a:lvl2pPr marL="742950" indent="-285750" defTabSz="855663" eaLnBrk="0" hangingPunct="0">
              <a:spcBef>
                <a:spcPct val="30000"/>
              </a:spcBef>
              <a:defRPr sz="1200">
                <a:solidFill>
                  <a:schemeClr val="tx1"/>
                </a:solidFill>
                <a:latin typeface="Calibri" pitchFamily="34" charset="0"/>
                <a:ea typeface="新細明體" pitchFamily="18" charset="-120"/>
              </a:defRPr>
            </a:lvl2pPr>
            <a:lvl3pPr marL="1143000" indent="-228600" defTabSz="855663" eaLnBrk="0" hangingPunct="0">
              <a:spcBef>
                <a:spcPct val="30000"/>
              </a:spcBef>
              <a:defRPr sz="1200">
                <a:solidFill>
                  <a:schemeClr val="tx1"/>
                </a:solidFill>
                <a:latin typeface="Calibri" pitchFamily="34" charset="0"/>
                <a:ea typeface="新細明體" pitchFamily="18" charset="-120"/>
              </a:defRPr>
            </a:lvl3pPr>
            <a:lvl4pPr marL="1600200" indent="-228600" defTabSz="855663" eaLnBrk="0" hangingPunct="0">
              <a:spcBef>
                <a:spcPct val="30000"/>
              </a:spcBef>
              <a:defRPr sz="1200">
                <a:solidFill>
                  <a:schemeClr val="tx1"/>
                </a:solidFill>
                <a:latin typeface="Calibri" pitchFamily="34" charset="0"/>
                <a:ea typeface="新細明體" pitchFamily="18" charset="-120"/>
              </a:defRPr>
            </a:lvl4pPr>
            <a:lvl5pPr marL="2057400" indent="-228600" defTabSz="855663" eaLnBrk="0" hangingPunct="0">
              <a:spcBef>
                <a:spcPct val="30000"/>
              </a:spcBef>
              <a:defRPr sz="1200">
                <a:solidFill>
                  <a:schemeClr val="tx1"/>
                </a:solidFill>
                <a:latin typeface="Calibri" pitchFamily="34" charset="0"/>
                <a:ea typeface="新細明體" pitchFamily="18" charset="-120"/>
              </a:defRPr>
            </a:lvl5pPr>
            <a:lvl6pPr marL="25146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6pPr>
            <a:lvl7pPr marL="29718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7pPr>
            <a:lvl8pPr marL="34290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8pPr>
            <a:lvl9pPr marL="3886200" indent="-228600" defTabSz="855663" eaLnBrk="0" fontAlgn="base" hangingPunct="0">
              <a:spcBef>
                <a:spcPct val="30000"/>
              </a:spcBef>
              <a:spcAft>
                <a:spcPct val="0"/>
              </a:spcAft>
              <a:defRPr sz="1200">
                <a:solidFill>
                  <a:schemeClr val="tx1"/>
                </a:solidFill>
                <a:latin typeface="Calibri" pitchFamily="34" charset="0"/>
                <a:ea typeface="新細明體" pitchFamily="18" charset="-120"/>
              </a:defRPr>
            </a:lvl9pPr>
          </a:lstStyle>
          <a:p>
            <a:pPr algn="r" eaLnBrk="1" hangingPunct="1">
              <a:spcBef>
                <a:spcPct val="0"/>
              </a:spcBef>
            </a:pPr>
            <a:fld id="{D7576D1E-6030-4EBC-B79B-3D7288FD3AF5}" type="slidenum">
              <a:rPr kumimoji="0" lang="zh-TW" altLang="en-US" sz="1300">
                <a:latin typeface="Arial" pitchFamily="34" charset="0"/>
              </a:rPr>
              <a:pPr algn="r" eaLnBrk="1" hangingPunct="1">
                <a:spcBef>
                  <a:spcPct val="0"/>
                </a:spcBef>
              </a:pPr>
              <a:t>165</a:t>
            </a:fld>
            <a:endParaRPr kumimoji="0" lang="en-US" altLang="zh-TW" sz="1300">
              <a:latin typeface="Arial" pitchFamily="34" charset="0"/>
            </a:endParaRPr>
          </a:p>
        </p:txBody>
      </p:sp>
      <p:sp>
        <p:nvSpPr>
          <p:cNvPr id="7270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smtClean="0"/>
          </a:p>
        </p:txBody>
      </p:sp>
    </p:spTree>
    <p:extLst>
      <p:ext uri="{BB962C8B-B14F-4D97-AF65-F5344CB8AC3E}">
        <p14:creationId xmlns:p14="http://schemas.microsoft.com/office/powerpoint/2010/main" val="2759403710"/>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166</a:t>
            </a:fld>
            <a:endParaRPr lang="zh-TW" altLang="en-US"/>
          </a:p>
        </p:txBody>
      </p:sp>
    </p:spTree>
    <p:extLst>
      <p:ext uri="{BB962C8B-B14F-4D97-AF65-F5344CB8AC3E}">
        <p14:creationId xmlns:p14="http://schemas.microsoft.com/office/powerpoint/2010/main" val="2067411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16</a:t>
            </a:fld>
            <a:endParaRPr lang="zh-TW" altLang="en-US"/>
          </a:p>
        </p:txBody>
      </p:sp>
    </p:spTree>
    <p:extLst>
      <p:ext uri="{BB962C8B-B14F-4D97-AF65-F5344CB8AC3E}">
        <p14:creationId xmlns:p14="http://schemas.microsoft.com/office/powerpoint/2010/main" val="4858804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167</a:t>
            </a:fld>
            <a:endParaRPr lang="zh-TW" altLang="en-US"/>
          </a:p>
        </p:txBody>
      </p:sp>
    </p:spTree>
    <p:extLst>
      <p:ext uri="{BB962C8B-B14F-4D97-AF65-F5344CB8AC3E}">
        <p14:creationId xmlns:p14="http://schemas.microsoft.com/office/powerpoint/2010/main" val="1860166340"/>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168</a:t>
            </a:fld>
            <a:endParaRPr lang="zh-TW" altLang="en-US"/>
          </a:p>
        </p:txBody>
      </p:sp>
    </p:spTree>
    <p:extLst>
      <p:ext uri="{BB962C8B-B14F-4D97-AF65-F5344CB8AC3E}">
        <p14:creationId xmlns:p14="http://schemas.microsoft.com/office/powerpoint/2010/main" val="935059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169</a:t>
            </a:fld>
            <a:endParaRPr lang="zh-TW" altLang="en-US"/>
          </a:p>
        </p:txBody>
      </p:sp>
    </p:spTree>
    <p:extLst>
      <p:ext uri="{BB962C8B-B14F-4D97-AF65-F5344CB8AC3E}">
        <p14:creationId xmlns:p14="http://schemas.microsoft.com/office/powerpoint/2010/main" val="1149294561"/>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170</a:t>
            </a:fld>
            <a:endParaRPr lang="zh-TW" altLang="en-US"/>
          </a:p>
        </p:txBody>
      </p:sp>
    </p:spTree>
    <p:extLst>
      <p:ext uri="{BB962C8B-B14F-4D97-AF65-F5344CB8AC3E}">
        <p14:creationId xmlns:p14="http://schemas.microsoft.com/office/powerpoint/2010/main" val="79731576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171</a:t>
            </a:fld>
            <a:endParaRPr lang="zh-TW" altLang="en-US"/>
          </a:p>
        </p:txBody>
      </p:sp>
    </p:spTree>
    <p:extLst>
      <p:ext uri="{BB962C8B-B14F-4D97-AF65-F5344CB8AC3E}">
        <p14:creationId xmlns:p14="http://schemas.microsoft.com/office/powerpoint/2010/main" val="27926951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17</a:t>
            </a:fld>
            <a:endParaRPr lang="zh-TW" altLang="en-US"/>
          </a:p>
        </p:txBody>
      </p:sp>
    </p:spTree>
    <p:extLst>
      <p:ext uri="{BB962C8B-B14F-4D97-AF65-F5344CB8AC3E}">
        <p14:creationId xmlns:p14="http://schemas.microsoft.com/office/powerpoint/2010/main" val="3689832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18</a:t>
            </a:fld>
            <a:endParaRPr lang="zh-TW" altLang="en-US"/>
          </a:p>
        </p:txBody>
      </p:sp>
    </p:spTree>
    <p:extLst>
      <p:ext uri="{BB962C8B-B14F-4D97-AF65-F5344CB8AC3E}">
        <p14:creationId xmlns:p14="http://schemas.microsoft.com/office/powerpoint/2010/main" val="3709519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19</a:t>
            </a:fld>
            <a:endParaRPr lang="zh-TW" altLang="en-US"/>
          </a:p>
        </p:txBody>
      </p:sp>
    </p:spTree>
    <p:extLst>
      <p:ext uri="{BB962C8B-B14F-4D97-AF65-F5344CB8AC3E}">
        <p14:creationId xmlns:p14="http://schemas.microsoft.com/office/powerpoint/2010/main" val="2042027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a:t>
            </a:fld>
            <a:endParaRPr lang="zh-TW" altLang="en-US"/>
          </a:p>
        </p:txBody>
      </p:sp>
    </p:spTree>
    <p:extLst>
      <p:ext uri="{BB962C8B-B14F-4D97-AF65-F5344CB8AC3E}">
        <p14:creationId xmlns:p14="http://schemas.microsoft.com/office/powerpoint/2010/main" val="80412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20</a:t>
            </a:fld>
            <a:endParaRPr lang="zh-TW" altLang="en-US"/>
          </a:p>
        </p:txBody>
      </p:sp>
    </p:spTree>
    <p:extLst>
      <p:ext uri="{BB962C8B-B14F-4D97-AF65-F5344CB8AC3E}">
        <p14:creationId xmlns:p14="http://schemas.microsoft.com/office/powerpoint/2010/main" val="30611410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21</a:t>
            </a:fld>
            <a:endParaRPr lang="zh-TW" altLang="en-US"/>
          </a:p>
        </p:txBody>
      </p:sp>
    </p:spTree>
    <p:extLst>
      <p:ext uri="{BB962C8B-B14F-4D97-AF65-F5344CB8AC3E}">
        <p14:creationId xmlns:p14="http://schemas.microsoft.com/office/powerpoint/2010/main" val="1421629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22</a:t>
            </a:fld>
            <a:endParaRPr lang="zh-TW" altLang="en-US"/>
          </a:p>
        </p:txBody>
      </p:sp>
    </p:spTree>
    <p:extLst>
      <p:ext uri="{BB962C8B-B14F-4D97-AF65-F5344CB8AC3E}">
        <p14:creationId xmlns:p14="http://schemas.microsoft.com/office/powerpoint/2010/main" val="1231695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23</a:t>
            </a:fld>
            <a:endParaRPr lang="zh-TW" altLang="en-US"/>
          </a:p>
        </p:txBody>
      </p:sp>
    </p:spTree>
    <p:extLst>
      <p:ext uri="{BB962C8B-B14F-4D97-AF65-F5344CB8AC3E}">
        <p14:creationId xmlns:p14="http://schemas.microsoft.com/office/powerpoint/2010/main" val="606681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24</a:t>
            </a:fld>
            <a:endParaRPr lang="zh-TW" altLang="en-US"/>
          </a:p>
        </p:txBody>
      </p:sp>
    </p:spTree>
    <p:extLst>
      <p:ext uri="{BB962C8B-B14F-4D97-AF65-F5344CB8AC3E}">
        <p14:creationId xmlns:p14="http://schemas.microsoft.com/office/powerpoint/2010/main" val="2094632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25</a:t>
            </a:fld>
            <a:endParaRPr lang="zh-TW" altLang="en-US"/>
          </a:p>
        </p:txBody>
      </p:sp>
    </p:spTree>
    <p:extLst>
      <p:ext uri="{BB962C8B-B14F-4D97-AF65-F5344CB8AC3E}">
        <p14:creationId xmlns:p14="http://schemas.microsoft.com/office/powerpoint/2010/main" val="3581959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26</a:t>
            </a:fld>
            <a:endParaRPr lang="zh-TW" altLang="en-US"/>
          </a:p>
        </p:txBody>
      </p:sp>
    </p:spTree>
    <p:extLst>
      <p:ext uri="{BB962C8B-B14F-4D97-AF65-F5344CB8AC3E}">
        <p14:creationId xmlns:p14="http://schemas.microsoft.com/office/powerpoint/2010/main" val="33929653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27</a:t>
            </a:fld>
            <a:endParaRPr lang="zh-TW" altLang="en-US"/>
          </a:p>
        </p:txBody>
      </p:sp>
    </p:spTree>
    <p:extLst>
      <p:ext uri="{BB962C8B-B14F-4D97-AF65-F5344CB8AC3E}">
        <p14:creationId xmlns:p14="http://schemas.microsoft.com/office/powerpoint/2010/main" val="2315728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28</a:t>
            </a:fld>
            <a:endParaRPr lang="zh-TW" altLang="en-US"/>
          </a:p>
        </p:txBody>
      </p:sp>
    </p:spTree>
    <p:extLst>
      <p:ext uri="{BB962C8B-B14F-4D97-AF65-F5344CB8AC3E}">
        <p14:creationId xmlns:p14="http://schemas.microsoft.com/office/powerpoint/2010/main" val="3130371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29</a:t>
            </a:fld>
            <a:endParaRPr lang="zh-TW" altLang="en-US"/>
          </a:p>
        </p:txBody>
      </p:sp>
    </p:spTree>
    <p:extLst>
      <p:ext uri="{BB962C8B-B14F-4D97-AF65-F5344CB8AC3E}">
        <p14:creationId xmlns:p14="http://schemas.microsoft.com/office/powerpoint/2010/main" val="3945059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a:t>
            </a:fld>
            <a:endParaRPr lang="zh-TW" altLang="en-US"/>
          </a:p>
        </p:txBody>
      </p:sp>
    </p:spTree>
    <p:extLst>
      <p:ext uri="{BB962C8B-B14F-4D97-AF65-F5344CB8AC3E}">
        <p14:creationId xmlns:p14="http://schemas.microsoft.com/office/powerpoint/2010/main" val="2335301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30</a:t>
            </a:fld>
            <a:endParaRPr lang="zh-TW" altLang="en-US"/>
          </a:p>
        </p:txBody>
      </p:sp>
    </p:spTree>
    <p:extLst>
      <p:ext uri="{BB962C8B-B14F-4D97-AF65-F5344CB8AC3E}">
        <p14:creationId xmlns:p14="http://schemas.microsoft.com/office/powerpoint/2010/main" val="4119352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31</a:t>
            </a:fld>
            <a:endParaRPr lang="zh-TW" altLang="en-US"/>
          </a:p>
        </p:txBody>
      </p:sp>
    </p:spTree>
    <p:extLst>
      <p:ext uri="{BB962C8B-B14F-4D97-AF65-F5344CB8AC3E}">
        <p14:creationId xmlns:p14="http://schemas.microsoft.com/office/powerpoint/2010/main" val="34421882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32</a:t>
            </a:fld>
            <a:endParaRPr lang="zh-TW" altLang="en-US"/>
          </a:p>
        </p:txBody>
      </p:sp>
    </p:spTree>
    <p:extLst>
      <p:ext uri="{BB962C8B-B14F-4D97-AF65-F5344CB8AC3E}">
        <p14:creationId xmlns:p14="http://schemas.microsoft.com/office/powerpoint/2010/main" val="24749974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34</a:t>
            </a:fld>
            <a:endParaRPr lang="zh-TW" altLang="en-US"/>
          </a:p>
        </p:txBody>
      </p:sp>
    </p:spTree>
    <p:extLst>
      <p:ext uri="{BB962C8B-B14F-4D97-AF65-F5344CB8AC3E}">
        <p14:creationId xmlns:p14="http://schemas.microsoft.com/office/powerpoint/2010/main" val="1375220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35</a:t>
            </a:fld>
            <a:endParaRPr lang="zh-TW" altLang="en-US"/>
          </a:p>
        </p:txBody>
      </p:sp>
    </p:spTree>
    <p:extLst>
      <p:ext uri="{BB962C8B-B14F-4D97-AF65-F5344CB8AC3E}">
        <p14:creationId xmlns:p14="http://schemas.microsoft.com/office/powerpoint/2010/main" val="14843321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36</a:t>
            </a:fld>
            <a:endParaRPr lang="zh-TW" altLang="en-US"/>
          </a:p>
        </p:txBody>
      </p:sp>
    </p:spTree>
    <p:extLst>
      <p:ext uri="{BB962C8B-B14F-4D97-AF65-F5344CB8AC3E}">
        <p14:creationId xmlns:p14="http://schemas.microsoft.com/office/powerpoint/2010/main" val="38501486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37</a:t>
            </a:fld>
            <a:endParaRPr lang="zh-TW" altLang="en-US"/>
          </a:p>
        </p:txBody>
      </p:sp>
    </p:spTree>
    <p:extLst>
      <p:ext uri="{BB962C8B-B14F-4D97-AF65-F5344CB8AC3E}">
        <p14:creationId xmlns:p14="http://schemas.microsoft.com/office/powerpoint/2010/main" val="32117709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38</a:t>
            </a:fld>
            <a:endParaRPr lang="zh-TW" altLang="en-US"/>
          </a:p>
        </p:txBody>
      </p:sp>
    </p:spTree>
    <p:extLst>
      <p:ext uri="{BB962C8B-B14F-4D97-AF65-F5344CB8AC3E}">
        <p14:creationId xmlns:p14="http://schemas.microsoft.com/office/powerpoint/2010/main" val="28527151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39</a:t>
            </a:fld>
            <a:endParaRPr lang="zh-TW" altLang="en-US"/>
          </a:p>
        </p:txBody>
      </p:sp>
    </p:spTree>
    <p:extLst>
      <p:ext uri="{BB962C8B-B14F-4D97-AF65-F5344CB8AC3E}">
        <p14:creationId xmlns:p14="http://schemas.microsoft.com/office/powerpoint/2010/main" val="39787608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40</a:t>
            </a:fld>
            <a:endParaRPr lang="zh-TW" altLang="en-US"/>
          </a:p>
        </p:txBody>
      </p:sp>
    </p:spTree>
    <p:extLst>
      <p:ext uri="{BB962C8B-B14F-4D97-AF65-F5344CB8AC3E}">
        <p14:creationId xmlns:p14="http://schemas.microsoft.com/office/powerpoint/2010/main" val="215945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a:t>
            </a:fld>
            <a:endParaRPr lang="zh-TW" altLang="en-US"/>
          </a:p>
        </p:txBody>
      </p:sp>
    </p:spTree>
    <p:extLst>
      <p:ext uri="{BB962C8B-B14F-4D97-AF65-F5344CB8AC3E}">
        <p14:creationId xmlns:p14="http://schemas.microsoft.com/office/powerpoint/2010/main" val="2312975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41</a:t>
            </a:fld>
            <a:endParaRPr lang="zh-TW" altLang="en-US"/>
          </a:p>
        </p:txBody>
      </p:sp>
    </p:spTree>
    <p:extLst>
      <p:ext uri="{BB962C8B-B14F-4D97-AF65-F5344CB8AC3E}">
        <p14:creationId xmlns:p14="http://schemas.microsoft.com/office/powerpoint/2010/main" val="40806817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42</a:t>
            </a:fld>
            <a:endParaRPr lang="zh-TW" altLang="en-US"/>
          </a:p>
        </p:txBody>
      </p:sp>
    </p:spTree>
    <p:extLst>
      <p:ext uri="{BB962C8B-B14F-4D97-AF65-F5344CB8AC3E}">
        <p14:creationId xmlns:p14="http://schemas.microsoft.com/office/powerpoint/2010/main" val="3587191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43</a:t>
            </a:fld>
            <a:endParaRPr lang="zh-TW" altLang="en-US"/>
          </a:p>
        </p:txBody>
      </p:sp>
    </p:spTree>
    <p:extLst>
      <p:ext uri="{BB962C8B-B14F-4D97-AF65-F5344CB8AC3E}">
        <p14:creationId xmlns:p14="http://schemas.microsoft.com/office/powerpoint/2010/main" val="13939476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44</a:t>
            </a:fld>
            <a:endParaRPr lang="zh-TW" altLang="en-US"/>
          </a:p>
        </p:txBody>
      </p:sp>
    </p:spTree>
    <p:extLst>
      <p:ext uri="{BB962C8B-B14F-4D97-AF65-F5344CB8AC3E}">
        <p14:creationId xmlns:p14="http://schemas.microsoft.com/office/powerpoint/2010/main" val="15276151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45</a:t>
            </a:fld>
            <a:endParaRPr lang="zh-TW" altLang="en-US"/>
          </a:p>
        </p:txBody>
      </p:sp>
    </p:spTree>
    <p:extLst>
      <p:ext uri="{BB962C8B-B14F-4D97-AF65-F5344CB8AC3E}">
        <p14:creationId xmlns:p14="http://schemas.microsoft.com/office/powerpoint/2010/main" val="42389893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46</a:t>
            </a:fld>
            <a:endParaRPr lang="zh-TW" altLang="en-US"/>
          </a:p>
        </p:txBody>
      </p:sp>
    </p:spTree>
    <p:extLst>
      <p:ext uri="{BB962C8B-B14F-4D97-AF65-F5344CB8AC3E}">
        <p14:creationId xmlns:p14="http://schemas.microsoft.com/office/powerpoint/2010/main" val="36124779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47</a:t>
            </a:fld>
            <a:endParaRPr lang="zh-TW" altLang="en-US"/>
          </a:p>
        </p:txBody>
      </p:sp>
    </p:spTree>
    <p:extLst>
      <p:ext uri="{BB962C8B-B14F-4D97-AF65-F5344CB8AC3E}">
        <p14:creationId xmlns:p14="http://schemas.microsoft.com/office/powerpoint/2010/main" val="371986451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48</a:t>
            </a:fld>
            <a:endParaRPr lang="zh-TW" altLang="en-US"/>
          </a:p>
        </p:txBody>
      </p:sp>
    </p:spTree>
    <p:extLst>
      <p:ext uri="{BB962C8B-B14F-4D97-AF65-F5344CB8AC3E}">
        <p14:creationId xmlns:p14="http://schemas.microsoft.com/office/powerpoint/2010/main" val="991436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49</a:t>
            </a:fld>
            <a:endParaRPr lang="zh-TW" altLang="en-US"/>
          </a:p>
        </p:txBody>
      </p:sp>
    </p:spTree>
    <p:extLst>
      <p:ext uri="{BB962C8B-B14F-4D97-AF65-F5344CB8AC3E}">
        <p14:creationId xmlns:p14="http://schemas.microsoft.com/office/powerpoint/2010/main" val="14079075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50</a:t>
            </a:fld>
            <a:endParaRPr lang="zh-TW" altLang="en-US"/>
          </a:p>
        </p:txBody>
      </p:sp>
    </p:spTree>
    <p:extLst>
      <p:ext uri="{BB962C8B-B14F-4D97-AF65-F5344CB8AC3E}">
        <p14:creationId xmlns:p14="http://schemas.microsoft.com/office/powerpoint/2010/main" val="197570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txBox="1">
            <a:spLocks noGrp="1" noChangeArrowheads="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7A7DF8EA-28C9-40FA-BC7E-7B5FFB0EBEC1}" type="slidenum">
              <a:rPr lang="en-US" altLang="zh-TW" sz="1300"/>
              <a:pPr algn="r"/>
              <a:t>5</a:t>
            </a:fld>
            <a:endParaRPr lang="en-US" altLang="zh-TW" sz="1300" dirty="0"/>
          </a:p>
        </p:txBody>
      </p:sp>
      <p:sp>
        <p:nvSpPr>
          <p:cNvPr id="253955" name="投影片編號版面配置區 6"/>
          <p:cNvSpPr txBox="1">
            <a:spLocks noGrp="1"/>
          </p:cNvSpPr>
          <p:nvPr/>
        </p:nvSpPr>
        <p:spPr bwMode="auto">
          <a:xfrm>
            <a:off x="3851277" y="9428168"/>
            <a:ext cx="2944813" cy="496887"/>
          </a:xfrm>
          <a:prstGeom prst="rect">
            <a:avLst/>
          </a:prstGeom>
          <a:noFill/>
          <a:ln w="9525">
            <a:noFill/>
            <a:miter lim="800000"/>
            <a:headEnd/>
            <a:tailEnd/>
          </a:ln>
        </p:spPr>
        <p:txBody>
          <a:bodyPr lIns="88785" tIns="44393" rIns="88785" bIns="44393" anchor="b"/>
          <a:lstStyle/>
          <a:p>
            <a:pPr algn="r"/>
            <a:fld id="{32C575AC-3E24-48A1-942C-32B0DE719EF2}" type="slidenum">
              <a:rPr lang="en-US" altLang="zh-TW" sz="1300" b="1"/>
              <a:pPr algn="r"/>
              <a:t>5</a:t>
            </a:fld>
            <a:endParaRPr lang="en-US" altLang="zh-TW" sz="1300" b="1" dirty="0"/>
          </a:p>
        </p:txBody>
      </p:sp>
      <p:sp>
        <p:nvSpPr>
          <p:cNvPr id="253956" name="Rectangle 2"/>
          <p:cNvSpPr>
            <a:spLocks noGrp="1" noRot="1" noChangeAspect="1" noTextEdit="1"/>
          </p:cNvSpPr>
          <p:nvPr>
            <p:ph type="sldImg"/>
          </p:nvPr>
        </p:nvSpPr>
        <p:spPr bwMode="auto">
          <a:noFill/>
          <a:ln>
            <a:solidFill>
              <a:srgbClr val="000000"/>
            </a:solidFill>
            <a:miter lim="800000"/>
            <a:headEnd/>
            <a:tailEnd/>
          </a:ln>
        </p:spPr>
      </p:sp>
      <p:sp>
        <p:nvSpPr>
          <p:cNvPr id="253957"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zh-TW" altLang="zh-TW" smtClean="0"/>
          </a:p>
        </p:txBody>
      </p:sp>
    </p:spTree>
    <p:extLst>
      <p:ext uri="{BB962C8B-B14F-4D97-AF65-F5344CB8AC3E}">
        <p14:creationId xmlns:p14="http://schemas.microsoft.com/office/powerpoint/2010/main" val="28965878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51</a:t>
            </a:fld>
            <a:endParaRPr lang="zh-TW" altLang="en-US"/>
          </a:p>
        </p:txBody>
      </p:sp>
    </p:spTree>
    <p:extLst>
      <p:ext uri="{BB962C8B-B14F-4D97-AF65-F5344CB8AC3E}">
        <p14:creationId xmlns:p14="http://schemas.microsoft.com/office/powerpoint/2010/main" val="72460669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53</a:t>
            </a:fld>
            <a:endParaRPr lang="zh-TW" altLang="en-US"/>
          </a:p>
        </p:txBody>
      </p:sp>
    </p:spTree>
    <p:extLst>
      <p:ext uri="{BB962C8B-B14F-4D97-AF65-F5344CB8AC3E}">
        <p14:creationId xmlns:p14="http://schemas.microsoft.com/office/powerpoint/2010/main" val="14909316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54</a:t>
            </a:fld>
            <a:endParaRPr lang="zh-TW" altLang="en-US"/>
          </a:p>
        </p:txBody>
      </p:sp>
    </p:spTree>
    <p:extLst>
      <p:ext uri="{BB962C8B-B14F-4D97-AF65-F5344CB8AC3E}">
        <p14:creationId xmlns:p14="http://schemas.microsoft.com/office/powerpoint/2010/main" val="11018934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55</a:t>
            </a:fld>
            <a:endParaRPr lang="zh-TW" altLang="en-US"/>
          </a:p>
        </p:txBody>
      </p:sp>
    </p:spTree>
    <p:extLst>
      <p:ext uri="{BB962C8B-B14F-4D97-AF65-F5344CB8AC3E}">
        <p14:creationId xmlns:p14="http://schemas.microsoft.com/office/powerpoint/2010/main" val="13778766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56</a:t>
            </a:fld>
            <a:endParaRPr lang="zh-TW" altLang="en-US"/>
          </a:p>
        </p:txBody>
      </p:sp>
    </p:spTree>
    <p:extLst>
      <p:ext uri="{BB962C8B-B14F-4D97-AF65-F5344CB8AC3E}">
        <p14:creationId xmlns:p14="http://schemas.microsoft.com/office/powerpoint/2010/main" val="31314488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57</a:t>
            </a:fld>
            <a:endParaRPr lang="zh-TW" altLang="en-US"/>
          </a:p>
        </p:txBody>
      </p:sp>
    </p:spTree>
    <p:extLst>
      <p:ext uri="{BB962C8B-B14F-4D97-AF65-F5344CB8AC3E}">
        <p14:creationId xmlns:p14="http://schemas.microsoft.com/office/powerpoint/2010/main" val="17223098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58</a:t>
            </a:fld>
            <a:endParaRPr lang="zh-TW" altLang="en-US"/>
          </a:p>
        </p:txBody>
      </p:sp>
    </p:spTree>
    <p:extLst>
      <p:ext uri="{BB962C8B-B14F-4D97-AF65-F5344CB8AC3E}">
        <p14:creationId xmlns:p14="http://schemas.microsoft.com/office/powerpoint/2010/main" val="39813206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59</a:t>
            </a:fld>
            <a:endParaRPr lang="zh-TW" altLang="en-US"/>
          </a:p>
        </p:txBody>
      </p:sp>
    </p:spTree>
    <p:extLst>
      <p:ext uri="{BB962C8B-B14F-4D97-AF65-F5344CB8AC3E}">
        <p14:creationId xmlns:p14="http://schemas.microsoft.com/office/powerpoint/2010/main" val="27538719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60</a:t>
            </a:fld>
            <a:endParaRPr lang="zh-TW" altLang="en-US"/>
          </a:p>
        </p:txBody>
      </p:sp>
    </p:spTree>
    <p:extLst>
      <p:ext uri="{BB962C8B-B14F-4D97-AF65-F5344CB8AC3E}">
        <p14:creationId xmlns:p14="http://schemas.microsoft.com/office/powerpoint/2010/main" val="76453925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61</a:t>
            </a:fld>
            <a:endParaRPr lang="zh-TW" altLang="en-US"/>
          </a:p>
        </p:txBody>
      </p:sp>
    </p:spTree>
    <p:extLst>
      <p:ext uri="{BB962C8B-B14F-4D97-AF65-F5344CB8AC3E}">
        <p14:creationId xmlns:p14="http://schemas.microsoft.com/office/powerpoint/2010/main" val="1047659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a:t>
            </a:fld>
            <a:endParaRPr lang="zh-TW" altLang="en-US"/>
          </a:p>
        </p:txBody>
      </p:sp>
    </p:spTree>
    <p:extLst>
      <p:ext uri="{BB962C8B-B14F-4D97-AF65-F5344CB8AC3E}">
        <p14:creationId xmlns:p14="http://schemas.microsoft.com/office/powerpoint/2010/main" val="11173274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62</a:t>
            </a:fld>
            <a:endParaRPr lang="zh-TW" altLang="en-US"/>
          </a:p>
        </p:txBody>
      </p:sp>
    </p:spTree>
    <p:extLst>
      <p:ext uri="{BB962C8B-B14F-4D97-AF65-F5344CB8AC3E}">
        <p14:creationId xmlns:p14="http://schemas.microsoft.com/office/powerpoint/2010/main" val="2845570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63</a:t>
            </a:fld>
            <a:endParaRPr lang="zh-TW" altLang="en-US"/>
          </a:p>
        </p:txBody>
      </p:sp>
    </p:spTree>
    <p:extLst>
      <p:ext uri="{BB962C8B-B14F-4D97-AF65-F5344CB8AC3E}">
        <p14:creationId xmlns:p14="http://schemas.microsoft.com/office/powerpoint/2010/main" val="26953935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64</a:t>
            </a:fld>
            <a:endParaRPr lang="zh-TW" altLang="en-US"/>
          </a:p>
        </p:txBody>
      </p:sp>
    </p:spTree>
    <p:extLst>
      <p:ext uri="{BB962C8B-B14F-4D97-AF65-F5344CB8AC3E}">
        <p14:creationId xmlns:p14="http://schemas.microsoft.com/office/powerpoint/2010/main" val="41017022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66</a:t>
            </a:fld>
            <a:endParaRPr lang="zh-TW" altLang="en-US"/>
          </a:p>
        </p:txBody>
      </p:sp>
    </p:spTree>
    <p:extLst>
      <p:ext uri="{BB962C8B-B14F-4D97-AF65-F5344CB8AC3E}">
        <p14:creationId xmlns:p14="http://schemas.microsoft.com/office/powerpoint/2010/main" val="41017022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67</a:t>
            </a:fld>
            <a:endParaRPr lang="zh-TW" altLang="en-US"/>
          </a:p>
        </p:txBody>
      </p:sp>
    </p:spTree>
    <p:extLst>
      <p:ext uri="{BB962C8B-B14F-4D97-AF65-F5344CB8AC3E}">
        <p14:creationId xmlns:p14="http://schemas.microsoft.com/office/powerpoint/2010/main" val="47803494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68</a:t>
            </a:fld>
            <a:endParaRPr lang="zh-TW" altLang="en-US"/>
          </a:p>
        </p:txBody>
      </p:sp>
    </p:spTree>
    <p:extLst>
      <p:ext uri="{BB962C8B-B14F-4D97-AF65-F5344CB8AC3E}">
        <p14:creationId xmlns:p14="http://schemas.microsoft.com/office/powerpoint/2010/main" val="165109850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69</a:t>
            </a:fld>
            <a:endParaRPr lang="zh-TW" altLang="en-US"/>
          </a:p>
        </p:txBody>
      </p:sp>
    </p:spTree>
    <p:extLst>
      <p:ext uri="{BB962C8B-B14F-4D97-AF65-F5344CB8AC3E}">
        <p14:creationId xmlns:p14="http://schemas.microsoft.com/office/powerpoint/2010/main" val="10594046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70</a:t>
            </a:fld>
            <a:endParaRPr lang="zh-TW" altLang="en-US"/>
          </a:p>
        </p:txBody>
      </p:sp>
    </p:spTree>
    <p:extLst>
      <p:ext uri="{BB962C8B-B14F-4D97-AF65-F5344CB8AC3E}">
        <p14:creationId xmlns:p14="http://schemas.microsoft.com/office/powerpoint/2010/main" val="68602946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71</a:t>
            </a:fld>
            <a:endParaRPr lang="zh-TW" altLang="en-US"/>
          </a:p>
        </p:txBody>
      </p:sp>
    </p:spTree>
    <p:extLst>
      <p:ext uri="{BB962C8B-B14F-4D97-AF65-F5344CB8AC3E}">
        <p14:creationId xmlns:p14="http://schemas.microsoft.com/office/powerpoint/2010/main" val="37841416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72</a:t>
            </a:fld>
            <a:endParaRPr lang="zh-TW" altLang="en-US"/>
          </a:p>
        </p:txBody>
      </p:sp>
    </p:spTree>
    <p:extLst>
      <p:ext uri="{BB962C8B-B14F-4D97-AF65-F5344CB8AC3E}">
        <p14:creationId xmlns:p14="http://schemas.microsoft.com/office/powerpoint/2010/main" val="3686918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a:t>
            </a:fld>
            <a:endParaRPr lang="zh-TW" altLang="en-US"/>
          </a:p>
        </p:txBody>
      </p:sp>
    </p:spTree>
    <p:extLst>
      <p:ext uri="{BB962C8B-B14F-4D97-AF65-F5344CB8AC3E}">
        <p14:creationId xmlns:p14="http://schemas.microsoft.com/office/powerpoint/2010/main" val="201508979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73</a:t>
            </a:fld>
            <a:endParaRPr lang="zh-TW" altLang="en-US"/>
          </a:p>
        </p:txBody>
      </p:sp>
    </p:spTree>
    <p:extLst>
      <p:ext uri="{BB962C8B-B14F-4D97-AF65-F5344CB8AC3E}">
        <p14:creationId xmlns:p14="http://schemas.microsoft.com/office/powerpoint/2010/main" val="4359649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74</a:t>
            </a:fld>
            <a:endParaRPr lang="zh-TW" altLang="en-US"/>
          </a:p>
        </p:txBody>
      </p:sp>
    </p:spTree>
    <p:extLst>
      <p:ext uri="{BB962C8B-B14F-4D97-AF65-F5344CB8AC3E}">
        <p14:creationId xmlns:p14="http://schemas.microsoft.com/office/powerpoint/2010/main" val="38060950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75</a:t>
            </a:fld>
            <a:endParaRPr lang="zh-TW" altLang="en-US"/>
          </a:p>
        </p:txBody>
      </p:sp>
    </p:spTree>
    <p:extLst>
      <p:ext uri="{BB962C8B-B14F-4D97-AF65-F5344CB8AC3E}">
        <p14:creationId xmlns:p14="http://schemas.microsoft.com/office/powerpoint/2010/main" val="13069369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76</a:t>
            </a:fld>
            <a:endParaRPr lang="zh-TW" altLang="en-US"/>
          </a:p>
        </p:txBody>
      </p:sp>
    </p:spTree>
    <p:extLst>
      <p:ext uri="{BB962C8B-B14F-4D97-AF65-F5344CB8AC3E}">
        <p14:creationId xmlns:p14="http://schemas.microsoft.com/office/powerpoint/2010/main" val="7156870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77</a:t>
            </a:fld>
            <a:endParaRPr lang="zh-TW" altLang="en-US"/>
          </a:p>
        </p:txBody>
      </p:sp>
    </p:spTree>
    <p:extLst>
      <p:ext uri="{BB962C8B-B14F-4D97-AF65-F5344CB8AC3E}">
        <p14:creationId xmlns:p14="http://schemas.microsoft.com/office/powerpoint/2010/main" val="424768436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78</a:t>
            </a:fld>
            <a:endParaRPr lang="zh-TW" altLang="en-US"/>
          </a:p>
        </p:txBody>
      </p:sp>
    </p:spTree>
    <p:extLst>
      <p:ext uri="{BB962C8B-B14F-4D97-AF65-F5344CB8AC3E}">
        <p14:creationId xmlns:p14="http://schemas.microsoft.com/office/powerpoint/2010/main" val="14868863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79</a:t>
            </a:fld>
            <a:endParaRPr lang="zh-TW" altLang="en-US"/>
          </a:p>
        </p:txBody>
      </p:sp>
    </p:spTree>
    <p:extLst>
      <p:ext uri="{BB962C8B-B14F-4D97-AF65-F5344CB8AC3E}">
        <p14:creationId xmlns:p14="http://schemas.microsoft.com/office/powerpoint/2010/main" val="29536986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80</a:t>
            </a:fld>
            <a:endParaRPr lang="zh-TW" altLang="en-US"/>
          </a:p>
        </p:txBody>
      </p:sp>
    </p:spTree>
    <p:extLst>
      <p:ext uri="{BB962C8B-B14F-4D97-AF65-F5344CB8AC3E}">
        <p14:creationId xmlns:p14="http://schemas.microsoft.com/office/powerpoint/2010/main" val="220477393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81</a:t>
            </a:fld>
            <a:endParaRPr lang="zh-TW" altLang="en-US"/>
          </a:p>
        </p:txBody>
      </p:sp>
    </p:spTree>
    <p:extLst>
      <p:ext uri="{BB962C8B-B14F-4D97-AF65-F5344CB8AC3E}">
        <p14:creationId xmlns:p14="http://schemas.microsoft.com/office/powerpoint/2010/main" val="284227652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82</a:t>
            </a:fld>
            <a:endParaRPr lang="zh-TW" altLang="en-US"/>
          </a:p>
        </p:txBody>
      </p:sp>
    </p:spTree>
    <p:extLst>
      <p:ext uri="{BB962C8B-B14F-4D97-AF65-F5344CB8AC3E}">
        <p14:creationId xmlns:p14="http://schemas.microsoft.com/office/powerpoint/2010/main" val="2599559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a:t>
            </a:fld>
            <a:endParaRPr lang="zh-TW" altLang="en-US"/>
          </a:p>
        </p:txBody>
      </p:sp>
    </p:spTree>
    <p:extLst>
      <p:ext uri="{BB962C8B-B14F-4D97-AF65-F5344CB8AC3E}">
        <p14:creationId xmlns:p14="http://schemas.microsoft.com/office/powerpoint/2010/main" val="8230162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83</a:t>
            </a:fld>
            <a:endParaRPr lang="zh-TW" altLang="en-US"/>
          </a:p>
        </p:txBody>
      </p:sp>
    </p:spTree>
    <p:extLst>
      <p:ext uri="{BB962C8B-B14F-4D97-AF65-F5344CB8AC3E}">
        <p14:creationId xmlns:p14="http://schemas.microsoft.com/office/powerpoint/2010/main" val="314301404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84</a:t>
            </a:fld>
            <a:endParaRPr lang="zh-TW" altLang="en-US"/>
          </a:p>
        </p:txBody>
      </p:sp>
    </p:spTree>
    <p:extLst>
      <p:ext uri="{BB962C8B-B14F-4D97-AF65-F5344CB8AC3E}">
        <p14:creationId xmlns:p14="http://schemas.microsoft.com/office/powerpoint/2010/main" val="11951819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85</a:t>
            </a:fld>
            <a:endParaRPr lang="zh-TW" altLang="en-US"/>
          </a:p>
        </p:txBody>
      </p:sp>
    </p:spTree>
    <p:extLst>
      <p:ext uri="{BB962C8B-B14F-4D97-AF65-F5344CB8AC3E}">
        <p14:creationId xmlns:p14="http://schemas.microsoft.com/office/powerpoint/2010/main" val="3834883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Rot="1" noChangeAspect="1" noTextEdit="1"/>
          </p:cNvSpPr>
          <p:nvPr>
            <p:ph type="sldImg"/>
          </p:nvPr>
        </p:nvSpPr>
        <p:spPr bwMode="auto">
          <a:noFill/>
          <a:ln>
            <a:solidFill>
              <a:srgbClr val="000000"/>
            </a:solidFill>
            <a:miter lim="800000"/>
            <a:headEnd/>
            <a:tailEnd/>
          </a:ln>
        </p:spPr>
      </p:sp>
      <p:sp>
        <p:nvSpPr>
          <p:cNvPr id="188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smtClean="0"/>
          </a:p>
        </p:txBody>
      </p:sp>
    </p:spTree>
    <p:extLst>
      <p:ext uri="{BB962C8B-B14F-4D97-AF65-F5344CB8AC3E}">
        <p14:creationId xmlns:p14="http://schemas.microsoft.com/office/powerpoint/2010/main" val="423525188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87</a:t>
            </a:fld>
            <a:endParaRPr lang="zh-TW" altLang="en-US"/>
          </a:p>
        </p:txBody>
      </p:sp>
    </p:spTree>
    <p:extLst>
      <p:ext uri="{BB962C8B-B14F-4D97-AF65-F5344CB8AC3E}">
        <p14:creationId xmlns:p14="http://schemas.microsoft.com/office/powerpoint/2010/main" val="62736555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88</a:t>
            </a:fld>
            <a:endParaRPr lang="zh-TW" altLang="en-US"/>
          </a:p>
        </p:txBody>
      </p:sp>
    </p:spTree>
    <p:extLst>
      <p:ext uri="{BB962C8B-B14F-4D97-AF65-F5344CB8AC3E}">
        <p14:creationId xmlns:p14="http://schemas.microsoft.com/office/powerpoint/2010/main" val="10449911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89</a:t>
            </a:fld>
            <a:endParaRPr lang="zh-TW" altLang="en-US"/>
          </a:p>
        </p:txBody>
      </p:sp>
    </p:spTree>
    <p:extLst>
      <p:ext uri="{BB962C8B-B14F-4D97-AF65-F5344CB8AC3E}">
        <p14:creationId xmlns:p14="http://schemas.microsoft.com/office/powerpoint/2010/main" val="55668841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90</a:t>
            </a:fld>
            <a:endParaRPr lang="zh-TW" altLang="en-US"/>
          </a:p>
        </p:txBody>
      </p:sp>
    </p:spTree>
    <p:extLst>
      <p:ext uri="{BB962C8B-B14F-4D97-AF65-F5344CB8AC3E}">
        <p14:creationId xmlns:p14="http://schemas.microsoft.com/office/powerpoint/2010/main" val="17552105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91</a:t>
            </a:fld>
            <a:endParaRPr lang="zh-TW" altLang="en-US"/>
          </a:p>
        </p:txBody>
      </p:sp>
    </p:spTree>
    <p:extLst>
      <p:ext uri="{BB962C8B-B14F-4D97-AF65-F5344CB8AC3E}">
        <p14:creationId xmlns:p14="http://schemas.microsoft.com/office/powerpoint/2010/main" val="273205624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92</a:t>
            </a:fld>
            <a:endParaRPr lang="zh-TW" altLang="en-US"/>
          </a:p>
        </p:txBody>
      </p:sp>
    </p:spTree>
    <p:extLst>
      <p:ext uri="{BB962C8B-B14F-4D97-AF65-F5344CB8AC3E}">
        <p14:creationId xmlns:p14="http://schemas.microsoft.com/office/powerpoint/2010/main" val="263891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a:t>
            </a:fld>
            <a:endParaRPr lang="zh-TW" altLang="en-US"/>
          </a:p>
        </p:txBody>
      </p:sp>
    </p:spTree>
    <p:extLst>
      <p:ext uri="{BB962C8B-B14F-4D97-AF65-F5344CB8AC3E}">
        <p14:creationId xmlns:p14="http://schemas.microsoft.com/office/powerpoint/2010/main" val="250254334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93</a:t>
            </a:fld>
            <a:endParaRPr lang="zh-TW" altLang="en-US"/>
          </a:p>
        </p:txBody>
      </p:sp>
    </p:spTree>
    <p:extLst>
      <p:ext uri="{BB962C8B-B14F-4D97-AF65-F5344CB8AC3E}">
        <p14:creationId xmlns:p14="http://schemas.microsoft.com/office/powerpoint/2010/main" val="10532911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94</a:t>
            </a:fld>
            <a:endParaRPr lang="zh-TW" altLang="en-US"/>
          </a:p>
        </p:txBody>
      </p:sp>
    </p:spTree>
    <p:extLst>
      <p:ext uri="{BB962C8B-B14F-4D97-AF65-F5344CB8AC3E}">
        <p14:creationId xmlns:p14="http://schemas.microsoft.com/office/powerpoint/2010/main" val="11454928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95</a:t>
            </a:fld>
            <a:endParaRPr lang="zh-TW" altLang="en-US"/>
          </a:p>
        </p:txBody>
      </p:sp>
    </p:spTree>
    <p:extLst>
      <p:ext uri="{BB962C8B-B14F-4D97-AF65-F5344CB8AC3E}">
        <p14:creationId xmlns:p14="http://schemas.microsoft.com/office/powerpoint/2010/main" val="215994917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96</a:t>
            </a:fld>
            <a:endParaRPr lang="zh-TW" altLang="en-US"/>
          </a:p>
        </p:txBody>
      </p:sp>
    </p:spTree>
    <p:extLst>
      <p:ext uri="{BB962C8B-B14F-4D97-AF65-F5344CB8AC3E}">
        <p14:creationId xmlns:p14="http://schemas.microsoft.com/office/powerpoint/2010/main" val="138679337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97</a:t>
            </a:fld>
            <a:endParaRPr lang="zh-TW" altLang="en-US"/>
          </a:p>
        </p:txBody>
      </p:sp>
    </p:spTree>
    <p:extLst>
      <p:ext uri="{BB962C8B-B14F-4D97-AF65-F5344CB8AC3E}">
        <p14:creationId xmlns:p14="http://schemas.microsoft.com/office/powerpoint/2010/main" val="138784529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98</a:t>
            </a:fld>
            <a:endParaRPr lang="zh-TW" altLang="en-US"/>
          </a:p>
        </p:txBody>
      </p:sp>
    </p:spTree>
    <p:extLst>
      <p:ext uri="{BB962C8B-B14F-4D97-AF65-F5344CB8AC3E}">
        <p14:creationId xmlns:p14="http://schemas.microsoft.com/office/powerpoint/2010/main" val="333502115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99</a:t>
            </a:fld>
            <a:endParaRPr lang="zh-TW" altLang="en-US"/>
          </a:p>
        </p:txBody>
      </p:sp>
    </p:spTree>
    <p:extLst>
      <p:ext uri="{BB962C8B-B14F-4D97-AF65-F5344CB8AC3E}">
        <p14:creationId xmlns:p14="http://schemas.microsoft.com/office/powerpoint/2010/main" val="121043485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100</a:t>
            </a:fld>
            <a:endParaRPr lang="zh-TW" altLang="en-US"/>
          </a:p>
        </p:txBody>
      </p:sp>
    </p:spTree>
    <p:extLst>
      <p:ext uri="{BB962C8B-B14F-4D97-AF65-F5344CB8AC3E}">
        <p14:creationId xmlns:p14="http://schemas.microsoft.com/office/powerpoint/2010/main" val="37029649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101</a:t>
            </a:fld>
            <a:endParaRPr lang="zh-TW" altLang="en-US"/>
          </a:p>
        </p:txBody>
      </p:sp>
    </p:spTree>
    <p:extLst>
      <p:ext uri="{BB962C8B-B14F-4D97-AF65-F5344CB8AC3E}">
        <p14:creationId xmlns:p14="http://schemas.microsoft.com/office/powerpoint/2010/main" val="15124661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69912A65-3B59-4F9E-9EA0-99CFB3F0E965}" type="slidenum">
              <a:rPr lang="zh-TW" altLang="en-US" smtClean="0"/>
              <a:pPr>
                <a:defRPr/>
              </a:pPr>
              <a:t>102</a:t>
            </a:fld>
            <a:endParaRPr lang="zh-TW" altLang="en-US"/>
          </a:p>
        </p:txBody>
      </p:sp>
    </p:spTree>
    <p:extLst>
      <p:ext uri="{BB962C8B-B14F-4D97-AF65-F5344CB8AC3E}">
        <p14:creationId xmlns:p14="http://schemas.microsoft.com/office/powerpoint/2010/main" val="5370328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流程圖: 文件 3"/>
          <p:cNvSpPr>
            <a:spLocks noChangeArrowheads="1"/>
          </p:cNvSpPr>
          <p:nvPr userDrawn="1"/>
        </p:nvSpPr>
        <p:spPr bwMode="auto">
          <a:xfrm flipV="1">
            <a:off x="0" y="5033963"/>
            <a:ext cx="9144000" cy="1824037"/>
          </a:xfrm>
          <a:prstGeom prst="flowChartDocument">
            <a:avLst/>
          </a:prstGeom>
          <a:solidFill>
            <a:srgbClr val="FFC74B"/>
          </a:solidFill>
          <a:ln w="25400" algn="ctr">
            <a:noFill/>
            <a:miter lim="800000"/>
            <a:headEnd/>
            <a:tailEnd/>
          </a:ln>
        </p:spPr>
        <p:txBody>
          <a:bodyPr rot="10800000" anchor="ctr"/>
          <a:lstStyle/>
          <a:p>
            <a:pPr algn="ctr">
              <a:defRPr/>
            </a:pPr>
            <a:endParaRPr lang="zh-TW" altLang="en-US">
              <a:solidFill>
                <a:schemeClr val="lt1"/>
              </a:solidFill>
              <a:latin typeface="+mn-lt"/>
              <a:ea typeface="+mn-ea"/>
            </a:endParaRPr>
          </a:p>
        </p:txBody>
      </p:sp>
      <p:pic>
        <p:nvPicPr>
          <p:cNvPr id="5" name="Picture 2" descr="C:\Documents and Settings\User\桌面\立體圖.gif"/>
          <p:cNvPicPr>
            <a:picLocks noChangeAspect="1" noChangeArrowheads="1"/>
          </p:cNvPicPr>
          <p:nvPr userDrawn="1"/>
        </p:nvPicPr>
        <p:blipFill>
          <a:blip r:embed="rId2" cstate="print"/>
          <a:srcRect/>
          <a:stretch>
            <a:fillRect/>
          </a:stretch>
        </p:blipFill>
        <p:spPr bwMode="auto">
          <a:xfrm>
            <a:off x="6227763" y="3371850"/>
            <a:ext cx="2916237" cy="3051175"/>
          </a:xfrm>
          <a:prstGeom prst="rect">
            <a:avLst/>
          </a:prstGeom>
          <a:noFill/>
          <a:ln w="9525">
            <a:noFill/>
            <a:miter lim="800000"/>
            <a:headEnd/>
            <a:tailEnd/>
          </a:ln>
        </p:spPr>
      </p:pic>
      <p:pic>
        <p:nvPicPr>
          <p:cNvPr id="6" name="Picture 2"/>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179388" y="3933825"/>
            <a:ext cx="990600" cy="1524000"/>
          </a:xfrm>
          <a:prstGeom prst="rect">
            <a:avLst/>
          </a:prstGeom>
          <a:noFill/>
          <a:ln w="9525">
            <a:noFill/>
            <a:miter lim="800000"/>
            <a:headEnd/>
            <a:tailEnd/>
          </a:ln>
        </p:spPr>
      </p:pic>
      <p:sp>
        <p:nvSpPr>
          <p:cNvPr id="7" name="矩形 6"/>
          <p:cNvSpPr/>
          <p:nvPr userDrawn="1"/>
        </p:nvSpPr>
        <p:spPr>
          <a:xfrm>
            <a:off x="611560" y="2420888"/>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6628" name="Rectangle 4"/>
          <p:cNvSpPr>
            <a:spLocks noGrp="1" noChangeArrowheads="1"/>
          </p:cNvSpPr>
          <p:nvPr>
            <p:ph type="ctrTitle"/>
          </p:nvPr>
        </p:nvSpPr>
        <p:spPr>
          <a:xfrm>
            <a:off x="617538" y="877888"/>
            <a:ext cx="7772400" cy="1470025"/>
          </a:xfrm>
        </p:spPr>
        <p:txBody>
          <a:bodyPr/>
          <a:lstStyle>
            <a:lvl1pPr>
              <a:defRPr/>
            </a:lvl1pPr>
          </a:lstStyle>
          <a:p>
            <a:r>
              <a:rPr lang="zh-TW" altLang="en-US"/>
              <a:t>按一下以編輯母片標題樣式</a:t>
            </a:r>
          </a:p>
        </p:txBody>
      </p:sp>
      <p:sp>
        <p:nvSpPr>
          <p:cNvPr id="26629" name="Rectangle 5"/>
          <p:cNvSpPr>
            <a:spLocks noGrp="1" noChangeArrowheads="1"/>
          </p:cNvSpPr>
          <p:nvPr>
            <p:ph type="subTitle" idx="1"/>
          </p:nvPr>
        </p:nvSpPr>
        <p:spPr>
          <a:xfrm>
            <a:off x="2141538" y="2547938"/>
            <a:ext cx="6400800" cy="1752600"/>
          </a:xfrm>
        </p:spPr>
        <p:txBody>
          <a:bodyPr/>
          <a:lstStyle>
            <a:lvl1pPr marL="0" indent="0" algn="ctr">
              <a:buFontTx/>
              <a:buNone/>
              <a:defRPr/>
            </a:lvl1pPr>
          </a:lstStyle>
          <a:p>
            <a:r>
              <a:rPr lang="zh-TW" altLang="en-US"/>
              <a:t>按一下以編輯母片副標題樣式</a:t>
            </a:r>
          </a:p>
        </p:txBody>
      </p:sp>
      <p:sp>
        <p:nvSpPr>
          <p:cNvPr id="8" name="Rectangle 6"/>
          <p:cNvSpPr>
            <a:spLocks noGrp="1" noChangeArrowheads="1"/>
          </p:cNvSpPr>
          <p:nvPr>
            <p:ph type="dt" sz="half" idx="10"/>
          </p:nvPr>
        </p:nvSpPr>
        <p:spPr/>
        <p:txBody>
          <a:bodyPr/>
          <a:lstStyle>
            <a:lvl1pPr>
              <a:defRPr smtClean="0"/>
            </a:lvl1pPr>
          </a:lstStyle>
          <a:p>
            <a:pPr>
              <a:defRPr/>
            </a:pPr>
            <a:fld id="{9FA6FDF6-6AA5-4CFC-AEA0-579E8DFB5460}" type="datetime1">
              <a:rPr lang="zh-TW" altLang="en-US" smtClean="0"/>
              <a:t>2015/3/23</a:t>
            </a:fld>
            <a:endParaRPr lang="en-US" altLang="zh-TW"/>
          </a:p>
        </p:txBody>
      </p:sp>
      <p:sp>
        <p:nvSpPr>
          <p:cNvPr id="9" name="Rectangle 7"/>
          <p:cNvSpPr>
            <a:spLocks noGrp="1" noChangeArrowheads="1"/>
          </p:cNvSpPr>
          <p:nvPr>
            <p:ph type="ftr" sz="quarter" idx="11"/>
          </p:nvPr>
        </p:nvSpPr>
        <p:spPr/>
        <p:txBody>
          <a:bodyPr/>
          <a:lstStyle>
            <a:lvl1pPr>
              <a:defRPr/>
            </a:lvl1pPr>
          </a:lstStyle>
          <a:p>
            <a:pPr>
              <a:defRPr/>
            </a:pPr>
            <a:endParaRPr lang="en-US" altLang="zh-TW"/>
          </a:p>
        </p:txBody>
      </p:sp>
      <p:sp>
        <p:nvSpPr>
          <p:cNvPr id="10" name="Rectangle 8"/>
          <p:cNvSpPr>
            <a:spLocks noGrp="1" noChangeArrowheads="1"/>
          </p:cNvSpPr>
          <p:nvPr>
            <p:ph type="sldNum" sz="quarter" idx="12"/>
          </p:nvPr>
        </p:nvSpPr>
        <p:spPr/>
        <p:txBody>
          <a:bodyPr/>
          <a:lstStyle>
            <a:lvl1pPr>
              <a:defRPr/>
            </a:lvl1pPr>
          </a:lstStyle>
          <a:p>
            <a:pPr>
              <a:defRPr/>
            </a:pPr>
            <a:fld id="{EBE3EE61-3F3D-47FA-8BA5-6513F9B77B0A}" type="slidenum">
              <a:rPr lang="zh-TW" altLang="en-US"/>
              <a:pPr>
                <a:defRPr/>
              </a:pPr>
              <a:t>‹#›</a:t>
            </a:fld>
            <a:endParaRPr lang="en-US" altLang="zh-TW"/>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CDA71815-90F3-4510-97DA-921D5FD0DA21}" type="datetime1">
              <a:rPr lang="zh-TW" altLang="en-US" smtClean="0"/>
              <a:t>2015/3/23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4AE8AE05-CE1D-4330-85F4-0AB2A9FA637E}" type="slidenum">
              <a:rPr lang="zh-TW" altLang="en-US"/>
              <a:pPr>
                <a:defRPr/>
              </a:pPr>
              <a:t>‹#›</a:t>
            </a:fld>
            <a:endParaRPr lang="en-US"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260350"/>
            <a:ext cx="2171700" cy="5865813"/>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0" y="260350"/>
            <a:ext cx="6362700" cy="5865813"/>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4EF2C2D9-191C-4415-92EF-9276376FAE57}" type="datetime1">
              <a:rPr lang="zh-TW" altLang="en-US" smtClean="0"/>
              <a:t>2015/3/23</a:t>
            </a:fld>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A248E123-CA3F-4BD1-B10C-FEEFA8DCFD88}" type="slidenum">
              <a:rPr lang="zh-TW" altLang="en-US"/>
              <a:pPr>
                <a:defRPr/>
              </a:pPr>
              <a:t>‹#›</a:t>
            </a:fld>
            <a:endParaRPr lang="en-US" altLang="zh-TW"/>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4" name="矩形 3"/>
          <p:cNvSpPr/>
          <p:nvPr userDrawn="1"/>
        </p:nvSpPr>
        <p:spPr>
          <a:xfrm>
            <a:off x="35496" y="1016736"/>
            <a:ext cx="7992888" cy="36000"/>
          </a:xfrm>
          <a:prstGeom prst="rect">
            <a:avLst/>
          </a:prstGeom>
          <a:gradFill flip="none" rotWithShape="1">
            <a:gsLst>
              <a:gs pos="0">
                <a:srgbClr val="FFB41D"/>
              </a:gs>
              <a:gs pos="50000">
                <a:srgbClr val="F7AB00">
                  <a:shade val="67500"/>
                  <a:satMod val="115000"/>
                </a:srgbClr>
              </a:gs>
              <a:gs pos="100000">
                <a:srgbClr val="F7AB00">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dirty="0"/>
          </a:p>
        </p:txBody>
      </p:sp>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lvl1pPr>
              <a:defRPr>
                <a:latin typeface="華康中黑體" pitchFamily="49" charset="-120"/>
                <a:ea typeface="華康中黑體" pitchFamily="49" charset="-120"/>
              </a:defRPr>
            </a:lvl1pPr>
            <a:lvl2pPr>
              <a:defRPr>
                <a:latin typeface="華康中黑體" pitchFamily="49" charset="-120"/>
                <a:ea typeface="華康中黑體" pitchFamily="49" charset="-120"/>
              </a:defRPr>
            </a:lvl2pPr>
            <a:lvl3pPr>
              <a:defRPr>
                <a:latin typeface="華康中黑體" pitchFamily="49" charset="-120"/>
                <a:ea typeface="華康中黑體" pitchFamily="49" charset="-120"/>
              </a:defRPr>
            </a:lvl3pPr>
            <a:lvl4pPr>
              <a:defRPr>
                <a:latin typeface="華康中黑體" pitchFamily="49" charset="-120"/>
                <a:ea typeface="華康中黑體" pitchFamily="49" charset="-120"/>
              </a:defRPr>
            </a:lvl4pPr>
            <a:lvl5pPr>
              <a:defRPr>
                <a:latin typeface="華康中黑體" pitchFamily="49" charset="-120"/>
                <a:ea typeface="華康中黑體" pitchFamily="49" charset="-120"/>
              </a:defRPr>
            </a:lvl5p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5" name="Rectangle 4"/>
          <p:cNvSpPr>
            <a:spLocks noGrp="1" noChangeArrowheads="1"/>
          </p:cNvSpPr>
          <p:nvPr>
            <p:ph type="dt" sz="half" idx="10"/>
          </p:nvPr>
        </p:nvSpPr>
        <p:spPr/>
        <p:txBody>
          <a:bodyPr/>
          <a:lstStyle>
            <a:lvl1pPr>
              <a:defRPr smtClean="0"/>
            </a:lvl1pPr>
          </a:lstStyle>
          <a:p>
            <a:pPr>
              <a:defRPr/>
            </a:pPr>
            <a:fld id="{0D065B4C-2D2E-4BA2-9B14-97E10BB400BE}" type="datetime1">
              <a:rPr lang="zh-TW" altLang="en-US" smtClean="0"/>
              <a:t>2015/3/23</a:t>
            </a:fld>
            <a:endParaRPr lang="en-US" altLang="zh-TW"/>
          </a:p>
        </p:txBody>
      </p:sp>
      <p:sp>
        <p:nvSpPr>
          <p:cNvPr id="6" name="Rectangle 5"/>
          <p:cNvSpPr>
            <a:spLocks noGrp="1" noChangeArrowheads="1"/>
          </p:cNvSpPr>
          <p:nvPr>
            <p:ph type="ftr" sz="quarter" idx="11"/>
          </p:nvPr>
        </p:nvSpPr>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A272ACB8-32D6-4BA3-A453-EE320421D775}" type="slidenum">
              <a:rPr lang="zh-TW" altLang="en-US"/>
              <a:pPr>
                <a:defRPr/>
              </a:pPr>
              <a:t>‹#›</a:t>
            </a:fld>
            <a:endParaRPr lang="en-US" altLang="zh-TW"/>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區段標題">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4076ACD-9201-4CCC-B902-811D75936D6A}" type="datetime1">
              <a:rPr lang="zh-TW" altLang="en-US" smtClean="0"/>
              <a:t>2015/3/23</a:t>
            </a:fld>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7C00C21E-7A0B-4DB6-B866-8864CE6CE354}" type="slidenum">
              <a:rPr lang="zh-TW" altLang="en-US"/>
              <a:pPr>
                <a:defRPr/>
              </a:pPr>
              <a:t>‹#›</a:t>
            </a:fld>
            <a:endParaRPr lang="en-US" altLang="zh-TW"/>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125538"/>
            <a:ext cx="4038600" cy="50006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EF1E58DB-28DA-4FAC-B122-FF07D4A45BE8}" type="datetime1">
              <a:rPr lang="zh-TW" altLang="en-US" smtClean="0"/>
              <a:t>2015/3/23</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887C7169-D778-4617-BA0A-FC55DFB3BD03}" type="slidenum">
              <a:rPr lang="zh-TW" altLang="en-US"/>
              <a:pPr>
                <a:defRPr/>
              </a:pPr>
              <a:t>‹#›</a:t>
            </a:fld>
            <a:endParaRPr lang="en-US" altLang="zh-TW"/>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C8DBFBC6-29E5-42CD-9E15-FB56A1790C1C}" type="datetime1">
              <a:rPr lang="zh-TW" altLang="en-US" smtClean="0"/>
              <a:t>2015/3/23</a:t>
            </a:fld>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488F83DD-E961-459E-A479-5205CD73AD35}" type="slidenum">
              <a:rPr lang="zh-TW" altLang="en-US"/>
              <a:pPr>
                <a:defRPr/>
              </a:pPr>
              <a:t>‹#›</a:t>
            </a:fld>
            <a:endParaRPr lang="en-US" altLang="zh-TW"/>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fld id="{F015B258-4A94-4FAD-A62A-4228A718F4A9}" type="datetime1">
              <a:rPr lang="zh-TW" altLang="en-US" smtClean="0"/>
              <a:t>2015/3/23</a:t>
            </a:fld>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59BA74FE-0D80-4320-A9D4-055BD3261838}" type="slidenum">
              <a:rPr lang="zh-TW" altLang="en-US"/>
              <a:pPr>
                <a:defRPr/>
              </a:pPr>
              <a:t>‹#›</a:t>
            </a:fld>
            <a:endParaRPr lang="en-US" altLang="zh-TW"/>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7E667679-93E5-4748-B23E-E24C5FC2FCF4}" type="datetime1">
              <a:rPr lang="zh-TW" altLang="en-US" smtClean="0"/>
              <a:t>2015/3/23</a:t>
            </a:fld>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AA1A49E5-3A20-407A-9D87-6D755D365273}" type="slidenum">
              <a:rPr lang="zh-TW" altLang="en-US"/>
              <a:pPr>
                <a:defRPr/>
              </a:pPr>
              <a:t>‹#›</a:t>
            </a:fld>
            <a:endParaRPr lang="en-US" altLang="zh-TW"/>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12F21B46-6DE5-483E-A2E9-9F07CCB083E1}" type="datetime1">
              <a:rPr lang="zh-TW" altLang="en-US" smtClean="0"/>
              <a:t>2015/3/23</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3AC9A2A5-D762-42A1-8A1F-DAE89E3FFE8E}" type="slidenum">
              <a:rPr lang="zh-TW" altLang="en-US"/>
              <a:pPr>
                <a:defRPr/>
              </a:pPr>
              <a:t>‹#›</a:t>
            </a:fld>
            <a:endParaRPr lang="en-US"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4FBCFA11-DFCD-4C3D-A304-7E7DCCC43AD1}" type="datetime1">
              <a:rPr lang="zh-TW" altLang="en-US" smtClean="0"/>
              <a:t>2015/3/23</a:t>
            </a:fld>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11BA352-7CEF-4956-9B62-4F7B36F1B261}" type="slidenum">
              <a:rPr lang="zh-TW" altLang="en-US"/>
              <a:pPr>
                <a:defRPr/>
              </a:pPr>
              <a:t>‹#›</a:t>
            </a:fld>
            <a:endParaRPr lang="en-US"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2"/>
          <p:cNvPicPr>
            <a:picLocks noChangeAspect="1" noChangeArrowheads="1"/>
          </p:cNvPicPr>
          <p:nvPr/>
        </p:nvPicPr>
        <p:blipFill>
          <a:blip r:embed="rId13" cstate="print"/>
          <a:srcRect/>
          <a:stretch>
            <a:fillRect/>
          </a:stretch>
        </p:blipFill>
        <p:spPr bwMode="auto">
          <a:xfrm>
            <a:off x="0" y="5561013"/>
            <a:ext cx="9144000" cy="1323975"/>
          </a:xfrm>
          <a:prstGeom prst="rect">
            <a:avLst/>
          </a:prstGeom>
          <a:noFill/>
          <a:ln w="9525">
            <a:noFill/>
            <a:miter lim="800000"/>
            <a:headEnd/>
            <a:tailEnd/>
          </a:ln>
        </p:spPr>
      </p:pic>
      <p:pic>
        <p:nvPicPr>
          <p:cNvPr id="1027" name="Picture 2" descr="C:\Documents and Settings\User\桌面\立體圖.gif"/>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7515225" y="4508500"/>
            <a:ext cx="1628775" cy="1706563"/>
          </a:xfrm>
          <a:prstGeom prst="rect">
            <a:avLst/>
          </a:prstGeom>
          <a:noFill/>
          <a:ln w="9525">
            <a:noFill/>
            <a:miter lim="800000"/>
            <a:headEnd/>
            <a:tailEnd/>
          </a:ln>
        </p:spPr>
      </p:pic>
      <p:sp>
        <p:nvSpPr>
          <p:cNvPr id="1028" name="Rectangle 2"/>
          <p:cNvSpPr>
            <a:spLocks noGrp="1" noChangeArrowheads="1"/>
          </p:cNvSpPr>
          <p:nvPr>
            <p:ph type="title"/>
          </p:nvPr>
        </p:nvSpPr>
        <p:spPr bwMode="auto">
          <a:xfrm>
            <a:off x="0" y="260350"/>
            <a:ext cx="82296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9" name="Rectangle 3"/>
          <p:cNvSpPr>
            <a:spLocks noGrp="1" noChangeArrowheads="1"/>
          </p:cNvSpPr>
          <p:nvPr>
            <p:ph type="body" idx="1"/>
          </p:nvPr>
        </p:nvSpPr>
        <p:spPr bwMode="auto">
          <a:xfrm>
            <a:off x="457200" y="1125538"/>
            <a:ext cx="8229600" cy="50006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2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Arial" charset="0"/>
                <a:ea typeface="新細明體" charset="-120"/>
              </a:defRPr>
            </a:lvl1pPr>
          </a:lstStyle>
          <a:p>
            <a:pPr>
              <a:defRPr/>
            </a:pPr>
            <a:fld id="{B72AC093-F5F4-4E56-9424-B75BF075C844}" type="datetime1">
              <a:rPr lang="zh-TW" altLang="en-US" smtClean="0"/>
              <a:t>2015/3/23</a:t>
            </a:fld>
            <a:endParaRPr lang="en-US" altLang="zh-TW"/>
          </a:p>
        </p:txBody>
      </p:sp>
      <p:sp>
        <p:nvSpPr>
          <p:cNvPr id="2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新細明體" charset="-120"/>
              </a:defRPr>
            </a:lvl1pPr>
          </a:lstStyle>
          <a:p>
            <a:pPr>
              <a:defRPr/>
            </a:pPr>
            <a:endParaRPr lang="en-US" altLang="zh-TW"/>
          </a:p>
        </p:txBody>
      </p:sp>
      <p:sp>
        <p:nvSpPr>
          <p:cNvPr id="2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新細明體" charset="-120"/>
              </a:defRPr>
            </a:lvl1pPr>
          </a:lstStyle>
          <a:p>
            <a:pPr>
              <a:defRPr/>
            </a:pPr>
            <a:fld id="{53932F54-61F3-4831-AA59-F86EC10B3490}"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iming>
    <p:tnLst>
      <p:par>
        <p:cTn id="1" dur="indefinite" restart="never" nodeType="tmRoot"/>
      </p:par>
    </p:tnLst>
  </p:timing>
  <p:hf hdr="0" ftr="0" dt="0"/>
  <p:txStyles>
    <p:title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12.xml"/><Relationship Id="rId1" Type="http://schemas.openxmlformats.org/officeDocument/2006/relationships/slideLayout" Target="../slideLayouts/slideLayout7.xml"/><Relationship Id="rId4" Type="http://schemas.openxmlformats.org/officeDocument/2006/relationships/image" Target="../media/image135.jpeg"/></Relationships>
</file>

<file path=ppt/slides/_rels/slide1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3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1.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1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59.xml"/><Relationship Id="rId1" Type="http://schemas.openxmlformats.org/officeDocument/2006/relationships/slideLayout" Target="../slideLayouts/slideLayout7.xml"/><Relationship Id="rId4" Type="http://schemas.openxmlformats.org/officeDocument/2006/relationships/image" Target="../media/image174.png"/></Relationships>
</file>

<file path=ppt/slides/_rels/slide167.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0.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6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61.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16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62.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63.xml"/><Relationship Id="rId1" Type="http://schemas.openxmlformats.org/officeDocument/2006/relationships/slideLayout" Target="../slideLayouts/slideLayout7.xml"/><Relationship Id="rId4" Type="http://schemas.openxmlformats.org/officeDocument/2006/relationships/image" Target="../media/image182.png"/></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 Id="rId9"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6.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8.xml"/><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9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1.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7.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9"/>
          <p:cNvSpPr>
            <a:spLocks noGrp="1" noChangeArrowheads="1"/>
          </p:cNvSpPr>
          <p:nvPr>
            <p:ph type="ctrTitle"/>
          </p:nvPr>
        </p:nvSpPr>
        <p:spPr>
          <a:xfrm>
            <a:off x="617538" y="1166813"/>
            <a:ext cx="8069262" cy="1470025"/>
          </a:xfrm>
        </p:spPr>
        <p:txBody>
          <a:bodyPr/>
          <a:lstStyle/>
          <a:p>
            <a:pPr algn="dist" eaLnBrk="1" hangingPunct="1"/>
            <a:r>
              <a:rPr lang="zh-TW" altLang="en-US" sz="6000" dirty="0" smtClean="0">
                <a:solidFill>
                  <a:schemeClr val="tx1"/>
                </a:solidFill>
                <a:latin typeface="華康超明體" pitchFamily="49" charset="-120"/>
                <a:ea typeface="華康超明體" pitchFamily="49" charset="-120"/>
              </a:rPr>
              <a:t>報名系統操作說明會</a:t>
            </a:r>
          </a:p>
        </p:txBody>
      </p:sp>
      <p:sp>
        <p:nvSpPr>
          <p:cNvPr id="4100" name="Rectangle 6"/>
          <p:cNvSpPr>
            <a:spLocks noGrp="1" noChangeArrowheads="1"/>
          </p:cNvSpPr>
          <p:nvPr>
            <p:ph type="subTitle" idx="1"/>
          </p:nvPr>
        </p:nvSpPr>
        <p:spPr>
          <a:xfrm>
            <a:off x="3276600" y="2569215"/>
            <a:ext cx="5399088" cy="504825"/>
          </a:xfrm>
        </p:spPr>
        <p:txBody>
          <a:bodyPr/>
          <a:lstStyle/>
          <a:p>
            <a:pPr algn="l" eaLnBrk="1" hangingPunct="1"/>
            <a:r>
              <a:rPr lang="zh-TW" altLang="en-US" sz="2400" dirty="0" smtClean="0">
                <a:latin typeface="華康中黑體" pitchFamily="49" charset="-120"/>
              </a:rPr>
              <a:t>主辦單位： </a:t>
            </a:r>
          </a:p>
        </p:txBody>
      </p:sp>
      <p:sp>
        <p:nvSpPr>
          <p:cNvPr id="230401" name="Rectangle 1"/>
          <p:cNvSpPr>
            <a:spLocks noChangeArrowheads="1"/>
          </p:cNvSpPr>
          <p:nvPr/>
        </p:nvSpPr>
        <p:spPr bwMode="auto">
          <a:xfrm>
            <a:off x="702824" y="980728"/>
            <a:ext cx="7417415" cy="46166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R="0" lvl="0" defTabSz="914400" latinLnBrk="0">
              <a:lnSpc>
                <a:spcPct val="100000"/>
              </a:lnSpc>
              <a:spcBef>
                <a:spcPct val="20000"/>
              </a:spcBef>
              <a:buClrTx/>
              <a:buSzTx/>
              <a:tabLst/>
            </a:pPr>
            <a:r>
              <a:rPr lang="en-US" altLang="zh-TW" sz="2400" dirty="0" smtClean="0">
                <a:latin typeface="華康中黑體" pitchFamily="49" charset="-120"/>
                <a:ea typeface="+mn-ea"/>
              </a:rPr>
              <a:t>104</a:t>
            </a:r>
            <a:r>
              <a:rPr lang="zh-TW" altLang="en-US" sz="2400" dirty="0" smtClean="0">
                <a:latin typeface="華康中黑體" pitchFamily="49" charset="-120"/>
                <a:ea typeface="+mn-ea"/>
              </a:rPr>
              <a:t>學年度四技二專「甄選入學」、「技優甄審入學」</a:t>
            </a:r>
          </a:p>
        </p:txBody>
      </p:sp>
      <p:pic>
        <p:nvPicPr>
          <p:cNvPr id="6" name="圖片 5" descr="聯合會logo.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4048" y="2528639"/>
            <a:ext cx="3206703" cy="585976"/>
          </a:xfrm>
          <a:prstGeom prst="rect">
            <a:avLst/>
          </a:prstGeom>
        </p:spPr>
      </p:pic>
      <p:sp>
        <p:nvSpPr>
          <p:cNvPr id="2" name="投影片編號版面配置區 1"/>
          <p:cNvSpPr>
            <a:spLocks noGrp="1"/>
          </p:cNvSpPr>
          <p:nvPr>
            <p:ph type="sldNum" sz="quarter" idx="12"/>
          </p:nvPr>
        </p:nvSpPr>
        <p:spPr/>
        <p:txBody>
          <a:bodyPr/>
          <a:lstStyle/>
          <a:p>
            <a:pPr>
              <a:defRPr/>
            </a:pPr>
            <a:fld id="{EBE3EE61-3F3D-47FA-8BA5-6513F9B77B0A}" type="slidenum">
              <a:rPr lang="zh-TW" altLang="en-US" smtClean="0"/>
              <a:pPr>
                <a:defRPr/>
              </a:pPr>
              <a:t>1</a:t>
            </a:fld>
            <a:endParaRPr lang="en-US" altLang="zh-TW"/>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wipe(left)">
                                      <p:cBhvr>
                                        <p:cTn id="7"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23528" y="1196752"/>
            <a:ext cx="8441845" cy="4568428"/>
          </a:xfrm>
          <a:prstGeom prst="rect">
            <a:avLst/>
          </a:prstGeom>
        </p:spPr>
      </p:pic>
      <p:sp>
        <p:nvSpPr>
          <p:cNvPr id="266244" name="Rectangle 2"/>
          <p:cNvSpPr>
            <a:spLocks noGrp="1" noChangeArrowheads="1"/>
          </p:cNvSpPr>
          <p:nvPr>
            <p:ph type="title" idx="4294967295"/>
          </p:nvPr>
        </p:nvSpPr>
        <p:spPr>
          <a:xfrm>
            <a:off x="215900" y="285750"/>
            <a:ext cx="7451725" cy="652463"/>
          </a:xfrm>
        </p:spPr>
        <p:txBody>
          <a:bodyPr/>
          <a:lstStyle/>
          <a:p>
            <a:pPr eaLnBrk="1" hangingPunct="1"/>
            <a:r>
              <a:rPr lang="zh-TW" altLang="en-US" sz="3200" kern="1200" dirty="0" smtClean="0">
                <a:latin typeface="華康超明體" pitchFamily="49" charset="-120"/>
                <a:ea typeface="華康超明體" pitchFamily="49" charset="-120"/>
              </a:rPr>
              <a:t>甄選入學招生集體報名系統</a:t>
            </a:r>
            <a:r>
              <a:rPr lang="zh-TW" altLang="en-US" sz="4200" kern="1200" dirty="0" smtClean="0">
                <a:solidFill>
                  <a:srgbClr val="FF0000"/>
                </a:solidFill>
                <a:latin typeface="華康超明體" pitchFamily="49" charset="-120"/>
                <a:ea typeface="華康超明體" pitchFamily="49" charset="-120"/>
              </a:rPr>
              <a:t>登入頁面</a:t>
            </a:r>
          </a:p>
        </p:txBody>
      </p:sp>
      <p:sp>
        <p:nvSpPr>
          <p:cNvPr id="320516" name="AutoShape 4"/>
          <p:cNvSpPr>
            <a:spLocks noChangeArrowheads="1"/>
          </p:cNvSpPr>
          <p:nvPr/>
        </p:nvSpPr>
        <p:spPr bwMode="auto">
          <a:xfrm rot="10800000">
            <a:off x="5940152" y="2564904"/>
            <a:ext cx="2663825" cy="642937"/>
          </a:xfrm>
          <a:prstGeom prst="wedgeRectCallout">
            <a:avLst>
              <a:gd name="adj1" fmla="val 37421"/>
              <a:gd name="adj2" fmla="val -9642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a:solidFill>
                  <a:srgbClr val="000000"/>
                </a:solidFill>
                <a:latin typeface="微軟正黑體" pitchFamily="34" charset="-120"/>
                <a:ea typeface="微軟正黑體" pitchFamily="34" charset="-120"/>
              </a:rPr>
              <a:t>輸入學校帳號、密碼及驗證碼登入系統</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10</a:t>
            </a:fld>
            <a:endParaRPr lang="en-US" altLang="zh-TW"/>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043608" y="1263291"/>
            <a:ext cx="6363969" cy="4622186"/>
          </a:xfrm>
          <a:prstGeom prst="rect">
            <a:avLst/>
          </a:prstGeom>
        </p:spPr>
      </p:pic>
      <p:sp>
        <p:nvSpPr>
          <p:cNvPr id="120835" name="Rectangle 3"/>
          <p:cNvSpPr>
            <a:spLocks noChangeArrowheads="1"/>
          </p:cNvSpPr>
          <p:nvPr/>
        </p:nvSpPr>
        <p:spPr bwMode="auto">
          <a:xfrm>
            <a:off x="180975" y="285750"/>
            <a:ext cx="9144000" cy="647700"/>
          </a:xfrm>
          <a:prstGeom prst="rect">
            <a:avLst/>
          </a:prstGeom>
          <a:noFill/>
          <a:ln w="9525" algn="ctr">
            <a:noFill/>
            <a:miter lim="800000"/>
            <a:headEnd/>
            <a:tailEnd/>
          </a:ln>
          <a:effectLst/>
        </p:spPr>
        <p:txBody>
          <a:bodyPr anchor="ctr"/>
          <a:lstStyle/>
          <a:p>
            <a:r>
              <a:rPr lang="zh-TW" altLang="en-US" sz="3200" dirty="0" smtClean="0">
                <a:latin typeface="華康超明體" pitchFamily="49" charset="-120"/>
                <a:ea typeface="華康超明體" pitchFamily="49" charset="-120"/>
              </a:rPr>
              <a:t>甄選入</a:t>
            </a:r>
            <a:r>
              <a:rPr lang="zh-TW" altLang="en-US" sz="3200" dirty="0" smtClean="0">
                <a:solidFill>
                  <a:schemeClr val="tx2"/>
                </a:solidFill>
                <a:latin typeface="華康超明體" pitchFamily="49" charset="-120"/>
                <a:ea typeface="華康超明體" pitchFamily="49" charset="-120"/>
                <a:cs typeface="+mj-cs"/>
              </a:rPr>
              <a:t>學招生</a:t>
            </a:r>
            <a:r>
              <a:rPr lang="zh-TW" altLang="en-US" sz="3200" dirty="0" smtClean="0">
                <a:latin typeface="華康超明體" pitchFamily="49" charset="-120"/>
                <a:ea typeface="華康超明體" pitchFamily="49" charset="-120"/>
              </a:rPr>
              <a:t>第二階段</a:t>
            </a:r>
            <a:r>
              <a:rPr lang="zh-TW" altLang="en-US" sz="3200" dirty="0" smtClean="0">
                <a:solidFill>
                  <a:srgbClr val="FF0000"/>
                </a:solidFill>
                <a:latin typeface="華康超明體" pitchFamily="49" charset="-120"/>
                <a:ea typeface="華康超明體" pitchFamily="49" charset="-120"/>
              </a:rPr>
              <a:t>個別</a:t>
            </a:r>
            <a:r>
              <a:rPr lang="zh-TW" altLang="en-US" sz="3200" dirty="0" smtClean="0">
                <a:latin typeface="華康超明體" pitchFamily="49" charset="-120"/>
                <a:ea typeface="華康超明體" pitchFamily="49" charset="-120"/>
              </a:rPr>
              <a:t>報名系統</a:t>
            </a:r>
            <a:endParaRPr lang="en-US" altLang="zh-TW" sz="3200" dirty="0" smtClean="0">
              <a:latin typeface="華康超明體" pitchFamily="49" charset="-120"/>
              <a:ea typeface="華康超明體" pitchFamily="49" charset="-120"/>
            </a:endParaRPr>
          </a:p>
          <a:p>
            <a:r>
              <a:rPr lang="zh-TW" altLang="en-US" sz="2800" dirty="0" smtClean="0">
                <a:solidFill>
                  <a:srgbClr val="FF0000"/>
                </a:solidFill>
                <a:latin typeface="華康超明體" pitchFamily="49" charset="-120"/>
                <a:ea typeface="華康超明體" pitchFamily="49" charset="-120"/>
                <a:cs typeface="+mj-cs"/>
              </a:rPr>
              <a:t>完成報名提示</a:t>
            </a:r>
            <a:r>
              <a:rPr lang="zh-TW" altLang="en-US" sz="2800" dirty="0">
                <a:solidFill>
                  <a:srgbClr val="FF0000"/>
                </a:solidFill>
                <a:latin typeface="華康超明體" pitchFamily="49" charset="-120"/>
                <a:ea typeface="華康超明體" pitchFamily="49" charset="-120"/>
                <a:cs typeface="+mj-cs"/>
              </a:rPr>
              <a:t>圖樣</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100</a:t>
            </a:fld>
            <a:endParaRPr lang="en-US" altLang="zh-TW"/>
          </a:p>
        </p:txBody>
      </p:sp>
      <p:sp>
        <p:nvSpPr>
          <p:cNvPr id="6" name="AutoShape 7"/>
          <p:cNvSpPr>
            <a:spLocks noChangeArrowheads="1"/>
          </p:cNvSpPr>
          <p:nvPr/>
        </p:nvSpPr>
        <p:spPr bwMode="auto">
          <a:xfrm rot="10800000" flipH="1" flipV="1">
            <a:off x="1050576" y="4797152"/>
            <a:ext cx="6552728" cy="720725"/>
          </a:xfrm>
          <a:prstGeom prst="wedgeRectCallout">
            <a:avLst>
              <a:gd name="adj1" fmla="val 8631"/>
              <a:gd name="adj2" fmla="val -15602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微軟正黑體" pitchFamily="34" charset="-120"/>
                <a:ea typeface="微軟正黑體" pitchFamily="34" charset="-120"/>
              </a:rPr>
              <a:t>出現鳳梨寶寶圖示或「您已經完成第二階段報名資料確認，無法再進行修改」訊息提示，才算完成第二階段個別報名</a:t>
            </a:r>
            <a:endParaRPr kumimoji="0" lang="zh-TW" altLang="en-US"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403319" y="1079203"/>
            <a:ext cx="8085043" cy="5805626"/>
          </a:xfrm>
          <a:prstGeom prst="rect">
            <a:avLst/>
          </a:prstGeom>
        </p:spPr>
      </p:pic>
      <p:sp>
        <p:nvSpPr>
          <p:cNvPr id="120835" name="Rectangle 3"/>
          <p:cNvSpPr>
            <a:spLocks noChangeArrowheads="1"/>
          </p:cNvSpPr>
          <p:nvPr/>
        </p:nvSpPr>
        <p:spPr bwMode="auto">
          <a:xfrm>
            <a:off x="180975" y="285750"/>
            <a:ext cx="9144000" cy="647700"/>
          </a:xfrm>
          <a:prstGeom prst="rect">
            <a:avLst/>
          </a:prstGeom>
          <a:noFill/>
          <a:ln w="9525" algn="ctr">
            <a:noFill/>
            <a:miter lim="800000"/>
            <a:headEnd/>
            <a:tailEnd/>
          </a:ln>
          <a:effectLst/>
        </p:spPr>
        <p:txBody>
          <a:bodyPr anchor="ctr"/>
          <a:lstStyle/>
          <a:p>
            <a:r>
              <a:rPr lang="zh-TW" altLang="en-US" sz="3200" dirty="0" smtClean="0">
                <a:latin typeface="華康超明體" pitchFamily="49" charset="-120"/>
                <a:ea typeface="華康超明體" pitchFamily="49" charset="-120"/>
              </a:rPr>
              <a:t>甄選入學</a:t>
            </a:r>
            <a:r>
              <a:rPr lang="zh-TW" altLang="en-US" sz="3200" dirty="0" smtClean="0">
                <a:solidFill>
                  <a:schemeClr val="tx2"/>
                </a:solidFill>
                <a:latin typeface="華康超明體" pitchFamily="49" charset="-120"/>
                <a:ea typeface="華康超明體" pitchFamily="49" charset="-120"/>
                <a:cs typeface="+mj-cs"/>
              </a:rPr>
              <a:t>招生</a:t>
            </a:r>
            <a:r>
              <a:rPr lang="zh-TW" altLang="en-US" sz="3200" dirty="0" smtClean="0">
                <a:latin typeface="華康超明體" pitchFamily="49" charset="-120"/>
                <a:ea typeface="華康超明體" pitchFamily="49" charset="-120"/>
              </a:rPr>
              <a:t>第二階段</a:t>
            </a:r>
            <a:r>
              <a:rPr lang="zh-TW" altLang="en-US" sz="3200" dirty="0" smtClean="0">
                <a:solidFill>
                  <a:srgbClr val="FF0000"/>
                </a:solidFill>
                <a:latin typeface="華康超明體" pitchFamily="49" charset="-120"/>
                <a:ea typeface="華康超明體" pitchFamily="49" charset="-120"/>
              </a:rPr>
              <a:t>個別</a:t>
            </a:r>
            <a:r>
              <a:rPr lang="zh-TW" altLang="en-US" sz="3200" dirty="0" smtClean="0">
                <a:latin typeface="華康超明體" pitchFamily="49" charset="-120"/>
                <a:ea typeface="華康超明體" pitchFamily="49" charset="-120"/>
              </a:rPr>
              <a:t>報名系統</a:t>
            </a:r>
            <a:endParaRPr lang="en-US" altLang="zh-TW" sz="3200" dirty="0" smtClean="0">
              <a:latin typeface="華康超明體" pitchFamily="49" charset="-120"/>
              <a:ea typeface="華康超明體" pitchFamily="49" charset="-120"/>
            </a:endParaRPr>
          </a:p>
          <a:p>
            <a:r>
              <a:rPr lang="zh-TW" altLang="en-US" sz="2800" dirty="0" smtClean="0">
                <a:solidFill>
                  <a:srgbClr val="FF0000"/>
                </a:solidFill>
                <a:latin typeface="華康超明體" pitchFamily="49" charset="-120"/>
                <a:ea typeface="華康超明體" pitchFamily="49" charset="-120"/>
                <a:cs typeface="+mj-cs"/>
              </a:rPr>
              <a:t>列印</a:t>
            </a:r>
            <a:r>
              <a:rPr lang="zh-TW" altLang="en-US" sz="2800" dirty="0">
                <a:solidFill>
                  <a:srgbClr val="FF0000"/>
                </a:solidFill>
                <a:latin typeface="華康超明體" pitchFamily="49" charset="-120"/>
                <a:ea typeface="華康超明體" pitchFamily="49" charset="-120"/>
                <a:cs typeface="+mj-cs"/>
              </a:rPr>
              <a:t>表件</a:t>
            </a:r>
          </a:p>
        </p:txBody>
      </p:sp>
      <p:sp>
        <p:nvSpPr>
          <p:cNvPr id="14" name="AutoShape 4"/>
          <p:cNvSpPr>
            <a:spLocks noChangeArrowheads="1"/>
          </p:cNvSpPr>
          <p:nvPr/>
        </p:nvSpPr>
        <p:spPr bwMode="auto">
          <a:xfrm rot="10800000" flipH="1" flipV="1">
            <a:off x="2267744" y="1772816"/>
            <a:ext cx="6220618" cy="360363"/>
          </a:xfrm>
          <a:prstGeom prst="wedgeRectCallout">
            <a:avLst>
              <a:gd name="adj1" fmla="val -17412"/>
              <a:gd name="adj2" fmla="val 28336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zh-TW" dirty="0">
                <a:latin typeface="微軟正黑體" pitchFamily="34" charset="-120"/>
                <a:ea typeface="微軟正黑體" pitchFamily="34" charset="-120"/>
              </a:rPr>
              <a:t>系統產生表件須用</a:t>
            </a:r>
            <a:r>
              <a:rPr kumimoji="0" lang="en-US" altLang="zh-TW" dirty="0">
                <a:latin typeface="微軟正黑體" pitchFamily="34" charset="-120"/>
                <a:ea typeface="微軟正黑體" pitchFamily="34" charset="-120"/>
              </a:rPr>
              <a:t>PDF</a:t>
            </a:r>
            <a:r>
              <a:rPr kumimoji="0" lang="zh-TW" altLang="en-US" dirty="0">
                <a:latin typeface="微軟正黑體" pitchFamily="34" charset="-120"/>
                <a:ea typeface="微軟正黑體" pitchFamily="34" charset="-120"/>
              </a:rPr>
              <a:t>開啟，無</a:t>
            </a:r>
            <a:r>
              <a:rPr kumimoji="0" lang="en-US" altLang="zh-TW" dirty="0">
                <a:latin typeface="微軟正黑體" pitchFamily="34" charset="-120"/>
                <a:ea typeface="微軟正黑體" pitchFamily="34" charset="-120"/>
              </a:rPr>
              <a:t>PDF</a:t>
            </a:r>
            <a:r>
              <a:rPr kumimoji="0" lang="zh-TW" altLang="en-US" dirty="0">
                <a:latin typeface="微軟正黑體" pitchFamily="34" charset="-120"/>
                <a:ea typeface="微軟正黑體" pitchFamily="34" charset="-120"/>
              </a:rPr>
              <a:t>軟體考生可先下載</a:t>
            </a:r>
            <a:r>
              <a:rPr kumimoji="0" lang="zh-TW" altLang="en-US" dirty="0" smtClean="0">
                <a:latin typeface="微軟正黑體" pitchFamily="34" charset="-120"/>
                <a:ea typeface="微軟正黑體" pitchFamily="34" charset="-120"/>
              </a:rPr>
              <a:t>安裝</a:t>
            </a:r>
            <a:endParaRPr kumimoji="0" lang="zh-TW" altLang="en-US" dirty="0">
              <a:solidFill>
                <a:srgbClr val="000000"/>
              </a:solidFill>
              <a:latin typeface="微軟正黑體" pitchFamily="34" charset="-120"/>
              <a:ea typeface="微軟正黑體" pitchFamily="34" charset="-120"/>
            </a:endParaRPr>
          </a:p>
        </p:txBody>
      </p:sp>
      <p:sp>
        <p:nvSpPr>
          <p:cNvPr id="15" name="AutoShape 12"/>
          <p:cNvSpPr>
            <a:spLocks noChangeArrowheads="1"/>
          </p:cNvSpPr>
          <p:nvPr/>
        </p:nvSpPr>
        <p:spPr bwMode="auto">
          <a:xfrm>
            <a:off x="152774" y="1807477"/>
            <a:ext cx="463550" cy="4032250"/>
          </a:xfrm>
          <a:prstGeom prst="wedgeRectCallout">
            <a:avLst>
              <a:gd name="adj1" fmla="val 208174"/>
              <a:gd name="adj2" fmla="val 551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vert="eaVert"/>
          <a:lstStyle/>
          <a:p>
            <a:pPr algn="ctr">
              <a:buClr>
                <a:schemeClr val="accent1"/>
              </a:buClr>
            </a:pPr>
            <a:r>
              <a:rPr kumimoji="0" lang="zh-TW" altLang="en-US" dirty="0">
                <a:solidFill>
                  <a:srgbClr val="000000"/>
                </a:solidFill>
                <a:latin typeface="微軟正黑體" pitchFamily="34" charset="-120"/>
                <a:ea typeface="微軟正黑體" pitchFamily="34" charset="-120"/>
              </a:rPr>
              <a:t>低收入戶考生劃撥單功能反白無需繳費</a:t>
            </a:r>
          </a:p>
        </p:txBody>
      </p:sp>
      <p:sp>
        <p:nvSpPr>
          <p:cNvPr id="16" name="AutoShape 4"/>
          <p:cNvSpPr>
            <a:spLocks noChangeArrowheads="1"/>
          </p:cNvSpPr>
          <p:nvPr/>
        </p:nvSpPr>
        <p:spPr bwMode="auto">
          <a:xfrm rot="10800000" flipH="1" flipV="1">
            <a:off x="619400" y="6208382"/>
            <a:ext cx="6832920" cy="661975"/>
          </a:xfrm>
          <a:prstGeom prst="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微軟正黑體" pitchFamily="34" charset="-120"/>
                <a:ea typeface="微軟正黑體" pitchFamily="34" charset="-120"/>
              </a:rPr>
              <a:t>考生自行</a:t>
            </a:r>
            <a:r>
              <a:rPr kumimoji="0" lang="zh-TW" altLang="en-US" dirty="0">
                <a:solidFill>
                  <a:srgbClr val="000000"/>
                </a:solidFill>
                <a:latin typeface="微軟正黑體" pitchFamily="34" charset="-120"/>
                <a:ea typeface="微軟正黑體" pitchFamily="34" charset="-120"/>
              </a:rPr>
              <a:t>下載列印</a:t>
            </a:r>
            <a:r>
              <a:rPr kumimoji="0" lang="zh-TW" altLang="en-US" dirty="0" smtClean="0">
                <a:solidFill>
                  <a:srgbClr val="000000"/>
                </a:solidFill>
                <a:latin typeface="微軟正黑體" pitchFamily="34" charset="-120"/>
                <a:ea typeface="微軟正黑體" pitchFamily="34" charset="-120"/>
              </a:rPr>
              <a:t>報名相關表</a:t>
            </a:r>
            <a:r>
              <a:rPr kumimoji="0" lang="zh-TW" altLang="en-US" dirty="0">
                <a:solidFill>
                  <a:srgbClr val="000000"/>
                </a:solidFill>
                <a:latin typeface="微軟正黑體" pitchFamily="34" charset="-120"/>
                <a:ea typeface="微軟正黑體" pitchFamily="34" charset="-120"/>
              </a:rPr>
              <a:t>件</a:t>
            </a:r>
            <a:r>
              <a:rPr kumimoji="0" lang="zh-TW" altLang="en-US" dirty="0" smtClean="0">
                <a:solidFill>
                  <a:srgbClr val="000000"/>
                </a:solidFill>
                <a:latin typeface="微軟正黑體" pitchFamily="34" charset="-120"/>
                <a:ea typeface="微軟正黑體" pitchFamily="34" charset="-120"/>
              </a:rPr>
              <a:t>，於規定時間</a:t>
            </a:r>
            <a:r>
              <a:rPr kumimoji="0" lang="zh-TW" altLang="en-US" dirty="0">
                <a:solidFill>
                  <a:srgbClr val="000000"/>
                </a:solidFill>
                <a:latin typeface="微軟正黑體" pitchFamily="34" charset="-120"/>
                <a:ea typeface="微軟正黑體" pitchFamily="34" charset="-120"/>
              </a:rPr>
              <a:t>內完成繳費並寄</a:t>
            </a:r>
            <a:r>
              <a:rPr kumimoji="0" lang="zh-TW" altLang="en-US" dirty="0" smtClean="0">
                <a:solidFill>
                  <a:srgbClr val="000000"/>
                </a:solidFill>
                <a:latin typeface="微軟正黑體" pitchFamily="34" charset="-120"/>
                <a:ea typeface="微軟正黑體" pitchFamily="34" charset="-120"/>
              </a:rPr>
              <a:t>資料</a:t>
            </a:r>
            <a:endParaRPr kumimoji="0" lang="en-US" altLang="zh-TW" dirty="0" smtClean="0">
              <a:solidFill>
                <a:srgbClr val="000000"/>
              </a:solidFill>
              <a:latin typeface="微軟正黑體" pitchFamily="34" charset="-120"/>
              <a:ea typeface="微軟正黑體" pitchFamily="34" charset="-120"/>
            </a:endParaRPr>
          </a:p>
          <a:p>
            <a:pPr>
              <a:buClr>
                <a:schemeClr val="accent1"/>
              </a:buClr>
            </a:pPr>
            <a:r>
              <a:rPr lang="zh-TW" altLang="en-US" dirty="0" smtClean="0">
                <a:latin typeface="微軟正黑體" pitchFamily="34" charset="-120"/>
                <a:ea typeface="微軟正黑體" pitchFamily="34" charset="-120"/>
              </a:rPr>
              <a:t>（應屆畢業考生統一由就讀學校集體繳費及繳件）</a:t>
            </a:r>
            <a:endParaRPr lang="zh-TW" altLang="en-US"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101</a:t>
            </a:fld>
            <a:endParaRPr lang="en-US" altLang="zh-TW" dirty="0"/>
          </a:p>
        </p:txBody>
      </p:sp>
      <p:sp>
        <p:nvSpPr>
          <p:cNvPr id="8" name="矩形 7"/>
          <p:cNvSpPr/>
          <p:nvPr/>
        </p:nvSpPr>
        <p:spPr>
          <a:xfrm>
            <a:off x="6128718" y="2181731"/>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180975" y="285750"/>
            <a:ext cx="9144000" cy="647700"/>
          </a:xfrm>
          <a:ln/>
        </p:spPr>
        <p:txBody>
          <a:bodyPr/>
          <a:lstStyle/>
          <a:p>
            <a:pPr eaLnBrk="1" hangingPunct="1"/>
            <a:r>
              <a:rPr lang="zh-TW" altLang="en-US" sz="3200" dirty="0" smtClean="0">
                <a:latin typeface="華康超明體" pitchFamily="49" charset="-120"/>
                <a:ea typeface="華康超明體" pitchFamily="49" charset="-120"/>
              </a:rPr>
              <a:t>甄選入學招生第二階段</a:t>
            </a:r>
            <a:r>
              <a:rPr lang="zh-TW" altLang="en-US" sz="3200" dirty="0" smtClean="0">
                <a:solidFill>
                  <a:srgbClr val="FF0000"/>
                </a:solidFill>
                <a:latin typeface="華康超明體" pitchFamily="49" charset="-120"/>
                <a:ea typeface="華康超明體" pitchFamily="49" charset="-120"/>
              </a:rPr>
              <a:t>個別</a:t>
            </a:r>
            <a:r>
              <a:rPr lang="zh-TW" altLang="en-US" sz="3200" dirty="0" smtClean="0">
                <a:latin typeface="華康超明體" pitchFamily="49" charset="-120"/>
                <a:ea typeface="華康超明體" pitchFamily="49" charset="-120"/>
              </a:rPr>
              <a:t>報名系統</a:t>
            </a:r>
            <a:r>
              <a:rPr lang="en-US" altLang="zh-TW" sz="3200" dirty="0" smtClean="0">
                <a:latin typeface="華康超明體" pitchFamily="49" charset="-120"/>
                <a:ea typeface="華康超明體" pitchFamily="49" charset="-120"/>
              </a:rPr>
              <a:t/>
            </a:r>
            <a:br>
              <a:rPr lang="en-US" altLang="zh-TW" sz="3200" dirty="0" smtClean="0">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rPr>
              <a:t>相關表件</a:t>
            </a:r>
            <a:endParaRPr lang="en-US" altLang="zh-TW" kern="1200" dirty="0" smtClean="0">
              <a:solidFill>
                <a:srgbClr val="FF0000"/>
              </a:solidFill>
              <a:latin typeface="華康超明體" pitchFamily="49" charset="-120"/>
              <a:ea typeface="華康超明體" pitchFamily="49" charset="-120"/>
            </a:endParaRPr>
          </a:p>
        </p:txBody>
      </p:sp>
      <p:sp>
        <p:nvSpPr>
          <p:cNvPr id="209926" name="Rectangle 6"/>
          <p:cNvSpPr>
            <a:spLocks noChangeArrowheads="1"/>
          </p:cNvSpPr>
          <p:nvPr/>
        </p:nvSpPr>
        <p:spPr bwMode="auto">
          <a:xfrm>
            <a:off x="611560" y="5517232"/>
            <a:ext cx="8352928" cy="1015663"/>
          </a:xfrm>
          <a:prstGeom prst="rect">
            <a:avLst/>
          </a:prstGeom>
          <a:solidFill>
            <a:srgbClr val="006600"/>
          </a:solidFill>
          <a:ln w="9525">
            <a:noFill/>
            <a:miter lim="800000"/>
            <a:headEnd/>
            <a:tailEnd/>
          </a:ln>
          <a:effectLst/>
        </p:spPr>
        <p:txBody>
          <a:bodyPr vert="horz" wrap="square">
            <a:spAutoFit/>
          </a:bodyPr>
          <a:lstStyle/>
          <a:p>
            <a:r>
              <a:rPr lang="zh-TW" altLang="en-US" sz="2000" dirty="0" smtClean="0">
                <a:solidFill>
                  <a:schemeClr val="bg1"/>
                </a:solidFill>
                <a:latin typeface="微軟正黑體" pitchFamily="34" charset="-120"/>
                <a:ea typeface="微軟正黑體" pitchFamily="34" charset="-120"/>
              </a:rPr>
              <a:t>完成甄選入學申請校系科</a:t>
            </a:r>
            <a:r>
              <a:rPr lang="en-US" altLang="zh-TW" sz="2000" dirty="0" smtClean="0">
                <a:solidFill>
                  <a:schemeClr val="bg1"/>
                </a:solidFill>
                <a:latin typeface="微軟正黑體" pitchFamily="34" charset="-120"/>
                <a:ea typeface="微軟正黑體" pitchFamily="34" charset="-120"/>
              </a:rPr>
              <a:t>(</a:t>
            </a:r>
            <a:r>
              <a:rPr lang="zh-TW" altLang="en-US" sz="2000" dirty="0" smtClean="0">
                <a:solidFill>
                  <a:schemeClr val="bg1"/>
                </a:solidFill>
                <a:latin typeface="微軟正黑體" pitchFamily="34" charset="-120"/>
                <a:ea typeface="微軟正黑體" pitchFamily="34" charset="-120"/>
              </a:rPr>
              <a:t>組</a:t>
            </a:r>
            <a:r>
              <a:rPr lang="en-US" altLang="zh-TW" sz="2000" dirty="0" smtClean="0">
                <a:solidFill>
                  <a:schemeClr val="bg1"/>
                </a:solidFill>
                <a:latin typeface="微軟正黑體" pitchFamily="34" charset="-120"/>
                <a:ea typeface="微軟正黑體" pitchFamily="34" charset="-120"/>
              </a:rPr>
              <a:t>)</a:t>
            </a:r>
            <a:r>
              <a:rPr lang="zh-TW" altLang="en-US" sz="2000" dirty="0" smtClean="0">
                <a:solidFill>
                  <a:schemeClr val="bg1"/>
                </a:solidFill>
                <a:latin typeface="微軟正黑體" pitchFamily="34" charset="-120"/>
                <a:ea typeface="微軟正黑體" pitchFamily="34" charset="-120"/>
              </a:rPr>
              <a:t>、學程確認單</a:t>
            </a:r>
            <a:endParaRPr lang="en-US" altLang="zh-TW" sz="2000" dirty="0" smtClean="0">
              <a:solidFill>
                <a:schemeClr val="bg1"/>
              </a:solidFill>
              <a:latin typeface="微軟正黑體" pitchFamily="34" charset="-120"/>
              <a:ea typeface="微軟正黑體" pitchFamily="34" charset="-120"/>
            </a:endParaRPr>
          </a:p>
          <a:p>
            <a:r>
              <a:rPr lang="zh-TW" altLang="en-US" sz="2000" dirty="0" smtClean="0">
                <a:solidFill>
                  <a:schemeClr val="bg1"/>
                </a:solidFill>
                <a:latin typeface="微軟正黑體" pitchFamily="34" charset="-120"/>
                <a:ea typeface="微軟正黑體" pitchFamily="34" charset="-120"/>
              </a:rPr>
              <a:t>應屆畢業生：將本確認單、連同甄試費用及書面資料繳交高中職學校</a:t>
            </a:r>
            <a:endParaRPr lang="en-US" altLang="zh-TW" sz="2000" dirty="0" smtClean="0">
              <a:solidFill>
                <a:schemeClr val="bg1"/>
              </a:solidFill>
              <a:latin typeface="微軟正黑體" pitchFamily="34" charset="-120"/>
              <a:ea typeface="微軟正黑體" pitchFamily="34" charset="-120"/>
            </a:endParaRPr>
          </a:p>
          <a:p>
            <a:r>
              <a:rPr lang="zh-TW" altLang="en-US" sz="2000" dirty="0" smtClean="0">
                <a:solidFill>
                  <a:schemeClr val="bg1"/>
                </a:solidFill>
                <a:latin typeface="微軟正黑體" pitchFamily="34" charset="-120"/>
                <a:ea typeface="微軟正黑體" pitchFamily="34" charset="-120"/>
              </a:rPr>
              <a:t>非應屆畢業生：自行留存</a:t>
            </a:r>
            <a:endParaRPr lang="zh-TW" altLang="en-US" sz="2000" dirty="0">
              <a:solidFill>
                <a:schemeClr val="bg1"/>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102</a:t>
            </a:fld>
            <a:endParaRPr lang="en-US" altLang="zh-TW"/>
          </a:p>
        </p:txBody>
      </p:sp>
      <p:sp>
        <p:nvSpPr>
          <p:cNvPr id="7" name="矩形 6"/>
          <p:cNvSpPr/>
          <p:nvPr/>
        </p:nvSpPr>
        <p:spPr>
          <a:xfrm>
            <a:off x="5652120" y="3370739"/>
            <a:ext cx="2160240" cy="27428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982053" y="3356991"/>
            <a:ext cx="1797859" cy="28803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267744" y="2668166"/>
            <a:ext cx="1080120" cy="25677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727684" y="2204864"/>
            <a:ext cx="612068" cy="25677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a:blip r:embed="rId3"/>
          <a:stretch>
            <a:fillRect/>
          </a:stretch>
        </p:blipFill>
        <p:spPr>
          <a:xfrm>
            <a:off x="467544" y="1141471"/>
            <a:ext cx="8352928" cy="4209350"/>
          </a:xfrm>
          <a:prstGeom prst="rect">
            <a:avLst/>
          </a:prstGeom>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180975" y="285750"/>
            <a:ext cx="9144000" cy="647700"/>
          </a:xfrm>
          <a:ln/>
        </p:spPr>
        <p:txBody>
          <a:bodyPr/>
          <a:lstStyle/>
          <a:p>
            <a:pPr eaLnBrk="1" hangingPunct="1"/>
            <a:r>
              <a:rPr lang="zh-TW" altLang="en-US" sz="3200" dirty="0" smtClean="0">
                <a:latin typeface="華康超明體" pitchFamily="49" charset="-120"/>
                <a:ea typeface="華康超明體" pitchFamily="49" charset="-120"/>
              </a:rPr>
              <a:t>甄選入學招生第二階段</a:t>
            </a:r>
            <a:r>
              <a:rPr lang="zh-TW" altLang="en-US" sz="3200" dirty="0" smtClean="0">
                <a:solidFill>
                  <a:srgbClr val="FF0000"/>
                </a:solidFill>
                <a:latin typeface="華康超明體" pitchFamily="49" charset="-120"/>
                <a:ea typeface="華康超明體" pitchFamily="49" charset="-120"/>
              </a:rPr>
              <a:t>個別</a:t>
            </a:r>
            <a:r>
              <a:rPr lang="zh-TW" altLang="en-US" sz="3200" dirty="0" smtClean="0">
                <a:latin typeface="華康超明體" pitchFamily="49" charset="-120"/>
                <a:ea typeface="華康超明體" pitchFamily="49" charset="-120"/>
              </a:rPr>
              <a:t>報名系統</a:t>
            </a:r>
            <a:r>
              <a:rPr lang="en-US" altLang="zh-TW" sz="3200" dirty="0" smtClean="0">
                <a:latin typeface="華康超明體" pitchFamily="49" charset="-120"/>
                <a:ea typeface="華康超明體" pitchFamily="49" charset="-120"/>
              </a:rPr>
              <a:t/>
            </a:r>
            <a:br>
              <a:rPr lang="en-US" altLang="zh-TW" sz="3200" dirty="0" smtClean="0">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rPr>
              <a:t>相關表件</a:t>
            </a:r>
          </a:p>
        </p:txBody>
      </p:sp>
      <p:sp>
        <p:nvSpPr>
          <p:cNvPr id="211973" name="Rectangle 5"/>
          <p:cNvSpPr>
            <a:spLocks noChangeArrowheads="1"/>
          </p:cNvSpPr>
          <p:nvPr/>
        </p:nvSpPr>
        <p:spPr bwMode="auto">
          <a:xfrm>
            <a:off x="89170" y="1169457"/>
            <a:ext cx="4338816" cy="338554"/>
          </a:xfrm>
          <a:prstGeom prst="rect">
            <a:avLst/>
          </a:prstGeom>
          <a:solidFill>
            <a:srgbClr val="006600"/>
          </a:solidFill>
          <a:ln w="9525">
            <a:noFill/>
            <a:miter lim="800000"/>
            <a:headEnd/>
            <a:tailEnd/>
          </a:ln>
          <a:effectLst/>
        </p:spPr>
        <p:txBody>
          <a:bodyPr wrap="square">
            <a:spAutoFit/>
          </a:bodyPr>
          <a:lstStyle/>
          <a:p>
            <a:r>
              <a:rPr lang="zh-TW" altLang="en-US" sz="1600" dirty="0">
                <a:solidFill>
                  <a:schemeClr val="bg1"/>
                </a:solidFill>
                <a:latin typeface="微軟正黑體" pitchFamily="34" charset="-120"/>
                <a:ea typeface="微軟正黑體" pitchFamily="34" charset="-120"/>
              </a:rPr>
              <a:t>各校指定項目甄試繳費</a:t>
            </a:r>
            <a:r>
              <a:rPr lang="zh-TW" altLang="en-US" sz="1600" dirty="0" smtClean="0">
                <a:solidFill>
                  <a:schemeClr val="bg1"/>
                </a:solidFill>
                <a:latin typeface="微軟正黑體" pitchFamily="34" charset="-120"/>
                <a:ea typeface="微軟正黑體" pitchFamily="34" charset="-120"/>
              </a:rPr>
              <a:t>單</a:t>
            </a:r>
            <a:r>
              <a:rPr lang="en-US" altLang="zh-TW" sz="1600" dirty="0" smtClean="0">
                <a:solidFill>
                  <a:schemeClr val="bg1"/>
                </a:solidFill>
                <a:latin typeface="微軟正黑體" pitchFamily="34" charset="-120"/>
                <a:ea typeface="微軟正黑體" pitchFamily="34" charset="-120"/>
              </a:rPr>
              <a:t>(</a:t>
            </a:r>
            <a:r>
              <a:rPr lang="zh-TW" altLang="en-US" sz="1600" dirty="0">
                <a:solidFill>
                  <a:schemeClr val="bg1"/>
                </a:solidFill>
                <a:latin typeface="微軟正黑體" pitchFamily="34" charset="-120"/>
                <a:ea typeface="微軟正黑體" pitchFamily="34" charset="-120"/>
              </a:rPr>
              <a:t>低收入戶考生免繳</a:t>
            </a:r>
            <a:r>
              <a:rPr lang="en-US" altLang="zh-TW" sz="1600" dirty="0">
                <a:solidFill>
                  <a:schemeClr val="bg1"/>
                </a:solidFill>
                <a:latin typeface="微軟正黑體" pitchFamily="34" charset="-120"/>
                <a:ea typeface="微軟正黑體" pitchFamily="34" charset="-120"/>
              </a:rPr>
              <a:t>) </a:t>
            </a:r>
            <a:endParaRPr lang="zh-TW" altLang="en-US" sz="1600" dirty="0">
              <a:solidFill>
                <a:schemeClr val="bg1"/>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103</a:t>
            </a:fld>
            <a:endParaRPr lang="en-US" altLang="zh-TW"/>
          </a:p>
        </p:txBody>
      </p:sp>
      <p:sp>
        <p:nvSpPr>
          <p:cNvPr id="8" name="Rectangle 7"/>
          <p:cNvSpPr>
            <a:spLocks noChangeArrowheads="1"/>
          </p:cNvSpPr>
          <p:nvPr/>
        </p:nvSpPr>
        <p:spPr bwMode="auto">
          <a:xfrm>
            <a:off x="8229144" y="1169457"/>
            <a:ext cx="738664" cy="4464050"/>
          </a:xfrm>
          <a:prstGeom prst="rect">
            <a:avLst/>
          </a:prstGeom>
          <a:solidFill>
            <a:srgbClr val="006600"/>
          </a:solidFill>
          <a:ln w="9525">
            <a:noFill/>
            <a:miter lim="800000"/>
            <a:headEnd/>
            <a:tailEnd/>
          </a:ln>
          <a:effectLst/>
        </p:spPr>
        <p:txBody>
          <a:bodyPr vert="eaVert">
            <a:spAutoFit/>
          </a:bodyPr>
          <a:lstStyle/>
          <a:p>
            <a:r>
              <a:rPr lang="zh-TW" altLang="en-US" dirty="0">
                <a:solidFill>
                  <a:schemeClr val="bg1"/>
                </a:solidFill>
                <a:latin typeface="微軟正黑體" pitchFamily="34" charset="-120"/>
                <a:ea typeface="微軟正黑體" pitchFamily="34" charset="-120"/>
              </a:rPr>
              <a:t>基本資料黏貼聯</a:t>
            </a:r>
          </a:p>
          <a:p>
            <a:r>
              <a:rPr lang="en-US" altLang="zh-TW" dirty="0">
                <a:solidFill>
                  <a:schemeClr val="bg1"/>
                </a:solidFill>
                <a:latin typeface="微軟正黑體" pitchFamily="34" charset="-120"/>
                <a:ea typeface="微軟正黑體" pitchFamily="34" charset="-120"/>
              </a:rPr>
              <a:t>(</a:t>
            </a:r>
            <a:r>
              <a:rPr lang="zh-TW" altLang="en-US" dirty="0">
                <a:solidFill>
                  <a:schemeClr val="bg1"/>
                </a:solidFill>
                <a:latin typeface="微軟正黑體" pitchFamily="34" charset="-120"/>
                <a:ea typeface="微軟正黑體" pitchFamily="34" charset="-120"/>
              </a:rPr>
              <a:t>請將此黏貼聯貼於考生資料袋封面黏貼處 </a:t>
            </a:r>
            <a:r>
              <a:rPr lang="en-US" altLang="zh-TW" dirty="0">
                <a:solidFill>
                  <a:schemeClr val="bg1"/>
                </a:solidFill>
                <a:latin typeface="微軟正黑體" pitchFamily="34" charset="-120"/>
                <a:ea typeface="微軟正黑體" pitchFamily="34" charset="-120"/>
              </a:rPr>
              <a:t>)</a:t>
            </a:r>
            <a:endParaRPr lang="zh-TW" altLang="en-US" dirty="0">
              <a:solidFill>
                <a:schemeClr val="bg1"/>
              </a:solidFill>
              <a:latin typeface="微軟正黑體" pitchFamily="34" charset="-120"/>
              <a:ea typeface="微軟正黑體" pitchFamily="34" charset="-120"/>
            </a:endParaRPr>
          </a:p>
        </p:txBody>
      </p:sp>
      <p:pic>
        <p:nvPicPr>
          <p:cNvPr id="317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1181"/>
            <a:ext cx="4427984" cy="2326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052736"/>
            <a:ext cx="3440070" cy="3079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矩形 8"/>
          <p:cNvSpPr/>
          <p:nvPr/>
        </p:nvSpPr>
        <p:spPr>
          <a:xfrm>
            <a:off x="5292080" y="2852936"/>
            <a:ext cx="432048"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844206" y="2852936"/>
            <a:ext cx="216024"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444208" y="2718096"/>
            <a:ext cx="360040" cy="720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5292080" y="1338734"/>
            <a:ext cx="432048"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4844206" y="1338734"/>
            <a:ext cx="216024"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6444208" y="1203894"/>
            <a:ext cx="360040" cy="720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394122" y="3102864"/>
            <a:ext cx="441574"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507206" y="2326482"/>
            <a:ext cx="253133" cy="6811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652475" y="2252664"/>
            <a:ext cx="404800" cy="6992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Rectangle 8"/>
          <p:cNvSpPr>
            <a:spLocks noChangeArrowheads="1"/>
          </p:cNvSpPr>
          <p:nvPr/>
        </p:nvSpPr>
        <p:spPr bwMode="auto">
          <a:xfrm>
            <a:off x="231800" y="3929553"/>
            <a:ext cx="7875016" cy="400110"/>
          </a:xfrm>
          <a:prstGeom prst="rect">
            <a:avLst/>
          </a:prstGeom>
          <a:solidFill>
            <a:srgbClr val="800000"/>
          </a:solidFill>
          <a:ln w="9525">
            <a:noFill/>
            <a:miter lim="800000"/>
            <a:headEnd/>
            <a:tailEnd/>
          </a:ln>
          <a:effectLst/>
        </p:spPr>
        <p:txBody>
          <a:bodyPr wrap="square">
            <a:spAutoFit/>
          </a:bodyPr>
          <a:lstStyle/>
          <a:p>
            <a:r>
              <a:rPr kumimoji="0" lang="zh-TW" altLang="en-US" sz="2000" dirty="0" smtClean="0">
                <a:solidFill>
                  <a:schemeClr val="bg1"/>
                </a:solidFill>
                <a:latin typeface="微軟正黑體" pitchFamily="34" charset="-120"/>
                <a:ea typeface="微軟正黑體" pitchFamily="34" charset="-120"/>
              </a:rPr>
              <a:t>部份學校未</a:t>
            </a:r>
            <a:r>
              <a:rPr kumimoji="0" lang="zh-TW" altLang="en-US" sz="2000" dirty="0">
                <a:solidFill>
                  <a:schemeClr val="bg1"/>
                </a:solidFill>
                <a:latin typeface="微軟正黑體" pitchFamily="34" charset="-120"/>
                <a:ea typeface="微軟正黑體" pitchFamily="34" charset="-120"/>
              </a:rPr>
              <a:t>採用郵局劃撥方式 </a:t>
            </a:r>
            <a:r>
              <a:rPr kumimoji="0" lang="zh-TW" altLang="en-US" sz="2000" dirty="0" smtClean="0">
                <a:solidFill>
                  <a:srgbClr val="FFFF00"/>
                </a:solidFill>
                <a:latin typeface="微軟正黑體" pitchFamily="34" charset="-120"/>
                <a:ea typeface="微軟正黑體" pitchFamily="34" charset="-120"/>
              </a:rPr>
              <a:t>請依</a:t>
            </a:r>
            <a:r>
              <a:rPr kumimoji="0" lang="zh-TW" altLang="en-US" sz="2000" dirty="0">
                <a:solidFill>
                  <a:srgbClr val="FFFF00"/>
                </a:solidFill>
                <a:latin typeface="微軟正黑體" pitchFamily="34" charset="-120"/>
                <a:ea typeface="微軟正黑體" pitchFamily="34" charset="-120"/>
              </a:rPr>
              <a:t>系統指示至金融機構手寫匯款單</a:t>
            </a:r>
          </a:p>
        </p:txBody>
      </p:sp>
      <p:sp>
        <p:nvSpPr>
          <p:cNvPr id="22" name="矩形 21"/>
          <p:cNvSpPr/>
          <p:nvPr/>
        </p:nvSpPr>
        <p:spPr>
          <a:xfrm>
            <a:off x="1614908" y="2106932"/>
            <a:ext cx="940867"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278524" y="1886764"/>
            <a:ext cx="1115597"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p:cNvSpPr/>
          <p:nvPr/>
        </p:nvSpPr>
        <p:spPr>
          <a:xfrm>
            <a:off x="2411760" y="1940423"/>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標題 1"/>
          <p:cNvSpPr>
            <a:spLocks noGrp="1"/>
          </p:cNvSpPr>
          <p:nvPr>
            <p:ph type="title" idx="4294967295"/>
          </p:nvPr>
        </p:nvSpPr>
        <p:spPr>
          <a:xfrm>
            <a:off x="133350" y="357188"/>
            <a:ext cx="8686800" cy="563562"/>
          </a:xfrm>
        </p:spPr>
        <p:txBody>
          <a:bodyPr/>
          <a:lstStyle/>
          <a:p>
            <a:pPr eaLnBrk="1" hangingPunct="1"/>
            <a:r>
              <a:rPr lang="zh-TW" altLang="en-US" sz="4200" dirty="0" smtClean="0">
                <a:solidFill>
                  <a:srgbClr val="161645"/>
                </a:solidFill>
                <a:latin typeface="華康超明體" pitchFamily="49" charset="-120"/>
                <a:ea typeface="華康超明體" pitchFamily="49" charset="-120"/>
              </a:rPr>
              <a:t>甄選入學招生個別報名流程</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104</a:t>
            </a:fld>
            <a:endParaRPr lang="en-US" altLang="zh-TW"/>
          </a:p>
        </p:txBody>
      </p:sp>
      <p:sp>
        <p:nvSpPr>
          <p:cNvPr id="45" name="Text Box 14"/>
          <p:cNvSpPr txBox="1">
            <a:spLocks noChangeArrowheads="1"/>
          </p:cNvSpPr>
          <p:nvPr/>
        </p:nvSpPr>
        <p:spPr bwMode="auto">
          <a:xfrm>
            <a:off x="239713" y="4533106"/>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微軟正黑體" pitchFamily="34" charset="-120"/>
                <a:ea typeface="微軟正黑體" pitchFamily="34" charset="-120"/>
              </a:rPr>
              <a:t>各甄選學校公告錄取正、備取生</a:t>
            </a:r>
            <a:r>
              <a:rPr lang="zh-TW" altLang="en-US" sz="1600" dirty="0" smtClean="0">
                <a:solidFill>
                  <a:srgbClr val="000000"/>
                </a:solidFill>
                <a:latin typeface="微軟正黑體" pitchFamily="34" charset="-120"/>
                <a:ea typeface="微軟正黑體" pitchFamily="34" charset="-120"/>
              </a:rPr>
              <a:t>名單</a:t>
            </a:r>
            <a:r>
              <a:rPr lang="en-US" altLang="zh-TW" sz="1600" dirty="0">
                <a:solidFill>
                  <a:srgbClr val="FF0000"/>
                </a:solidFill>
                <a:latin typeface="微軟正黑體" pitchFamily="34" charset="-120"/>
                <a:ea typeface="微軟正黑體" pitchFamily="34" charset="-120"/>
              </a:rPr>
              <a:t>(</a:t>
            </a:r>
            <a:r>
              <a:rPr lang="zh-TW" altLang="en-US" sz="1600" dirty="0">
                <a:solidFill>
                  <a:srgbClr val="FF0000"/>
                </a:solidFill>
                <a:latin typeface="微軟正黑體" pitchFamily="34" charset="-120"/>
                <a:ea typeface="微軟正黑體" pitchFamily="34" charset="-120"/>
              </a:rPr>
              <a:t>使用通行碼</a:t>
            </a:r>
            <a:r>
              <a:rPr lang="en-US" altLang="zh-TW" sz="1600" dirty="0">
                <a:solidFill>
                  <a:srgbClr val="FF0000"/>
                </a:solidFill>
                <a:latin typeface="微軟正黑體" pitchFamily="34" charset="-120"/>
                <a:ea typeface="微軟正黑體" pitchFamily="34" charset="-120"/>
              </a:rPr>
              <a:t>)</a:t>
            </a:r>
            <a:endParaRPr lang="zh-TW" altLang="en-US" sz="1600" dirty="0">
              <a:solidFill>
                <a:srgbClr val="000000"/>
              </a:solidFill>
              <a:latin typeface="微軟正黑體" pitchFamily="34" charset="-120"/>
              <a:ea typeface="微軟正黑體" pitchFamily="34" charset="-120"/>
            </a:endParaRPr>
          </a:p>
        </p:txBody>
      </p:sp>
      <p:sp>
        <p:nvSpPr>
          <p:cNvPr id="46" name="Text Box 17"/>
          <p:cNvSpPr txBox="1">
            <a:spLocks noChangeArrowheads="1"/>
          </p:cNvSpPr>
          <p:nvPr/>
        </p:nvSpPr>
        <p:spPr bwMode="auto">
          <a:xfrm>
            <a:off x="239713" y="5101431"/>
            <a:ext cx="4510087" cy="396875"/>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bg1"/>
                </a:solidFill>
                <a:latin typeface="微軟正黑體" pitchFamily="34" charset="-120"/>
                <a:ea typeface="微軟正黑體" pitchFamily="34" charset="-120"/>
              </a:rPr>
              <a:t>正取生及備取生至本委員會</a:t>
            </a:r>
            <a:r>
              <a:rPr lang="zh-TW" altLang="en-US" sz="1300" dirty="0" smtClean="0">
                <a:solidFill>
                  <a:schemeClr val="bg1"/>
                </a:solidFill>
                <a:latin typeface="微軟正黑體" pitchFamily="34" charset="-120"/>
                <a:ea typeface="微軟正黑體" pitchFamily="34" charset="-120"/>
              </a:rPr>
              <a:t>網路登記就讀</a:t>
            </a:r>
            <a:r>
              <a:rPr lang="zh-TW" altLang="en-US" sz="1300" dirty="0">
                <a:solidFill>
                  <a:schemeClr val="bg1"/>
                </a:solidFill>
                <a:latin typeface="微軟正黑體" pitchFamily="34" charset="-120"/>
                <a:ea typeface="微軟正黑體" pitchFamily="34" charset="-120"/>
              </a:rPr>
              <a:t>志願</a:t>
            </a:r>
            <a:r>
              <a:rPr lang="zh-TW" altLang="en-US" sz="1300" dirty="0" smtClean="0">
                <a:solidFill>
                  <a:schemeClr val="bg1"/>
                </a:solidFill>
                <a:latin typeface="微軟正黑體" pitchFamily="34" charset="-120"/>
                <a:ea typeface="微軟正黑體" pitchFamily="34" charset="-120"/>
              </a:rPr>
              <a:t>序</a:t>
            </a:r>
            <a:r>
              <a:rPr lang="en-US" altLang="zh-TW" sz="1300" dirty="0">
                <a:solidFill>
                  <a:srgbClr val="FFFF00"/>
                </a:solidFill>
                <a:latin typeface="微軟正黑體" pitchFamily="34" charset="-120"/>
                <a:ea typeface="微軟正黑體" pitchFamily="34" charset="-120"/>
              </a:rPr>
              <a:t>(</a:t>
            </a:r>
            <a:r>
              <a:rPr lang="zh-TW" altLang="en-US" sz="1300" dirty="0">
                <a:solidFill>
                  <a:srgbClr val="FFFF00"/>
                </a:solidFill>
                <a:latin typeface="微軟正黑體" pitchFamily="34" charset="-120"/>
                <a:ea typeface="微軟正黑體" pitchFamily="34" charset="-120"/>
              </a:rPr>
              <a:t>使用通行碼</a:t>
            </a:r>
            <a:r>
              <a:rPr lang="en-US" altLang="zh-TW" sz="1300" dirty="0">
                <a:solidFill>
                  <a:srgbClr val="FFFF00"/>
                </a:solidFill>
                <a:latin typeface="微軟正黑體" pitchFamily="34" charset="-120"/>
                <a:ea typeface="微軟正黑體" pitchFamily="34" charset="-120"/>
              </a:rPr>
              <a:t>)</a:t>
            </a:r>
            <a:endParaRPr lang="zh-TW" altLang="en-US" sz="1300" dirty="0">
              <a:solidFill>
                <a:srgbClr val="FFFF00"/>
              </a:solidFill>
              <a:latin typeface="微軟正黑體" pitchFamily="34" charset="-120"/>
              <a:ea typeface="微軟正黑體" pitchFamily="34" charset="-120"/>
            </a:endParaRPr>
          </a:p>
        </p:txBody>
      </p:sp>
      <p:sp>
        <p:nvSpPr>
          <p:cNvPr id="48" name="Text Box 19"/>
          <p:cNvSpPr txBox="1">
            <a:spLocks noChangeArrowheads="1"/>
          </p:cNvSpPr>
          <p:nvPr/>
        </p:nvSpPr>
        <p:spPr bwMode="auto">
          <a:xfrm>
            <a:off x="239713" y="1693069"/>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本委員會網站</a:t>
            </a:r>
            <a:r>
              <a:rPr lang="zh-TW" altLang="en-US" dirty="0" smtClean="0">
                <a:solidFill>
                  <a:srgbClr val="000000"/>
                </a:solidFill>
                <a:latin typeface="微軟正黑體" pitchFamily="34" charset="-120"/>
                <a:ea typeface="微軟正黑體" pitchFamily="34" charset="-120"/>
              </a:rPr>
              <a:t>公告資格審查結果</a:t>
            </a:r>
            <a:endParaRPr lang="zh-TW" altLang="en-US" dirty="0">
              <a:solidFill>
                <a:srgbClr val="000000"/>
              </a:solidFill>
              <a:latin typeface="微軟正黑體" pitchFamily="34" charset="-120"/>
              <a:ea typeface="微軟正黑體" pitchFamily="34" charset="-120"/>
            </a:endParaRPr>
          </a:p>
        </p:txBody>
      </p:sp>
      <p:sp>
        <p:nvSpPr>
          <p:cNvPr id="50" name="Text Box 20"/>
          <p:cNvSpPr txBox="1">
            <a:spLocks noChangeArrowheads="1"/>
          </p:cNvSpPr>
          <p:nvPr/>
        </p:nvSpPr>
        <p:spPr bwMode="auto">
          <a:xfrm>
            <a:off x="239713" y="2261394"/>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第一階段報名</a:t>
            </a:r>
          </a:p>
        </p:txBody>
      </p:sp>
      <p:sp>
        <p:nvSpPr>
          <p:cNvPr id="51" name="Text Box 24"/>
          <p:cNvSpPr txBox="1">
            <a:spLocks noChangeArrowheads="1"/>
          </p:cNvSpPr>
          <p:nvPr/>
        </p:nvSpPr>
        <p:spPr bwMode="auto">
          <a:xfrm>
            <a:off x="239713" y="2829719"/>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本委員會網站公告第一階段篩選結果</a:t>
            </a:r>
          </a:p>
        </p:txBody>
      </p:sp>
      <p:sp>
        <p:nvSpPr>
          <p:cNvPr id="52" name="Text Box 25"/>
          <p:cNvSpPr txBox="1">
            <a:spLocks noChangeArrowheads="1"/>
          </p:cNvSpPr>
          <p:nvPr/>
        </p:nvSpPr>
        <p:spPr bwMode="auto">
          <a:xfrm>
            <a:off x="239713" y="3398044"/>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r>
              <a:rPr lang="zh-TW" altLang="en-US" dirty="0">
                <a:latin typeface="微軟正黑體" pitchFamily="34" charset="-120"/>
                <a:ea typeface="微軟正黑體" pitchFamily="34" charset="-120"/>
              </a:rPr>
              <a:t>第二階段</a:t>
            </a:r>
            <a:r>
              <a:rPr lang="zh-TW" altLang="en-US" dirty="0" smtClean="0">
                <a:latin typeface="微軟正黑體" pitchFamily="34" charset="-120"/>
                <a:ea typeface="微軟正黑體" pitchFamily="34" charset="-120"/>
              </a:rPr>
              <a:t>報名</a:t>
            </a:r>
            <a:r>
              <a:rPr lang="en-US" altLang="zh-TW" dirty="0" smtClean="0">
                <a:solidFill>
                  <a:srgbClr val="FF0000"/>
                </a:solidFill>
                <a:latin typeface="微軟正黑體" pitchFamily="34" charset="-120"/>
                <a:ea typeface="微軟正黑體" pitchFamily="34" charset="-120"/>
              </a:rPr>
              <a:t>(</a:t>
            </a:r>
            <a:r>
              <a:rPr lang="zh-TW" altLang="en-US" dirty="0" smtClean="0">
                <a:solidFill>
                  <a:srgbClr val="FF0000"/>
                </a:solidFill>
                <a:latin typeface="微軟正黑體" pitchFamily="34" charset="-120"/>
                <a:ea typeface="微軟正黑體" pitchFamily="34" charset="-120"/>
              </a:rPr>
              <a:t>使用通行碼</a:t>
            </a:r>
            <a:r>
              <a:rPr lang="en-US" altLang="zh-TW" dirty="0" smtClean="0">
                <a:solidFill>
                  <a:srgbClr val="FF0000"/>
                </a:solidFill>
                <a:latin typeface="微軟正黑體" pitchFamily="34" charset="-120"/>
                <a:ea typeface="微軟正黑體" pitchFamily="34" charset="-120"/>
              </a:rPr>
              <a:t>)</a:t>
            </a:r>
            <a:endParaRPr lang="zh-TW" altLang="en-US" dirty="0">
              <a:solidFill>
                <a:srgbClr val="FF0000"/>
              </a:solidFill>
              <a:latin typeface="微軟正黑體" pitchFamily="34" charset="-120"/>
              <a:ea typeface="微軟正黑體" pitchFamily="34" charset="-120"/>
            </a:endParaRPr>
          </a:p>
        </p:txBody>
      </p:sp>
      <p:sp>
        <p:nvSpPr>
          <p:cNvPr id="54" name="Text Box 28"/>
          <p:cNvSpPr txBox="1">
            <a:spLocks noChangeArrowheads="1"/>
          </p:cNvSpPr>
          <p:nvPr/>
        </p:nvSpPr>
        <p:spPr bwMode="auto">
          <a:xfrm>
            <a:off x="239713" y="3964781"/>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微軟正黑體" pitchFamily="34" charset="-120"/>
                <a:ea typeface="微軟正黑體" pitchFamily="34" charset="-120"/>
              </a:rPr>
              <a:t>本</a:t>
            </a:r>
            <a:r>
              <a:rPr lang="zh-TW" altLang="en-US" sz="1600" dirty="0">
                <a:solidFill>
                  <a:srgbClr val="000000"/>
                </a:solidFill>
                <a:latin typeface="微軟正黑體" pitchFamily="34" charset="-120"/>
                <a:ea typeface="微軟正黑體" pitchFamily="34" charset="-120"/>
              </a:rPr>
              <a:t>委員會網站</a:t>
            </a:r>
            <a:r>
              <a:rPr lang="zh-TW" altLang="en-US" sz="1600" dirty="0">
                <a:solidFill>
                  <a:schemeClr val="tx1"/>
                </a:solidFill>
                <a:latin typeface="微軟正黑體" pitchFamily="34" charset="-120"/>
                <a:ea typeface="微軟正黑體" pitchFamily="34" charset="-120"/>
              </a:rPr>
              <a:t>提供甄選總成績</a:t>
            </a:r>
            <a:r>
              <a:rPr lang="zh-TW" altLang="en-US" sz="1600" dirty="0" smtClean="0">
                <a:solidFill>
                  <a:schemeClr val="tx1"/>
                </a:solidFill>
                <a:latin typeface="微軟正黑體" pitchFamily="34" charset="-120"/>
                <a:ea typeface="微軟正黑體" pitchFamily="34" charset="-120"/>
              </a:rPr>
              <a:t>查詢</a:t>
            </a:r>
            <a:r>
              <a:rPr lang="en-US" altLang="zh-TW" sz="1600" dirty="0">
                <a:solidFill>
                  <a:srgbClr val="FF0000"/>
                </a:solidFill>
                <a:latin typeface="微軟正黑體" pitchFamily="34" charset="-120"/>
                <a:ea typeface="微軟正黑體" pitchFamily="34" charset="-120"/>
              </a:rPr>
              <a:t>(</a:t>
            </a:r>
            <a:r>
              <a:rPr lang="zh-TW" altLang="en-US" sz="1600" dirty="0">
                <a:solidFill>
                  <a:srgbClr val="FF0000"/>
                </a:solidFill>
                <a:latin typeface="微軟正黑體" pitchFamily="34" charset="-120"/>
                <a:ea typeface="微軟正黑體" pitchFamily="34" charset="-120"/>
              </a:rPr>
              <a:t>使用通行碼</a:t>
            </a:r>
            <a:r>
              <a:rPr lang="en-US" altLang="zh-TW" sz="1600" dirty="0" smtClean="0">
                <a:solidFill>
                  <a:srgbClr val="FF0000"/>
                </a:solidFill>
                <a:latin typeface="微軟正黑體" pitchFamily="34" charset="-120"/>
                <a:ea typeface="微軟正黑體" pitchFamily="34" charset="-120"/>
              </a:rPr>
              <a:t>)</a:t>
            </a:r>
            <a:endParaRPr lang="zh-TW" altLang="en-US" dirty="0">
              <a:solidFill>
                <a:schemeClr val="tx1"/>
              </a:solidFill>
              <a:latin typeface="微軟正黑體" pitchFamily="34" charset="-120"/>
              <a:ea typeface="微軟正黑體" pitchFamily="34" charset="-120"/>
            </a:endParaRPr>
          </a:p>
        </p:txBody>
      </p:sp>
      <p:sp>
        <p:nvSpPr>
          <p:cNvPr id="56" name="Text Box 30"/>
          <p:cNvSpPr txBox="1">
            <a:spLocks noChangeArrowheads="1"/>
          </p:cNvSpPr>
          <p:nvPr/>
        </p:nvSpPr>
        <p:spPr bwMode="auto">
          <a:xfrm>
            <a:off x="239713" y="5669756"/>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微軟正黑體" pitchFamily="34" charset="-120"/>
                <a:ea typeface="微軟正黑體" pitchFamily="34" charset="-120"/>
              </a:rPr>
              <a:t>就讀志願序統一分發放榜</a:t>
            </a:r>
          </a:p>
        </p:txBody>
      </p:sp>
      <p:sp>
        <p:nvSpPr>
          <p:cNvPr id="58" name="Text Box 32"/>
          <p:cNvSpPr txBox="1">
            <a:spLocks noChangeArrowheads="1"/>
          </p:cNvSpPr>
          <p:nvPr/>
        </p:nvSpPr>
        <p:spPr bwMode="auto">
          <a:xfrm>
            <a:off x="239713" y="1124744"/>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a:t>非應屆生登錄基本資料及繳交報名資格文件</a:t>
            </a:r>
          </a:p>
        </p:txBody>
      </p:sp>
      <p:sp>
        <p:nvSpPr>
          <p:cNvPr id="60" name="Text Box 16"/>
          <p:cNvSpPr txBox="1">
            <a:spLocks noChangeArrowheads="1"/>
          </p:cNvSpPr>
          <p:nvPr/>
        </p:nvSpPr>
        <p:spPr bwMode="auto">
          <a:xfrm>
            <a:off x="4751437" y="1180306"/>
            <a:ext cx="4060727" cy="307777"/>
          </a:xfrm>
          <a:prstGeom prst="rect">
            <a:avLst/>
          </a:prstGeom>
          <a:noFill/>
          <a:ln w="9525">
            <a:noFill/>
            <a:miter lim="800000"/>
            <a:headEnd/>
            <a:tailEnd/>
          </a:ln>
        </p:spPr>
        <p:txBody>
          <a:bodyPr wrap="none">
            <a:spAutoFit/>
          </a:bodyPr>
          <a:lstStyle/>
          <a:p>
            <a:pPr algn="dist"/>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104.4.22(</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 </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104.5.7(</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a:t>
            </a:r>
            <a:r>
              <a:rPr lang="zh-TW" altLang="en-US" sz="1400" dirty="0" smtClean="0">
                <a:latin typeface="微軟正黑體" pitchFamily="34" charset="-120"/>
                <a:ea typeface="微軟正黑體" pitchFamily="34" charset="-120"/>
                <a:cs typeface="華康楷書體W3" pitchFamily="65" charset="-120"/>
              </a:rPr>
              <a:t>前</a:t>
            </a:r>
            <a:r>
              <a:rPr lang="zh-TW" altLang="en-US" sz="1400" dirty="0">
                <a:latin typeface="微軟正黑體" pitchFamily="34" charset="-120"/>
                <a:ea typeface="微軟正黑體" pitchFamily="34" charset="-120"/>
                <a:cs typeface="華康楷書體W3" pitchFamily="65" charset="-120"/>
              </a:rPr>
              <a:t>郵戳為憑</a:t>
            </a:r>
          </a:p>
        </p:txBody>
      </p:sp>
      <p:sp>
        <p:nvSpPr>
          <p:cNvPr id="61" name="Text Box 19"/>
          <p:cNvSpPr txBox="1">
            <a:spLocks noChangeArrowheads="1"/>
          </p:cNvSpPr>
          <p:nvPr/>
        </p:nvSpPr>
        <p:spPr bwMode="auto">
          <a:xfrm>
            <a:off x="4710560" y="2270919"/>
            <a:ext cx="4139275"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104.5.20(</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)10:00~104.5.27(</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)17:00</a:t>
            </a:r>
            <a:endParaRPr lang="en-US" altLang="zh-TW" sz="1400" dirty="0">
              <a:latin typeface="微軟正黑體" pitchFamily="34" charset="-120"/>
              <a:ea typeface="微軟正黑體" pitchFamily="34" charset="-120"/>
              <a:cs typeface="華康楷書體W3" pitchFamily="65" charset="-120"/>
            </a:endParaRPr>
          </a:p>
        </p:txBody>
      </p:sp>
      <p:sp>
        <p:nvSpPr>
          <p:cNvPr id="62" name="Text Box 20"/>
          <p:cNvSpPr txBox="1">
            <a:spLocks noChangeArrowheads="1"/>
          </p:cNvSpPr>
          <p:nvPr/>
        </p:nvSpPr>
        <p:spPr bwMode="auto">
          <a:xfrm>
            <a:off x="4710560" y="3971131"/>
            <a:ext cx="254428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104.6.30(</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a:t>
            </a:r>
            <a:endParaRPr lang="en-US" altLang="zh-TW" sz="1400" dirty="0">
              <a:latin typeface="微軟正黑體" pitchFamily="34" charset="-120"/>
              <a:ea typeface="微軟正黑體" pitchFamily="34" charset="-120"/>
              <a:cs typeface="華康楷書體W3" pitchFamily="65" charset="-120"/>
            </a:endParaRPr>
          </a:p>
        </p:txBody>
      </p:sp>
      <p:sp>
        <p:nvSpPr>
          <p:cNvPr id="63" name="Text Box 21"/>
          <p:cNvSpPr txBox="1">
            <a:spLocks noChangeArrowheads="1"/>
          </p:cNvSpPr>
          <p:nvPr/>
        </p:nvSpPr>
        <p:spPr bwMode="auto">
          <a:xfrm>
            <a:off x="4710560" y="4542631"/>
            <a:ext cx="242406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104.7.2(</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)10:00</a:t>
            </a:r>
          </a:p>
        </p:txBody>
      </p:sp>
      <p:sp>
        <p:nvSpPr>
          <p:cNvPr id="64" name="Text Box 21"/>
          <p:cNvSpPr txBox="1">
            <a:spLocks noChangeArrowheads="1"/>
          </p:cNvSpPr>
          <p:nvPr/>
        </p:nvSpPr>
        <p:spPr bwMode="auto">
          <a:xfrm>
            <a:off x="4710560" y="5114131"/>
            <a:ext cx="402065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104.7.2(</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)10:00 </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104.7.6 </a:t>
            </a:r>
            <a:r>
              <a:rPr lang="en-US" altLang="zh-TW" sz="1400" dirty="0">
                <a:latin typeface="微軟正黑體" pitchFamily="34" charset="-120"/>
                <a:ea typeface="微軟正黑體" pitchFamily="34" charset="-120"/>
                <a:cs typeface="華康楷書體W3" pitchFamily="65" charset="-120"/>
              </a:rPr>
              <a:t>(</a:t>
            </a:r>
            <a:r>
              <a:rPr lang="zh-TW" altLang="en-US" sz="1400" dirty="0">
                <a:latin typeface="微軟正黑體" pitchFamily="34" charset="-120"/>
                <a:ea typeface="微軟正黑體" pitchFamily="34" charset="-120"/>
                <a:cs typeface="華康楷書體W3" pitchFamily="65" charset="-120"/>
              </a:rPr>
              <a:t>一</a:t>
            </a:r>
            <a:r>
              <a:rPr lang="en-US" altLang="zh-TW" sz="1400" dirty="0">
                <a:latin typeface="微軟正黑體" pitchFamily="34" charset="-120"/>
                <a:ea typeface="微軟正黑體" pitchFamily="34" charset="-120"/>
                <a:cs typeface="華康楷書體W3" pitchFamily="65" charset="-120"/>
              </a:rPr>
              <a:t>)17:00</a:t>
            </a:r>
          </a:p>
        </p:txBody>
      </p:sp>
      <p:sp>
        <p:nvSpPr>
          <p:cNvPr id="65" name="Text Box 19"/>
          <p:cNvSpPr txBox="1">
            <a:spLocks noChangeArrowheads="1"/>
          </p:cNvSpPr>
          <p:nvPr/>
        </p:nvSpPr>
        <p:spPr bwMode="auto">
          <a:xfrm>
            <a:off x="4710560" y="1699419"/>
            <a:ext cx="254428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公告時間：</a:t>
            </a:r>
            <a:r>
              <a:rPr lang="en-US" altLang="zh-TW" sz="1400" dirty="0" smtClean="0">
                <a:latin typeface="微軟正黑體" pitchFamily="34" charset="-120"/>
                <a:ea typeface="微軟正黑體" pitchFamily="34" charset="-120"/>
                <a:cs typeface="華康楷書體W3" pitchFamily="65" charset="-120"/>
              </a:rPr>
              <a:t>104.5.19(</a:t>
            </a:r>
            <a:r>
              <a:rPr lang="zh-TW" altLang="en-US" sz="1400" dirty="0" smtClean="0">
                <a:latin typeface="微軟正黑體" pitchFamily="34" charset="-120"/>
                <a:ea typeface="微軟正黑體" pitchFamily="34" charset="-120"/>
                <a:cs typeface="華康楷書體W3" pitchFamily="65" charset="-120"/>
              </a:rPr>
              <a:t>二</a:t>
            </a:r>
            <a:r>
              <a:rPr lang="en-US" altLang="zh-TW" sz="1400" dirty="0" smtClean="0">
                <a:latin typeface="微軟正黑體" pitchFamily="34" charset="-120"/>
                <a:ea typeface="微軟正黑體" pitchFamily="34" charset="-120"/>
                <a:cs typeface="華康楷書體W3" pitchFamily="65" charset="-120"/>
              </a:rPr>
              <a:t>)10:00</a:t>
            </a:r>
            <a:endParaRPr lang="zh-TW" altLang="en-US" sz="1400" dirty="0">
              <a:latin typeface="微軟正黑體" pitchFamily="34" charset="-120"/>
              <a:ea typeface="微軟正黑體" pitchFamily="34" charset="-120"/>
              <a:cs typeface="華康楷書體W3" pitchFamily="65" charset="-120"/>
            </a:endParaRPr>
          </a:p>
        </p:txBody>
      </p:sp>
      <p:cxnSp>
        <p:nvCxnSpPr>
          <p:cNvPr id="66" name="肘形接點 65"/>
          <p:cNvCxnSpPr>
            <a:stCxn id="58" idx="2"/>
            <a:endCxn id="48" idx="0"/>
          </p:cNvCxnSpPr>
          <p:nvPr/>
        </p:nvCxnSpPr>
        <p:spPr>
          <a:xfrm rot="5400000">
            <a:off x="2409032" y="1606550"/>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肘形接點 66"/>
          <p:cNvCxnSpPr>
            <a:stCxn id="48" idx="2"/>
            <a:endCxn id="50" idx="0"/>
          </p:cNvCxnSpPr>
          <p:nvPr/>
        </p:nvCxnSpPr>
        <p:spPr>
          <a:xfrm rot="5400000">
            <a:off x="2409032" y="2174875"/>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肘形接點 68"/>
          <p:cNvCxnSpPr>
            <a:stCxn id="50" idx="2"/>
            <a:endCxn id="51" idx="0"/>
          </p:cNvCxnSpPr>
          <p:nvPr/>
        </p:nvCxnSpPr>
        <p:spPr>
          <a:xfrm rot="5400000">
            <a:off x="2409032" y="2743200"/>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肘形接點 69"/>
          <p:cNvCxnSpPr>
            <a:stCxn id="51" idx="2"/>
            <a:endCxn id="52" idx="0"/>
          </p:cNvCxnSpPr>
          <p:nvPr/>
        </p:nvCxnSpPr>
        <p:spPr>
          <a:xfrm rot="5400000">
            <a:off x="2409032" y="3311525"/>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肘形接點 70"/>
          <p:cNvCxnSpPr>
            <a:stCxn id="52" idx="2"/>
            <a:endCxn id="54" idx="0"/>
          </p:cNvCxnSpPr>
          <p:nvPr/>
        </p:nvCxnSpPr>
        <p:spPr>
          <a:xfrm rot="5400000">
            <a:off x="2408238" y="3879056"/>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肘形接點 71"/>
          <p:cNvCxnSpPr>
            <a:stCxn id="54" idx="2"/>
            <a:endCxn id="45" idx="0"/>
          </p:cNvCxnSpPr>
          <p:nvPr/>
        </p:nvCxnSpPr>
        <p:spPr>
          <a:xfrm rot="5400000">
            <a:off x="2408238" y="4447381"/>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肘形接點 72"/>
          <p:cNvCxnSpPr>
            <a:stCxn id="45" idx="2"/>
            <a:endCxn id="46" idx="0"/>
          </p:cNvCxnSpPr>
          <p:nvPr/>
        </p:nvCxnSpPr>
        <p:spPr>
          <a:xfrm rot="5400000">
            <a:off x="2408238" y="5015706"/>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肘形接點 73"/>
          <p:cNvCxnSpPr>
            <a:stCxn id="46" idx="2"/>
            <a:endCxn id="56" idx="0"/>
          </p:cNvCxnSpPr>
          <p:nvPr/>
        </p:nvCxnSpPr>
        <p:spPr>
          <a:xfrm rot="5400000">
            <a:off x="2408238" y="5584031"/>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10560" y="2882106"/>
            <a:ext cx="248497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rPr>
              <a:t>開放時間：</a:t>
            </a:r>
            <a:r>
              <a:rPr lang="en-US" altLang="zh-TW" sz="1400" dirty="0" smtClean="0">
                <a:latin typeface="微軟正黑體" pitchFamily="34" charset="-120"/>
                <a:ea typeface="微軟正黑體" pitchFamily="34" charset="-120"/>
                <a:cs typeface="華康楷書體W3" pitchFamily="65" charset="-120"/>
              </a:rPr>
              <a:t>104.6.1(</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 </a:t>
            </a:r>
            <a:r>
              <a:rPr lang="en-US" altLang="zh-TW" sz="1400" dirty="0">
                <a:latin typeface="微軟正黑體" pitchFamily="34" charset="-120"/>
                <a:ea typeface="微軟正黑體" pitchFamily="34" charset="-120"/>
              </a:rPr>
              <a:t>10:00</a:t>
            </a:r>
          </a:p>
        </p:txBody>
      </p:sp>
      <p:sp>
        <p:nvSpPr>
          <p:cNvPr id="84" name="Text Box 19"/>
          <p:cNvSpPr txBox="1">
            <a:spLocks noChangeArrowheads="1"/>
          </p:cNvSpPr>
          <p:nvPr/>
        </p:nvSpPr>
        <p:spPr bwMode="auto">
          <a:xfrm>
            <a:off x="4710560" y="3412331"/>
            <a:ext cx="3975768"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104.6.1(</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)10:00~104.6.5 (</a:t>
            </a:r>
            <a:r>
              <a:rPr lang="zh-TW" altLang="en-US" sz="1400" dirty="0" smtClean="0">
                <a:latin typeface="微軟正黑體" pitchFamily="34" charset="-120"/>
                <a:ea typeface="微軟正黑體" pitchFamily="34" charset="-120"/>
                <a:cs typeface="華康楷書體W3" pitchFamily="65" charset="-120"/>
              </a:rPr>
              <a:t>五</a:t>
            </a:r>
            <a:r>
              <a:rPr lang="en-US" altLang="zh-TW" sz="1400" dirty="0" smtClean="0">
                <a:latin typeface="微軟正黑體" pitchFamily="34" charset="-120"/>
                <a:ea typeface="微軟正黑體" pitchFamily="34" charset="-120"/>
                <a:cs typeface="華康楷書體W3" pitchFamily="65" charset="-120"/>
              </a:rPr>
              <a:t>)17:00</a:t>
            </a:r>
            <a:endParaRPr lang="en-US" altLang="zh-TW" sz="1400" dirty="0">
              <a:latin typeface="微軟正黑體" pitchFamily="34" charset="-120"/>
              <a:ea typeface="微軟正黑體" pitchFamily="34" charset="-120"/>
              <a:cs typeface="華康楷書體W3" pitchFamily="65" charset="-120"/>
            </a:endParaRPr>
          </a:p>
        </p:txBody>
      </p:sp>
      <p:sp>
        <p:nvSpPr>
          <p:cNvPr id="85" name="Text Box 21"/>
          <p:cNvSpPr txBox="1">
            <a:spLocks noChangeArrowheads="1"/>
          </p:cNvSpPr>
          <p:nvPr/>
        </p:nvSpPr>
        <p:spPr bwMode="auto">
          <a:xfrm>
            <a:off x="4710560" y="5717381"/>
            <a:ext cx="244009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104.7.9(</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10:00</a:t>
            </a:r>
          </a:p>
        </p:txBody>
      </p:sp>
      <p:sp>
        <p:nvSpPr>
          <p:cNvPr id="87" name="Text Box 30"/>
          <p:cNvSpPr txBox="1">
            <a:spLocks noChangeArrowheads="1"/>
          </p:cNvSpPr>
          <p:nvPr/>
        </p:nvSpPr>
        <p:spPr bwMode="auto">
          <a:xfrm>
            <a:off x="239713" y="6222404"/>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微軟正黑體" pitchFamily="34" charset="-120"/>
                <a:ea typeface="微軟正黑體" pitchFamily="34" charset="-120"/>
              </a:rPr>
              <a:t>就讀志願序統一</a:t>
            </a:r>
            <a:r>
              <a:rPr lang="zh-TW" altLang="en-US" dirty="0" smtClean="0">
                <a:solidFill>
                  <a:srgbClr val="000000"/>
                </a:solidFill>
                <a:latin typeface="微軟正黑體" pitchFamily="34" charset="-120"/>
                <a:ea typeface="微軟正黑體" pitchFamily="34" charset="-120"/>
              </a:rPr>
              <a:t>分發報到</a:t>
            </a:r>
            <a:endParaRPr lang="zh-TW" altLang="en-US" dirty="0">
              <a:solidFill>
                <a:srgbClr val="000000"/>
              </a:solidFill>
              <a:latin typeface="微軟正黑體" pitchFamily="34" charset="-120"/>
              <a:ea typeface="微軟正黑體" pitchFamily="34" charset="-120"/>
            </a:endParaRPr>
          </a:p>
        </p:txBody>
      </p:sp>
      <p:sp>
        <p:nvSpPr>
          <p:cNvPr id="89" name="Text Box 21"/>
          <p:cNvSpPr txBox="1">
            <a:spLocks noChangeArrowheads="1"/>
          </p:cNvSpPr>
          <p:nvPr/>
        </p:nvSpPr>
        <p:spPr bwMode="auto">
          <a:xfrm>
            <a:off x="4710560" y="6270029"/>
            <a:ext cx="2702984"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104.7.16(</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)12:00</a:t>
            </a:r>
            <a:r>
              <a:rPr lang="zh-TW" altLang="en-US" sz="1400" dirty="0" smtClean="0">
                <a:latin typeface="微軟正黑體" pitchFamily="34" charset="-120"/>
                <a:ea typeface="微軟正黑體" pitchFamily="34" charset="-120"/>
                <a:cs typeface="華康楷書體W3" pitchFamily="65" charset="-120"/>
              </a:rPr>
              <a:t>前</a:t>
            </a:r>
            <a:endParaRPr lang="en-US" altLang="zh-TW" sz="1400" dirty="0">
              <a:latin typeface="微軟正黑體" pitchFamily="34" charset="-120"/>
              <a:ea typeface="微軟正黑體" pitchFamily="34" charset="-120"/>
              <a:cs typeface="華康楷書體W3" pitchFamily="65" charset="-120"/>
            </a:endParaRPr>
          </a:p>
        </p:txBody>
      </p:sp>
      <p:cxnSp>
        <p:nvCxnSpPr>
          <p:cNvPr id="90" name="直線單箭頭接點 89"/>
          <p:cNvCxnSpPr>
            <a:stCxn id="56" idx="2"/>
            <a:endCxn id="87" idx="0"/>
          </p:cNvCxnSpPr>
          <p:nvPr/>
        </p:nvCxnSpPr>
        <p:spPr>
          <a:xfrm>
            <a:off x="2494757" y="6065044"/>
            <a:ext cx="0" cy="1573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01391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2"/>
          <p:cNvSpPr>
            <a:spLocks noChangeArrowheads="1"/>
          </p:cNvSpPr>
          <p:nvPr/>
        </p:nvSpPr>
        <p:spPr bwMode="auto">
          <a:xfrm>
            <a:off x="1206500"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latin typeface="華康中黑體" pitchFamily="49" charset="-120"/>
              <a:ea typeface="華康中黑體" pitchFamily="49" charset="-120"/>
            </a:endParaRPr>
          </a:p>
        </p:txBody>
      </p:sp>
      <p:sp>
        <p:nvSpPr>
          <p:cNvPr id="215044" name="Rectangle 2"/>
          <p:cNvSpPr txBox="1">
            <a:spLocks noChangeArrowheads="1"/>
          </p:cNvSpPr>
          <p:nvPr/>
        </p:nvSpPr>
        <p:spPr bwMode="auto">
          <a:xfrm>
            <a:off x="682625" y="908050"/>
            <a:ext cx="7777163" cy="4391025"/>
          </a:xfrm>
          <a:prstGeom prst="rect">
            <a:avLst/>
          </a:prstGeom>
          <a:noFill/>
          <a:ln w="9525">
            <a:noFill/>
            <a:miter lim="800000"/>
            <a:headEnd/>
            <a:tailEnd/>
          </a:ln>
        </p:spPr>
        <p:txBody>
          <a:bodyPr lIns="0" rIns="18288"/>
          <a:lstStyle/>
          <a:p>
            <a:pPr marL="342900" indent="-342900" algn="ctr">
              <a:lnSpc>
                <a:spcPct val="200000"/>
              </a:lnSpc>
            </a:pPr>
            <a:r>
              <a:rPr lang="zh-TW" altLang="en-US" sz="3600" dirty="0" smtClean="0">
                <a:latin typeface="華康超明體" pitchFamily="49" charset="-120"/>
                <a:ea typeface="華康超明體" pitchFamily="49" charset="-120"/>
              </a:rPr>
              <a:t>甄選入學</a:t>
            </a:r>
            <a:r>
              <a:rPr lang="zh-TW" altLang="en-US" sz="3600" dirty="0">
                <a:latin typeface="華康超明體" pitchFamily="49" charset="-120"/>
                <a:ea typeface="華康超明體" pitchFamily="49" charset="-120"/>
              </a:rPr>
              <a:t>招生登記就讀志願</a:t>
            </a:r>
            <a:r>
              <a:rPr lang="zh-TW" altLang="en-US" sz="3600" dirty="0" smtClean="0">
                <a:latin typeface="華康超明體" pitchFamily="49" charset="-120"/>
                <a:ea typeface="華康超明體" pitchFamily="49" charset="-120"/>
              </a:rPr>
              <a:t>序系統</a:t>
            </a:r>
            <a:endParaRPr lang="zh-TW" altLang="en-US" sz="3600" dirty="0">
              <a:latin typeface="華康超明體" pitchFamily="49" charset="-120"/>
              <a:ea typeface="華康超明體" pitchFamily="49" charset="-120"/>
            </a:endParaRPr>
          </a:p>
          <a:p>
            <a:pPr marL="342900" indent="-342900" algn="ctr">
              <a:lnSpc>
                <a:spcPct val="90000"/>
              </a:lnSpc>
              <a:spcBef>
                <a:spcPct val="20000"/>
              </a:spcBef>
              <a:buClr>
                <a:srgbClr val="000000"/>
              </a:buClr>
            </a:pPr>
            <a:endParaRPr lang="zh-TW" altLang="en-US" sz="2400" dirty="0">
              <a:solidFill>
                <a:srgbClr val="FF0000"/>
              </a:solidFill>
            </a:endParaRPr>
          </a:p>
          <a:p>
            <a:pPr marL="342900" indent="-342900" algn="ctr">
              <a:lnSpc>
                <a:spcPct val="130000"/>
              </a:lnSpc>
              <a:buClr>
                <a:srgbClr val="000000"/>
              </a:buClr>
            </a:pPr>
            <a:r>
              <a:rPr lang="zh-TW" altLang="en-US" sz="2400" dirty="0" smtClean="0">
                <a:solidFill>
                  <a:srgbClr val="FF0000"/>
                </a:solidFill>
                <a:latin typeface="微軟正黑體" pitchFamily="34" charset="-120"/>
                <a:ea typeface="微軟正黑體" pitchFamily="34" charset="-120"/>
              </a:rPr>
              <a:t>系統</a:t>
            </a:r>
            <a:r>
              <a:rPr lang="zh-TW" altLang="en-US" sz="2400" dirty="0">
                <a:solidFill>
                  <a:srgbClr val="FF0000"/>
                </a:solidFill>
                <a:latin typeface="微軟正黑體" pitchFamily="34" charset="-120"/>
                <a:ea typeface="微軟正黑體" pitchFamily="34" charset="-120"/>
              </a:rPr>
              <a:t>開放時間</a:t>
            </a:r>
            <a:r>
              <a:rPr lang="zh-TW" altLang="en-US" sz="2400" dirty="0" smtClean="0">
                <a:solidFill>
                  <a:srgbClr val="FF0000"/>
                </a:solidFill>
                <a:latin typeface="微軟正黑體" pitchFamily="34" charset="-120"/>
                <a:ea typeface="微軟正黑體" pitchFamily="34" charset="-120"/>
              </a:rPr>
              <a:t>：</a:t>
            </a:r>
            <a:r>
              <a:rPr lang="en-US" altLang="zh-TW" sz="2400" dirty="0" smtClean="0">
                <a:solidFill>
                  <a:srgbClr val="FF0000"/>
                </a:solidFill>
                <a:latin typeface="微軟正黑體" pitchFamily="34" charset="-120"/>
                <a:ea typeface="微軟正黑體" pitchFamily="34" charset="-120"/>
              </a:rPr>
              <a:t>104/7/2 10:00</a:t>
            </a:r>
            <a:r>
              <a:rPr lang="en-US" altLang="zh-TW" sz="2400" dirty="0">
                <a:solidFill>
                  <a:srgbClr val="FF0000"/>
                </a:solidFill>
                <a:latin typeface="微軟正黑體" pitchFamily="34" charset="-120"/>
                <a:ea typeface="微軟正黑體" pitchFamily="34" charset="-120"/>
              </a:rPr>
              <a:t>~ </a:t>
            </a:r>
            <a:r>
              <a:rPr lang="en-US" altLang="zh-TW" sz="2400" dirty="0" smtClean="0">
                <a:solidFill>
                  <a:srgbClr val="FF0000"/>
                </a:solidFill>
                <a:latin typeface="微軟正黑體" pitchFamily="34" charset="-120"/>
                <a:ea typeface="微軟正黑體" pitchFamily="34" charset="-120"/>
              </a:rPr>
              <a:t>104/7/6 </a:t>
            </a:r>
            <a:r>
              <a:rPr lang="en-US" altLang="zh-TW" sz="2400" dirty="0">
                <a:solidFill>
                  <a:srgbClr val="FF0000"/>
                </a:solidFill>
                <a:latin typeface="微軟正黑體" pitchFamily="34" charset="-120"/>
                <a:ea typeface="微軟正黑體" pitchFamily="34" charset="-120"/>
              </a:rPr>
              <a:t>17:00</a:t>
            </a:r>
            <a:r>
              <a:rPr lang="zh-TW" altLang="en-US" sz="2400" dirty="0">
                <a:solidFill>
                  <a:srgbClr val="FF0000"/>
                </a:solidFill>
                <a:latin typeface="微軟正黑體" pitchFamily="34" charset="-120"/>
                <a:ea typeface="微軟正黑體" pitchFamily="34" charset="-120"/>
              </a:rPr>
              <a:t>止</a:t>
            </a:r>
          </a:p>
          <a:p>
            <a:pPr marL="342900" indent="-342900">
              <a:lnSpc>
                <a:spcPct val="90000"/>
              </a:lnSpc>
              <a:spcBef>
                <a:spcPct val="20000"/>
              </a:spcBef>
              <a:buClr>
                <a:srgbClr val="000000"/>
              </a:buClr>
              <a:buFont typeface="Wingdings" pitchFamily="2" charset="2"/>
              <a:buNone/>
            </a:pPr>
            <a:endParaRPr lang="zh-TW" altLang="en-US" sz="800" dirty="0">
              <a:latin typeface="微軟正黑體" pitchFamily="34" charset="-120"/>
              <a:ea typeface="微軟正黑體" pitchFamily="34" charset="-120"/>
            </a:endParaRPr>
          </a:p>
          <a:p>
            <a:pPr marL="342900" indent="-342900">
              <a:lnSpc>
                <a:spcPct val="90000"/>
              </a:lnSpc>
              <a:spcBef>
                <a:spcPct val="20000"/>
              </a:spcBef>
              <a:buClr>
                <a:schemeClr val="folHlink"/>
              </a:buClr>
              <a:buFont typeface="Wingdings" pitchFamily="2" charset="2"/>
              <a:buChar char=""/>
            </a:pPr>
            <a:r>
              <a:rPr lang="zh-TW" altLang="en-US" sz="2000" dirty="0" smtClean="0">
                <a:latin typeface="微軟正黑體" pitchFamily="34" charset="-120"/>
                <a:ea typeface="微軟正黑體" pitchFamily="34" charset="-120"/>
              </a:rPr>
              <a:t>各甄選學校正（備）取生，無論正</a:t>
            </a:r>
            <a:r>
              <a:rPr lang="zh-TW" altLang="en-US" sz="2000" dirty="0">
                <a:latin typeface="微軟正黑體" pitchFamily="34" charset="-120"/>
                <a:ea typeface="微軟正黑體" pitchFamily="34" charset="-120"/>
              </a:rPr>
              <a:t>取或備取</a:t>
            </a:r>
            <a:r>
              <a:rPr lang="en-US" altLang="zh-TW" sz="2000" dirty="0">
                <a:latin typeface="微軟正黑體" pitchFamily="34" charset="-120"/>
                <a:ea typeface="微軟正黑體" pitchFamily="34" charset="-120"/>
              </a:rPr>
              <a:t>1</a:t>
            </a:r>
            <a:r>
              <a:rPr lang="zh-TW" altLang="en-US" sz="2000" dirty="0">
                <a:latin typeface="微軟正黑體" pitchFamily="34" charset="-120"/>
                <a:ea typeface="微軟正黑體" pitchFamily="34" charset="-120"/>
              </a:rPr>
              <a:t>或多個校系科（組）、學程，均須接受就讀志願序統一分發後，始取得入學</a:t>
            </a:r>
            <a:r>
              <a:rPr lang="zh-TW" altLang="en-US" sz="2000" dirty="0" smtClean="0">
                <a:latin typeface="微軟正黑體" pitchFamily="34" charset="-120"/>
                <a:ea typeface="微軟正黑體" pitchFamily="34" charset="-120"/>
              </a:rPr>
              <a:t>資格</a:t>
            </a:r>
            <a:endParaRPr lang="zh-TW" altLang="en-US" sz="2000" dirty="0">
              <a:latin typeface="微軟正黑體" pitchFamily="34" charset="-120"/>
              <a:ea typeface="微軟正黑體" pitchFamily="34" charset="-120"/>
            </a:endParaRPr>
          </a:p>
          <a:p>
            <a:pPr marL="342900" indent="-342900">
              <a:lnSpc>
                <a:spcPct val="90000"/>
              </a:lnSpc>
              <a:spcBef>
                <a:spcPct val="20000"/>
              </a:spcBef>
              <a:buClr>
                <a:schemeClr val="folHlink"/>
              </a:buClr>
              <a:buFont typeface="Wingdings" pitchFamily="2" charset="2"/>
              <a:buChar char=""/>
            </a:pPr>
            <a:endParaRPr lang="zh-TW" altLang="en-US" sz="2000" dirty="0">
              <a:latin typeface="微軟正黑體" pitchFamily="34" charset="-120"/>
              <a:ea typeface="微軟正黑體" pitchFamily="34" charset="-120"/>
            </a:endParaRPr>
          </a:p>
          <a:p>
            <a:pPr marL="342900" indent="-342900">
              <a:lnSpc>
                <a:spcPct val="90000"/>
              </a:lnSpc>
              <a:spcBef>
                <a:spcPct val="20000"/>
              </a:spcBef>
              <a:buClr>
                <a:schemeClr val="folHlink"/>
              </a:buClr>
              <a:buFont typeface="Wingdings" pitchFamily="2" charset="2"/>
              <a:buChar char=""/>
            </a:pPr>
            <a:r>
              <a:rPr lang="zh-TW" altLang="en-US" sz="2000" dirty="0" smtClean="0">
                <a:solidFill>
                  <a:schemeClr val="hlink"/>
                </a:solidFill>
                <a:latin typeface="微軟正黑體" pitchFamily="34" charset="-120"/>
                <a:ea typeface="微軟正黑體" pitchFamily="34" charset="-120"/>
              </a:rPr>
              <a:t>凡未於本時間內上網登記就讀</a:t>
            </a:r>
            <a:r>
              <a:rPr lang="zh-TW" altLang="en-US" sz="2000" dirty="0">
                <a:solidFill>
                  <a:schemeClr val="hlink"/>
                </a:solidFill>
                <a:latin typeface="微軟正黑體" pitchFamily="34" charset="-120"/>
                <a:ea typeface="微軟正黑體" pitchFamily="34" charset="-120"/>
              </a:rPr>
              <a:t>志願</a:t>
            </a:r>
            <a:r>
              <a:rPr lang="zh-TW" altLang="en-US" sz="2000" dirty="0" smtClean="0">
                <a:solidFill>
                  <a:schemeClr val="hlink"/>
                </a:solidFill>
                <a:latin typeface="微軟正黑體" pitchFamily="34" charset="-120"/>
                <a:ea typeface="微軟正黑體" pitchFamily="34" charset="-120"/>
              </a:rPr>
              <a:t>序或雖有上網登記志願但未按下「確定送出」者，以未登記論，即喪失登記資格與分發機會</a:t>
            </a:r>
            <a:endParaRPr lang="zh-TW" altLang="en-US" sz="2000" dirty="0">
              <a:solidFill>
                <a:schemeClr val="hlink"/>
              </a:solidFill>
              <a:latin typeface="微軟正黑體" pitchFamily="34" charset="-120"/>
              <a:ea typeface="微軟正黑體" pitchFamily="34" charset="-120"/>
            </a:endParaRPr>
          </a:p>
          <a:p>
            <a:pPr marL="342900" indent="-342900">
              <a:lnSpc>
                <a:spcPct val="90000"/>
              </a:lnSpc>
              <a:spcBef>
                <a:spcPct val="20000"/>
              </a:spcBef>
              <a:buClr>
                <a:srgbClr val="000000"/>
              </a:buClr>
              <a:buFont typeface="Wingdings" pitchFamily="2" charset="2"/>
              <a:buChar char="§"/>
            </a:pPr>
            <a:endParaRPr lang="zh-TW" altLang="en-US" sz="2000" dirty="0">
              <a:solidFill>
                <a:schemeClr val="hlink"/>
              </a:solidFill>
            </a:endParaRPr>
          </a:p>
          <a:p>
            <a:pPr marL="342900" indent="-342900">
              <a:lnSpc>
                <a:spcPct val="90000"/>
              </a:lnSpc>
              <a:spcBef>
                <a:spcPct val="20000"/>
              </a:spcBef>
              <a:buClr>
                <a:srgbClr val="000000"/>
              </a:buClr>
              <a:buFont typeface="Wingdings" pitchFamily="2" charset="2"/>
              <a:buChar char="§"/>
            </a:pPr>
            <a:endParaRPr lang="zh-TW" altLang="en-US" dirty="0">
              <a:solidFill>
                <a:schemeClr val="hlink"/>
              </a:solidFill>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105</a:t>
            </a:fld>
            <a:endParaRPr lang="en-US" altLang="zh-TW"/>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Grp="1" noChangeArrowheads="1"/>
          </p:cNvSpPr>
          <p:nvPr>
            <p:ph type="title" idx="4294967295"/>
          </p:nvPr>
        </p:nvSpPr>
        <p:spPr>
          <a:xfrm>
            <a:off x="180975" y="285750"/>
            <a:ext cx="9144000" cy="647700"/>
          </a:xfrm>
          <a:ln/>
        </p:spPr>
        <p:txBody>
          <a:bodyPr/>
          <a:lstStyle/>
          <a:p>
            <a:pPr eaLnBrk="1" hangingPunct="1"/>
            <a:r>
              <a:rPr lang="zh-TW" altLang="en-US" sz="3200" dirty="0" smtClean="0">
                <a:latin typeface="華康超明體" pitchFamily="49" charset="-120"/>
                <a:ea typeface="華康超明體" pitchFamily="49" charset="-120"/>
              </a:rPr>
              <a:t>甄選</a:t>
            </a:r>
            <a:r>
              <a:rPr lang="zh-TW" altLang="en-US" sz="3200" kern="1200" dirty="0" smtClean="0">
                <a:solidFill>
                  <a:schemeClr val="tx1"/>
                </a:solidFill>
                <a:latin typeface="華康超明體" pitchFamily="49" charset="-120"/>
                <a:ea typeface="華康超明體" pitchFamily="49" charset="-120"/>
                <a:cs typeface="+mn-cs"/>
              </a:rPr>
              <a:t>入學招生</a:t>
            </a:r>
            <a:r>
              <a:rPr lang="zh-TW" altLang="en-US" sz="3200" dirty="0">
                <a:latin typeface="華康超明體" pitchFamily="49" charset="-120"/>
                <a:ea typeface="華康超明體" pitchFamily="49" charset="-120"/>
              </a:rPr>
              <a:t>登記</a:t>
            </a:r>
            <a:r>
              <a:rPr lang="zh-TW" altLang="en-US" sz="3200" kern="1200" dirty="0" smtClean="0">
                <a:solidFill>
                  <a:schemeClr val="tx1"/>
                </a:solidFill>
                <a:latin typeface="華康超明體" pitchFamily="49" charset="-120"/>
                <a:ea typeface="華康超明體" pitchFamily="49" charset="-120"/>
                <a:cs typeface="+mn-cs"/>
              </a:rPr>
              <a:t>就讀</a:t>
            </a:r>
            <a:r>
              <a:rPr lang="zh-TW" altLang="en-US" sz="3200" dirty="0" smtClean="0">
                <a:latin typeface="華康超明體" pitchFamily="49" charset="-120"/>
                <a:ea typeface="華康超明體" pitchFamily="49" charset="-120"/>
              </a:rPr>
              <a:t>志願序系統</a:t>
            </a:r>
            <a:r>
              <a:rPr lang="zh-TW" altLang="en-US" kern="1200" dirty="0" smtClean="0">
                <a:solidFill>
                  <a:srgbClr val="FF0000"/>
                </a:solidFill>
                <a:latin typeface="華康超明體" pitchFamily="49" charset="-120"/>
                <a:ea typeface="華康超明體" pitchFamily="49" charset="-120"/>
              </a:rPr>
              <a:t>登入頁</a:t>
            </a:r>
          </a:p>
        </p:txBody>
      </p:sp>
      <p:sp>
        <p:nvSpPr>
          <p:cNvPr id="218117" name="Text Box 4"/>
          <p:cNvSpPr txBox="1">
            <a:spLocks noChangeArrowheads="1"/>
          </p:cNvSpPr>
          <p:nvPr/>
        </p:nvSpPr>
        <p:spPr bwMode="auto">
          <a:xfrm>
            <a:off x="1109663" y="5229225"/>
            <a:ext cx="7062787" cy="925513"/>
          </a:xfrm>
          <a:prstGeom prst="rect">
            <a:avLst/>
          </a:prstGeom>
          <a:solidFill>
            <a:srgbClr val="800000"/>
          </a:solidFill>
          <a:ln w="12700" algn="ctr">
            <a:solidFill>
              <a:srgbClr val="FFCC99"/>
            </a:solidFill>
            <a:miter lim="800000"/>
            <a:headEnd/>
            <a:tailEnd/>
          </a:ln>
          <a:effectLst/>
        </p:spPr>
        <p:txBody>
          <a:bodyPr anchor="ctr"/>
          <a:lstStyle/>
          <a:p>
            <a:pPr marL="342900" indent="-342900"/>
            <a:r>
              <a:rPr lang="zh-TW" altLang="en-US" dirty="0">
                <a:solidFill>
                  <a:schemeClr val="bg1"/>
                </a:solidFill>
                <a:latin typeface="微軟正黑體" pitchFamily="34" charset="-120"/>
                <a:ea typeface="微軟正黑體" pitchFamily="34" charset="-120"/>
              </a:rPr>
              <a:t>點選</a:t>
            </a:r>
            <a:r>
              <a:rPr lang="zh-TW" altLang="en-US" dirty="0" smtClean="0">
                <a:solidFill>
                  <a:schemeClr val="bg1"/>
                </a:solidFill>
                <a:latin typeface="微軟正黑體" pitchFamily="34" charset="-120"/>
                <a:ea typeface="微軟正黑體" pitchFamily="34" charset="-120"/>
              </a:rPr>
              <a:t>「登入」</a:t>
            </a:r>
            <a:r>
              <a:rPr lang="zh-TW" altLang="en-US" dirty="0">
                <a:solidFill>
                  <a:schemeClr val="bg1"/>
                </a:solidFill>
                <a:latin typeface="微軟正黑體" pitchFamily="34" charset="-120"/>
                <a:ea typeface="微軟正黑體" pitchFamily="34" charset="-120"/>
              </a:rPr>
              <a:t>系統將會自動檢核下列項目</a:t>
            </a:r>
          </a:p>
          <a:p>
            <a:pPr marL="342900" indent="-342900"/>
            <a:r>
              <a:rPr lang="en-US" altLang="zh-TW" dirty="0">
                <a:solidFill>
                  <a:schemeClr val="bg1"/>
                </a:solidFill>
                <a:latin typeface="微軟正黑體" pitchFamily="34" charset="-120"/>
                <a:ea typeface="微軟正黑體" pitchFamily="34" charset="-120"/>
              </a:rPr>
              <a:t>1.</a:t>
            </a:r>
            <a:r>
              <a:rPr lang="zh-TW" altLang="en-US" dirty="0">
                <a:solidFill>
                  <a:schemeClr val="bg1"/>
                </a:solidFill>
                <a:latin typeface="微軟正黑體" pitchFamily="34" charset="-120"/>
                <a:ea typeface="微軟正黑體" pitchFamily="34" charset="-120"/>
              </a:rPr>
              <a:t>檢核是否已</a:t>
            </a:r>
            <a:r>
              <a:rPr lang="zh-TW" altLang="en-US" dirty="0" smtClean="0">
                <a:solidFill>
                  <a:schemeClr val="bg1"/>
                </a:solidFill>
                <a:latin typeface="微軟正黑體" pitchFamily="34" charset="-120"/>
                <a:ea typeface="微軟正黑體" pitchFamily="34" charset="-120"/>
              </a:rPr>
              <a:t>具有「正</a:t>
            </a:r>
            <a:r>
              <a:rPr lang="zh-TW" altLang="en-US" dirty="0">
                <a:solidFill>
                  <a:schemeClr val="bg1"/>
                </a:solidFill>
                <a:latin typeface="微軟正黑體" pitchFamily="34" charset="-120"/>
                <a:ea typeface="微軟正黑體" pitchFamily="34" charset="-120"/>
              </a:rPr>
              <a:t>取</a:t>
            </a:r>
            <a:r>
              <a:rPr lang="zh-TW" altLang="en-US" dirty="0" smtClean="0">
                <a:solidFill>
                  <a:schemeClr val="bg1"/>
                </a:solidFill>
                <a:latin typeface="微軟正黑體" pitchFamily="34" charset="-120"/>
                <a:ea typeface="微軟正黑體" pitchFamily="34" charset="-120"/>
              </a:rPr>
              <a:t>生」或「備取生」資格</a:t>
            </a:r>
            <a:endParaRPr lang="zh-TW" altLang="en-US" dirty="0">
              <a:solidFill>
                <a:schemeClr val="bg1"/>
              </a:solidFill>
              <a:latin typeface="微軟正黑體" pitchFamily="34" charset="-120"/>
              <a:ea typeface="微軟正黑體" pitchFamily="34" charset="-120"/>
            </a:endParaRPr>
          </a:p>
          <a:p>
            <a:pPr marL="342900" indent="-342900"/>
            <a:r>
              <a:rPr lang="en-US" altLang="zh-TW" dirty="0">
                <a:solidFill>
                  <a:schemeClr val="bg1"/>
                </a:solidFill>
                <a:latin typeface="微軟正黑體" pitchFamily="34" charset="-120"/>
                <a:ea typeface="微軟正黑體" pitchFamily="34" charset="-120"/>
              </a:rPr>
              <a:t>2.</a:t>
            </a:r>
            <a:r>
              <a:rPr lang="zh-TW" altLang="en-US" dirty="0">
                <a:solidFill>
                  <a:schemeClr val="bg1"/>
                </a:solidFill>
                <a:latin typeface="微軟正黑體" pitchFamily="34" charset="-120"/>
                <a:ea typeface="微軟正黑體" pitchFamily="34" charset="-120"/>
              </a:rPr>
              <a:t>檢核身分證統一編號、統測准考證號碼、通行碼及驗證碼是否正確</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106</a:t>
            </a:fld>
            <a:endParaRPr lang="en-US" altLang="zh-TW"/>
          </a:p>
        </p:txBody>
      </p:sp>
      <p:pic>
        <p:nvPicPr>
          <p:cNvPr id="3" name="圖片 2"/>
          <p:cNvPicPr>
            <a:picLocks noChangeAspect="1"/>
          </p:cNvPicPr>
          <p:nvPr/>
        </p:nvPicPr>
        <p:blipFill>
          <a:blip r:embed="rId3"/>
          <a:stretch>
            <a:fillRect/>
          </a:stretch>
        </p:blipFill>
        <p:spPr>
          <a:xfrm>
            <a:off x="107504" y="891186"/>
            <a:ext cx="8876190" cy="4361905"/>
          </a:xfrm>
          <a:prstGeom prst="rect">
            <a:avLst/>
          </a:prstGeom>
        </p:spPr>
      </p:pic>
      <p:sp>
        <p:nvSpPr>
          <p:cNvPr id="6" name="文字方塊 5"/>
          <p:cNvSpPr txBox="1"/>
          <p:nvPr/>
        </p:nvSpPr>
        <p:spPr>
          <a:xfrm>
            <a:off x="899642" y="6154738"/>
            <a:ext cx="7272808" cy="646331"/>
          </a:xfrm>
          <a:prstGeom prst="rect">
            <a:avLst/>
          </a:prstGeom>
          <a:solidFill>
            <a:srgbClr val="FF0000"/>
          </a:solidFill>
          <a:ln w="9525" algn="ctr">
            <a:solidFill>
              <a:srgbClr val="78C85D"/>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b="1" dirty="0">
                <a:solidFill>
                  <a:schemeClr val="bg1"/>
                </a:solidFill>
              </a:rPr>
              <a:t>建議考生不要使用手機或平版電腦</a:t>
            </a:r>
            <a:r>
              <a:rPr lang="zh-TW" altLang="en-US" b="1" dirty="0" smtClean="0">
                <a:solidFill>
                  <a:schemeClr val="bg1"/>
                </a:solidFill>
              </a:rPr>
              <a:t>登入使用</a:t>
            </a:r>
            <a:r>
              <a:rPr lang="zh-TW" altLang="en-US" b="1" dirty="0">
                <a:solidFill>
                  <a:schemeClr val="bg1"/>
                </a:solidFill>
              </a:rPr>
              <a:t>招生各系統，避免畫面資訊閱覽不完全，漏登資料而影響權益</a:t>
            </a:r>
            <a:r>
              <a:rPr lang="zh-TW" altLang="en-US" dirty="0">
                <a:solidFill>
                  <a:schemeClr val="bg1"/>
                </a:solidFill>
              </a:rPr>
              <a:t>。</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4857" y="1005190"/>
            <a:ext cx="9114286" cy="4847619"/>
          </a:xfrm>
          <a:prstGeom prst="rect">
            <a:avLst/>
          </a:prstGeom>
        </p:spPr>
      </p:pic>
      <p:sp>
        <p:nvSpPr>
          <p:cNvPr id="113666" name="Rectangle 3"/>
          <p:cNvSpPr>
            <a:spLocks noGrp="1" noChangeArrowheads="1"/>
          </p:cNvSpPr>
          <p:nvPr>
            <p:ph type="title" idx="4294967295"/>
          </p:nvPr>
        </p:nvSpPr>
        <p:spPr>
          <a:xfrm>
            <a:off x="35496" y="285750"/>
            <a:ext cx="9503593" cy="647700"/>
          </a:xfrm>
          <a:ln/>
        </p:spPr>
        <p:txBody>
          <a:bodyPr/>
          <a:lstStyle/>
          <a:p>
            <a:pPr eaLnBrk="1" hangingPunct="1"/>
            <a:r>
              <a:rPr lang="zh-TW" altLang="en-US" sz="3200" dirty="0" smtClean="0">
                <a:latin typeface="華康超明體" pitchFamily="49" charset="-120"/>
                <a:ea typeface="華康超明體" pitchFamily="49" charset="-120"/>
              </a:rPr>
              <a:t>甄選</a:t>
            </a:r>
            <a:r>
              <a:rPr lang="zh-TW" altLang="en-US" sz="3200" kern="1200" dirty="0" smtClean="0">
                <a:solidFill>
                  <a:schemeClr val="tx1"/>
                </a:solidFill>
                <a:latin typeface="華康超明體" pitchFamily="49" charset="-120"/>
                <a:ea typeface="華康超明體" pitchFamily="49" charset="-120"/>
                <a:cs typeface="+mn-cs"/>
              </a:rPr>
              <a:t>入學招生登記就讀志願序</a:t>
            </a:r>
            <a:r>
              <a:rPr lang="zh-TW" altLang="en-US" sz="3200" dirty="0" smtClean="0">
                <a:latin typeface="華康超明體" pitchFamily="49" charset="-120"/>
                <a:ea typeface="華康超明體" pitchFamily="49" charset="-120"/>
              </a:rPr>
              <a:t>系統</a:t>
            </a:r>
            <a:r>
              <a:rPr lang="zh-TW" altLang="en-US" dirty="0" smtClean="0">
                <a:solidFill>
                  <a:srgbClr val="FF0000"/>
                </a:solidFill>
                <a:latin typeface="華康超明體" pitchFamily="49" charset="-120"/>
                <a:ea typeface="華康超明體" pitchFamily="49" charset="-120"/>
              </a:rPr>
              <a:t>閱讀</a:t>
            </a:r>
            <a:r>
              <a:rPr lang="zh-TW" altLang="en-US" kern="1200" dirty="0" smtClean="0">
                <a:solidFill>
                  <a:srgbClr val="FF0000"/>
                </a:solidFill>
                <a:latin typeface="華康超明體" pitchFamily="49" charset="-120"/>
                <a:ea typeface="華康超明體" pitchFamily="49" charset="-120"/>
              </a:rPr>
              <a:t>選填注意事項</a:t>
            </a:r>
          </a:p>
        </p:txBody>
      </p:sp>
      <p:sp>
        <p:nvSpPr>
          <p:cNvPr id="228358" name="Rectangle 5"/>
          <p:cNvSpPr>
            <a:spLocks noChangeArrowheads="1"/>
          </p:cNvSpPr>
          <p:nvPr/>
        </p:nvSpPr>
        <p:spPr bwMode="auto">
          <a:xfrm>
            <a:off x="3671900" y="5229200"/>
            <a:ext cx="1800200" cy="288032"/>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ea typeface="新細明體" charset="-120"/>
            </a:endParaRPr>
          </a:p>
        </p:txBody>
      </p:sp>
      <p:sp>
        <p:nvSpPr>
          <p:cNvPr id="124940" name="AutoShape 12"/>
          <p:cNvSpPr>
            <a:spLocks noChangeArrowheads="1"/>
          </p:cNvSpPr>
          <p:nvPr/>
        </p:nvSpPr>
        <p:spPr bwMode="auto">
          <a:xfrm>
            <a:off x="180081" y="2608905"/>
            <a:ext cx="693788" cy="3440112"/>
          </a:xfrm>
          <a:prstGeom prst="wedgeRectCallout">
            <a:avLst>
              <a:gd name="adj1" fmla="val 98631"/>
              <a:gd name="adj2" fmla="val -2950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vert="eaVert"/>
          <a:lstStyle/>
          <a:p>
            <a:r>
              <a:rPr kumimoji="0" lang="zh-TW" altLang="en-US" dirty="0" smtClean="0">
                <a:solidFill>
                  <a:srgbClr val="000000"/>
                </a:solidFill>
                <a:latin typeface="微軟正黑體" pitchFamily="34" charset="-120"/>
                <a:ea typeface="微軟正黑體" pitchFamily="34" charset="-120"/>
              </a:rPr>
              <a:t>考生請詳細閱讀</a:t>
            </a:r>
            <a:endParaRPr kumimoji="0" lang="en-US" altLang="zh-TW" dirty="0" smtClean="0">
              <a:solidFill>
                <a:srgbClr val="000000"/>
              </a:solidFill>
              <a:latin typeface="微軟正黑體" pitchFamily="34" charset="-120"/>
              <a:ea typeface="微軟正黑體" pitchFamily="34" charset="-120"/>
            </a:endParaRPr>
          </a:p>
          <a:p>
            <a:r>
              <a:rPr kumimoji="0" lang="zh-TW" altLang="en-US" dirty="0" smtClean="0">
                <a:solidFill>
                  <a:srgbClr val="000000"/>
                </a:solidFill>
                <a:latin typeface="微軟正黑體" pitchFamily="34" charset="-120"/>
                <a:ea typeface="微軟正黑體" pitchFamily="34" charset="-120"/>
              </a:rPr>
              <a:t>「選填登記就讀志願注意事項」</a:t>
            </a:r>
            <a:endParaRPr kumimoji="0" lang="zh-TW" altLang="en-US"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107</a:t>
            </a:fld>
            <a:endParaRPr lang="en-US" altLang="zh-TW"/>
          </a:p>
        </p:txBody>
      </p:sp>
      <p:sp>
        <p:nvSpPr>
          <p:cNvPr id="7" name="矩形 6"/>
          <p:cNvSpPr/>
          <p:nvPr/>
        </p:nvSpPr>
        <p:spPr>
          <a:xfrm>
            <a:off x="5833750" y="2388209"/>
            <a:ext cx="754473"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395536" y="895985"/>
            <a:ext cx="8293777" cy="5349240"/>
          </a:xfrm>
          <a:prstGeom prst="rect">
            <a:avLst/>
          </a:prstGeom>
        </p:spPr>
      </p:pic>
      <p:sp>
        <p:nvSpPr>
          <p:cNvPr id="116739" name="Rectangle 3"/>
          <p:cNvSpPr>
            <a:spLocks noChangeArrowheads="1"/>
          </p:cNvSpPr>
          <p:nvPr/>
        </p:nvSpPr>
        <p:spPr bwMode="auto">
          <a:xfrm>
            <a:off x="180975" y="260350"/>
            <a:ext cx="9144000" cy="720725"/>
          </a:xfrm>
          <a:prstGeom prst="rect">
            <a:avLst/>
          </a:prstGeom>
          <a:noFill/>
          <a:ln w="9525" algn="ctr">
            <a:noFill/>
            <a:miter lim="800000"/>
            <a:headEnd/>
            <a:tailEnd/>
          </a:ln>
          <a:effectLst/>
        </p:spPr>
        <p:txBody>
          <a:bodyPr anchor="ctr"/>
          <a:lstStyle/>
          <a:p>
            <a:r>
              <a:rPr lang="zh-TW" altLang="en-US" sz="3200" dirty="0" smtClean="0">
                <a:latin typeface="華康超明體" pitchFamily="49" charset="-120"/>
                <a:ea typeface="華康超明體" pitchFamily="49" charset="-120"/>
              </a:rPr>
              <a:t>甄選入學招生登記就讀志願序系統</a:t>
            </a:r>
            <a:r>
              <a:rPr lang="zh-TW" altLang="en-US" sz="2800" dirty="0" smtClean="0">
                <a:solidFill>
                  <a:srgbClr val="FF0000"/>
                </a:solidFill>
                <a:latin typeface="華康超明體" pitchFamily="49" charset="-120"/>
                <a:ea typeface="華康超明體" pitchFamily="49" charset="-120"/>
                <a:cs typeface="+mj-cs"/>
              </a:rPr>
              <a:t>調整</a:t>
            </a:r>
            <a:r>
              <a:rPr lang="zh-TW" altLang="en-US" sz="2800" dirty="0">
                <a:solidFill>
                  <a:srgbClr val="FF0000"/>
                </a:solidFill>
                <a:latin typeface="華康超明體" pitchFamily="49" charset="-120"/>
                <a:ea typeface="華康超明體" pitchFamily="49" charset="-120"/>
                <a:cs typeface="+mj-cs"/>
              </a:rPr>
              <a:t>志願</a:t>
            </a:r>
            <a:r>
              <a:rPr lang="zh-TW" altLang="en-US" sz="2800" dirty="0" smtClean="0">
                <a:solidFill>
                  <a:srgbClr val="FF0000"/>
                </a:solidFill>
                <a:latin typeface="華康超明體" pitchFamily="49" charset="-120"/>
                <a:ea typeface="華康超明體" pitchFamily="49" charset="-120"/>
                <a:cs typeface="+mj-cs"/>
              </a:rPr>
              <a:t>序</a:t>
            </a:r>
            <a:endParaRPr lang="en-US" altLang="zh-TW" sz="3200" dirty="0">
              <a:latin typeface="+mj-ea"/>
              <a:ea typeface="+mj-ea"/>
              <a:cs typeface="+mj-cs"/>
            </a:endParaRPr>
          </a:p>
        </p:txBody>
      </p:sp>
      <p:sp>
        <p:nvSpPr>
          <p:cNvPr id="220166" name="Rectangle 5"/>
          <p:cNvSpPr>
            <a:spLocks noChangeArrowheads="1"/>
          </p:cNvSpPr>
          <p:nvPr/>
        </p:nvSpPr>
        <p:spPr bwMode="auto">
          <a:xfrm>
            <a:off x="4309291" y="3987752"/>
            <a:ext cx="549796" cy="232220"/>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p>
        </p:txBody>
      </p:sp>
      <p:sp>
        <p:nvSpPr>
          <p:cNvPr id="220167" name="Rectangle 9"/>
          <p:cNvSpPr>
            <a:spLocks noChangeArrowheads="1"/>
          </p:cNvSpPr>
          <p:nvPr/>
        </p:nvSpPr>
        <p:spPr bwMode="auto">
          <a:xfrm>
            <a:off x="4283147" y="3140968"/>
            <a:ext cx="575940" cy="246633"/>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p>
        </p:txBody>
      </p:sp>
      <p:sp>
        <p:nvSpPr>
          <p:cNvPr id="436234" name="AutoShape 10"/>
          <p:cNvSpPr>
            <a:spLocks noChangeArrowheads="1"/>
          </p:cNvSpPr>
          <p:nvPr/>
        </p:nvSpPr>
        <p:spPr bwMode="auto">
          <a:xfrm rot="10800000" flipH="1" flipV="1">
            <a:off x="5149468" y="3823277"/>
            <a:ext cx="3640336" cy="357188"/>
          </a:xfrm>
          <a:prstGeom prst="wedgeRectCallout">
            <a:avLst>
              <a:gd name="adj1" fmla="val -57636"/>
              <a:gd name="adj2" fmla="val -6318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選取已選取</a:t>
            </a:r>
            <a:r>
              <a:rPr kumimoji="0" lang="zh-TW" altLang="en-US" dirty="0" smtClean="0">
                <a:solidFill>
                  <a:srgbClr val="000000"/>
                </a:solidFill>
                <a:latin typeface="微軟正黑體" pitchFamily="34" charset="-120"/>
                <a:ea typeface="微軟正黑體" pitchFamily="34" charset="-120"/>
              </a:rPr>
              <a:t>校系科（組）學程下</a:t>
            </a:r>
            <a:r>
              <a:rPr kumimoji="0" lang="zh-TW" altLang="en-US" dirty="0">
                <a:solidFill>
                  <a:srgbClr val="000000"/>
                </a:solidFill>
                <a:latin typeface="微軟正黑體" pitchFamily="34" charset="-120"/>
                <a:ea typeface="微軟正黑體" pitchFamily="34" charset="-120"/>
              </a:rPr>
              <a:t>移</a:t>
            </a:r>
          </a:p>
        </p:txBody>
      </p:sp>
      <p:sp>
        <p:nvSpPr>
          <p:cNvPr id="15" name="AutoShape 8"/>
          <p:cNvSpPr>
            <a:spLocks noChangeArrowheads="1"/>
          </p:cNvSpPr>
          <p:nvPr/>
        </p:nvSpPr>
        <p:spPr bwMode="auto">
          <a:xfrm rot="10800000" flipH="1" flipV="1">
            <a:off x="5004048" y="1863678"/>
            <a:ext cx="3451799" cy="706450"/>
          </a:xfrm>
          <a:prstGeom prst="wedgeRectCallout">
            <a:avLst>
              <a:gd name="adj1" fmla="val -16736"/>
              <a:gd name="adj2" fmla="val 12573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latin typeface="微軟正黑體" pitchFamily="34" charset="-120"/>
                <a:ea typeface="微軟正黑體" pitchFamily="34" charset="-120"/>
              </a:rPr>
              <a:t>已選取參加就讀志願序統一分發之甄選校系科</a:t>
            </a:r>
            <a:r>
              <a:rPr kumimoji="0" lang="en-US" altLang="zh-TW" dirty="0">
                <a:latin typeface="微軟正黑體" pitchFamily="34" charset="-120"/>
                <a:ea typeface="微軟正黑體" pitchFamily="34" charset="-120"/>
              </a:rPr>
              <a:t>(</a:t>
            </a:r>
            <a:r>
              <a:rPr kumimoji="0" lang="zh-TW" altLang="en-US" dirty="0">
                <a:latin typeface="微軟正黑體" pitchFamily="34" charset="-120"/>
                <a:ea typeface="微軟正黑體" pitchFamily="34" charset="-120"/>
              </a:rPr>
              <a:t>組</a:t>
            </a:r>
            <a:r>
              <a:rPr kumimoji="0" lang="en-US" altLang="zh-TW" dirty="0">
                <a:latin typeface="微軟正黑體" pitchFamily="34" charset="-120"/>
                <a:ea typeface="微軟正黑體" pitchFamily="34" charset="-120"/>
              </a:rPr>
              <a:t>)</a:t>
            </a:r>
            <a:r>
              <a:rPr kumimoji="0" lang="zh-TW" altLang="en-US" dirty="0">
                <a:latin typeface="微軟正黑體" pitchFamily="34" charset="-120"/>
                <a:ea typeface="微軟正黑體" pitchFamily="34" charset="-120"/>
              </a:rPr>
              <a:t>學程 </a:t>
            </a:r>
          </a:p>
        </p:txBody>
      </p:sp>
      <p:sp>
        <p:nvSpPr>
          <p:cNvPr id="2" name="AutoShape 10"/>
          <p:cNvSpPr>
            <a:spLocks noChangeArrowheads="1"/>
          </p:cNvSpPr>
          <p:nvPr/>
        </p:nvSpPr>
        <p:spPr bwMode="auto">
          <a:xfrm rot="10800000" flipH="1" flipV="1">
            <a:off x="5162761" y="3348931"/>
            <a:ext cx="3640336" cy="357188"/>
          </a:xfrm>
          <a:prstGeom prst="wedgeRectCallout">
            <a:avLst>
              <a:gd name="adj1" fmla="val -57327"/>
              <a:gd name="adj2" fmla="val -157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選取已選取</a:t>
            </a:r>
            <a:r>
              <a:rPr kumimoji="0" lang="zh-TW" altLang="en-US" dirty="0" smtClean="0">
                <a:solidFill>
                  <a:srgbClr val="000000"/>
                </a:solidFill>
                <a:latin typeface="微軟正黑體" pitchFamily="34" charset="-120"/>
                <a:ea typeface="微軟正黑體" pitchFamily="34" charset="-120"/>
              </a:rPr>
              <a:t>校系科（組）學程上</a:t>
            </a:r>
            <a:r>
              <a:rPr kumimoji="0" lang="zh-TW" altLang="en-US" dirty="0">
                <a:solidFill>
                  <a:srgbClr val="000000"/>
                </a:solidFill>
                <a:latin typeface="微軟正黑體" pitchFamily="34" charset="-120"/>
                <a:ea typeface="微軟正黑體" pitchFamily="34" charset="-120"/>
              </a:rPr>
              <a:t>移</a:t>
            </a:r>
          </a:p>
        </p:txBody>
      </p:sp>
      <p:sp>
        <p:nvSpPr>
          <p:cNvPr id="220172" name="Rectangle 9"/>
          <p:cNvSpPr>
            <a:spLocks noChangeArrowheads="1"/>
          </p:cNvSpPr>
          <p:nvPr/>
        </p:nvSpPr>
        <p:spPr bwMode="auto">
          <a:xfrm>
            <a:off x="4283147" y="3452731"/>
            <a:ext cx="575940" cy="253388"/>
          </a:xfrm>
          <a:prstGeom prst="rect">
            <a:avLst/>
          </a:prstGeom>
          <a:noFill/>
          <a:ln w="28575">
            <a:solidFill>
              <a:srgbClr val="0000FF"/>
            </a:solidFill>
            <a:prstDash val="sysDot"/>
            <a:miter lim="800000"/>
            <a:headEnd/>
            <a:tailEnd/>
          </a:ln>
        </p:spPr>
        <p:txBody>
          <a:bodyPr wrap="none" anchor="ctr"/>
          <a:lstStyle/>
          <a:p>
            <a:pPr algn="just">
              <a:buFontTx/>
              <a:buChar char="•"/>
            </a:pPr>
            <a:endParaRPr lang="zh-TW" altLang="en-US"/>
          </a:p>
        </p:txBody>
      </p:sp>
      <p:sp>
        <p:nvSpPr>
          <p:cNvPr id="220173" name="Rectangle 9"/>
          <p:cNvSpPr>
            <a:spLocks noChangeArrowheads="1"/>
          </p:cNvSpPr>
          <p:nvPr/>
        </p:nvSpPr>
        <p:spPr bwMode="auto">
          <a:xfrm>
            <a:off x="4283147" y="3709293"/>
            <a:ext cx="575940" cy="217784"/>
          </a:xfrm>
          <a:prstGeom prst="rect">
            <a:avLst/>
          </a:prstGeom>
          <a:noFill/>
          <a:ln w="28575">
            <a:solidFill>
              <a:srgbClr val="0000FF"/>
            </a:solidFill>
            <a:prstDash val="sysDot"/>
            <a:miter lim="800000"/>
            <a:headEnd/>
            <a:tailEnd/>
          </a:ln>
        </p:spPr>
        <p:txBody>
          <a:bodyPr wrap="none" anchor="ctr"/>
          <a:lstStyle/>
          <a:p>
            <a:pPr algn="just">
              <a:buFontTx/>
              <a:buChar char="•"/>
            </a:pPr>
            <a:endParaRPr lang="zh-TW" altLang="en-US"/>
          </a:p>
        </p:txBody>
      </p:sp>
      <p:sp>
        <p:nvSpPr>
          <p:cNvPr id="3" name="AutoShape 10"/>
          <p:cNvSpPr>
            <a:spLocks noChangeArrowheads="1"/>
          </p:cNvSpPr>
          <p:nvPr/>
        </p:nvSpPr>
        <p:spPr bwMode="auto">
          <a:xfrm rot="10800000" flipH="1" flipV="1">
            <a:off x="186321" y="4293096"/>
            <a:ext cx="3954909" cy="357187"/>
          </a:xfrm>
          <a:prstGeom prst="wedgeRectCallout">
            <a:avLst>
              <a:gd name="adj1" fmla="val 56195"/>
              <a:gd name="adj2" fmla="val -9037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針對已選取</a:t>
            </a:r>
            <a:r>
              <a:rPr kumimoji="0" lang="zh-TW" altLang="en-US" dirty="0" smtClean="0">
                <a:solidFill>
                  <a:srgbClr val="000000"/>
                </a:solidFill>
                <a:latin typeface="微軟正黑體" pitchFamily="34" charset="-120"/>
                <a:ea typeface="微軟正黑體" pitchFamily="34" charset="-120"/>
              </a:rPr>
              <a:t>校系科（組）學程刪除</a:t>
            </a:r>
            <a:endParaRPr kumimoji="0" lang="zh-TW" altLang="en-US" dirty="0">
              <a:solidFill>
                <a:srgbClr val="000000"/>
              </a:solidFill>
              <a:latin typeface="微軟正黑體" pitchFamily="34" charset="-120"/>
              <a:ea typeface="微軟正黑體" pitchFamily="34" charset="-120"/>
            </a:endParaRPr>
          </a:p>
        </p:txBody>
      </p:sp>
      <p:sp>
        <p:nvSpPr>
          <p:cNvPr id="4" name="AutoShape 10"/>
          <p:cNvSpPr>
            <a:spLocks noChangeArrowheads="1"/>
          </p:cNvSpPr>
          <p:nvPr/>
        </p:nvSpPr>
        <p:spPr bwMode="auto">
          <a:xfrm rot="10800000" flipH="1" flipV="1">
            <a:off x="180975" y="3783043"/>
            <a:ext cx="3960255" cy="357187"/>
          </a:xfrm>
          <a:prstGeom prst="wedgeRectCallout">
            <a:avLst>
              <a:gd name="adj1" fmla="val 53408"/>
              <a:gd name="adj2" fmla="val -20981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選取</a:t>
            </a:r>
            <a:r>
              <a:rPr kumimoji="0" lang="zh-TW" altLang="en-US" dirty="0" smtClean="0">
                <a:solidFill>
                  <a:srgbClr val="000000"/>
                </a:solidFill>
                <a:latin typeface="微軟正黑體" pitchFamily="34" charset="-120"/>
                <a:ea typeface="微軟正黑體" pitchFamily="34" charset="-120"/>
              </a:rPr>
              <a:t>校系科（組）學程後</a:t>
            </a:r>
            <a:r>
              <a:rPr kumimoji="0" lang="zh-TW" altLang="en-US" dirty="0">
                <a:solidFill>
                  <a:srgbClr val="000000"/>
                </a:solidFill>
                <a:latin typeface="微軟正黑體" pitchFamily="34" charset="-120"/>
                <a:ea typeface="微軟正黑體" pitchFamily="34" charset="-120"/>
              </a:rPr>
              <a:t>按此加入</a:t>
            </a:r>
          </a:p>
        </p:txBody>
      </p:sp>
      <p:sp>
        <p:nvSpPr>
          <p:cNvPr id="6" name="投影片編號版面配置區 5"/>
          <p:cNvSpPr>
            <a:spLocks noGrp="1"/>
          </p:cNvSpPr>
          <p:nvPr>
            <p:ph type="sldNum" sz="quarter" idx="12"/>
          </p:nvPr>
        </p:nvSpPr>
        <p:spPr/>
        <p:txBody>
          <a:bodyPr/>
          <a:lstStyle/>
          <a:p>
            <a:pPr>
              <a:defRPr/>
            </a:pPr>
            <a:fld id="{AA1A49E5-3A20-407A-9D87-6D755D365273}" type="slidenum">
              <a:rPr lang="zh-TW" altLang="en-US" smtClean="0"/>
              <a:pPr>
                <a:defRPr/>
              </a:pPr>
              <a:t>108</a:t>
            </a:fld>
            <a:endParaRPr lang="en-US" altLang="zh-TW"/>
          </a:p>
        </p:txBody>
      </p:sp>
      <p:sp>
        <p:nvSpPr>
          <p:cNvPr id="16" name="矩形 15"/>
          <p:cNvSpPr/>
          <p:nvPr/>
        </p:nvSpPr>
        <p:spPr>
          <a:xfrm>
            <a:off x="2483768" y="2636700"/>
            <a:ext cx="835545"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AutoShape 7"/>
          <p:cNvSpPr>
            <a:spLocks noChangeArrowheads="1"/>
          </p:cNvSpPr>
          <p:nvPr/>
        </p:nvSpPr>
        <p:spPr bwMode="auto">
          <a:xfrm rot="10800000" flipH="1" flipV="1">
            <a:off x="835933" y="2060848"/>
            <a:ext cx="2786082" cy="642942"/>
          </a:xfrm>
          <a:prstGeom prst="wedgeRectCallout">
            <a:avLst>
              <a:gd name="adj1" fmla="val -18614"/>
              <a:gd name="adj2" fmla="val 14518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latin typeface="微軟正黑體" pitchFamily="34" charset="-120"/>
                <a:ea typeface="微軟正黑體" pitchFamily="34" charset="-120"/>
              </a:rPr>
              <a:t>第二階段之甄選校系科</a:t>
            </a:r>
            <a:r>
              <a:rPr kumimoji="0" lang="en-US" altLang="zh-TW" dirty="0">
                <a:latin typeface="微軟正黑體" pitchFamily="34" charset="-120"/>
                <a:ea typeface="微軟正黑體" pitchFamily="34" charset="-120"/>
              </a:rPr>
              <a:t>(</a:t>
            </a:r>
            <a:r>
              <a:rPr kumimoji="0" lang="zh-TW" altLang="en-US" dirty="0">
                <a:latin typeface="微軟正黑體" pitchFamily="34" charset="-120"/>
                <a:ea typeface="微軟正黑體" pitchFamily="34" charset="-120"/>
              </a:rPr>
              <a:t>組</a:t>
            </a:r>
            <a:r>
              <a:rPr kumimoji="0" lang="en-US" altLang="zh-TW" dirty="0">
                <a:latin typeface="微軟正黑體" pitchFamily="34" charset="-120"/>
                <a:ea typeface="微軟正黑體" pitchFamily="34" charset="-120"/>
              </a:rPr>
              <a:t>)</a:t>
            </a:r>
            <a:r>
              <a:rPr kumimoji="0" lang="zh-TW" altLang="en-US" dirty="0">
                <a:latin typeface="微軟正黑體" pitchFamily="34" charset="-120"/>
                <a:ea typeface="微軟正黑體" pitchFamily="34" charset="-120"/>
              </a:rPr>
              <a:t>學程 </a:t>
            </a:r>
            <a:r>
              <a:rPr kumimoji="0" lang="en-US" altLang="zh-TW" dirty="0">
                <a:latin typeface="微軟正黑體" pitchFamily="34" charset="-120"/>
                <a:ea typeface="微軟正黑體" pitchFamily="34" charset="-120"/>
              </a:rPr>
              <a:t>(</a:t>
            </a:r>
            <a:r>
              <a:rPr kumimoji="0" lang="zh-TW" altLang="en-US" dirty="0">
                <a:latin typeface="微軟正黑體" pitchFamily="34" charset="-120"/>
                <a:ea typeface="微軟正黑體" pitchFamily="34" charset="-120"/>
              </a:rPr>
              <a:t>二階甄選結果</a:t>
            </a:r>
            <a:r>
              <a:rPr kumimoji="0" lang="en-US" altLang="zh-TW" dirty="0">
                <a:latin typeface="微軟正黑體" pitchFamily="34" charset="-120"/>
                <a:ea typeface="微軟正黑體" pitchFamily="34" charset="-120"/>
              </a:rPr>
              <a:t>) </a:t>
            </a:r>
            <a:endParaRPr kumimoji="0" lang="zh-TW" altLang="en-US" dirty="0">
              <a:solidFill>
                <a:srgbClr val="000000"/>
              </a:solidFill>
              <a:latin typeface="微軟正黑體" pitchFamily="34" charset="-120"/>
              <a:ea typeface="微軟正黑體" pitchFamily="34" charset="-120"/>
            </a:endParaRPr>
          </a:p>
          <a:p>
            <a:pPr>
              <a:buClr>
                <a:schemeClr val="accent1"/>
              </a:buClr>
            </a:pPr>
            <a:endParaRPr kumimoji="0" lang="zh-TW" altLang="en-US" dirty="0">
              <a:solidFill>
                <a:srgbClr val="000000"/>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539552" y="933450"/>
            <a:ext cx="7718462" cy="5447878"/>
          </a:xfrm>
          <a:prstGeom prst="rect">
            <a:avLst/>
          </a:prstGeom>
        </p:spPr>
      </p:pic>
      <p:sp>
        <p:nvSpPr>
          <p:cNvPr id="118787" name="Rectangle 3"/>
          <p:cNvSpPr>
            <a:spLocks noChangeArrowheads="1"/>
          </p:cNvSpPr>
          <p:nvPr/>
        </p:nvSpPr>
        <p:spPr bwMode="auto">
          <a:xfrm>
            <a:off x="180975" y="285750"/>
            <a:ext cx="8711505" cy="647700"/>
          </a:xfrm>
          <a:prstGeom prst="rect">
            <a:avLst/>
          </a:prstGeom>
          <a:noFill/>
          <a:ln w="9525" algn="ctr">
            <a:noFill/>
            <a:miter lim="800000"/>
            <a:headEnd/>
            <a:tailEnd/>
          </a:ln>
          <a:effectLst/>
        </p:spPr>
        <p:txBody>
          <a:bodyPr anchor="ctr"/>
          <a:lstStyle/>
          <a:p>
            <a:r>
              <a:rPr lang="zh-TW" altLang="en-US" sz="3200" dirty="0">
                <a:latin typeface="華康超明體" pitchFamily="49" charset="-120"/>
                <a:ea typeface="華康超明體" pitchFamily="49" charset="-120"/>
              </a:rPr>
              <a:t>甄選入學招生登記就讀志願序系統</a:t>
            </a:r>
            <a:r>
              <a:rPr lang="zh-TW" altLang="en-US" sz="2800" dirty="0" smtClean="0">
                <a:solidFill>
                  <a:srgbClr val="FF0000"/>
                </a:solidFill>
                <a:latin typeface="華康超明體" pitchFamily="49" charset="-120"/>
                <a:ea typeface="華康超明體" pitchFamily="49" charset="-120"/>
                <a:cs typeface="+mj-cs"/>
              </a:rPr>
              <a:t>資料確定送出</a:t>
            </a:r>
            <a:endParaRPr lang="zh-TW" altLang="en-US" sz="2800" dirty="0">
              <a:solidFill>
                <a:srgbClr val="FF0000"/>
              </a:solidFill>
              <a:latin typeface="華康超明體" pitchFamily="49" charset="-120"/>
              <a:ea typeface="華康超明體" pitchFamily="49" charset="-120"/>
              <a:cs typeface="+mj-cs"/>
            </a:endParaRPr>
          </a:p>
        </p:txBody>
      </p:sp>
      <p:sp>
        <p:nvSpPr>
          <p:cNvPr id="223237" name="Rectangle 4"/>
          <p:cNvSpPr>
            <a:spLocks noChangeArrowheads="1"/>
          </p:cNvSpPr>
          <p:nvPr/>
        </p:nvSpPr>
        <p:spPr bwMode="auto">
          <a:xfrm>
            <a:off x="2915816" y="5905711"/>
            <a:ext cx="648073" cy="231055"/>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p>
        </p:txBody>
      </p:sp>
      <p:sp>
        <p:nvSpPr>
          <p:cNvPr id="223238" name="Rectangle 5"/>
          <p:cNvSpPr>
            <a:spLocks noChangeArrowheads="1"/>
          </p:cNvSpPr>
          <p:nvPr/>
        </p:nvSpPr>
        <p:spPr bwMode="auto">
          <a:xfrm>
            <a:off x="4283968" y="2730957"/>
            <a:ext cx="3253353" cy="1438041"/>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p>
        </p:txBody>
      </p:sp>
      <p:sp>
        <p:nvSpPr>
          <p:cNvPr id="435207" name="AutoShape 7"/>
          <p:cNvSpPr>
            <a:spLocks noChangeArrowheads="1"/>
          </p:cNvSpPr>
          <p:nvPr/>
        </p:nvSpPr>
        <p:spPr bwMode="auto">
          <a:xfrm rot="10800000" flipH="1" flipV="1">
            <a:off x="4140200" y="4509144"/>
            <a:ext cx="4752280" cy="1396567"/>
          </a:xfrm>
          <a:prstGeom prst="wedgeRectCallout">
            <a:avLst>
              <a:gd name="adj1" fmla="val -59106"/>
              <a:gd name="adj2" fmla="val 5877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微軟正黑體" pitchFamily="34" charset="-120"/>
                <a:ea typeface="微軟正黑體" pitchFamily="34" charset="-120"/>
              </a:rPr>
              <a:t>就讀志願序登記僅限一次，確定送出前，務必仔細核對。</a:t>
            </a:r>
            <a:endParaRPr kumimoji="0" lang="en-US" altLang="zh-TW" dirty="0" smtClean="0">
              <a:solidFill>
                <a:srgbClr val="000000"/>
              </a:solidFill>
              <a:latin typeface="微軟正黑體" pitchFamily="34" charset="-120"/>
              <a:ea typeface="微軟正黑體" pitchFamily="34" charset="-120"/>
            </a:endParaRPr>
          </a:p>
          <a:p>
            <a:pPr>
              <a:buClr>
                <a:schemeClr val="accent1"/>
              </a:buClr>
            </a:pPr>
            <a:r>
              <a:rPr kumimoji="0" lang="zh-TW" altLang="en-US" dirty="0" smtClean="0">
                <a:solidFill>
                  <a:srgbClr val="000000"/>
                </a:solidFill>
                <a:latin typeface="微軟正黑體" pitchFamily="34" charset="-120"/>
                <a:ea typeface="微軟正黑體" pitchFamily="34" charset="-120"/>
              </a:rPr>
              <a:t>若</a:t>
            </a:r>
            <a:r>
              <a:rPr kumimoji="0" lang="zh-TW" altLang="en-US" dirty="0">
                <a:solidFill>
                  <a:srgbClr val="000000"/>
                </a:solidFill>
                <a:latin typeface="微軟正黑體" pitchFamily="34" charset="-120"/>
                <a:ea typeface="微軟正黑體" pitchFamily="34" charset="-120"/>
              </a:rPr>
              <a:t>已登記</a:t>
            </a:r>
            <a:r>
              <a:rPr kumimoji="0" lang="zh-TW" altLang="en-US" dirty="0" smtClean="0">
                <a:solidFill>
                  <a:srgbClr val="000000"/>
                </a:solidFill>
                <a:latin typeface="微軟正黑體" pitchFamily="34" charset="-120"/>
                <a:ea typeface="微軟正黑體" pitchFamily="34" charset="-120"/>
              </a:rPr>
              <a:t>與放棄</a:t>
            </a:r>
            <a:r>
              <a:rPr kumimoji="0" lang="zh-TW" altLang="en-US" dirty="0">
                <a:solidFill>
                  <a:srgbClr val="000000"/>
                </a:solidFill>
                <a:latin typeface="微軟正黑體" pitchFamily="34" charset="-120"/>
                <a:ea typeface="微軟正黑體" pitchFamily="34" charset="-120"/>
              </a:rPr>
              <a:t>可分發之甄選校</a:t>
            </a:r>
            <a:r>
              <a:rPr kumimoji="0" lang="zh-TW" altLang="en-US" dirty="0" smtClean="0">
                <a:solidFill>
                  <a:srgbClr val="000000"/>
                </a:solidFill>
                <a:latin typeface="微軟正黑體" pitchFamily="34" charset="-120"/>
                <a:ea typeface="微軟正黑體" pitchFamily="34" charset="-120"/>
              </a:rPr>
              <a:t>系科（組）學</a:t>
            </a:r>
            <a:r>
              <a:rPr kumimoji="0" lang="zh-TW" altLang="en-US" dirty="0">
                <a:solidFill>
                  <a:srgbClr val="000000"/>
                </a:solidFill>
                <a:latin typeface="微軟正黑體" pitchFamily="34" charset="-120"/>
                <a:ea typeface="微軟正黑體" pitchFamily="34" charset="-120"/>
              </a:rPr>
              <a:t>程</a:t>
            </a:r>
            <a:r>
              <a:rPr kumimoji="0" lang="zh-TW" altLang="en-US" dirty="0" smtClean="0">
                <a:solidFill>
                  <a:srgbClr val="000000"/>
                </a:solidFill>
                <a:latin typeface="微軟正黑體" pitchFamily="34" charset="-120"/>
                <a:ea typeface="微軟正黑體" pitchFamily="34" charset="-120"/>
              </a:rPr>
              <a:t>名稱</a:t>
            </a:r>
            <a:r>
              <a:rPr kumimoji="0" lang="zh-TW" altLang="en-US" dirty="0">
                <a:solidFill>
                  <a:srgbClr val="000000"/>
                </a:solidFill>
                <a:latin typeface="微軟正黑體" pitchFamily="34" charset="-120"/>
                <a:ea typeface="微軟正黑體" pitchFamily="34" charset="-120"/>
              </a:rPr>
              <a:t>及</a:t>
            </a:r>
            <a:r>
              <a:rPr kumimoji="0" lang="zh-TW" altLang="en-US" dirty="0" smtClean="0">
                <a:solidFill>
                  <a:srgbClr val="000000"/>
                </a:solidFill>
                <a:latin typeface="微軟正黑體" pitchFamily="34" charset="-120"/>
                <a:ea typeface="微軟正黑體" pitchFamily="34" charset="-120"/>
              </a:rPr>
              <a:t>志願序資料</a:t>
            </a:r>
            <a:r>
              <a:rPr kumimoji="0" lang="zh-TW" altLang="en-US" dirty="0">
                <a:solidFill>
                  <a:srgbClr val="000000"/>
                </a:solidFill>
                <a:latin typeface="微軟正黑體" pitchFamily="34" charset="-120"/>
                <a:ea typeface="微軟正黑體" pitchFamily="34" charset="-120"/>
              </a:rPr>
              <a:t>確認無誤，</a:t>
            </a:r>
            <a:r>
              <a:rPr kumimoji="0" lang="zh-TW" altLang="en-US" dirty="0" smtClean="0">
                <a:solidFill>
                  <a:srgbClr val="000000"/>
                </a:solidFill>
                <a:latin typeface="微軟正黑體" pitchFamily="34" charset="-120"/>
                <a:ea typeface="微軟正黑體" pitchFamily="34" charset="-120"/>
              </a:rPr>
              <a:t>請點選</a:t>
            </a:r>
            <a:r>
              <a:rPr kumimoji="0" lang="zh-TW" altLang="en-US" dirty="0">
                <a:solidFill>
                  <a:srgbClr val="000000"/>
                </a:solidFill>
                <a:latin typeface="微軟正黑體" pitchFamily="34" charset="-120"/>
                <a:ea typeface="微軟正黑體" pitchFamily="34" charset="-120"/>
              </a:rPr>
              <a:t>「確定送出</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確定送出後，不得修改</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」按鈕</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109</a:t>
            </a:fld>
            <a:endParaRPr lang="en-US" altLang="zh-TW"/>
          </a:p>
        </p:txBody>
      </p:sp>
      <p:sp>
        <p:nvSpPr>
          <p:cNvPr id="9" name="矩形 8"/>
          <p:cNvSpPr/>
          <p:nvPr/>
        </p:nvSpPr>
        <p:spPr>
          <a:xfrm>
            <a:off x="5292976" y="2024415"/>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7254" name="AutoShape 6"/>
          <p:cNvSpPr>
            <a:spLocks noChangeArrowheads="1"/>
          </p:cNvSpPr>
          <p:nvPr/>
        </p:nvSpPr>
        <p:spPr bwMode="auto">
          <a:xfrm rot="10800000" flipH="1" flipV="1">
            <a:off x="4499099" y="1196752"/>
            <a:ext cx="4393381" cy="647700"/>
          </a:xfrm>
          <a:prstGeom prst="wedgeRectCallout">
            <a:avLst>
              <a:gd name="adj1" fmla="val -21153"/>
              <a:gd name="adj2" fmla="val 9509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請考生</a:t>
            </a:r>
            <a:r>
              <a:rPr kumimoji="0" lang="zh-TW" altLang="en-US" dirty="0" smtClean="0">
                <a:solidFill>
                  <a:srgbClr val="000000"/>
                </a:solidFill>
                <a:latin typeface="微軟正黑體" pitchFamily="34" charset="-120"/>
                <a:ea typeface="微軟正黑體" pitchFamily="34" charset="-120"/>
              </a:rPr>
              <a:t>再次核對已</a:t>
            </a:r>
            <a:r>
              <a:rPr kumimoji="0" lang="zh-TW" altLang="en-US" dirty="0">
                <a:solidFill>
                  <a:srgbClr val="000000"/>
                </a:solidFill>
                <a:latin typeface="微軟正黑體" pitchFamily="34" charset="-120"/>
                <a:ea typeface="微軟正黑體" pitchFamily="34" charset="-120"/>
              </a:rPr>
              <a:t>登記</a:t>
            </a:r>
            <a:r>
              <a:rPr kumimoji="0" lang="zh-TW" altLang="en-US" dirty="0" smtClean="0">
                <a:solidFill>
                  <a:srgbClr val="000000"/>
                </a:solidFill>
                <a:latin typeface="微軟正黑體" pitchFamily="34" charset="-120"/>
                <a:ea typeface="微軟正黑體" pitchFamily="34" charset="-120"/>
              </a:rPr>
              <a:t>與放棄</a:t>
            </a:r>
            <a:r>
              <a:rPr kumimoji="0" lang="zh-TW" altLang="en-US" dirty="0">
                <a:solidFill>
                  <a:srgbClr val="000000"/>
                </a:solidFill>
                <a:latin typeface="微軟正黑體" pitchFamily="34" charset="-120"/>
                <a:ea typeface="微軟正黑體" pitchFamily="34" charset="-120"/>
              </a:rPr>
              <a:t>可分發之甄選校</a:t>
            </a:r>
            <a:r>
              <a:rPr kumimoji="0" lang="zh-TW" altLang="en-US" dirty="0" smtClean="0">
                <a:solidFill>
                  <a:srgbClr val="000000"/>
                </a:solidFill>
                <a:latin typeface="微軟正黑體" pitchFamily="34" charset="-120"/>
                <a:ea typeface="微軟正黑體" pitchFamily="34" charset="-120"/>
              </a:rPr>
              <a:t>系科（組）學</a:t>
            </a:r>
            <a:r>
              <a:rPr kumimoji="0" lang="zh-TW" altLang="en-US" dirty="0">
                <a:solidFill>
                  <a:srgbClr val="000000"/>
                </a:solidFill>
                <a:latin typeface="微軟正黑體" pitchFamily="34" charset="-120"/>
                <a:ea typeface="微軟正黑體" pitchFamily="34" charset="-120"/>
              </a:rPr>
              <a:t>程</a:t>
            </a:r>
            <a:r>
              <a:rPr kumimoji="0" lang="zh-TW" altLang="en-US" dirty="0" smtClean="0">
                <a:solidFill>
                  <a:srgbClr val="000000"/>
                </a:solidFill>
                <a:latin typeface="微軟正黑體" pitchFamily="34" charset="-120"/>
                <a:ea typeface="微軟正黑體" pitchFamily="34" charset="-120"/>
              </a:rPr>
              <a:t>名稱</a:t>
            </a:r>
            <a:r>
              <a:rPr kumimoji="0" lang="zh-TW" altLang="en-US" dirty="0">
                <a:solidFill>
                  <a:srgbClr val="000000"/>
                </a:solidFill>
                <a:latin typeface="微軟正黑體" pitchFamily="34" charset="-120"/>
                <a:ea typeface="微軟正黑體" pitchFamily="34" charset="-120"/>
              </a:rPr>
              <a:t>及志願序</a:t>
            </a:r>
            <a:endParaRPr kumimoji="0" lang="zh-TW" altLang="en-US" dirty="0">
              <a:latin typeface="微軟正黑體" pitchFamily="34" charset="-120"/>
              <a:ea typeface="微軟正黑體" pitchFamily="34" charset="-120"/>
            </a:endParaRPr>
          </a:p>
        </p:txBody>
      </p:sp>
      <p:sp>
        <p:nvSpPr>
          <p:cNvPr id="10" name="矩形 9"/>
          <p:cNvSpPr/>
          <p:nvPr/>
        </p:nvSpPr>
        <p:spPr>
          <a:xfrm>
            <a:off x="2382628" y="2535693"/>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5148064" y="2524831"/>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11</a:t>
            </a:fld>
            <a:endParaRPr lang="en-US" altLang="zh-TW"/>
          </a:p>
        </p:txBody>
      </p:sp>
      <p:sp>
        <p:nvSpPr>
          <p:cNvPr id="4" name="Rectangle 2"/>
          <p:cNvSpPr txBox="1">
            <a:spLocks noChangeArrowheads="1"/>
          </p:cNvSpPr>
          <p:nvPr/>
        </p:nvSpPr>
        <p:spPr bwMode="auto">
          <a:xfrm>
            <a:off x="215900" y="285750"/>
            <a:ext cx="7451725" cy="6524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kern="1200" dirty="0" smtClean="0">
                <a:latin typeface="華康超明體" pitchFamily="49" charset="-120"/>
                <a:ea typeface="華康超明體" pitchFamily="49" charset="-120"/>
              </a:rPr>
              <a:t>甄選入學招生集體報名系統</a:t>
            </a:r>
            <a:r>
              <a:rPr lang="zh-TW" altLang="en-US" sz="4200" kern="1200" dirty="0" smtClean="0">
                <a:solidFill>
                  <a:srgbClr val="FF0000"/>
                </a:solidFill>
                <a:latin typeface="華康超明體" pitchFamily="49" charset="-120"/>
                <a:ea typeface="華康超明體" pitchFamily="49" charset="-120"/>
              </a:rPr>
              <a:t>登入首頁</a:t>
            </a:r>
          </a:p>
        </p:txBody>
      </p:sp>
      <p:pic>
        <p:nvPicPr>
          <p:cNvPr id="6" name="圖片 5"/>
          <p:cNvPicPr>
            <a:picLocks noChangeAspect="1"/>
          </p:cNvPicPr>
          <p:nvPr/>
        </p:nvPicPr>
        <p:blipFill>
          <a:blip r:embed="rId3"/>
          <a:stretch>
            <a:fillRect/>
          </a:stretch>
        </p:blipFill>
        <p:spPr>
          <a:xfrm>
            <a:off x="107504" y="1268760"/>
            <a:ext cx="8712968" cy="4133333"/>
          </a:xfrm>
          <a:prstGeom prst="rect">
            <a:avLst/>
          </a:prstGeom>
        </p:spPr>
      </p:pic>
    </p:spTree>
    <p:extLst>
      <p:ext uri="{BB962C8B-B14F-4D97-AF65-F5344CB8AC3E}">
        <p14:creationId xmlns:p14="http://schemas.microsoft.com/office/powerpoint/2010/main" val="333754334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755576" y="948376"/>
            <a:ext cx="7799406" cy="5432952"/>
          </a:xfrm>
          <a:prstGeom prst="rect">
            <a:avLst/>
          </a:prstGeom>
        </p:spPr>
      </p:pic>
      <p:sp>
        <p:nvSpPr>
          <p:cNvPr id="118787" name="Rectangle 3"/>
          <p:cNvSpPr>
            <a:spLocks noChangeArrowheads="1"/>
          </p:cNvSpPr>
          <p:nvPr/>
        </p:nvSpPr>
        <p:spPr bwMode="auto">
          <a:xfrm>
            <a:off x="180975" y="285750"/>
            <a:ext cx="8855521" cy="695325"/>
          </a:xfrm>
          <a:prstGeom prst="rect">
            <a:avLst/>
          </a:prstGeom>
          <a:noFill/>
          <a:ln w="9525" algn="ctr">
            <a:noFill/>
            <a:miter lim="800000"/>
            <a:headEnd/>
            <a:tailEnd/>
          </a:ln>
          <a:effectLst/>
        </p:spPr>
        <p:txBody>
          <a:bodyPr anchor="ctr"/>
          <a:lstStyle/>
          <a:p>
            <a:r>
              <a:rPr lang="zh-TW" altLang="en-US" sz="3200" dirty="0" smtClean="0">
                <a:latin typeface="華康超明體" pitchFamily="49" charset="-120"/>
                <a:ea typeface="華康超明體" pitchFamily="49" charset="-120"/>
              </a:rPr>
              <a:t>甄選入學招生登記就讀志願序系統</a:t>
            </a:r>
            <a:r>
              <a:rPr lang="zh-TW" altLang="en-US" sz="3200" dirty="0" smtClean="0">
                <a:solidFill>
                  <a:srgbClr val="FF0000"/>
                </a:solidFill>
                <a:latin typeface="華康超明體" pitchFamily="49" charset="-120"/>
                <a:ea typeface="華康超明體" pitchFamily="49" charset="-120"/>
              </a:rPr>
              <a:t>資料確定送出</a:t>
            </a:r>
            <a:endParaRPr lang="zh-TW" altLang="en-US" sz="3200" dirty="0">
              <a:solidFill>
                <a:srgbClr val="FF0000"/>
              </a:solidFill>
              <a:latin typeface="華康超明體" pitchFamily="49" charset="-120"/>
              <a:ea typeface="華康超明體" pitchFamily="49" charset="-120"/>
            </a:endParaRPr>
          </a:p>
        </p:txBody>
      </p:sp>
      <p:sp>
        <p:nvSpPr>
          <p:cNvPr id="437254" name="AutoShape 6"/>
          <p:cNvSpPr>
            <a:spLocks noChangeArrowheads="1"/>
          </p:cNvSpPr>
          <p:nvPr/>
        </p:nvSpPr>
        <p:spPr bwMode="auto">
          <a:xfrm rot="10800000" flipH="1" flipV="1">
            <a:off x="4352366" y="5832264"/>
            <a:ext cx="4176713" cy="719137"/>
          </a:xfrm>
          <a:prstGeom prst="wedgeRectCallout">
            <a:avLst>
              <a:gd name="adj1" fmla="val -60507"/>
              <a:gd name="adj2" fmla="val -3017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點選「確定送出</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確定送出後，不得修改</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」按鈕</a:t>
            </a:r>
            <a:r>
              <a:rPr kumimoji="0" lang="zh-TW" altLang="en-US" dirty="0">
                <a:latin typeface="微軟正黑體" pitchFamily="34" charset="-120"/>
                <a:ea typeface="微軟正黑體" pitchFamily="34" charset="-120"/>
              </a:rPr>
              <a:t>，彈跳視窗</a:t>
            </a:r>
            <a:r>
              <a:rPr kumimoji="0" lang="zh-TW" altLang="en-US" dirty="0">
                <a:solidFill>
                  <a:srgbClr val="000000"/>
                </a:solidFill>
                <a:latin typeface="微軟正黑體" pitchFamily="34" charset="-120"/>
                <a:ea typeface="微軟正黑體" pitchFamily="34" charset="-120"/>
              </a:rPr>
              <a:t>再次</a:t>
            </a:r>
            <a:r>
              <a:rPr kumimoji="0" lang="zh-TW" altLang="en-US" dirty="0" smtClean="0">
                <a:solidFill>
                  <a:srgbClr val="000000"/>
                </a:solidFill>
                <a:latin typeface="微軟正黑體" pitchFamily="34" charset="-120"/>
                <a:ea typeface="微軟正黑體" pitchFamily="34" charset="-120"/>
              </a:rPr>
              <a:t>確定畫面</a:t>
            </a:r>
            <a:endParaRPr kumimoji="0" lang="zh-TW" altLang="en-US"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110</a:t>
            </a:fld>
            <a:endParaRPr lang="en-US" altLang="zh-TW"/>
          </a:p>
        </p:txBody>
      </p:sp>
      <p:sp>
        <p:nvSpPr>
          <p:cNvPr id="6" name="矩形 5"/>
          <p:cNvSpPr/>
          <p:nvPr/>
        </p:nvSpPr>
        <p:spPr>
          <a:xfrm>
            <a:off x="5696099" y="2034247"/>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p:cNvSpPr/>
          <p:nvPr/>
        </p:nvSpPr>
        <p:spPr>
          <a:xfrm>
            <a:off x="2775918" y="2516028"/>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5580112" y="2516028"/>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62476" y="1319476"/>
            <a:ext cx="8819048" cy="4219048"/>
          </a:xfrm>
          <a:prstGeom prst="rect">
            <a:avLst/>
          </a:prstGeom>
        </p:spPr>
      </p:pic>
      <p:sp>
        <p:nvSpPr>
          <p:cNvPr id="120835" name="Rectangle 3"/>
          <p:cNvSpPr>
            <a:spLocks noChangeArrowheads="1"/>
          </p:cNvSpPr>
          <p:nvPr/>
        </p:nvSpPr>
        <p:spPr bwMode="auto">
          <a:xfrm>
            <a:off x="180975" y="285750"/>
            <a:ext cx="8711505" cy="647700"/>
          </a:xfrm>
          <a:prstGeom prst="rect">
            <a:avLst/>
          </a:prstGeom>
          <a:noFill/>
          <a:ln w="9525" algn="ctr">
            <a:noFill/>
            <a:miter lim="800000"/>
            <a:headEnd/>
            <a:tailEnd/>
          </a:ln>
          <a:effectLst/>
        </p:spPr>
        <p:txBody>
          <a:bodyPr anchor="ctr"/>
          <a:lstStyle/>
          <a:p>
            <a:r>
              <a:rPr lang="zh-TW" altLang="en-US" sz="3000" dirty="0" smtClean="0">
                <a:latin typeface="華康超明體" pitchFamily="49" charset="-120"/>
                <a:ea typeface="華康超明體" pitchFamily="49" charset="-120"/>
              </a:rPr>
              <a:t>甄選入學招生登記就讀志願序系統</a:t>
            </a:r>
            <a:r>
              <a:rPr lang="zh-TW" altLang="en-US" sz="3000" dirty="0" smtClean="0">
                <a:solidFill>
                  <a:srgbClr val="FF0000"/>
                </a:solidFill>
                <a:latin typeface="華康超明體" pitchFamily="49" charset="-120"/>
                <a:ea typeface="華康超明體" pitchFamily="49" charset="-120"/>
              </a:rPr>
              <a:t>列印</a:t>
            </a:r>
            <a:r>
              <a:rPr lang="zh-TW" altLang="en-US" sz="3000" dirty="0">
                <a:solidFill>
                  <a:srgbClr val="FF0000"/>
                </a:solidFill>
                <a:latin typeface="華康超明體" pitchFamily="49" charset="-120"/>
                <a:ea typeface="華康超明體" pitchFamily="49" charset="-120"/>
              </a:rPr>
              <a:t>就讀志願表</a:t>
            </a:r>
          </a:p>
        </p:txBody>
      </p:sp>
      <p:sp>
        <p:nvSpPr>
          <p:cNvPr id="440324" name="AutoShape 4"/>
          <p:cNvSpPr>
            <a:spLocks noChangeArrowheads="1"/>
          </p:cNvSpPr>
          <p:nvPr/>
        </p:nvSpPr>
        <p:spPr bwMode="auto">
          <a:xfrm rot="10800000" flipH="1" flipV="1">
            <a:off x="3635896" y="5997564"/>
            <a:ext cx="4355753" cy="714380"/>
          </a:xfrm>
          <a:prstGeom prst="wedgeRectCallout">
            <a:avLst>
              <a:gd name="adj1" fmla="val -13912"/>
              <a:gd name="adj2" fmla="val -16054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lgn="ctr"/>
            <a:r>
              <a:rPr kumimoji="0" lang="zh-TW" altLang="en-US" dirty="0">
                <a:latin typeface="微軟正黑體" pitchFamily="34" charset="-120"/>
                <a:ea typeface="微軟正黑體" pitchFamily="34" charset="-120"/>
              </a:rPr>
              <a:t>考生請</a:t>
            </a:r>
            <a:r>
              <a:rPr kumimoji="0" lang="zh-TW" altLang="en-US" dirty="0" smtClean="0">
                <a:latin typeface="微軟正黑體" pitchFamily="34" charset="-120"/>
                <a:ea typeface="微軟正黑體" pitchFamily="34" charset="-120"/>
              </a:rPr>
              <a:t>自行儲存及</a:t>
            </a:r>
            <a:r>
              <a:rPr kumimoji="0" lang="zh-TW" altLang="en-US" dirty="0">
                <a:latin typeface="微軟正黑體" pitchFamily="34" charset="-120"/>
                <a:ea typeface="微軟正黑體" pitchFamily="34" charset="-120"/>
              </a:rPr>
              <a:t>列印就讀志願</a:t>
            </a:r>
            <a:r>
              <a:rPr kumimoji="0" lang="zh-TW" altLang="en-US" dirty="0" smtClean="0">
                <a:latin typeface="微軟正黑體" pitchFamily="34" charset="-120"/>
                <a:ea typeface="微軟正黑體" pitchFamily="34" charset="-120"/>
              </a:rPr>
              <a:t>表</a:t>
            </a:r>
            <a:endParaRPr kumimoji="0" lang="en-US" altLang="zh-TW" dirty="0" smtClean="0">
              <a:latin typeface="微軟正黑體" pitchFamily="34" charset="-120"/>
              <a:ea typeface="微軟正黑體" pitchFamily="34" charset="-120"/>
            </a:endParaRPr>
          </a:p>
          <a:p>
            <a:pPr algn="ctr"/>
            <a:r>
              <a:rPr lang="en-US" altLang="zh-TW" dirty="0" smtClean="0">
                <a:latin typeface="微軟正黑體" pitchFamily="34" charset="-120"/>
                <a:ea typeface="微軟正黑體" pitchFamily="34" charset="-120"/>
              </a:rPr>
              <a:t> (</a:t>
            </a:r>
            <a:r>
              <a:rPr lang="zh-TW" altLang="en-US" dirty="0" smtClean="0">
                <a:latin typeface="微軟正黑體" pitchFamily="34" charset="-120"/>
                <a:ea typeface="微軟正黑體" pitchFamily="34" charset="-120"/>
              </a:rPr>
              <a:t>此就讀志願表無須繳回、考生自行留存</a:t>
            </a:r>
            <a:r>
              <a:rPr lang="en-US" altLang="zh-TW" dirty="0" smtClean="0">
                <a:latin typeface="微軟正黑體" pitchFamily="34" charset="-120"/>
                <a:ea typeface="微軟正黑體" pitchFamily="34" charset="-120"/>
              </a:rPr>
              <a:t>) </a:t>
            </a:r>
            <a:endParaRPr kumimoji="0" lang="zh-TW" altLang="en-US" dirty="0">
              <a:latin typeface="微軟正黑體" pitchFamily="34" charset="-120"/>
              <a:ea typeface="微軟正黑體" pitchFamily="34" charset="-120"/>
            </a:endParaRPr>
          </a:p>
        </p:txBody>
      </p:sp>
      <p:sp>
        <p:nvSpPr>
          <p:cNvPr id="9" name="AutoShape 4"/>
          <p:cNvSpPr>
            <a:spLocks noChangeArrowheads="1"/>
          </p:cNvSpPr>
          <p:nvPr/>
        </p:nvSpPr>
        <p:spPr bwMode="auto">
          <a:xfrm rot="10800000" flipH="1" flipV="1">
            <a:off x="1326292" y="2492896"/>
            <a:ext cx="6220618" cy="360363"/>
          </a:xfrm>
          <a:prstGeom prst="wedgeRectCallout">
            <a:avLst>
              <a:gd name="adj1" fmla="val -8790"/>
              <a:gd name="adj2" fmla="val 22120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zh-TW" dirty="0">
                <a:latin typeface="微軟正黑體" pitchFamily="34" charset="-120"/>
                <a:ea typeface="微軟正黑體" pitchFamily="34" charset="-120"/>
              </a:rPr>
              <a:t>系統產生表件須用</a:t>
            </a:r>
            <a:r>
              <a:rPr kumimoji="0" lang="en-US" altLang="zh-TW" dirty="0">
                <a:latin typeface="微軟正黑體" pitchFamily="34" charset="-120"/>
                <a:ea typeface="微軟正黑體" pitchFamily="34" charset="-120"/>
              </a:rPr>
              <a:t>PDF</a:t>
            </a:r>
            <a:r>
              <a:rPr kumimoji="0" lang="zh-TW" altLang="en-US" dirty="0">
                <a:latin typeface="微軟正黑體" pitchFamily="34" charset="-120"/>
                <a:ea typeface="微軟正黑體" pitchFamily="34" charset="-120"/>
              </a:rPr>
              <a:t>開啟，無</a:t>
            </a:r>
            <a:r>
              <a:rPr kumimoji="0" lang="en-US" altLang="zh-TW" dirty="0">
                <a:latin typeface="微軟正黑體" pitchFamily="34" charset="-120"/>
                <a:ea typeface="微軟正黑體" pitchFamily="34" charset="-120"/>
              </a:rPr>
              <a:t>PDF</a:t>
            </a:r>
            <a:r>
              <a:rPr kumimoji="0" lang="zh-TW" altLang="en-US" dirty="0">
                <a:latin typeface="微軟正黑體" pitchFamily="34" charset="-120"/>
                <a:ea typeface="微軟正黑體" pitchFamily="34" charset="-120"/>
              </a:rPr>
              <a:t>軟體</a:t>
            </a:r>
            <a:r>
              <a:rPr kumimoji="0" lang="zh-TW" altLang="en-US" dirty="0" smtClean="0">
                <a:latin typeface="微軟正黑體" pitchFamily="34" charset="-120"/>
                <a:ea typeface="微軟正黑體" pitchFamily="34" charset="-120"/>
              </a:rPr>
              <a:t>考生請先</a:t>
            </a:r>
            <a:r>
              <a:rPr kumimoji="0" lang="zh-TW" altLang="en-US" dirty="0">
                <a:latin typeface="微軟正黑體" pitchFamily="34" charset="-120"/>
                <a:ea typeface="微軟正黑體" pitchFamily="34" charset="-120"/>
              </a:rPr>
              <a:t>下載</a:t>
            </a:r>
            <a:r>
              <a:rPr kumimoji="0" lang="zh-TW" altLang="en-US" dirty="0" smtClean="0">
                <a:latin typeface="微軟正黑體" pitchFamily="34" charset="-120"/>
                <a:ea typeface="微軟正黑體" pitchFamily="34" charset="-120"/>
              </a:rPr>
              <a:t>安裝</a:t>
            </a:r>
            <a:endParaRPr kumimoji="0" lang="zh-TW" altLang="en-US" dirty="0">
              <a:solidFill>
                <a:srgbClr val="000000"/>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111</a:t>
            </a:fld>
            <a:endParaRPr lang="en-US" altLang="zh-TW"/>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矩形 3"/>
          <p:cNvSpPr>
            <a:spLocks noChangeArrowheads="1"/>
          </p:cNvSpPr>
          <p:nvPr/>
        </p:nvSpPr>
        <p:spPr bwMode="auto">
          <a:xfrm>
            <a:off x="1258888" y="2517775"/>
            <a:ext cx="6553200" cy="269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4513" indent="-544513" eaLnBrk="0" hangingPunct="0">
              <a:spcBef>
                <a:spcPct val="20000"/>
              </a:spcBef>
              <a:buChar char="•"/>
              <a:tabLst>
                <a:tab pos="544513" algn="l"/>
              </a:tabLst>
              <a:defRPr kumimoji="1" sz="3200">
                <a:solidFill>
                  <a:schemeClr val="tx1"/>
                </a:solidFill>
                <a:latin typeface="Arial" pitchFamily="34" charset="0"/>
                <a:ea typeface="華康中黑體" pitchFamily="49" charset="-120"/>
              </a:defRPr>
            </a:lvl1pPr>
            <a:lvl2pPr marL="720725" indent="-263525" eaLnBrk="0" hangingPunct="0">
              <a:spcBef>
                <a:spcPct val="20000"/>
              </a:spcBef>
              <a:buChar char="–"/>
              <a:tabLst>
                <a:tab pos="544513" algn="l"/>
              </a:tabLst>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tabLst>
                <a:tab pos="544513" algn="l"/>
              </a:tabLst>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tabLst>
                <a:tab pos="544513" algn="l"/>
              </a:tabLst>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tabLst>
                <a:tab pos="544513" algn="l"/>
              </a:tabLst>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tabLst>
                <a:tab pos="544513" algn="l"/>
              </a:tabLst>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tabLst>
                <a:tab pos="544513" algn="l"/>
              </a:tabLst>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tabLst>
                <a:tab pos="544513" algn="l"/>
              </a:tabLst>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tabLst>
                <a:tab pos="544513" algn="l"/>
              </a:tabLst>
              <a:defRPr kumimoji="1" sz="2000">
                <a:solidFill>
                  <a:schemeClr val="tx1"/>
                </a:solidFill>
                <a:latin typeface="Arial" pitchFamily="34" charset="0"/>
                <a:ea typeface="華康中黑體" pitchFamily="49" charset="-120"/>
              </a:defRPr>
            </a:lvl9pPr>
          </a:lstStyle>
          <a:p>
            <a:pPr eaLnBrk="1" hangingPunct="1">
              <a:lnSpc>
                <a:spcPct val="110000"/>
              </a:lnSpc>
              <a:spcBef>
                <a:spcPct val="0"/>
              </a:spcBef>
              <a:buClr>
                <a:schemeClr val="tx1"/>
              </a:buClr>
              <a:buFont typeface="華康超明體" pitchFamily="49" charset="-120"/>
              <a:buNone/>
            </a:pPr>
            <a:r>
              <a:rPr lang="zh-TW" altLang="en-US" sz="2200" dirty="0" smtClean="0">
                <a:latin typeface="微軟正黑體" pitchFamily="34" charset="-120"/>
                <a:ea typeface="微軟正黑體" pitchFamily="34" charset="-120"/>
              </a:rPr>
              <a:t>一、報名資格</a:t>
            </a:r>
            <a:endParaRPr lang="en-US" altLang="zh-TW" sz="2200" dirty="0" smtClean="0">
              <a:latin typeface="微軟正黑體" pitchFamily="34" charset="-120"/>
              <a:ea typeface="微軟正黑體" pitchFamily="34" charset="-120"/>
            </a:endParaRPr>
          </a:p>
          <a:p>
            <a:pPr eaLnBrk="1" hangingPunct="1">
              <a:lnSpc>
                <a:spcPct val="110000"/>
              </a:lnSpc>
              <a:spcBef>
                <a:spcPct val="0"/>
              </a:spcBef>
              <a:buClr>
                <a:schemeClr val="tx1"/>
              </a:buClr>
              <a:buFont typeface="華康超明體" pitchFamily="49" charset="-120"/>
              <a:buNone/>
            </a:pPr>
            <a:r>
              <a:rPr lang="zh-TW" altLang="en-US" sz="2200" dirty="0" smtClean="0">
                <a:latin typeface="微軟正黑體" pitchFamily="34" charset="-120"/>
                <a:ea typeface="微軟正黑體" pitchFamily="34" charset="-120"/>
              </a:rPr>
              <a:t>二、報名注意事項</a:t>
            </a:r>
            <a:endParaRPr lang="zh-TW" altLang="en-US" sz="2200" dirty="0">
              <a:latin typeface="微軟正黑體" pitchFamily="34" charset="-120"/>
              <a:ea typeface="微軟正黑體" pitchFamily="34" charset="-120"/>
            </a:endParaRPr>
          </a:p>
          <a:p>
            <a:pPr eaLnBrk="1" hangingPunct="1">
              <a:lnSpc>
                <a:spcPct val="110000"/>
              </a:lnSpc>
              <a:spcBef>
                <a:spcPct val="0"/>
              </a:spcBef>
              <a:buClr>
                <a:schemeClr val="tx1"/>
              </a:buClr>
              <a:buFont typeface="華康超明體" pitchFamily="49" charset="-120"/>
              <a:buNone/>
            </a:pPr>
            <a:r>
              <a:rPr lang="zh-TW" altLang="en-US" sz="2200" dirty="0" smtClean="0">
                <a:latin typeface="微軟正黑體" pitchFamily="34" charset="-120"/>
                <a:ea typeface="微軟正黑體" pitchFamily="34" charset="-120"/>
              </a:rPr>
              <a:t>三、</a:t>
            </a:r>
            <a:r>
              <a:rPr lang="zh-TW" altLang="en-US" sz="2200" dirty="0">
                <a:latin typeface="微軟正黑體" pitchFamily="34" charset="-120"/>
                <a:ea typeface="微軟正黑體" pitchFamily="34" charset="-120"/>
              </a:rPr>
              <a:t>考生作業系統說明</a:t>
            </a:r>
            <a:endParaRPr lang="en-US" altLang="zh-TW" sz="2200" dirty="0">
              <a:latin typeface="微軟正黑體" pitchFamily="34" charset="-120"/>
              <a:ea typeface="微軟正黑體" pitchFamily="34" charset="-120"/>
            </a:endParaRPr>
          </a:p>
          <a:p>
            <a:pPr lvl="1" eaLnBrk="1" hangingPunct="1">
              <a:lnSpc>
                <a:spcPct val="110000"/>
              </a:lnSpc>
              <a:spcBef>
                <a:spcPct val="0"/>
              </a:spcBef>
              <a:buClr>
                <a:schemeClr val="tx1"/>
              </a:buClr>
              <a:buFont typeface="Wingdings" pitchFamily="2" charset="2"/>
              <a:buChar char="Ø"/>
            </a:pPr>
            <a:r>
              <a:rPr lang="zh-TW" altLang="en-US" sz="2200" dirty="0">
                <a:latin typeface="微軟正黑體" pitchFamily="34" charset="-120"/>
                <a:ea typeface="微軟正黑體" pitchFamily="34" charset="-120"/>
              </a:rPr>
              <a:t>資格審查登錄作業</a:t>
            </a:r>
          </a:p>
          <a:p>
            <a:pPr lvl="1" eaLnBrk="1" hangingPunct="1">
              <a:lnSpc>
                <a:spcPct val="110000"/>
              </a:lnSpc>
              <a:spcBef>
                <a:spcPct val="0"/>
              </a:spcBef>
              <a:buClr>
                <a:schemeClr val="tx1"/>
              </a:buClr>
              <a:buFont typeface="Wingdings" pitchFamily="2" charset="2"/>
              <a:buChar char="Ø"/>
            </a:pPr>
            <a:r>
              <a:rPr lang="zh-TW" altLang="en-US" sz="2200" dirty="0">
                <a:latin typeface="微軟正黑體" pitchFamily="34" charset="-120"/>
                <a:ea typeface="微軟正黑體" pitchFamily="34" charset="-120"/>
              </a:rPr>
              <a:t>網路報名作業</a:t>
            </a:r>
          </a:p>
          <a:p>
            <a:pPr lvl="1" eaLnBrk="1" hangingPunct="1">
              <a:lnSpc>
                <a:spcPct val="110000"/>
              </a:lnSpc>
              <a:spcBef>
                <a:spcPct val="0"/>
              </a:spcBef>
              <a:buClr>
                <a:schemeClr val="tx1"/>
              </a:buClr>
              <a:buFont typeface="Wingdings" pitchFamily="2" charset="2"/>
              <a:buChar char="Ø"/>
            </a:pPr>
            <a:r>
              <a:rPr lang="zh-TW" altLang="en-US" sz="2200" dirty="0">
                <a:latin typeface="微軟正黑體" pitchFamily="34" charset="-120"/>
                <a:ea typeface="微軟正黑體" pitchFamily="34" charset="-120"/>
              </a:rPr>
              <a:t>登記就讀志願序作業</a:t>
            </a:r>
            <a:endParaRPr lang="en-US" altLang="zh-TW" sz="2200" dirty="0">
              <a:latin typeface="微軟正黑體" pitchFamily="34" charset="-120"/>
              <a:ea typeface="微軟正黑體" pitchFamily="34" charset="-120"/>
            </a:endParaRPr>
          </a:p>
          <a:p>
            <a:pPr eaLnBrk="1" hangingPunct="1">
              <a:lnSpc>
                <a:spcPct val="110000"/>
              </a:lnSpc>
              <a:spcBef>
                <a:spcPct val="0"/>
              </a:spcBef>
              <a:buClr>
                <a:schemeClr val="tx1"/>
              </a:buClr>
              <a:buFontTx/>
              <a:buNone/>
            </a:pPr>
            <a:r>
              <a:rPr lang="zh-TW" altLang="en-US" sz="2200" dirty="0">
                <a:latin typeface="微軟正黑體" pitchFamily="34" charset="-120"/>
                <a:ea typeface="微軟正黑體" pitchFamily="34" charset="-120"/>
              </a:rPr>
              <a:t>四</a:t>
            </a:r>
            <a:r>
              <a:rPr lang="zh-TW" altLang="en-US" sz="2200" dirty="0" smtClean="0">
                <a:latin typeface="微軟正黑體" pitchFamily="34" charset="-120"/>
                <a:ea typeface="微軟正黑體" pitchFamily="34" charset="-120"/>
              </a:rPr>
              <a:t>、</a:t>
            </a:r>
            <a:r>
              <a:rPr lang="zh-TW" altLang="en-US" sz="2200" dirty="0">
                <a:latin typeface="微軟正黑體" pitchFamily="34" charset="-120"/>
                <a:ea typeface="微軟正黑體" pitchFamily="34" charset="-120"/>
              </a:rPr>
              <a:t>高中職學校查詢系統</a:t>
            </a:r>
          </a:p>
        </p:txBody>
      </p:sp>
      <p:sp>
        <p:nvSpPr>
          <p:cNvPr id="4099" name="Rectangle 2"/>
          <p:cNvSpPr txBox="1">
            <a:spLocks noChangeArrowheads="1"/>
          </p:cNvSpPr>
          <p:nvPr/>
        </p:nvSpPr>
        <p:spPr bwMode="auto">
          <a:xfrm>
            <a:off x="611188" y="1557338"/>
            <a:ext cx="80391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r>
              <a:rPr lang="zh-TW" altLang="en-US" sz="4400" dirty="0">
                <a:solidFill>
                  <a:srgbClr val="660066"/>
                </a:solidFill>
                <a:latin typeface="華康超明體" pitchFamily="49" charset="-120"/>
                <a:ea typeface="華康超明體" pitchFamily="49" charset="-120"/>
              </a:rPr>
              <a:t>技優甄審</a:t>
            </a:r>
            <a:r>
              <a:rPr lang="zh-TW" altLang="en-US" sz="4400" dirty="0" smtClean="0">
                <a:solidFill>
                  <a:srgbClr val="660066"/>
                </a:solidFill>
                <a:latin typeface="華康超明體" pitchFamily="49" charset="-120"/>
                <a:ea typeface="華康超明體" pitchFamily="49" charset="-120"/>
              </a:rPr>
              <a:t>入學</a:t>
            </a:r>
            <a:endParaRPr lang="zh-TW" altLang="en-US" sz="4400" dirty="0">
              <a:solidFill>
                <a:srgbClr val="660066"/>
              </a:solidFill>
              <a:latin typeface="華康超明體" pitchFamily="49" charset="-120"/>
              <a:ea typeface="華康超明體" pitchFamily="49" charset="-120"/>
            </a:endParaRPr>
          </a:p>
        </p:txBody>
      </p:sp>
      <p:sp>
        <p:nvSpPr>
          <p:cNvPr id="4100" name="投影片編號版面配置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854DA94-C0ED-469A-A2A7-8AFF8FD96BB4}" type="slidenum">
              <a:rPr lang="zh-TW" altLang="en-US" sz="1400" smtClean="0">
                <a:ea typeface="新細明體" pitchFamily="18" charset="-120"/>
              </a:rPr>
              <a:pPr>
                <a:spcBef>
                  <a:spcPct val="0"/>
                </a:spcBef>
                <a:buFontTx/>
                <a:buNone/>
              </a:pPr>
              <a:t>112</a:t>
            </a:fld>
            <a:endParaRPr lang="en-US" altLang="zh-TW" sz="1400" smtClean="0">
              <a:ea typeface="新細明體" pitchFamily="18" charset="-120"/>
            </a:endParaRPr>
          </a:p>
        </p:txBody>
      </p:sp>
    </p:spTree>
    <p:extLst>
      <p:ext uri="{BB962C8B-B14F-4D97-AF65-F5344CB8AC3E}">
        <p14:creationId xmlns:p14="http://schemas.microsoft.com/office/powerpoint/2010/main" val="25465742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650875" y="311150"/>
            <a:ext cx="7450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dirty="0" smtClean="0">
                <a:solidFill>
                  <a:srgbClr val="660066"/>
                </a:solidFill>
                <a:latin typeface="華康超明體" pitchFamily="49" charset="-120"/>
                <a:ea typeface="華康超明體" pitchFamily="49" charset="-120"/>
              </a:rPr>
              <a:t>一</a:t>
            </a:r>
            <a:r>
              <a:rPr lang="zh-TW" altLang="en-US" sz="3600" dirty="0">
                <a:solidFill>
                  <a:srgbClr val="660066"/>
                </a:solidFill>
                <a:latin typeface="華康超明體" pitchFamily="49" charset="-120"/>
                <a:ea typeface="華康超明體" pitchFamily="49" charset="-120"/>
              </a:rPr>
              <a:t>、</a:t>
            </a:r>
            <a:r>
              <a:rPr lang="zh-TW" altLang="en-US" sz="3600" dirty="0" smtClean="0">
                <a:solidFill>
                  <a:srgbClr val="660066"/>
                </a:solidFill>
                <a:latin typeface="華康超明體" pitchFamily="49" charset="-120"/>
                <a:ea typeface="華康超明體" pitchFamily="49" charset="-120"/>
              </a:rPr>
              <a:t>技</a:t>
            </a:r>
            <a:r>
              <a:rPr lang="zh-TW" altLang="en-US" sz="3600" dirty="0">
                <a:solidFill>
                  <a:srgbClr val="660066"/>
                </a:solidFill>
                <a:latin typeface="華康超明體" pitchFamily="49" charset="-120"/>
                <a:ea typeface="華康超明體" pitchFamily="49" charset="-120"/>
              </a:rPr>
              <a:t>優甄審入學招生報名資格</a:t>
            </a:r>
          </a:p>
        </p:txBody>
      </p:sp>
      <p:sp>
        <p:nvSpPr>
          <p:cNvPr id="4" name="橢圓 3"/>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5" name="向右箭號 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8" name="Rectangle 80"/>
          <p:cNvSpPr txBox="1">
            <a:spLocks noChangeArrowheads="1"/>
          </p:cNvSpPr>
          <p:nvPr/>
        </p:nvSpPr>
        <p:spPr>
          <a:xfrm>
            <a:off x="468313" y="908050"/>
            <a:ext cx="8229600" cy="720750"/>
          </a:xfrm>
          <a:prstGeom prst="rect">
            <a:avLst/>
          </a:prstGeom>
        </p:spPr>
        <p:txBody>
          <a:bodyPr/>
          <a:lstStyle/>
          <a:p>
            <a:pPr marL="809625" indent="-809625">
              <a:spcBef>
                <a:spcPct val="20000"/>
              </a:spcBef>
              <a:defRPr/>
            </a:pPr>
            <a:r>
              <a:rPr lang="zh-TW" altLang="en-US" sz="2000" kern="0" dirty="0">
                <a:latin typeface="微軟正黑體" pitchFamily="34" charset="-120"/>
                <a:ea typeface="微軟正黑體" pitchFamily="34" charset="-120"/>
                <a:cs typeface="Times New Roman" pitchFamily="18" charset="0"/>
              </a:rPr>
              <a:t>資格：</a:t>
            </a:r>
            <a:r>
              <a:rPr lang="zh-TW" altLang="en-US" sz="2000" u="sng" kern="0" dirty="0">
                <a:solidFill>
                  <a:srgbClr val="FF0000"/>
                </a:solidFill>
                <a:latin typeface="微軟正黑體" pitchFamily="34" charset="-120"/>
                <a:ea typeface="微軟正黑體" pitchFamily="34" charset="-120"/>
                <a:cs typeface="Times New Roman" pitchFamily="18" charset="0"/>
              </a:rPr>
              <a:t>高級中等學校畢（結）業生或具同等學力</a:t>
            </a:r>
            <a:r>
              <a:rPr lang="zh-TW" altLang="en-US" sz="2000" kern="0" dirty="0">
                <a:latin typeface="微軟正黑體" pitchFamily="34" charset="-120"/>
                <a:ea typeface="微軟正黑體" pitchFamily="34" charset="-120"/>
                <a:cs typeface="Times New Roman" pitchFamily="18" charset="0"/>
              </a:rPr>
              <a:t>且獲得下列</a:t>
            </a:r>
            <a:r>
              <a:rPr lang="zh-TW" altLang="en-US" sz="2000" u="sng" kern="0" dirty="0">
                <a:solidFill>
                  <a:srgbClr val="FF0000"/>
                </a:solidFill>
                <a:latin typeface="微軟正黑體" pitchFamily="34" charset="-120"/>
                <a:ea typeface="微軟正黑體" pitchFamily="34" charset="-120"/>
                <a:cs typeface="Times New Roman" pitchFamily="18" charset="0"/>
              </a:rPr>
              <a:t>競賽或</a:t>
            </a:r>
            <a:r>
              <a:rPr lang="zh-TW" altLang="en-US" sz="2000" u="sng" kern="0" dirty="0" smtClean="0">
                <a:solidFill>
                  <a:srgbClr val="FF0000"/>
                </a:solidFill>
                <a:latin typeface="微軟正黑體" pitchFamily="34" charset="-120"/>
                <a:ea typeface="微軟正黑體" pitchFamily="34" charset="-120"/>
                <a:cs typeface="Times New Roman" pitchFamily="18" charset="0"/>
              </a:rPr>
              <a:t>證照</a:t>
            </a:r>
            <a:r>
              <a:rPr lang="zh-TW" altLang="en-US" sz="2000" kern="0" dirty="0" smtClean="0">
                <a:latin typeface="微軟正黑體" pitchFamily="34" charset="-120"/>
                <a:ea typeface="微軟正黑體" pitchFamily="34" charset="-120"/>
                <a:cs typeface="Times New Roman" pitchFamily="18" charset="0"/>
              </a:rPr>
              <a:t>且優勝名次（或等級</a:t>
            </a:r>
            <a:r>
              <a:rPr lang="en-US" altLang="zh-TW" sz="2000" kern="0" dirty="0" smtClean="0">
                <a:latin typeface="微軟正黑體" pitchFamily="34" charset="-120"/>
                <a:ea typeface="微軟正黑體" pitchFamily="34" charset="-120"/>
                <a:cs typeface="Times New Roman" pitchFamily="18" charset="0"/>
              </a:rPr>
              <a:t>)</a:t>
            </a:r>
            <a:r>
              <a:rPr lang="zh-TW" altLang="en-US" sz="2000" kern="0" dirty="0" smtClean="0">
                <a:latin typeface="微軟正黑體" pitchFamily="34" charset="-120"/>
                <a:ea typeface="微軟正黑體" pitchFamily="34" charset="-120"/>
                <a:cs typeface="Times New Roman" pitchFamily="18" charset="0"/>
              </a:rPr>
              <a:t>符合簡章規定</a:t>
            </a:r>
            <a:r>
              <a:rPr lang="zh-TW" altLang="en-US" sz="2000" kern="0" dirty="0">
                <a:latin typeface="微軟正黑體" pitchFamily="34" charset="-120"/>
                <a:ea typeface="微軟正黑體" pitchFamily="34" charset="-120"/>
                <a:cs typeface="Times New Roman" pitchFamily="18" charset="0"/>
              </a:rPr>
              <a:t>之一者</a:t>
            </a:r>
            <a:r>
              <a:rPr lang="en-US" altLang="zh-TW" sz="2000" kern="0" dirty="0" smtClean="0">
                <a:latin typeface="微軟正黑體" pitchFamily="34" charset="-120"/>
                <a:ea typeface="微軟正黑體" pitchFamily="34" charset="-120"/>
                <a:cs typeface="Times New Roman" pitchFamily="18" charset="0"/>
              </a:rPr>
              <a:t>&lt;</a:t>
            </a:r>
            <a:r>
              <a:rPr lang="zh-TW" altLang="en-US" sz="2000" kern="0" dirty="0" smtClean="0">
                <a:latin typeface="微軟正黑體" pitchFamily="34" charset="-120"/>
                <a:ea typeface="微軟正黑體" pitchFamily="34" charset="-120"/>
                <a:cs typeface="Times New Roman" pitchFamily="18" charset="0"/>
              </a:rPr>
              <a:t>請參閱簡章規定</a:t>
            </a:r>
            <a:r>
              <a:rPr lang="en-US" altLang="zh-TW" sz="2000" kern="0" dirty="0" smtClean="0">
                <a:latin typeface="微軟正黑體" pitchFamily="34" charset="-120"/>
                <a:ea typeface="微軟正黑體" pitchFamily="34" charset="-120"/>
                <a:cs typeface="Times New Roman" pitchFamily="18" charset="0"/>
              </a:rPr>
              <a:t>&gt;</a:t>
            </a:r>
            <a:endParaRPr lang="zh-TW" altLang="en-US" sz="2000" kern="0" dirty="0">
              <a:latin typeface="微軟正黑體" pitchFamily="34" charset="-120"/>
              <a:ea typeface="微軟正黑體" pitchFamily="34" charset="-120"/>
              <a:cs typeface="Times New Roman" pitchFamily="18" charset="0"/>
            </a:endParaRPr>
          </a:p>
        </p:txBody>
      </p:sp>
      <p:sp>
        <p:nvSpPr>
          <p:cNvPr id="5168" name="投影片編號版面配置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F4814FBC-FEF2-4AE3-A1E0-E66CD1B41AD6}" type="slidenum">
              <a:rPr lang="zh-TW" altLang="en-US" sz="1400" smtClean="0">
                <a:ea typeface="新細明體" pitchFamily="18" charset="-120"/>
              </a:rPr>
              <a:pPr>
                <a:spcBef>
                  <a:spcPct val="0"/>
                </a:spcBef>
                <a:buFontTx/>
                <a:buNone/>
              </a:pPr>
              <a:t>113</a:t>
            </a:fld>
            <a:endParaRPr lang="en-US" altLang="zh-TW" sz="1400" smtClean="0">
              <a:ea typeface="新細明體" pitchFamily="18" charset="-120"/>
            </a:endParaRPr>
          </a:p>
        </p:txBody>
      </p:sp>
      <p:graphicFrame>
        <p:nvGraphicFramePr>
          <p:cNvPr id="10" name="Group 234"/>
          <p:cNvGraphicFramePr>
            <a:graphicFrameLocks noGrp="1"/>
          </p:cNvGraphicFramePr>
          <p:nvPr>
            <p:extLst>
              <p:ext uri="{D42A27DB-BD31-4B8C-83A1-F6EECF244321}">
                <p14:modId xmlns:p14="http://schemas.microsoft.com/office/powerpoint/2010/main" val="3078337438"/>
              </p:ext>
            </p:extLst>
          </p:nvPr>
        </p:nvGraphicFramePr>
        <p:xfrm>
          <a:off x="259655" y="1747641"/>
          <a:ext cx="8632825" cy="4633687"/>
        </p:xfrm>
        <a:graphic>
          <a:graphicData uri="http://schemas.openxmlformats.org/drawingml/2006/table">
            <a:tbl>
              <a:tblPr/>
              <a:tblGrid>
                <a:gridCol w="920750"/>
                <a:gridCol w="3279775"/>
                <a:gridCol w="901700"/>
                <a:gridCol w="3530600"/>
              </a:tblGrid>
              <a:tr h="335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編號</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華康中黑體" pitchFamily="49" charset="-120"/>
                          <a:ea typeface="華康中黑體" pitchFamily="49" charset="-120"/>
                        </a:rPr>
                        <a:t>競賽或證照名稱</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smtClean="0">
                          <a:ln>
                            <a:noFill/>
                          </a:ln>
                          <a:solidFill>
                            <a:schemeClr val="tx1"/>
                          </a:solidFill>
                          <a:effectLst/>
                          <a:latin typeface="華康中黑體" pitchFamily="49" charset="-120"/>
                          <a:ea typeface="華康中黑體" pitchFamily="49" charset="-120"/>
                        </a:rPr>
                        <a:t>編號</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競賽或證照名稱</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r>
              <a:tr h="82309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1</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國際技能競賽、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國際展能節職業技能競賽、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國際科技展覽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8</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人工智慧單晶片電腦鼠暨機器人國內及國際邀請賽</a:t>
                      </a:r>
                      <a:endParaRPr kumimoji="1" lang="zh-TW" altLang="en-US"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r>
              <a:tr h="5792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華康中黑體" pitchFamily="49" charset="-120"/>
                          <a:ea typeface="華康中黑體" pitchFamily="49" charset="-120"/>
                        </a:rPr>
                        <a:t>2</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全國技能競賽、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全國身心障礙者技能競賽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9</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全國學生美術比賽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r>
              <a:tr h="5792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華康中黑體" pitchFamily="49" charset="-120"/>
                          <a:ea typeface="華康中黑體" pitchFamily="49" charset="-120"/>
                        </a:rPr>
                        <a:t>3</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全國中小學科學展覽會、</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臺灣國際科學展覽會</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10</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全國技能競賽分區</a:t>
                      </a:r>
                      <a:r>
                        <a:rPr kumimoji="1" lang="en-US" altLang="zh-TW"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a:t>
                      </a:r>
                      <a:r>
                        <a:rPr kumimoji="1" lang="zh-TW" altLang="en-US"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北、中、南區</a:t>
                      </a:r>
                      <a:r>
                        <a:rPr kumimoji="1" lang="en-US" altLang="zh-TW"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a:t>
                      </a:r>
                      <a:r>
                        <a:rPr kumimoji="1" lang="zh-TW" altLang="en-US"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技能競賽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r>
              <a:tr h="5792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華康中黑體" pitchFamily="49" charset="-120"/>
                          <a:ea typeface="華康中黑體" pitchFamily="49" charset="-120"/>
                        </a:rPr>
                        <a:t>4</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全國高級中等學校技藝競賽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a:t>
                      </a: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在甄審名額以內名次者</a:t>
                      </a: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11</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全國高職學生專題暨創意製作競賽決賽</a:t>
                      </a:r>
                      <a:endParaRPr kumimoji="1" lang="zh-TW" altLang="en-US"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r>
              <a:tr h="5792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smtClean="0">
                          <a:ln>
                            <a:noFill/>
                          </a:ln>
                          <a:solidFill>
                            <a:schemeClr val="tx1"/>
                          </a:solidFill>
                          <a:effectLst/>
                          <a:latin typeface="華康中黑體" pitchFamily="49" charset="-120"/>
                          <a:ea typeface="華康中黑體" pitchFamily="49" charset="-120"/>
                        </a:rPr>
                        <a:t>5</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甲級</a:t>
                      </a: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a:t>
                      </a: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乙級技術士證</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kern="1200" cap="none" normalizeH="0" baseline="0" dirty="0" smtClean="0">
                          <a:ln>
                            <a:noFill/>
                          </a:ln>
                          <a:solidFill>
                            <a:srgbClr val="FF0000"/>
                          </a:solidFill>
                          <a:effectLst/>
                          <a:latin typeface="華康中黑體" pitchFamily="49" charset="-120"/>
                          <a:ea typeface="華康中黑體" pitchFamily="49" charset="-120"/>
                          <a:cs typeface="+mn-cs"/>
                        </a:rPr>
                        <a:t>＊</a:t>
                      </a:r>
                      <a:r>
                        <a:rPr kumimoji="1" lang="en-US" altLang="zh-TW"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12</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全國學生舞蹈比賽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r>
              <a:tr h="5792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6</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全國高職學生團隊技術創造力培訓與競賽活動</a:t>
                      </a:r>
                      <a:endPar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rgbClr val="FF0000"/>
                          </a:solidFill>
                          <a:effectLst/>
                          <a:latin typeface="華康中黑體" pitchFamily="49" charset="-120"/>
                          <a:ea typeface="華康中黑體" pitchFamily="49" charset="-120"/>
                        </a:rPr>
                        <a:t>＊</a:t>
                      </a: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13</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全國學生音樂比賽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r>
              <a:tr h="5792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7</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rPr>
                        <a:t>全國高中職智慧鐵人創意競賽暨國際邀請賽決賽</a:t>
                      </a:r>
                      <a:endParaRPr kumimoji="1" lang="zh-TW" altLang="en-US" sz="1600" b="0" i="0" u="none" strike="noStrike" kern="1200" cap="none" normalizeH="0" baseline="0" dirty="0" smtClean="0">
                        <a:ln>
                          <a:noFill/>
                        </a:ln>
                        <a:solidFill>
                          <a:schemeClr val="tx1"/>
                        </a:solidFill>
                        <a:effectLst/>
                        <a:latin typeface="華康中黑體" pitchFamily="49" charset="-120"/>
                        <a:ea typeface="華康中黑體" pitchFamily="49" charset="-120"/>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smtClean="0">
                          <a:ln>
                            <a:noFill/>
                          </a:ln>
                          <a:solidFill>
                            <a:schemeClr val="tx1"/>
                          </a:solidFill>
                          <a:effectLst/>
                          <a:latin typeface="華康中黑體" pitchFamily="49" charset="-120"/>
                          <a:ea typeface="華康中黑體" pitchFamily="49" charset="-120"/>
                        </a:rPr>
                        <a:t>14</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smtClean="0">
                          <a:ln>
                            <a:noFill/>
                          </a:ln>
                          <a:solidFill>
                            <a:schemeClr val="tx1"/>
                          </a:solidFill>
                          <a:effectLst/>
                          <a:latin typeface="華康中黑體" pitchFamily="49" charset="-120"/>
                          <a:ea typeface="華康中黑體" pitchFamily="49" charset="-120"/>
                        </a:rPr>
                        <a:t>其他參加國際性特殊技藝技能競賽（須通過本會審查）</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r>
            </a:tbl>
          </a:graphicData>
        </a:graphic>
      </p:graphicFrame>
      <p:sp>
        <p:nvSpPr>
          <p:cNvPr id="2" name="矩形 1"/>
          <p:cNvSpPr/>
          <p:nvPr/>
        </p:nvSpPr>
        <p:spPr>
          <a:xfrm>
            <a:off x="268501" y="6425684"/>
            <a:ext cx="7802136" cy="369332"/>
          </a:xfrm>
          <a:prstGeom prst="rect">
            <a:avLst/>
          </a:prstGeom>
          <a:solidFill>
            <a:schemeClr val="accent6">
              <a:lumMod val="40000"/>
              <a:lumOff val="60000"/>
            </a:schemeClr>
          </a:solidFill>
        </p:spPr>
        <p:txBody>
          <a:bodyPr wrap="none">
            <a:spAutoFit/>
          </a:bodyPr>
          <a:lstStyle/>
          <a:p>
            <a:r>
              <a:rPr lang="zh-TW" altLang="en-US" dirty="0" smtClean="0">
                <a:solidFill>
                  <a:srgbClr val="FF0000"/>
                </a:solidFill>
                <a:latin typeface="華康中黑體" pitchFamily="49" charset="-120"/>
                <a:ea typeface="華康中黑體" pitchFamily="49" charset="-120"/>
              </a:rPr>
              <a:t>＊本學年度新增採認之中央、直轄市主管行政機關主辦之技（藝）能競賽。</a:t>
            </a:r>
            <a:endParaRPr lang="zh-TW" altLang="en-US" dirty="0"/>
          </a:p>
        </p:txBody>
      </p:sp>
    </p:spTree>
    <p:extLst>
      <p:ext uri="{BB962C8B-B14F-4D97-AF65-F5344CB8AC3E}">
        <p14:creationId xmlns:p14="http://schemas.microsoft.com/office/powerpoint/2010/main" val="362831713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650875" y="311150"/>
            <a:ext cx="7450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dirty="0">
                <a:solidFill>
                  <a:srgbClr val="660066"/>
                </a:solidFill>
                <a:latin typeface="華康超明體" pitchFamily="49" charset="-120"/>
                <a:ea typeface="華康超明體" pitchFamily="49" charset="-120"/>
              </a:rPr>
              <a:t>一、技優甄審入學招生報名資格</a:t>
            </a:r>
          </a:p>
        </p:txBody>
      </p:sp>
      <p:sp>
        <p:nvSpPr>
          <p:cNvPr id="4" name="橢圓 3"/>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5" name="向右箭號 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pic>
        <p:nvPicPr>
          <p:cNvPr id="6149" name="Picture 2" descr="C:\Documents and Settings\User\桌面\掃瞄資料夾\技藝競賽的參賽證明.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7025" y="2636838"/>
            <a:ext cx="2663825" cy="360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矩形 6"/>
          <p:cNvSpPr>
            <a:spLocks noChangeArrowheads="1"/>
          </p:cNvSpPr>
          <p:nvPr/>
        </p:nvSpPr>
        <p:spPr bwMode="auto">
          <a:xfrm>
            <a:off x="395288" y="908050"/>
            <a:ext cx="4138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r>
              <a:rPr lang="zh-TW" altLang="en-US" sz="2000" dirty="0">
                <a:latin typeface="微軟正黑體" pitchFamily="34" charset="-120"/>
                <a:ea typeface="微軟正黑體" pitchFamily="34" charset="-120"/>
              </a:rPr>
              <a:t>高級中等學校技藝技能優良學生</a:t>
            </a:r>
            <a:endParaRPr lang="en-US" altLang="zh-TW" sz="2000" dirty="0">
              <a:latin typeface="微軟正黑體" pitchFamily="34" charset="-120"/>
              <a:ea typeface="微軟正黑體" pitchFamily="34" charset="-120"/>
            </a:endParaRPr>
          </a:p>
          <a:p>
            <a:pPr algn="ctr" eaLnBrk="1" hangingPunct="1">
              <a:spcBef>
                <a:spcPct val="0"/>
              </a:spcBef>
              <a:buFontTx/>
              <a:buNone/>
            </a:pPr>
            <a:r>
              <a:rPr lang="zh-TW" altLang="en-US" sz="2000" dirty="0">
                <a:latin typeface="微軟正黑體" pitchFamily="34" charset="-120"/>
                <a:ea typeface="微軟正黑體" pitchFamily="34" charset="-120"/>
              </a:rPr>
              <a:t>甄審及保送入學實施要點</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附表）</a:t>
            </a:r>
          </a:p>
        </p:txBody>
      </p:sp>
      <p:graphicFrame>
        <p:nvGraphicFramePr>
          <p:cNvPr id="8" name="表格 7"/>
          <p:cNvGraphicFramePr>
            <a:graphicFrameLocks noGrp="1"/>
          </p:cNvGraphicFramePr>
          <p:nvPr>
            <p:extLst/>
          </p:nvPr>
        </p:nvGraphicFramePr>
        <p:xfrm>
          <a:off x="4856163" y="1416050"/>
          <a:ext cx="3819525" cy="1112838"/>
        </p:xfrm>
        <a:graphic>
          <a:graphicData uri="http://schemas.openxmlformats.org/drawingml/2006/table">
            <a:tbl>
              <a:tblPr firstRow="1" bandRow="1">
                <a:tableStyleId>{5C22544A-7EE6-4342-B048-85BDC9FD1C3A}</a:tableStyleId>
              </a:tblPr>
              <a:tblGrid>
                <a:gridCol w="1954696"/>
                <a:gridCol w="1864829"/>
              </a:tblGrid>
              <a:tr h="370946">
                <a:tc>
                  <a:txBody>
                    <a:bodyPr/>
                    <a:lstStyle/>
                    <a:p>
                      <a:pPr algn="ctr"/>
                      <a:r>
                        <a:rPr lang="zh-TW" altLang="en-US" sz="1800" b="0" dirty="0" smtClean="0">
                          <a:solidFill>
                            <a:schemeClr val="tx1"/>
                          </a:solidFill>
                          <a:latin typeface="微軟正黑體" pitchFamily="34" charset="-120"/>
                          <a:ea typeface="微軟正黑體" pitchFamily="34" charset="-120"/>
                        </a:rPr>
                        <a:t>職種名稱</a:t>
                      </a:r>
                      <a:endParaRPr lang="zh-TW" altLang="en-US" sz="1800" b="0" dirty="0">
                        <a:solidFill>
                          <a:schemeClr val="tx1"/>
                        </a:solidFill>
                        <a:latin typeface="微軟正黑體" pitchFamily="34" charset="-120"/>
                        <a:ea typeface="微軟正黑體" pitchFamily="34" charset="-120"/>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lang="zh-TW" altLang="en-US" sz="1800" b="0" dirty="0" smtClean="0">
                          <a:solidFill>
                            <a:schemeClr val="tx1"/>
                          </a:solidFill>
                          <a:latin typeface="微軟正黑體" pitchFamily="34" charset="-120"/>
                          <a:ea typeface="微軟正黑體" pitchFamily="34" charset="-120"/>
                        </a:rPr>
                        <a:t>參賽人數</a:t>
                      </a:r>
                      <a:endParaRPr lang="zh-TW" altLang="en-US" sz="1800" b="0" dirty="0">
                        <a:solidFill>
                          <a:schemeClr val="tx1"/>
                        </a:solidFill>
                        <a:latin typeface="微軟正黑體" pitchFamily="34" charset="-120"/>
                        <a:ea typeface="微軟正黑體" pitchFamily="34" charset="-120"/>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r>
              <a:tr h="370946">
                <a:tc>
                  <a:txBody>
                    <a:bodyPr/>
                    <a:lstStyle/>
                    <a:p>
                      <a:pPr algn="ctr"/>
                      <a:r>
                        <a:rPr lang="zh-TW" altLang="en-US" sz="1800" b="0" dirty="0" smtClean="0">
                          <a:solidFill>
                            <a:schemeClr val="tx1"/>
                          </a:solidFill>
                          <a:latin typeface="微軟正黑體" pitchFamily="34" charset="-120"/>
                          <a:ea typeface="微軟正黑體" pitchFamily="34" charset="-120"/>
                        </a:rPr>
                        <a:t>室內配線</a:t>
                      </a:r>
                      <a:endParaRPr lang="zh-TW" altLang="en-US" sz="1800" b="0" dirty="0">
                        <a:solidFill>
                          <a:schemeClr val="tx1"/>
                        </a:solidFill>
                        <a:latin typeface="微軟正黑體" pitchFamily="34" charset="-120"/>
                        <a:ea typeface="微軟正黑體" pitchFamily="34" charset="-120"/>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altLang="zh-TW" sz="1800" b="0" dirty="0" smtClean="0">
                          <a:solidFill>
                            <a:schemeClr val="tx1"/>
                          </a:solidFill>
                          <a:latin typeface="微軟正黑體" pitchFamily="34" charset="-120"/>
                          <a:ea typeface="微軟正黑體" pitchFamily="34" charset="-120"/>
                        </a:rPr>
                        <a:t>65</a:t>
                      </a:r>
                      <a:endParaRPr lang="zh-TW" altLang="en-US" sz="1800" b="0" dirty="0">
                        <a:solidFill>
                          <a:schemeClr val="tx1"/>
                        </a:solidFill>
                        <a:latin typeface="微軟正黑體" pitchFamily="34" charset="-120"/>
                        <a:ea typeface="微軟正黑體" pitchFamily="34" charset="-120"/>
                      </a:endParaRPr>
                    </a:p>
                  </a:txBody>
                  <a:tcPr marL="91432" marR="91432" marT="45733" marB="457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946">
                <a:tc>
                  <a:txBody>
                    <a:bodyPr/>
                    <a:lstStyle/>
                    <a:p>
                      <a:pPr marL="0" algn="ctr" defTabSz="914400" rtl="0" eaLnBrk="1" fontAlgn="ctr" latinLnBrk="0" hangingPunct="1"/>
                      <a:r>
                        <a:rPr lang="zh-TW" altLang="en-US" sz="1800" b="0" kern="1200" dirty="0" smtClean="0">
                          <a:solidFill>
                            <a:schemeClr val="tx1"/>
                          </a:solidFill>
                          <a:latin typeface="微軟正黑體" pitchFamily="34" charset="-120"/>
                          <a:ea typeface="微軟正黑體" pitchFamily="34" charset="-120"/>
                          <a:cs typeface="+mn-cs"/>
                        </a:rPr>
                        <a:t>餐飲服務</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en-US" altLang="zh-TW" sz="1800" b="0" kern="1200" dirty="0" smtClean="0">
                          <a:solidFill>
                            <a:schemeClr val="tx1"/>
                          </a:solidFill>
                          <a:latin typeface="微軟正黑體" pitchFamily="34" charset="-120"/>
                          <a:ea typeface="微軟正黑體" pitchFamily="34" charset="-120"/>
                          <a:cs typeface="+mn-cs"/>
                        </a:rPr>
                        <a:t>173</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9" name="表格 8"/>
          <p:cNvGraphicFramePr>
            <a:graphicFrameLocks noGrp="1"/>
          </p:cNvGraphicFramePr>
          <p:nvPr/>
        </p:nvGraphicFramePr>
        <p:xfrm>
          <a:off x="323528" y="1676078"/>
          <a:ext cx="4254798" cy="4053840"/>
        </p:xfrm>
        <a:graphic>
          <a:graphicData uri="http://schemas.openxmlformats.org/drawingml/2006/table">
            <a:tbl>
              <a:tblPr>
                <a:tableStyleId>{08FB837D-C827-4EFA-A057-4D05807E0F7C}</a:tableStyleId>
              </a:tblPr>
              <a:tblGrid>
                <a:gridCol w="2160240"/>
                <a:gridCol w="2094558"/>
              </a:tblGrid>
              <a:tr h="209550">
                <a:tc>
                  <a:txBody>
                    <a:bodyPr/>
                    <a:lstStyle/>
                    <a:p>
                      <a:pPr algn="ctr" fontAlgn="ctr"/>
                      <a:r>
                        <a:rPr lang="zh-TW" altLang="en-US" sz="1600" u="none" strike="noStrike" dirty="0">
                          <a:latin typeface="微軟正黑體" pitchFamily="34" charset="-120"/>
                          <a:ea typeface="微軟正黑體" pitchFamily="34" charset="-120"/>
                        </a:rPr>
                        <a:t>參賽人數</a:t>
                      </a:r>
                      <a:endParaRPr lang="zh-TW" altLang="en-US"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accent6">
                        <a:lumMod val="40000"/>
                        <a:lumOff val="60000"/>
                      </a:schemeClr>
                    </a:solidFill>
                  </a:tcPr>
                </a:tc>
                <a:tc>
                  <a:txBody>
                    <a:bodyPr/>
                    <a:lstStyle/>
                    <a:p>
                      <a:pPr algn="ctr" fontAlgn="ctr"/>
                      <a:r>
                        <a:rPr lang="zh-TW" altLang="en-US" sz="1600" u="none" strike="noStrike" dirty="0">
                          <a:latin typeface="微軟正黑體" pitchFamily="34" charset="-120"/>
                          <a:ea typeface="微軟正黑體" pitchFamily="34" charset="-120"/>
                        </a:rPr>
                        <a:t>優勝錄取人數</a:t>
                      </a:r>
                      <a:endParaRPr lang="zh-TW" altLang="en-US"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accent6">
                        <a:lumMod val="40000"/>
                        <a:lumOff val="60000"/>
                      </a:schemeClr>
                    </a:solidFill>
                  </a:tcPr>
                </a:tc>
              </a:tr>
              <a:tr h="209550">
                <a:tc>
                  <a:txBody>
                    <a:bodyPr/>
                    <a:lstStyle/>
                    <a:p>
                      <a:pPr algn="ctr" fontAlgn="ctr"/>
                      <a:r>
                        <a:rPr lang="en-US" altLang="zh-TW" sz="1600" u="none" strike="noStrike" dirty="0">
                          <a:latin typeface="微軟正黑體" pitchFamily="34" charset="-120"/>
                          <a:ea typeface="微軟正黑體" pitchFamily="34" charset="-120"/>
                        </a:rPr>
                        <a:t>220</a:t>
                      </a:r>
                      <a:r>
                        <a:rPr lang="zh-TW" altLang="en-US" sz="1600" u="none" strike="noStrike" dirty="0">
                          <a:latin typeface="微軟正黑體" pitchFamily="34" charset="-120"/>
                          <a:ea typeface="微軟正黑體" pitchFamily="34" charset="-120"/>
                        </a:rPr>
                        <a:t>人以上</a:t>
                      </a:r>
                      <a:endParaRPr lang="zh-TW" altLang="en-US"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76</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dirty="0">
                          <a:latin typeface="微軟正黑體" pitchFamily="34" charset="-120"/>
                          <a:ea typeface="微軟正黑體" pitchFamily="34" charset="-120"/>
                        </a:rPr>
                        <a:t>190-219</a:t>
                      </a:r>
                      <a:r>
                        <a:rPr lang="zh-TW" altLang="en-US" sz="1600" u="none" strike="noStrike" dirty="0">
                          <a:latin typeface="微軟正黑體" pitchFamily="34" charset="-120"/>
                          <a:ea typeface="微軟正黑體" pitchFamily="34" charset="-120"/>
                        </a:rPr>
                        <a:t>人</a:t>
                      </a:r>
                      <a:endParaRPr lang="zh-TW" altLang="en-US"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72</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dirty="0">
                          <a:latin typeface="微軟正黑體" pitchFamily="34" charset="-120"/>
                          <a:ea typeface="微軟正黑體" pitchFamily="34" charset="-120"/>
                        </a:rPr>
                        <a:t>160-189</a:t>
                      </a:r>
                      <a:r>
                        <a:rPr lang="zh-TW" altLang="en-US" sz="1600" u="none" strike="noStrike" dirty="0">
                          <a:latin typeface="微軟正黑體" pitchFamily="34" charset="-120"/>
                          <a:ea typeface="微軟正黑體" pitchFamily="34" charset="-120"/>
                        </a:rPr>
                        <a:t>人</a:t>
                      </a:r>
                      <a:endParaRPr lang="zh-TW" altLang="en-US"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64</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dirty="0">
                          <a:latin typeface="微軟正黑體" pitchFamily="34" charset="-120"/>
                          <a:ea typeface="微軟正黑體" pitchFamily="34" charset="-120"/>
                        </a:rPr>
                        <a:t>140-159</a:t>
                      </a:r>
                      <a:r>
                        <a:rPr lang="zh-TW" altLang="en-US" sz="1600" u="none" strike="noStrike" dirty="0">
                          <a:latin typeface="微軟正黑體" pitchFamily="34" charset="-120"/>
                          <a:ea typeface="微軟正黑體" pitchFamily="34" charset="-120"/>
                        </a:rPr>
                        <a:t>人</a:t>
                      </a:r>
                      <a:endParaRPr lang="zh-TW" altLang="en-US"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56</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dirty="0">
                          <a:latin typeface="微軟正黑體" pitchFamily="34" charset="-120"/>
                          <a:ea typeface="微軟正黑體" pitchFamily="34" charset="-120"/>
                        </a:rPr>
                        <a:t>120-139</a:t>
                      </a:r>
                      <a:r>
                        <a:rPr lang="zh-TW" altLang="en-US" sz="1600" u="none" strike="noStrike" dirty="0">
                          <a:latin typeface="微軟正黑體" pitchFamily="34" charset="-120"/>
                          <a:ea typeface="微軟正黑體" pitchFamily="34" charset="-120"/>
                        </a:rPr>
                        <a:t>人</a:t>
                      </a:r>
                      <a:endParaRPr lang="zh-TW" altLang="en-US"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50</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a:latin typeface="微軟正黑體" pitchFamily="34" charset="-120"/>
                          <a:ea typeface="微軟正黑體" pitchFamily="34" charset="-120"/>
                        </a:rPr>
                        <a:t>100-119</a:t>
                      </a:r>
                      <a:r>
                        <a:rPr lang="zh-TW" altLang="en-US" sz="1600" u="none" strike="noStrike">
                          <a:latin typeface="微軟正黑體" pitchFamily="34" charset="-120"/>
                          <a:ea typeface="微軟正黑體" pitchFamily="34" charset="-120"/>
                        </a:rPr>
                        <a:t>人</a:t>
                      </a:r>
                      <a:endParaRPr lang="zh-TW" altLang="en-US" sz="1600" b="0" i="0" u="none" strike="noStrike">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44</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dirty="0">
                          <a:latin typeface="微軟正黑體" pitchFamily="34" charset="-120"/>
                          <a:ea typeface="微軟正黑體" pitchFamily="34" charset="-120"/>
                        </a:rPr>
                        <a:t>80-99</a:t>
                      </a:r>
                      <a:r>
                        <a:rPr lang="zh-TW" altLang="en-US" sz="1600" u="none" strike="noStrike" dirty="0">
                          <a:latin typeface="微軟正黑體" pitchFamily="34" charset="-120"/>
                          <a:ea typeface="微軟正黑體" pitchFamily="34" charset="-120"/>
                        </a:rPr>
                        <a:t>人</a:t>
                      </a:r>
                      <a:endParaRPr lang="zh-TW" altLang="en-US"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38</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a:latin typeface="微軟正黑體" pitchFamily="34" charset="-120"/>
                          <a:ea typeface="微軟正黑體" pitchFamily="34" charset="-120"/>
                        </a:rPr>
                        <a:t>70-79</a:t>
                      </a:r>
                      <a:r>
                        <a:rPr lang="zh-TW" altLang="en-US" sz="1600" u="none" strike="noStrike">
                          <a:latin typeface="微軟正黑體" pitchFamily="34" charset="-120"/>
                          <a:ea typeface="微軟正黑體" pitchFamily="34" charset="-120"/>
                        </a:rPr>
                        <a:t>人</a:t>
                      </a:r>
                      <a:endParaRPr lang="zh-TW" altLang="en-US" sz="1600" b="0" i="0" u="none" strike="noStrike">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32</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a:latin typeface="微軟正黑體" pitchFamily="34" charset="-120"/>
                          <a:ea typeface="微軟正黑體" pitchFamily="34" charset="-120"/>
                        </a:rPr>
                        <a:t>60-69</a:t>
                      </a:r>
                      <a:r>
                        <a:rPr lang="zh-TW" altLang="en-US" sz="1600" u="none" strike="noStrike">
                          <a:latin typeface="微軟正黑體" pitchFamily="34" charset="-120"/>
                          <a:ea typeface="微軟正黑體" pitchFamily="34" charset="-120"/>
                        </a:rPr>
                        <a:t>人</a:t>
                      </a:r>
                      <a:endParaRPr lang="zh-TW" altLang="en-US" sz="1600" b="0" i="0" u="none" strike="noStrike">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28</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a:latin typeface="微軟正黑體" pitchFamily="34" charset="-120"/>
                          <a:ea typeface="微軟正黑體" pitchFamily="34" charset="-120"/>
                        </a:rPr>
                        <a:t>50-59</a:t>
                      </a:r>
                      <a:r>
                        <a:rPr lang="zh-TW" altLang="en-US" sz="1600" u="none" strike="noStrike">
                          <a:latin typeface="微軟正黑體" pitchFamily="34" charset="-120"/>
                          <a:ea typeface="微軟正黑體" pitchFamily="34" charset="-120"/>
                        </a:rPr>
                        <a:t>人</a:t>
                      </a:r>
                      <a:endParaRPr lang="zh-TW" altLang="en-US" sz="1600" b="0" i="0" u="none" strike="noStrike">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24</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a:latin typeface="微軟正黑體" pitchFamily="34" charset="-120"/>
                          <a:ea typeface="微軟正黑體" pitchFamily="34" charset="-120"/>
                        </a:rPr>
                        <a:t>40-49</a:t>
                      </a:r>
                      <a:r>
                        <a:rPr lang="zh-TW" altLang="en-US" sz="1600" u="none" strike="noStrike">
                          <a:latin typeface="微軟正黑體" pitchFamily="34" charset="-120"/>
                          <a:ea typeface="微軟正黑體" pitchFamily="34" charset="-120"/>
                        </a:rPr>
                        <a:t>人</a:t>
                      </a:r>
                      <a:endParaRPr lang="zh-TW" altLang="en-US" sz="1600" b="0" i="0" u="none" strike="noStrike">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20</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a:latin typeface="微軟正黑體" pitchFamily="34" charset="-120"/>
                          <a:ea typeface="微軟正黑體" pitchFamily="34" charset="-120"/>
                        </a:rPr>
                        <a:t>30-39</a:t>
                      </a:r>
                      <a:r>
                        <a:rPr lang="zh-TW" altLang="en-US" sz="1600" u="none" strike="noStrike">
                          <a:latin typeface="微軟正黑體" pitchFamily="34" charset="-120"/>
                          <a:ea typeface="微軟正黑體" pitchFamily="34" charset="-120"/>
                        </a:rPr>
                        <a:t>人</a:t>
                      </a:r>
                      <a:endParaRPr lang="zh-TW" altLang="en-US" sz="1600" b="0" i="0" u="none" strike="noStrike">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16</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a:latin typeface="微軟正黑體" pitchFamily="34" charset="-120"/>
                          <a:ea typeface="微軟正黑體" pitchFamily="34" charset="-120"/>
                        </a:rPr>
                        <a:t>20-29</a:t>
                      </a:r>
                      <a:r>
                        <a:rPr lang="zh-TW" altLang="en-US" sz="1600" u="none" strike="noStrike">
                          <a:latin typeface="微軟正黑體" pitchFamily="34" charset="-120"/>
                          <a:ea typeface="微軟正黑體" pitchFamily="34" charset="-120"/>
                        </a:rPr>
                        <a:t>人</a:t>
                      </a:r>
                      <a:endParaRPr lang="zh-TW" altLang="en-US" sz="1600" b="0" i="0" u="none" strike="noStrike">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12</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a:latin typeface="微軟正黑體" pitchFamily="34" charset="-120"/>
                          <a:ea typeface="微軟正黑體" pitchFamily="34" charset="-120"/>
                        </a:rPr>
                        <a:t>10-19</a:t>
                      </a:r>
                      <a:r>
                        <a:rPr lang="zh-TW" altLang="en-US" sz="1600" u="none" strike="noStrike">
                          <a:latin typeface="微軟正黑體" pitchFamily="34" charset="-120"/>
                          <a:ea typeface="微軟正黑體" pitchFamily="34" charset="-120"/>
                        </a:rPr>
                        <a:t>人</a:t>
                      </a:r>
                      <a:endParaRPr lang="zh-TW" altLang="en-US" sz="1600" b="0" i="0" u="none" strike="noStrike">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8</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r h="209550">
                <a:tc>
                  <a:txBody>
                    <a:bodyPr/>
                    <a:lstStyle/>
                    <a:p>
                      <a:pPr algn="ctr" fontAlgn="ctr"/>
                      <a:r>
                        <a:rPr lang="en-US" altLang="zh-TW" sz="1600" u="none" strike="noStrike" dirty="0">
                          <a:latin typeface="微軟正黑體" pitchFamily="34" charset="-120"/>
                          <a:ea typeface="微軟正黑體" pitchFamily="34" charset="-120"/>
                        </a:rPr>
                        <a:t>9</a:t>
                      </a:r>
                      <a:r>
                        <a:rPr lang="zh-TW" altLang="en-US" sz="1600" u="none" strike="noStrike" dirty="0">
                          <a:latin typeface="微軟正黑體" pitchFamily="34" charset="-120"/>
                          <a:ea typeface="微軟正黑體" pitchFamily="34" charset="-120"/>
                        </a:rPr>
                        <a:t>名以下</a:t>
                      </a:r>
                      <a:endParaRPr lang="zh-TW" altLang="en-US"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c>
                  <a:txBody>
                    <a:bodyPr/>
                    <a:lstStyle/>
                    <a:p>
                      <a:pPr algn="ctr" fontAlgn="ctr"/>
                      <a:r>
                        <a:rPr lang="en-US" altLang="zh-TW" sz="1600" u="none" strike="noStrike" dirty="0">
                          <a:latin typeface="微軟正黑體" pitchFamily="34" charset="-120"/>
                          <a:ea typeface="微軟正黑體" pitchFamily="34" charset="-120"/>
                        </a:rPr>
                        <a:t>5</a:t>
                      </a:r>
                      <a:endParaRPr lang="en-US" altLang="zh-TW" sz="1600" b="0" i="0" u="none" strike="noStrike" dirty="0">
                        <a:solidFill>
                          <a:srgbClr val="000000"/>
                        </a:solidFill>
                        <a:latin typeface="微軟正黑體" pitchFamily="34" charset="-120"/>
                        <a:ea typeface="微軟正黑體" pitchFamily="34" charset="-120"/>
                      </a:endParaRPr>
                    </a:p>
                  </a:txBody>
                  <a:tcPr marL="9525" marR="9525" marT="9525" marB="0" anchor="ctr">
                    <a:solidFill>
                      <a:schemeClr val="bg1"/>
                    </a:solidFill>
                  </a:tcPr>
                </a:tc>
              </a:tr>
            </a:tbl>
          </a:graphicData>
        </a:graphic>
      </p:graphicFrame>
      <p:sp>
        <p:nvSpPr>
          <p:cNvPr id="6166" name="矩形 9"/>
          <p:cNvSpPr>
            <a:spLocks noChangeArrowheads="1"/>
          </p:cNvSpPr>
          <p:nvPr/>
        </p:nvSpPr>
        <p:spPr bwMode="auto">
          <a:xfrm>
            <a:off x="4822825" y="984250"/>
            <a:ext cx="3754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r>
              <a:rPr lang="zh-TW" altLang="en-US" sz="2000">
                <a:latin typeface="微軟正黑體" pitchFamily="34" charset="-120"/>
                <a:ea typeface="微軟正黑體" pitchFamily="34" charset="-120"/>
              </a:rPr>
              <a:t>全國高級中等學校技藝競賽</a:t>
            </a:r>
          </a:p>
        </p:txBody>
      </p:sp>
      <p:sp>
        <p:nvSpPr>
          <p:cNvPr id="11" name="圓角矩形 10"/>
          <p:cNvSpPr/>
          <p:nvPr/>
        </p:nvSpPr>
        <p:spPr>
          <a:xfrm>
            <a:off x="288925" y="3967163"/>
            <a:ext cx="4354513" cy="252412"/>
          </a:xfrm>
          <a:prstGeom prst="roundRect">
            <a:avLst/>
          </a:prstGeom>
          <a:solidFill>
            <a:srgbClr val="FAE8DE">
              <a:alpha val="50196"/>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圓角矩形 11"/>
          <p:cNvSpPr/>
          <p:nvPr/>
        </p:nvSpPr>
        <p:spPr>
          <a:xfrm>
            <a:off x="271463" y="2428875"/>
            <a:ext cx="4354512" cy="279400"/>
          </a:xfrm>
          <a:prstGeom prst="roundRect">
            <a:avLst/>
          </a:prstGeom>
          <a:solidFill>
            <a:srgbClr val="FAE8DE">
              <a:alpha val="50196"/>
            </a:srgb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圓角矩形 12"/>
          <p:cNvSpPr/>
          <p:nvPr/>
        </p:nvSpPr>
        <p:spPr>
          <a:xfrm>
            <a:off x="5848350" y="3203575"/>
            <a:ext cx="1819275" cy="4333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70" name="文字方塊 13"/>
          <p:cNvSpPr txBox="1">
            <a:spLocks noChangeArrowheads="1"/>
          </p:cNvSpPr>
          <p:nvPr/>
        </p:nvSpPr>
        <p:spPr bwMode="auto">
          <a:xfrm>
            <a:off x="8142288" y="2708275"/>
            <a:ext cx="461962" cy="3568700"/>
          </a:xfrm>
          <a:prstGeom prst="rect">
            <a:avLst/>
          </a:prstGeom>
          <a:solidFill>
            <a:srgbClr val="FF0000"/>
          </a:solidFill>
          <a:ln w="25400">
            <a:solidFill>
              <a:schemeClr val="accent6">
                <a:lumMod val="50000"/>
              </a:schemeClr>
            </a:solidFill>
            <a:miter lim="800000"/>
            <a:headEnd/>
            <a:tailEnd/>
          </a:ln>
        </p:spPr>
        <p:txBody>
          <a:bodyPr vert="eaVert">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defRPr/>
            </a:pPr>
            <a:r>
              <a:rPr lang="zh-TW" altLang="en-US" sz="1800" dirty="0" smtClean="0">
                <a:solidFill>
                  <a:schemeClr val="bg1"/>
                </a:solidFill>
                <a:latin typeface="微軟正黑體" pitchFamily="34" charset="-120"/>
                <a:ea typeface="微軟正黑體" pitchFamily="34" charset="-120"/>
              </a:rPr>
              <a:t>參賽證明不能報名參加技優甄審</a:t>
            </a:r>
          </a:p>
        </p:txBody>
      </p:sp>
      <p:sp>
        <p:nvSpPr>
          <p:cNvPr id="15" name="圓角矩形 14"/>
          <p:cNvSpPr/>
          <p:nvPr/>
        </p:nvSpPr>
        <p:spPr>
          <a:xfrm>
            <a:off x="5781675" y="3698875"/>
            <a:ext cx="814388" cy="131763"/>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圓角矩形 16"/>
          <p:cNvSpPr/>
          <p:nvPr/>
        </p:nvSpPr>
        <p:spPr>
          <a:xfrm>
            <a:off x="7010400" y="3690938"/>
            <a:ext cx="411163" cy="122237"/>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173" name="投影片編號版面配置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844CDF27-2444-4001-AB9D-5C73B2756F58}" type="slidenum">
              <a:rPr lang="zh-TW" altLang="en-US" sz="1400" smtClean="0">
                <a:ea typeface="新細明體" pitchFamily="18" charset="-120"/>
              </a:rPr>
              <a:pPr>
                <a:spcBef>
                  <a:spcPct val="0"/>
                </a:spcBef>
                <a:buFontTx/>
                <a:buNone/>
              </a:pPr>
              <a:t>114</a:t>
            </a:fld>
            <a:endParaRPr lang="en-US" altLang="zh-TW" sz="1400" smtClean="0">
              <a:ea typeface="新細明體" pitchFamily="18" charset="-120"/>
            </a:endParaRPr>
          </a:p>
        </p:txBody>
      </p:sp>
      <p:cxnSp>
        <p:nvCxnSpPr>
          <p:cNvPr id="18" name="直線接點 17"/>
          <p:cNvCxnSpPr/>
          <p:nvPr/>
        </p:nvCxnSpPr>
        <p:spPr>
          <a:xfrm>
            <a:off x="4719638" y="1052513"/>
            <a:ext cx="0" cy="5038725"/>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175" name="文字方塊 1"/>
          <p:cNvSpPr txBox="1">
            <a:spLocks noChangeArrowheads="1"/>
          </p:cNvSpPr>
          <p:nvPr/>
        </p:nvSpPr>
        <p:spPr bwMode="auto">
          <a:xfrm>
            <a:off x="388938" y="6091238"/>
            <a:ext cx="4254500" cy="3698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r>
              <a:rPr lang="zh-TW" altLang="en-US" sz="1800" b="1">
                <a:solidFill>
                  <a:srgbClr val="FF00FF"/>
                </a:solidFill>
                <a:latin typeface="微軟正黑體" pitchFamily="34" charset="-120"/>
                <a:ea typeface="微軟正黑體" pitchFamily="34" charset="-120"/>
              </a:rPr>
              <a:t>依參賽人數多寡採認優勝名次</a:t>
            </a:r>
          </a:p>
        </p:txBody>
      </p:sp>
    </p:spTree>
    <p:extLst>
      <p:ext uri="{BB962C8B-B14F-4D97-AF65-F5344CB8AC3E}">
        <p14:creationId xmlns:p14="http://schemas.microsoft.com/office/powerpoint/2010/main" val="167076053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矩形 2"/>
          <p:cNvSpPr>
            <a:spLocks noChangeArrowheads="1"/>
          </p:cNvSpPr>
          <p:nvPr/>
        </p:nvSpPr>
        <p:spPr bwMode="auto">
          <a:xfrm>
            <a:off x="1512888" y="1155700"/>
            <a:ext cx="5726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r>
              <a:rPr lang="zh-TW" altLang="en-US" sz="2400">
                <a:latin typeface="微軟正黑體" pitchFamily="34" charset="-120"/>
                <a:ea typeface="微軟正黑體" pitchFamily="34" charset="-120"/>
                <a:cs typeface="Times New Roman" pitchFamily="18" charset="0"/>
              </a:rPr>
              <a:t>人工智慧單晶片電腦鼠國內暨國際邀請賽</a:t>
            </a:r>
          </a:p>
        </p:txBody>
      </p:sp>
      <p:sp>
        <p:nvSpPr>
          <p:cNvPr id="7171" name="Rectangle 2"/>
          <p:cNvSpPr>
            <a:spLocks noChangeArrowheads="1"/>
          </p:cNvSpPr>
          <p:nvPr/>
        </p:nvSpPr>
        <p:spPr bwMode="auto">
          <a:xfrm>
            <a:off x="650875" y="311150"/>
            <a:ext cx="7450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dirty="0">
                <a:solidFill>
                  <a:srgbClr val="660066"/>
                </a:solidFill>
                <a:latin typeface="華康超明體" pitchFamily="49" charset="-120"/>
                <a:ea typeface="華康超明體" pitchFamily="49" charset="-120"/>
              </a:rPr>
              <a:t>一、技優甄審入學招生報名資格</a:t>
            </a:r>
          </a:p>
        </p:txBody>
      </p:sp>
      <p:sp>
        <p:nvSpPr>
          <p:cNvPr id="5" name="橢圓 4"/>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6" name="向右箭號 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8" name="文字方塊 7"/>
          <p:cNvSpPr txBox="1"/>
          <p:nvPr/>
        </p:nvSpPr>
        <p:spPr>
          <a:xfrm>
            <a:off x="1354138" y="1700213"/>
            <a:ext cx="2016125" cy="369887"/>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algn="ctr">
              <a:defRPr/>
            </a:pPr>
            <a:r>
              <a:rPr lang="zh-TW" altLang="en-US" dirty="0">
                <a:latin typeface="微軟正黑體" pitchFamily="34" charset="-120"/>
                <a:ea typeface="微軟正黑體" pitchFamily="34" charset="-120"/>
              </a:rPr>
              <a:t>資格符合</a:t>
            </a:r>
          </a:p>
        </p:txBody>
      </p:sp>
      <p:sp>
        <p:nvSpPr>
          <p:cNvPr id="11" name="文字方塊 10"/>
          <p:cNvSpPr txBox="1"/>
          <p:nvPr/>
        </p:nvSpPr>
        <p:spPr>
          <a:xfrm>
            <a:off x="5364163" y="1700213"/>
            <a:ext cx="2016125" cy="369887"/>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a:spAutoFit/>
          </a:bodyPr>
          <a:lstStyle>
            <a:defPPr>
              <a:defRPr lang="zh-TW"/>
            </a:defPPr>
            <a:lvl1pPr algn="ctr">
              <a:defRPr>
                <a:latin typeface="華康中黑體" pitchFamily="49" charset="-120"/>
                <a:ea typeface="華康中黑體" pitchFamily="49" charset="-120"/>
              </a:defRPr>
            </a:lvl1pPr>
          </a:lstStyle>
          <a:p>
            <a:pPr>
              <a:defRPr/>
            </a:pPr>
            <a:r>
              <a:rPr lang="zh-TW" altLang="en-US" dirty="0">
                <a:latin typeface="微軟正黑體" pitchFamily="34" charset="-120"/>
                <a:ea typeface="微軟正黑體" pitchFamily="34" charset="-120"/>
              </a:rPr>
              <a:t>資格不符</a:t>
            </a:r>
          </a:p>
        </p:txBody>
      </p:sp>
      <p:sp>
        <p:nvSpPr>
          <p:cNvPr id="7176" name="投影片編號版面配置區 8"/>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E3F4A683-3086-43E5-BC66-51DE820B3B97}" type="slidenum">
              <a:rPr lang="zh-TW" altLang="en-US" sz="1400" smtClean="0">
                <a:ea typeface="新細明體" pitchFamily="18" charset="-120"/>
              </a:rPr>
              <a:pPr>
                <a:spcBef>
                  <a:spcPct val="0"/>
                </a:spcBef>
                <a:buFontTx/>
                <a:buNone/>
              </a:pPr>
              <a:t>115</a:t>
            </a:fld>
            <a:endParaRPr lang="en-US" altLang="zh-TW" sz="1400" smtClean="0">
              <a:ea typeface="新細明體" pitchFamily="18" charset="-120"/>
            </a:endParaRPr>
          </a:p>
        </p:txBody>
      </p:sp>
      <p:sp>
        <p:nvSpPr>
          <p:cNvPr id="13" name="文字方塊 12"/>
          <p:cNvSpPr txBox="1"/>
          <p:nvPr/>
        </p:nvSpPr>
        <p:spPr>
          <a:xfrm>
            <a:off x="4376738" y="5013325"/>
            <a:ext cx="4608512" cy="1200150"/>
          </a:xfrm>
          <a:prstGeom prst="rect">
            <a:avLst/>
          </a:prstGeom>
          <a:gradFill>
            <a:gsLst>
              <a:gs pos="0">
                <a:schemeClr val="accent6">
                  <a:lumMod val="60000"/>
                  <a:lumOff val="40000"/>
                </a:schemeClr>
              </a:gs>
              <a:gs pos="50000">
                <a:schemeClr val="accent6">
                  <a:lumMod val="20000"/>
                  <a:lumOff val="80000"/>
                </a:schemeClr>
              </a:gs>
              <a:gs pos="100000">
                <a:schemeClr val="accent6">
                  <a:lumMod val="40000"/>
                  <a:lumOff val="60000"/>
                </a:schemeClr>
              </a:gs>
            </a:gsLst>
            <a:lin ang="5400000" scaled="0"/>
          </a:gradFill>
        </p:spPr>
        <p:txBody>
          <a:bodyPr>
            <a:spAutoFit/>
          </a:bodyPr>
          <a:lstStyle/>
          <a:p>
            <a:pPr>
              <a:defRPr/>
            </a:pPr>
            <a:r>
              <a:rPr lang="zh-TW" altLang="en-US" dirty="0">
                <a:latin typeface="微軟正黑體" pitchFamily="34" charset="-120"/>
                <a:ea typeface="微軟正黑體" pitchFamily="34" charset="-120"/>
              </a:rPr>
              <a:t>依招生簡章規定，發證時之主辦單位和落款單位皆須為中央各級機關，且落款人須為該機關首長，</a:t>
            </a:r>
            <a:r>
              <a:rPr lang="zh-TW" altLang="en-US" dirty="0">
                <a:solidFill>
                  <a:srgbClr val="FF0000"/>
                </a:solidFill>
                <a:latin typeface="微軟正黑體" pitchFamily="34" charset="-120"/>
                <a:ea typeface="微軟正黑體" pitchFamily="34" charset="-120"/>
              </a:rPr>
              <a:t>否則不在技優甄審入學採計範圍內。</a:t>
            </a:r>
          </a:p>
        </p:txBody>
      </p:sp>
      <p:cxnSp>
        <p:nvCxnSpPr>
          <p:cNvPr id="12" name="直線接點 11"/>
          <p:cNvCxnSpPr/>
          <p:nvPr/>
        </p:nvCxnSpPr>
        <p:spPr>
          <a:xfrm>
            <a:off x="3995738" y="1762125"/>
            <a:ext cx="0" cy="433070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7179" name="群組 9"/>
          <p:cNvGrpSpPr>
            <a:grpSpLocks/>
          </p:cNvGrpSpPr>
          <p:nvPr/>
        </p:nvGrpSpPr>
        <p:grpSpPr bwMode="auto">
          <a:xfrm>
            <a:off x="1042988" y="2276475"/>
            <a:ext cx="2698750" cy="3816350"/>
            <a:chOff x="1043607" y="2276872"/>
            <a:chExt cx="2698648" cy="3816424"/>
          </a:xfrm>
        </p:grpSpPr>
        <p:pic>
          <p:nvPicPr>
            <p:cNvPr id="7184" name="Picture 2" descr="C:\Documents and Settings\User\桌面\人工-教育部.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607" y="2276872"/>
              <a:ext cx="2698648"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980197" y="3069050"/>
              <a:ext cx="287326" cy="36036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grpSp>
        <p:nvGrpSpPr>
          <p:cNvPr id="7180" name="群組 6"/>
          <p:cNvGrpSpPr>
            <a:grpSpLocks/>
          </p:cNvGrpSpPr>
          <p:nvPr/>
        </p:nvGrpSpPr>
        <p:grpSpPr bwMode="auto">
          <a:xfrm>
            <a:off x="4562475" y="2276475"/>
            <a:ext cx="3897313" cy="2665413"/>
            <a:chOff x="4562176" y="2276872"/>
            <a:chExt cx="3499346" cy="2474437"/>
          </a:xfrm>
        </p:grpSpPr>
        <p:pic>
          <p:nvPicPr>
            <p:cNvPr id="7181" name="Picture 3" descr="C:\Documents and Settings\User\桌面\人工-不合.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5074630" y="1764418"/>
              <a:ext cx="2474437" cy="349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4895719" y="3108070"/>
              <a:ext cx="684190" cy="7221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矩形 14"/>
            <p:cNvSpPr/>
            <p:nvPr/>
          </p:nvSpPr>
          <p:spPr>
            <a:xfrm>
              <a:off x="4895719" y="3046173"/>
              <a:ext cx="108330" cy="4421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grpSp>
    </p:spTree>
    <p:extLst>
      <p:ext uri="{BB962C8B-B14F-4D97-AF65-F5344CB8AC3E}">
        <p14:creationId xmlns:p14="http://schemas.microsoft.com/office/powerpoint/2010/main" val="252720703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idx="4294967295"/>
          </p:nvPr>
        </p:nvSpPr>
        <p:spPr>
          <a:xfrm>
            <a:off x="388938" y="1052513"/>
            <a:ext cx="8359775" cy="5113337"/>
          </a:xfrm>
        </p:spPr>
        <p:txBody>
          <a:bodyPr/>
          <a:lstStyle/>
          <a:p>
            <a:pPr marL="0" indent="0" algn="just" eaLnBrk="1" hangingPunct="1">
              <a:spcBef>
                <a:spcPts val="300"/>
              </a:spcBef>
              <a:spcAft>
                <a:spcPts val="300"/>
              </a:spcAft>
              <a:buClr>
                <a:schemeClr val="tx1"/>
              </a:buClr>
              <a:buFontTx/>
              <a:buNone/>
              <a:defRPr/>
            </a:pPr>
            <a:r>
              <a:rPr lang="zh-TW" altLang="en-US" sz="2000" dirty="0" smtClean="0">
                <a:solidFill>
                  <a:srgbClr val="FF0000"/>
                </a:solidFill>
                <a:latin typeface="微軟正黑體" pitchFamily="34" charset="-120"/>
                <a:ea typeface="微軟正黑體" pitchFamily="34" charset="-120"/>
              </a:rPr>
              <a:t>技優甄審入學招生</a:t>
            </a:r>
            <a:r>
              <a:rPr lang="zh-TW" altLang="en-US" sz="2000" dirty="0">
                <a:solidFill>
                  <a:srgbClr val="FF0000"/>
                </a:solidFill>
                <a:latin typeface="微軟正黑體" pitchFamily="34" charset="-120"/>
                <a:ea typeface="微軟正黑體" pitchFamily="34" charset="-120"/>
              </a:rPr>
              <a:t>維持考生「個別</a:t>
            </a:r>
            <a:r>
              <a:rPr lang="zh-TW" altLang="en-US" sz="2000" dirty="0" smtClean="0">
                <a:solidFill>
                  <a:srgbClr val="FF0000"/>
                </a:solidFill>
                <a:latin typeface="微軟正黑體" pitchFamily="34" charset="-120"/>
                <a:ea typeface="微軟正黑體" pitchFamily="34" charset="-120"/>
              </a:rPr>
              <a:t>報名」，請宣導或協助辦理：</a:t>
            </a:r>
          </a:p>
          <a:p>
            <a:pPr marL="363538" indent="-363538" algn="just" eaLnBrk="1" hangingPunct="1">
              <a:spcBef>
                <a:spcPts val="300"/>
              </a:spcBef>
              <a:spcAft>
                <a:spcPts val="300"/>
              </a:spcAft>
              <a:buClr>
                <a:schemeClr val="tx1"/>
              </a:buClr>
              <a:buFontTx/>
              <a:buBlip>
                <a:blip r:embed="rId3"/>
              </a:buBlip>
              <a:defRPr/>
            </a:pPr>
            <a:r>
              <a:rPr lang="zh-TW" altLang="en-US" sz="2000" dirty="0" smtClean="0">
                <a:latin typeface="微軟正黑體" pitchFamily="34" charset="-120"/>
                <a:ea typeface="微軟正黑體" pitchFamily="34" charset="-120"/>
              </a:rPr>
              <a:t>各階段作業（包含資格審查、報名、查詢成績等）均須輸入</a:t>
            </a:r>
            <a:r>
              <a:rPr lang="zh-TW" altLang="en-US" sz="2000" dirty="0">
                <a:solidFill>
                  <a:srgbClr val="FF0000"/>
                </a:solidFill>
                <a:latin typeface="微軟正黑體" pitchFamily="34" charset="-120"/>
                <a:ea typeface="微軟正黑體" pitchFamily="34" charset="-120"/>
              </a:rPr>
              <a:t>自行</a:t>
            </a:r>
            <a:r>
              <a:rPr lang="zh-TW" altLang="en-US" sz="2000" dirty="0" smtClean="0">
                <a:solidFill>
                  <a:srgbClr val="FF0000"/>
                </a:solidFill>
                <a:latin typeface="微軟正黑體" pitchFamily="34" charset="-120"/>
                <a:ea typeface="微軟正黑體" pitchFamily="34" charset="-120"/>
              </a:rPr>
              <a:t>設定</a:t>
            </a:r>
            <a:r>
              <a:rPr lang="zh-TW" altLang="en-US" sz="2000" dirty="0" smtClean="0">
                <a:latin typeface="微軟正黑體" pitchFamily="34" charset="-120"/>
                <a:ea typeface="微軟正黑體" pitchFamily="34" charset="-120"/>
              </a:rPr>
              <a:t>之通行碼；</a:t>
            </a:r>
            <a:r>
              <a:rPr lang="zh-TW" altLang="en-US" sz="2000" b="1" dirty="0" smtClean="0">
                <a:latin typeface="微軟正黑體" pitchFamily="34" charset="-120"/>
                <a:ea typeface="微軟正黑體" pitchFamily="34" charset="-120"/>
              </a:rPr>
              <a:t>請提醒考生務必妥善保存，便於使用本招生各系統</a:t>
            </a:r>
            <a:r>
              <a:rPr lang="zh-TW" altLang="en-US" sz="2000" dirty="0" smtClean="0">
                <a:latin typeface="微軟正黑體" pitchFamily="34" charset="-120"/>
                <a:ea typeface="微軟正黑體" pitchFamily="34" charset="-120"/>
              </a:rPr>
              <a:t>。</a:t>
            </a:r>
            <a:endParaRPr lang="en-US" altLang="zh-TW" sz="2000" dirty="0" smtClean="0">
              <a:latin typeface="微軟正黑體" pitchFamily="34" charset="-120"/>
              <a:ea typeface="微軟正黑體" pitchFamily="34" charset="-120"/>
            </a:endParaRPr>
          </a:p>
          <a:p>
            <a:pPr marL="363538" indent="-363538" algn="just" eaLnBrk="1" hangingPunct="1">
              <a:spcBef>
                <a:spcPts val="300"/>
              </a:spcBef>
              <a:spcAft>
                <a:spcPts val="300"/>
              </a:spcAft>
              <a:buClr>
                <a:schemeClr val="tx1"/>
              </a:buClr>
              <a:buFontTx/>
              <a:buBlip>
                <a:blip r:embed="rId3"/>
              </a:buBlip>
              <a:defRPr/>
            </a:pPr>
            <a:r>
              <a:rPr lang="zh-TW" altLang="en-US" sz="2000" dirty="0" smtClean="0">
                <a:latin typeface="微軟正黑體" pitchFamily="34" charset="-120"/>
                <a:ea typeface="微軟正黑體" pitchFamily="34" charset="-120"/>
              </a:rPr>
              <a:t>考生須通過資格審查通過並完成繳費，方可報名（未參加資格審查者不得報名且不得繳費）。</a:t>
            </a:r>
          </a:p>
          <a:p>
            <a:pPr marL="363538" indent="-363538" eaLnBrk="1" hangingPunct="1">
              <a:spcBef>
                <a:spcPts val="300"/>
              </a:spcBef>
              <a:spcAft>
                <a:spcPts val="300"/>
              </a:spcAft>
              <a:buFontTx/>
              <a:buBlip>
                <a:blip r:embed="rId3"/>
              </a:buBlip>
              <a:defRPr/>
            </a:pPr>
            <a:r>
              <a:rPr lang="zh-TW" altLang="en-US" sz="2000" dirty="0" smtClean="0">
                <a:latin typeface="微軟正黑體" pitchFamily="34" charset="-120"/>
                <a:ea typeface="微軟正黑體" pitchFamily="34" charset="-120"/>
              </a:rPr>
              <a:t>資格審查截止時間後，所取得之競賽優勝或通過證照檢定，不得要求複查或補繳資料予以重新評分。</a:t>
            </a:r>
          </a:p>
          <a:p>
            <a:pPr marL="363538" indent="-363538" eaLnBrk="1" hangingPunct="1">
              <a:spcBef>
                <a:spcPts val="300"/>
              </a:spcBef>
              <a:spcAft>
                <a:spcPts val="300"/>
              </a:spcAft>
              <a:buClr>
                <a:schemeClr val="tx1"/>
              </a:buClr>
              <a:buFontTx/>
              <a:buBlip>
                <a:blip r:embed="rId3"/>
              </a:buBlip>
              <a:defRPr/>
            </a:pPr>
            <a:r>
              <a:rPr lang="zh-TW" altLang="en-US" sz="2000" dirty="0" smtClean="0">
                <a:latin typeface="微軟正黑體" pitchFamily="34" charset="-120"/>
                <a:ea typeface="微軟正黑體" pitchFamily="34" charset="-120"/>
              </a:rPr>
              <a:t>考生持</a:t>
            </a:r>
            <a:r>
              <a:rPr lang="zh-TW" altLang="en-US" sz="2000" dirty="0">
                <a:solidFill>
                  <a:srgbClr val="3333FF"/>
                </a:solidFill>
                <a:latin typeface="微軟正黑體" pitchFamily="34" charset="-120"/>
                <a:ea typeface="微軟正黑體" pitchFamily="34" charset="-120"/>
              </a:rPr>
              <a:t>「</a:t>
            </a:r>
            <a:r>
              <a:rPr lang="zh-TW" altLang="en-US" sz="2000" dirty="0" smtClean="0">
                <a:solidFill>
                  <a:srgbClr val="3333FF"/>
                </a:solidFill>
                <a:latin typeface="微軟正黑體" pitchFamily="34" charset="-120"/>
                <a:ea typeface="微軟正黑體" pitchFamily="34" charset="-120"/>
              </a:rPr>
              <a:t>其</a:t>
            </a:r>
            <a:r>
              <a:rPr lang="zh-TW" altLang="en-US" sz="2000" dirty="0">
                <a:solidFill>
                  <a:srgbClr val="3333FF"/>
                </a:solidFill>
                <a:latin typeface="微軟正黑體" pitchFamily="34" charset="-120"/>
                <a:ea typeface="微軟正黑體" pitchFamily="34" charset="-120"/>
              </a:rPr>
              <a:t>他</a:t>
            </a:r>
            <a:r>
              <a:rPr lang="zh-TW" altLang="en-US" sz="2000" dirty="0" smtClean="0">
                <a:solidFill>
                  <a:srgbClr val="3333FF"/>
                </a:solidFill>
                <a:latin typeface="微軟正黑體" pitchFamily="34" charset="-120"/>
                <a:ea typeface="微軟正黑體" pitchFamily="34" charset="-120"/>
              </a:rPr>
              <a:t>國際性</a:t>
            </a:r>
            <a:r>
              <a:rPr lang="zh-TW" altLang="en-US" sz="2000" dirty="0">
                <a:solidFill>
                  <a:srgbClr val="3333FF"/>
                </a:solidFill>
                <a:latin typeface="微軟正黑體" pitchFamily="34" charset="-120"/>
                <a:ea typeface="微軟正黑體" pitchFamily="34" charset="-120"/>
              </a:rPr>
              <a:t>特殊技藝技能競賽優勝名次」</a:t>
            </a:r>
            <a:r>
              <a:rPr lang="zh-TW" altLang="en-US" sz="2000" dirty="0" smtClean="0">
                <a:latin typeface="微軟正黑體" pitchFamily="34" charset="-120"/>
                <a:ea typeface="微軟正黑體" pitchFamily="34" charset="-120"/>
              </a:rPr>
              <a:t>參加本招生者，一律須先登錄資格審查，本委員會將召開技術會議審議</a:t>
            </a:r>
            <a:r>
              <a:rPr lang="zh-TW" altLang="en-US" sz="2000" dirty="0">
                <a:latin typeface="微軟正黑體" pitchFamily="34" charset="-120"/>
                <a:ea typeface="微軟正黑體" pitchFamily="34" charset="-120"/>
              </a:rPr>
              <a:t>。</a:t>
            </a:r>
            <a:endParaRPr lang="en-US" altLang="zh-TW" sz="2000" dirty="0" smtClean="0">
              <a:latin typeface="微軟正黑體" pitchFamily="34" charset="-120"/>
              <a:ea typeface="微軟正黑體" pitchFamily="34" charset="-120"/>
            </a:endParaRPr>
          </a:p>
          <a:p>
            <a:pPr marL="363538" indent="-363538" eaLnBrk="1" hangingPunct="1">
              <a:spcBef>
                <a:spcPts val="300"/>
              </a:spcBef>
              <a:spcAft>
                <a:spcPts val="300"/>
              </a:spcAft>
              <a:buClr>
                <a:schemeClr val="tx1"/>
              </a:buClr>
              <a:buFontTx/>
              <a:buBlip>
                <a:blip r:embed="rId3"/>
              </a:buBlip>
              <a:defRPr/>
            </a:pPr>
            <a:r>
              <a:rPr lang="zh-TW" altLang="en-US" sz="2000" dirty="0">
                <a:latin typeface="微軟正黑體" pitchFamily="34" charset="-120"/>
                <a:ea typeface="微軟正黑體" pitchFamily="34" charset="-120"/>
              </a:rPr>
              <a:t>考生</a:t>
            </a:r>
            <a:r>
              <a:rPr lang="zh-TW" altLang="en-US" sz="2000" dirty="0" smtClean="0">
                <a:latin typeface="微軟正黑體" pitchFamily="34" charset="-120"/>
                <a:ea typeface="微軟正黑體" pitchFamily="34" charset="-120"/>
              </a:rPr>
              <a:t>持</a:t>
            </a:r>
            <a:r>
              <a:rPr lang="zh-TW" altLang="en-US" sz="2000" dirty="0">
                <a:latin typeface="微軟正黑體" pitchFamily="34" charset="-120"/>
                <a:ea typeface="微軟正黑體" pitchFamily="34" charset="-120"/>
              </a:rPr>
              <a:t>中央各級機關及直轄市政府主辦之</a:t>
            </a:r>
            <a:r>
              <a:rPr lang="zh-TW" altLang="en-US" sz="2000" dirty="0">
                <a:solidFill>
                  <a:schemeClr val="accent2">
                    <a:lumMod val="75000"/>
                  </a:schemeClr>
                </a:solidFill>
                <a:latin typeface="微軟正黑體" pitchFamily="34" charset="-120"/>
                <a:ea typeface="微軟正黑體" pitchFamily="34" charset="-120"/>
              </a:rPr>
              <a:t>「全國性各項技藝技能競賽」</a:t>
            </a:r>
            <a:r>
              <a:rPr lang="zh-TW" altLang="en-US" sz="2000" dirty="0" smtClean="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均已正面表列於簡章（非簡章所列之競賽獲獎或證照，請於下一學年度調查技優職種類別時提出增列建議</a:t>
            </a:r>
            <a:r>
              <a:rPr lang="zh-TW" altLang="en-US" sz="2000" dirty="0" smtClean="0">
                <a:latin typeface="微軟正黑體" pitchFamily="34" charset="-120"/>
                <a:ea typeface="微軟正黑體" pitchFamily="34" charset="-120"/>
              </a:rPr>
              <a:t>）。</a:t>
            </a:r>
            <a:endParaRPr lang="en-US" altLang="zh-TW" sz="2000" dirty="0">
              <a:latin typeface="微軟正黑體" pitchFamily="34" charset="-120"/>
              <a:ea typeface="微軟正黑體" pitchFamily="34" charset="-120"/>
            </a:endParaRPr>
          </a:p>
          <a:p>
            <a:pPr marL="363538" indent="-363538" eaLnBrk="1" hangingPunct="1">
              <a:spcBef>
                <a:spcPts val="300"/>
              </a:spcBef>
              <a:spcAft>
                <a:spcPts val="300"/>
              </a:spcAft>
              <a:buClr>
                <a:schemeClr val="tx1"/>
              </a:buClr>
              <a:buFontTx/>
              <a:buBlip>
                <a:blip r:embed="rId3"/>
              </a:buBlip>
              <a:defRPr/>
            </a:pPr>
            <a:r>
              <a:rPr lang="zh-TW" altLang="en-US" sz="2000" dirty="0" smtClean="0">
                <a:latin typeface="微軟正黑體" pitchFamily="34" charset="-120"/>
                <a:ea typeface="微軟正黑體" pitchFamily="34" charset="-120"/>
              </a:rPr>
              <a:t>資格審查登錄</a:t>
            </a:r>
            <a:r>
              <a:rPr lang="zh-TW" altLang="en-US" sz="2000" dirty="0">
                <a:latin typeface="微軟正黑體" pitchFamily="34" charset="-120"/>
                <a:ea typeface="微軟正黑體" pitchFamily="34" charset="-120"/>
              </a:rPr>
              <a:t>完成後須依規定於</a:t>
            </a:r>
            <a:r>
              <a:rPr lang="en-US" altLang="zh-TW" sz="2000" dirty="0" smtClean="0">
                <a:latin typeface="微軟正黑體" pitchFamily="34" charset="-120"/>
                <a:ea typeface="微軟正黑體" pitchFamily="34" charset="-120"/>
              </a:rPr>
              <a:t>104.5.12</a:t>
            </a:r>
            <a:r>
              <a:rPr lang="zh-TW" altLang="en-US" sz="2000" dirty="0" smtClean="0">
                <a:latin typeface="微軟正黑體" pitchFamily="34" charset="-120"/>
                <a:ea typeface="微軟正黑體" pitchFamily="34" charset="-120"/>
              </a:rPr>
              <a:t>前</a:t>
            </a:r>
            <a:r>
              <a:rPr lang="zh-TW" altLang="en-US" sz="2000" dirty="0">
                <a:latin typeface="微軟正黑體" pitchFamily="34" charset="-120"/>
                <a:ea typeface="微軟正黑體" pitchFamily="34" charset="-120"/>
              </a:rPr>
              <a:t>，將資格審查資料寄送本委員會審查（郵戳為憑</a:t>
            </a:r>
            <a:r>
              <a:rPr lang="zh-TW" altLang="en-US" sz="2000" dirty="0" smtClean="0">
                <a:latin typeface="微軟正黑體" pitchFamily="34" charset="-120"/>
                <a:ea typeface="微軟正黑體" pitchFamily="34" charset="-120"/>
              </a:rPr>
              <a:t>）。</a:t>
            </a:r>
            <a:endParaRPr lang="en-US" altLang="zh-TW" sz="2000" dirty="0" smtClean="0">
              <a:latin typeface="微軟正黑體" pitchFamily="34" charset="-120"/>
              <a:ea typeface="微軟正黑體" pitchFamily="34" charset="-120"/>
            </a:endParaRPr>
          </a:p>
          <a:p>
            <a:pPr marL="363538" indent="-363538" eaLnBrk="1" hangingPunct="1">
              <a:spcBef>
                <a:spcPts val="300"/>
              </a:spcBef>
              <a:spcAft>
                <a:spcPts val="300"/>
              </a:spcAft>
              <a:buClr>
                <a:schemeClr val="tx1"/>
              </a:buClr>
              <a:buFontTx/>
              <a:buBlip>
                <a:blip r:embed="rId3"/>
              </a:buBlip>
              <a:defRPr/>
            </a:pPr>
            <a:r>
              <a:rPr lang="zh-TW" altLang="en-US" sz="2000" dirty="0" smtClean="0">
                <a:latin typeface="微軟正黑體" pitchFamily="34" charset="-120"/>
                <a:ea typeface="微軟正黑體" pitchFamily="34" charset="-120"/>
              </a:rPr>
              <a:t>資格審查文件請個別裝袋，可輔導考生集體寄件</a:t>
            </a:r>
            <a:r>
              <a:rPr lang="en-US" altLang="zh-TW" sz="2000" dirty="0" smtClean="0">
                <a:latin typeface="微軟正黑體" pitchFamily="34" charset="-120"/>
                <a:ea typeface="微軟正黑體" pitchFamily="34" charset="-120"/>
              </a:rPr>
              <a:t>(104.5.12</a:t>
            </a:r>
            <a:r>
              <a:rPr lang="zh-TW" altLang="en-US" sz="2000" dirty="0" smtClean="0">
                <a:latin typeface="微軟正黑體" pitchFamily="34" charset="-120"/>
                <a:ea typeface="微軟正黑體" pitchFamily="34" charset="-120"/>
              </a:rPr>
              <a:t>前郵戳</a:t>
            </a:r>
            <a:r>
              <a:rPr lang="zh-TW" altLang="en-US" sz="2000" dirty="0">
                <a:latin typeface="微軟正黑體" pitchFamily="34" charset="-120"/>
                <a:ea typeface="微軟正黑體" pitchFamily="34" charset="-120"/>
              </a:rPr>
              <a:t>為</a:t>
            </a:r>
            <a:r>
              <a:rPr lang="zh-TW" altLang="en-US" sz="2000" dirty="0" smtClean="0">
                <a:latin typeface="微軟正黑體" pitchFamily="34" charset="-120"/>
                <a:ea typeface="微軟正黑體" pitchFamily="34" charset="-120"/>
              </a:rPr>
              <a:t>憑</a:t>
            </a:r>
            <a:r>
              <a:rPr lang="en-US" altLang="zh-TW" sz="2000" dirty="0" smtClean="0">
                <a:latin typeface="微軟正黑體" pitchFamily="34" charset="-120"/>
                <a:ea typeface="微軟正黑體" pitchFamily="34" charset="-120"/>
              </a:rPr>
              <a:t>)</a:t>
            </a:r>
          </a:p>
        </p:txBody>
      </p:sp>
      <p:sp>
        <p:nvSpPr>
          <p:cNvPr id="8195" name="Rectangle 2"/>
          <p:cNvSpPr>
            <a:spLocks noChangeArrowheads="1"/>
          </p:cNvSpPr>
          <p:nvPr/>
        </p:nvSpPr>
        <p:spPr bwMode="auto">
          <a:xfrm>
            <a:off x="650875" y="311150"/>
            <a:ext cx="7450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dirty="0" smtClean="0">
                <a:solidFill>
                  <a:srgbClr val="660066"/>
                </a:solidFill>
                <a:latin typeface="華康超明體" pitchFamily="49" charset="-120"/>
                <a:ea typeface="華康超明體" pitchFamily="49" charset="-120"/>
              </a:rPr>
              <a:t>二、技</a:t>
            </a:r>
            <a:r>
              <a:rPr lang="zh-TW" altLang="en-US" sz="3600" dirty="0">
                <a:solidFill>
                  <a:srgbClr val="660066"/>
                </a:solidFill>
                <a:latin typeface="華康超明體" pitchFamily="49" charset="-120"/>
                <a:ea typeface="華康超明體" pitchFamily="49" charset="-120"/>
              </a:rPr>
              <a:t>優甄審入學招生注意事項</a:t>
            </a:r>
          </a:p>
        </p:txBody>
      </p:sp>
      <p:sp>
        <p:nvSpPr>
          <p:cNvPr id="14" name="橢圓 13"/>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15" name="向右箭號 1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819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78E2DA39-AE3B-4D4A-B0E8-61BB332813B3}" type="slidenum">
              <a:rPr lang="zh-TW" altLang="en-US" sz="1400" smtClean="0">
                <a:ea typeface="新細明體" pitchFamily="18" charset="-120"/>
              </a:rPr>
              <a:pPr>
                <a:spcBef>
                  <a:spcPct val="0"/>
                </a:spcBef>
                <a:buFontTx/>
                <a:buNone/>
              </a:pPr>
              <a:t>116</a:t>
            </a:fld>
            <a:endParaRPr lang="en-US" altLang="zh-TW" sz="1400" smtClean="0">
              <a:ea typeface="新細明體" pitchFamily="18" charset="-120"/>
            </a:endParaRPr>
          </a:p>
        </p:txBody>
      </p:sp>
    </p:spTree>
    <p:extLst>
      <p:ext uri="{BB962C8B-B14F-4D97-AF65-F5344CB8AC3E}">
        <p14:creationId xmlns:p14="http://schemas.microsoft.com/office/powerpoint/2010/main" val="381435653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body" idx="4294967295"/>
          </p:nvPr>
        </p:nvSpPr>
        <p:spPr>
          <a:xfrm>
            <a:off x="179388" y="1125538"/>
            <a:ext cx="8507412" cy="5000625"/>
          </a:xfrm>
        </p:spPr>
        <p:txBody>
          <a:bodyPr/>
          <a:lstStyle/>
          <a:p>
            <a:pPr marL="363538" indent="-363538" eaLnBrk="1" hangingPunct="1">
              <a:lnSpc>
                <a:spcPct val="130000"/>
              </a:lnSpc>
              <a:spcBef>
                <a:spcPts val="300"/>
              </a:spcBef>
              <a:spcAft>
                <a:spcPts val="300"/>
              </a:spcAft>
              <a:buClr>
                <a:schemeClr val="tx1"/>
              </a:buClr>
              <a:buFontTx/>
              <a:buBlip>
                <a:blip r:embed="rId3"/>
              </a:buBlip>
            </a:pPr>
            <a:r>
              <a:rPr lang="zh-TW" altLang="en-US" sz="2200" dirty="0" smtClean="0">
                <a:latin typeface="微軟正黑體" pitchFamily="34" charset="-120"/>
                <a:ea typeface="微軟正黑體" pitchFamily="34" charset="-120"/>
              </a:rPr>
              <a:t>通過資格審查考生，須完成下列程序方完成報名手續</a:t>
            </a:r>
          </a:p>
          <a:p>
            <a:pPr marL="715963" lvl="1" indent="-271463" eaLnBrk="1" hangingPunct="1">
              <a:lnSpc>
                <a:spcPct val="130000"/>
              </a:lnSpc>
              <a:buFontTx/>
              <a:buNone/>
            </a:pPr>
            <a:r>
              <a:rPr lang="en-US" altLang="zh-TW" sz="2200" dirty="0" smtClean="0">
                <a:latin typeface="微軟正黑體" pitchFamily="34" charset="-120"/>
                <a:ea typeface="微軟正黑體" pitchFamily="34" charset="-120"/>
              </a:rPr>
              <a:t>(1)</a:t>
            </a:r>
            <a:r>
              <a:rPr lang="zh-TW" altLang="en-US" sz="2200" dirty="0" smtClean="0">
                <a:latin typeface="微軟正黑體" pitchFamily="34" charset="-120"/>
                <a:ea typeface="微軟正黑體" pitchFamily="34" charset="-120"/>
              </a:rPr>
              <a:t>登入報名系統，先下載</a:t>
            </a:r>
            <a:r>
              <a:rPr lang="zh-TW" altLang="en-US" sz="2200" dirty="0" smtClean="0">
                <a:solidFill>
                  <a:srgbClr val="CC0000"/>
                </a:solidFill>
                <a:latin typeface="微軟正黑體" pitchFamily="34" charset="-120"/>
                <a:ea typeface="微軟正黑體" pitchFamily="34" charset="-120"/>
              </a:rPr>
              <a:t>個別</a:t>
            </a:r>
            <a:r>
              <a:rPr lang="zh-TW" altLang="en-US" sz="2200" dirty="0" smtClean="0">
                <a:latin typeface="微軟正黑體" pitchFamily="34" charset="-120"/>
                <a:ea typeface="微軟正黑體" pitchFamily="34" charset="-120"/>
              </a:rPr>
              <a:t>「帳號」繳交報名費至本委員會</a:t>
            </a:r>
            <a:br>
              <a:rPr lang="zh-TW" altLang="en-US" sz="2200" dirty="0" smtClean="0">
                <a:latin typeface="微軟正黑體" pitchFamily="34" charset="-120"/>
                <a:ea typeface="微軟正黑體" pitchFamily="34" charset="-120"/>
              </a:rPr>
            </a:br>
            <a:r>
              <a:rPr lang="zh-TW" altLang="en-US" sz="2200" dirty="0" smtClean="0">
                <a:latin typeface="微軟正黑體" pitchFamily="34" charset="-120"/>
                <a:ea typeface="微軟正黑體" pitchFamily="34" charset="-120"/>
              </a:rPr>
              <a:t>（低收入戶免繳，中低收入戶報名費減免</a:t>
            </a:r>
            <a:r>
              <a:rPr lang="en-US" altLang="zh-TW" sz="2200" dirty="0" smtClean="0">
                <a:latin typeface="微軟正黑體" pitchFamily="34" charset="-120"/>
                <a:ea typeface="微軟正黑體" pitchFamily="34" charset="-120"/>
              </a:rPr>
              <a:t>30%</a:t>
            </a:r>
            <a:r>
              <a:rPr lang="zh-TW" altLang="en-US" sz="2200" dirty="0" smtClean="0">
                <a:latin typeface="微軟正黑體" pitchFamily="34" charset="-120"/>
                <a:ea typeface="微軟正黑體" pitchFamily="34" charset="-120"/>
              </a:rPr>
              <a:t>）</a:t>
            </a:r>
            <a:endParaRPr lang="en-US" altLang="zh-TW" sz="2200" dirty="0" smtClean="0">
              <a:latin typeface="微軟正黑體" pitchFamily="34" charset="-120"/>
              <a:ea typeface="微軟正黑體" pitchFamily="34" charset="-120"/>
            </a:endParaRPr>
          </a:p>
          <a:p>
            <a:pPr marL="715963" lvl="1" indent="-271463" eaLnBrk="1" hangingPunct="1">
              <a:lnSpc>
                <a:spcPct val="130000"/>
              </a:lnSpc>
              <a:buFontTx/>
              <a:buNone/>
            </a:pPr>
            <a:r>
              <a:rPr lang="en-US" altLang="zh-TW" sz="2200" dirty="0" smtClean="0">
                <a:solidFill>
                  <a:srgbClr val="CC0000"/>
                </a:solidFill>
                <a:latin typeface="微軟正黑體" pitchFamily="34" charset="-120"/>
                <a:ea typeface="微軟正黑體" pitchFamily="34" charset="-120"/>
              </a:rPr>
              <a:t>   ※104.5.25 24:00</a:t>
            </a:r>
            <a:r>
              <a:rPr lang="zh-TW" altLang="en-US" sz="2200" dirty="0" smtClean="0">
                <a:solidFill>
                  <a:srgbClr val="CC0000"/>
                </a:solidFill>
                <a:latin typeface="微軟正黑體" pitchFamily="34" charset="-120"/>
                <a:ea typeface="微軟正黑體" pitchFamily="34" charset="-120"/>
              </a:rPr>
              <a:t>前完成繳費</a:t>
            </a:r>
          </a:p>
          <a:p>
            <a:pPr marL="715963" lvl="1" indent="-271463" eaLnBrk="1" hangingPunct="1">
              <a:lnSpc>
                <a:spcPct val="130000"/>
              </a:lnSpc>
              <a:buFontTx/>
              <a:buNone/>
            </a:pPr>
            <a:r>
              <a:rPr lang="en-US" altLang="zh-TW" sz="2200" dirty="0" smtClean="0">
                <a:latin typeface="微軟正黑體" pitchFamily="34" charset="-120"/>
                <a:ea typeface="微軟正黑體" pitchFamily="34" charset="-120"/>
              </a:rPr>
              <a:t>(2)</a:t>
            </a:r>
            <a:r>
              <a:rPr lang="zh-TW" altLang="en-US" sz="2200" dirty="0" smtClean="0">
                <a:latin typeface="微軟正黑體" pitchFamily="34" charset="-120"/>
                <a:ea typeface="微軟正黑體" pitchFamily="34" charset="-120"/>
              </a:rPr>
              <a:t>繳費成功</a:t>
            </a:r>
            <a:r>
              <a:rPr lang="en-US" altLang="zh-TW" sz="2200" dirty="0" smtClean="0">
                <a:latin typeface="微軟正黑體" pitchFamily="34" charset="-120"/>
                <a:ea typeface="微軟正黑體" pitchFamily="34" charset="-120"/>
              </a:rPr>
              <a:t>2</a:t>
            </a:r>
            <a:r>
              <a:rPr lang="zh-TW" altLang="en-US" sz="2200" dirty="0" smtClean="0">
                <a:latin typeface="微軟正黑體" pitchFamily="34" charset="-120"/>
                <a:ea typeface="微軟正黑體" pitchFamily="34" charset="-120"/>
              </a:rPr>
              <a:t>小時後，登入「網路報名系統」</a:t>
            </a:r>
            <a:r>
              <a:rPr lang="zh-TW" altLang="en-US" sz="2200" dirty="0" smtClean="0">
                <a:solidFill>
                  <a:srgbClr val="FF00FF"/>
                </a:solidFill>
                <a:latin typeface="微軟正黑體" pitchFamily="34" charset="-120"/>
                <a:ea typeface="微軟正黑體" pitchFamily="34" charset="-120"/>
              </a:rPr>
              <a:t>就可報名校系科（組）、學程中，至多選擇</a:t>
            </a:r>
            <a:r>
              <a:rPr lang="en-US" altLang="zh-TW" sz="2200" dirty="0" smtClean="0">
                <a:solidFill>
                  <a:srgbClr val="FF00FF"/>
                </a:solidFill>
                <a:latin typeface="微軟正黑體" pitchFamily="34" charset="-120"/>
                <a:ea typeface="微軟正黑體" pitchFamily="34" charset="-120"/>
              </a:rPr>
              <a:t>5</a:t>
            </a:r>
            <a:r>
              <a:rPr lang="zh-TW" altLang="en-US" sz="2200" dirty="0" smtClean="0">
                <a:solidFill>
                  <a:srgbClr val="FF00FF"/>
                </a:solidFill>
                <a:latin typeface="微軟正黑體" pitchFamily="34" charset="-120"/>
                <a:ea typeface="微軟正黑體" pitchFamily="34" charset="-120"/>
              </a:rPr>
              <a:t>個報名 </a:t>
            </a:r>
            <a:endParaRPr lang="en-US" altLang="zh-TW" sz="2200" dirty="0" smtClean="0">
              <a:solidFill>
                <a:srgbClr val="FF00FF"/>
              </a:solidFill>
              <a:latin typeface="微軟正黑體" pitchFamily="34" charset="-120"/>
              <a:ea typeface="微軟正黑體" pitchFamily="34" charset="-120"/>
            </a:endParaRPr>
          </a:p>
          <a:p>
            <a:pPr marL="715963" lvl="1" indent="-271463" eaLnBrk="1" hangingPunct="1">
              <a:lnSpc>
                <a:spcPct val="130000"/>
              </a:lnSpc>
              <a:buFontTx/>
              <a:buNone/>
            </a:pPr>
            <a:r>
              <a:rPr lang="en-US" altLang="zh-TW" sz="2200" dirty="0" smtClean="0">
                <a:solidFill>
                  <a:srgbClr val="CC0000"/>
                </a:solidFill>
                <a:latin typeface="微軟正黑體" pitchFamily="34" charset="-120"/>
                <a:ea typeface="微軟正黑體" pitchFamily="34" charset="-120"/>
              </a:rPr>
              <a:t>   ※104.5.26 17:00</a:t>
            </a:r>
            <a:r>
              <a:rPr lang="zh-TW" altLang="en-US" sz="2200" dirty="0" smtClean="0">
                <a:solidFill>
                  <a:srgbClr val="CC0000"/>
                </a:solidFill>
                <a:latin typeface="微軟正黑體" pitchFamily="34" charset="-120"/>
                <a:ea typeface="微軟正黑體" pitchFamily="34" charset="-120"/>
              </a:rPr>
              <a:t>前須完成確定送出</a:t>
            </a:r>
          </a:p>
          <a:p>
            <a:pPr marL="715963" lvl="1" indent="-271463" eaLnBrk="1" hangingPunct="1">
              <a:lnSpc>
                <a:spcPct val="130000"/>
              </a:lnSpc>
              <a:buFontTx/>
              <a:buNone/>
            </a:pPr>
            <a:r>
              <a:rPr lang="en-US" altLang="zh-TW" sz="2200" dirty="0" smtClean="0">
                <a:latin typeface="微軟正黑體" pitchFamily="34" charset="-120"/>
                <a:ea typeface="微軟正黑體" pitchFamily="34" charset="-120"/>
              </a:rPr>
              <a:t>(3)</a:t>
            </a:r>
            <a:r>
              <a:rPr lang="zh-TW" altLang="en-US" sz="2200" dirty="0" smtClean="0">
                <a:latin typeface="微軟正黑體" pitchFamily="34" charset="-120"/>
                <a:ea typeface="微軟正黑體" pitchFamily="34" charset="-120"/>
              </a:rPr>
              <a:t>繳交指定項目甄審費用及繳寄資料至甄審學校</a:t>
            </a:r>
            <a:br>
              <a:rPr lang="zh-TW" altLang="en-US" sz="2200" dirty="0" smtClean="0">
                <a:latin typeface="微軟正黑體" pitchFamily="34" charset="-120"/>
                <a:ea typeface="微軟正黑體" pitchFamily="34" charset="-120"/>
              </a:rPr>
            </a:br>
            <a:r>
              <a:rPr lang="zh-TW" altLang="en-US" sz="2200" dirty="0" smtClean="0">
                <a:latin typeface="微軟正黑體" pitchFamily="34" charset="-120"/>
                <a:ea typeface="微軟正黑體" pitchFamily="34" charset="-120"/>
              </a:rPr>
              <a:t>（完成確定送出後，由系統列印劃撥單及報名表件） </a:t>
            </a:r>
            <a:endParaRPr lang="en-US" altLang="zh-TW" sz="2200" dirty="0" smtClean="0">
              <a:latin typeface="微軟正黑體" pitchFamily="34" charset="-120"/>
              <a:ea typeface="微軟正黑體" pitchFamily="34" charset="-120"/>
            </a:endParaRPr>
          </a:p>
          <a:p>
            <a:pPr marL="715963" lvl="1" indent="-271463" eaLnBrk="1" hangingPunct="1">
              <a:lnSpc>
                <a:spcPct val="130000"/>
              </a:lnSpc>
              <a:buFontTx/>
              <a:buNone/>
            </a:pPr>
            <a:r>
              <a:rPr lang="en-US" altLang="zh-TW" sz="2200" dirty="0" smtClean="0">
                <a:solidFill>
                  <a:srgbClr val="CC0000"/>
                </a:solidFill>
                <a:latin typeface="微軟正黑體" pitchFamily="34" charset="-120"/>
                <a:ea typeface="微軟正黑體" pitchFamily="34" charset="-120"/>
              </a:rPr>
              <a:t>    ※104.5.27 </a:t>
            </a:r>
            <a:r>
              <a:rPr lang="zh-TW" altLang="en-US" sz="2200" dirty="0" smtClean="0">
                <a:solidFill>
                  <a:srgbClr val="CC0000"/>
                </a:solidFill>
                <a:latin typeface="微軟正黑體" pitchFamily="34" charset="-120"/>
                <a:ea typeface="微軟正黑體" pitchFamily="34" charset="-120"/>
              </a:rPr>
              <a:t>前須完成繳費繳件（郵戳為憑）</a:t>
            </a:r>
          </a:p>
        </p:txBody>
      </p:sp>
      <p:sp>
        <p:nvSpPr>
          <p:cNvPr id="9219" name="Rectangle 2"/>
          <p:cNvSpPr>
            <a:spLocks noChangeArrowheads="1"/>
          </p:cNvSpPr>
          <p:nvPr/>
        </p:nvSpPr>
        <p:spPr bwMode="auto">
          <a:xfrm>
            <a:off x="650875" y="311150"/>
            <a:ext cx="7450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dirty="0" smtClean="0">
                <a:solidFill>
                  <a:srgbClr val="660066"/>
                </a:solidFill>
                <a:latin typeface="華康超明體" pitchFamily="49" charset="-120"/>
                <a:ea typeface="華康超明體" pitchFamily="49" charset="-120"/>
              </a:rPr>
              <a:t>二、技</a:t>
            </a:r>
            <a:r>
              <a:rPr lang="zh-TW" altLang="en-US" sz="3600" dirty="0">
                <a:solidFill>
                  <a:srgbClr val="660066"/>
                </a:solidFill>
                <a:latin typeface="華康超明體" pitchFamily="49" charset="-120"/>
                <a:ea typeface="華康超明體" pitchFamily="49" charset="-120"/>
              </a:rPr>
              <a:t>優甄審入學招生注意事項</a:t>
            </a:r>
          </a:p>
        </p:txBody>
      </p:sp>
      <p:sp>
        <p:nvSpPr>
          <p:cNvPr id="14" name="橢圓 13"/>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15" name="向右箭號 1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9222" name="AutoShape 11"/>
          <p:cNvSpPr>
            <a:spLocks noChangeArrowheads="1"/>
          </p:cNvSpPr>
          <p:nvPr/>
        </p:nvSpPr>
        <p:spPr bwMode="auto">
          <a:xfrm>
            <a:off x="7002463" y="2133600"/>
            <a:ext cx="2141537" cy="647700"/>
          </a:xfrm>
          <a:prstGeom prst="irregularSeal2">
            <a:avLst/>
          </a:prstGeom>
          <a:solidFill>
            <a:srgbClr val="FFFF00"/>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9223" name="Rectangle 10"/>
          <p:cNvSpPr>
            <a:spLocks noChangeArrowheads="1"/>
          </p:cNvSpPr>
          <p:nvPr/>
        </p:nvSpPr>
        <p:spPr bwMode="auto">
          <a:xfrm>
            <a:off x="7292975" y="2228850"/>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2400">
                <a:latin typeface="微軟正黑體" pitchFamily="34" charset="-120"/>
                <a:ea typeface="微軟正黑體" pitchFamily="34" charset="-120"/>
              </a:rPr>
              <a:t>勿合併繳費</a:t>
            </a:r>
          </a:p>
        </p:txBody>
      </p:sp>
      <p:sp>
        <p:nvSpPr>
          <p:cNvPr id="922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CF84ACDC-5AF5-4D2C-82F2-F2474DFC42F3}" type="slidenum">
              <a:rPr lang="zh-TW" altLang="en-US" sz="1400" smtClean="0">
                <a:ea typeface="新細明體" pitchFamily="18" charset="-120"/>
              </a:rPr>
              <a:pPr>
                <a:spcBef>
                  <a:spcPct val="0"/>
                </a:spcBef>
                <a:buFontTx/>
                <a:buNone/>
              </a:pPr>
              <a:t>117</a:t>
            </a:fld>
            <a:endParaRPr lang="en-US" altLang="zh-TW" sz="1400" smtClean="0">
              <a:ea typeface="新細明體" pitchFamily="18" charset="-120"/>
            </a:endParaRPr>
          </a:p>
        </p:txBody>
      </p:sp>
    </p:spTree>
    <p:extLst>
      <p:ext uri="{BB962C8B-B14F-4D97-AF65-F5344CB8AC3E}">
        <p14:creationId xmlns:p14="http://schemas.microsoft.com/office/powerpoint/2010/main" val="185798776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body" idx="4294967295"/>
          </p:nvPr>
        </p:nvSpPr>
        <p:spPr>
          <a:xfrm>
            <a:off x="285750" y="1125538"/>
            <a:ext cx="8643938" cy="3170237"/>
          </a:xfrm>
        </p:spPr>
        <p:txBody>
          <a:bodyPr/>
          <a:lstStyle/>
          <a:p>
            <a:pPr marL="363538" indent="-363538" eaLnBrk="1" hangingPunct="1">
              <a:lnSpc>
                <a:spcPct val="130000"/>
              </a:lnSpc>
              <a:spcBef>
                <a:spcPts val="300"/>
              </a:spcBef>
              <a:spcAft>
                <a:spcPts val="300"/>
              </a:spcAft>
              <a:buClr>
                <a:schemeClr val="tx1"/>
              </a:buClr>
              <a:buFontTx/>
              <a:buBlip>
                <a:blip r:embed="rId3"/>
              </a:buBlip>
              <a:defRPr/>
            </a:pPr>
            <a:r>
              <a:rPr lang="zh-TW" altLang="en-US" sz="2200" dirty="0" smtClean="0">
                <a:latin typeface="微軟正黑體" pitchFamily="34" charset="-120"/>
                <a:ea typeface="微軟正黑體" pitchFamily="34" charset="-120"/>
              </a:rPr>
              <a:t>其他</a:t>
            </a:r>
            <a:endParaRPr lang="zh-TW" altLang="en-US" sz="2200" dirty="0">
              <a:latin typeface="微軟正黑體" pitchFamily="34" charset="-120"/>
              <a:ea typeface="微軟正黑體" pitchFamily="34" charset="-120"/>
            </a:endParaRPr>
          </a:p>
          <a:p>
            <a:pPr marL="595313" lvl="1" indent="-415925" algn="just" eaLnBrk="1" hangingPunct="1">
              <a:lnSpc>
                <a:spcPct val="110000"/>
              </a:lnSpc>
              <a:spcBef>
                <a:spcPts val="0"/>
              </a:spcBef>
              <a:buClr>
                <a:schemeClr val="tx1"/>
              </a:buClr>
              <a:buFontTx/>
              <a:buNone/>
              <a:defRPr/>
            </a:pPr>
            <a:r>
              <a:rPr lang="en-US" altLang="zh-TW" sz="2000" dirty="0">
                <a:latin typeface="微軟正黑體" pitchFamily="34" charset="-120"/>
                <a:ea typeface="微軟正黑體" pitchFamily="34" charset="-120"/>
              </a:rPr>
              <a:t>(1)</a:t>
            </a:r>
            <a:r>
              <a:rPr lang="zh-TW" altLang="en-US" sz="2000" dirty="0">
                <a:latin typeface="微軟正黑體" pitchFamily="34" charset="-120"/>
                <a:ea typeface="微軟正黑體" pitchFamily="34" charset="-120"/>
              </a:rPr>
              <a:t>各校公告錄取名單後</a:t>
            </a:r>
            <a:r>
              <a:rPr lang="zh-TW" altLang="en-US" sz="2000" dirty="0" smtClean="0">
                <a:latin typeface="微軟正黑體" pitchFamily="34" charset="-120"/>
                <a:ea typeface="微軟正黑體" pitchFamily="34" charset="-120"/>
              </a:rPr>
              <a:t>，</a:t>
            </a:r>
            <a:r>
              <a:rPr lang="zh-TW" altLang="en-US" sz="2200" dirty="0">
                <a:solidFill>
                  <a:schemeClr val="accent2">
                    <a:lumMod val="75000"/>
                  </a:schemeClr>
                </a:solidFill>
                <a:latin typeface="微軟正黑體" pitchFamily="34" charset="-120"/>
                <a:ea typeface="微軟正黑體" pitchFamily="34" charset="-120"/>
              </a:rPr>
              <a:t>甄審結果錄取</a:t>
            </a:r>
            <a:r>
              <a:rPr lang="zh-TW" altLang="en-US" sz="2200" dirty="0" smtClean="0">
                <a:solidFill>
                  <a:schemeClr val="accent2">
                    <a:lumMod val="75000"/>
                  </a:schemeClr>
                </a:solidFill>
                <a:latin typeface="微軟正黑體" pitchFamily="34" charset="-120"/>
                <a:ea typeface="微軟正黑體" pitchFamily="34" charset="-120"/>
              </a:rPr>
              <a:t>生</a:t>
            </a:r>
            <a:r>
              <a:rPr lang="en-US" altLang="zh-TW" sz="2200" dirty="0" smtClean="0">
                <a:solidFill>
                  <a:schemeClr val="accent2">
                    <a:lumMod val="75000"/>
                  </a:schemeClr>
                </a:solidFill>
                <a:latin typeface="微軟正黑體" pitchFamily="34" charset="-120"/>
                <a:ea typeface="微軟正黑體" pitchFamily="34" charset="-120"/>
              </a:rPr>
              <a:t>〔</a:t>
            </a:r>
            <a:r>
              <a:rPr lang="zh-TW" altLang="en-US" sz="2200" dirty="0" smtClean="0">
                <a:solidFill>
                  <a:schemeClr val="accent2">
                    <a:lumMod val="75000"/>
                  </a:schemeClr>
                </a:solidFill>
                <a:latin typeface="微軟正黑體" pitchFamily="34" charset="-120"/>
                <a:ea typeface="微軟正黑體" pitchFamily="34" charset="-120"/>
              </a:rPr>
              <a:t>無論</a:t>
            </a:r>
            <a:r>
              <a:rPr lang="zh-TW" altLang="en-US" sz="2200" dirty="0">
                <a:solidFill>
                  <a:schemeClr val="accent2">
                    <a:lumMod val="75000"/>
                  </a:schemeClr>
                </a:solidFill>
                <a:latin typeface="微軟正黑體" pitchFamily="34" charset="-120"/>
                <a:ea typeface="微軟正黑體" pitchFamily="34" charset="-120"/>
              </a:rPr>
              <a:t>正取或備取</a:t>
            </a:r>
            <a:r>
              <a:rPr lang="en-US" altLang="zh-TW" sz="2200" dirty="0">
                <a:solidFill>
                  <a:schemeClr val="accent2">
                    <a:lumMod val="75000"/>
                  </a:schemeClr>
                </a:solidFill>
                <a:latin typeface="微軟正黑體" pitchFamily="34" charset="-120"/>
                <a:ea typeface="微軟正黑體" pitchFamily="34" charset="-120"/>
              </a:rPr>
              <a:t>1</a:t>
            </a:r>
            <a:r>
              <a:rPr lang="zh-TW" altLang="en-US" sz="2200" dirty="0">
                <a:solidFill>
                  <a:schemeClr val="accent2">
                    <a:lumMod val="75000"/>
                  </a:schemeClr>
                </a:solidFill>
                <a:latin typeface="微軟正黑體" pitchFamily="34" charset="-120"/>
                <a:ea typeface="微軟正黑體" pitchFamily="34" charset="-120"/>
              </a:rPr>
              <a:t>個</a:t>
            </a:r>
            <a:r>
              <a:rPr lang="zh-TW" altLang="en-US" sz="2200" dirty="0" smtClean="0">
                <a:solidFill>
                  <a:schemeClr val="accent2">
                    <a:lumMod val="75000"/>
                  </a:schemeClr>
                </a:solidFill>
                <a:latin typeface="微軟正黑體" pitchFamily="34" charset="-120"/>
                <a:ea typeface="微軟正黑體" pitchFamily="34" charset="-120"/>
              </a:rPr>
              <a:t>或</a:t>
            </a:r>
            <a:r>
              <a:rPr lang="en-US" altLang="zh-TW" sz="2200" dirty="0" smtClean="0">
                <a:solidFill>
                  <a:schemeClr val="accent2">
                    <a:lumMod val="75000"/>
                  </a:schemeClr>
                </a:solidFill>
                <a:latin typeface="微軟正黑體" pitchFamily="34" charset="-120"/>
                <a:ea typeface="微軟正黑體" pitchFamily="34" charset="-120"/>
              </a:rPr>
              <a:t>1</a:t>
            </a:r>
            <a:r>
              <a:rPr lang="zh-TW" altLang="en-US" sz="2200" dirty="0" smtClean="0">
                <a:solidFill>
                  <a:schemeClr val="accent2">
                    <a:lumMod val="75000"/>
                  </a:schemeClr>
                </a:solidFill>
                <a:latin typeface="微軟正黑體" pitchFamily="34" charset="-120"/>
                <a:ea typeface="微軟正黑體" pitchFamily="34" charset="-120"/>
              </a:rPr>
              <a:t>個以上校系科（組）、學程</a:t>
            </a:r>
            <a:r>
              <a:rPr lang="en-US" altLang="zh-TW" sz="2200" dirty="0" smtClean="0">
                <a:solidFill>
                  <a:schemeClr val="accent2">
                    <a:lumMod val="75000"/>
                  </a:schemeClr>
                </a:solidFill>
                <a:latin typeface="微軟正黑體" pitchFamily="34" charset="-120"/>
                <a:ea typeface="微軟正黑體" pitchFamily="34" charset="-120"/>
              </a:rPr>
              <a:t>〕</a:t>
            </a:r>
            <a:r>
              <a:rPr lang="zh-TW" altLang="en-US" sz="2200" dirty="0" smtClean="0">
                <a:solidFill>
                  <a:schemeClr val="accent2">
                    <a:lumMod val="75000"/>
                  </a:schemeClr>
                </a:solidFill>
                <a:latin typeface="微軟正黑體" pitchFamily="34" charset="-120"/>
                <a:ea typeface="微軟正黑體" pitchFamily="34" charset="-120"/>
              </a:rPr>
              <a:t>均</a:t>
            </a:r>
            <a:r>
              <a:rPr lang="zh-TW" altLang="en-US" sz="2200" dirty="0">
                <a:solidFill>
                  <a:schemeClr val="accent2">
                    <a:lumMod val="75000"/>
                  </a:schemeClr>
                </a:solidFill>
                <a:latin typeface="微軟正黑體" pitchFamily="34" charset="-120"/>
                <a:ea typeface="微軟正黑體" pitchFamily="34" charset="-120"/>
              </a:rPr>
              <a:t>須上網登錄就讀志願序，經本委員會統一分發錄取後</a:t>
            </a:r>
            <a:r>
              <a:rPr lang="zh-TW" altLang="en-US" sz="2200" dirty="0" smtClean="0">
                <a:solidFill>
                  <a:schemeClr val="accent2">
                    <a:lumMod val="75000"/>
                  </a:schemeClr>
                </a:solidFill>
                <a:latin typeface="微軟正黑體" pitchFamily="34" charset="-120"/>
                <a:ea typeface="微軟正黑體" pitchFamily="34" charset="-120"/>
              </a:rPr>
              <a:t>，始可取得</a:t>
            </a:r>
            <a:r>
              <a:rPr lang="zh-TW" altLang="en-US" sz="2200" dirty="0">
                <a:solidFill>
                  <a:schemeClr val="accent2">
                    <a:lumMod val="75000"/>
                  </a:schemeClr>
                </a:solidFill>
                <a:latin typeface="微軟正黑體" pitchFamily="34" charset="-120"/>
                <a:ea typeface="微軟正黑體" pitchFamily="34" charset="-120"/>
              </a:rPr>
              <a:t>入學資格。</a:t>
            </a:r>
          </a:p>
          <a:p>
            <a:pPr marL="595313" lvl="1" indent="-415925" algn="just" eaLnBrk="1" hangingPunct="1">
              <a:lnSpc>
                <a:spcPct val="110000"/>
              </a:lnSpc>
              <a:spcBef>
                <a:spcPts val="0"/>
              </a:spcBef>
              <a:buClr>
                <a:schemeClr val="tx1"/>
              </a:buClr>
              <a:buFontTx/>
              <a:buNone/>
              <a:defRPr/>
            </a:pPr>
            <a:r>
              <a:rPr lang="en-US" altLang="zh-TW" sz="2000" dirty="0">
                <a:latin typeface="微軟正黑體" pitchFamily="34" charset="-120"/>
                <a:ea typeface="微軟正黑體" pitchFamily="34" charset="-120"/>
              </a:rPr>
              <a:t>(2)</a:t>
            </a:r>
            <a:r>
              <a:rPr lang="zh-TW" altLang="en-US" sz="2000" dirty="0">
                <a:latin typeface="微軟正黑體" pitchFamily="34" charset="-120"/>
                <a:ea typeface="微軟正黑體" pitchFamily="34" charset="-120"/>
              </a:rPr>
              <a:t>網路</a:t>
            </a:r>
            <a:r>
              <a:rPr lang="zh-TW" altLang="en-US" sz="2000" dirty="0" smtClean="0">
                <a:latin typeface="微軟正黑體" pitchFamily="34" charset="-120"/>
                <a:ea typeface="微軟正黑體" pitchFamily="34" charset="-120"/>
              </a:rPr>
              <a:t>登記就讀志願</a:t>
            </a:r>
            <a:r>
              <a:rPr lang="zh-TW" altLang="en-US" sz="2000" dirty="0">
                <a:latin typeface="微軟正黑體" pitchFamily="34" charset="-120"/>
                <a:ea typeface="微軟正黑體" pitchFamily="34" charset="-120"/>
              </a:rPr>
              <a:t>序必須完成</a:t>
            </a:r>
            <a:r>
              <a:rPr lang="zh-TW" altLang="en-US" sz="2200" dirty="0">
                <a:solidFill>
                  <a:schemeClr val="accent2">
                    <a:lumMod val="75000"/>
                  </a:schemeClr>
                </a:solidFill>
                <a:latin typeface="微軟正黑體" pitchFamily="34" charset="-120"/>
                <a:ea typeface="微軟正黑體" pitchFamily="34" charset="-120"/>
              </a:rPr>
              <a:t>「確定送出」</a:t>
            </a:r>
            <a:r>
              <a:rPr lang="zh-TW" altLang="en-US" sz="2000" dirty="0">
                <a:latin typeface="微軟正黑體" pitchFamily="34" charset="-120"/>
                <a:ea typeface="微軟正黑體" pitchFamily="34" charset="-120"/>
              </a:rPr>
              <a:t>（完成後務必下載或列印就讀志願表留存），才可參加統一分發</a:t>
            </a:r>
            <a:r>
              <a:rPr lang="zh-TW" altLang="en-US" sz="2000" dirty="0">
                <a:solidFill>
                  <a:schemeClr val="accent2">
                    <a:lumMod val="75000"/>
                  </a:schemeClr>
                </a:solidFill>
                <a:latin typeface="微軟正黑體" pitchFamily="34" charset="-120"/>
                <a:ea typeface="微軟正黑體" pitchFamily="34" charset="-120"/>
              </a:rPr>
              <a:t>（系統僅暫存志願，而未確定送出者一律不予分發</a:t>
            </a:r>
            <a:r>
              <a:rPr lang="zh-TW" altLang="en-US" sz="2000" dirty="0" smtClean="0">
                <a:solidFill>
                  <a:schemeClr val="accent2">
                    <a:lumMod val="75000"/>
                  </a:schemeClr>
                </a:solidFill>
                <a:latin typeface="微軟正黑體" pitchFamily="34" charset="-120"/>
                <a:ea typeface="微軟正黑體" pitchFamily="34" charset="-120"/>
              </a:rPr>
              <a:t>）</a:t>
            </a:r>
            <a:r>
              <a:rPr lang="zh-TW" altLang="en-US" sz="2000" dirty="0" smtClean="0">
                <a:solidFill>
                  <a:srgbClr val="FF00FF"/>
                </a:solidFill>
                <a:latin typeface="微軟正黑體" pitchFamily="34" charset="-120"/>
                <a:ea typeface="微軟正黑體" pitchFamily="34" charset="-120"/>
              </a:rPr>
              <a:t>。</a:t>
            </a:r>
            <a:endParaRPr lang="zh-TW" altLang="en-US" sz="2000" dirty="0">
              <a:solidFill>
                <a:schemeClr val="accent2">
                  <a:lumMod val="75000"/>
                </a:schemeClr>
              </a:solidFill>
              <a:latin typeface="微軟正黑體" pitchFamily="34" charset="-120"/>
              <a:ea typeface="微軟正黑體" pitchFamily="34" charset="-120"/>
            </a:endParaRPr>
          </a:p>
          <a:p>
            <a:pPr marL="595313" lvl="1" indent="-415925" algn="just" eaLnBrk="1" hangingPunct="1">
              <a:lnSpc>
                <a:spcPct val="110000"/>
              </a:lnSpc>
              <a:spcBef>
                <a:spcPts val="0"/>
              </a:spcBef>
              <a:buClr>
                <a:schemeClr val="tx1"/>
              </a:buClr>
              <a:buFontTx/>
              <a:buNone/>
              <a:defRPr/>
            </a:pPr>
            <a:r>
              <a:rPr lang="en-US" altLang="zh-TW" sz="2000" dirty="0">
                <a:latin typeface="微軟正黑體" pitchFamily="34" charset="-120"/>
                <a:ea typeface="微軟正黑體" pitchFamily="34" charset="-120"/>
              </a:rPr>
              <a:t>(3)</a:t>
            </a:r>
            <a:r>
              <a:rPr lang="zh-TW" altLang="en-US" sz="2000" dirty="0">
                <a:latin typeface="微軟正黑體" pitchFamily="34" charset="-120"/>
                <a:ea typeface="微軟正黑體" pitchFamily="34" charset="-120"/>
              </a:rPr>
              <a:t>各</a:t>
            </a:r>
            <a:r>
              <a:rPr lang="zh-TW" altLang="en-US" sz="2000" dirty="0" smtClean="0">
                <a:latin typeface="微軟正黑體" pitchFamily="34" charset="-120"/>
                <a:ea typeface="微軟正黑體" pitchFamily="34" charset="-120"/>
              </a:rPr>
              <a:t>校可於</a:t>
            </a:r>
            <a:r>
              <a:rPr lang="zh-TW" altLang="en-US" sz="2000" dirty="0">
                <a:latin typeface="微軟正黑體" pitchFamily="34" charset="-120"/>
                <a:ea typeface="微軟正黑體" pitchFamily="34" charset="-120"/>
              </a:rPr>
              <a:t>下列時間查詢參加學生</a:t>
            </a:r>
            <a:r>
              <a:rPr lang="zh-TW" altLang="en-US" sz="2000" dirty="0" smtClean="0">
                <a:latin typeface="微軟正黑體" pitchFamily="34" charset="-120"/>
                <a:ea typeface="微軟正黑體" pitchFamily="34" charset="-120"/>
              </a:rPr>
              <a:t>資料：</a:t>
            </a:r>
            <a:endParaRPr lang="zh-TW" altLang="en-US" sz="2000" dirty="0">
              <a:latin typeface="微軟正黑體" pitchFamily="34" charset="-120"/>
              <a:ea typeface="微軟正黑體" pitchFamily="34" charset="-120"/>
            </a:endParaRPr>
          </a:p>
        </p:txBody>
      </p:sp>
      <p:sp>
        <p:nvSpPr>
          <p:cNvPr id="10243" name="Rectangle 2"/>
          <p:cNvSpPr>
            <a:spLocks noChangeArrowheads="1"/>
          </p:cNvSpPr>
          <p:nvPr/>
        </p:nvSpPr>
        <p:spPr bwMode="auto">
          <a:xfrm>
            <a:off x="650875" y="311150"/>
            <a:ext cx="7450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dirty="0" smtClean="0">
                <a:solidFill>
                  <a:srgbClr val="660066"/>
                </a:solidFill>
                <a:latin typeface="華康超明體" pitchFamily="49" charset="-120"/>
                <a:ea typeface="華康超明體" pitchFamily="49" charset="-120"/>
              </a:rPr>
              <a:t>二、技</a:t>
            </a:r>
            <a:r>
              <a:rPr lang="zh-TW" altLang="en-US" sz="3600" dirty="0">
                <a:solidFill>
                  <a:srgbClr val="660066"/>
                </a:solidFill>
                <a:latin typeface="華康超明體" pitchFamily="49" charset="-120"/>
                <a:ea typeface="華康超明體" pitchFamily="49" charset="-120"/>
              </a:rPr>
              <a:t>優甄審入學招生注意事項</a:t>
            </a:r>
          </a:p>
        </p:txBody>
      </p:sp>
      <p:sp>
        <p:nvSpPr>
          <p:cNvPr id="14" name="橢圓 13"/>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15" name="向右箭號 1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10246" name="Rectangle 10"/>
          <p:cNvSpPr>
            <a:spLocks noChangeArrowheads="1"/>
          </p:cNvSpPr>
          <p:nvPr/>
        </p:nvSpPr>
        <p:spPr bwMode="auto">
          <a:xfrm>
            <a:off x="936625" y="4076700"/>
            <a:ext cx="813276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104.5.6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：技優甄審資格審查登記情形</a:t>
            </a:r>
            <a:endParaRPr lang="en-US" altLang="zh-TW" sz="1800" dirty="0">
              <a:latin typeface="微軟正黑體" pitchFamily="34" charset="-120"/>
              <a:ea typeface="微軟正黑體" pitchFamily="34" charset="-120"/>
            </a:endParaRPr>
          </a:p>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104.5.21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：資格審查結果及甄審優待加分比例</a:t>
            </a:r>
          </a:p>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104.5.21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：報名考生確認結果查詢</a:t>
            </a:r>
          </a:p>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104.6.16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：甄審總成績查詢</a:t>
            </a:r>
          </a:p>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104.6.22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：甄審結果公告</a:t>
            </a:r>
          </a:p>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104.6.24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：已登記就讀志願序之考生名單</a:t>
            </a:r>
          </a:p>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104.7.1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：就讀志願序統一分發結果</a:t>
            </a:r>
            <a:r>
              <a:rPr lang="zh-TW" altLang="en-US" sz="1800" dirty="0" smtClean="0">
                <a:latin typeface="微軟正黑體" pitchFamily="34" charset="-120"/>
                <a:ea typeface="微軟正黑體" pitchFamily="34" charset="-120"/>
              </a:rPr>
              <a:t>查詢</a:t>
            </a:r>
            <a:endParaRPr lang="en-US" altLang="zh-TW" sz="1800" dirty="0" smtClean="0">
              <a:latin typeface="微軟正黑體" pitchFamily="34" charset="-120"/>
              <a:ea typeface="微軟正黑體" pitchFamily="34" charset="-120"/>
            </a:endParaRPr>
          </a:p>
        </p:txBody>
      </p:sp>
      <p:sp>
        <p:nvSpPr>
          <p:cNvPr id="1024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ED62A6CF-4FE9-4355-B7A5-BEA2914B59F0}" type="slidenum">
              <a:rPr lang="zh-TW" altLang="en-US" sz="1400" smtClean="0">
                <a:ea typeface="新細明體" pitchFamily="18" charset="-120"/>
              </a:rPr>
              <a:pPr>
                <a:spcBef>
                  <a:spcPct val="0"/>
                </a:spcBef>
                <a:buFontTx/>
                <a:buNone/>
              </a:pPr>
              <a:t>118</a:t>
            </a:fld>
            <a:endParaRPr lang="en-US" altLang="zh-TW" sz="1400" dirty="0" smtClean="0">
              <a:ea typeface="新細明體" pitchFamily="18" charset="-120"/>
            </a:endParaRPr>
          </a:p>
        </p:txBody>
      </p:sp>
    </p:spTree>
    <p:extLst>
      <p:ext uri="{BB962C8B-B14F-4D97-AF65-F5344CB8AC3E}">
        <p14:creationId xmlns:p14="http://schemas.microsoft.com/office/powerpoint/2010/main" val="212263177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67075" y="1066800"/>
            <a:ext cx="5715000" cy="547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6" name="Rectangle 2"/>
          <p:cNvSpPr>
            <a:spLocks noChangeArrowheads="1"/>
          </p:cNvSpPr>
          <p:nvPr/>
        </p:nvSpPr>
        <p:spPr bwMode="auto">
          <a:xfrm>
            <a:off x="650875" y="311150"/>
            <a:ext cx="7450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dirty="0" smtClean="0">
                <a:solidFill>
                  <a:srgbClr val="660066"/>
                </a:solidFill>
                <a:latin typeface="華康超明體" pitchFamily="49" charset="-120"/>
                <a:ea typeface="華康超明體" pitchFamily="49" charset="-120"/>
              </a:rPr>
              <a:t>二、技</a:t>
            </a:r>
            <a:r>
              <a:rPr lang="zh-TW" altLang="en-US" sz="3600" dirty="0">
                <a:solidFill>
                  <a:srgbClr val="660066"/>
                </a:solidFill>
                <a:latin typeface="華康超明體" pitchFamily="49" charset="-120"/>
                <a:ea typeface="華康超明體" pitchFamily="49" charset="-120"/>
              </a:rPr>
              <a:t>優甄審入學招生注意事項</a:t>
            </a:r>
          </a:p>
        </p:txBody>
      </p:sp>
      <p:sp>
        <p:nvSpPr>
          <p:cNvPr id="4" name="橢圓 3"/>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5" name="向右箭號 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6" name="Rectangle 3"/>
          <p:cNvSpPr txBox="1">
            <a:spLocks noChangeArrowheads="1"/>
          </p:cNvSpPr>
          <p:nvPr/>
        </p:nvSpPr>
        <p:spPr bwMode="auto">
          <a:xfrm>
            <a:off x="195263" y="981075"/>
            <a:ext cx="3368675" cy="1655763"/>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eaLnBrk="1" hangingPunct="1">
              <a:lnSpc>
                <a:spcPct val="130000"/>
              </a:lnSpc>
              <a:spcBef>
                <a:spcPts val="300"/>
              </a:spcBef>
              <a:spcAft>
                <a:spcPts val="300"/>
              </a:spcAft>
              <a:buClr>
                <a:schemeClr val="tx1"/>
              </a:buClr>
              <a:buFontTx/>
              <a:buBlip>
                <a:blip r:embed="rId4"/>
              </a:buBlip>
              <a:defRPr/>
            </a:pPr>
            <a:r>
              <a:rPr lang="zh-TW" altLang="en-US" sz="2200" dirty="0" smtClean="0">
                <a:latin typeface="微軟正黑體" pitchFamily="34" charset="-120"/>
                <a:ea typeface="微軟正黑體" pitchFamily="34" charset="-120"/>
              </a:rPr>
              <a:t>報名系統</a:t>
            </a:r>
            <a:r>
              <a:rPr lang="zh-TW" altLang="en-US" sz="2200" dirty="0">
                <a:latin typeface="微軟正黑體" pitchFamily="34" charset="-120"/>
                <a:ea typeface="微軟正黑體" pitchFamily="34" charset="-120"/>
              </a:rPr>
              <a:t>練習</a:t>
            </a:r>
            <a:r>
              <a:rPr lang="zh-TW" altLang="en-US" sz="2200" dirty="0" smtClean="0">
                <a:latin typeface="微軟正黑體" pitchFamily="34" charset="-120"/>
                <a:ea typeface="微軟正黑體" pitchFamily="34" charset="-120"/>
              </a:rPr>
              <a:t>版</a:t>
            </a:r>
            <a:r>
              <a:rPr lang="en-US" altLang="zh-TW" sz="2200" dirty="0">
                <a:latin typeface="微軟正黑體" pitchFamily="34" charset="-120"/>
                <a:ea typeface="微軟正黑體" pitchFamily="34" charset="-120"/>
              </a:rPr>
              <a:t/>
            </a:r>
            <a:br>
              <a:rPr lang="en-US" altLang="zh-TW" sz="2200" dirty="0">
                <a:latin typeface="微軟正黑體" pitchFamily="34" charset="-120"/>
                <a:ea typeface="微軟正黑體" pitchFamily="34" charset="-120"/>
              </a:rPr>
            </a:br>
            <a:r>
              <a:rPr lang="zh-TW" altLang="en-US" sz="2200" dirty="0" smtClean="0">
                <a:latin typeface="微軟正黑體" pitchFamily="34" charset="-120"/>
                <a:ea typeface="微軟正黑體" pitchFamily="34" charset="-120"/>
              </a:rPr>
              <a:t>開放時間：</a:t>
            </a:r>
            <a:endParaRPr lang="en-US" altLang="zh-TW" sz="2200" dirty="0" smtClean="0">
              <a:latin typeface="微軟正黑體" pitchFamily="34" charset="-120"/>
              <a:ea typeface="微軟正黑體" pitchFamily="34" charset="-120"/>
            </a:endParaRPr>
          </a:p>
          <a:p>
            <a:pPr marL="0" indent="0" algn="just" eaLnBrk="1" hangingPunct="1">
              <a:lnSpc>
                <a:spcPct val="110000"/>
              </a:lnSpc>
              <a:spcBef>
                <a:spcPts val="0"/>
              </a:spcBef>
              <a:buClr>
                <a:schemeClr val="tx1"/>
              </a:buClr>
              <a:buFontTx/>
              <a:buNone/>
              <a:defRPr/>
            </a:pPr>
            <a:r>
              <a:rPr lang="en-US" altLang="zh-TW" sz="2200" dirty="0" smtClean="0">
                <a:latin typeface="微軟正黑體" pitchFamily="34" charset="-120"/>
                <a:ea typeface="微軟正黑體" pitchFamily="34" charset="-120"/>
              </a:rPr>
              <a:t>  104.3.23 10:00</a:t>
            </a:r>
            <a:r>
              <a:rPr lang="zh-TW" altLang="en-US" sz="2200" dirty="0" smtClean="0">
                <a:latin typeface="微軟正黑體" pitchFamily="34" charset="-120"/>
                <a:ea typeface="微軟正黑體" pitchFamily="34" charset="-120"/>
              </a:rPr>
              <a:t>起</a:t>
            </a:r>
            <a:r>
              <a:rPr lang="zh-TW" altLang="en-US" sz="2200" dirty="0">
                <a:latin typeface="微軟正黑體" pitchFamily="34" charset="-120"/>
                <a:ea typeface="微軟正黑體" pitchFamily="34" charset="-120"/>
              </a:rPr>
              <a:t>至</a:t>
            </a:r>
            <a:endParaRPr lang="en-US" altLang="zh-TW" sz="2200" dirty="0" smtClean="0">
              <a:latin typeface="微軟正黑體" pitchFamily="34" charset="-120"/>
              <a:ea typeface="微軟正黑體" pitchFamily="34" charset="-120"/>
            </a:endParaRPr>
          </a:p>
          <a:p>
            <a:pPr marL="0" indent="0" algn="just" eaLnBrk="1" hangingPunct="1">
              <a:lnSpc>
                <a:spcPct val="110000"/>
              </a:lnSpc>
              <a:spcBef>
                <a:spcPts val="0"/>
              </a:spcBef>
              <a:buClr>
                <a:schemeClr val="tx1"/>
              </a:buClr>
              <a:buFontTx/>
              <a:buNone/>
              <a:defRPr/>
            </a:pPr>
            <a:r>
              <a:rPr lang="en-US" altLang="zh-TW" sz="2200" dirty="0" smtClean="0">
                <a:latin typeface="微軟正黑體" pitchFamily="34" charset="-120"/>
                <a:ea typeface="微軟正黑體" pitchFamily="34" charset="-120"/>
              </a:rPr>
              <a:t>  104.4.14 17:00</a:t>
            </a:r>
            <a:r>
              <a:rPr lang="zh-TW" altLang="en-US" sz="2200" dirty="0" smtClean="0">
                <a:latin typeface="微軟正黑體" pitchFamily="34" charset="-120"/>
                <a:ea typeface="微軟正黑體" pitchFamily="34" charset="-120"/>
              </a:rPr>
              <a:t>止</a:t>
            </a:r>
            <a:endParaRPr lang="zh-TW" altLang="en-US" sz="2200" dirty="0">
              <a:latin typeface="微軟正黑體" pitchFamily="34" charset="-120"/>
              <a:ea typeface="微軟正黑體" pitchFamily="34" charset="-120"/>
            </a:endParaRPr>
          </a:p>
        </p:txBody>
      </p:sp>
      <p:sp>
        <p:nvSpPr>
          <p:cNvPr id="11270" name="投影片編號版面配置區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159FB03C-106F-4771-9D59-765BF605D34E}" type="slidenum">
              <a:rPr lang="zh-TW" altLang="en-US" sz="1400" smtClean="0">
                <a:ea typeface="新細明體" pitchFamily="18" charset="-120"/>
              </a:rPr>
              <a:pPr>
                <a:spcBef>
                  <a:spcPct val="0"/>
                </a:spcBef>
                <a:buFontTx/>
                <a:buNone/>
              </a:pPr>
              <a:t>119</a:t>
            </a:fld>
            <a:endParaRPr lang="en-US" altLang="zh-TW" sz="1400" smtClean="0">
              <a:ea typeface="新細明體" pitchFamily="18" charset="-120"/>
            </a:endParaRPr>
          </a:p>
        </p:txBody>
      </p:sp>
      <p:sp>
        <p:nvSpPr>
          <p:cNvPr id="8" name="向右箭號 7"/>
          <p:cNvSpPr/>
          <p:nvPr/>
        </p:nvSpPr>
        <p:spPr>
          <a:xfrm>
            <a:off x="1168400" y="5373216"/>
            <a:ext cx="2395538" cy="1008063"/>
          </a:xfrm>
          <a:prstGeom prst="rightArrow">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dirty="0">
                <a:solidFill>
                  <a:schemeClr val="bg1"/>
                </a:solidFill>
              </a:rPr>
              <a:t>技優甄審作業系統</a:t>
            </a:r>
          </a:p>
        </p:txBody>
      </p:sp>
      <p:sp>
        <p:nvSpPr>
          <p:cNvPr id="9" name="Rectangle 5"/>
          <p:cNvSpPr>
            <a:spLocks noChangeArrowheads="1"/>
          </p:cNvSpPr>
          <p:nvPr/>
        </p:nvSpPr>
        <p:spPr bwMode="auto">
          <a:xfrm>
            <a:off x="8388350" y="1549400"/>
            <a:ext cx="687388" cy="215900"/>
          </a:xfrm>
          <a:prstGeom prst="rect">
            <a:avLst/>
          </a:prstGeom>
          <a:noFill/>
          <a:ln w="38100">
            <a:solidFill>
              <a:srgbClr val="FF0000"/>
            </a:solidFill>
            <a:prstDash val="solid"/>
            <a:miter lim="800000"/>
            <a:headEnd/>
            <a:tailEnd/>
          </a:ln>
        </p:spPr>
        <p:txBody>
          <a:bodyPr wrap="none" anchor="ctr"/>
          <a:lstStyle/>
          <a:p>
            <a:pPr algn="just">
              <a:buFontTx/>
              <a:buChar char="•"/>
              <a:defRPr/>
            </a:pPr>
            <a:endParaRPr lang="zh-TW" altLang="en-US">
              <a:ln w="12700">
                <a:solidFill>
                  <a:schemeClr val="tx1"/>
                </a:solidFill>
              </a:ln>
              <a:latin typeface="Arial" charset="0"/>
              <a:ea typeface="新細明體" charset="-120"/>
            </a:endParaRPr>
          </a:p>
        </p:txBody>
      </p:sp>
    </p:spTree>
    <p:extLst>
      <p:ext uri="{BB962C8B-B14F-4D97-AF65-F5344CB8AC3E}">
        <p14:creationId xmlns:p14="http://schemas.microsoft.com/office/powerpoint/2010/main" val="3684961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12</a:t>
            </a:fld>
            <a:endParaRPr lang="en-US" altLang="zh-TW"/>
          </a:p>
        </p:txBody>
      </p:sp>
      <p:sp>
        <p:nvSpPr>
          <p:cNvPr id="3" name="矩形 2"/>
          <p:cNvSpPr/>
          <p:nvPr/>
        </p:nvSpPr>
        <p:spPr>
          <a:xfrm>
            <a:off x="308135" y="1450130"/>
            <a:ext cx="8415213" cy="3108543"/>
          </a:xfrm>
          <a:prstGeom prst="rect">
            <a:avLst/>
          </a:prstGeom>
        </p:spPr>
        <p:txBody>
          <a:bodyPr wrap="square">
            <a:spAutoFit/>
          </a:bodyPr>
          <a:lstStyle/>
          <a:p>
            <a:r>
              <a:rPr lang="zh-TW" altLang="en-US" sz="2800" dirty="0" smtClean="0">
                <a:latin typeface="微軟正黑體" panose="020B0604030504040204" pitchFamily="34" charset="-120"/>
                <a:ea typeface="微軟正黑體" panose="020B0604030504040204" pitchFamily="34" charset="-120"/>
              </a:rPr>
              <a:t>技專校院入學測驗中心</a:t>
            </a:r>
            <a:r>
              <a:rPr lang="zh-TW" altLang="en-US" sz="2800" dirty="0">
                <a:latin typeface="微軟正黑體" panose="020B0604030504040204" pitchFamily="34" charset="-120"/>
                <a:ea typeface="微軟正黑體" panose="020B0604030504040204" pitchFamily="34" charset="-120"/>
              </a:rPr>
              <a:t>預定於</a:t>
            </a:r>
            <a:r>
              <a:rPr lang="zh-TW" altLang="en-US" sz="2800" b="1" dirty="0">
                <a:latin typeface="微軟正黑體" panose="020B0604030504040204" pitchFamily="34" charset="-120"/>
                <a:ea typeface="微軟正黑體" panose="020B0604030504040204" pitchFamily="34" charset="-120"/>
              </a:rPr>
              <a:t>准考證寄發日</a:t>
            </a:r>
            <a:r>
              <a:rPr lang="zh-TW" altLang="en-US" sz="2800" dirty="0">
                <a:latin typeface="微軟正黑體" panose="020B0604030504040204" pitchFamily="34" charset="-120"/>
                <a:ea typeface="微軟正黑體" panose="020B0604030504040204" pitchFamily="34" charset="-120"/>
              </a:rPr>
              <a:t>、</a:t>
            </a:r>
            <a:r>
              <a:rPr lang="zh-TW" altLang="en-US" sz="2800" b="1" dirty="0">
                <a:latin typeface="微軟正黑體" panose="020B0604030504040204" pitchFamily="34" charset="-120"/>
                <a:ea typeface="微軟正黑體" panose="020B0604030504040204" pitchFamily="34" charset="-120"/>
              </a:rPr>
              <a:t>考試地點公告日</a:t>
            </a:r>
            <a:r>
              <a:rPr lang="zh-TW" altLang="en-US" sz="2800" dirty="0">
                <a:latin typeface="微軟正黑體" panose="020B0604030504040204" pitchFamily="34" charset="-120"/>
                <a:ea typeface="微軟正黑體" panose="020B0604030504040204" pitchFamily="34" charset="-120"/>
              </a:rPr>
              <a:t>及</a:t>
            </a:r>
            <a:r>
              <a:rPr lang="zh-TW" altLang="en-US" sz="2800" b="1" dirty="0">
                <a:latin typeface="微軟正黑體" panose="020B0604030504040204" pitchFamily="34" charset="-120"/>
                <a:ea typeface="微軟正黑體" panose="020B0604030504040204" pitchFamily="34" charset="-120"/>
              </a:rPr>
              <a:t>成績單寄發日</a:t>
            </a:r>
            <a:r>
              <a:rPr lang="zh-TW" altLang="en-US" sz="2800" dirty="0">
                <a:latin typeface="微軟正黑體" panose="020B0604030504040204" pitchFamily="34" charset="-120"/>
                <a:ea typeface="微軟正黑體" panose="020B0604030504040204" pitchFamily="34" charset="-120"/>
              </a:rPr>
              <a:t>以電子郵件寄送各集報學校經電子簽章之加密檔</a:t>
            </a:r>
            <a:r>
              <a:rPr lang="zh-TW" altLang="en-US" sz="2800" dirty="0" smtClean="0">
                <a:latin typeface="微軟正黑體" panose="020B0604030504040204" pitchFamily="34" charset="-120"/>
                <a:ea typeface="微軟正黑體" panose="020B0604030504040204" pitchFamily="34" charset="-120"/>
              </a:rPr>
              <a:t>，各</a:t>
            </a:r>
            <a:r>
              <a:rPr lang="zh-TW" altLang="en-US" sz="2800" dirty="0">
                <a:latin typeface="微軟正黑體" panose="020B0604030504040204" pitchFamily="34" charset="-120"/>
                <a:ea typeface="微軟正黑體" panose="020B0604030504040204" pitchFamily="34" charset="-120"/>
              </a:rPr>
              <a:t>校承辦人收到檔案後，請利用「</a:t>
            </a:r>
            <a:r>
              <a:rPr lang="en-US" altLang="zh-TW" sz="2800" dirty="0" smtClean="0">
                <a:latin typeface="微軟正黑體" panose="020B0604030504040204" pitchFamily="34" charset="-120"/>
                <a:ea typeface="微軟正黑體" panose="020B0604030504040204" pitchFamily="34" charset="-120"/>
              </a:rPr>
              <a:t>104</a:t>
            </a:r>
            <a:r>
              <a:rPr lang="zh-TW" altLang="en-US" sz="2800" dirty="0" smtClean="0">
                <a:latin typeface="微軟正黑體" panose="020B0604030504040204" pitchFamily="34" charset="-120"/>
                <a:ea typeface="微軟正黑體" panose="020B0604030504040204" pitchFamily="34" charset="-120"/>
              </a:rPr>
              <a:t>統一</a:t>
            </a:r>
            <a:r>
              <a:rPr lang="zh-TW" altLang="en-US" sz="2800" dirty="0">
                <a:latin typeface="微軟正黑體" panose="020B0604030504040204" pitchFamily="34" charset="-120"/>
                <a:ea typeface="微軟正黑體" panose="020B0604030504040204" pitchFamily="34" charset="-120"/>
              </a:rPr>
              <a:t>入學測驗資料解密工具」並輸入原設定之密碼</a:t>
            </a:r>
            <a:r>
              <a:rPr lang="zh-TW" altLang="en-US" sz="2800" dirty="0" smtClean="0">
                <a:latin typeface="微軟正黑體" panose="020B0604030504040204" pitchFamily="34" charset="-120"/>
                <a:ea typeface="微軟正黑體" panose="020B0604030504040204" pitchFamily="34" charset="-120"/>
              </a:rPr>
              <a:t>，進行</a:t>
            </a:r>
            <a:r>
              <a:rPr lang="zh-TW" altLang="en-US" sz="2800" dirty="0">
                <a:latin typeface="微軟正黑體" panose="020B0604030504040204" pitchFamily="34" charset="-120"/>
                <a:ea typeface="微軟正黑體" panose="020B0604030504040204" pitchFamily="34" charset="-120"/>
              </a:rPr>
              <a:t>資料解密作業</a:t>
            </a:r>
            <a:r>
              <a:rPr lang="zh-TW" altLang="en-US" sz="2800" dirty="0" smtClean="0">
                <a:latin typeface="微軟正黑體" panose="020B0604030504040204" pitchFamily="34" charset="-120"/>
                <a:ea typeface="微軟正黑體" panose="020B0604030504040204" pitchFamily="34" charset="-120"/>
              </a:rPr>
              <a:t>。</a:t>
            </a:r>
            <a:endParaRPr lang="en-US" altLang="zh-TW" sz="2800" dirty="0" smtClean="0">
              <a:latin typeface="微軟正黑體" panose="020B0604030504040204" pitchFamily="34" charset="-120"/>
              <a:ea typeface="微軟正黑體" panose="020B0604030504040204" pitchFamily="34" charset="-120"/>
            </a:endParaRPr>
          </a:p>
          <a:p>
            <a:r>
              <a:rPr lang="en-US" altLang="zh-TW" sz="2800" dirty="0" smtClean="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詳請參閱</a:t>
            </a:r>
            <a:r>
              <a:rPr lang="en-US" altLang="zh-TW" sz="2800" dirty="0" smtClean="0">
                <a:latin typeface="微軟正黑體" panose="020B0604030504040204" pitchFamily="34" charset="-120"/>
                <a:ea typeface="微軟正黑體" panose="020B0604030504040204" pitchFamily="34" charset="-120"/>
              </a:rPr>
              <a:t>104</a:t>
            </a:r>
            <a:r>
              <a:rPr lang="zh-TW" altLang="en-US" sz="2800" dirty="0" smtClean="0">
                <a:latin typeface="微軟正黑體" panose="020B0604030504040204" pitchFamily="34" charset="-120"/>
                <a:ea typeface="微軟正黑體" panose="020B0604030504040204" pitchFamily="34" charset="-120"/>
              </a:rPr>
              <a:t>學年</a:t>
            </a:r>
            <a:r>
              <a:rPr lang="zh-TW" altLang="en-US" sz="2800" dirty="0">
                <a:latin typeface="微軟正黑體" panose="020B0604030504040204" pitchFamily="34" charset="-120"/>
                <a:ea typeface="微軟正黑體" panose="020B0604030504040204" pitchFamily="34" charset="-120"/>
              </a:rPr>
              <a:t>度科技校院統一入學測驗集體報名系統操作說明第</a:t>
            </a:r>
            <a:r>
              <a:rPr lang="en-US" altLang="zh-TW" sz="2800" dirty="0">
                <a:latin typeface="微軟正黑體" panose="020B0604030504040204" pitchFamily="34" charset="-120"/>
                <a:ea typeface="微軟正黑體" panose="020B0604030504040204" pitchFamily="34" charset="-120"/>
              </a:rPr>
              <a:t>16</a:t>
            </a:r>
            <a:r>
              <a:rPr lang="zh-TW" altLang="en-US" sz="2800" dirty="0">
                <a:latin typeface="微軟正黑體" panose="020B0604030504040204" pitchFamily="34" charset="-120"/>
                <a:ea typeface="微軟正黑體" panose="020B0604030504040204" pitchFamily="34" charset="-120"/>
              </a:rPr>
              <a:t>頁</a:t>
            </a:r>
            <a:r>
              <a:rPr lang="en-US" altLang="zh-TW" sz="2800" dirty="0">
                <a:latin typeface="微軟正黑體" panose="020B0604030504040204" pitchFamily="34" charset="-120"/>
                <a:ea typeface="微軟正黑體" panose="020B0604030504040204" pitchFamily="34" charset="-120"/>
              </a:rPr>
              <a:t>)</a:t>
            </a:r>
          </a:p>
        </p:txBody>
      </p:sp>
      <p:sp>
        <p:nvSpPr>
          <p:cNvPr id="4" name="Rectangle 2"/>
          <p:cNvSpPr txBox="1">
            <a:spLocks/>
          </p:cNvSpPr>
          <p:nvPr/>
        </p:nvSpPr>
        <p:spPr bwMode="auto">
          <a:xfrm>
            <a:off x="38100" y="214313"/>
            <a:ext cx="9080500" cy="7969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800" kern="1200" dirty="0" smtClean="0">
                <a:solidFill>
                  <a:schemeClr val="tx1"/>
                </a:solidFill>
                <a:latin typeface="華康超明體" pitchFamily="49" charset="-120"/>
                <a:ea typeface="華康超明體" pitchFamily="49" charset="-120"/>
              </a:rPr>
              <a:t>資格審查登錄</a:t>
            </a:r>
            <a:r>
              <a:rPr lang="en-US" altLang="zh-TW" sz="3800" kern="1200" dirty="0" smtClean="0">
                <a:solidFill>
                  <a:schemeClr val="tx1"/>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統測准考證考生清冊</a:t>
            </a:r>
          </a:p>
        </p:txBody>
      </p:sp>
    </p:spTree>
    <p:extLst>
      <p:ext uri="{BB962C8B-B14F-4D97-AF65-F5344CB8AC3E}">
        <p14:creationId xmlns:p14="http://schemas.microsoft.com/office/powerpoint/2010/main" val="155328025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1206500" y="3500438"/>
            <a:ext cx="70850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Arial" pitchFamily="34" charset="0"/>
                <a:ea typeface="華康中黑體" pitchFamily="49" charset="-120"/>
              </a:defRPr>
            </a:lvl1pPr>
            <a:lvl2pPr marL="271463" indent="-180975"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lvl="1" eaLnBrk="1" hangingPunct="1">
              <a:lnSpc>
                <a:spcPct val="90000"/>
              </a:lnSpc>
              <a:buClr>
                <a:srgbClr val="000000"/>
              </a:buClr>
              <a:buFont typeface="Wingdings" pitchFamily="2" charset="2"/>
              <a:buChar char="§"/>
            </a:pPr>
            <a:endParaRPr lang="zh-TW" altLang="en-US" sz="4000">
              <a:latin typeface="華康中黑體" pitchFamily="49" charset="-120"/>
            </a:endParaRPr>
          </a:p>
        </p:txBody>
      </p:sp>
      <p:sp>
        <p:nvSpPr>
          <p:cNvPr id="13315" name="Rectangle 2"/>
          <p:cNvSpPr txBox="1">
            <a:spLocks noChangeArrowheads="1"/>
          </p:cNvSpPr>
          <p:nvPr/>
        </p:nvSpPr>
        <p:spPr bwMode="auto">
          <a:xfrm>
            <a:off x="323850" y="1125538"/>
            <a:ext cx="8464550"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271463" indent="-180975"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lnSpc>
                <a:spcPct val="200000"/>
              </a:lnSpc>
              <a:spcBef>
                <a:spcPct val="0"/>
              </a:spcBef>
              <a:buFont typeface="Wingdings 2" pitchFamily="18" charset="2"/>
              <a:buNone/>
            </a:pPr>
            <a:r>
              <a:rPr lang="zh-TW" altLang="en-US" sz="3600" dirty="0">
                <a:solidFill>
                  <a:srgbClr val="660066"/>
                </a:solidFill>
                <a:latin typeface="華康超明體" pitchFamily="49" charset="-120"/>
                <a:ea typeface="華康超明體" pitchFamily="49" charset="-120"/>
              </a:rPr>
              <a:t>技優甄審入學招生資格審查登錄作業</a:t>
            </a:r>
          </a:p>
          <a:p>
            <a:pPr algn="ctr" eaLnBrk="1" hangingPunct="1">
              <a:lnSpc>
                <a:spcPct val="130000"/>
              </a:lnSpc>
              <a:spcBef>
                <a:spcPct val="0"/>
              </a:spcBef>
              <a:buFont typeface="Wingdings 2" pitchFamily="18" charset="2"/>
              <a:buNone/>
            </a:pPr>
            <a:r>
              <a:rPr lang="zh-TW" altLang="en-US" sz="2400" dirty="0">
                <a:solidFill>
                  <a:srgbClr val="FF0000"/>
                </a:solidFill>
                <a:latin typeface="微軟正黑體" pitchFamily="34" charset="-120"/>
                <a:ea typeface="微軟正黑體" pitchFamily="34" charset="-120"/>
              </a:rPr>
              <a:t>資格審查登錄系統開放時間</a:t>
            </a:r>
            <a:endParaRPr lang="en-US" altLang="zh-TW" sz="2400" dirty="0">
              <a:solidFill>
                <a:srgbClr val="FF0000"/>
              </a:solidFill>
              <a:latin typeface="微軟正黑體" pitchFamily="34" charset="-120"/>
              <a:ea typeface="微軟正黑體" pitchFamily="34" charset="-120"/>
            </a:endParaRPr>
          </a:p>
          <a:p>
            <a:pPr algn="ctr" eaLnBrk="1" hangingPunct="1">
              <a:lnSpc>
                <a:spcPct val="130000"/>
              </a:lnSpc>
              <a:spcBef>
                <a:spcPct val="0"/>
              </a:spcBef>
              <a:buFont typeface="Wingdings 2" pitchFamily="18" charset="2"/>
              <a:buNone/>
            </a:pPr>
            <a:r>
              <a:rPr lang="en-US" altLang="zh-TW" sz="2400" dirty="0" smtClean="0">
                <a:solidFill>
                  <a:srgbClr val="FF0000"/>
                </a:solidFill>
                <a:latin typeface="微軟正黑體" pitchFamily="34" charset="-120"/>
                <a:ea typeface="微軟正黑體" pitchFamily="34" charset="-120"/>
              </a:rPr>
              <a:t>104.5.6 </a:t>
            </a:r>
            <a:r>
              <a:rPr lang="en-US" altLang="zh-TW" sz="2400" dirty="0">
                <a:solidFill>
                  <a:srgbClr val="FF0000"/>
                </a:solidFill>
                <a:latin typeface="微軟正黑體" pitchFamily="34" charset="-120"/>
                <a:ea typeface="微軟正黑體" pitchFamily="34" charset="-120"/>
              </a:rPr>
              <a:t>10:00 ~ </a:t>
            </a:r>
            <a:r>
              <a:rPr lang="en-US" altLang="zh-TW" sz="2400" dirty="0" smtClean="0">
                <a:solidFill>
                  <a:srgbClr val="FF0000"/>
                </a:solidFill>
                <a:latin typeface="微軟正黑體" pitchFamily="34" charset="-120"/>
                <a:ea typeface="微軟正黑體" pitchFamily="34" charset="-120"/>
              </a:rPr>
              <a:t>104.5.12 </a:t>
            </a:r>
            <a:r>
              <a:rPr lang="en-US" altLang="zh-TW" sz="2400" dirty="0">
                <a:solidFill>
                  <a:srgbClr val="FF0000"/>
                </a:solidFill>
                <a:latin typeface="微軟正黑體" pitchFamily="34" charset="-120"/>
                <a:ea typeface="微軟正黑體" pitchFamily="34" charset="-120"/>
              </a:rPr>
              <a:t>17:00</a:t>
            </a:r>
            <a:endParaRPr lang="zh-TW" altLang="en-US" sz="2400" dirty="0">
              <a:solidFill>
                <a:srgbClr val="FF0000"/>
              </a:solidFill>
              <a:latin typeface="微軟正黑體" pitchFamily="34" charset="-120"/>
              <a:ea typeface="微軟正黑體" pitchFamily="34" charset="-120"/>
            </a:endParaRPr>
          </a:p>
          <a:p>
            <a:pPr lvl="1" eaLnBrk="1" hangingPunct="1">
              <a:lnSpc>
                <a:spcPct val="90000"/>
              </a:lnSpc>
              <a:buClr>
                <a:srgbClr val="000000"/>
              </a:buClr>
              <a:buFont typeface="Wingdings" pitchFamily="2" charset="2"/>
              <a:buChar char="§"/>
            </a:pPr>
            <a:r>
              <a:rPr lang="en-US" altLang="zh-TW" sz="2400" dirty="0" smtClean="0">
                <a:latin typeface="微軟正黑體" pitchFamily="34" charset="-120"/>
                <a:ea typeface="微軟正黑體" pitchFamily="34" charset="-120"/>
              </a:rPr>
              <a:t>104.5.6(</a:t>
            </a:r>
            <a:r>
              <a:rPr lang="zh-TW" altLang="en-US" sz="2400" dirty="0">
                <a:latin typeface="微軟正黑體" pitchFamily="34" charset="-120"/>
                <a:ea typeface="微軟正黑體" pitchFamily="34" charset="-120"/>
              </a:rPr>
              <a:t>三</a:t>
            </a:r>
            <a:r>
              <a:rPr lang="en-US" altLang="zh-TW" sz="2400" dirty="0">
                <a:latin typeface="微軟正黑體" pitchFamily="34" charset="-120"/>
                <a:ea typeface="微軟正黑體" pitchFamily="34" charset="-120"/>
              </a:rPr>
              <a:t>)10:00</a:t>
            </a:r>
            <a:r>
              <a:rPr lang="zh-TW" altLang="en-US" sz="2400" dirty="0">
                <a:latin typeface="微軟正黑體" pitchFamily="34" charset="-120"/>
                <a:ea typeface="微軟正黑體" pitchFamily="34" charset="-120"/>
              </a:rPr>
              <a:t>起，上網登錄資格審查資料</a:t>
            </a:r>
          </a:p>
          <a:p>
            <a:pPr lvl="1" eaLnBrk="1" hangingPunct="1">
              <a:lnSpc>
                <a:spcPct val="90000"/>
              </a:lnSpc>
              <a:buClr>
                <a:srgbClr val="000000"/>
              </a:buClr>
              <a:buFont typeface="Wingdings" pitchFamily="2" charset="2"/>
              <a:buChar char="§"/>
            </a:pPr>
            <a:r>
              <a:rPr lang="en-US" altLang="zh-TW" sz="2400" dirty="0" smtClean="0">
                <a:latin typeface="微軟正黑體" pitchFamily="34" charset="-120"/>
                <a:ea typeface="微軟正黑體" pitchFamily="34" charset="-120"/>
              </a:rPr>
              <a:t>104.5.12 (</a:t>
            </a:r>
            <a:r>
              <a:rPr lang="zh-TW" altLang="en-US" sz="2400" dirty="0">
                <a:latin typeface="微軟正黑體" pitchFamily="34" charset="-120"/>
                <a:ea typeface="微軟正黑體" pitchFamily="34" charset="-120"/>
              </a:rPr>
              <a:t>二</a:t>
            </a:r>
            <a:r>
              <a:rPr lang="en-US" altLang="zh-TW" sz="2400" dirty="0">
                <a:latin typeface="微軟正黑體" pitchFamily="34" charset="-120"/>
                <a:ea typeface="微軟正黑體" pitchFamily="34" charset="-120"/>
              </a:rPr>
              <a:t>)17:00</a:t>
            </a:r>
            <a:r>
              <a:rPr lang="zh-TW" altLang="en-US" sz="2400" dirty="0">
                <a:latin typeface="微軟正黑體" pitchFamily="34" charset="-120"/>
                <a:ea typeface="微軟正黑體" pitchFamily="34" charset="-120"/>
              </a:rPr>
              <a:t>前，須完成資格審查登錄作業並確定送出</a:t>
            </a:r>
          </a:p>
          <a:p>
            <a:pPr lvl="1" eaLnBrk="1" hangingPunct="1">
              <a:lnSpc>
                <a:spcPct val="90000"/>
              </a:lnSpc>
              <a:buClr>
                <a:srgbClr val="000000"/>
              </a:buClr>
              <a:buFont typeface="Wingdings" pitchFamily="2" charset="2"/>
              <a:buChar char="§"/>
            </a:pPr>
            <a:r>
              <a:rPr lang="en-US" altLang="zh-TW" sz="2400" dirty="0" smtClean="0">
                <a:latin typeface="微軟正黑體" pitchFamily="34" charset="-120"/>
                <a:ea typeface="微軟正黑體" pitchFamily="34" charset="-120"/>
              </a:rPr>
              <a:t>104.5.12(</a:t>
            </a:r>
            <a:r>
              <a:rPr lang="zh-TW" altLang="en-US" sz="2400" dirty="0">
                <a:latin typeface="微軟正黑體" pitchFamily="34" charset="-120"/>
                <a:ea typeface="微軟正黑體" pitchFamily="34" charset="-120"/>
              </a:rPr>
              <a:t>二</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前，繳寄審查資料至本委員會</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郵戳為憑</a:t>
            </a:r>
            <a:r>
              <a:rPr lang="en-US" altLang="zh-TW" sz="2400" dirty="0">
                <a:latin typeface="微軟正黑體" pitchFamily="34" charset="-120"/>
                <a:ea typeface="微軟正黑體" pitchFamily="34" charset="-120"/>
              </a:rPr>
              <a:t>)</a:t>
            </a:r>
          </a:p>
        </p:txBody>
      </p:sp>
      <p:sp>
        <p:nvSpPr>
          <p:cNvPr id="1331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643C0757-6869-4B91-B7E6-969D3A79BC4E}" type="slidenum">
              <a:rPr lang="zh-TW" altLang="en-US" sz="1400" smtClean="0">
                <a:ea typeface="新細明體" pitchFamily="18" charset="-120"/>
              </a:rPr>
              <a:pPr>
                <a:spcBef>
                  <a:spcPct val="0"/>
                </a:spcBef>
                <a:buFontTx/>
                <a:buNone/>
              </a:pPr>
              <a:t>120</a:t>
            </a:fld>
            <a:endParaRPr lang="en-US" altLang="zh-TW" sz="1400" smtClean="0">
              <a:ea typeface="新細明體" pitchFamily="18" charset="-120"/>
            </a:endParaRPr>
          </a:p>
        </p:txBody>
      </p:sp>
      <p:sp>
        <p:nvSpPr>
          <p:cNvPr id="5" name="Rectangle 2"/>
          <p:cNvSpPr>
            <a:spLocks noChangeArrowheads="1"/>
          </p:cNvSpPr>
          <p:nvPr/>
        </p:nvSpPr>
        <p:spPr bwMode="auto">
          <a:xfrm>
            <a:off x="650875" y="311150"/>
            <a:ext cx="74501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dirty="0" smtClean="0">
                <a:solidFill>
                  <a:srgbClr val="660066"/>
                </a:solidFill>
                <a:latin typeface="華康超明體" pitchFamily="49" charset="-120"/>
                <a:ea typeface="華康超明體" pitchFamily="49" charset="-120"/>
              </a:rPr>
              <a:t>三、考生作業系統說明</a:t>
            </a:r>
            <a:endParaRPr lang="zh-TW" altLang="en-US" sz="3600" dirty="0">
              <a:solidFill>
                <a:srgbClr val="660066"/>
              </a:solidFill>
              <a:latin typeface="華康超明體" pitchFamily="49" charset="-120"/>
              <a:ea typeface="華康超明體" pitchFamily="49" charset="-120"/>
            </a:endParaRPr>
          </a:p>
        </p:txBody>
      </p:sp>
    </p:spTree>
    <p:extLst>
      <p:ext uri="{BB962C8B-B14F-4D97-AF65-F5344CB8AC3E}">
        <p14:creationId xmlns:p14="http://schemas.microsoft.com/office/powerpoint/2010/main" val="106458312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idx="4294967295"/>
          </p:nvPr>
        </p:nvSpPr>
        <p:spPr>
          <a:xfrm>
            <a:off x="0" y="357188"/>
            <a:ext cx="8686800" cy="563562"/>
          </a:xfrm>
        </p:spPr>
        <p:txBody>
          <a:bodyPr/>
          <a:lstStyle/>
          <a:p>
            <a:pPr eaLnBrk="1" hangingPunct="1"/>
            <a:r>
              <a:rPr lang="zh-TW" altLang="en-US" sz="3600" smtClean="0">
                <a:solidFill>
                  <a:srgbClr val="660066"/>
                </a:solidFill>
                <a:latin typeface="華康超明體" pitchFamily="49" charset="-120"/>
                <a:ea typeface="華康超明體" pitchFamily="49" charset="-120"/>
              </a:rPr>
              <a:t>技優甄審入學招生流程</a:t>
            </a:r>
          </a:p>
        </p:txBody>
      </p:sp>
      <p:sp>
        <p:nvSpPr>
          <p:cNvPr id="160782" name="Text Box 14"/>
          <p:cNvSpPr txBox="1">
            <a:spLocks noChangeArrowheads="1"/>
          </p:cNvSpPr>
          <p:nvPr/>
        </p:nvSpPr>
        <p:spPr bwMode="auto">
          <a:xfrm>
            <a:off x="239713" y="4676775"/>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defRPr/>
            </a:pPr>
            <a:r>
              <a:rPr lang="zh-TW" altLang="en-US" dirty="0">
                <a:solidFill>
                  <a:srgbClr val="000000"/>
                </a:solidFill>
                <a:latin typeface="微軟正黑體" pitchFamily="34" charset="-120"/>
                <a:ea typeface="微軟正黑體" pitchFamily="34" charset="-120"/>
              </a:rPr>
              <a:t>甄審正取生及備取生網路登記就讀志願序</a:t>
            </a:r>
          </a:p>
        </p:txBody>
      </p:sp>
      <p:sp>
        <p:nvSpPr>
          <p:cNvPr id="160785" name="Text Box 17"/>
          <p:cNvSpPr txBox="1">
            <a:spLocks noChangeArrowheads="1"/>
          </p:cNvSpPr>
          <p:nvPr/>
        </p:nvSpPr>
        <p:spPr bwMode="auto">
          <a:xfrm>
            <a:off x="239713" y="5245100"/>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defRPr/>
            </a:pPr>
            <a:r>
              <a:rPr lang="zh-TW" altLang="en-US" dirty="0">
                <a:latin typeface="微軟正黑體" pitchFamily="34" charset="-120"/>
                <a:ea typeface="微軟正黑體" pitchFamily="34" charset="-120"/>
              </a:rPr>
              <a:t>就讀志願序統一分發結果放榜</a:t>
            </a:r>
            <a:endParaRPr lang="zh-TW" dirty="0">
              <a:latin typeface="微軟正黑體" pitchFamily="34" charset="-120"/>
              <a:ea typeface="微軟正黑體" pitchFamily="34" charset="-120"/>
            </a:endParaRPr>
          </a:p>
        </p:txBody>
      </p:sp>
      <p:sp>
        <p:nvSpPr>
          <p:cNvPr id="160787" name="Text Box 19"/>
          <p:cNvSpPr txBox="1">
            <a:spLocks noChangeArrowheads="1"/>
          </p:cNvSpPr>
          <p:nvPr/>
        </p:nvSpPr>
        <p:spPr bwMode="auto">
          <a:xfrm>
            <a:off x="239713" y="1836738"/>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latin typeface="微軟正黑體" pitchFamily="34" charset="-120"/>
                <a:ea typeface="微軟正黑體" pitchFamily="34" charset="-120"/>
              </a:rPr>
              <a:t>繳交報名費</a:t>
            </a:r>
            <a:endParaRPr lang="zh-TW" dirty="0">
              <a:latin typeface="微軟正黑體" pitchFamily="34" charset="-120"/>
              <a:ea typeface="微軟正黑體" pitchFamily="34" charset="-120"/>
            </a:endParaRPr>
          </a:p>
        </p:txBody>
      </p:sp>
      <p:sp>
        <p:nvSpPr>
          <p:cNvPr id="160788" name="Text Box 20"/>
          <p:cNvSpPr txBox="1">
            <a:spLocks noChangeArrowheads="1"/>
          </p:cNvSpPr>
          <p:nvPr/>
        </p:nvSpPr>
        <p:spPr bwMode="auto">
          <a:xfrm>
            <a:off x="239713" y="2405063"/>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solidFill>
                  <a:srgbClr val="000000"/>
                </a:solidFill>
                <a:latin typeface="微軟正黑體" pitchFamily="34" charset="-120"/>
                <a:ea typeface="微軟正黑體" pitchFamily="34" charset="-120"/>
              </a:rPr>
              <a:t>選擇甄審校系科</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組</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、學程</a:t>
            </a:r>
          </a:p>
        </p:txBody>
      </p:sp>
      <p:sp>
        <p:nvSpPr>
          <p:cNvPr id="160792" name="Text Box 24"/>
          <p:cNvSpPr txBox="1">
            <a:spLocks noChangeArrowheads="1"/>
          </p:cNvSpPr>
          <p:nvPr/>
        </p:nvSpPr>
        <p:spPr bwMode="auto">
          <a:xfrm>
            <a:off x="239713" y="2973388"/>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latin typeface="微軟正黑體" pitchFamily="34" charset="-120"/>
                <a:ea typeface="微軟正黑體" pitchFamily="34" charset="-120"/>
              </a:rPr>
              <a:t>向甄審學校繳費暨繳寄相關資料</a:t>
            </a:r>
            <a:endParaRPr lang="zh-TW" dirty="0">
              <a:latin typeface="微軟正黑體" pitchFamily="34" charset="-120"/>
              <a:ea typeface="微軟正黑體" pitchFamily="34" charset="-120"/>
            </a:endParaRPr>
          </a:p>
        </p:txBody>
      </p:sp>
      <p:sp>
        <p:nvSpPr>
          <p:cNvPr id="160793" name="Text Box 25"/>
          <p:cNvSpPr txBox="1">
            <a:spLocks noChangeArrowheads="1"/>
          </p:cNvSpPr>
          <p:nvPr/>
        </p:nvSpPr>
        <p:spPr bwMode="auto">
          <a:xfrm>
            <a:off x="239713" y="3541713"/>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solidFill>
                  <a:srgbClr val="000000"/>
                </a:solidFill>
                <a:latin typeface="微軟正黑體" pitchFamily="34" charset="-120"/>
                <a:ea typeface="微軟正黑體" pitchFamily="34" charset="-120"/>
              </a:rPr>
              <a:t>參加各校系科</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組</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、學程之指定項目甄審</a:t>
            </a:r>
          </a:p>
        </p:txBody>
      </p:sp>
      <p:sp>
        <p:nvSpPr>
          <p:cNvPr id="160796" name="Text Box 28"/>
          <p:cNvSpPr txBox="1">
            <a:spLocks noChangeArrowheads="1"/>
          </p:cNvSpPr>
          <p:nvPr/>
        </p:nvSpPr>
        <p:spPr bwMode="auto">
          <a:xfrm>
            <a:off x="239713" y="4108450"/>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latin typeface="微軟正黑體" pitchFamily="34" charset="-120"/>
                <a:ea typeface="微軟正黑體" pitchFamily="34" charset="-120"/>
              </a:rPr>
              <a:t>各甄審學校公告錄取正、備取生名單</a:t>
            </a:r>
            <a:endParaRPr lang="zh-TW" dirty="0">
              <a:latin typeface="微軟正黑體" pitchFamily="34" charset="-120"/>
              <a:ea typeface="微軟正黑體" pitchFamily="34" charset="-120"/>
            </a:endParaRPr>
          </a:p>
        </p:txBody>
      </p:sp>
      <p:sp>
        <p:nvSpPr>
          <p:cNvPr id="160798" name="Text Box 30"/>
          <p:cNvSpPr txBox="1">
            <a:spLocks noChangeArrowheads="1"/>
          </p:cNvSpPr>
          <p:nvPr/>
        </p:nvSpPr>
        <p:spPr bwMode="auto">
          <a:xfrm>
            <a:off x="239713" y="5813425"/>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defRPr/>
            </a:pPr>
            <a:r>
              <a:rPr lang="zh-TW" altLang="en-US" dirty="0">
                <a:latin typeface="微軟正黑體" pitchFamily="34" charset="-120"/>
                <a:ea typeface="微軟正黑體" pitchFamily="34" charset="-120"/>
              </a:rPr>
              <a:t>向志願序統一分發錄取學校辦理報到</a:t>
            </a:r>
            <a:endParaRPr lang="zh-TW" dirty="0">
              <a:latin typeface="微軟正黑體" pitchFamily="34" charset="-120"/>
              <a:ea typeface="微軟正黑體" pitchFamily="34" charset="-120"/>
            </a:endParaRPr>
          </a:p>
        </p:txBody>
      </p:sp>
      <p:sp>
        <p:nvSpPr>
          <p:cNvPr id="160800" name="Text Box 32"/>
          <p:cNvSpPr txBox="1">
            <a:spLocks noChangeArrowheads="1"/>
          </p:cNvSpPr>
          <p:nvPr/>
        </p:nvSpPr>
        <p:spPr bwMode="auto">
          <a:xfrm>
            <a:off x="239713" y="1268413"/>
            <a:ext cx="4510087" cy="395287"/>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spcBef>
                <a:spcPts val="713"/>
              </a:spcBef>
              <a:defRPr/>
            </a:pPr>
            <a:r>
              <a:rPr lang="zh-TW" altLang="en-US" dirty="0">
                <a:solidFill>
                  <a:schemeClr val="bg1"/>
                </a:solidFill>
                <a:latin typeface="微軟正黑體" pitchFamily="34" charset="-120"/>
                <a:ea typeface="微軟正黑體" pitchFamily="34" charset="-120"/>
              </a:rPr>
              <a:t>甄審資格審查登錄</a:t>
            </a:r>
          </a:p>
        </p:txBody>
      </p:sp>
      <p:sp>
        <p:nvSpPr>
          <p:cNvPr id="14348" name="Text Box 16"/>
          <p:cNvSpPr txBox="1">
            <a:spLocks noChangeArrowheads="1"/>
          </p:cNvSpPr>
          <p:nvPr/>
        </p:nvSpPr>
        <p:spPr bwMode="auto">
          <a:xfrm>
            <a:off x="4772025" y="1196975"/>
            <a:ext cx="4019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dist"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確定送出：</a:t>
            </a:r>
            <a:r>
              <a:rPr lang="en-US" altLang="zh-TW" sz="1400" dirty="0" smtClean="0">
                <a:latin typeface="微軟正黑體" pitchFamily="34" charset="-120"/>
                <a:ea typeface="微軟正黑體" pitchFamily="34" charset="-120"/>
                <a:cs typeface="華康楷書體W3" pitchFamily="65" charset="-120"/>
              </a:rPr>
              <a:t>104.5.6(</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10:00~104.5.12(</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)17:00</a:t>
            </a:r>
          </a:p>
          <a:p>
            <a:pPr algn="dist"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狀態查詢：</a:t>
            </a:r>
            <a:r>
              <a:rPr lang="en-US" altLang="zh-TW" sz="1400" dirty="0" smtClean="0">
                <a:latin typeface="微軟正黑體" pitchFamily="34" charset="-120"/>
                <a:ea typeface="微軟正黑體" pitchFamily="34" charset="-120"/>
                <a:cs typeface="華康楷書體W3" pitchFamily="65" charset="-120"/>
              </a:rPr>
              <a:t>104.5.6(</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10:00~104.5.22(</a:t>
            </a:r>
            <a:r>
              <a:rPr lang="zh-TW" altLang="en-US" sz="1400" dirty="0">
                <a:latin typeface="微軟正黑體" pitchFamily="34" charset="-120"/>
                <a:ea typeface="微軟正黑體" pitchFamily="34" charset="-120"/>
                <a:cs typeface="華康楷書體W3" pitchFamily="65" charset="-120"/>
              </a:rPr>
              <a:t>五</a:t>
            </a:r>
            <a:r>
              <a:rPr lang="en-US" altLang="zh-TW" sz="1400" dirty="0">
                <a:latin typeface="微軟正黑體" pitchFamily="34" charset="-120"/>
                <a:ea typeface="微軟正黑體" pitchFamily="34" charset="-120"/>
                <a:cs typeface="華康楷書體W3" pitchFamily="65" charset="-120"/>
              </a:rPr>
              <a:t>)10:00</a:t>
            </a:r>
          </a:p>
        </p:txBody>
      </p:sp>
      <p:sp>
        <p:nvSpPr>
          <p:cNvPr id="14349" name="Text Box 19"/>
          <p:cNvSpPr txBox="1">
            <a:spLocks noChangeArrowheads="1"/>
          </p:cNvSpPr>
          <p:nvPr/>
        </p:nvSpPr>
        <p:spPr bwMode="auto">
          <a:xfrm>
            <a:off x="4772025" y="2414588"/>
            <a:ext cx="413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104.5.21(</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10:00~104.5.26(</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)17:00</a:t>
            </a:r>
          </a:p>
        </p:txBody>
      </p:sp>
      <p:sp>
        <p:nvSpPr>
          <p:cNvPr id="14350" name="Text Box 20"/>
          <p:cNvSpPr txBox="1">
            <a:spLocks noChangeArrowheads="1"/>
          </p:cNvSpPr>
          <p:nvPr/>
        </p:nvSpPr>
        <p:spPr bwMode="auto">
          <a:xfrm>
            <a:off x="4772025" y="4114800"/>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104.6.22(</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10:00</a:t>
            </a:r>
          </a:p>
        </p:txBody>
      </p:sp>
      <p:sp>
        <p:nvSpPr>
          <p:cNvPr id="14351" name="Text Box 21"/>
          <p:cNvSpPr txBox="1">
            <a:spLocks noChangeArrowheads="1"/>
          </p:cNvSpPr>
          <p:nvPr/>
        </p:nvSpPr>
        <p:spPr bwMode="auto">
          <a:xfrm>
            <a:off x="4772025" y="4686300"/>
            <a:ext cx="4184159"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 </a:t>
            </a:r>
            <a:r>
              <a:rPr lang="en-US" altLang="zh-TW" sz="1400" dirty="0" smtClean="0">
                <a:latin typeface="微軟正黑體" pitchFamily="34" charset="-120"/>
                <a:ea typeface="微軟正黑體" pitchFamily="34" charset="-120"/>
                <a:cs typeface="華康楷書體W3" pitchFamily="65" charset="-120"/>
              </a:rPr>
              <a:t>104.6.24(</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)10:00~104.6.26(</a:t>
            </a:r>
            <a:r>
              <a:rPr lang="zh-TW" altLang="en-US" sz="1400" dirty="0" smtClean="0">
                <a:latin typeface="微軟正黑體" pitchFamily="34" charset="-120"/>
                <a:ea typeface="微軟正黑體" pitchFamily="34" charset="-120"/>
                <a:cs typeface="華康楷書體W3" pitchFamily="65" charset="-120"/>
              </a:rPr>
              <a:t>五</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17:00</a:t>
            </a:r>
          </a:p>
        </p:txBody>
      </p:sp>
      <p:sp>
        <p:nvSpPr>
          <p:cNvPr id="14352" name="Text Box 21"/>
          <p:cNvSpPr txBox="1">
            <a:spLocks noChangeArrowheads="1"/>
          </p:cNvSpPr>
          <p:nvPr/>
        </p:nvSpPr>
        <p:spPr bwMode="auto">
          <a:xfrm>
            <a:off x="4772025" y="5257800"/>
            <a:ext cx="247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 </a:t>
            </a:r>
            <a:r>
              <a:rPr lang="en-US" altLang="zh-TW" sz="1400" dirty="0" smtClean="0">
                <a:latin typeface="微軟正黑體" pitchFamily="34" charset="-120"/>
                <a:ea typeface="微軟正黑體" pitchFamily="34" charset="-120"/>
                <a:cs typeface="華康楷書體W3" pitchFamily="65" charset="-120"/>
              </a:rPr>
              <a:t>104.7.1(</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)10:00</a:t>
            </a:r>
          </a:p>
        </p:txBody>
      </p:sp>
      <p:sp>
        <p:nvSpPr>
          <p:cNvPr id="14353" name="Text Box 19"/>
          <p:cNvSpPr txBox="1">
            <a:spLocks noChangeArrowheads="1"/>
          </p:cNvSpPr>
          <p:nvPr/>
        </p:nvSpPr>
        <p:spPr bwMode="auto">
          <a:xfrm>
            <a:off x="4772025" y="1843088"/>
            <a:ext cx="413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104.5.21(</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10:00~104.5.25(</a:t>
            </a:r>
            <a:r>
              <a:rPr lang="zh-TW" altLang="en-US" sz="1400" dirty="0">
                <a:latin typeface="微軟正黑體" pitchFamily="34" charset="-120"/>
                <a:ea typeface="微軟正黑體" pitchFamily="34" charset="-120"/>
                <a:cs typeface="華康楷書體W3" pitchFamily="65" charset="-120"/>
              </a:rPr>
              <a:t>一</a:t>
            </a:r>
            <a:r>
              <a:rPr lang="en-US" altLang="zh-TW" sz="1400" dirty="0">
                <a:latin typeface="微軟正黑體" pitchFamily="34" charset="-120"/>
                <a:ea typeface="微軟正黑體" pitchFamily="34" charset="-120"/>
                <a:cs typeface="華康楷書體W3" pitchFamily="65" charset="-120"/>
              </a:rPr>
              <a:t>)24:00</a:t>
            </a:r>
            <a:endParaRPr lang="zh-TW" altLang="en-US" sz="1400" dirty="0">
              <a:latin typeface="微軟正黑體" pitchFamily="34" charset="-120"/>
              <a:ea typeface="微軟正黑體" pitchFamily="34" charset="-120"/>
              <a:cs typeface="華康楷書體W3" pitchFamily="65" charset="-120"/>
            </a:endParaRPr>
          </a:p>
        </p:txBody>
      </p:sp>
      <p:cxnSp>
        <p:nvCxnSpPr>
          <p:cNvPr id="42" name="肘形接點 41"/>
          <p:cNvCxnSpPr>
            <a:stCxn id="160800" idx="2"/>
            <a:endCxn id="160787" idx="0"/>
          </p:cNvCxnSpPr>
          <p:nvPr/>
        </p:nvCxnSpPr>
        <p:spPr>
          <a:xfrm rot="5400000">
            <a:off x="2409032" y="1750219"/>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肘形接點 43"/>
          <p:cNvCxnSpPr>
            <a:stCxn id="160787" idx="2"/>
            <a:endCxn id="160788" idx="0"/>
          </p:cNvCxnSpPr>
          <p:nvPr/>
        </p:nvCxnSpPr>
        <p:spPr>
          <a:xfrm rot="5400000">
            <a:off x="2409032" y="2318544"/>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肘形接點 46"/>
          <p:cNvCxnSpPr>
            <a:stCxn id="160788" idx="2"/>
            <a:endCxn id="160792" idx="0"/>
          </p:cNvCxnSpPr>
          <p:nvPr/>
        </p:nvCxnSpPr>
        <p:spPr>
          <a:xfrm rot="5400000">
            <a:off x="2409032" y="2886869"/>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肘形接點 48"/>
          <p:cNvCxnSpPr>
            <a:stCxn id="160792" idx="2"/>
            <a:endCxn id="160793" idx="0"/>
          </p:cNvCxnSpPr>
          <p:nvPr/>
        </p:nvCxnSpPr>
        <p:spPr>
          <a:xfrm rot="5400000">
            <a:off x="2409032" y="3455194"/>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肘形接點 52"/>
          <p:cNvCxnSpPr>
            <a:stCxn id="160793" idx="2"/>
            <a:endCxn id="160796" idx="0"/>
          </p:cNvCxnSpPr>
          <p:nvPr/>
        </p:nvCxnSpPr>
        <p:spPr>
          <a:xfrm rot="5400000">
            <a:off x="2408238" y="4022725"/>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肘形接點 54"/>
          <p:cNvCxnSpPr>
            <a:stCxn id="160796" idx="2"/>
            <a:endCxn id="160782" idx="0"/>
          </p:cNvCxnSpPr>
          <p:nvPr/>
        </p:nvCxnSpPr>
        <p:spPr>
          <a:xfrm rot="5400000">
            <a:off x="2408238" y="4591050"/>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肘形接點 56"/>
          <p:cNvCxnSpPr>
            <a:stCxn id="160782" idx="2"/>
            <a:endCxn id="160785" idx="0"/>
          </p:cNvCxnSpPr>
          <p:nvPr/>
        </p:nvCxnSpPr>
        <p:spPr>
          <a:xfrm rot="5400000">
            <a:off x="2408238" y="5159375"/>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肘形接點 58"/>
          <p:cNvCxnSpPr>
            <a:stCxn id="160785" idx="2"/>
            <a:endCxn id="160798" idx="0"/>
          </p:cNvCxnSpPr>
          <p:nvPr/>
        </p:nvCxnSpPr>
        <p:spPr>
          <a:xfrm rot="5400000">
            <a:off x="2408238" y="5727700"/>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362" name="Text Box 19"/>
          <p:cNvSpPr txBox="1">
            <a:spLocks noChangeArrowheads="1"/>
          </p:cNvSpPr>
          <p:nvPr/>
        </p:nvSpPr>
        <p:spPr bwMode="auto">
          <a:xfrm>
            <a:off x="4772025" y="3025775"/>
            <a:ext cx="1906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en-US" altLang="zh-TW" sz="1400" dirty="0" smtClean="0">
                <a:latin typeface="微軟正黑體" pitchFamily="34" charset="-120"/>
                <a:ea typeface="微軟正黑體" pitchFamily="34" charset="-120"/>
                <a:cs typeface="華康楷書體W3" pitchFamily="65" charset="-120"/>
              </a:rPr>
              <a:t>104.5.27(</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a:t>
            </a:r>
            <a:r>
              <a:rPr lang="zh-TW" altLang="en-US" sz="1400" dirty="0">
                <a:latin typeface="微軟正黑體" pitchFamily="34" charset="-120"/>
                <a:ea typeface="微軟正黑體" pitchFamily="34" charset="-120"/>
                <a:cs typeface="華康楷書體W3" pitchFamily="65" charset="-120"/>
              </a:rPr>
              <a:t>郵戳為憑</a:t>
            </a:r>
            <a:endParaRPr lang="en-US" altLang="zh-TW" sz="1400" dirty="0">
              <a:latin typeface="微軟正黑體" pitchFamily="34" charset="-120"/>
              <a:ea typeface="微軟正黑體" pitchFamily="34" charset="-120"/>
              <a:cs typeface="華康楷書體W3" pitchFamily="65" charset="-120"/>
            </a:endParaRPr>
          </a:p>
        </p:txBody>
      </p:sp>
      <p:sp>
        <p:nvSpPr>
          <p:cNvPr id="14363"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2FB28F4-12B1-4315-BAB7-1E6579A3F25C}" type="slidenum">
              <a:rPr lang="zh-TW" altLang="en-US" sz="1400" smtClean="0">
                <a:ea typeface="新細明體" pitchFamily="18" charset="-120"/>
              </a:rPr>
              <a:pPr>
                <a:spcBef>
                  <a:spcPct val="0"/>
                </a:spcBef>
                <a:buFontTx/>
                <a:buNone/>
              </a:pPr>
              <a:t>121</a:t>
            </a:fld>
            <a:endParaRPr lang="en-US" altLang="zh-TW" sz="1400" smtClean="0">
              <a:ea typeface="新細明體" pitchFamily="18" charset="-120"/>
            </a:endParaRPr>
          </a:p>
        </p:txBody>
      </p:sp>
    </p:spTree>
    <p:extLst>
      <p:ext uri="{BB962C8B-B14F-4D97-AF65-F5344CB8AC3E}">
        <p14:creationId xmlns:p14="http://schemas.microsoft.com/office/powerpoint/2010/main" val="329749088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Grp="1" noChangeArrowheads="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資格審查登錄系統流程</a:t>
            </a:r>
            <a:endParaRPr lang="en-US" altLang="zh-TW" sz="3600" smtClean="0">
              <a:solidFill>
                <a:srgbClr val="660066"/>
              </a:solidFill>
              <a:latin typeface="華康超明體" pitchFamily="49" charset="-120"/>
              <a:ea typeface="華康超明體" pitchFamily="49" charset="-120"/>
            </a:endParaRPr>
          </a:p>
        </p:txBody>
      </p:sp>
      <p:sp>
        <p:nvSpPr>
          <p:cNvPr id="15363" name="Rectangle 2"/>
          <p:cNvSpPr>
            <a:spLocks noChangeArrowheads="1"/>
          </p:cNvSpPr>
          <p:nvPr/>
        </p:nvSpPr>
        <p:spPr bwMode="auto">
          <a:xfrm>
            <a:off x="1093788" y="1500188"/>
            <a:ext cx="4054475" cy="421481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endParaRPr lang="zh-TW" altLang="en-US" sz="1800">
              <a:latin typeface="微軟正黑體" pitchFamily="34" charset="-120"/>
              <a:ea typeface="微軟正黑體" pitchFamily="34" charset="-120"/>
            </a:endParaRPr>
          </a:p>
          <a:p>
            <a:pPr algn="ctr" eaLnBrk="1" hangingPunct="1">
              <a:spcBef>
                <a:spcPct val="0"/>
              </a:spcBef>
              <a:buFontTx/>
              <a:buNone/>
            </a:pPr>
            <a:r>
              <a:rPr lang="zh-TW" altLang="en-US" sz="1800">
                <a:latin typeface="微軟正黑體" pitchFamily="34" charset="-120"/>
                <a:ea typeface="微軟正黑體" pitchFamily="34" charset="-120"/>
              </a:rPr>
              <a:t>首次登入</a:t>
            </a:r>
          </a:p>
        </p:txBody>
      </p:sp>
      <p:sp>
        <p:nvSpPr>
          <p:cNvPr id="411652" name="Rectangle 4"/>
          <p:cNvSpPr>
            <a:spLocks noChangeArrowheads="1"/>
          </p:cNvSpPr>
          <p:nvPr/>
        </p:nvSpPr>
        <p:spPr bwMode="gray">
          <a:xfrm>
            <a:off x="2112963" y="1587500"/>
            <a:ext cx="461962" cy="3708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solidFill>
                  <a:srgbClr val="000000"/>
                </a:solidFill>
                <a:latin typeface="微軟正黑體" pitchFamily="34" charset="-120"/>
                <a:ea typeface="微軟正黑體" pitchFamily="34" charset="-120"/>
              </a:rPr>
              <a:t>詳閱資格審查登錄資料注意事項</a:t>
            </a:r>
          </a:p>
        </p:txBody>
      </p:sp>
      <p:sp>
        <p:nvSpPr>
          <p:cNvPr id="15365" name="Line 5"/>
          <p:cNvSpPr>
            <a:spLocks noChangeShapeType="1"/>
          </p:cNvSpPr>
          <p:nvPr/>
        </p:nvSpPr>
        <p:spPr bwMode="auto">
          <a:xfrm>
            <a:off x="931863" y="3492500"/>
            <a:ext cx="3238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11654" name="Text Box 6"/>
          <p:cNvSpPr txBox="1">
            <a:spLocks noChangeArrowheads="1"/>
          </p:cNvSpPr>
          <p:nvPr/>
        </p:nvSpPr>
        <p:spPr bwMode="gray">
          <a:xfrm>
            <a:off x="2874963" y="1581150"/>
            <a:ext cx="461962" cy="37576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latin typeface="微軟正黑體" pitchFamily="34" charset="-120"/>
                <a:ea typeface="微軟正黑體" pitchFamily="34" charset="-120"/>
              </a:rPr>
              <a:t>選擇報名資格</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輸入競賽或證照</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 </a:t>
            </a:r>
          </a:p>
        </p:txBody>
      </p:sp>
      <p:sp>
        <p:nvSpPr>
          <p:cNvPr id="411655" name="Text Box 7"/>
          <p:cNvSpPr txBox="1">
            <a:spLocks noChangeArrowheads="1"/>
          </p:cNvSpPr>
          <p:nvPr/>
        </p:nvSpPr>
        <p:spPr bwMode="gray">
          <a:xfrm>
            <a:off x="3670300" y="1581150"/>
            <a:ext cx="461963" cy="37655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latin typeface="微軟正黑體" pitchFamily="34" charset="-120"/>
                <a:ea typeface="微軟正黑體" pitchFamily="34" charset="-120"/>
              </a:rPr>
              <a:t>輸入個人基本資料</a:t>
            </a:r>
          </a:p>
        </p:txBody>
      </p:sp>
      <p:sp>
        <p:nvSpPr>
          <p:cNvPr id="411656" name="Text Box 8"/>
          <p:cNvSpPr txBox="1">
            <a:spLocks noChangeArrowheads="1"/>
          </p:cNvSpPr>
          <p:nvPr/>
        </p:nvSpPr>
        <p:spPr bwMode="gray">
          <a:xfrm>
            <a:off x="4470400" y="1589088"/>
            <a:ext cx="461963" cy="375285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latin typeface="微軟正黑體" pitchFamily="34" charset="-120"/>
                <a:ea typeface="微軟正黑體" pitchFamily="34" charset="-120"/>
              </a:rPr>
              <a:t>存檔</a:t>
            </a:r>
          </a:p>
        </p:txBody>
      </p:sp>
      <p:sp>
        <p:nvSpPr>
          <p:cNvPr id="411657" name="Text Box 9"/>
          <p:cNvSpPr txBox="1">
            <a:spLocks noChangeArrowheads="1"/>
          </p:cNvSpPr>
          <p:nvPr/>
        </p:nvSpPr>
        <p:spPr bwMode="gray">
          <a:xfrm>
            <a:off x="5391376" y="1550988"/>
            <a:ext cx="491673" cy="46085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solidFill>
                  <a:srgbClr val="000000"/>
                </a:solidFill>
                <a:latin typeface="微軟正黑體" pitchFamily="34" charset="-120"/>
                <a:ea typeface="微軟正黑體" pitchFamily="34" charset="-120"/>
              </a:rPr>
              <a:t>確認資格審查資料 </a:t>
            </a:r>
            <a:r>
              <a:rPr lang="en-US" altLang="zh-TW" dirty="0">
                <a:solidFill>
                  <a:srgbClr val="000000"/>
                </a:solidFill>
                <a:latin typeface="微軟正黑體" pitchFamily="34" charset="-120"/>
                <a:ea typeface="微軟正黑體" pitchFamily="34" charset="-120"/>
              </a:rPr>
              <a:t>(5</a:t>
            </a:r>
            <a:r>
              <a:rPr lang="zh-TW" altLang="en-US" dirty="0" smtClean="0">
                <a:solidFill>
                  <a:srgbClr val="000000"/>
                </a:solidFill>
                <a:latin typeface="微軟正黑體" pitchFamily="34" charset="-120"/>
                <a:ea typeface="微軟正黑體" pitchFamily="34" charset="-120"/>
              </a:rPr>
              <a:t>月</a:t>
            </a:r>
            <a:r>
              <a:rPr lang="en-US" altLang="zh-TW" dirty="0" smtClean="0">
                <a:solidFill>
                  <a:srgbClr val="000000"/>
                </a:solidFill>
                <a:latin typeface="微軟正黑體" pitchFamily="34" charset="-120"/>
                <a:ea typeface="微軟正黑體" pitchFamily="34" charset="-120"/>
              </a:rPr>
              <a:t>12</a:t>
            </a:r>
            <a:r>
              <a:rPr lang="zh-TW" altLang="en-US" dirty="0" smtClean="0">
                <a:solidFill>
                  <a:srgbClr val="000000"/>
                </a:solidFill>
                <a:latin typeface="微軟正黑體" pitchFamily="34" charset="-120"/>
                <a:ea typeface="微軟正黑體" pitchFamily="34" charset="-120"/>
              </a:rPr>
              <a:t>日</a:t>
            </a:r>
            <a:r>
              <a:rPr lang="en-US" altLang="zh-TW" dirty="0">
                <a:solidFill>
                  <a:srgbClr val="000000"/>
                </a:solidFill>
                <a:latin typeface="微軟正黑體" pitchFamily="34" charset="-120"/>
                <a:ea typeface="微軟正黑體" pitchFamily="34" charset="-120"/>
              </a:rPr>
              <a:t>17</a:t>
            </a:r>
            <a:r>
              <a:rPr lang="zh-TW" altLang="en-US" dirty="0">
                <a:solidFill>
                  <a:srgbClr val="000000"/>
                </a:solidFill>
                <a:latin typeface="微軟正黑體" pitchFamily="34" charset="-120"/>
                <a:ea typeface="微軟正黑體" pitchFamily="34" charset="-120"/>
              </a:rPr>
              <a:t>時前</a:t>
            </a:r>
            <a:r>
              <a:rPr lang="en-US" altLang="zh-TW" dirty="0">
                <a:solidFill>
                  <a:srgbClr val="000000"/>
                </a:solidFill>
                <a:latin typeface="微軟正黑體" pitchFamily="34" charset="-120"/>
                <a:ea typeface="微軟正黑體" pitchFamily="34" charset="-120"/>
              </a:rPr>
              <a:t>)</a:t>
            </a:r>
          </a:p>
        </p:txBody>
      </p:sp>
      <p:sp>
        <p:nvSpPr>
          <p:cNvPr id="411658" name="Text Box 10"/>
          <p:cNvSpPr txBox="1">
            <a:spLocks noChangeArrowheads="1"/>
          </p:cNvSpPr>
          <p:nvPr/>
        </p:nvSpPr>
        <p:spPr bwMode="gray">
          <a:xfrm>
            <a:off x="7251133" y="1550988"/>
            <a:ext cx="491673" cy="46085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solidFill>
                  <a:srgbClr val="000000"/>
                </a:solidFill>
                <a:latin typeface="微軟正黑體" pitchFamily="34" charset="-120"/>
                <a:ea typeface="微軟正黑體" pitchFamily="34" charset="-120"/>
              </a:rPr>
              <a:t>寄送資格審查資料</a:t>
            </a:r>
            <a:r>
              <a:rPr lang="en-US" altLang="zh-TW" dirty="0">
                <a:solidFill>
                  <a:srgbClr val="000000"/>
                </a:solidFill>
                <a:latin typeface="微軟正黑體" pitchFamily="34" charset="-120"/>
                <a:ea typeface="微軟正黑體" pitchFamily="34" charset="-120"/>
              </a:rPr>
              <a:t>(5</a:t>
            </a:r>
            <a:r>
              <a:rPr lang="zh-TW" altLang="en-US" dirty="0">
                <a:solidFill>
                  <a:srgbClr val="000000"/>
                </a:solidFill>
                <a:latin typeface="微軟正黑體" pitchFamily="34" charset="-120"/>
                <a:ea typeface="微軟正黑體" pitchFamily="34" charset="-120"/>
              </a:rPr>
              <a:t>月</a:t>
            </a:r>
            <a:r>
              <a:rPr lang="en-US" altLang="zh-TW" smtClean="0">
                <a:solidFill>
                  <a:srgbClr val="000000"/>
                </a:solidFill>
                <a:latin typeface="微軟正黑體" pitchFamily="34" charset="-120"/>
                <a:ea typeface="微軟正黑體" pitchFamily="34" charset="-120"/>
              </a:rPr>
              <a:t>12</a:t>
            </a:r>
            <a:r>
              <a:rPr lang="zh-TW" altLang="en-US" smtClean="0">
                <a:solidFill>
                  <a:srgbClr val="000000"/>
                </a:solidFill>
                <a:latin typeface="微軟正黑體" pitchFamily="34" charset="-120"/>
                <a:ea typeface="微軟正黑體" pitchFamily="34" charset="-120"/>
              </a:rPr>
              <a:t>日</a:t>
            </a:r>
            <a:r>
              <a:rPr lang="zh-TW" altLang="en-US" b="1" smtClean="0">
                <a:solidFill>
                  <a:srgbClr val="000000"/>
                </a:solidFill>
                <a:latin typeface="微軟正黑體" pitchFamily="34" charset="-120"/>
                <a:ea typeface="微軟正黑體" pitchFamily="34" charset="-120"/>
              </a:rPr>
              <a:t>前</a:t>
            </a:r>
            <a:r>
              <a:rPr lang="zh-TW" altLang="en-US" dirty="0">
                <a:solidFill>
                  <a:srgbClr val="000000"/>
                </a:solidFill>
                <a:latin typeface="微軟正黑體" pitchFamily="34" charset="-120"/>
                <a:ea typeface="微軟正黑體" pitchFamily="34" charset="-120"/>
              </a:rPr>
              <a:t>郵戳為憑</a:t>
            </a:r>
            <a:r>
              <a:rPr lang="en-US" altLang="zh-TW" dirty="0">
                <a:solidFill>
                  <a:srgbClr val="000000"/>
                </a:solidFill>
                <a:latin typeface="微軟正黑體" pitchFamily="34" charset="-120"/>
                <a:ea typeface="微軟正黑體" pitchFamily="34" charset="-120"/>
              </a:rPr>
              <a:t>)</a:t>
            </a:r>
          </a:p>
        </p:txBody>
      </p:sp>
      <p:sp>
        <p:nvSpPr>
          <p:cNvPr id="411659" name="Text Box 11"/>
          <p:cNvSpPr txBox="1">
            <a:spLocks noChangeArrowheads="1"/>
          </p:cNvSpPr>
          <p:nvPr/>
        </p:nvSpPr>
        <p:spPr bwMode="gray">
          <a:xfrm>
            <a:off x="8242300" y="1550988"/>
            <a:ext cx="461963" cy="46085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a:solidFill>
                  <a:srgbClr val="000000"/>
                </a:solidFill>
                <a:latin typeface="微軟正黑體" pitchFamily="34" charset="-120"/>
                <a:ea typeface="微軟正黑體" pitchFamily="34" charset="-120"/>
              </a:rPr>
              <a:t>查詢收件狀態</a:t>
            </a:r>
          </a:p>
        </p:txBody>
      </p:sp>
      <p:sp>
        <p:nvSpPr>
          <p:cNvPr id="15372" name="Line 12"/>
          <p:cNvSpPr>
            <a:spLocks noChangeShapeType="1"/>
          </p:cNvSpPr>
          <p:nvPr/>
        </p:nvSpPr>
        <p:spPr bwMode="auto">
          <a:xfrm>
            <a:off x="1012825" y="5994400"/>
            <a:ext cx="42989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373" name="Line 13"/>
          <p:cNvSpPr>
            <a:spLocks noChangeShapeType="1"/>
          </p:cNvSpPr>
          <p:nvPr/>
        </p:nvSpPr>
        <p:spPr bwMode="auto">
          <a:xfrm>
            <a:off x="4932363" y="3509963"/>
            <a:ext cx="4318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374" name="Line 14"/>
          <p:cNvSpPr>
            <a:spLocks noChangeShapeType="1"/>
          </p:cNvSpPr>
          <p:nvPr/>
        </p:nvSpPr>
        <p:spPr bwMode="auto">
          <a:xfrm>
            <a:off x="2571750" y="3500438"/>
            <a:ext cx="2873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375" name="Line 15"/>
          <p:cNvSpPr>
            <a:spLocks noChangeShapeType="1"/>
          </p:cNvSpPr>
          <p:nvPr/>
        </p:nvSpPr>
        <p:spPr bwMode="auto">
          <a:xfrm>
            <a:off x="4140200" y="3514725"/>
            <a:ext cx="2873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376" name="Line 16"/>
          <p:cNvSpPr>
            <a:spLocks noChangeShapeType="1"/>
          </p:cNvSpPr>
          <p:nvPr/>
        </p:nvSpPr>
        <p:spPr bwMode="auto">
          <a:xfrm>
            <a:off x="5894388" y="3529013"/>
            <a:ext cx="3333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11665" name="Text Box 17"/>
          <p:cNvSpPr txBox="1">
            <a:spLocks noChangeArrowheads="1"/>
          </p:cNvSpPr>
          <p:nvPr/>
        </p:nvSpPr>
        <p:spPr bwMode="gray">
          <a:xfrm>
            <a:off x="6251575" y="1550988"/>
            <a:ext cx="461963" cy="460851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solidFill>
                  <a:srgbClr val="000000"/>
                </a:solidFill>
                <a:latin typeface="微軟正黑體" pitchFamily="34" charset="-120"/>
                <a:ea typeface="微軟正黑體" pitchFamily="34" charset="-120"/>
              </a:rPr>
              <a:t>列印資格審查資料</a:t>
            </a:r>
          </a:p>
        </p:txBody>
      </p:sp>
      <p:sp>
        <p:nvSpPr>
          <p:cNvPr id="15378" name="Line 18"/>
          <p:cNvSpPr>
            <a:spLocks noChangeShapeType="1"/>
          </p:cNvSpPr>
          <p:nvPr/>
        </p:nvSpPr>
        <p:spPr bwMode="auto">
          <a:xfrm>
            <a:off x="6792913" y="3536950"/>
            <a:ext cx="3619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379" name="Line 19"/>
          <p:cNvSpPr>
            <a:spLocks noChangeShapeType="1"/>
          </p:cNvSpPr>
          <p:nvPr/>
        </p:nvSpPr>
        <p:spPr bwMode="auto">
          <a:xfrm>
            <a:off x="7816850" y="3551238"/>
            <a:ext cx="3746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11668" name="Text Box 20"/>
          <p:cNvSpPr txBox="1">
            <a:spLocks noChangeArrowheads="1"/>
          </p:cNvSpPr>
          <p:nvPr/>
        </p:nvSpPr>
        <p:spPr bwMode="gray">
          <a:xfrm>
            <a:off x="490835" y="1516063"/>
            <a:ext cx="461665" cy="45720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spAutoFit/>
          </a:bodyPr>
          <a:lstStyle/>
          <a:p>
            <a:pPr algn="ctr">
              <a:defRPr/>
            </a:pPr>
            <a:r>
              <a:rPr lang="zh-TW" altLang="en-US" dirty="0">
                <a:solidFill>
                  <a:srgbClr val="000000"/>
                </a:solidFill>
                <a:latin typeface="微軟正黑體" pitchFamily="34" charset="-120"/>
                <a:ea typeface="微軟正黑體" pitchFamily="34" charset="-120"/>
              </a:rPr>
              <a:t>輸入身分證號、出生年月日</a:t>
            </a:r>
            <a:r>
              <a:rPr lang="zh-TW" altLang="en-US" dirty="0" smtClean="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自設之</a:t>
            </a:r>
            <a:r>
              <a:rPr lang="zh-TW" altLang="en-US" dirty="0" smtClean="0">
                <a:solidFill>
                  <a:srgbClr val="000000"/>
                </a:solidFill>
                <a:latin typeface="微軟正黑體" pitchFamily="34" charset="-120"/>
                <a:ea typeface="微軟正黑體" pitchFamily="34" charset="-120"/>
              </a:rPr>
              <a:t>通行</a:t>
            </a:r>
            <a:r>
              <a:rPr lang="zh-TW" altLang="en-US" dirty="0">
                <a:solidFill>
                  <a:srgbClr val="000000"/>
                </a:solidFill>
                <a:latin typeface="微軟正黑體" pitchFamily="34" charset="-120"/>
                <a:ea typeface="微軟正黑體" pitchFamily="34" charset="-120"/>
              </a:rPr>
              <a:t>碼</a:t>
            </a:r>
          </a:p>
        </p:txBody>
      </p:sp>
      <p:sp>
        <p:nvSpPr>
          <p:cNvPr id="15381" name="Line 23"/>
          <p:cNvSpPr>
            <a:spLocks noChangeShapeType="1"/>
          </p:cNvSpPr>
          <p:nvPr/>
        </p:nvSpPr>
        <p:spPr bwMode="auto">
          <a:xfrm>
            <a:off x="3352800" y="3498850"/>
            <a:ext cx="28733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538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AC2B15FE-F653-4042-9BC7-6F77B63A103B}" type="slidenum">
              <a:rPr lang="zh-TW" altLang="en-US" sz="1400" smtClean="0">
                <a:ea typeface="新細明體" pitchFamily="18" charset="-120"/>
              </a:rPr>
              <a:pPr>
                <a:spcBef>
                  <a:spcPct val="0"/>
                </a:spcBef>
                <a:buFontTx/>
                <a:buNone/>
              </a:pPr>
              <a:t>122</a:t>
            </a:fld>
            <a:endParaRPr lang="en-US" altLang="zh-TW" sz="1400" smtClean="0">
              <a:ea typeface="新細明體" pitchFamily="18" charset="-120"/>
            </a:endParaRPr>
          </a:p>
        </p:txBody>
      </p:sp>
      <p:sp>
        <p:nvSpPr>
          <p:cNvPr id="23" name="Rectangle 4"/>
          <p:cNvSpPr>
            <a:spLocks noChangeArrowheads="1"/>
          </p:cNvSpPr>
          <p:nvPr/>
        </p:nvSpPr>
        <p:spPr bwMode="gray">
          <a:xfrm>
            <a:off x="1260475" y="1589088"/>
            <a:ext cx="460375" cy="3708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solidFill>
                  <a:srgbClr val="000000"/>
                </a:solidFill>
                <a:latin typeface="微軟正黑體" pitchFamily="34" charset="-120"/>
                <a:ea typeface="微軟正黑體" pitchFamily="34" charset="-120"/>
              </a:rPr>
              <a:t>隱私權保護政策聲明</a:t>
            </a:r>
          </a:p>
        </p:txBody>
      </p:sp>
      <p:sp>
        <p:nvSpPr>
          <p:cNvPr id="15384" name="Line 5"/>
          <p:cNvSpPr>
            <a:spLocks noChangeShapeType="1"/>
          </p:cNvSpPr>
          <p:nvPr/>
        </p:nvSpPr>
        <p:spPr bwMode="auto">
          <a:xfrm>
            <a:off x="1763713" y="3500438"/>
            <a:ext cx="3238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Tree>
    <p:extLst>
      <p:ext uri="{BB962C8B-B14F-4D97-AF65-F5344CB8AC3E}">
        <p14:creationId xmlns:p14="http://schemas.microsoft.com/office/powerpoint/2010/main" val="13613727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資格審查登錄系統功能架構圖</a:t>
            </a:r>
          </a:p>
        </p:txBody>
      </p:sp>
      <p:sp>
        <p:nvSpPr>
          <p:cNvPr id="8" name="矩形 7"/>
          <p:cNvSpPr/>
          <p:nvPr/>
        </p:nvSpPr>
        <p:spPr>
          <a:xfrm>
            <a:off x="214313" y="4135438"/>
            <a:ext cx="1643062" cy="428625"/>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algn="ctr">
              <a:defRPr/>
            </a:pPr>
            <a:r>
              <a:rPr lang="zh-TW" altLang="en-US" dirty="0">
                <a:latin typeface="微軟正黑體" pitchFamily="34" charset="-120"/>
                <a:ea typeface="微軟正黑體" pitchFamily="34" charset="-120"/>
              </a:rPr>
              <a:t>已登錄資料者</a:t>
            </a:r>
          </a:p>
        </p:txBody>
      </p:sp>
      <p:sp>
        <p:nvSpPr>
          <p:cNvPr id="9" name="矩形 8"/>
          <p:cNvSpPr/>
          <p:nvPr/>
        </p:nvSpPr>
        <p:spPr>
          <a:xfrm>
            <a:off x="2143125" y="1450975"/>
            <a:ext cx="4100513" cy="360363"/>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a:defRPr/>
            </a:pPr>
            <a:r>
              <a:rPr lang="zh-TW" altLang="en-US" sz="1600" dirty="0">
                <a:solidFill>
                  <a:srgbClr val="000000"/>
                </a:solidFill>
                <a:latin typeface="微軟正黑體" pitchFamily="34" charset="-120"/>
                <a:ea typeface="微軟正黑體" pitchFamily="34" charset="-120"/>
              </a:rPr>
              <a:t>輸入身分證號、出生年月日</a:t>
            </a:r>
            <a:r>
              <a:rPr lang="zh-TW" altLang="en-US" sz="1600" dirty="0" smtClean="0">
                <a:solidFill>
                  <a:srgbClr val="000000"/>
                </a:solidFill>
                <a:latin typeface="微軟正黑體" pitchFamily="34" charset="-120"/>
                <a:ea typeface="微軟正黑體" pitchFamily="34" charset="-120"/>
              </a:rPr>
              <a:t>及自設之通行</a:t>
            </a:r>
            <a:r>
              <a:rPr lang="zh-TW" altLang="en-US" sz="1600" dirty="0">
                <a:solidFill>
                  <a:srgbClr val="000000"/>
                </a:solidFill>
                <a:latin typeface="微軟正黑體" pitchFamily="34" charset="-120"/>
                <a:ea typeface="微軟正黑體" pitchFamily="34" charset="-120"/>
              </a:rPr>
              <a:t>碼</a:t>
            </a:r>
          </a:p>
        </p:txBody>
      </p:sp>
      <p:sp>
        <p:nvSpPr>
          <p:cNvPr id="10" name="矩形 9"/>
          <p:cNvSpPr/>
          <p:nvPr/>
        </p:nvSpPr>
        <p:spPr>
          <a:xfrm>
            <a:off x="2143125" y="2420938"/>
            <a:ext cx="3459163" cy="360362"/>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600" dirty="0">
                <a:solidFill>
                  <a:srgbClr val="000000"/>
                </a:solidFill>
                <a:latin typeface="微軟正黑體" pitchFamily="34" charset="-120"/>
                <a:ea typeface="微軟正黑體" pitchFamily="34" charset="-120"/>
              </a:rPr>
              <a:t>二、詳閱資格審查登錄資料注意事項</a:t>
            </a:r>
          </a:p>
        </p:txBody>
      </p:sp>
      <p:sp>
        <p:nvSpPr>
          <p:cNvPr id="11" name="矩形 10"/>
          <p:cNvSpPr/>
          <p:nvPr/>
        </p:nvSpPr>
        <p:spPr>
          <a:xfrm>
            <a:off x="2143125" y="2878138"/>
            <a:ext cx="3459163" cy="360362"/>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600" dirty="0">
                <a:latin typeface="微軟正黑體" pitchFamily="34" charset="-120"/>
                <a:ea typeface="微軟正黑體" pitchFamily="34" charset="-120"/>
              </a:rPr>
              <a:t>三、選擇報名資格</a:t>
            </a:r>
            <a:r>
              <a:rPr lang="en-US" altLang="zh-TW" sz="1600" dirty="0">
                <a:latin typeface="微軟正黑體" pitchFamily="34" charset="-120"/>
                <a:ea typeface="微軟正黑體" pitchFamily="34" charset="-120"/>
              </a:rPr>
              <a:t>(</a:t>
            </a:r>
            <a:r>
              <a:rPr lang="zh-TW" altLang="en-US" sz="1600" dirty="0">
                <a:latin typeface="微軟正黑體" pitchFamily="34" charset="-120"/>
                <a:ea typeface="微軟正黑體" pitchFamily="34" charset="-120"/>
              </a:rPr>
              <a:t>輸入競賽或證照</a:t>
            </a:r>
            <a:r>
              <a:rPr lang="en-US" altLang="zh-TW" sz="1600" dirty="0">
                <a:latin typeface="微軟正黑體" pitchFamily="34" charset="-120"/>
                <a:ea typeface="微軟正黑體" pitchFamily="34" charset="-120"/>
              </a:rPr>
              <a:t>)</a:t>
            </a:r>
            <a:endParaRPr lang="zh-TW" altLang="en-US" sz="1600" dirty="0">
              <a:latin typeface="微軟正黑體" pitchFamily="34" charset="-120"/>
              <a:ea typeface="微軟正黑體" pitchFamily="34" charset="-120"/>
            </a:endParaRPr>
          </a:p>
        </p:txBody>
      </p:sp>
      <p:sp>
        <p:nvSpPr>
          <p:cNvPr id="12" name="矩形 11"/>
          <p:cNvSpPr/>
          <p:nvPr/>
        </p:nvSpPr>
        <p:spPr>
          <a:xfrm>
            <a:off x="2143125" y="3333750"/>
            <a:ext cx="3459163" cy="360363"/>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600" dirty="0">
                <a:latin typeface="微軟正黑體" pitchFamily="34" charset="-120"/>
                <a:ea typeface="微軟正黑體" pitchFamily="34" charset="-120"/>
              </a:rPr>
              <a:t>四、填寫個人基本資料</a:t>
            </a:r>
          </a:p>
        </p:txBody>
      </p:sp>
      <p:sp>
        <p:nvSpPr>
          <p:cNvPr id="13" name="矩形 12"/>
          <p:cNvSpPr/>
          <p:nvPr/>
        </p:nvSpPr>
        <p:spPr>
          <a:xfrm>
            <a:off x="2143125" y="3790950"/>
            <a:ext cx="3459163" cy="360363"/>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600" dirty="0">
                <a:latin typeface="微軟正黑體" pitchFamily="34" charset="-120"/>
                <a:ea typeface="微軟正黑體" pitchFamily="34" charset="-120"/>
              </a:rPr>
              <a:t>五、存檔</a:t>
            </a:r>
          </a:p>
        </p:txBody>
      </p:sp>
      <p:sp>
        <p:nvSpPr>
          <p:cNvPr id="14" name="矩形 13"/>
          <p:cNvSpPr/>
          <p:nvPr/>
        </p:nvSpPr>
        <p:spPr>
          <a:xfrm>
            <a:off x="2143125" y="4706938"/>
            <a:ext cx="3459163" cy="357187"/>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600" dirty="0">
                <a:latin typeface="微軟正黑體" pitchFamily="34" charset="-120"/>
                <a:ea typeface="微軟正黑體" pitchFamily="34" charset="-120"/>
              </a:rPr>
              <a:t>一、資格審查資料確認</a:t>
            </a:r>
          </a:p>
        </p:txBody>
      </p:sp>
      <p:sp>
        <p:nvSpPr>
          <p:cNvPr id="15" name="矩形 14"/>
          <p:cNvSpPr/>
          <p:nvPr/>
        </p:nvSpPr>
        <p:spPr>
          <a:xfrm>
            <a:off x="2143125" y="5135563"/>
            <a:ext cx="3457575" cy="357187"/>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600" dirty="0">
                <a:latin typeface="微軟正黑體" pitchFamily="34" charset="-120"/>
                <a:ea typeface="微軟正黑體" pitchFamily="34" charset="-120"/>
              </a:rPr>
              <a:t>二、審查資料列印</a:t>
            </a:r>
          </a:p>
        </p:txBody>
      </p:sp>
      <p:sp>
        <p:nvSpPr>
          <p:cNvPr id="16" name="矩形 15"/>
          <p:cNvSpPr/>
          <p:nvPr/>
        </p:nvSpPr>
        <p:spPr>
          <a:xfrm>
            <a:off x="2143125" y="5564188"/>
            <a:ext cx="3459163" cy="357187"/>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600" dirty="0">
                <a:latin typeface="微軟正黑體" pitchFamily="34" charset="-120"/>
                <a:ea typeface="微軟正黑體" pitchFamily="34" charset="-120"/>
              </a:rPr>
              <a:t>三、收件狀態查詢</a:t>
            </a:r>
          </a:p>
        </p:txBody>
      </p:sp>
      <p:sp>
        <p:nvSpPr>
          <p:cNvPr id="17" name="矩形 16"/>
          <p:cNvSpPr/>
          <p:nvPr/>
        </p:nvSpPr>
        <p:spPr>
          <a:xfrm>
            <a:off x="6243638" y="2928938"/>
            <a:ext cx="2506662" cy="428625"/>
          </a:xfrm>
          <a:prstGeom prst="rect">
            <a:avLst/>
          </a:prstGeom>
          <a:solidFill>
            <a:schemeClr val="accent1"/>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400" dirty="0">
                <a:latin typeface="微軟正黑體" pitchFamily="34" charset="-120"/>
                <a:ea typeface="微軟正黑體" pitchFamily="34" charset="-120"/>
              </a:rPr>
              <a:t>信封封面</a:t>
            </a:r>
          </a:p>
        </p:txBody>
      </p:sp>
      <p:sp>
        <p:nvSpPr>
          <p:cNvPr id="18" name="矩形 17"/>
          <p:cNvSpPr/>
          <p:nvPr/>
        </p:nvSpPr>
        <p:spPr>
          <a:xfrm>
            <a:off x="6243638" y="3432175"/>
            <a:ext cx="2506662" cy="428625"/>
          </a:xfrm>
          <a:prstGeom prst="rect">
            <a:avLst/>
          </a:prstGeom>
          <a:solidFill>
            <a:schemeClr val="accent1"/>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400" dirty="0">
                <a:latin typeface="微軟正黑體" pitchFamily="34" charset="-120"/>
                <a:ea typeface="微軟正黑體" pitchFamily="34" charset="-120"/>
              </a:rPr>
              <a:t>資格審查申請表</a:t>
            </a:r>
          </a:p>
        </p:txBody>
      </p:sp>
      <p:sp>
        <p:nvSpPr>
          <p:cNvPr id="19" name="矩形 18"/>
          <p:cNvSpPr/>
          <p:nvPr/>
        </p:nvSpPr>
        <p:spPr>
          <a:xfrm>
            <a:off x="6243638" y="5921375"/>
            <a:ext cx="2506662" cy="428625"/>
          </a:xfrm>
          <a:prstGeom prst="rect">
            <a:avLst/>
          </a:prstGeom>
          <a:solidFill>
            <a:schemeClr val="accent2">
              <a:lumMod val="40000"/>
              <a:lumOff val="60000"/>
            </a:schemeClr>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400" dirty="0">
                <a:latin typeface="微軟正黑體" pitchFamily="34" charset="-120"/>
                <a:ea typeface="微軟正黑體" pitchFamily="34" charset="-120"/>
              </a:rPr>
              <a:t>造字申請表</a:t>
            </a:r>
          </a:p>
        </p:txBody>
      </p:sp>
      <p:cxnSp>
        <p:nvCxnSpPr>
          <p:cNvPr id="25" name="肘形接點 24"/>
          <p:cNvCxnSpPr>
            <a:endCxn id="17" idx="1"/>
          </p:cNvCxnSpPr>
          <p:nvPr/>
        </p:nvCxnSpPr>
        <p:spPr>
          <a:xfrm rot="5400000" flipH="1" flipV="1">
            <a:off x="4998244" y="4067969"/>
            <a:ext cx="2170113" cy="320675"/>
          </a:xfrm>
          <a:prstGeom prst="bentConnector2">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42" name="圖案 41"/>
          <p:cNvCxnSpPr/>
          <p:nvPr/>
        </p:nvCxnSpPr>
        <p:spPr>
          <a:xfrm>
            <a:off x="988855" y="1408907"/>
            <a:ext cx="1135222" cy="222249"/>
          </a:xfrm>
          <a:prstGeom prst="bentConnector3">
            <a:avLst>
              <a:gd name="adj1" fmla="val -153"/>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44" name="圖案 43"/>
          <p:cNvCxnSpPr>
            <a:endCxn id="10" idx="1"/>
          </p:cNvCxnSpPr>
          <p:nvPr/>
        </p:nvCxnSpPr>
        <p:spPr>
          <a:xfrm rot="16200000" flipH="1">
            <a:off x="1233487" y="1690688"/>
            <a:ext cx="676275" cy="1143000"/>
          </a:xfrm>
          <a:prstGeom prst="bentConnector2">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46" name="肘形接點 45"/>
          <p:cNvCxnSpPr>
            <a:endCxn id="11" idx="1"/>
          </p:cNvCxnSpPr>
          <p:nvPr/>
        </p:nvCxnSpPr>
        <p:spPr>
          <a:xfrm rot="16200000" flipH="1">
            <a:off x="933450" y="1847850"/>
            <a:ext cx="1276350" cy="1143000"/>
          </a:xfrm>
          <a:prstGeom prst="bentConnector2">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53" name="肘形接點 52"/>
          <p:cNvCxnSpPr>
            <a:endCxn id="13" idx="1"/>
          </p:cNvCxnSpPr>
          <p:nvPr/>
        </p:nvCxnSpPr>
        <p:spPr>
          <a:xfrm rot="16200000" flipH="1">
            <a:off x="290512" y="2118519"/>
            <a:ext cx="2562224" cy="1143001"/>
          </a:xfrm>
          <a:prstGeom prst="bentConnector2">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56" name="肘形接點 55"/>
          <p:cNvCxnSpPr>
            <a:stCxn id="8" idx="2"/>
            <a:endCxn id="14" idx="1"/>
          </p:cNvCxnSpPr>
          <p:nvPr/>
        </p:nvCxnSpPr>
        <p:spPr>
          <a:xfrm rot="16200000" flipH="1">
            <a:off x="1429544" y="4171157"/>
            <a:ext cx="320675" cy="1106487"/>
          </a:xfrm>
          <a:prstGeom prst="bentConnector2">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59" name="圖案 58"/>
          <p:cNvCxnSpPr>
            <a:stCxn id="8" idx="2"/>
            <a:endCxn id="15" idx="1"/>
          </p:cNvCxnSpPr>
          <p:nvPr/>
        </p:nvCxnSpPr>
        <p:spPr>
          <a:xfrm rot="16200000" flipH="1">
            <a:off x="1214438" y="4384675"/>
            <a:ext cx="749300" cy="1108075"/>
          </a:xfrm>
          <a:prstGeom prst="bentConnector2">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61" name="肘形接點 60"/>
          <p:cNvCxnSpPr>
            <a:stCxn id="8" idx="2"/>
            <a:endCxn id="16" idx="1"/>
          </p:cNvCxnSpPr>
          <p:nvPr/>
        </p:nvCxnSpPr>
        <p:spPr>
          <a:xfrm rot="16200000" flipH="1">
            <a:off x="1000919" y="4599782"/>
            <a:ext cx="1177925" cy="1106487"/>
          </a:xfrm>
          <a:prstGeom prst="bentConnector2">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sp>
        <p:nvSpPr>
          <p:cNvPr id="7" name="矩形 6"/>
          <p:cNvSpPr/>
          <p:nvPr/>
        </p:nvSpPr>
        <p:spPr>
          <a:xfrm>
            <a:off x="285750" y="981075"/>
            <a:ext cx="2846090" cy="428625"/>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algn="ctr">
              <a:defRPr/>
            </a:pPr>
            <a:r>
              <a:rPr lang="zh-TW" altLang="zh-TW" sz="1600" dirty="0">
                <a:solidFill>
                  <a:srgbClr val="000000"/>
                </a:solidFill>
                <a:latin typeface="微軟正黑體" pitchFamily="34" charset="-120"/>
                <a:ea typeface="微軟正黑體" pitchFamily="34" charset="-120"/>
              </a:rPr>
              <a:t>第一次登入</a:t>
            </a:r>
            <a:r>
              <a:rPr lang="en-US" altLang="zh-TW" sz="1600" dirty="0">
                <a:solidFill>
                  <a:srgbClr val="000000"/>
                </a:solidFill>
                <a:latin typeface="微軟正黑體" pitchFamily="34" charset="-120"/>
                <a:ea typeface="微軟正黑體" pitchFamily="34" charset="-120"/>
              </a:rPr>
              <a:t>-</a:t>
            </a:r>
            <a:r>
              <a:rPr lang="zh-TW" altLang="zh-TW" sz="1600" dirty="0">
                <a:solidFill>
                  <a:srgbClr val="FF0000"/>
                </a:solidFill>
                <a:latin typeface="微軟正黑體" pitchFamily="34" charset="-120"/>
                <a:ea typeface="微軟正黑體" pitchFamily="34" charset="-120"/>
              </a:rPr>
              <a:t>設定通行碼</a:t>
            </a:r>
            <a:endParaRPr lang="zh-TW" altLang="en-US" sz="1600" dirty="0">
              <a:solidFill>
                <a:srgbClr val="FF0000"/>
              </a:solidFill>
              <a:latin typeface="微軟正黑體" pitchFamily="34" charset="-120"/>
              <a:ea typeface="微軟正黑體" pitchFamily="34" charset="-120"/>
            </a:endParaRPr>
          </a:p>
        </p:txBody>
      </p:sp>
      <p:sp>
        <p:nvSpPr>
          <p:cNvPr id="30" name="矩形 29"/>
          <p:cNvSpPr/>
          <p:nvPr/>
        </p:nvSpPr>
        <p:spPr>
          <a:xfrm>
            <a:off x="6243638" y="3937000"/>
            <a:ext cx="2505075" cy="428625"/>
          </a:xfrm>
          <a:prstGeom prst="rect">
            <a:avLst/>
          </a:prstGeom>
          <a:solidFill>
            <a:schemeClr val="accent1"/>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400" dirty="0">
                <a:latin typeface="微軟正黑體" pitchFamily="34" charset="-120"/>
                <a:ea typeface="微軟正黑體" pitchFamily="34" charset="-120"/>
              </a:rPr>
              <a:t>學歷（力）證明文件</a:t>
            </a:r>
          </a:p>
        </p:txBody>
      </p:sp>
      <p:cxnSp>
        <p:nvCxnSpPr>
          <p:cNvPr id="31" name="肘形接點 30"/>
          <p:cNvCxnSpPr/>
          <p:nvPr/>
        </p:nvCxnSpPr>
        <p:spPr>
          <a:xfrm flipV="1">
            <a:off x="5919788" y="3635375"/>
            <a:ext cx="323850" cy="0"/>
          </a:xfrm>
          <a:prstGeom prst="bentConnector3">
            <a:avLst>
              <a:gd name="adj1" fmla="val 50000"/>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38" name="肘形接點 45"/>
          <p:cNvCxnSpPr/>
          <p:nvPr/>
        </p:nvCxnSpPr>
        <p:spPr>
          <a:xfrm rot="16200000" flipH="1">
            <a:off x="933450" y="2417763"/>
            <a:ext cx="1276350" cy="1143000"/>
          </a:xfrm>
          <a:prstGeom prst="bentConnector2">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sp>
        <p:nvSpPr>
          <p:cNvPr id="50" name="矩形 49"/>
          <p:cNvSpPr/>
          <p:nvPr/>
        </p:nvSpPr>
        <p:spPr>
          <a:xfrm>
            <a:off x="6243638" y="5421313"/>
            <a:ext cx="2506662" cy="428625"/>
          </a:xfrm>
          <a:prstGeom prst="rect">
            <a:avLst/>
          </a:prstGeom>
          <a:solidFill>
            <a:schemeClr val="accent2">
              <a:lumMod val="40000"/>
              <a:lumOff val="60000"/>
            </a:schemeClr>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marL="342900" indent="-342900">
              <a:defRPr/>
            </a:pPr>
            <a:r>
              <a:rPr lang="zh-TW" altLang="en-US" sz="1400" dirty="0">
                <a:latin typeface="微軟正黑體" pitchFamily="34" charset="-120"/>
                <a:ea typeface="微軟正黑體" pitchFamily="34" charset="-120"/>
              </a:rPr>
              <a:t>切結書</a:t>
            </a:r>
          </a:p>
        </p:txBody>
      </p:sp>
      <p:sp>
        <p:nvSpPr>
          <p:cNvPr id="52" name="矩形 51"/>
          <p:cNvSpPr/>
          <p:nvPr/>
        </p:nvSpPr>
        <p:spPr>
          <a:xfrm>
            <a:off x="6243638" y="4921250"/>
            <a:ext cx="2506662" cy="428625"/>
          </a:xfrm>
          <a:prstGeom prst="rect">
            <a:avLst/>
          </a:prstGeom>
          <a:solidFill>
            <a:schemeClr val="accent2">
              <a:lumMod val="40000"/>
              <a:lumOff val="60000"/>
            </a:schemeClr>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a:defRPr/>
            </a:pPr>
            <a:r>
              <a:rPr lang="zh-TW" altLang="en-US" sz="1400" dirty="0">
                <a:latin typeface="微軟正黑體" pitchFamily="34" charset="-120"/>
                <a:ea typeface="微軟正黑體" pitchFamily="34" charset="-120"/>
              </a:rPr>
              <a:t>低收入戶</a:t>
            </a:r>
            <a:r>
              <a:rPr lang="en-US" altLang="zh-TW" sz="1400" dirty="0">
                <a:latin typeface="微軟正黑體" pitchFamily="34" charset="-120"/>
                <a:ea typeface="微軟正黑體" pitchFamily="34" charset="-120"/>
              </a:rPr>
              <a:t>(</a:t>
            </a:r>
            <a:r>
              <a:rPr lang="zh-TW" altLang="en-US" sz="1400" dirty="0">
                <a:latin typeface="微軟正黑體" pitchFamily="34" charset="-120"/>
                <a:ea typeface="微軟正黑體" pitchFamily="34" charset="-120"/>
              </a:rPr>
              <a:t>或中低收入戶</a:t>
            </a:r>
            <a:r>
              <a:rPr lang="en-US" altLang="zh-TW" sz="1400" dirty="0">
                <a:latin typeface="微軟正黑體" pitchFamily="34" charset="-120"/>
                <a:ea typeface="微軟正黑體" pitchFamily="34" charset="-120"/>
              </a:rPr>
              <a:t>)</a:t>
            </a:r>
            <a:r>
              <a:rPr lang="zh-TW" altLang="en-US" sz="1400" dirty="0">
                <a:latin typeface="微軟正黑體" pitchFamily="34" charset="-120"/>
                <a:ea typeface="微軟正黑體" pitchFamily="34" charset="-120"/>
              </a:rPr>
              <a:t>證明文件影本</a:t>
            </a:r>
          </a:p>
        </p:txBody>
      </p:sp>
      <p:sp>
        <p:nvSpPr>
          <p:cNvPr id="55" name="矩形 54"/>
          <p:cNvSpPr/>
          <p:nvPr/>
        </p:nvSpPr>
        <p:spPr>
          <a:xfrm>
            <a:off x="6243638" y="4440238"/>
            <a:ext cx="2506662" cy="428625"/>
          </a:xfrm>
          <a:prstGeom prst="rect">
            <a:avLst/>
          </a:prstGeom>
          <a:solidFill>
            <a:schemeClr val="accent2">
              <a:lumMod val="40000"/>
              <a:lumOff val="60000"/>
            </a:schemeClr>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a:defRPr/>
            </a:pPr>
            <a:r>
              <a:rPr lang="zh-TW" altLang="en-US" sz="1400" dirty="0">
                <a:latin typeface="微軟正黑體" pitchFamily="34" charset="-120"/>
                <a:ea typeface="微軟正黑體" pitchFamily="34" charset="-120"/>
              </a:rPr>
              <a:t>更改姓名後之戶口名簿或戶籍資料證明文件影本</a:t>
            </a:r>
          </a:p>
        </p:txBody>
      </p:sp>
      <p:cxnSp>
        <p:nvCxnSpPr>
          <p:cNvPr id="73" name="肘形接點 72"/>
          <p:cNvCxnSpPr/>
          <p:nvPr/>
        </p:nvCxnSpPr>
        <p:spPr>
          <a:xfrm flipV="1">
            <a:off x="5919788" y="4135438"/>
            <a:ext cx="323850" cy="0"/>
          </a:xfrm>
          <a:prstGeom prst="bentConnector3">
            <a:avLst>
              <a:gd name="adj1" fmla="val 50000"/>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74" name="肘形接點 73"/>
          <p:cNvCxnSpPr/>
          <p:nvPr/>
        </p:nvCxnSpPr>
        <p:spPr>
          <a:xfrm flipV="1">
            <a:off x="5919788" y="4635500"/>
            <a:ext cx="323850" cy="0"/>
          </a:xfrm>
          <a:prstGeom prst="bentConnector3">
            <a:avLst>
              <a:gd name="adj1" fmla="val 50000"/>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75" name="肘形接點 74"/>
          <p:cNvCxnSpPr/>
          <p:nvPr/>
        </p:nvCxnSpPr>
        <p:spPr>
          <a:xfrm flipV="1">
            <a:off x="5919788" y="5135563"/>
            <a:ext cx="323850" cy="0"/>
          </a:xfrm>
          <a:prstGeom prst="bentConnector3">
            <a:avLst>
              <a:gd name="adj1" fmla="val 50000"/>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76" name="肘形接點 75"/>
          <p:cNvCxnSpPr/>
          <p:nvPr/>
        </p:nvCxnSpPr>
        <p:spPr>
          <a:xfrm flipV="1">
            <a:off x="5919788" y="5635625"/>
            <a:ext cx="323850" cy="0"/>
          </a:xfrm>
          <a:prstGeom prst="bentConnector3">
            <a:avLst>
              <a:gd name="adj1" fmla="val 50000"/>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cxnSp>
        <p:nvCxnSpPr>
          <p:cNvPr id="49" name="肘形接點 48"/>
          <p:cNvCxnSpPr>
            <a:stCxn id="15" idx="3"/>
            <a:endCxn id="19" idx="1"/>
          </p:cNvCxnSpPr>
          <p:nvPr/>
        </p:nvCxnSpPr>
        <p:spPr>
          <a:xfrm>
            <a:off x="5600700" y="5313363"/>
            <a:ext cx="642938" cy="822325"/>
          </a:xfrm>
          <a:prstGeom prst="bentConnector3">
            <a:avLst/>
          </a:prstGeom>
          <a:ln w="127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641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D947577B-3968-4B69-B5C3-58B77AF62A96}" type="slidenum">
              <a:rPr lang="zh-TW" altLang="en-US" sz="1400" smtClean="0">
                <a:ea typeface="新細明體" pitchFamily="18" charset="-120"/>
              </a:rPr>
              <a:pPr>
                <a:spcBef>
                  <a:spcPct val="0"/>
                </a:spcBef>
                <a:buFontTx/>
                <a:buNone/>
              </a:pPr>
              <a:t>123</a:t>
            </a:fld>
            <a:endParaRPr lang="en-US" altLang="zh-TW" sz="1400" smtClean="0">
              <a:ea typeface="新細明體" pitchFamily="18" charset="-120"/>
            </a:endParaRPr>
          </a:p>
        </p:txBody>
      </p:sp>
      <p:sp>
        <p:nvSpPr>
          <p:cNvPr id="40" name="矩形 39"/>
          <p:cNvSpPr/>
          <p:nvPr/>
        </p:nvSpPr>
        <p:spPr>
          <a:xfrm>
            <a:off x="2124075" y="1916113"/>
            <a:ext cx="3459163" cy="360362"/>
          </a:xfrm>
          <a:prstGeom prst="rect">
            <a:avLst/>
          </a:prstGeom>
          <a:solidFill>
            <a:srgbClr val="CCECFF"/>
          </a:solidFill>
          <a:ln w="12700">
            <a:solidFill>
              <a:srgbClr val="002060"/>
            </a:solidFill>
          </a:ln>
        </p:spPr>
        <p:style>
          <a:lnRef idx="2">
            <a:schemeClr val="accent4"/>
          </a:lnRef>
          <a:fillRef idx="1">
            <a:schemeClr val="lt1"/>
          </a:fillRef>
          <a:effectRef idx="0">
            <a:schemeClr val="accent4"/>
          </a:effectRef>
          <a:fontRef idx="minor">
            <a:schemeClr val="dk1"/>
          </a:fontRef>
        </p:style>
        <p:txBody>
          <a:bodyPr anchor="ctr"/>
          <a:lstStyle/>
          <a:p>
            <a:pPr>
              <a:defRPr/>
            </a:pPr>
            <a:r>
              <a:rPr lang="zh-TW" altLang="en-US" sz="1600" dirty="0">
                <a:solidFill>
                  <a:srgbClr val="000000"/>
                </a:solidFill>
                <a:latin typeface="微軟正黑體" pitchFamily="34" charset="-120"/>
                <a:ea typeface="微軟正黑體" pitchFamily="34" charset="-120"/>
              </a:rPr>
              <a:t>一、隱私權政策保護聲明</a:t>
            </a:r>
          </a:p>
        </p:txBody>
      </p:sp>
      <p:cxnSp>
        <p:nvCxnSpPr>
          <p:cNvPr id="5" name="直線單箭頭接點 4"/>
          <p:cNvCxnSpPr>
            <a:endCxn id="40" idx="1"/>
          </p:cNvCxnSpPr>
          <p:nvPr/>
        </p:nvCxnSpPr>
        <p:spPr>
          <a:xfrm>
            <a:off x="1000125" y="2097088"/>
            <a:ext cx="1123950" cy="0"/>
          </a:xfrm>
          <a:prstGeom prst="straightConnector1">
            <a:avLst/>
          </a:prstGeom>
          <a:ln w="12700">
            <a:solidFill>
              <a:srgbClr val="002060"/>
            </a:solidFill>
            <a:tailEnd type="arrow"/>
          </a:ln>
        </p:spPr>
        <p:style>
          <a:lnRef idx="2">
            <a:schemeClr val="accent4"/>
          </a:lnRef>
          <a:fillRef idx="1">
            <a:schemeClr val="lt1"/>
          </a:fillRef>
          <a:effectRef idx="0">
            <a:schemeClr val="accent4"/>
          </a:effectRef>
          <a:fontRef idx="minor">
            <a:schemeClr val="dk1"/>
          </a:fontRef>
        </p:style>
      </p:cxnSp>
    </p:spTree>
    <p:extLst>
      <p:ext uri="{BB962C8B-B14F-4D97-AF65-F5344CB8AC3E}">
        <p14:creationId xmlns:p14="http://schemas.microsoft.com/office/powerpoint/2010/main" val="102078497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圖片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14500" y="1189420"/>
            <a:ext cx="5493865" cy="526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2"/>
          <p:cNvSpPr>
            <a:spLocks noGrp="1" noChangeArrowheads="1"/>
          </p:cNvSpPr>
          <p:nvPr>
            <p:ph type="title" idx="4294967295"/>
          </p:nvPr>
        </p:nvSpPr>
        <p:spPr>
          <a:xfrm>
            <a:off x="0" y="285750"/>
            <a:ext cx="9144000" cy="647700"/>
          </a:xfrm>
        </p:spPr>
        <p:txBody>
          <a:bodyPr/>
          <a:lstStyle/>
          <a:p>
            <a:pPr eaLnBrk="1" hangingPunct="1"/>
            <a:r>
              <a:rPr lang="zh-TW" altLang="en-US" sz="3600" dirty="0" smtClean="0">
                <a:solidFill>
                  <a:srgbClr val="660066"/>
                </a:solidFill>
                <a:latin typeface="華康超明體" pitchFamily="49" charset="-120"/>
                <a:ea typeface="華康超明體" pitchFamily="49" charset="-120"/>
              </a:rPr>
              <a:t>資格審查登錄系統登入頁</a:t>
            </a:r>
            <a:r>
              <a:rPr lang="en-US" altLang="zh-TW" sz="3600" dirty="0" smtClean="0">
                <a:solidFill>
                  <a:srgbClr val="660066"/>
                </a:solidFill>
                <a:latin typeface="華康超明體" pitchFamily="49" charset="-120"/>
                <a:ea typeface="華康超明體" pitchFamily="49" charset="-120"/>
              </a:rPr>
              <a:t>-</a:t>
            </a:r>
            <a:r>
              <a:rPr lang="zh-TW" altLang="en-US" sz="3600" dirty="0" smtClean="0">
                <a:solidFill>
                  <a:srgbClr val="660066"/>
                </a:solidFill>
                <a:latin typeface="華康超明體" pitchFamily="49" charset="-120"/>
                <a:ea typeface="華康超明體" pitchFamily="49" charset="-120"/>
              </a:rPr>
              <a:t>設定通行碼</a:t>
            </a:r>
          </a:p>
        </p:txBody>
      </p:sp>
      <p:sp>
        <p:nvSpPr>
          <p:cNvPr id="18437" name="Rectangle 5"/>
          <p:cNvSpPr>
            <a:spLocks noChangeArrowheads="1"/>
          </p:cNvSpPr>
          <p:nvPr/>
        </p:nvSpPr>
        <p:spPr bwMode="auto">
          <a:xfrm>
            <a:off x="3563889" y="4581128"/>
            <a:ext cx="1800200" cy="288057"/>
          </a:xfrm>
          <a:prstGeom prst="rect">
            <a:avLst/>
          </a:prstGeom>
          <a:noFill/>
          <a:ln w="38100">
            <a:solidFill>
              <a:srgbClr val="00B05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1843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3B6977BE-9E8F-4590-A7B9-60D638D93F00}" type="slidenum">
              <a:rPr lang="zh-TW" altLang="en-US" sz="1400" smtClean="0">
                <a:ea typeface="新細明體" pitchFamily="18" charset="-120"/>
              </a:rPr>
              <a:pPr>
                <a:spcBef>
                  <a:spcPct val="0"/>
                </a:spcBef>
                <a:buFontTx/>
                <a:buNone/>
              </a:pPr>
              <a:t>124</a:t>
            </a:fld>
            <a:endParaRPr lang="en-US" altLang="zh-TW" sz="1400" smtClean="0">
              <a:ea typeface="新細明體" pitchFamily="18" charset="-120"/>
            </a:endParaRPr>
          </a:p>
        </p:txBody>
      </p:sp>
      <p:sp>
        <p:nvSpPr>
          <p:cNvPr id="6" name="文字方塊 5"/>
          <p:cNvSpPr txBox="1"/>
          <p:nvPr/>
        </p:nvSpPr>
        <p:spPr>
          <a:xfrm>
            <a:off x="179512" y="6418203"/>
            <a:ext cx="8064896" cy="323165"/>
          </a:xfrm>
          <a:prstGeom prst="rect">
            <a:avLst/>
          </a:prstGeom>
          <a:solidFill>
            <a:srgbClr val="FF0000"/>
          </a:solidFill>
          <a:ln w="9525" algn="ctr">
            <a:solidFill>
              <a:srgbClr val="78C85D"/>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sz="1300" b="1" dirty="0">
                <a:solidFill>
                  <a:schemeClr val="bg1"/>
                </a:solidFill>
              </a:rPr>
              <a:t>建議考生不要使用手機或平版電腦</a:t>
            </a:r>
            <a:r>
              <a:rPr lang="zh-TW" altLang="en-US" sz="1300" b="1" dirty="0" smtClean="0">
                <a:solidFill>
                  <a:schemeClr val="bg1"/>
                </a:solidFill>
              </a:rPr>
              <a:t>登入使用</a:t>
            </a:r>
            <a:r>
              <a:rPr lang="zh-TW" altLang="en-US" sz="1300" b="1" dirty="0">
                <a:solidFill>
                  <a:schemeClr val="bg1"/>
                </a:solidFill>
              </a:rPr>
              <a:t>招生各系統，避免畫面資訊閱覽不完全，漏登資料而影響權益。</a:t>
            </a:r>
          </a:p>
        </p:txBody>
      </p:sp>
    </p:spTree>
    <p:extLst>
      <p:ext uri="{BB962C8B-B14F-4D97-AF65-F5344CB8AC3E}">
        <p14:creationId xmlns:p14="http://schemas.microsoft.com/office/powerpoint/2010/main" val="15703225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l="1111" t="1738" r="2605" b="2371"/>
          <a:stretch>
            <a:fillRect/>
          </a:stretch>
        </p:blipFill>
        <p:spPr bwMode="auto">
          <a:xfrm>
            <a:off x="1475655" y="1268760"/>
            <a:ext cx="6622249"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3FE46D5C-ACB4-470D-B69B-2479D25F6634}" type="slidenum">
              <a:rPr lang="zh-TW" altLang="en-US" sz="1400" smtClean="0">
                <a:ea typeface="新細明體" pitchFamily="18" charset="-120"/>
              </a:rPr>
              <a:pPr>
                <a:spcBef>
                  <a:spcPct val="0"/>
                </a:spcBef>
                <a:buFontTx/>
                <a:buNone/>
              </a:pPr>
              <a:t>125</a:t>
            </a:fld>
            <a:endParaRPr lang="en-US" altLang="zh-TW" sz="1400" smtClean="0">
              <a:ea typeface="新細明體" pitchFamily="18" charset="-120"/>
            </a:endParaRPr>
          </a:p>
        </p:txBody>
      </p:sp>
      <p:sp>
        <p:nvSpPr>
          <p:cNvPr id="4" name="Rectangle 2"/>
          <p:cNvSpPr txBox="1">
            <a:spLocks noChangeArrowheads="1"/>
          </p:cNvSpPr>
          <p:nvPr/>
        </p:nvSpPr>
        <p:spPr bwMode="auto">
          <a:xfrm>
            <a:off x="0" y="285750"/>
            <a:ext cx="9144000" cy="647700"/>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defRPr/>
            </a:pPr>
            <a:r>
              <a:rPr lang="zh-TW" altLang="en-US" sz="3600" kern="0" dirty="0" smtClean="0">
                <a:solidFill>
                  <a:srgbClr val="660066"/>
                </a:solidFill>
                <a:latin typeface="華康超明體" pitchFamily="49" charset="-120"/>
                <a:ea typeface="華康超明體" pitchFamily="49" charset="-120"/>
              </a:rPr>
              <a:t>首次登入閱讀「隱私權保護政策聲明」</a:t>
            </a:r>
          </a:p>
        </p:txBody>
      </p:sp>
      <p:sp>
        <p:nvSpPr>
          <p:cNvPr id="5" name="Rectangle 5"/>
          <p:cNvSpPr>
            <a:spLocks noChangeArrowheads="1"/>
          </p:cNvSpPr>
          <p:nvPr/>
        </p:nvSpPr>
        <p:spPr bwMode="auto">
          <a:xfrm>
            <a:off x="3491880" y="6092825"/>
            <a:ext cx="2520280" cy="215900"/>
          </a:xfrm>
          <a:prstGeom prst="rect">
            <a:avLst/>
          </a:prstGeom>
          <a:noFill/>
          <a:ln w="38100">
            <a:solidFill>
              <a:srgbClr val="FF0000"/>
            </a:solidFill>
            <a:prstDash val="solid"/>
            <a:miter lim="800000"/>
            <a:headEnd/>
            <a:tailEnd/>
          </a:ln>
        </p:spPr>
        <p:txBody>
          <a:bodyPr wrap="none" anchor="ctr"/>
          <a:lstStyle/>
          <a:p>
            <a:pPr algn="just">
              <a:buFontTx/>
              <a:buChar char="•"/>
              <a:defRPr/>
            </a:pPr>
            <a:endParaRPr lang="zh-TW" altLang="en-US">
              <a:ln w="12700">
                <a:solidFill>
                  <a:schemeClr val="tx1"/>
                </a:solidFill>
              </a:ln>
              <a:latin typeface="Arial" charset="0"/>
              <a:ea typeface="新細明體" charset="-120"/>
            </a:endParaRPr>
          </a:p>
        </p:txBody>
      </p:sp>
    </p:spTree>
    <p:extLst>
      <p:ext uri="{BB962C8B-B14F-4D97-AF65-F5344CB8AC3E}">
        <p14:creationId xmlns:p14="http://schemas.microsoft.com/office/powerpoint/2010/main" val="238181127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126</a:t>
            </a:fld>
            <a:endParaRPr lang="en-US" altLang="zh-TW"/>
          </a:p>
        </p:txBody>
      </p:sp>
      <p:sp>
        <p:nvSpPr>
          <p:cNvPr id="5" name="Rectangle 2"/>
          <p:cNvSpPr txBox="1">
            <a:spLocks noChangeArrowheads="1"/>
          </p:cNvSpPr>
          <p:nvPr/>
        </p:nvSpPr>
        <p:spPr bwMode="auto">
          <a:xfrm>
            <a:off x="0" y="285750"/>
            <a:ext cx="9144000" cy="647700"/>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defRPr/>
            </a:pPr>
            <a:r>
              <a:rPr lang="zh-TW" altLang="en-US" sz="3600" kern="0" dirty="0" smtClean="0">
                <a:solidFill>
                  <a:srgbClr val="660066"/>
                </a:solidFill>
                <a:latin typeface="華康超明體" pitchFamily="49" charset="-120"/>
                <a:ea typeface="華康超明體" pitchFamily="49" charset="-120"/>
              </a:rPr>
              <a:t>設定通行碼</a:t>
            </a:r>
          </a:p>
        </p:txBody>
      </p:sp>
      <p:pic>
        <p:nvPicPr>
          <p:cNvPr id="4098" name="圖片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15616" y="1408678"/>
            <a:ext cx="6912768" cy="497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73522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127</a:t>
            </a:fld>
            <a:endParaRPr lang="en-US" altLang="zh-TW"/>
          </a:p>
        </p:txBody>
      </p:sp>
      <p:sp>
        <p:nvSpPr>
          <p:cNvPr id="5" name="Rectangle 2"/>
          <p:cNvSpPr txBox="1">
            <a:spLocks noChangeArrowheads="1"/>
          </p:cNvSpPr>
          <p:nvPr/>
        </p:nvSpPr>
        <p:spPr bwMode="auto">
          <a:xfrm>
            <a:off x="0" y="285750"/>
            <a:ext cx="9144000" cy="647700"/>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defRPr/>
            </a:pPr>
            <a:r>
              <a:rPr lang="zh-TW" altLang="en-US" sz="3600" kern="0" dirty="0">
                <a:solidFill>
                  <a:srgbClr val="660066"/>
                </a:solidFill>
                <a:latin typeface="華康超明體" pitchFamily="49" charset="-120"/>
                <a:ea typeface="華康超明體" pitchFamily="49" charset="-120"/>
              </a:rPr>
              <a:t>列印</a:t>
            </a:r>
            <a:r>
              <a:rPr lang="zh-TW" altLang="en-US" sz="3600" kern="0" dirty="0" smtClean="0">
                <a:solidFill>
                  <a:srgbClr val="660066"/>
                </a:solidFill>
                <a:latin typeface="華康超明體" pitchFamily="49" charset="-120"/>
                <a:ea typeface="華康超明體" pitchFamily="49" charset="-120"/>
              </a:rPr>
              <a:t>通行碼留存</a:t>
            </a:r>
          </a:p>
        </p:txBody>
      </p:sp>
      <p:pic>
        <p:nvPicPr>
          <p:cNvPr id="2050"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51520" y="2420888"/>
            <a:ext cx="8712968" cy="185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113214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128</a:t>
            </a:fld>
            <a:endParaRPr lang="en-US" altLang="zh-TW"/>
          </a:p>
        </p:txBody>
      </p:sp>
      <p:pic>
        <p:nvPicPr>
          <p:cNvPr id="5" name="圖片 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1561" y="1117936"/>
            <a:ext cx="6984775" cy="44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a:spLocks noGrp="1" noChangeArrowheads="1"/>
          </p:cNvSpPr>
          <p:nvPr>
            <p:ph type="title" idx="4294967295"/>
          </p:nvPr>
        </p:nvSpPr>
        <p:spPr>
          <a:xfrm>
            <a:off x="0" y="285750"/>
            <a:ext cx="9144000" cy="647700"/>
          </a:xfrm>
        </p:spPr>
        <p:txBody>
          <a:bodyPr/>
          <a:lstStyle/>
          <a:p>
            <a:pPr eaLnBrk="1" hangingPunct="1"/>
            <a:r>
              <a:rPr lang="zh-TW" altLang="en-US" sz="3600" dirty="0">
                <a:solidFill>
                  <a:srgbClr val="660066"/>
                </a:solidFill>
                <a:latin typeface="華康超明體" pitchFamily="49" charset="-120"/>
                <a:ea typeface="華康超明體" pitchFamily="49" charset="-120"/>
              </a:rPr>
              <a:t>進</a:t>
            </a:r>
            <a:r>
              <a:rPr lang="zh-TW" altLang="en-US" sz="3600" dirty="0" smtClean="0">
                <a:solidFill>
                  <a:srgbClr val="660066"/>
                </a:solidFill>
                <a:latin typeface="華康超明體" pitchFamily="49" charset="-120"/>
                <a:ea typeface="華康超明體" pitchFamily="49" charset="-120"/>
              </a:rPr>
              <a:t>入</a:t>
            </a:r>
            <a:r>
              <a:rPr lang="zh-TW" altLang="en-US" sz="3600" dirty="0">
                <a:solidFill>
                  <a:srgbClr val="660066"/>
                </a:solidFill>
                <a:latin typeface="華康超明體" pitchFamily="49" charset="-120"/>
                <a:ea typeface="華康超明體" pitchFamily="49" charset="-120"/>
              </a:rPr>
              <a:t>資格</a:t>
            </a:r>
            <a:r>
              <a:rPr lang="zh-TW" altLang="en-US" sz="3600" dirty="0" smtClean="0">
                <a:solidFill>
                  <a:srgbClr val="660066"/>
                </a:solidFill>
                <a:latin typeface="華康超明體" pitchFamily="49" charset="-120"/>
                <a:ea typeface="華康超明體" pitchFamily="49" charset="-120"/>
              </a:rPr>
              <a:t>審查登錄系統</a:t>
            </a:r>
          </a:p>
        </p:txBody>
      </p:sp>
      <p:sp>
        <p:nvSpPr>
          <p:cNvPr id="7" name="Rectangle 5"/>
          <p:cNvSpPr>
            <a:spLocks noChangeArrowheads="1"/>
          </p:cNvSpPr>
          <p:nvPr/>
        </p:nvSpPr>
        <p:spPr bwMode="auto">
          <a:xfrm>
            <a:off x="1763688" y="4178336"/>
            <a:ext cx="4680520" cy="1430750"/>
          </a:xfrm>
          <a:prstGeom prst="rect">
            <a:avLst/>
          </a:prstGeom>
          <a:noFill/>
          <a:ln w="38100">
            <a:solidFill>
              <a:srgbClr val="FF0000"/>
            </a:solidFill>
            <a:prstDash val="solid"/>
            <a:miter lim="800000"/>
            <a:headEnd/>
            <a:tailEnd/>
          </a:ln>
        </p:spPr>
        <p:txBody>
          <a:bodyPr wrap="none" anchor="ctr"/>
          <a:lstStyle/>
          <a:p>
            <a:pPr algn="just">
              <a:buFontTx/>
              <a:buChar char="•"/>
              <a:defRPr/>
            </a:pPr>
            <a:endParaRPr lang="zh-TW" altLang="en-US">
              <a:ln w="12700">
                <a:solidFill>
                  <a:schemeClr val="tx1"/>
                </a:solidFill>
              </a:ln>
              <a:latin typeface="Arial" charset="0"/>
              <a:ea typeface="新細明體" charset="-120"/>
            </a:endParaRPr>
          </a:p>
        </p:txBody>
      </p:sp>
      <p:sp>
        <p:nvSpPr>
          <p:cNvPr id="8" name="Text Box 4"/>
          <p:cNvSpPr txBox="1">
            <a:spLocks noChangeArrowheads="1"/>
          </p:cNvSpPr>
          <p:nvPr/>
        </p:nvSpPr>
        <p:spPr bwMode="auto">
          <a:xfrm>
            <a:off x="714375" y="5725368"/>
            <a:ext cx="7715250" cy="1016000"/>
          </a:xfrm>
          <a:prstGeom prst="rect">
            <a:avLst/>
          </a:prstGeom>
          <a:solidFill>
            <a:srgbClr val="FFCC99"/>
          </a:solidFill>
          <a:ln w="9525" algn="ctr">
            <a:solidFill>
              <a:srgbClr val="800000"/>
            </a:solidFill>
            <a:miter lim="800000"/>
            <a:headEnd/>
            <a:tailEnd/>
          </a:ln>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2000" dirty="0">
                <a:latin typeface="微軟正黑體" pitchFamily="34" charset="-120"/>
                <a:ea typeface="微軟正黑體" pitchFamily="34" charset="-120"/>
              </a:rPr>
              <a:t>點選「進入資格審查登錄系統」系統將會自動檢核下列項目</a:t>
            </a:r>
          </a:p>
          <a:p>
            <a:pPr eaLnBrk="1" hangingPunct="1">
              <a:spcBef>
                <a:spcPct val="0"/>
              </a:spcBef>
              <a:buClr>
                <a:schemeClr val="accent1"/>
              </a:buClr>
              <a:buFontTx/>
              <a:buNone/>
            </a:pPr>
            <a:r>
              <a:rPr lang="en-US" altLang="zh-TW" sz="2000" dirty="0">
                <a:latin typeface="微軟正黑體" pitchFamily="34" charset="-120"/>
                <a:ea typeface="微軟正黑體" pitchFamily="34" charset="-120"/>
              </a:rPr>
              <a:t>1. </a:t>
            </a:r>
            <a:r>
              <a:rPr lang="zh-TW" altLang="en-US" sz="2000" dirty="0">
                <a:latin typeface="微軟正黑體" pitchFamily="34" charset="-120"/>
                <a:ea typeface="微軟正黑體" pitchFamily="34" charset="-120"/>
              </a:rPr>
              <a:t>檢核是否已登錄過資料</a:t>
            </a:r>
          </a:p>
          <a:p>
            <a:pPr eaLnBrk="1" hangingPunct="1">
              <a:spcBef>
                <a:spcPct val="0"/>
              </a:spcBef>
              <a:buClr>
                <a:schemeClr val="accent1"/>
              </a:buClr>
              <a:buFontTx/>
              <a:buNone/>
            </a:pPr>
            <a:r>
              <a:rPr lang="en-US" altLang="zh-TW" sz="2000" dirty="0">
                <a:latin typeface="微軟正黑體" pitchFamily="34" charset="-120"/>
                <a:ea typeface="微軟正黑體" pitchFamily="34" charset="-120"/>
              </a:rPr>
              <a:t>2. </a:t>
            </a:r>
            <a:r>
              <a:rPr lang="zh-TW" altLang="en-US" sz="2000" dirty="0">
                <a:latin typeface="微軟正黑體" pitchFamily="34" charset="-120"/>
                <a:ea typeface="微軟正黑體" pitchFamily="34" charset="-120"/>
              </a:rPr>
              <a:t>檢核通行碼是否正確</a:t>
            </a:r>
          </a:p>
        </p:txBody>
      </p:sp>
    </p:spTree>
    <p:extLst>
      <p:ext uri="{BB962C8B-B14F-4D97-AF65-F5344CB8AC3E}">
        <p14:creationId xmlns:p14="http://schemas.microsoft.com/office/powerpoint/2010/main" val="35378173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l="1111" t="1738" r="2605" b="2371"/>
          <a:stretch>
            <a:fillRect/>
          </a:stretch>
        </p:blipFill>
        <p:spPr bwMode="auto">
          <a:xfrm>
            <a:off x="1475655" y="1268760"/>
            <a:ext cx="6622249" cy="518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3FE46D5C-ACB4-470D-B69B-2479D25F6634}" type="slidenum">
              <a:rPr lang="zh-TW" altLang="en-US" sz="1400" smtClean="0">
                <a:ea typeface="新細明體" pitchFamily="18" charset="-120"/>
              </a:rPr>
              <a:pPr>
                <a:spcBef>
                  <a:spcPct val="0"/>
                </a:spcBef>
                <a:buFontTx/>
                <a:buNone/>
              </a:pPr>
              <a:t>129</a:t>
            </a:fld>
            <a:endParaRPr lang="en-US" altLang="zh-TW" sz="1400" smtClean="0">
              <a:ea typeface="新細明體" pitchFamily="18" charset="-120"/>
            </a:endParaRPr>
          </a:p>
        </p:txBody>
      </p:sp>
      <p:sp>
        <p:nvSpPr>
          <p:cNvPr id="4" name="Rectangle 2"/>
          <p:cNvSpPr txBox="1">
            <a:spLocks noChangeArrowheads="1"/>
          </p:cNvSpPr>
          <p:nvPr/>
        </p:nvSpPr>
        <p:spPr bwMode="auto">
          <a:xfrm>
            <a:off x="0" y="285750"/>
            <a:ext cx="9144000" cy="647700"/>
          </a:xfrm>
          <a:prstGeom prst="rect">
            <a:avLst/>
          </a:prstGeom>
          <a:noFill/>
          <a:ln w="9525">
            <a:noFill/>
            <a:miter lim="800000"/>
            <a:headEnd/>
            <a:tailEnd/>
          </a:ln>
        </p:spPr>
        <p:txBody>
          <a:bodyPr anchor="ct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defRPr/>
            </a:pPr>
            <a:r>
              <a:rPr lang="zh-TW" altLang="en-US" sz="3600" kern="0" dirty="0" smtClean="0">
                <a:solidFill>
                  <a:srgbClr val="660066"/>
                </a:solidFill>
                <a:latin typeface="華康超明體" pitchFamily="49" charset="-120"/>
                <a:ea typeface="華康超明體" pitchFamily="49" charset="-120"/>
              </a:rPr>
              <a:t>閱讀「隱私權保護政策聲明」</a:t>
            </a:r>
          </a:p>
        </p:txBody>
      </p:sp>
      <p:sp>
        <p:nvSpPr>
          <p:cNvPr id="5" name="Rectangle 5"/>
          <p:cNvSpPr>
            <a:spLocks noChangeArrowheads="1"/>
          </p:cNvSpPr>
          <p:nvPr/>
        </p:nvSpPr>
        <p:spPr bwMode="auto">
          <a:xfrm>
            <a:off x="3491880" y="6092825"/>
            <a:ext cx="2520280" cy="215900"/>
          </a:xfrm>
          <a:prstGeom prst="rect">
            <a:avLst/>
          </a:prstGeom>
          <a:noFill/>
          <a:ln w="38100">
            <a:solidFill>
              <a:srgbClr val="FF0000"/>
            </a:solidFill>
            <a:prstDash val="solid"/>
            <a:miter lim="800000"/>
            <a:headEnd/>
            <a:tailEnd/>
          </a:ln>
        </p:spPr>
        <p:txBody>
          <a:bodyPr wrap="none" anchor="ctr"/>
          <a:lstStyle/>
          <a:p>
            <a:pPr algn="just">
              <a:buFontTx/>
              <a:buChar char="•"/>
              <a:defRPr/>
            </a:pPr>
            <a:endParaRPr lang="zh-TW" altLang="en-US">
              <a:ln w="12700">
                <a:solidFill>
                  <a:schemeClr val="tx1"/>
                </a:solidFill>
              </a:ln>
              <a:latin typeface="Arial" charset="0"/>
              <a:ea typeface="新細明體" charset="-120"/>
            </a:endParaRPr>
          </a:p>
        </p:txBody>
      </p:sp>
    </p:spTree>
    <p:extLst>
      <p:ext uri="{BB962C8B-B14F-4D97-AF65-F5344CB8AC3E}">
        <p14:creationId xmlns:p14="http://schemas.microsoft.com/office/powerpoint/2010/main" val="27138018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7" name="Rectangle 2"/>
          <p:cNvSpPr>
            <a:spLocks noGrp="1"/>
          </p:cNvSpPr>
          <p:nvPr>
            <p:ph type="title" idx="4294967295"/>
          </p:nvPr>
        </p:nvSpPr>
        <p:spPr>
          <a:xfrm>
            <a:off x="38100" y="214313"/>
            <a:ext cx="9080500" cy="796925"/>
          </a:xfrm>
          <a:ln/>
        </p:spPr>
        <p:txBody>
          <a:bodyPr/>
          <a:lstStyle/>
          <a:p>
            <a:pPr eaLnBrk="1" hangingPunct="1"/>
            <a:r>
              <a:rPr lang="zh-TW" altLang="en-US" sz="3800" kern="1200" dirty="0" smtClean="0">
                <a:solidFill>
                  <a:schemeClr val="tx1"/>
                </a:solidFill>
                <a:latin typeface="華康超明體" pitchFamily="49" charset="-120"/>
                <a:ea typeface="華康超明體" pitchFamily="49" charset="-120"/>
              </a:rPr>
              <a:t>資格審查登錄</a:t>
            </a:r>
            <a:r>
              <a:rPr lang="en-US" altLang="zh-TW" sz="3800" kern="1200" dirty="0" smtClean="0">
                <a:solidFill>
                  <a:schemeClr val="tx1"/>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統測准考證考生清冊資料匯入</a:t>
            </a:r>
          </a:p>
        </p:txBody>
      </p:sp>
      <p:sp>
        <p:nvSpPr>
          <p:cNvPr id="4" name="投影片編號版面配置區 3"/>
          <p:cNvSpPr>
            <a:spLocks noGrp="1"/>
          </p:cNvSpPr>
          <p:nvPr>
            <p:ph type="sldNum" sz="quarter" idx="12"/>
          </p:nvPr>
        </p:nvSpPr>
        <p:spPr/>
        <p:txBody>
          <a:bodyPr/>
          <a:lstStyle/>
          <a:p>
            <a:pPr>
              <a:defRPr/>
            </a:pPr>
            <a:fld id="{AA1A49E5-3A20-407A-9D87-6D755D365273}" type="slidenum">
              <a:rPr lang="zh-TW" altLang="en-US" smtClean="0"/>
              <a:pPr>
                <a:defRPr/>
              </a:pPr>
              <a:t>13</a:t>
            </a:fld>
            <a:endParaRPr lang="en-US" altLang="zh-TW"/>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048" y="1271040"/>
            <a:ext cx="8797938" cy="2229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utoShape 6"/>
          <p:cNvSpPr>
            <a:spLocks noChangeArrowheads="1"/>
          </p:cNvSpPr>
          <p:nvPr/>
        </p:nvSpPr>
        <p:spPr bwMode="auto">
          <a:xfrm rot="10800000">
            <a:off x="2763267" y="1092943"/>
            <a:ext cx="4391025" cy="357187"/>
          </a:xfrm>
          <a:prstGeom prst="wedgeRectCallout">
            <a:avLst>
              <a:gd name="adj1" fmla="val 53158"/>
              <a:gd name="adj2" fmla="val -3978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dirty="0">
                <a:solidFill>
                  <a:srgbClr val="000000"/>
                </a:solidFill>
                <a:latin typeface="微軟正黑體" pitchFamily="34" charset="-120"/>
                <a:ea typeface="微軟正黑體" pitchFamily="34" charset="-120"/>
              </a:rPr>
              <a:t>統測「</a:t>
            </a:r>
            <a:r>
              <a:rPr lang="zh-TW" altLang="en-US" dirty="0">
                <a:latin typeface="微軟正黑體" pitchFamily="34" charset="-120"/>
                <a:ea typeface="微軟正黑體" pitchFamily="34" charset="-120"/>
              </a:rPr>
              <a:t>准考證考生清冊」</a:t>
            </a:r>
            <a:r>
              <a:rPr kumimoji="0" lang="zh-TW" altLang="en-US" dirty="0">
                <a:solidFill>
                  <a:srgbClr val="000000"/>
                </a:solidFill>
                <a:latin typeface="微軟正黑體" pitchFamily="34" charset="-120"/>
                <a:ea typeface="微軟正黑體" pitchFamily="34" charset="-120"/>
              </a:rPr>
              <a:t>發佈資料範例</a:t>
            </a:r>
            <a:endParaRPr kumimoji="0" lang="en-US" altLang="zh-TW" dirty="0">
              <a:solidFill>
                <a:srgbClr val="000000"/>
              </a:solidFill>
              <a:latin typeface="微軟正黑體" pitchFamily="34" charset="-120"/>
              <a:ea typeface="微軟正黑體" pitchFamily="34" charset="-120"/>
            </a:endParaRPr>
          </a:p>
        </p:txBody>
      </p:sp>
      <p:sp>
        <p:nvSpPr>
          <p:cNvPr id="10" name="矩形 9"/>
          <p:cNvSpPr/>
          <p:nvPr/>
        </p:nvSpPr>
        <p:spPr>
          <a:xfrm>
            <a:off x="231266" y="1687839"/>
            <a:ext cx="8568952" cy="181312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片 1"/>
          <p:cNvPicPr>
            <a:picLocks noChangeAspect="1"/>
          </p:cNvPicPr>
          <p:nvPr/>
        </p:nvPicPr>
        <p:blipFill>
          <a:blip r:embed="rId4"/>
          <a:stretch>
            <a:fillRect/>
          </a:stretch>
        </p:blipFill>
        <p:spPr>
          <a:xfrm>
            <a:off x="146730" y="2651000"/>
            <a:ext cx="8989977" cy="3594224"/>
          </a:xfrm>
          <a:prstGeom prst="rect">
            <a:avLst/>
          </a:prstGeom>
        </p:spPr>
      </p:pic>
      <p:sp>
        <p:nvSpPr>
          <p:cNvPr id="3" name="矩形 2"/>
          <p:cNvSpPr/>
          <p:nvPr/>
        </p:nvSpPr>
        <p:spPr>
          <a:xfrm>
            <a:off x="5652120" y="4077072"/>
            <a:ext cx="1224136"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393008" y="2729900"/>
            <a:ext cx="1491360" cy="1426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l="1492" t="5406" r="2859" b="6677"/>
          <a:stretch>
            <a:fillRect/>
          </a:stretch>
        </p:blipFill>
        <p:spPr bwMode="auto">
          <a:xfrm>
            <a:off x="827584" y="1772816"/>
            <a:ext cx="7995244"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3"/>
          <p:cNvSpPr>
            <a:spLocks noGrp="1" noChangeArrowheads="1"/>
          </p:cNvSpPr>
          <p:nvPr>
            <p:ph type="title" idx="4294967295"/>
          </p:nvPr>
        </p:nvSpPr>
        <p:spPr>
          <a:xfrm>
            <a:off x="0" y="285750"/>
            <a:ext cx="9144000" cy="647700"/>
          </a:xfrm>
        </p:spPr>
        <p:txBody>
          <a:bodyPr/>
          <a:lstStyle/>
          <a:p>
            <a:pPr eaLnBrk="1" hangingPunct="1"/>
            <a:r>
              <a:rPr lang="zh-TW" altLang="en-US" sz="3600" dirty="0" smtClean="0">
                <a:solidFill>
                  <a:srgbClr val="660066"/>
                </a:solidFill>
                <a:latin typeface="華康超明體" pitchFamily="49" charset="-120"/>
                <a:ea typeface="華康超明體" pitchFamily="49" charset="-120"/>
              </a:rPr>
              <a:t>詳閱登錄資料注意事項</a:t>
            </a:r>
          </a:p>
        </p:txBody>
      </p:sp>
      <p:sp>
        <p:nvSpPr>
          <p:cNvPr id="20484" name="Rectangle 4"/>
          <p:cNvSpPr>
            <a:spLocks noChangeArrowheads="1"/>
          </p:cNvSpPr>
          <p:nvPr/>
        </p:nvSpPr>
        <p:spPr bwMode="auto">
          <a:xfrm>
            <a:off x="900113" y="3933825"/>
            <a:ext cx="4929187" cy="282575"/>
          </a:xfrm>
          <a:prstGeom prst="rect">
            <a:avLst/>
          </a:prstGeom>
          <a:noFill/>
          <a:ln w="38100">
            <a:solidFill>
              <a:srgbClr val="C0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20485" name="AutoShape 5"/>
          <p:cNvSpPr>
            <a:spLocks noChangeArrowheads="1"/>
          </p:cNvSpPr>
          <p:nvPr/>
        </p:nvSpPr>
        <p:spPr bwMode="auto">
          <a:xfrm>
            <a:off x="557213" y="5118100"/>
            <a:ext cx="8072437" cy="663575"/>
          </a:xfrm>
          <a:prstGeom prst="wedgeRectCallout">
            <a:avLst>
              <a:gd name="adj1" fmla="val -12009"/>
              <a:gd name="adj2" fmla="val -14827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請考生詳閱資格審查登錄資料注意事項，閱讀完畢並勾選遵守注意事項核取方塊，並按下方同意按鈕才可以繼續，不同意則返回首頁</a:t>
            </a:r>
          </a:p>
        </p:txBody>
      </p:sp>
      <p:sp>
        <p:nvSpPr>
          <p:cNvPr id="2048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F5E20F5C-ED1E-40C1-9EE7-F3EBF7526CCF}" type="slidenum">
              <a:rPr lang="zh-TW" altLang="en-US" sz="1400" smtClean="0">
                <a:ea typeface="新細明體" pitchFamily="18" charset="-120"/>
              </a:rPr>
              <a:pPr>
                <a:spcBef>
                  <a:spcPct val="0"/>
                </a:spcBef>
                <a:buFontTx/>
                <a:buNone/>
              </a:pPr>
              <a:t>130</a:t>
            </a:fld>
            <a:endParaRPr lang="en-US" altLang="zh-TW" sz="1400" smtClean="0">
              <a:ea typeface="新細明體" pitchFamily="18" charset="-120"/>
            </a:endParaRPr>
          </a:p>
        </p:txBody>
      </p:sp>
    </p:spTree>
    <p:extLst>
      <p:ext uri="{BB962C8B-B14F-4D97-AF65-F5344CB8AC3E}">
        <p14:creationId xmlns:p14="http://schemas.microsoft.com/office/powerpoint/2010/main" val="326476154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1600" y="1822376"/>
            <a:ext cx="7205853" cy="412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3"/>
          <p:cNvSpPr>
            <a:spLocks noGrp="1" noChangeArrowheads="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選擇報名資格</a:t>
            </a:r>
          </a:p>
        </p:txBody>
      </p:sp>
      <p:sp>
        <p:nvSpPr>
          <p:cNvPr id="21508" name="AutoShape 4"/>
          <p:cNvSpPr>
            <a:spLocks noChangeArrowheads="1"/>
          </p:cNvSpPr>
          <p:nvPr/>
        </p:nvSpPr>
        <p:spPr bwMode="auto">
          <a:xfrm>
            <a:off x="827584" y="6093296"/>
            <a:ext cx="6929438" cy="642938"/>
          </a:xfrm>
          <a:prstGeom prst="accentBorderCallout2">
            <a:avLst>
              <a:gd name="adj1" fmla="val 60111"/>
              <a:gd name="adj2" fmla="val 0"/>
              <a:gd name="adj3" fmla="val -279393"/>
              <a:gd name="adj4" fmla="val -8114"/>
              <a:gd name="adj5" fmla="val -506888"/>
              <a:gd name="adj6" fmla="val 310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華康中黑體" pitchFamily="49" charset="-120"/>
              </a:rPr>
              <a:t>請依序選擇您所持有的競賽</a:t>
            </a:r>
            <a:r>
              <a:rPr kumimoji="0" lang="en-US" altLang="zh-TW" sz="1800" dirty="0">
                <a:solidFill>
                  <a:srgbClr val="000000"/>
                </a:solidFill>
                <a:latin typeface="華康中黑體" pitchFamily="49" charset="-120"/>
              </a:rPr>
              <a:t>/</a:t>
            </a:r>
            <a:r>
              <a:rPr kumimoji="0" lang="zh-TW" altLang="en-US" sz="1800" dirty="0">
                <a:solidFill>
                  <a:srgbClr val="000000"/>
                </a:solidFill>
                <a:latin typeface="華康中黑體" pitchFamily="49" charset="-120"/>
              </a:rPr>
              <a:t>證照種類、名稱、競賽名次</a:t>
            </a:r>
            <a:r>
              <a:rPr kumimoji="0" lang="en-US" altLang="zh-TW" sz="1800" dirty="0">
                <a:solidFill>
                  <a:srgbClr val="000000"/>
                </a:solidFill>
                <a:latin typeface="華康中黑體" pitchFamily="49" charset="-120"/>
              </a:rPr>
              <a:t>/</a:t>
            </a:r>
            <a:r>
              <a:rPr kumimoji="0" lang="zh-TW" altLang="en-US" sz="1800" dirty="0">
                <a:solidFill>
                  <a:srgbClr val="000000"/>
                </a:solidFill>
                <a:latin typeface="華康中黑體" pitchFamily="49" charset="-120"/>
              </a:rPr>
              <a:t>證照等級、職種</a:t>
            </a:r>
            <a:r>
              <a:rPr kumimoji="0" lang="en-US" altLang="zh-TW" sz="1800" dirty="0">
                <a:solidFill>
                  <a:srgbClr val="000000"/>
                </a:solidFill>
                <a:latin typeface="華康中黑體" pitchFamily="49" charset="-120"/>
              </a:rPr>
              <a:t>(</a:t>
            </a:r>
            <a:r>
              <a:rPr kumimoji="0" lang="zh-TW" altLang="en-US" sz="1800" dirty="0">
                <a:solidFill>
                  <a:srgbClr val="000000"/>
                </a:solidFill>
                <a:latin typeface="華康中黑體" pitchFamily="49" charset="-120"/>
              </a:rPr>
              <a:t>類</a:t>
            </a:r>
            <a:r>
              <a:rPr kumimoji="0" lang="en-US" altLang="zh-TW" sz="1800" dirty="0">
                <a:solidFill>
                  <a:srgbClr val="000000"/>
                </a:solidFill>
                <a:latin typeface="華康中黑體" pitchFamily="49" charset="-120"/>
              </a:rPr>
              <a:t>)</a:t>
            </a:r>
            <a:r>
              <a:rPr kumimoji="0" lang="zh-TW" altLang="en-US" sz="1800" dirty="0">
                <a:solidFill>
                  <a:srgbClr val="000000"/>
                </a:solidFill>
                <a:latin typeface="華康中黑體" pitchFamily="49" charset="-120"/>
              </a:rPr>
              <a:t>、發照日期、入學年度、畢</a:t>
            </a:r>
            <a:r>
              <a:rPr kumimoji="0" lang="en-US" altLang="zh-TW" sz="1800" dirty="0">
                <a:solidFill>
                  <a:srgbClr val="000000"/>
                </a:solidFill>
                <a:latin typeface="華康中黑體" pitchFamily="49" charset="-120"/>
              </a:rPr>
              <a:t>(</a:t>
            </a:r>
            <a:r>
              <a:rPr kumimoji="0" lang="zh-TW" altLang="en-US" sz="1800" dirty="0">
                <a:solidFill>
                  <a:srgbClr val="000000"/>
                </a:solidFill>
                <a:latin typeface="華康中黑體" pitchFamily="49" charset="-120"/>
              </a:rPr>
              <a:t>肄</a:t>
            </a:r>
            <a:r>
              <a:rPr kumimoji="0" lang="en-US" altLang="zh-TW" sz="1800" dirty="0">
                <a:solidFill>
                  <a:srgbClr val="000000"/>
                </a:solidFill>
                <a:latin typeface="華康中黑體" pitchFamily="49" charset="-120"/>
              </a:rPr>
              <a:t>)</a:t>
            </a:r>
            <a:r>
              <a:rPr kumimoji="0" lang="zh-TW" altLang="en-US" sz="1800" dirty="0">
                <a:solidFill>
                  <a:srgbClr val="000000"/>
                </a:solidFill>
                <a:latin typeface="華康中黑體" pitchFamily="49" charset="-120"/>
              </a:rPr>
              <a:t>業年度  </a:t>
            </a:r>
          </a:p>
        </p:txBody>
      </p:sp>
      <p:sp>
        <p:nvSpPr>
          <p:cNvPr id="21509" name="Rectangle 5"/>
          <p:cNvSpPr>
            <a:spLocks noChangeArrowheads="1"/>
          </p:cNvSpPr>
          <p:nvPr/>
        </p:nvSpPr>
        <p:spPr bwMode="auto">
          <a:xfrm>
            <a:off x="3505200" y="5588347"/>
            <a:ext cx="1285875" cy="288925"/>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21510" name="Text Box 6"/>
          <p:cNvSpPr txBox="1">
            <a:spLocks noChangeArrowheads="1"/>
          </p:cNvSpPr>
          <p:nvPr/>
        </p:nvSpPr>
        <p:spPr bwMode="auto">
          <a:xfrm>
            <a:off x="5082133" y="3743623"/>
            <a:ext cx="3857625" cy="2032000"/>
          </a:xfrm>
          <a:prstGeom prst="rect">
            <a:avLst/>
          </a:prstGeom>
          <a:solidFill>
            <a:srgbClr val="FFCC99"/>
          </a:solidFill>
          <a:ln w="9525" algn="ctr">
            <a:solidFill>
              <a:srgbClr val="800000"/>
            </a:solidFill>
            <a:miter lim="800000"/>
            <a:headEnd/>
            <a:tailEnd/>
          </a:ln>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1800">
                <a:latin typeface="微軟正黑體" pitchFamily="34" charset="-120"/>
                <a:ea typeface="微軟正黑體" pitchFamily="34" charset="-120"/>
              </a:rPr>
              <a:t>點選「下一步</a:t>
            </a:r>
            <a:r>
              <a:rPr lang="en-US" altLang="zh-TW" sz="1800">
                <a:latin typeface="微軟正黑體" pitchFamily="34" charset="-120"/>
                <a:ea typeface="微軟正黑體" pitchFamily="34" charset="-120"/>
              </a:rPr>
              <a:t>(</a:t>
            </a:r>
            <a:r>
              <a:rPr lang="zh-TW" altLang="en-US" sz="1800">
                <a:latin typeface="微軟正黑體" pitchFamily="34" charset="-120"/>
                <a:ea typeface="微軟正黑體" pitchFamily="34" charset="-120"/>
              </a:rPr>
              <a:t>儲存</a:t>
            </a:r>
            <a:r>
              <a:rPr lang="en-US" altLang="zh-TW" sz="1800">
                <a:latin typeface="微軟正黑體" pitchFamily="34" charset="-120"/>
                <a:ea typeface="微軟正黑體" pitchFamily="34" charset="-120"/>
              </a:rPr>
              <a:t>)</a:t>
            </a:r>
            <a:r>
              <a:rPr lang="zh-TW" altLang="en-US" sz="1800">
                <a:latin typeface="微軟正黑體" pitchFamily="34" charset="-120"/>
                <a:ea typeface="微軟正黑體" pitchFamily="34" charset="-120"/>
              </a:rPr>
              <a:t>」系統將會自動檢核下列項目：</a:t>
            </a:r>
          </a:p>
          <a:p>
            <a:pPr eaLnBrk="1" hangingPunct="1">
              <a:spcBef>
                <a:spcPct val="0"/>
              </a:spcBef>
              <a:buClr>
                <a:schemeClr val="accent1"/>
              </a:buClr>
              <a:buFontTx/>
              <a:buNone/>
            </a:pPr>
            <a:r>
              <a:rPr lang="en-US" altLang="zh-TW" sz="1800">
                <a:latin typeface="微軟正黑體" pitchFamily="34" charset="-120"/>
                <a:ea typeface="微軟正黑體" pitchFamily="34" charset="-120"/>
              </a:rPr>
              <a:t>1.</a:t>
            </a:r>
            <a:r>
              <a:rPr lang="zh-TW" altLang="zh-TW" sz="1800">
                <a:latin typeface="微軟正黑體" pitchFamily="34" charset="-120"/>
                <a:ea typeface="微軟正黑體" pitchFamily="34" charset="-120"/>
              </a:rPr>
              <a:t>檢核是否為入學</a:t>
            </a:r>
            <a:r>
              <a:rPr lang="zh-TW" altLang="en-US" sz="1800">
                <a:latin typeface="微軟正黑體" pitchFamily="34" charset="-120"/>
                <a:ea typeface="微軟正黑體" pitchFamily="34" charset="-120"/>
              </a:rPr>
              <a:t>高級中等學校</a:t>
            </a:r>
            <a:r>
              <a:rPr lang="zh-TW" altLang="zh-TW" sz="1800">
                <a:latin typeface="微軟正黑體" pitchFamily="34" charset="-120"/>
                <a:ea typeface="微軟正黑體" pitchFamily="34" charset="-120"/>
              </a:rPr>
              <a:t>後取得證照</a:t>
            </a:r>
          </a:p>
          <a:p>
            <a:pPr eaLnBrk="1" hangingPunct="1">
              <a:spcBef>
                <a:spcPct val="0"/>
              </a:spcBef>
              <a:buClr>
                <a:schemeClr val="accent1"/>
              </a:buClr>
              <a:buFontTx/>
              <a:buNone/>
            </a:pPr>
            <a:r>
              <a:rPr lang="en-US" altLang="zh-TW" sz="1800">
                <a:latin typeface="微軟正黑體" pitchFamily="34" charset="-120"/>
                <a:ea typeface="微軟正黑體" pitchFamily="34" charset="-120"/>
              </a:rPr>
              <a:t>2.</a:t>
            </a:r>
            <a:r>
              <a:rPr lang="zh-TW" altLang="en-US" sz="1800">
                <a:latin typeface="微軟正黑體" pitchFamily="34" charset="-120"/>
                <a:ea typeface="微軟正黑體" pitchFamily="34" charset="-120"/>
              </a:rPr>
              <a:t>檢核是否符合技優甄審報考資格</a:t>
            </a:r>
          </a:p>
          <a:p>
            <a:pPr eaLnBrk="1" hangingPunct="1">
              <a:spcBef>
                <a:spcPct val="0"/>
              </a:spcBef>
              <a:buClr>
                <a:schemeClr val="accent1"/>
              </a:buClr>
              <a:buFontTx/>
              <a:buNone/>
            </a:pPr>
            <a:r>
              <a:rPr lang="zh-TW" altLang="en-US" sz="1800">
                <a:latin typeface="微軟正黑體" pitchFamily="34" charset="-120"/>
                <a:ea typeface="微軟正黑體" pitchFamily="34" charset="-120"/>
              </a:rPr>
              <a:t>*若未符合上述其中一項將無法下一步登錄資料</a:t>
            </a:r>
          </a:p>
        </p:txBody>
      </p:sp>
      <p:sp>
        <p:nvSpPr>
          <p:cNvPr id="2151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9597124C-F730-447F-B5E4-15AF32D9C718}" type="slidenum">
              <a:rPr lang="zh-TW" altLang="en-US" sz="1400" smtClean="0">
                <a:ea typeface="新細明體" pitchFamily="18" charset="-120"/>
              </a:rPr>
              <a:pPr>
                <a:spcBef>
                  <a:spcPct val="0"/>
                </a:spcBef>
                <a:buFontTx/>
                <a:buNone/>
              </a:pPr>
              <a:t>131</a:t>
            </a:fld>
            <a:endParaRPr lang="en-US" altLang="zh-TW" sz="1400" smtClean="0">
              <a:ea typeface="新細明體" pitchFamily="18" charset="-120"/>
            </a:endParaRPr>
          </a:p>
        </p:txBody>
      </p:sp>
      <p:sp>
        <p:nvSpPr>
          <p:cNvPr id="8" name="AutoShape 5"/>
          <p:cNvSpPr>
            <a:spLocks noChangeArrowheads="1"/>
          </p:cNvSpPr>
          <p:nvPr/>
        </p:nvSpPr>
        <p:spPr bwMode="auto">
          <a:xfrm>
            <a:off x="467544" y="980728"/>
            <a:ext cx="8072437" cy="663575"/>
          </a:xfrm>
          <a:prstGeom prst="wedgeRectCallout">
            <a:avLst>
              <a:gd name="adj1" fmla="val -36198"/>
              <a:gd name="adj2" fmla="val 8569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smtClean="0">
                <a:solidFill>
                  <a:srgbClr val="000000"/>
                </a:solidFill>
                <a:latin typeface="微軟正黑體" pitchFamily="34" charset="-120"/>
                <a:ea typeface="微軟正黑體" pitchFamily="34" charset="-120"/>
              </a:rPr>
              <a:t>請提醒考生依報名程序逐一完成；建議考生不要使用手機或平板電腦操作，避免畫面閱覽不完全，造成資料登錄疏漏，而影響報名權益。</a:t>
            </a:r>
            <a:endParaRPr kumimoji="0" lang="zh-TW" altLang="en-US" sz="1800" dirty="0">
              <a:solidFill>
                <a:srgbClr val="000000"/>
              </a:solidFill>
              <a:latin typeface="微軟正黑體" pitchFamily="34" charset="-120"/>
              <a:ea typeface="微軟正黑體" pitchFamily="34" charset="-120"/>
            </a:endParaRPr>
          </a:p>
        </p:txBody>
      </p:sp>
    </p:spTree>
    <p:extLst>
      <p:ext uri="{BB962C8B-B14F-4D97-AF65-F5344CB8AC3E}">
        <p14:creationId xmlns:p14="http://schemas.microsoft.com/office/powerpoint/2010/main" val="354367696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3194" y="1447689"/>
            <a:ext cx="8154411" cy="4318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1" name="Rectangle 3"/>
          <p:cNvSpPr>
            <a:spLocks noGrp="1" noChangeArrowheads="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檢核項目錯誤訊息顯示</a:t>
            </a:r>
          </a:p>
        </p:txBody>
      </p:sp>
      <p:sp>
        <p:nvSpPr>
          <p:cNvPr id="22532" name="AutoShape 4"/>
          <p:cNvSpPr>
            <a:spLocks noChangeArrowheads="1"/>
          </p:cNvSpPr>
          <p:nvPr/>
        </p:nvSpPr>
        <p:spPr bwMode="auto">
          <a:xfrm>
            <a:off x="5364088" y="2473623"/>
            <a:ext cx="3016250" cy="644525"/>
          </a:xfrm>
          <a:prstGeom prst="wedgeRectCallout">
            <a:avLst>
              <a:gd name="adj1" fmla="val -26333"/>
              <a:gd name="adj2" fmla="val 18966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檢核有誤將會在出現訊息方塊以及在訊息提示告知考生</a:t>
            </a:r>
          </a:p>
        </p:txBody>
      </p:sp>
      <p:sp>
        <p:nvSpPr>
          <p:cNvPr id="2253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E182987D-618B-48A1-A1EC-2A3700BAB951}" type="slidenum">
              <a:rPr lang="zh-TW" altLang="en-US" sz="1400" smtClean="0">
                <a:ea typeface="新細明體" pitchFamily="18" charset="-120"/>
              </a:rPr>
              <a:pPr>
                <a:spcBef>
                  <a:spcPct val="0"/>
                </a:spcBef>
                <a:buFontTx/>
                <a:buNone/>
              </a:pPr>
              <a:t>132</a:t>
            </a:fld>
            <a:endParaRPr lang="en-US" altLang="zh-TW" sz="1400" smtClean="0">
              <a:ea typeface="新細明體" pitchFamily="18" charset="-120"/>
            </a:endParaRPr>
          </a:p>
        </p:txBody>
      </p:sp>
      <p:sp>
        <p:nvSpPr>
          <p:cNvPr id="22534" name="Rectangle 5"/>
          <p:cNvSpPr>
            <a:spLocks noChangeArrowheads="1"/>
          </p:cNvSpPr>
          <p:nvPr/>
        </p:nvSpPr>
        <p:spPr bwMode="auto">
          <a:xfrm>
            <a:off x="4067944" y="3933056"/>
            <a:ext cx="2804269" cy="360040"/>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Tree>
    <p:extLst>
      <p:ext uri="{BB962C8B-B14F-4D97-AF65-F5344CB8AC3E}">
        <p14:creationId xmlns:p14="http://schemas.microsoft.com/office/powerpoint/2010/main" val="200569666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4324" y="1076325"/>
            <a:ext cx="8362487"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Rectangle 3"/>
          <p:cNvSpPr>
            <a:spLocks noGrp="1" noChangeArrowheads="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填寫個人基本資料、存檔</a:t>
            </a:r>
          </a:p>
        </p:txBody>
      </p:sp>
      <p:sp>
        <p:nvSpPr>
          <p:cNvPr id="23556" name="AutoShape 6"/>
          <p:cNvSpPr>
            <a:spLocks noChangeArrowheads="1"/>
          </p:cNvSpPr>
          <p:nvPr/>
        </p:nvSpPr>
        <p:spPr bwMode="auto">
          <a:xfrm>
            <a:off x="4500100" y="4074036"/>
            <a:ext cx="4176712" cy="886582"/>
          </a:xfrm>
          <a:prstGeom prst="wedgeRectCallout">
            <a:avLst>
              <a:gd name="adj1" fmla="val -58551"/>
              <a:gd name="adj2" fmla="val 8128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請考生務必填寫完整且</a:t>
            </a:r>
            <a:r>
              <a:rPr kumimoji="0" lang="zh-TW" altLang="en-US" sz="1800" dirty="0" smtClean="0">
                <a:solidFill>
                  <a:srgbClr val="000000"/>
                </a:solidFill>
                <a:latin typeface="微軟正黑體" pitchFamily="34" charset="-120"/>
                <a:ea typeface="微軟正黑體" pitchFamily="34" charset="-120"/>
              </a:rPr>
              <a:t>正確，在招生期間可連絡之地址、可接收簡訊之手機號碼，</a:t>
            </a:r>
            <a:r>
              <a:rPr kumimoji="0" lang="zh-TW" altLang="en-US" sz="1800" dirty="0">
                <a:solidFill>
                  <a:srgbClr val="000000"/>
                </a:solidFill>
                <a:latin typeface="微軟正黑體" pitchFamily="34" charset="-120"/>
                <a:ea typeface="微軟正黑體" pitchFamily="34" charset="-120"/>
              </a:rPr>
              <a:t>以備緊急</a:t>
            </a:r>
            <a:r>
              <a:rPr kumimoji="0" lang="zh-TW" altLang="en-US" sz="1800" dirty="0" smtClean="0">
                <a:solidFill>
                  <a:srgbClr val="000000"/>
                </a:solidFill>
                <a:latin typeface="微軟正黑體" pitchFamily="34" charset="-120"/>
                <a:ea typeface="微軟正黑體" pitchFamily="34" charset="-120"/>
              </a:rPr>
              <a:t>聯絡發送簡訊之需。</a:t>
            </a:r>
            <a:endParaRPr kumimoji="0" lang="zh-TW" altLang="en-US" sz="1800" dirty="0">
              <a:solidFill>
                <a:srgbClr val="000000"/>
              </a:solidFill>
              <a:latin typeface="微軟正黑體" pitchFamily="34" charset="-120"/>
              <a:ea typeface="微軟正黑體" pitchFamily="34" charset="-120"/>
            </a:endParaRPr>
          </a:p>
        </p:txBody>
      </p:sp>
      <p:sp>
        <p:nvSpPr>
          <p:cNvPr id="23557" name="AutoShape 6"/>
          <p:cNvSpPr>
            <a:spLocks noChangeArrowheads="1"/>
          </p:cNvSpPr>
          <p:nvPr/>
        </p:nvSpPr>
        <p:spPr bwMode="auto">
          <a:xfrm>
            <a:off x="5076130" y="5805264"/>
            <a:ext cx="3816350" cy="363538"/>
          </a:xfrm>
          <a:prstGeom prst="wedgeRectCallout">
            <a:avLst>
              <a:gd name="adj1" fmla="val -63370"/>
              <a:gd name="adj2" fmla="val 3114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緊急聯絡人電話不得為考生本人</a:t>
            </a:r>
          </a:p>
        </p:txBody>
      </p:sp>
      <p:sp>
        <p:nvSpPr>
          <p:cNvPr id="2355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3CC3EEB1-56FE-40DA-AC6D-FCF2FDB472DE}" type="slidenum">
              <a:rPr lang="zh-TW" altLang="en-US" sz="1400" smtClean="0">
                <a:ea typeface="新細明體" pitchFamily="18" charset="-120"/>
              </a:rPr>
              <a:pPr>
                <a:spcBef>
                  <a:spcPct val="0"/>
                </a:spcBef>
                <a:buFontTx/>
                <a:buNone/>
              </a:pPr>
              <a:t>133</a:t>
            </a:fld>
            <a:endParaRPr lang="en-US" altLang="zh-TW" sz="1400" smtClean="0">
              <a:ea typeface="新細明體" pitchFamily="18" charset="-120"/>
            </a:endParaRPr>
          </a:p>
        </p:txBody>
      </p:sp>
      <p:sp>
        <p:nvSpPr>
          <p:cNvPr id="2" name="文字方塊 1"/>
          <p:cNvSpPr txBox="1"/>
          <p:nvPr/>
        </p:nvSpPr>
        <p:spPr>
          <a:xfrm>
            <a:off x="1941513" y="2255961"/>
            <a:ext cx="647700" cy="153888"/>
          </a:xfrm>
          <a:prstGeom prst="rect">
            <a:avLst/>
          </a:prstGeom>
          <a:solidFill>
            <a:schemeClr val="bg1">
              <a:lumMod val="85000"/>
            </a:schemeClr>
          </a:solidFill>
        </p:spPr>
        <p:txBody>
          <a:bodyPr>
            <a:spAutoFit/>
          </a:bodyPr>
          <a:lstStyle/>
          <a:p>
            <a:pPr>
              <a:defRPr/>
            </a:pPr>
            <a:endParaRPr lang="zh-TW" altLang="en-US" sz="400" dirty="0"/>
          </a:p>
        </p:txBody>
      </p:sp>
      <p:sp>
        <p:nvSpPr>
          <p:cNvPr id="11" name="文字方塊 10"/>
          <p:cNvSpPr txBox="1"/>
          <p:nvPr/>
        </p:nvSpPr>
        <p:spPr>
          <a:xfrm>
            <a:off x="1951385" y="2447552"/>
            <a:ext cx="647700" cy="153888"/>
          </a:xfrm>
          <a:prstGeom prst="rect">
            <a:avLst/>
          </a:prstGeom>
          <a:solidFill>
            <a:schemeClr val="bg1">
              <a:lumMod val="85000"/>
            </a:schemeClr>
          </a:solidFill>
        </p:spPr>
        <p:txBody>
          <a:bodyPr>
            <a:spAutoFit/>
          </a:bodyPr>
          <a:lstStyle/>
          <a:p>
            <a:pPr>
              <a:defRPr/>
            </a:pPr>
            <a:endParaRPr lang="zh-TW" altLang="en-US" sz="400" dirty="0"/>
          </a:p>
        </p:txBody>
      </p:sp>
      <p:sp>
        <p:nvSpPr>
          <p:cNvPr id="12" name="文字方塊 11"/>
          <p:cNvSpPr txBox="1"/>
          <p:nvPr/>
        </p:nvSpPr>
        <p:spPr>
          <a:xfrm>
            <a:off x="1955230" y="2699048"/>
            <a:ext cx="647700" cy="153888"/>
          </a:xfrm>
          <a:prstGeom prst="rect">
            <a:avLst/>
          </a:prstGeom>
          <a:solidFill>
            <a:schemeClr val="bg1">
              <a:lumMod val="85000"/>
            </a:schemeClr>
          </a:solidFill>
        </p:spPr>
        <p:txBody>
          <a:bodyPr>
            <a:spAutoFit/>
          </a:bodyPr>
          <a:lstStyle/>
          <a:p>
            <a:pPr>
              <a:defRPr/>
            </a:pPr>
            <a:endParaRPr lang="zh-TW" altLang="en-US" sz="400" dirty="0"/>
          </a:p>
        </p:txBody>
      </p:sp>
      <p:sp>
        <p:nvSpPr>
          <p:cNvPr id="23561" name="AutoShape 4"/>
          <p:cNvSpPr>
            <a:spLocks noChangeArrowheads="1"/>
          </p:cNvSpPr>
          <p:nvPr/>
        </p:nvSpPr>
        <p:spPr bwMode="auto">
          <a:xfrm>
            <a:off x="2261965" y="2447552"/>
            <a:ext cx="4143375" cy="455613"/>
          </a:xfrm>
          <a:prstGeom prst="wedgeRectCallout">
            <a:avLst>
              <a:gd name="adj1" fmla="val -26829"/>
              <a:gd name="adj2" fmla="val 7069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請考生依序完整填寫下列欄位資料</a:t>
            </a:r>
          </a:p>
        </p:txBody>
      </p:sp>
      <p:sp>
        <p:nvSpPr>
          <p:cNvPr id="13" name="Text Box 12"/>
          <p:cNvSpPr txBox="1">
            <a:spLocks noChangeArrowheads="1"/>
          </p:cNvSpPr>
          <p:nvPr/>
        </p:nvSpPr>
        <p:spPr bwMode="auto">
          <a:xfrm>
            <a:off x="1951385" y="1716460"/>
            <a:ext cx="717550" cy="112712"/>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Tree>
    <p:extLst>
      <p:ext uri="{BB962C8B-B14F-4D97-AF65-F5344CB8AC3E}">
        <p14:creationId xmlns:p14="http://schemas.microsoft.com/office/powerpoint/2010/main" val="187116402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59483" y="2350021"/>
            <a:ext cx="7615055"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9" name="標題 1"/>
          <p:cNvSpPr>
            <a:spLocks noGrp="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填寫個人基本資料、存檔</a:t>
            </a:r>
          </a:p>
        </p:txBody>
      </p:sp>
      <p:sp>
        <p:nvSpPr>
          <p:cNvPr id="24580" name="Rectangle 4"/>
          <p:cNvSpPr>
            <a:spLocks noChangeArrowheads="1"/>
          </p:cNvSpPr>
          <p:nvPr/>
        </p:nvSpPr>
        <p:spPr bwMode="auto">
          <a:xfrm>
            <a:off x="3707904" y="5245894"/>
            <a:ext cx="2232248" cy="427037"/>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24581" name="Text Box 5"/>
          <p:cNvSpPr txBox="1">
            <a:spLocks noChangeArrowheads="1"/>
          </p:cNvSpPr>
          <p:nvPr/>
        </p:nvSpPr>
        <p:spPr bwMode="auto">
          <a:xfrm>
            <a:off x="1392634" y="5805264"/>
            <a:ext cx="6048375" cy="376238"/>
          </a:xfrm>
          <a:prstGeom prst="rect">
            <a:avLst/>
          </a:prstGeom>
          <a:solidFill>
            <a:srgbClr val="FFCC99"/>
          </a:solidFill>
          <a:ln w="9525" algn="ctr">
            <a:solidFill>
              <a:srgbClr val="800000"/>
            </a:solidFill>
            <a:miter lim="800000"/>
            <a:headEnd/>
            <a:tailEnd/>
          </a:ln>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1800" dirty="0">
                <a:latin typeface="華康中黑體" pitchFamily="49" charset="-120"/>
              </a:rPr>
              <a:t>點選「下一步</a:t>
            </a:r>
            <a:r>
              <a:rPr lang="en-US" altLang="zh-TW" sz="1800" dirty="0">
                <a:latin typeface="華康中黑體" pitchFamily="49" charset="-120"/>
              </a:rPr>
              <a:t>(</a:t>
            </a:r>
            <a:r>
              <a:rPr lang="zh-TW" altLang="en-US" sz="1800" dirty="0">
                <a:latin typeface="華康中黑體" pitchFamily="49" charset="-120"/>
              </a:rPr>
              <a:t>儲存</a:t>
            </a:r>
            <a:r>
              <a:rPr lang="en-US" altLang="zh-TW" sz="1800" dirty="0">
                <a:latin typeface="華康中黑體" pitchFamily="49" charset="-120"/>
              </a:rPr>
              <a:t>)</a:t>
            </a:r>
            <a:r>
              <a:rPr lang="zh-TW" altLang="en-US" sz="1800" dirty="0">
                <a:latin typeface="華康中黑體" pitchFamily="49" charset="-120"/>
              </a:rPr>
              <a:t>」系統則會將考生所登錄之資料建檔</a:t>
            </a:r>
            <a:endParaRPr lang="en-US" altLang="zh-TW" sz="1800" dirty="0">
              <a:latin typeface="華康中黑體" pitchFamily="49" charset="-120"/>
            </a:endParaRPr>
          </a:p>
        </p:txBody>
      </p:sp>
      <p:sp>
        <p:nvSpPr>
          <p:cNvPr id="24582" name="AutoShape 6"/>
          <p:cNvSpPr>
            <a:spLocks noChangeArrowheads="1"/>
          </p:cNvSpPr>
          <p:nvPr/>
        </p:nvSpPr>
        <p:spPr bwMode="auto">
          <a:xfrm>
            <a:off x="827088" y="1427163"/>
            <a:ext cx="7786687" cy="355600"/>
          </a:xfrm>
          <a:prstGeom prst="borderCallout1">
            <a:avLst>
              <a:gd name="adj1" fmla="val 101644"/>
              <a:gd name="adj2" fmla="val 856"/>
              <a:gd name="adj3" fmla="val 785244"/>
              <a:gd name="adj4" fmla="val 1168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畢</a:t>
            </a:r>
            <a:r>
              <a:rPr kumimoji="0" lang="en-US" altLang="zh-TW" sz="1800" dirty="0" smtClean="0">
                <a:solidFill>
                  <a:srgbClr val="000000"/>
                </a:solidFill>
                <a:latin typeface="微軟正黑體" pitchFamily="34" charset="-120"/>
                <a:ea typeface="微軟正黑體" pitchFamily="34" charset="-120"/>
              </a:rPr>
              <a:t>(</a:t>
            </a:r>
            <a:r>
              <a:rPr kumimoji="0" lang="zh-TW" altLang="en-US" sz="1800" dirty="0" smtClean="0">
                <a:solidFill>
                  <a:srgbClr val="000000"/>
                </a:solidFill>
                <a:latin typeface="微軟正黑體" pitchFamily="34" charset="-120"/>
                <a:ea typeface="微軟正黑體" pitchFamily="34" charset="-120"/>
              </a:rPr>
              <a:t>肄</a:t>
            </a:r>
            <a:r>
              <a:rPr kumimoji="0" lang="en-US" altLang="zh-TW" sz="1800" dirty="0" smtClean="0">
                <a:solidFill>
                  <a:srgbClr val="000000"/>
                </a:solidFill>
                <a:latin typeface="微軟正黑體" pitchFamily="34" charset="-120"/>
                <a:ea typeface="微軟正黑體" pitchFamily="34" charset="-120"/>
              </a:rPr>
              <a:t>)</a:t>
            </a:r>
            <a:r>
              <a:rPr kumimoji="0" lang="zh-TW" altLang="en-US" sz="1800" dirty="0">
                <a:solidFill>
                  <a:srgbClr val="000000"/>
                </a:solidFill>
                <a:latin typeface="微軟正黑體" pitchFamily="34" charset="-120"/>
                <a:ea typeface="微軟正黑體" pitchFamily="34" charset="-120"/>
              </a:rPr>
              <a:t>業科組別對應請先選擇群別再點選科別（參閱簡章</a:t>
            </a:r>
            <a:r>
              <a:rPr kumimoji="0" lang="en-US" altLang="zh-TW" sz="1800" dirty="0" smtClean="0">
                <a:solidFill>
                  <a:srgbClr val="000000"/>
                </a:solidFill>
                <a:latin typeface="微軟正黑體" pitchFamily="34" charset="-120"/>
                <a:ea typeface="微軟正黑體" pitchFamily="34" charset="-120"/>
              </a:rPr>
              <a:t>519-521</a:t>
            </a:r>
            <a:r>
              <a:rPr kumimoji="0" lang="zh-TW" altLang="en-US" sz="1800" dirty="0" smtClean="0">
                <a:solidFill>
                  <a:srgbClr val="000000"/>
                </a:solidFill>
                <a:latin typeface="微軟正黑體" pitchFamily="34" charset="-120"/>
                <a:ea typeface="微軟正黑體" pitchFamily="34" charset="-120"/>
              </a:rPr>
              <a:t>頁</a:t>
            </a:r>
            <a:r>
              <a:rPr kumimoji="0" lang="zh-TW" altLang="en-US" sz="1800" dirty="0">
                <a:solidFill>
                  <a:srgbClr val="000000"/>
                </a:solidFill>
                <a:latin typeface="微軟正黑體" pitchFamily="34" charset="-120"/>
                <a:ea typeface="微軟正黑體" pitchFamily="34" charset="-120"/>
              </a:rPr>
              <a:t>填寫）</a:t>
            </a:r>
          </a:p>
        </p:txBody>
      </p:sp>
      <p:sp>
        <p:nvSpPr>
          <p:cNvPr id="2458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A28EE762-1D75-40BC-988C-90343F186852}" type="slidenum">
              <a:rPr lang="zh-TW" altLang="en-US" sz="1400" smtClean="0">
                <a:ea typeface="新細明體" pitchFamily="18" charset="-120"/>
              </a:rPr>
              <a:pPr>
                <a:spcBef>
                  <a:spcPct val="0"/>
                </a:spcBef>
                <a:buFontTx/>
                <a:buNone/>
              </a:pPr>
              <a:t>134</a:t>
            </a:fld>
            <a:endParaRPr lang="en-US" altLang="zh-TW" sz="1400" smtClean="0">
              <a:ea typeface="新細明體" pitchFamily="18" charset="-120"/>
            </a:endParaRPr>
          </a:p>
        </p:txBody>
      </p:sp>
    </p:spTree>
    <p:extLst>
      <p:ext uri="{BB962C8B-B14F-4D97-AF65-F5344CB8AC3E}">
        <p14:creationId xmlns:p14="http://schemas.microsoft.com/office/powerpoint/2010/main" val="387888332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219200" y="819150"/>
            <a:ext cx="7173806" cy="5638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603" name="Rectangle 3"/>
          <p:cNvSpPr>
            <a:spLocks noGrp="1" noChangeArrowheads="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資格審查登錄資料確認</a:t>
            </a:r>
          </a:p>
        </p:txBody>
      </p:sp>
      <p:sp>
        <p:nvSpPr>
          <p:cNvPr id="25604" name="Rectangle 4"/>
          <p:cNvSpPr>
            <a:spLocks noChangeArrowheads="1"/>
          </p:cNvSpPr>
          <p:nvPr/>
        </p:nvSpPr>
        <p:spPr bwMode="auto">
          <a:xfrm>
            <a:off x="1164679" y="6172199"/>
            <a:ext cx="2032546" cy="285750"/>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25605" name="AutoShape 5"/>
          <p:cNvSpPr>
            <a:spLocks noChangeArrowheads="1"/>
          </p:cNvSpPr>
          <p:nvPr/>
        </p:nvSpPr>
        <p:spPr bwMode="auto">
          <a:xfrm rot="10800000" flipH="1" flipV="1">
            <a:off x="3857625" y="4922838"/>
            <a:ext cx="4071938" cy="723900"/>
          </a:xfrm>
          <a:prstGeom prst="wedgeRectCallout">
            <a:avLst>
              <a:gd name="adj1" fmla="val -64258"/>
              <a:gd name="adj2" fmla="val 14246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若資料確認無誤，按下</a:t>
            </a:r>
            <a:r>
              <a:rPr kumimoji="0" lang="en-US" altLang="zh-TW" sz="1800" dirty="0">
                <a:solidFill>
                  <a:srgbClr val="000000"/>
                </a:solidFill>
                <a:latin typeface="微軟正黑體" pitchFamily="34" charset="-120"/>
                <a:ea typeface="微軟正黑體" pitchFamily="34" charset="-120"/>
              </a:rPr>
              <a:t>『</a:t>
            </a:r>
            <a:r>
              <a:rPr kumimoji="0" lang="zh-TW" altLang="en-US" sz="1800" dirty="0">
                <a:solidFill>
                  <a:srgbClr val="000000"/>
                </a:solidFill>
                <a:latin typeface="微軟正黑體" pitchFamily="34" charset="-120"/>
                <a:ea typeface="微軟正黑體" pitchFamily="34" charset="-120"/>
              </a:rPr>
              <a:t>我要進行確定送出</a:t>
            </a:r>
            <a:r>
              <a:rPr kumimoji="0" lang="en-US" altLang="zh-TW" sz="1800" dirty="0">
                <a:solidFill>
                  <a:srgbClr val="000000"/>
                </a:solidFill>
                <a:latin typeface="微軟正黑體" pitchFamily="34" charset="-120"/>
                <a:ea typeface="微軟正黑體" pitchFamily="34" charset="-120"/>
              </a:rPr>
              <a:t>』</a:t>
            </a:r>
            <a:r>
              <a:rPr kumimoji="0" lang="zh-TW" altLang="en-US" sz="1800" dirty="0">
                <a:solidFill>
                  <a:srgbClr val="000000"/>
                </a:solidFill>
                <a:latin typeface="微軟正黑體" pitchFamily="34" charset="-120"/>
                <a:ea typeface="微軟正黑體" pitchFamily="34" charset="-120"/>
              </a:rPr>
              <a:t>按鈕，將不得再修正資料</a:t>
            </a:r>
          </a:p>
        </p:txBody>
      </p:sp>
      <p:sp>
        <p:nvSpPr>
          <p:cNvPr id="25606" name="Rectangle 6"/>
          <p:cNvSpPr>
            <a:spLocks noChangeArrowheads="1"/>
          </p:cNvSpPr>
          <p:nvPr/>
        </p:nvSpPr>
        <p:spPr bwMode="auto">
          <a:xfrm>
            <a:off x="1179512" y="1126332"/>
            <a:ext cx="728191" cy="358452"/>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25607" name="Rectangle 7"/>
          <p:cNvSpPr>
            <a:spLocks noChangeArrowheads="1"/>
          </p:cNvSpPr>
          <p:nvPr/>
        </p:nvSpPr>
        <p:spPr bwMode="auto">
          <a:xfrm>
            <a:off x="1219199" y="2636912"/>
            <a:ext cx="688503" cy="432048"/>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25608" name="AutoShape 8"/>
          <p:cNvSpPr>
            <a:spLocks noChangeArrowheads="1"/>
          </p:cNvSpPr>
          <p:nvPr/>
        </p:nvSpPr>
        <p:spPr bwMode="auto">
          <a:xfrm flipH="1">
            <a:off x="251520" y="1265238"/>
            <a:ext cx="428625" cy="4286250"/>
          </a:xfrm>
          <a:prstGeom prst="wedgeRectCallout">
            <a:avLst>
              <a:gd name="adj1" fmla="val -91426"/>
              <a:gd name="adj2" fmla="val -2981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vert="eaVert"/>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若需要修改，請選「修改」進行資料修改</a:t>
            </a:r>
          </a:p>
          <a:p>
            <a:pPr eaLnBrk="1" hangingPunct="1">
              <a:spcBef>
                <a:spcPct val="0"/>
              </a:spcBef>
              <a:buClr>
                <a:schemeClr val="accent1"/>
              </a:buClr>
              <a:buFontTx/>
              <a:buNone/>
            </a:pPr>
            <a:endParaRPr kumimoji="0" lang="zh-TW" altLang="en-US" sz="1800">
              <a:solidFill>
                <a:srgbClr val="000000"/>
              </a:solidFill>
              <a:latin typeface="微軟正黑體" pitchFamily="34" charset="-120"/>
              <a:ea typeface="微軟正黑體" pitchFamily="34" charset="-120"/>
            </a:endParaRPr>
          </a:p>
        </p:txBody>
      </p:sp>
      <p:sp>
        <p:nvSpPr>
          <p:cNvPr id="2560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F131F94-C9CB-41D0-9C9E-CEF93665C17E}" type="slidenum">
              <a:rPr lang="zh-TW" altLang="en-US" sz="1400" smtClean="0">
                <a:ea typeface="新細明體" pitchFamily="18" charset="-120"/>
              </a:rPr>
              <a:pPr>
                <a:spcBef>
                  <a:spcPct val="0"/>
                </a:spcBef>
                <a:buFontTx/>
                <a:buNone/>
              </a:pPr>
              <a:t>135</a:t>
            </a:fld>
            <a:endParaRPr lang="en-US" altLang="zh-TW" sz="1400" smtClean="0">
              <a:ea typeface="新細明體" pitchFamily="18" charset="-120"/>
            </a:endParaRPr>
          </a:p>
        </p:txBody>
      </p:sp>
      <p:sp>
        <p:nvSpPr>
          <p:cNvPr id="25611" name="Text Box 12"/>
          <p:cNvSpPr txBox="1">
            <a:spLocks noChangeArrowheads="1"/>
          </p:cNvSpPr>
          <p:nvPr/>
        </p:nvSpPr>
        <p:spPr bwMode="auto">
          <a:xfrm>
            <a:off x="3197225" y="3084835"/>
            <a:ext cx="717550" cy="112712"/>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
        <p:nvSpPr>
          <p:cNvPr id="25612" name="Text Box 13"/>
          <p:cNvSpPr txBox="1">
            <a:spLocks noChangeArrowheads="1"/>
          </p:cNvSpPr>
          <p:nvPr/>
        </p:nvSpPr>
        <p:spPr bwMode="auto">
          <a:xfrm>
            <a:off x="6552282" y="3088803"/>
            <a:ext cx="517525" cy="10477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
        <p:nvSpPr>
          <p:cNvPr id="25613" name="Text Box 13"/>
          <p:cNvSpPr txBox="1">
            <a:spLocks noChangeArrowheads="1"/>
          </p:cNvSpPr>
          <p:nvPr/>
        </p:nvSpPr>
        <p:spPr bwMode="auto">
          <a:xfrm>
            <a:off x="3241948" y="3382963"/>
            <a:ext cx="517525" cy="141287"/>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
        <p:nvSpPr>
          <p:cNvPr id="25614" name="Text Box 13"/>
          <p:cNvSpPr txBox="1">
            <a:spLocks noChangeArrowheads="1"/>
          </p:cNvSpPr>
          <p:nvPr/>
        </p:nvSpPr>
        <p:spPr bwMode="auto">
          <a:xfrm>
            <a:off x="3241948" y="5284788"/>
            <a:ext cx="615676" cy="150812"/>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
        <p:nvSpPr>
          <p:cNvPr id="16" name="Text Box 13"/>
          <p:cNvSpPr txBox="1">
            <a:spLocks noChangeArrowheads="1"/>
          </p:cNvSpPr>
          <p:nvPr/>
        </p:nvSpPr>
        <p:spPr bwMode="auto">
          <a:xfrm>
            <a:off x="3233738" y="4365104"/>
            <a:ext cx="517525" cy="141287"/>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
        <p:nvSpPr>
          <p:cNvPr id="17" name="Text Box 13"/>
          <p:cNvSpPr txBox="1">
            <a:spLocks noChangeArrowheads="1"/>
          </p:cNvSpPr>
          <p:nvPr/>
        </p:nvSpPr>
        <p:spPr bwMode="auto">
          <a:xfrm>
            <a:off x="3241948" y="4979268"/>
            <a:ext cx="615676" cy="150812"/>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
        <p:nvSpPr>
          <p:cNvPr id="18" name="Text Box 12"/>
          <p:cNvSpPr txBox="1">
            <a:spLocks noChangeArrowheads="1"/>
          </p:cNvSpPr>
          <p:nvPr/>
        </p:nvSpPr>
        <p:spPr bwMode="auto">
          <a:xfrm>
            <a:off x="6552282" y="1844824"/>
            <a:ext cx="972046" cy="112712"/>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Tree>
    <p:extLst>
      <p:ext uri="{BB962C8B-B14F-4D97-AF65-F5344CB8AC3E}">
        <p14:creationId xmlns:p14="http://schemas.microsoft.com/office/powerpoint/2010/main" val="2615030217"/>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95300" y="1139031"/>
            <a:ext cx="6696075" cy="5261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626" name="標題 1"/>
          <p:cNvSpPr>
            <a:spLocks noGrp="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資格審查登錄資料確認</a:t>
            </a:r>
          </a:p>
        </p:txBody>
      </p:sp>
      <p:sp>
        <p:nvSpPr>
          <p:cNvPr id="26627" name="矩形 5"/>
          <p:cNvSpPr>
            <a:spLocks noChangeArrowheads="1"/>
          </p:cNvSpPr>
          <p:nvPr/>
        </p:nvSpPr>
        <p:spPr bwMode="auto">
          <a:xfrm rot="16200000">
            <a:off x="6153258" y="-526809"/>
            <a:ext cx="1015663" cy="4606801"/>
          </a:xfrm>
          <a:prstGeom prst="rect">
            <a:avLst/>
          </a:prstGeom>
          <a:solidFill>
            <a:srgbClr val="FF0000"/>
          </a:solidFill>
          <a:ln w="9525">
            <a:solidFill>
              <a:srgbClr val="C00000"/>
            </a:solidFill>
            <a:miter lim="800000"/>
            <a:headEnd/>
            <a:tailEnd/>
          </a:ln>
        </p:spPr>
        <p:txBody>
          <a:bodyPr vert="eaVert" wrap="squar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1800" b="1" dirty="0">
                <a:solidFill>
                  <a:schemeClr val="bg1"/>
                </a:solidFill>
                <a:latin typeface="微軟正黑體" pitchFamily="34" charset="-120"/>
                <a:ea typeface="微軟正黑體" pitchFamily="34" charset="-120"/>
              </a:rPr>
              <a:t>考生必須完成「我要進行確定送出</a:t>
            </a:r>
            <a:r>
              <a:rPr lang="zh-TW" altLang="en-US" sz="1800" b="1" dirty="0" smtClean="0">
                <a:solidFill>
                  <a:schemeClr val="bg1"/>
                </a:solidFill>
                <a:latin typeface="微軟正黑體" pitchFamily="34" charset="-120"/>
                <a:ea typeface="微軟正黑體" pitchFamily="34" charset="-120"/>
              </a:rPr>
              <a:t>」作業，</a:t>
            </a:r>
            <a:endParaRPr lang="en-US" altLang="zh-TW" sz="1800" b="1" dirty="0">
              <a:solidFill>
                <a:schemeClr val="bg1"/>
              </a:solidFill>
              <a:latin typeface="微軟正黑體" pitchFamily="34" charset="-120"/>
              <a:ea typeface="微軟正黑體" pitchFamily="34" charset="-120"/>
            </a:endParaRPr>
          </a:p>
          <a:p>
            <a:pPr eaLnBrk="1" hangingPunct="1">
              <a:spcBef>
                <a:spcPct val="0"/>
              </a:spcBef>
              <a:buClr>
                <a:schemeClr val="accent1"/>
              </a:buClr>
              <a:buFontTx/>
              <a:buNone/>
            </a:pPr>
            <a:r>
              <a:rPr lang="zh-TW" altLang="en-US" sz="1800" b="1" dirty="0">
                <a:solidFill>
                  <a:schemeClr val="bg1"/>
                </a:solidFill>
                <a:latin typeface="微軟正黑體" pitchFamily="34" charset="-120"/>
                <a:ea typeface="微軟正黑體" pitchFamily="34" charset="-120"/>
              </a:rPr>
              <a:t>才能列印申請表</a:t>
            </a:r>
            <a:r>
              <a:rPr lang="zh-TW" altLang="en-US" sz="1800" b="1" dirty="0" smtClean="0">
                <a:solidFill>
                  <a:schemeClr val="bg1"/>
                </a:solidFill>
                <a:latin typeface="微軟正黑體" pitchFamily="34" charset="-120"/>
                <a:ea typeface="微軟正黑體" pitchFamily="34" charset="-120"/>
              </a:rPr>
              <a:t>件，</a:t>
            </a:r>
            <a:endParaRPr lang="en-US" altLang="zh-TW" sz="1800" b="1" dirty="0">
              <a:solidFill>
                <a:schemeClr val="bg1"/>
              </a:solidFill>
              <a:latin typeface="微軟正黑體" pitchFamily="34" charset="-120"/>
              <a:ea typeface="微軟正黑體" pitchFamily="34" charset="-120"/>
            </a:endParaRPr>
          </a:p>
          <a:p>
            <a:pPr eaLnBrk="1" hangingPunct="1">
              <a:spcBef>
                <a:spcPct val="0"/>
              </a:spcBef>
              <a:buClr>
                <a:schemeClr val="accent1"/>
              </a:buClr>
              <a:buFontTx/>
              <a:buNone/>
            </a:pPr>
            <a:r>
              <a:rPr lang="zh-TW" altLang="en-US" sz="1800" b="1" dirty="0">
                <a:solidFill>
                  <a:schemeClr val="bg1"/>
                </a:solidFill>
                <a:latin typeface="微軟正黑體" pitchFamily="34" charset="-120"/>
                <a:ea typeface="微軟正黑體" pitchFamily="34" charset="-120"/>
              </a:rPr>
              <a:t>並請將審查資料寄出才算完成資格審查</a:t>
            </a:r>
            <a:r>
              <a:rPr lang="zh-TW" altLang="en-US" sz="1800" b="1" dirty="0" smtClean="0">
                <a:solidFill>
                  <a:schemeClr val="bg1"/>
                </a:solidFill>
                <a:latin typeface="微軟正黑體" pitchFamily="34" charset="-120"/>
                <a:ea typeface="微軟正黑體" pitchFamily="34" charset="-120"/>
              </a:rPr>
              <a:t>申請。</a:t>
            </a:r>
            <a:endParaRPr lang="zh-TW" altLang="en-US" sz="1800" b="1" dirty="0">
              <a:solidFill>
                <a:schemeClr val="bg1"/>
              </a:solidFill>
              <a:latin typeface="微軟正黑體" pitchFamily="34" charset="-120"/>
              <a:ea typeface="微軟正黑體" pitchFamily="34" charset="-120"/>
            </a:endParaRPr>
          </a:p>
        </p:txBody>
      </p:sp>
      <p:sp>
        <p:nvSpPr>
          <p:cNvPr id="2662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4869CE10-3C7A-4C5E-9ADF-8AFF7E6D12E2}" type="slidenum">
              <a:rPr lang="zh-TW" altLang="en-US" sz="1400" smtClean="0">
                <a:ea typeface="新細明體" pitchFamily="18" charset="-120"/>
              </a:rPr>
              <a:pPr>
                <a:spcBef>
                  <a:spcPct val="0"/>
                </a:spcBef>
                <a:buFontTx/>
                <a:buNone/>
              </a:pPr>
              <a:t>136</a:t>
            </a:fld>
            <a:endParaRPr lang="en-US" altLang="zh-TW" sz="1400" smtClean="0">
              <a:ea typeface="新細明體" pitchFamily="18" charset="-120"/>
            </a:endParaRPr>
          </a:p>
        </p:txBody>
      </p:sp>
      <p:sp>
        <p:nvSpPr>
          <p:cNvPr id="26630" name="Text Box 11"/>
          <p:cNvSpPr txBox="1">
            <a:spLocks noChangeArrowheads="1"/>
          </p:cNvSpPr>
          <p:nvPr/>
        </p:nvSpPr>
        <p:spPr bwMode="auto">
          <a:xfrm>
            <a:off x="2309019" y="3525837"/>
            <a:ext cx="1223963" cy="163513"/>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26631" name="Text Box 13"/>
          <p:cNvSpPr txBox="1">
            <a:spLocks noChangeArrowheads="1"/>
          </p:cNvSpPr>
          <p:nvPr/>
        </p:nvSpPr>
        <p:spPr bwMode="auto">
          <a:xfrm>
            <a:off x="2346003" y="4988793"/>
            <a:ext cx="660871" cy="150813"/>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
        <p:nvSpPr>
          <p:cNvPr id="9" name="Text Box 13"/>
          <p:cNvSpPr txBox="1">
            <a:spLocks noChangeArrowheads="1"/>
          </p:cNvSpPr>
          <p:nvPr/>
        </p:nvSpPr>
        <p:spPr bwMode="auto">
          <a:xfrm>
            <a:off x="2326953" y="4437112"/>
            <a:ext cx="660871" cy="150813"/>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
        <p:nvSpPr>
          <p:cNvPr id="10" name="Text Box 13"/>
          <p:cNvSpPr txBox="1">
            <a:spLocks noChangeArrowheads="1"/>
          </p:cNvSpPr>
          <p:nvPr/>
        </p:nvSpPr>
        <p:spPr bwMode="auto">
          <a:xfrm>
            <a:off x="2355528" y="5267300"/>
            <a:ext cx="1001861" cy="150813"/>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1800">
              <a:ea typeface="新細明體" pitchFamily="18" charset="-120"/>
            </a:endParaRPr>
          </a:p>
        </p:txBody>
      </p:sp>
    </p:spTree>
    <p:extLst>
      <p:ext uri="{BB962C8B-B14F-4D97-AF65-F5344CB8AC3E}">
        <p14:creationId xmlns:p14="http://schemas.microsoft.com/office/powerpoint/2010/main" val="75311824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申請表件列印</a:t>
            </a:r>
          </a:p>
        </p:txBody>
      </p:sp>
      <p:sp>
        <p:nvSpPr>
          <p:cNvPr id="2765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F4C7E976-800C-4903-90DE-03AF8BE3DC03}" type="slidenum">
              <a:rPr lang="zh-TW" altLang="en-US" sz="1400" smtClean="0">
                <a:ea typeface="新細明體" pitchFamily="18" charset="-120"/>
              </a:rPr>
              <a:pPr>
                <a:spcBef>
                  <a:spcPct val="0"/>
                </a:spcBef>
                <a:buFontTx/>
                <a:buNone/>
              </a:pPr>
              <a:t>137</a:t>
            </a:fld>
            <a:endParaRPr lang="en-US" altLang="zh-TW" sz="1400" smtClean="0">
              <a:ea typeface="新細明體" pitchFamily="18" charset="-120"/>
            </a:endParaRPr>
          </a:p>
        </p:txBody>
      </p:sp>
      <p:pic>
        <p:nvPicPr>
          <p:cNvPr id="7170"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5576" y="1758719"/>
            <a:ext cx="7416824" cy="5086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652" name="AutoShape 4"/>
          <p:cNvSpPr>
            <a:spLocks noChangeArrowheads="1"/>
          </p:cNvSpPr>
          <p:nvPr/>
        </p:nvSpPr>
        <p:spPr bwMode="auto">
          <a:xfrm rot="10800000" flipH="1" flipV="1">
            <a:off x="642938" y="928688"/>
            <a:ext cx="7385050" cy="633412"/>
          </a:xfrm>
          <a:prstGeom prst="wedgeRectCallout">
            <a:avLst>
              <a:gd name="adj1" fmla="val 20571"/>
              <a:gd name="adj2" fmla="val 9987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考生必須自行下載列印申請表件，在規定時間內完成寄出資料，</a:t>
            </a:r>
            <a:endParaRPr kumimoji="0" lang="en-US" altLang="zh-TW" sz="1800" dirty="0">
              <a:solidFill>
                <a:srgbClr val="000000"/>
              </a:solidFill>
              <a:latin typeface="微軟正黑體" pitchFamily="34" charset="-120"/>
              <a:ea typeface="微軟正黑體" pitchFamily="34" charset="-120"/>
            </a:endParaRPr>
          </a:p>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此畫面分必繳及選繳列印資料，選繳請依實際所需列印。</a:t>
            </a:r>
          </a:p>
        </p:txBody>
      </p:sp>
    </p:spTree>
    <p:extLst>
      <p:ext uri="{BB962C8B-B14F-4D97-AF65-F5344CB8AC3E}">
        <p14:creationId xmlns:p14="http://schemas.microsoft.com/office/powerpoint/2010/main" val="119762754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831" t="4328" r="2263" b="6119"/>
          <a:stretch/>
        </p:blipFill>
        <p:spPr bwMode="auto">
          <a:xfrm>
            <a:off x="107504" y="1235075"/>
            <a:ext cx="8477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74" name="Rectangle 2"/>
          <p:cNvSpPr>
            <a:spLocks noGrp="1" noChangeArrowheads="1"/>
          </p:cNvSpPr>
          <p:nvPr>
            <p:ph type="title" idx="4294967295"/>
          </p:nvPr>
        </p:nvSpPr>
        <p:spPr>
          <a:xfrm>
            <a:off x="0" y="285750"/>
            <a:ext cx="9144000" cy="647700"/>
          </a:xfrm>
        </p:spPr>
        <p:txBody>
          <a:bodyPr/>
          <a:lstStyle/>
          <a:p>
            <a:pPr eaLnBrk="1" hangingPunct="1"/>
            <a:r>
              <a:rPr lang="zh-TW" altLang="en-US" sz="3600" smtClean="0">
                <a:solidFill>
                  <a:srgbClr val="660066"/>
                </a:solidFill>
                <a:latin typeface="華康超明體" pitchFamily="49" charset="-120"/>
                <a:ea typeface="華康超明體" pitchFamily="49" charset="-120"/>
              </a:rPr>
              <a:t>收件狀態查詢</a:t>
            </a:r>
          </a:p>
        </p:txBody>
      </p:sp>
      <p:sp>
        <p:nvSpPr>
          <p:cNvPr id="28675"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9D9DFF76-9327-4FD9-B74D-1CE80DDACF36}" type="slidenum">
              <a:rPr lang="zh-TW" altLang="en-US" sz="1400" smtClean="0">
                <a:ea typeface="新細明體" pitchFamily="18" charset="-120"/>
              </a:rPr>
              <a:pPr>
                <a:spcBef>
                  <a:spcPct val="0"/>
                </a:spcBef>
                <a:buFontTx/>
                <a:buNone/>
              </a:pPr>
              <a:t>138</a:t>
            </a:fld>
            <a:endParaRPr lang="en-US" altLang="zh-TW" sz="1400" smtClean="0">
              <a:ea typeface="新細明體" pitchFamily="18" charset="-120"/>
            </a:endParaRPr>
          </a:p>
        </p:txBody>
      </p:sp>
      <p:sp>
        <p:nvSpPr>
          <p:cNvPr id="28677" name="AutoShape 4"/>
          <p:cNvSpPr>
            <a:spLocks noChangeArrowheads="1"/>
          </p:cNvSpPr>
          <p:nvPr/>
        </p:nvSpPr>
        <p:spPr bwMode="auto">
          <a:xfrm rot="10800000" flipH="1" flipV="1">
            <a:off x="1835150" y="4365625"/>
            <a:ext cx="5905500" cy="636588"/>
          </a:xfrm>
          <a:prstGeom prst="wedgeRectCallout">
            <a:avLst>
              <a:gd name="adj1" fmla="val 30151"/>
              <a:gd name="adj2" fmla="val -17549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考生寄出資料</a:t>
            </a:r>
            <a:r>
              <a:rPr kumimoji="0" lang="zh-TW" altLang="en-US" sz="1800">
                <a:latin typeface="微軟正黑體" pitchFamily="34" charset="-120"/>
                <a:ea typeface="微軟正黑體" pitchFamily="34" charset="-120"/>
              </a:rPr>
              <a:t>二日後，可登入系統查詢本委員會</a:t>
            </a:r>
            <a:r>
              <a:rPr kumimoji="0" lang="zh-TW" altLang="en-US" sz="1800" b="1">
                <a:latin typeface="微軟正黑體" pitchFamily="34" charset="-120"/>
                <a:ea typeface="微軟正黑體" pitchFamily="34" charset="-120"/>
              </a:rPr>
              <a:t>收件狀態</a:t>
            </a:r>
            <a:endParaRPr kumimoji="0" lang="en-US" altLang="zh-TW" sz="1800" b="1">
              <a:latin typeface="微軟正黑體" pitchFamily="34" charset="-120"/>
              <a:ea typeface="微軟正黑體" pitchFamily="34" charset="-120"/>
            </a:endParaRPr>
          </a:p>
          <a:p>
            <a:pPr eaLnBrk="1" hangingPunct="1">
              <a:spcBef>
                <a:spcPct val="0"/>
              </a:spcBef>
              <a:buClr>
                <a:schemeClr val="accent1"/>
              </a:buClr>
              <a:buFontTx/>
              <a:buNone/>
            </a:pPr>
            <a:r>
              <a:rPr kumimoji="0" lang="zh-TW" altLang="en-US" sz="1800">
                <a:latin typeface="微軟正黑體" pitchFamily="34" charset="-120"/>
                <a:ea typeface="微軟正黑體" pitchFamily="34" charset="-120"/>
              </a:rPr>
              <a:t>提醒考生，務必追蹤文件收件狀態</a:t>
            </a:r>
          </a:p>
        </p:txBody>
      </p:sp>
      <p:sp>
        <p:nvSpPr>
          <p:cNvPr id="28678" name="Text Box 11"/>
          <p:cNvSpPr txBox="1">
            <a:spLocks noChangeArrowheads="1"/>
          </p:cNvSpPr>
          <p:nvPr/>
        </p:nvSpPr>
        <p:spPr bwMode="auto">
          <a:xfrm>
            <a:off x="1581572" y="2509837"/>
            <a:ext cx="1295400" cy="163513"/>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Tree>
    <p:extLst>
      <p:ext uri="{BB962C8B-B14F-4D97-AF65-F5344CB8AC3E}">
        <p14:creationId xmlns:p14="http://schemas.microsoft.com/office/powerpoint/2010/main" val="366042350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1206500" y="2840038"/>
            <a:ext cx="70850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Arial" pitchFamily="34" charset="0"/>
                <a:ea typeface="華康中黑體" pitchFamily="49" charset="-120"/>
              </a:defRPr>
            </a:lvl1pPr>
            <a:lvl2pPr marL="271463" indent="-180975"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lvl="1" eaLnBrk="1" hangingPunct="1">
              <a:lnSpc>
                <a:spcPct val="90000"/>
              </a:lnSpc>
              <a:buClr>
                <a:srgbClr val="000000"/>
              </a:buClr>
              <a:buFont typeface="Wingdings" pitchFamily="2" charset="2"/>
              <a:buChar char="§"/>
            </a:pPr>
            <a:endParaRPr lang="zh-TW" altLang="en-US" sz="4000">
              <a:latin typeface="華康中黑體" pitchFamily="49" charset="-120"/>
            </a:endParaRPr>
          </a:p>
        </p:txBody>
      </p:sp>
      <p:sp>
        <p:nvSpPr>
          <p:cNvPr id="29699" name="Rectangle 2"/>
          <p:cNvSpPr txBox="1">
            <a:spLocks noChangeArrowheads="1"/>
          </p:cNvSpPr>
          <p:nvPr/>
        </p:nvSpPr>
        <p:spPr bwMode="auto">
          <a:xfrm>
            <a:off x="468313" y="549275"/>
            <a:ext cx="8351837"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lnSpc>
                <a:spcPct val="200000"/>
              </a:lnSpc>
              <a:spcBef>
                <a:spcPct val="0"/>
              </a:spcBef>
              <a:buFont typeface="Wingdings 2" pitchFamily="18" charset="2"/>
              <a:buNone/>
            </a:pPr>
            <a:r>
              <a:rPr lang="zh-TW" altLang="en-US" sz="3600" dirty="0">
                <a:solidFill>
                  <a:srgbClr val="660066"/>
                </a:solidFill>
                <a:latin typeface="華康超明體" pitchFamily="49" charset="-120"/>
                <a:ea typeface="華康超明體" pitchFamily="49" charset="-120"/>
              </a:rPr>
              <a:t>技優甄審入學招生網路報名作業</a:t>
            </a:r>
          </a:p>
          <a:p>
            <a:pPr algn="ctr" eaLnBrk="1" hangingPunct="1">
              <a:lnSpc>
                <a:spcPct val="90000"/>
              </a:lnSpc>
              <a:buClr>
                <a:srgbClr val="000000"/>
              </a:buClr>
              <a:buFontTx/>
              <a:buNone/>
            </a:pPr>
            <a:r>
              <a:rPr lang="zh-TW" altLang="en-US" sz="2400" dirty="0">
                <a:solidFill>
                  <a:srgbClr val="FF0000"/>
                </a:solidFill>
                <a:latin typeface="微軟正黑體" pitchFamily="34" charset="-120"/>
                <a:ea typeface="微軟正黑體" pitchFamily="34" charset="-120"/>
              </a:rPr>
              <a:t>網路報名系統開放時間</a:t>
            </a:r>
            <a:endParaRPr lang="en-US" altLang="zh-TW" sz="2400" dirty="0">
              <a:solidFill>
                <a:srgbClr val="FF0000"/>
              </a:solidFill>
              <a:latin typeface="微軟正黑體" pitchFamily="34" charset="-120"/>
              <a:ea typeface="微軟正黑體" pitchFamily="34" charset="-120"/>
            </a:endParaRPr>
          </a:p>
          <a:p>
            <a:pPr algn="ctr" eaLnBrk="1" hangingPunct="1">
              <a:lnSpc>
                <a:spcPct val="90000"/>
              </a:lnSpc>
              <a:buClr>
                <a:srgbClr val="000000"/>
              </a:buClr>
              <a:buFontTx/>
              <a:buNone/>
            </a:pPr>
            <a:r>
              <a:rPr lang="en-US" altLang="zh-TW" sz="2400" dirty="0" smtClean="0">
                <a:solidFill>
                  <a:srgbClr val="FF0000"/>
                </a:solidFill>
                <a:latin typeface="微軟正黑體" pitchFamily="34" charset="-120"/>
                <a:ea typeface="微軟正黑體" pitchFamily="34" charset="-120"/>
              </a:rPr>
              <a:t>104.5.21 </a:t>
            </a:r>
            <a:r>
              <a:rPr lang="en-US" altLang="zh-TW" sz="2400" dirty="0">
                <a:solidFill>
                  <a:srgbClr val="FF0000"/>
                </a:solidFill>
                <a:latin typeface="微軟正黑體" pitchFamily="34" charset="-120"/>
                <a:ea typeface="微軟正黑體" pitchFamily="34" charset="-120"/>
              </a:rPr>
              <a:t>10:00 ~ </a:t>
            </a:r>
            <a:r>
              <a:rPr lang="en-US" altLang="zh-TW" sz="2400" dirty="0" smtClean="0">
                <a:solidFill>
                  <a:srgbClr val="FF0000"/>
                </a:solidFill>
                <a:latin typeface="微軟正黑體" pitchFamily="34" charset="-120"/>
                <a:ea typeface="微軟正黑體" pitchFamily="34" charset="-120"/>
              </a:rPr>
              <a:t>104.5.26 </a:t>
            </a:r>
            <a:r>
              <a:rPr lang="en-US" altLang="zh-TW" sz="2400" dirty="0">
                <a:solidFill>
                  <a:srgbClr val="FF0000"/>
                </a:solidFill>
                <a:latin typeface="微軟正黑體" pitchFamily="34" charset="-120"/>
                <a:ea typeface="微軟正黑體" pitchFamily="34" charset="-120"/>
              </a:rPr>
              <a:t>17:00</a:t>
            </a:r>
          </a:p>
          <a:p>
            <a:pPr algn="ctr" eaLnBrk="1" hangingPunct="1">
              <a:lnSpc>
                <a:spcPct val="90000"/>
              </a:lnSpc>
              <a:buClr>
                <a:srgbClr val="000000"/>
              </a:buClr>
              <a:buFontTx/>
              <a:buNone/>
            </a:pPr>
            <a:endParaRPr lang="en-US" altLang="zh-TW" sz="2400" dirty="0">
              <a:solidFill>
                <a:srgbClr val="FF0000"/>
              </a:solidFill>
              <a:latin typeface="微軟正黑體" pitchFamily="34" charset="-120"/>
              <a:ea typeface="微軟正黑體" pitchFamily="34" charset="-120"/>
            </a:endParaRPr>
          </a:p>
          <a:p>
            <a:pPr eaLnBrk="1" hangingPunct="1">
              <a:lnSpc>
                <a:spcPct val="90000"/>
              </a:lnSpc>
              <a:buClr>
                <a:srgbClr val="000000"/>
              </a:buClr>
              <a:buFont typeface="Wingdings" pitchFamily="2" charset="2"/>
              <a:buChar char="§"/>
            </a:pPr>
            <a:r>
              <a:rPr lang="zh-TW" altLang="en-US" sz="2200" dirty="0">
                <a:latin typeface="微軟正黑體" pitchFamily="34" charset="-120"/>
                <a:ea typeface="微軟正黑體" pitchFamily="34" charset="-120"/>
              </a:rPr>
              <a:t>考生須完成下列事項，才算完成整個報名作業</a:t>
            </a:r>
          </a:p>
          <a:p>
            <a:pPr eaLnBrk="1" hangingPunct="1">
              <a:lnSpc>
                <a:spcPct val="90000"/>
              </a:lnSpc>
              <a:buClr>
                <a:srgbClr val="000000"/>
              </a:buClr>
              <a:buFont typeface="Wingdings" pitchFamily="2" charset="2"/>
              <a:buChar char="§"/>
            </a:pPr>
            <a:r>
              <a:rPr lang="en-US" altLang="zh-TW" sz="2200" dirty="0" smtClean="0">
                <a:solidFill>
                  <a:srgbClr val="FF0000"/>
                </a:solidFill>
                <a:latin typeface="微軟正黑體" pitchFamily="34" charset="-120"/>
                <a:ea typeface="微軟正黑體" pitchFamily="34" charset="-120"/>
              </a:rPr>
              <a:t>104.5.25 </a:t>
            </a:r>
            <a:r>
              <a:rPr lang="en-US" altLang="zh-TW" sz="2200" dirty="0">
                <a:solidFill>
                  <a:srgbClr val="FF0000"/>
                </a:solidFill>
                <a:latin typeface="微軟正黑體" pitchFamily="34" charset="-120"/>
                <a:ea typeface="微軟正黑體" pitchFamily="34" charset="-120"/>
              </a:rPr>
              <a:t>24:00</a:t>
            </a:r>
            <a:r>
              <a:rPr lang="zh-TW" altLang="en-US" sz="2200" dirty="0">
                <a:solidFill>
                  <a:srgbClr val="FF0000"/>
                </a:solidFill>
                <a:latin typeface="微軟正黑體" pitchFamily="34" charset="-120"/>
                <a:ea typeface="微軟正黑體" pitchFamily="34" charset="-120"/>
              </a:rPr>
              <a:t>前</a:t>
            </a:r>
            <a:r>
              <a:rPr lang="zh-TW" altLang="en-US" sz="2200" dirty="0">
                <a:latin typeface="微軟正黑體" pitchFamily="34" charset="-120"/>
                <a:ea typeface="微軟正黑體" pitchFamily="34" charset="-120"/>
              </a:rPr>
              <a:t>上網下載匯款單並完成繳交報名費</a:t>
            </a:r>
            <a:r>
              <a:rPr lang="en-US" altLang="zh-TW" sz="2200" dirty="0">
                <a:latin typeface="微軟正黑體" pitchFamily="34" charset="-120"/>
                <a:ea typeface="微軟正黑體" pitchFamily="34" charset="-120"/>
              </a:rPr>
              <a:t>(200</a:t>
            </a:r>
            <a:r>
              <a:rPr lang="zh-TW" altLang="en-US" sz="2200" dirty="0">
                <a:latin typeface="微軟正黑體" pitchFamily="34" charset="-120"/>
                <a:ea typeface="微軟正黑體" pitchFamily="34" charset="-120"/>
              </a:rPr>
              <a:t>元</a:t>
            </a:r>
            <a:r>
              <a:rPr lang="en-US" altLang="zh-TW" sz="2200" dirty="0">
                <a:latin typeface="微軟正黑體" pitchFamily="34" charset="-120"/>
                <a:ea typeface="微軟正黑體" pitchFamily="34" charset="-120"/>
              </a:rPr>
              <a:t>)</a:t>
            </a:r>
          </a:p>
          <a:p>
            <a:pPr eaLnBrk="1" hangingPunct="1">
              <a:lnSpc>
                <a:spcPct val="90000"/>
              </a:lnSpc>
              <a:buClr>
                <a:srgbClr val="000000"/>
              </a:buClr>
              <a:buFontTx/>
              <a:buNone/>
            </a:pPr>
            <a:r>
              <a:rPr lang="en-US" altLang="zh-TW" sz="2200" dirty="0">
                <a:latin typeface="微軟正黑體" pitchFamily="34" charset="-120"/>
                <a:ea typeface="微軟正黑體" pitchFamily="34" charset="-120"/>
              </a:rPr>
              <a:t>【</a:t>
            </a:r>
            <a:r>
              <a:rPr lang="zh-TW" altLang="en-US" sz="2200" dirty="0">
                <a:solidFill>
                  <a:srgbClr val="3333FF"/>
                </a:solidFill>
                <a:latin typeface="微軟正黑體" pitchFamily="34" charset="-120"/>
                <a:ea typeface="微軟正黑體" pitchFamily="34" charset="-120"/>
              </a:rPr>
              <a:t>審查通過中低收入戶考生報名費</a:t>
            </a:r>
            <a:r>
              <a:rPr lang="en-US" altLang="zh-TW" sz="2200" dirty="0">
                <a:solidFill>
                  <a:srgbClr val="3333FF"/>
                </a:solidFill>
                <a:latin typeface="微軟正黑體" pitchFamily="34" charset="-120"/>
                <a:ea typeface="微軟正黑體" pitchFamily="34" charset="-120"/>
              </a:rPr>
              <a:t>140</a:t>
            </a:r>
            <a:r>
              <a:rPr lang="zh-TW" altLang="en-US" sz="2200" dirty="0">
                <a:solidFill>
                  <a:srgbClr val="3333FF"/>
                </a:solidFill>
                <a:latin typeface="微軟正黑體" pitchFamily="34" charset="-120"/>
                <a:ea typeface="微軟正黑體" pitchFamily="34" charset="-120"/>
              </a:rPr>
              <a:t>元，低收入戶考生免繳報名費</a:t>
            </a:r>
            <a:r>
              <a:rPr lang="en-US" altLang="zh-TW" sz="2200" dirty="0">
                <a:latin typeface="微軟正黑體" pitchFamily="34" charset="-120"/>
                <a:ea typeface="微軟正黑體" pitchFamily="34" charset="-120"/>
              </a:rPr>
              <a:t>】</a:t>
            </a:r>
          </a:p>
          <a:p>
            <a:pPr eaLnBrk="1" hangingPunct="1">
              <a:lnSpc>
                <a:spcPct val="90000"/>
              </a:lnSpc>
              <a:buClr>
                <a:srgbClr val="000000"/>
              </a:buClr>
              <a:buFontTx/>
              <a:buNone/>
            </a:pPr>
            <a:endParaRPr lang="en-US" altLang="zh-TW" sz="2200" dirty="0">
              <a:latin typeface="微軟正黑體" pitchFamily="34" charset="-120"/>
              <a:ea typeface="微軟正黑體" pitchFamily="34" charset="-120"/>
            </a:endParaRPr>
          </a:p>
          <a:p>
            <a:pPr eaLnBrk="1" hangingPunct="1">
              <a:lnSpc>
                <a:spcPct val="90000"/>
              </a:lnSpc>
              <a:buClr>
                <a:srgbClr val="000000"/>
              </a:buClr>
              <a:buFont typeface="Wingdings" pitchFamily="2" charset="2"/>
              <a:buChar char="§"/>
            </a:pPr>
            <a:r>
              <a:rPr lang="en-US" altLang="zh-TW" sz="2200" dirty="0" smtClean="0">
                <a:solidFill>
                  <a:srgbClr val="FF0000"/>
                </a:solidFill>
                <a:latin typeface="微軟正黑體" pitchFamily="34" charset="-120"/>
                <a:ea typeface="微軟正黑體" pitchFamily="34" charset="-120"/>
              </a:rPr>
              <a:t>104.5.26 </a:t>
            </a:r>
            <a:r>
              <a:rPr lang="en-US" altLang="zh-TW" sz="2200" dirty="0">
                <a:solidFill>
                  <a:srgbClr val="FF0000"/>
                </a:solidFill>
                <a:latin typeface="微軟正黑體" pitchFamily="34" charset="-120"/>
                <a:ea typeface="微軟正黑體" pitchFamily="34" charset="-120"/>
              </a:rPr>
              <a:t>17:00</a:t>
            </a:r>
            <a:r>
              <a:rPr lang="zh-TW" altLang="en-US" sz="2200" dirty="0">
                <a:solidFill>
                  <a:srgbClr val="FF0000"/>
                </a:solidFill>
                <a:latin typeface="微軟正黑體" pitchFamily="34" charset="-120"/>
                <a:ea typeface="微軟正黑體" pitchFamily="34" charset="-120"/>
              </a:rPr>
              <a:t>前</a:t>
            </a:r>
            <a:r>
              <a:rPr lang="zh-TW" altLang="en-US" sz="2200" dirty="0">
                <a:latin typeface="微軟正黑體" pitchFamily="34" charset="-120"/>
                <a:ea typeface="微軟正黑體" pitchFamily="34" charset="-120"/>
              </a:rPr>
              <a:t>上網選填報考校系科</a:t>
            </a:r>
            <a:r>
              <a:rPr lang="en-US" altLang="zh-TW" sz="2200" dirty="0">
                <a:latin typeface="微軟正黑體" pitchFamily="34" charset="-120"/>
                <a:ea typeface="微軟正黑體" pitchFamily="34" charset="-120"/>
              </a:rPr>
              <a:t>(</a:t>
            </a:r>
            <a:r>
              <a:rPr lang="zh-TW" altLang="en-US" sz="2200" dirty="0">
                <a:latin typeface="微軟正黑體" pitchFamily="34" charset="-120"/>
                <a:ea typeface="微軟正黑體" pitchFamily="34" charset="-120"/>
              </a:rPr>
              <a:t>組</a:t>
            </a:r>
            <a:r>
              <a:rPr lang="en-US" altLang="zh-TW" sz="2200" dirty="0">
                <a:latin typeface="微軟正黑體" pitchFamily="34" charset="-120"/>
                <a:ea typeface="微軟正黑體" pitchFamily="34" charset="-120"/>
              </a:rPr>
              <a:t>)</a:t>
            </a:r>
            <a:r>
              <a:rPr lang="zh-TW" altLang="en-US" sz="2200" dirty="0">
                <a:latin typeface="微軟正黑體" pitchFamily="34" charset="-120"/>
                <a:ea typeface="微軟正黑體" pitchFamily="34" charset="-120"/>
              </a:rPr>
              <a:t>、學程並完成確定送出</a:t>
            </a:r>
            <a:endParaRPr lang="en-US" altLang="zh-TW" sz="2200" dirty="0">
              <a:latin typeface="微軟正黑體" pitchFamily="34" charset="-120"/>
              <a:ea typeface="微軟正黑體" pitchFamily="34" charset="-120"/>
            </a:endParaRPr>
          </a:p>
          <a:p>
            <a:pPr eaLnBrk="1" hangingPunct="1">
              <a:lnSpc>
                <a:spcPct val="90000"/>
              </a:lnSpc>
              <a:buClr>
                <a:srgbClr val="000000"/>
              </a:buClr>
              <a:buFont typeface="Wingdings" pitchFamily="2" charset="2"/>
              <a:buChar char="§"/>
            </a:pPr>
            <a:endParaRPr lang="zh-TW" altLang="en-US" sz="2200" dirty="0">
              <a:latin typeface="微軟正黑體" pitchFamily="34" charset="-120"/>
              <a:ea typeface="微軟正黑體" pitchFamily="34" charset="-120"/>
            </a:endParaRPr>
          </a:p>
          <a:p>
            <a:pPr eaLnBrk="1" hangingPunct="1">
              <a:lnSpc>
                <a:spcPct val="90000"/>
              </a:lnSpc>
              <a:buClr>
                <a:srgbClr val="000000"/>
              </a:buClr>
              <a:buFont typeface="Wingdings" pitchFamily="2" charset="2"/>
              <a:buChar char="§"/>
            </a:pPr>
            <a:r>
              <a:rPr lang="en-US" altLang="zh-TW" sz="2200" dirty="0" smtClean="0">
                <a:solidFill>
                  <a:srgbClr val="FF0000"/>
                </a:solidFill>
                <a:latin typeface="微軟正黑體" pitchFamily="34" charset="-120"/>
                <a:ea typeface="微軟正黑體" pitchFamily="34" charset="-120"/>
              </a:rPr>
              <a:t>104.5.27 </a:t>
            </a:r>
            <a:r>
              <a:rPr lang="zh-TW" altLang="en-US" sz="2200" dirty="0">
                <a:solidFill>
                  <a:srgbClr val="FF0000"/>
                </a:solidFill>
                <a:latin typeface="微軟正黑體" pitchFamily="34" charset="-120"/>
                <a:ea typeface="微軟正黑體" pitchFamily="34" charset="-120"/>
              </a:rPr>
              <a:t>前</a:t>
            </a:r>
            <a:r>
              <a:rPr lang="zh-TW" altLang="en-US" sz="2200" dirty="0">
                <a:latin typeface="微軟正黑體" pitchFamily="34" charset="-120"/>
                <a:ea typeface="微軟正黑體" pitchFamily="34" charset="-120"/>
              </a:rPr>
              <a:t>向甄審學校繳費暨繳寄相關資料</a:t>
            </a:r>
            <a:r>
              <a:rPr lang="en-US" altLang="zh-TW" sz="2200" dirty="0">
                <a:latin typeface="微軟正黑體" pitchFamily="34" charset="-120"/>
                <a:ea typeface="微軟正黑體" pitchFamily="34" charset="-120"/>
              </a:rPr>
              <a:t>(</a:t>
            </a:r>
            <a:r>
              <a:rPr lang="zh-TW" altLang="en-US" sz="2200" dirty="0">
                <a:latin typeface="微軟正黑體" pitchFamily="34" charset="-120"/>
                <a:ea typeface="微軟正黑體" pitchFamily="34" charset="-120"/>
              </a:rPr>
              <a:t>郵戳為憑</a:t>
            </a:r>
            <a:r>
              <a:rPr lang="en-US" altLang="zh-TW" sz="2200" dirty="0">
                <a:latin typeface="微軟正黑體" pitchFamily="34" charset="-120"/>
                <a:ea typeface="微軟正黑體" pitchFamily="34" charset="-120"/>
              </a:rPr>
              <a:t>)</a:t>
            </a:r>
            <a:endParaRPr lang="zh-TW" altLang="en-US" sz="2200" dirty="0">
              <a:latin typeface="微軟正黑體" pitchFamily="34" charset="-120"/>
              <a:ea typeface="微軟正黑體" pitchFamily="34" charset="-120"/>
            </a:endParaRPr>
          </a:p>
        </p:txBody>
      </p:sp>
      <p:sp>
        <p:nvSpPr>
          <p:cNvPr id="2970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664FA162-64F8-43D6-88D1-50D113DC6AA5}" type="slidenum">
              <a:rPr lang="zh-TW" altLang="en-US" sz="1400" smtClean="0">
                <a:ea typeface="新細明體" pitchFamily="18" charset="-120"/>
              </a:rPr>
              <a:pPr>
                <a:spcBef>
                  <a:spcPct val="0"/>
                </a:spcBef>
                <a:buFontTx/>
                <a:buNone/>
              </a:pPr>
              <a:t>139</a:t>
            </a:fld>
            <a:endParaRPr lang="en-US" altLang="zh-TW" sz="1400" smtClean="0">
              <a:ea typeface="新細明體" pitchFamily="18" charset="-120"/>
            </a:endParaRPr>
          </a:p>
        </p:txBody>
      </p:sp>
    </p:spTree>
    <p:extLst>
      <p:ext uri="{BB962C8B-B14F-4D97-AF65-F5344CB8AC3E}">
        <p14:creationId xmlns:p14="http://schemas.microsoft.com/office/powerpoint/2010/main" val="2666388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51520" y="972986"/>
            <a:ext cx="8435279" cy="5695744"/>
          </a:xfrm>
          <a:prstGeom prst="rect">
            <a:avLst/>
          </a:prstGeom>
        </p:spPr>
      </p:pic>
      <p:sp>
        <p:nvSpPr>
          <p:cNvPr id="267267" name="Rectangle 2"/>
          <p:cNvSpPr>
            <a:spLocks noGrp="1"/>
          </p:cNvSpPr>
          <p:nvPr>
            <p:ph type="title" idx="4294967295"/>
          </p:nvPr>
        </p:nvSpPr>
        <p:spPr>
          <a:xfrm>
            <a:off x="38100" y="214313"/>
            <a:ext cx="9080500" cy="796925"/>
          </a:xfrm>
          <a:ln/>
        </p:spPr>
        <p:txBody>
          <a:bodyPr/>
          <a:lstStyle/>
          <a:p>
            <a:pPr eaLnBrk="1" hangingPunct="1"/>
            <a:r>
              <a:rPr lang="zh-TW" altLang="en-US" sz="3600" kern="1200" dirty="0" smtClean="0">
                <a:solidFill>
                  <a:schemeClr val="tx1"/>
                </a:solidFill>
                <a:latin typeface="華康超明體" pitchFamily="49" charset="-120"/>
                <a:ea typeface="華康超明體" pitchFamily="49" charset="-120"/>
              </a:rPr>
              <a:t>資格審查登錄</a:t>
            </a:r>
            <a:r>
              <a:rPr lang="en-US" altLang="zh-TW" sz="3800" kern="1200" dirty="0" smtClean="0">
                <a:solidFill>
                  <a:schemeClr val="tx1"/>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統測准考證考生清冊資料匯入</a:t>
            </a:r>
          </a:p>
        </p:txBody>
      </p:sp>
      <p:sp>
        <p:nvSpPr>
          <p:cNvPr id="4" name="投影片編號版面配置區 3"/>
          <p:cNvSpPr>
            <a:spLocks noGrp="1"/>
          </p:cNvSpPr>
          <p:nvPr>
            <p:ph type="sldNum" sz="quarter" idx="12"/>
          </p:nvPr>
        </p:nvSpPr>
        <p:spPr/>
        <p:txBody>
          <a:bodyPr/>
          <a:lstStyle/>
          <a:p>
            <a:pPr>
              <a:defRPr/>
            </a:pPr>
            <a:fld id="{AA1A49E5-3A20-407A-9D87-6D755D365273}" type="slidenum">
              <a:rPr lang="zh-TW" altLang="en-US" smtClean="0"/>
              <a:pPr>
                <a:defRPr/>
              </a:pPr>
              <a:t>14</a:t>
            </a:fld>
            <a:endParaRPr lang="en-US" altLang="zh-TW"/>
          </a:p>
        </p:txBody>
      </p:sp>
      <p:sp>
        <p:nvSpPr>
          <p:cNvPr id="13" name="AutoShape 6"/>
          <p:cNvSpPr>
            <a:spLocks noChangeArrowheads="1"/>
          </p:cNvSpPr>
          <p:nvPr/>
        </p:nvSpPr>
        <p:spPr bwMode="auto">
          <a:xfrm rot="10800000">
            <a:off x="6271144" y="2128973"/>
            <a:ext cx="2333303" cy="357187"/>
          </a:xfrm>
          <a:prstGeom prst="wedgeRectCallout">
            <a:avLst>
              <a:gd name="adj1" fmla="val 11116"/>
              <a:gd name="adj2" fmla="val -17041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pPr>
              <a:defRPr/>
            </a:pPr>
            <a:r>
              <a:rPr kumimoji="0" lang="zh-TW" altLang="en-US" dirty="0" smtClean="0">
                <a:solidFill>
                  <a:srgbClr val="000000"/>
                </a:solidFill>
                <a:latin typeface="微軟正黑體" pitchFamily="34" charset="-120"/>
                <a:ea typeface="微軟正黑體" pitchFamily="34" charset="-120"/>
              </a:rPr>
              <a:t>勾選後點選確定匯入</a:t>
            </a:r>
            <a:endParaRPr kumimoji="0" lang="en-US" altLang="zh-TW" dirty="0">
              <a:solidFill>
                <a:srgbClr val="000000"/>
              </a:solidFill>
              <a:latin typeface="微軟正黑體" pitchFamily="34" charset="-120"/>
              <a:ea typeface="微軟正黑體" pitchFamily="34" charset="-120"/>
            </a:endParaRPr>
          </a:p>
        </p:txBody>
      </p:sp>
      <p:sp>
        <p:nvSpPr>
          <p:cNvPr id="14" name="AutoShape 6"/>
          <p:cNvSpPr>
            <a:spLocks noChangeArrowheads="1"/>
          </p:cNvSpPr>
          <p:nvPr/>
        </p:nvSpPr>
        <p:spPr bwMode="auto">
          <a:xfrm rot="10800000">
            <a:off x="3249878" y="3734225"/>
            <a:ext cx="3314014" cy="916755"/>
          </a:xfrm>
          <a:prstGeom prst="roundRect">
            <a:avLst>
              <a:gd name="adj" fmla="val 2107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lang="en-US" altLang="zh-TW" dirty="0" smtClean="0">
                <a:solidFill>
                  <a:srgbClr val="FF0000"/>
                </a:solidFill>
                <a:latin typeface="+mn-ea"/>
                <a:ea typeface="+mn-ea"/>
              </a:rPr>
              <a:t>※</a:t>
            </a:r>
            <a:r>
              <a:rPr lang="zh-TW" altLang="en-US" dirty="0" smtClean="0">
                <a:solidFill>
                  <a:srgbClr val="FF0000"/>
                </a:solidFill>
                <a:latin typeface="+mn-ea"/>
                <a:ea typeface="+mn-ea"/>
              </a:rPr>
              <a:t>注意於</a:t>
            </a:r>
            <a:r>
              <a:rPr lang="zh-TW" altLang="en-US" dirty="0">
                <a:solidFill>
                  <a:srgbClr val="FF0000"/>
                </a:solidFill>
                <a:latin typeface="+mn-ea"/>
                <a:ea typeface="+mn-ea"/>
              </a:rPr>
              <a:t>統測報名後，因故休學</a:t>
            </a:r>
            <a:r>
              <a:rPr lang="en-US" altLang="zh-TW" dirty="0">
                <a:solidFill>
                  <a:srgbClr val="FF0000"/>
                </a:solidFill>
                <a:latin typeface="+mn-ea"/>
                <a:ea typeface="+mn-ea"/>
              </a:rPr>
              <a:t>(</a:t>
            </a:r>
            <a:r>
              <a:rPr lang="zh-TW" altLang="en-US" dirty="0">
                <a:solidFill>
                  <a:srgbClr val="FF0000"/>
                </a:solidFill>
                <a:latin typeface="+mn-ea"/>
                <a:ea typeface="+mn-ea"/>
              </a:rPr>
              <a:t>或退學</a:t>
            </a:r>
            <a:r>
              <a:rPr lang="en-US" altLang="zh-TW" dirty="0">
                <a:solidFill>
                  <a:srgbClr val="FF0000"/>
                </a:solidFill>
                <a:latin typeface="+mn-ea"/>
                <a:ea typeface="+mn-ea"/>
              </a:rPr>
              <a:t>)</a:t>
            </a:r>
            <a:r>
              <a:rPr lang="zh-TW" altLang="en-US" dirty="0">
                <a:solidFill>
                  <a:srgbClr val="FF0000"/>
                </a:solidFill>
                <a:latin typeface="+mn-ea"/>
                <a:ea typeface="+mn-ea"/>
              </a:rPr>
              <a:t>而喪失報名資格之學生，請勿勾選匯入</a:t>
            </a:r>
            <a:r>
              <a:rPr lang="zh-TW" altLang="en-US" dirty="0" smtClean="0">
                <a:solidFill>
                  <a:srgbClr val="FF0000"/>
                </a:solidFill>
                <a:latin typeface="+mn-ea"/>
                <a:ea typeface="+mn-ea"/>
              </a:rPr>
              <a:t>。</a:t>
            </a:r>
            <a:endParaRPr kumimoji="0" lang="en-US" altLang="zh-TW" dirty="0">
              <a:solidFill>
                <a:srgbClr val="FF0000"/>
              </a:solidFill>
              <a:latin typeface="+mn-ea"/>
              <a:ea typeface="+mn-ea"/>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54571" y="4908252"/>
            <a:ext cx="482917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文字方塊 5"/>
          <p:cNvSpPr txBox="1"/>
          <p:nvPr/>
        </p:nvSpPr>
        <p:spPr>
          <a:xfrm>
            <a:off x="752884" y="2885915"/>
            <a:ext cx="2877711" cy="369332"/>
          </a:xfrm>
          <a:prstGeom prst="rect">
            <a:avLst/>
          </a:prstGeom>
          <a:solidFill>
            <a:schemeClr val="accent1">
              <a:lumMod val="60000"/>
              <a:lumOff val="40000"/>
            </a:schemeClr>
          </a:solidFill>
          <a:ln>
            <a:noFill/>
          </a:ln>
        </p:spPr>
        <p:txBody>
          <a:bodyPr wrap="none" rtlCol="0">
            <a:spAutoFit/>
          </a:bodyPr>
          <a:lstStyle/>
          <a:p>
            <a:r>
              <a:rPr kumimoji="0" lang="en-US" altLang="zh-TW" dirty="0">
                <a:solidFill>
                  <a:srgbClr val="000000"/>
                </a:solidFill>
                <a:latin typeface="微軟正黑體" pitchFamily="34" charset="-120"/>
                <a:ea typeface="微軟正黑體" pitchFamily="34" charset="-120"/>
              </a:rPr>
              <a:t>V</a:t>
            </a:r>
            <a:r>
              <a:rPr kumimoji="0" lang="zh-TW" altLang="en-US" dirty="0">
                <a:solidFill>
                  <a:srgbClr val="000000"/>
                </a:solidFill>
                <a:latin typeface="微軟正黑體" pitchFamily="34" charset="-120"/>
                <a:ea typeface="微軟正黑體" pitchFamily="34" charset="-120"/>
              </a:rPr>
              <a:t>勾選欲匯入的應屆</a:t>
            </a:r>
            <a:r>
              <a:rPr kumimoji="0" lang="zh-TW" altLang="en-US" dirty="0" smtClean="0">
                <a:solidFill>
                  <a:srgbClr val="000000"/>
                </a:solidFill>
                <a:latin typeface="微軟正黑體" pitchFamily="34" charset="-120"/>
                <a:ea typeface="微軟正黑體" pitchFamily="34" charset="-120"/>
              </a:rPr>
              <a:t>畢業生</a:t>
            </a:r>
            <a:endParaRPr lang="zh-TW" altLang="en-US" dirty="0"/>
          </a:p>
        </p:txBody>
      </p:sp>
      <p:sp>
        <p:nvSpPr>
          <p:cNvPr id="7" name="矩形 6"/>
          <p:cNvSpPr/>
          <p:nvPr/>
        </p:nvSpPr>
        <p:spPr>
          <a:xfrm>
            <a:off x="878851" y="3820858"/>
            <a:ext cx="1896599" cy="220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878851" y="4469688"/>
            <a:ext cx="1896599" cy="2203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6139333" y="1031679"/>
            <a:ext cx="1298461"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25008990"/>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idx="4294967295"/>
          </p:nvPr>
        </p:nvSpPr>
        <p:spPr>
          <a:xfrm>
            <a:off x="0" y="357188"/>
            <a:ext cx="8686800" cy="563562"/>
          </a:xfrm>
        </p:spPr>
        <p:txBody>
          <a:bodyPr/>
          <a:lstStyle/>
          <a:p>
            <a:pPr eaLnBrk="1" hangingPunct="1"/>
            <a:r>
              <a:rPr lang="zh-TW" altLang="en-US" sz="3600" smtClean="0">
                <a:solidFill>
                  <a:srgbClr val="660066"/>
                </a:solidFill>
                <a:latin typeface="華康超明體" pitchFamily="49" charset="-120"/>
                <a:ea typeface="華康超明體" pitchFamily="49" charset="-120"/>
              </a:rPr>
              <a:t>技優甄審入學招生流程</a:t>
            </a:r>
          </a:p>
        </p:txBody>
      </p:sp>
      <p:sp>
        <p:nvSpPr>
          <p:cNvPr id="160782" name="Text Box 14"/>
          <p:cNvSpPr txBox="1">
            <a:spLocks noChangeArrowheads="1"/>
          </p:cNvSpPr>
          <p:nvPr/>
        </p:nvSpPr>
        <p:spPr bwMode="auto">
          <a:xfrm>
            <a:off x="239713" y="4676775"/>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defRPr/>
            </a:pPr>
            <a:r>
              <a:rPr lang="zh-TW" altLang="en-US" dirty="0">
                <a:solidFill>
                  <a:srgbClr val="000000"/>
                </a:solidFill>
                <a:latin typeface="微軟正黑體" pitchFamily="34" charset="-120"/>
                <a:ea typeface="微軟正黑體" pitchFamily="34" charset="-120"/>
              </a:rPr>
              <a:t>甄審正取生及備取生網路登記就讀志願序</a:t>
            </a:r>
          </a:p>
        </p:txBody>
      </p:sp>
      <p:sp>
        <p:nvSpPr>
          <p:cNvPr id="160785" name="Text Box 17"/>
          <p:cNvSpPr txBox="1">
            <a:spLocks noChangeArrowheads="1"/>
          </p:cNvSpPr>
          <p:nvPr/>
        </p:nvSpPr>
        <p:spPr bwMode="auto">
          <a:xfrm>
            <a:off x="239713" y="5245100"/>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defRPr/>
            </a:pPr>
            <a:r>
              <a:rPr lang="zh-TW" altLang="en-US" dirty="0">
                <a:latin typeface="微軟正黑體" pitchFamily="34" charset="-120"/>
                <a:ea typeface="微軟正黑體" pitchFamily="34" charset="-120"/>
              </a:rPr>
              <a:t>就讀志願序統一分發結果放榜</a:t>
            </a:r>
            <a:endParaRPr lang="zh-TW" dirty="0">
              <a:latin typeface="微軟正黑體" pitchFamily="34" charset="-120"/>
              <a:ea typeface="微軟正黑體" pitchFamily="34" charset="-120"/>
            </a:endParaRPr>
          </a:p>
        </p:txBody>
      </p:sp>
      <p:sp>
        <p:nvSpPr>
          <p:cNvPr id="160787" name="Text Box 19"/>
          <p:cNvSpPr txBox="1">
            <a:spLocks noChangeArrowheads="1"/>
          </p:cNvSpPr>
          <p:nvPr/>
        </p:nvSpPr>
        <p:spPr bwMode="auto">
          <a:xfrm>
            <a:off x="239713" y="1836738"/>
            <a:ext cx="4510087" cy="395287"/>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solidFill>
                  <a:schemeClr val="bg1"/>
                </a:solidFill>
                <a:latin typeface="微軟正黑體" pitchFamily="34" charset="-120"/>
                <a:ea typeface="微軟正黑體" pitchFamily="34" charset="-120"/>
              </a:rPr>
              <a:t>繳交報名費</a:t>
            </a:r>
            <a:endParaRPr lang="zh-TW" dirty="0">
              <a:solidFill>
                <a:schemeClr val="bg1"/>
              </a:solidFill>
              <a:latin typeface="微軟正黑體" pitchFamily="34" charset="-120"/>
              <a:ea typeface="微軟正黑體" pitchFamily="34" charset="-120"/>
            </a:endParaRPr>
          </a:p>
        </p:txBody>
      </p:sp>
      <p:sp>
        <p:nvSpPr>
          <p:cNvPr id="160788" name="Text Box 20"/>
          <p:cNvSpPr txBox="1">
            <a:spLocks noChangeArrowheads="1"/>
          </p:cNvSpPr>
          <p:nvPr/>
        </p:nvSpPr>
        <p:spPr bwMode="auto">
          <a:xfrm>
            <a:off x="239713" y="2405063"/>
            <a:ext cx="4510087" cy="395287"/>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solidFill>
                  <a:schemeClr val="bg1"/>
                </a:solidFill>
                <a:latin typeface="微軟正黑體" pitchFamily="34" charset="-120"/>
                <a:ea typeface="微軟正黑體" pitchFamily="34" charset="-120"/>
              </a:rPr>
              <a:t>選擇甄審校系科</a:t>
            </a:r>
            <a:r>
              <a:rPr lang="en-US" altLang="zh-TW" dirty="0">
                <a:solidFill>
                  <a:schemeClr val="bg1"/>
                </a:solidFill>
                <a:latin typeface="微軟正黑體" pitchFamily="34" charset="-120"/>
                <a:ea typeface="微軟正黑體" pitchFamily="34" charset="-120"/>
              </a:rPr>
              <a:t>(</a:t>
            </a:r>
            <a:r>
              <a:rPr lang="zh-TW" altLang="en-US" dirty="0">
                <a:solidFill>
                  <a:schemeClr val="bg1"/>
                </a:solidFill>
                <a:latin typeface="微軟正黑體" pitchFamily="34" charset="-120"/>
                <a:ea typeface="微軟正黑體" pitchFamily="34" charset="-120"/>
              </a:rPr>
              <a:t>組</a:t>
            </a:r>
            <a:r>
              <a:rPr lang="en-US" altLang="zh-TW" dirty="0">
                <a:solidFill>
                  <a:schemeClr val="bg1"/>
                </a:solidFill>
                <a:latin typeface="微軟正黑體" pitchFamily="34" charset="-120"/>
                <a:ea typeface="微軟正黑體" pitchFamily="34" charset="-120"/>
              </a:rPr>
              <a:t>)</a:t>
            </a:r>
            <a:r>
              <a:rPr lang="zh-TW" altLang="en-US" dirty="0">
                <a:solidFill>
                  <a:schemeClr val="bg1"/>
                </a:solidFill>
                <a:latin typeface="微軟正黑體" pitchFamily="34" charset="-120"/>
                <a:ea typeface="微軟正黑體" pitchFamily="34" charset="-120"/>
              </a:rPr>
              <a:t>、學程</a:t>
            </a:r>
          </a:p>
        </p:txBody>
      </p:sp>
      <p:sp>
        <p:nvSpPr>
          <p:cNvPr id="160792" name="Text Box 24"/>
          <p:cNvSpPr txBox="1">
            <a:spLocks noChangeArrowheads="1"/>
          </p:cNvSpPr>
          <p:nvPr/>
        </p:nvSpPr>
        <p:spPr bwMode="auto">
          <a:xfrm>
            <a:off x="239713" y="2973388"/>
            <a:ext cx="4510087" cy="395287"/>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solidFill>
                  <a:schemeClr val="bg1"/>
                </a:solidFill>
                <a:latin typeface="微軟正黑體" pitchFamily="34" charset="-120"/>
                <a:ea typeface="微軟正黑體" pitchFamily="34" charset="-120"/>
              </a:rPr>
              <a:t>向甄審學校繳費暨繳寄相關資料</a:t>
            </a:r>
            <a:endParaRPr lang="zh-TW" dirty="0">
              <a:solidFill>
                <a:schemeClr val="bg1"/>
              </a:solidFill>
              <a:latin typeface="微軟正黑體" pitchFamily="34" charset="-120"/>
              <a:ea typeface="微軟正黑體" pitchFamily="34" charset="-120"/>
            </a:endParaRPr>
          </a:p>
        </p:txBody>
      </p:sp>
      <p:sp>
        <p:nvSpPr>
          <p:cNvPr id="160793" name="Text Box 25"/>
          <p:cNvSpPr txBox="1">
            <a:spLocks noChangeArrowheads="1"/>
          </p:cNvSpPr>
          <p:nvPr/>
        </p:nvSpPr>
        <p:spPr bwMode="auto">
          <a:xfrm>
            <a:off x="239713" y="3541713"/>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solidFill>
                  <a:srgbClr val="000000"/>
                </a:solidFill>
                <a:latin typeface="微軟正黑體" pitchFamily="34" charset="-120"/>
                <a:ea typeface="微軟正黑體" pitchFamily="34" charset="-120"/>
              </a:rPr>
              <a:t>參加各校系科</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組</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、學程之指定項目甄審</a:t>
            </a:r>
          </a:p>
        </p:txBody>
      </p:sp>
      <p:sp>
        <p:nvSpPr>
          <p:cNvPr id="160796" name="Text Box 28"/>
          <p:cNvSpPr txBox="1">
            <a:spLocks noChangeArrowheads="1"/>
          </p:cNvSpPr>
          <p:nvPr/>
        </p:nvSpPr>
        <p:spPr bwMode="auto">
          <a:xfrm>
            <a:off x="239713" y="4108450"/>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latin typeface="微軟正黑體" pitchFamily="34" charset="-120"/>
                <a:ea typeface="微軟正黑體" pitchFamily="34" charset="-120"/>
              </a:rPr>
              <a:t>各甄審學校公告錄取正、備取生名單</a:t>
            </a:r>
            <a:endParaRPr lang="zh-TW" dirty="0">
              <a:latin typeface="微軟正黑體" pitchFamily="34" charset="-120"/>
              <a:ea typeface="微軟正黑體" pitchFamily="34" charset="-120"/>
            </a:endParaRPr>
          </a:p>
        </p:txBody>
      </p:sp>
      <p:sp>
        <p:nvSpPr>
          <p:cNvPr id="160798" name="Text Box 30"/>
          <p:cNvSpPr txBox="1">
            <a:spLocks noChangeArrowheads="1"/>
          </p:cNvSpPr>
          <p:nvPr/>
        </p:nvSpPr>
        <p:spPr bwMode="auto">
          <a:xfrm>
            <a:off x="239713" y="5813425"/>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defRPr/>
            </a:pPr>
            <a:r>
              <a:rPr lang="zh-TW" altLang="en-US" dirty="0">
                <a:latin typeface="微軟正黑體" pitchFamily="34" charset="-120"/>
                <a:ea typeface="微軟正黑體" pitchFamily="34" charset="-120"/>
              </a:rPr>
              <a:t>向志願序統一分發錄取學校辦理報到</a:t>
            </a:r>
            <a:endParaRPr lang="zh-TW" dirty="0">
              <a:latin typeface="微軟正黑體" pitchFamily="34" charset="-120"/>
              <a:ea typeface="微軟正黑體" pitchFamily="34" charset="-120"/>
            </a:endParaRPr>
          </a:p>
        </p:txBody>
      </p:sp>
      <p:sp>
        <p:nvSpPr>
          <p:cNvPr id="160800" name="Text Box 32"/>
          <p:cNvSpPr txBox="1">
            <a:spLocks noChangeArrowheads="1"/>
          </p:cNvSpPr>
          <p:nvPr/>
        </p:nvSpPr>
        <p:spPr bwMode="auto">
          <a:xfrm>
            <a:off x="239713" y="1268413"/>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spcBef>
                <a:spcPts val="713"/>
              </a:spcBef>
              <a:defRPr/>
            </a:pPr>
            <a:r>
              <a:rPr lang="zh-TW" altLang="en-US" dirty="0">
                <a:solidFill>
                  <a:srgbClr val="000000"/>
                </a:solidFill>
                <a:latin typeface="微軟正黑體" pitchFamily="34" charset="-120"/>
                <a:ea typeface="微軟正黑體" pitchFamily="34" charset="-120"/>
              </a:rPr>
              <a:t>甄審資格審查登錄</a:t>
            </a:r>
          </a:p>
        </p:txBody>
      </p:sp>
      <p:sp>
        <p:nvSpPr>
          <p:cNvPr id="14348" name="Text Box 16"/>
          <p:cNvSpPr txBox="1">
            <a:spLocks noChangeArrowheads="1"/>
          </p:cNvSpPr>
          <p:nvPr/>
        </p:nvSpPr>
        <p:spPr bwMode="auto">
          <a:xfrm>
            <a:off x="4772025" y="1196975"/>
            <a:ext cx="4019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dist"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確定送出：</a:t>
            </a:r>
            <a:r>
              <a:rPr lang="en-US" altLang="zh-TW" sz="1400" dirty="0" smtClean="0">
                <a:latin typeface="微軟正黑體" pitchFamily="34" charset="-120"/>
                <a:ea typeface="微軟正黑體" pitchFamily="34" charset="-120"/>
                <a:cs typeface="華康楷書體W3" pitchFamily="65" charset="-120"/>
              </a:rPr>
              <a:t>104.5.6(</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10:00~104.5.12(</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)17:00</a:t>
            </a:r>
          </a:p>
          <a:p>
            <a:pPr algn="dist"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狀態查詢：</a:t>
            </a:r>
            <a:r>
              <a:rPr lang="en-US" altLang="zh-TW" sz="1400" dirty="0" smtClean="0">
                <a:latin typeface="微軟正黑體" pitchFamily="34" charset="-120"/>
                <a:ea typeface="微軟正黑體" pitchFamily="34" charset="-120"/>
                <a:cs typeface="華康楷書體W3" pitchFamily="65" charset="-120"/>
              </a:rPr>
              <a:t>104.5.6(</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10:00~104.5.22(</a:t>
            </a:r>
            <a:r>
              <a:rPr lang="zh-TW" altLang="en-US" sz="1400" dirty="0">
                <a:latin typeface="微軟正黑體" pitchFamily="34" charset="-120"/>
                <a:ea typeface="微軟正黑體" pitchFamily="34" charset="-120"/>
                <a:cs typeface="華康楷書體W3" pitchFamily="65" charset="-120"/>
              </a:rPr>
              <a:t>五</a:t>
            </a:r>
            <a:r>
              <a:rPr lang="en-US" altLang="zh-TW" sz="1400" dirty="0">
                <a:latin typeface="微軟正黑體" pitchFamily="34" charset="-120"/>
                <a:ea typeface="微軟正黑體" pitchFamily="34" charset="-120"/>
                <a:cs typeface="華康楷書體W3" pitchFamily="65" charset="-120"/>
              </a:rPr>
              <a:t>)10:00</a:t>
            </a:r>
          </a:p>
        </p:txBody>
      </p:sp>
      <p:sp>
        <p:nvSpPr>
          <p:cNvPr id="14349" name="Text Box 19"/>
          <p:cNvSpPr txBox="1">
            <a:spLocks noChangeArrowheads="1"/>
          </p:cNvSpPr>
          <p:nvPr/>
        </p:nvSpPr>
        <p:spPr bwMode="auto">
          <a:xfrm>
            <a:off x="4772025" y="2414588"/>
            <a:ext cx="413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104.5.21(</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10:00~104.5.26(</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)17:00</a:t>
            </a:r>
          </a:p>
        </p:txBody>
      </p:sp>
      <p:sp>
        <p:nvSpPr>
          <p:cNvPr id="14350" name="Text Box 20"/>
          <p:cNvSpPr txBox="1">
            <a:spLocks noChangeArrowheads="1"/>
          </p:cNvSpPr>
          <p:nvPr/>
        </p:nvSpPr>
        <p:spPr bwMode="auto">
          <a:xfrm>
            <a:off x="4772025" y="4114800"/>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104.6.22(</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10:00</a:t>
            </a:r>
          </a:p>
        </p:txBody>
      </p:sp>
      <p:sp>
        <p:nvSpPr>
          <p:cNvPr id="14351" name="Text Box 21"/>
          <p:cNvSpPr txBox="1">
            <a:spLocks noChangeArrowheads="1"/>
          </p:cNvSpPr>
          <p:nvPr/>
        </p:nvSpPr>
        <p:spPr bwMode="auto">
          <a:xfrm>
            <a:off x="4772025" y="4686300"/>
            <a:ext cx="4184159"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 </a:t>
            </a:r>
            <a:r>
              <a:rPr lang="en-US" altLang="zh-TW" sz="1400" dirty="0" smtClean="0">
                <a:latin typeface="微軟正黑體" pitchFamily="34" charset="-120"/>
                <a:ea typeface="微軟正黑體" pitchFamily="34" charset="-120"/>
                <a:cs typeface="華康楷書體W3" pitchFamily="65" charset="-120"/>
              </a:rPr>
              <a:t>104.6.24(</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)10:00~104.6.26(</a:t>
            </a:r>
            <a:r>
              <a:rPr lang="zh-TW" altLang="en-US" sz="1400" dirty="0" smtClean="0">
                <a:latin typeface="微軟正黑體" pitchFamily="34" charset="-120"/>
                <a:ea typeface="微軟正黑體" pitchFamily="34" charset="-120"/>
                <a:cs typeface="華康楷書體W3" pitchFamily="65" charset="-120"/>
              </a:rPr>
              <a:t>五</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17:00</a:t>
            </a:r>
          </a:p>
        </p:txBody>
      </p:sp>
      <p:sp>
        <p:nvSpPr>
          <p:cNvPr id="14352" name="Text Box 21"/>
          <p:cNvSpPr txBox="1">
            <a:spLocks noChangeArrowheads="1"/>
          </p:cNvSpPr>
          <p:nvPr/>
        </p:nvSpPr>
        <p:spPr bwMode="auto">
          <a:xfrm>
            <a:off x="4772025" y="5257800"/>
            <a:ext cx="247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 </a:t>
            </a:r>
            <a:r>
              <a:rPr lang="en-US" altLang="zh-TW" sz="1400" dirty="0" smtClean="0">
                <a:latin typeface="微軟正黑體" pitchFamily="34" charset="-120"/>
                <a:ea typeface="微軟正黑體" pitchFamily="34" charset="-120"/>
                <a:cs typeface="華康楷書體W3" pitchFamily="65" charset="-120"/>
              </a:rPr>
              <a:t>104.7.1(</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)10:00</a:t>
            </a:r>
          </a:p>
        </p:txBody>
      </p:sp>
      <p:sp>
        <p:nvSpPr>
          <p:cNvPr id="14353" name="Text Box 19"/>
          <p:cNvSpPr txBox="1">
            <a:spLocks noChangeArrowheads="1"/>
          </p:cNvSpPr>
          <p:nvPr/>
        </p:nvSpPr>
        <p:spPr bwMode="auto">
          <a:xfrm>
            <a:off x="4772025" y="1843088"/>
            <a:ext cx="413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104.5.21(</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10:00~104.5.25(</a:t>
            </a:r>
            <a:r>
              <a:rPr lang="zh-TW" altLang="en-US" sz="1400" dirty="0">
                <a:latin typeface="微軟正黑體" pitchFamily="34" charset="-120"/>
                <a:ea typeface="微軟正黑體" pitchFamily="34" charset="-120"/>
                <a:cs typeface="華康楷書體W3" pitchFamily="65" charset="-120"/>
              </a:rPr>
              <a:t>一</a:t>
            </a:r>
            <a:r>
              <a:rPr lang="en-US" altLang="zh-TW" sz="1400" dirty="0">
                <a:latin typeface="微軟正黑體" pitchFamily="34" charset="-120"/>
                <a:ea typeface="微軟正黑體" pitchFamily="34" charset="-120"/>
                <a:cs typeface="華康楷書體W3" pitchFamily="65" charset="-120"/>
              </a:rPr>
              <a:t>)24:00</a:t>
            </a:r>
            <a:endParaRPr lang="zh-TW" altLang="en-US" sz="1400" dirty="0">
              <a:latin typeface="微軟正黑體" pitchFamily="34" charset="-120"/>
              <a:ea typeface="微軟正黑體" pitchFamily="34" charset="-120"/>
              <a:cs typeface="華康楷書體W3" pitchFamily="65" charset="-120"/>
            </a:endParaRPr>
          </a:p>
        </p:txBody>
      </p:sp>
      <p:cxnSp>
        <p:nvCxnSpPr>
          <p:cNvPr id="42" name="肘形接點 41"/>
          <p:cNvCxnSpPr>
            <a:stCxn id="160800" idx="2"/>
            <a:endCxn id="160787" idx="0"/>
          </p:cNvCxnSpPr>
          <p:nvPr/>
        </p:nvCxnSpPr>
        <p:spPr>
          <a:xfrm rot="5400000">
            <a:off x="2409032" y="1750219"/>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肘形接點 43"/>
          <p:cNvCxnSpPr>
            <a:stCxn id="160787" idx="2"/>
            <a:endCxn id="160788" idx="0"/>
          </p:cNvCxnSpPr>
          <p:nvPr/>
        </p:nvCxnSpPr>
        <p:spPr>
          <a:xfrm rot="5400000">
            <a:off x="2409032" y="2318544"/>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肘形接點 46"/>
          <p:cNvCxnSpPr>
            <a:stCxn id="160788" idx="2"/>
            <a:endCxn id="160792" idx="0"/>
          </p:cNvCxnSpPr>
          <p:nvPr/>
        </p:nvCxnSpPr>
        <p:spPr>
          <a:xfrm rot="5400000">
            <a:off x="2409032" y="2886869"/>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肘形接點 48"/>
          <p:cNvCxnSpPr>
            <a:stCxn id="160792" idx="2"/>
            <a:endCxn id="160793" idx="0"/>
          </p:cNvCxnSpPr>
          <p:nvPr/>
        </p:nvCxnSpPr>
        <p:spPr>
          <a:xfrm rot="5400000">
            <a:off x="2409032" y="3455194"/>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肘形接點 52"/>
          <p:cNvCxnSpPr>
            <a:stCxn id="160793" idx="2"/>
            <a:endCxn id="160796" idx="0"/>
          </p:cNvCxnSpPr>
          <p:nvPr/>
        </p:nvCxnSpPr>
        <p:spPr>
          <a:xfrm rot="5400000">
            <a:off x="2408238" y="4022725"/>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肘形接點 54"/>
          <p:cNvCxnSpPr>
            <a:stCxn id="160796" idx="2"/>
            <a:endCxn id="160782" idx="0"/>
          </p:cNvCxnSpPr>
          <p:nvPr/>
        </p:nvCxnSpPr>
        <p:spPr>
          <a:xfrm rot="5400000">
            <a:off x="2408238" y="4591050"/>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肘形接點 56"/>
          <p:cNvCxnSpPr>
            <a:stCxn id="160782" idx="2"/>
            <a:endCxn id="160785" idx="0"/>
          </p:cNvCxnSpPr>
          <p:nvPr/>
        </p:nvCxnSpPr>
        <p:spPr>
          <a:xfrm rot="5400000">
            <a:off x="2408238" y="5159375"/>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肘形接點 58"/>
          <p:cNvCxnSpPr>
            <a:stCxn id="160785" idx="2"/>
            <a:endCxn id="160798" idx="0"/>
          </p:cNvCxnSpPr>
          <p:nvPr/>
        </p:nvCxnSpPr>
        <p:spPr>
          <a:xfrm rot="5400000">
            <a:off x="2408238" y="5727700"/>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362" name="Text Box 19"/>
          <p:cNvSpPr txBox="1">
            <a:spLocks noChangeArrowheads="1"/>
          </p:cNvSpPr>
          <p:nvPr/>
        </p:nvSpPr>
        <p:spPr bwMode="auto">
          <a:xfrm>
            <a:off x="4772025" y="3025775"/>
            <a:ext cx="1906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en-US" altLang="zh-TW" sz="1400" dirty="0" smtClean="0">
                <a:latin typeface="微軟正黑體" pitchFamily="34" charset="-120"/>
                <a:ea typeface="微軟正黑體" pitchFamily="34" charset="-120"/>
                <a:cs typeface="華康楷書體W3" pitchFamily="65" charset="-120"/>
              </a:rPr>
              <a:t>104.5.27(</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a:t>
            </a:r>
            <a:r>
              <a:rPr lang="zh-TW" altLang="en-US" sz="1400" dirty="0">
                <a:latin typeface="微軟正黑體" pitchFamily="34" charset="-120"/>
                <a:ea typeface="微軟正黑體" pitchFamily="34" charset="-120"/>
                <a:cs typeface="華康楷書體W3" pitchFamily="65" charset="-120"/>
              </a:rPr>
              <a:t>郵戳為憑</a:t>
            </a:r>
            <a:endParaRPr lang="en-US" altLang="zh-TW" sz="1400" dirty="0">
              <a:latin typeface="微軟正黑體" pitchFamily="34" charset="-120"/>
              <a:ea typeface="微軟正黑體" pitchFamily="34" charset="-120"/>
              <a:cs typeface="華康楷書體W3" pitchFamily="65" charset="-120"/>
            </a:endParaRPr>
          </a:p>
        </p:txBody>
      </p:sp>
      <p:sp>
        <p:nvSpPr>
          <p:cNvPr id="14363"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2FB28F4-12B1-4315-BAB7-1E6579A3F25C}" type="slidenum">
              <a:rPr lang="zh-TW" altLang="en-US" sz="1400" smtClean="0">
                <a:ea typeface="新細明體" pitchFamily="18" charset="-120"/>
              </a:rPr>
              <a:pPr>
                <a:spcBef>
                  <a:spcPct val="0"/>
                </a:spcBef>
                <a:buFontTx/>
                <a:buNone/>
              </a:pPr>
              <a:t>140</a:t>
            </a:fld>
            <a:endParaRPr lang="en-US" altLang="zh-TW" sz="1400" smtClean="0">
              <a:ea typeface="新細明體" pitchFamily="18" charset="-120"/>
            </a:endParaRPr>
          </a:p>
        </p:txBody>
      </p:sp>
    </p:spTree>
    <p:extLst>
      <p:ext uri="{BB962C8B-B14F-4D97-AF65-F5344CB8AC3E}">
        <p14:creationId xmlns:p14="http://schemas.microsoft.com/office/powerpoint/2010/main" val="61179705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4"/>
          <p:cNvSpPr>
            <a:spLocks noGrp="1" noChangeArrowheads="1"/>
          </p:cNvSpPr>
          <p:nvPr>
            <p:ph type="title" idx="4294967295"/>
          </p:nvPr>
        </p:nvSpPr>
        <p:spPr>
          <a:xfrm>
            <a:off x="0" y="285750"/>
            <a:ext cx="9144000" cy="647700"/>
          </a:xfrm>
        </p:spPr>
        <p:txBody>
          <a:bodyPr/>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網路</a:t>
            </a:r>
            <a:r>
              <a:rPr lang="zh-TW" altLang="en-US" sz="3600" dirty="0" smtClean="0">
                <a:solidFill>
                  <a:srgbClr val="660066"/>
                </a:solidFill>
                <a:latin typeface="華康超明體" pitchFamily="49" charset="-120"/>
                <a:ea typeface="華康超明體" pitchFamily="49" charset="-120"/>
                <a:cs typeface="+mj-cs"/>
              </a:rPr>
              <a:t>報名系統流程</a:t>
            </a:r>
            <a:endParaRPr lang="en-US" altLang="zh-TW" sz="3600" dirty="0" smtClean="0">
              <a:solidFill>
                <a:srgbClr val="660066"/>
              </a:solidFill>
              <a:latin typeface="華康超明體" pitchFamily="49" charset="-120"/>
              <a:ea typeface="華康超明體" pitchFamily="49" charset="-120"/>
              <a:cs typeface="+mj-cs"/>
            </a:endParaRPr>
          </a:p>
        </p:txBody>
      </p:sp>
      <p:sp>
        <p:nvSpPr>
          <p:cNvPr id="428035" name="Text Box 3"/>
          <p:cNvSpPr txBox="1">
            <a:spLocks noChangeArrowheads="1"/>
          </p:cNvSpPr>
          <p:nvPr/>
        </p:nvSpPr>
        <p:spPr bwMode="gray">
          <a:xfrm>
            <a:off x="2612458" y="1484313"/>
            <a:ext cx="491673" cy="46624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solidFill>
                  <a:srgbClr val="000000"/>
                </a:solidFill>
                <a:latin typeface="微軟正黑體" pitchFamily="34" charset="-120"/>
                <a:ea typeface="微軟正黑體" pitchFamily="34" charset="-120"/>
              </a:rPr>
              <a:t>報名資料編修</a:t>
            </a:r>
            <a:r>
              <a:rPr lang="en-US" altLang="zh-TW" dirty="0">
                <a:solidFill>
                  <a:srgbClr val="000000"/>
                </a:solidFill>
                <a:latin typeface="微軟正黑體" pitchFamily="34" charset="-120"/>
                <a:ea typeface="微軟正黑體" pitchFamily="34" charset="-120"/>
              </a:rPr>
              <a:t>(5</a:t>
            </a:r>
            <a:r>
              <a:rPr lang="zh-TW" altLang="en-US" dirty="0">
                <a:solidFill>
                  <a:srgbClr val="000000"/>
                </a:solidFill>
                <a:latin typeface="微軟正黑體" pitchFamily="34" charset="-120"/>
                <a:ea typeface="微軟正黑體" pitchFamily="34" charset="-120"/>
              </a:rPr>
              <a:t>月</a:t>
            </a:r>
            <a:r>
              <a:rPr lang="en-US" altLang="zh-TW" dirty="0" smtClean="0">
                <a:solidFill>
                  <a:srgbClr val="000000"/>
                </a:solidFill>
                <a:latin typeface="微軟正黑體" pitchFamily="34" charset="-120"/>
                <a:ea typeface="微軟正黑體" pitchFamily="34" charset="-120"/>
              </a:rPr>
              <a:t>26</a:t>
            </a:r>
            <a:r>
              <a:rPr lang="zh-TW" altLang="en-US" dirty="0" smtClean="0">
                <a:solidFill>
                  <a:srgbClr val="000000"/>
                </a:solidFill>
                <a:latin typeface="微軟正黑體" pitchFamily="34" charset="-120"/>
                <a:ea typeface="微軟正黑體" pitchFamily="34" charset="-120"/>
              </a:rPr>
              <a:t>日前</a:t>
            </a:r>
            <a:r>
              <a:rPr lang="en-US" altLang="zh-TW" dirty="0">
                <a:solidFill>
                  <a:srgbClr val="000000"/>
                </a:solidFill>
                <a:latin typeface="微軟正黑體" pitchFamily="34" charset="-120"/>
                <a:ea typeface="微軟正黑體" pitchFamily="34" charset="-120"/>
              </a:rPr>
              <a:t>)</a:t>
            </a:r>
          </a:p>
        </p:txBody>
      </p:sp>
      <p:sp>
        <p:nvSpPr>
          <p:cNvPr id="428037" name="Text Box 5"/>
          <p:cNvSpPr txBox="1">
            <a:spLocks noChangeArrowheads="1"/>
          </p:cNvSpPr>
          <p:nvPr/>
        </p:nvSpPr>
        <p:spPr bwMode="gray">
          <a:xfrm>
            <a:off x="1465715" y="1484313"/>
            <a:ext cx="491673" cy="44450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spAutoFit/>
          </a:bodyPr>
          <a:lstStyle/>
          <a:p>
            <a:pPr algn="ctr">
              <a:defRPr/>
            </a:pPr>
            <a:r>
              <a:rPr lang="zh-TW" altLang="en-US" dirty="0">
                <a:latin typeface="微軟正黑體" pitchFamily="34" charset="-120"/>
                <a:ea typeface="微軟正黑體" pitchFamily="34" charset="-120"/>
              </a:rPr>
              <a:t>索取繳款帳號</a:t>
            </a:r>
            <a:r>
              <a:rPr lang="en-US" altLang="zh-TW" dirty="0">
                <a:solidFill>
                  <a:srgbClr val="000000"/>
                </a:solidFill>
                <a:latin typeface="微軟正黑體" pitchFamily="34" charset="-120"/>
                <a:ea typeface="微軟正黑體" pitchFamily="34" charset="-120"/>
              </a:rPr>
              <a:t>(5</a:t>
            </a:r>
            <a:r>
              <a:rPr lang="zh-TW" altLang="en-US" dirty="0">
                <a:solidFill>
                  <a:srgbClr val="000000"/>
                </a:solidFill>
                <a:latin typeface="微軟正黑體" pitchFamily="34" charset="-120"/>
                <a:ea typeface="微軟正黑體" pitchFamily="34" charset="-120"/>
              </a:rPr>
              <a:t>月</a:t>
            </a:r>
            <a:r>
              <a:rPr lang="en-US" altLang="zh-TW" dirty="0" smtClean="0">
                <a:solidFill>
                  <a:srgbClr val="000000"/>
                </a:solidFill>
                <a:latin typeface="微軟正黑體" pitchFamily="34" charset="-120"/>
                <a:ea typeface="微軟正黑體" pitchFamily="34" charset="-120"/>
              </a:rPr>
              <a:t>25</a:t>
            </a:r>
            <a:r>
              <a:rPr lang="zh-TW" altLang="en-US" dirty="0" smtClean="0">
                <a:solidFill>
                  <a:srgbClr val="000000"/>
                </a:solidFill>
                <a:latin typeface="微軟正黑體" pitchFamily="34" charset="-120"/>
                <a:ea typeface="微軟正黑體" pitchFamily="34" charset="-120"/>
              </a:rPr>
              <a:t>日前</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繳交報名費</a:t>
            </a:r>
            <a:endParaRPr lang="zh-TW" altLang="en-US" dirty="0">
              <a:latin typeface="微軟正黑體" pitchFamily="34" charset="-120"/>
              <a:ea typeface="微軟正黑體" pitchFamily="34" charset="-120"/>
            </a:endParaRPr>
          </a:p>
        </p:txBody>
      </p:sp>
      <p:sp>
        <p:nvSpPr>
          <p:cNvPr id="428038" name="Text Box 6"/>
          <p:cNvSpPr txBox="1">
            <a:spLocks noChangeArrowheads="1"/>
          </p:cNvSpPr>
          <p:nvPr/>
        </p:nvSpPr>
        <p:spPr bwMode="gray">
          <a:xfrm>
            <a:off x="3666558" y="1484313"/>
            <a:ext cx="491673" cy="46624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solidFill>
                  <a:srgbClr val="000000"/>
                </a:solidFill>
                <a:latin typeface="微軟正黑體" pitchFamily="34" charset="-120"/>
                <a:ea typeface="微軟正黑體" pitchFamily="34" charset="-120"/>
              </a:rPr>
              <a:t>報名資料確認</a:t>
            </a:r>
            <a:r>
              <a:rPr lang="en-US" altLang="zh-TW" dirty="0">
                <a:solidFill>
                  <a:srgbClr val="000000"/>
                </a:solidFill>
                <a:latin typeface="微軟正黑體" pitchFamily="34" charset="-120"/>
                <a:ea typeface="微軟正黑體" pitchFamily="34" charset="-120"/>
              </a:rPr>
              <a:t>(5</a:t>
            </a:r>
            <a:r>
              <a:rPr lang="zh-TW" altLang="en-US" dirty="0">
                <a:solidFill>
                  <a:srgbClr val="000000"/>
                </a:solidFill>
                <a:latin typeface="微軟正黑體" pitchFamily="34" charset="-120"/>
                <a:ea typeface="微軟正黑體" pitchFamily="34" charset="-120"/>
              </a:rPr>
              <a:t>月</a:t>
            </a:r>
            <a:r>
              <a:rPr lang="en-US" altLang="zh-TW" dirty="0" smtClean="0">
                <a:solidFill>
                  <a:srgbClr val="000000"/>
                </a:solidFill>
                <a:latin typeface="微軟正黑體" pitchFamily="34" charset="-120"/>
                <a:ea typeface="微軟正黑體" pitchFamily="34" charset="-120"/>
              </a:rPr>
              <a:t>26</a:t>
            </a:r>
            <a:r>
              <a:rPr lang="zh-TW" altLang="en-US" dirty="0" smtClean="0">
                <a:solidFill>
                  <a:srgbClr val="000000"/>
                </a:solidFill>
                <a:latin typeface="微軟正黑體" pitchFamily="34" charset="-120"/>
                <a:ea typeface="微軟正黑體" pitchFamily="34" charset="-120"/>
              </a:rPr>
              <a:t>日</a:t>
            </a:r>
            <a:r>
              <a:rPr lang="en-US" altLang="zh-TW" dirty="0">
                <a:solidFill>
                  <a:srgbClr val="000000"/>
                </a:solidFill>
                <a:latin typeface="微軟正黑體" pitchFamily="34" charset="-120"/>
                <a:ea typeface="微軟正黑體" pitchFamily="34" charset="-120"/>
              </a:rPr>
              <a:t>17</a:t>
            </a:r>
            <a:r>
              <a:rPr lang="zh-TW" altLang="en-US" dirty="0">
                <a:solidFill>
                  <a:srgbClr val="000000"/>
                </a:solidFill>
                <a:latin typeface="微軟正黑體" pitchFamily="34" charset="-120"/>
                <a:ea typeface="微軟正黑體" pitchFamily="34" charset="-120"/>
              </a:rPr>
              <a:t>時前</a:t>
            </a:r>
            <a:r>
              <a:rPr lang="en-US" altLang="zh-TW" dirty="0">
                <a:solidFill>
                  <a:srgbClr val="000000"/>
                </a:solidFill>
                <a:latin typeface="微軟正黑體" pitchFamily="34" charset="-120"/>
                <a:ea typeface="微軟正黑體" pitchFamily="34" charset="-120"/>
              </a:rPr>
              <a:t>)</a:t>
            </a:r>
          </a:p>
        </p:txBody>
      </p:sp>
      <p:sp>
        <p:nvSpPr>
          <p:cNvPr id="428039" name="Text Box 7"/>
          <p:cNvSpPr txBox="1">
            <a:spLocks noChangeArrowheads="1"/>
          </p:cNvSpPr>
          <p:nvPr/>
        </p:nvSpPr>
        <p:spPr bwMode="gray">
          <a:xfrm>
            <a:off x="5701345" y="1484313"/>
            <a:ext cx="768672" cy="46624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solidFill>
                  <a:srgbClr val="000000"/>
                </a:solidFill>
                <a:latin typeface="微軟正黑體" pitchFamily="34" charset="-120"/>
                <a:ea typeface="微軟正黑體" pitchFamily="34" charset="-120"/>
              </a:rPr>
              <a:t>繳費暨寄送報名資料給各甄審學校</a:t>
            </a:r>
            <a:endParaRPr lang="en-US" altLang="zh-TW" dirty="0">
              <a:solidFill>
                <a:srgbClr val="000000"/>
              </a:solidFill>
              <a:latin typeface="微軟正黑體" pitchFamily="34" charset="-120"/>
              <a:ea typeface="微軟正黑體" pitchFamily="34" charset="-120"/>
            </a:endParaRPr>
          </a:p>
          <a:p>
            <a:pPr algn="ctr">
              <a:defRPr/>
            </a:pPr>
            <a:r>
              <a:rPr lang="en-US" altLang="zh-TW" dirty="0">
                <a:solidFill>
                  <a:srgbClr val="000000"/>
                </a:solidFill>
                <a:latin typeface="微軟正黑體" pitchFamily="34" charset="-120"/>
                <a:ea typeface="微軟正黑體" pitchFamily="34" charset="-120"/>
              </a:rPr>
              <a:t>(5</a:t>
            </a:r>
            <a:r>
              <a:rPr lang="zh-TW" altLang="en-US" dirty="0">
                <a:solidFill>
                  <a:srgbClr val="000000"/>
                </a:solidFill>
                <a:latin typeface="微軟正黑體" pitchFamily="34" charset="-120"/>
                <a:ea typeface="微軟正黑體" pitchFamily="34" charset="-120"/>
              </a:rPr>
              <a:t>月</a:t>
            </a:r>
            <a:r>
              <a:rPr lang="en-US" altLang="zh-TW" dirty="0" smtClean="0">
                <a:solidFill>
                  <a:srgbClr val="000000"/>
                </a:solidFill>
                <a:latin typeface="微軟正黑體" pitchFamily="34" charset="-120"/>
                <a:ea typeface="微軟正黑體" pitchFamily="34" charset="-120"/>
              </a:rPr>
              <a:t>27</a:t>
            </a:r>
            <a:r>
              <a:rPr lang="zh-TW" altLang="en-US" dirty="0" smtClean="0">
                <a:solidFill>
                  <a:srgbClr val="000000"/>
                </a:solidFill>
                <a:latin typeface="微軟正黑體" pitchFamily="34" charset="-120"/>
                <a:ea typeface="微軟正黑體" pitchFamily="34" charset="-120"/>
              </a:rPr>
              <a:t>日前</a:t>
            </a:r>
            <a:r>
              <a:rPr lang="en-US" altLang="zh-TW" dirty="0">
                <a:solidFill>
                  <a:srgbClr val="000000"/>
                </a:solidFill>
                <a:latin typeface="微軟正黑體" pitchFamily="34" charset="-120"/>
                <a:ea typeface="微軟正黑體" pitchFamily="34" charset="-120"/>
              </a:rPr>
              <a:t>)</a:t>
            </a:r>
          </a:p>
        </p:txBody>
      </p:sp>
      <p:sp>
        <p:nvSpPr>
          <p:cNvPr id="428040" name="Text Box 8"/>
          <p:cNvSpPr txBox="1">
            <a:spLocks noChangeArrowheads="1"/>
          </p:cNvSpPr>
          <p:nvPr/>
        </p:nvSpPr>
        <p:spPr bwMode="gray">
          <a:xfrm>
            <a:off x="7902575" y="1484313"/>
            <a:ext cx="461963" cy="46624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latin typeface="微軟正黑體" pitchFamily="34" charset="-120"/>
                <a:ea typeface="微軟正黑體" pitchFamily="34" charset="-120"/>
              </a:rPr>
              <a:t>收件</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繳費查詢</a:t>
            </a:r>
          </a:p>
        </p:txBody>
      </p:sp>
      <p:sp>
        <p:nvSpPr>
          <p:cNvPr id="31752" name="Line 9"/>
          <p:cNvSpPr>
            <a:spLocks noChangeShapeType="1"/>
          </p:cNvSpPr>
          <p:nvPr/>
        </p:nvSpPr>
        <p:spPr bwMode="auto">
          <a:xfrm>
            <a:off x="3108325" y="3429000"/>
            <a:ext cx="5048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1753" name="Line 11"/>
          <p:cNvSpPr>
            <a:spLocks noChangeShapeType="1"/>
          </p:cNvSpPr>
          <p:nvPr/>
        </p:nvSpPr>
        <p:spPr bwMode="auto">
          <a:xfrm>
            <a:off x="4192588" y="3429000"/>
            <a:ext cx="3841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28044" name="Text Box 12"/>
          <p:cNvSpPr txBox="1">
            <a:spLocks noChangeArrowheads="1"/>
          </p:cNvSpPr>
          <p:nvPr/>
        </p:nvSpPr>
        <p:spPr bwMode="gray">
          <a:xfrm>
            <a:off x="4638675" y="1484313"/>
            <a:ext cx="461963" cy="46624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dirty="0">
                <a:latin typeface="微軟正黑體" pitchFamily="34" charset="-120"/>
                <a:ea typeface="微軟正黑體" pitchFamily="34" charset="-120"/>
              </a:rPr>
              <a:t>列印相關報名表件</a:t>
            </a:r>
          </a:p>
        </p:txBody>
      </p:sp>
      <p:sp>
        <p:nvSpPr>
          <p:cNvPr id="31755" name="Line 13"/>
          <p:cNvSpPr>
            <a:spLocks noChangeShapeType="1"/>
          </p:cNvSpPr>
          <p:nvPr/>
        </p:nvSpPr>
        <p:spPr bwMode="auto">
          <a:xfrm>
            <a:off x="6494463" y="3429000"/>
            <a:ext cx="3619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1756" name="Line 14"/>
          <p:cNvSpPr>
            <a:spLocks noChangeShapeType="1"/>
          </p:cNvSpPr>
          <p:nvPr/>
        </p:nvSpPr>
        <p:spPr bwMode="auto">
          <a:xfrm>
            <a:off x="7419975" y="3429000"/>
            <a:ext cx="4635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28047" name="Text Box 15"/>
          <p:cNvSpPr txBox="1">
            <a:spLocks noChangeArrowheads="1"/>
          </p:cNvSpPr>
          <p:nvPr/>
        </p:nvSpPr>
        <p:spPr bwMode="gray">
          <a:xfrm>
            <a:off x="538460" y="1484313"/>
            <a:ext cx="461665" cy="46624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spAutoFit/>
          </a:bodyPr>
          <a:lstStyle/>
          <a:p>
            <a:pPr algn="ctr">
              <a:defRPr/>
            </a:pPr>
            <a:r>
              <a:rPr lang="zh-TW" altLang="en-US" dirty="0">
                <a:solidFill>
                  <a:srgbClr val="000000"/>
                </a:solidFill>
                <a:latin typeface="微軟正黑體" pitchFamily="34" charset="-120"/>
                <a:ea typeface="微軟正黑體" pitchFamily="34" charset="-120"/>
              </a:rPr>
              <a:t>輸入身分證號、出生年月日</a:t>
            </a:r>
            <a:r>
              <a:rPr lang="zh-TW" altLang="en-US" dirty="0" smtClean="0">
                <a:solidFill>
                  <a:srgbClr val="000000"/>
                </a:solidFill>
                <a:latin typeface="微軟正黑體" pitchFamily="34" charset="-120"/>
                <a:ea typeface="微軟正黑體" pitchFamily="34" charset="-120"/>
              </a:rPr>
              <a:t>、自設之通行</a:t>
            </a:r>
            <a:r>
              <a:rPr lang="zh-TW" altLang="en-US" dirty="0">
                <a:solidFill>
                  <a:srgbClr val="000000"/>
                </a:solidFill>
                <a:latin typeface="微軟正黑體" pitchFamily="34" charset="-120"/>
                <a:ea typeface="微軟正黑體" pitchFamily="34" charset="-120"/>
              </a:rPr>
              <a:t>碼</a:t>
            </a:r>
          </a:p>
        </p:txBody>
      </p:sp>
      <p:sp>
        <p:nvSpPr>
          <p:cNvPr id="31758" name="Line 17"/>
          <p:cNvSpPr>
            <a:spLocks noChangeShapeType="1"/>
          </p:cNvSpPr>
          <p:nvPr/>
        </p:nvSpPr>
        <p:spPr bwMode="auto">
          <a:xfrm flipV="1">
            <a:off x="2006600" y="3429000"/>
            <a:ext cx="508000" cy="31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428056" name="Text Box 24"/>
          <p:cNvSpPr txBox="1">
            <a:spLocks noChangeArrowheads="1"/>
          </p:cNvSpPr>
          <p:nvPr/>
        </p:nvSpPr>
        <p:spPr bwMode="gray">
          <a:xfrm>
            <a:off x="6919913" y="1484313"/>
            <a:ext cx="461962" cy="466248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vert="eaVert" anchor="ctr">
            <a:spAutoFit/>
          </a:bodyPr>
          <a:lstStyle/>
          <a:p>
            <a:pPr algn="ctr">
              <a:defRPr/>
            </a:pPr>
            <a:r>
              <a:rPr lang="zh-TW" altLang="en-US">
                <a:latin typeface="微軟正黑體" pitchFamily="34" charset="-120"/>
                <a:ea typeface="微軟正黑體" pitchFamily="34" charset="-120"/>
              </a:rPr>
              <a:t>完成報名</a:t>
            </a:r>
          </a:p>
        </p:txBody>
      </p:sp>
      <p:sp>
        <p:nvSpPr>
          <p:cNvPr id="31760" name="Line 26"/>
          <p:cNvSpPr>
            <a:spLocks noChangeShapeType="1"/>
          </p:cNvSpPr>
          <p:nvPr/>
        </p:nvSpPr>
        <p:spPr bwMode="auto">
          <a:xfrm>
            <a:off x="5149850" y="3429000"/>
            <a:ext cx="47625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1761" name="Text Box 28"/>
          <p:cNvSpPr txBox="1">
            <a:spLocks noChangeArrowheads="1"/>
          </p:cNvSpPr>
          <p:nvPr/>
        </p:nvSpPr>
        <p:spPr bwMode="auto">
          <a:xfrm>
            <a:off x="1062038" y="6062663"/>
            <a:ext cx="13382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a:solidFill>
                  <a:srgbClr val="FF0000"/>
                </a:solidFill>
                <a:latin typeface="微軟正黑體" pitchFamily="34" charset="-120"/>
                <a:ea typeface="微軟正黑體" pitchFamily="34" charset="-120"/>
              </a:rPr>
              <a:t>低收入戶者</a:t>
            </a:r>
            <a:endParaRPr lang="en-US" altLang="zh-TW" sz="1800">
              <a:solidFill>
                <a:srgbClr val="FF0000"/>
              </a:solidFill>
              <a:latin typeface="微軟正黑體" pitchFamily="34" charset="-120"/>
              <a:ea typeface="微軟正黑體" pitchFamily="34" charset="-120"/>
            </a:endParaRPr>
          </a:p>
          <a:p>
            <a:pPr eaLnBrk="1" hangingPunct="1">
              <a:spcBef>
                <a:spcPct val="0"/>
              </a:spcBef>
              <a:buFontTx/>
              <a:buNone/>
            </a:pPr>
            <a:r>
              <a:rPr lang="zh-TW" altLang="en-US" sz="1800">
                <a:solidFill>
                  <a:srgbClr val="FF0000"/>
                </a:solidFill>
                <a:latin typeface="微軟正黑體" pitchFamily="34" charset="-120"/>
                <a:ea typeface="微軟正黑體" pitchFamily="34" charset="-120"/>
              </a:rPr>
              <a:t>，可免繳。</a:t>
            </a:r>
          </a:p>
        </p:txBody>
      </p:sp>
      <p:sp>
        <p:nvSpPr>
          <p:cNvPr id="31762" name="Line 17"/>
          <p:cNvSpPr>
            <a:spLocks noChangeShapeType="1"/>
          </p:cNvSpPr>
          <p:nvPr/>
        </p:nvSpPr>
        <p:spPr bwMode="auto">
          <a:xfrm flipV="1">
            <a:off x="1071563" y="6021388"/>
            <a:ext cx="1500187" cy="3175"/>
          </a:xfrm>
          <a:prstGeom prst="line">
            <a:avLst/>
          </a:prstGeom>
          <a:noFill/>
          <a:ln w="19050">
            <a:solidFill>
              <a:srgbClr val="00206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1763" name="Line 17"/>
          <p:cNvSpPr>
            <a:spLocks noChangeShapeType="1"/>
          </p:cNvSpPr>
          <p:nvPr/>
        </p:nvSpPr>
        <p:spPr bwMode="auto">
          <a:xfrm flipV="1">
            <a:off x="1071563" y="3429000"/>
            <a:ext cx="35718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3176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C555A5A-B0A6-4AC5-A060-C5B5E65104F3}" type="slidenum">
              <a:rPr lang="zh-TW" altLang="en-US" sz="1400" smtClean="0">
                <a:ea typeface="新細明體" pitchFamily="18" charset="-120"/>
              </a:rPr>
              <a:pPr>
                <a:spcBef>
                  <a:spcPct val="0"/>
                </a:spcBef>
                <a:buFontTx/>
                <a:buNone/>
              </a:pPr>
              <a:t>141</a:t>
            </a:fld>
            <a:endParaRPr lang="en-US" altLang="zh-TW" sz="1400" smtClean="0">
              <a:ea typeface="新細明體" pitchFamily="18" charset="-120"/>
            </a:endParaRPr>
          </a:p>
        </p:txBody>
      </p:sp>
    </p:spTree>
    <p:extLst>
      <p:ext uri="{BB962C8B-B14F-4D97-AF65-F5344CB8AC3E}">
        <p14:creationId xmlns:p14="http://schemas.microsoft.com/office/powerpoint/2010/main" val="395547647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txBox="1">
            <a:spLocks noChangeArrowheads="1"/>
          </p:cNvSpPr>
          <p:nvPr/>
        </p:nvSpPr>
        <p:spPr bwMode="auto">
          <a:xfrm>
            <a:off x="0" y="2857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a:solidFill>
                  <a:srgbClr val="660066"/>
                </a:solidFill>
                <a:latin typeface="華康超明體" pitchFamily="49" charset="-120"/>
                <a:ea typeface="華康超明體" pitchFamily="49" charset="-120"/>
              </a:rPr>
              <a:t>網路報名系統功能架構圖</a:t>
            </a:r>
          </a:p>
        </p:txBody>
      </p:sp>
      <p:sp>
        <p:nvSpPr>
          <p:cNvPr id="5" name="矩形 4"/>
          <p:cNvSpPr/>
          <p:nvPr/>
        </p:nvSpPr>
        <p:spPr>
          <a:xfrm>
            <a:off x="285750" y="2214563"/>
            <a:ext cx="571500" cy="2000250"/>
          </a:xfrm>
          <a:prstGeom prst="rect">
            <a:avLst/>
          </a:prstGeom>
          <a:solidFill>
            <a:schemeClr val="accent1">
              <a:lumMod val="40000"/>
              <a:lumOff val="60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anchor="ctr"/>
          <a:lstStyle/>
          <a:p>
            <a:pPr>
              <a:buClr>
                <a:schemeClr val="accent1"/>
              </a:buClr>
              <a:defRPr/>
            </a:pPr>
            <a:r>
              <a:rPr lang="zh-TW" altLang="en-US" sz="2000" dirty="0">
                <a:solidFill>
                  <a:schemeClr val="tx1"/>
                </a:solidFill>
                <a:latin typeface="微軟正黑體" pitchFamily="34" charset="-120"/>
                <a:ea typeface="微軟正黑體" pitchFamily="34" charset="-120"/>
              </a:rPr>
              <a:t>登入</a:t>
            </a:r>
          </a:p>
        </p:txBody>
      </p:sp>
      <p:sp>
        <p:nvSpPr>
          <p:cNvPr id="6" name="矩形 5"/>
          <p:cNvSpPr/>
          <p:nvPr/>
        </p:nvSpPr>
        <p:spPr>
          <a:xfrm>
            <a:off x="1285875" y="1857375"/>
            <a:ext cx="3571875" cy="571500"/>
          </a:xfrm>
          <a:prstGeom prst="rect">
            <a:avLst/>
          </a:prstGeom>
          <a:solidFill>
            <a:schemeClr val="accent1">
              <a:lumMod val="40000"/>
              <a:lumOff val="60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anchor="ctr"/>
          <a:lstStyle/>
          <a:p>
            <a:pPr>
              <a:buClr>
                <a:schemeClr val="accent1"/>
              </a:buClr>
              <a:defRPr/>
            </a:pPr>
            <a:r>
              <a:rPr lang="zh-TW" altLang="en-US" sz="2000" dirty="0">
                <a:solidFill>
                  <a:schemeClr val="tx1"/>
                </a:solidFill>
                <a:latin typeface="微軟正黑體" pitchFamily="34" charset="-120"/>
                <a:ea typeface="微軟正黑體" pitchFamily="34" charset="-120"/>
              </a:rPr>
              <a:t>一、索取繳款帳號</a:t>
            </a:r>
          </a:p>
        </p:txBody>
      </p:sp>
      <p:sp>
        <p:nvSpPr>
          <p:cNvPr id="7" name="矩形 6"/>
          <p:cNvSpPr/>
          <p:nvPr/>
        </p:nvSpPr>
        <p:spPr>
          <a:xfrm>
            <a:off x="1285875" y="2571750"/>
            <a:ext cx="3571875" cy="571500"/>
          </a:xfrm>
          <a:prstGeom prst="rect">
            <a:avLst/>
          </a:prstGeom>
          <a:solidFill>
            <a:schemeClr val="accent1">
              <a:lumMod val="40000"/>
              <a:lumOff val="60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anchor="ctr"/>
          <a:lstStyle/>
          <a:p>
            <a:pPr>
              <a:buClr>
                <a:schemeClr val="accent1"/>
              </a:buClr>
              <a:defRPr/>
            </a:pPr>
            <a:r>
              <a:rPr lang="zh-TW" altLang="en-US" sz="2000" dirty="0">
                <a:solidFill>
                  <a:schemeClr val="tx1"/>
                </a:solidFill>
                <a:latin typeface="微軟正黑體" pitchFamily="34" charset="-120"/>
                <a:ea typeface="微軟正黑體" pitchFamily="34" charset="-120"/>
              </a:rPr>
              <a:t>二、報名資料確認</a:t>
            </a:r>
          </a:p>
        </p:txBody>
      </p:sp>
      <p:sp>
        <p:nvSpPr>
          <p:cNvPr id="8" name="矩形 7"/>
          <p:cNvSpPr/>
          <p:nvPr/>
        </p:nvSpPr>
        <p:spPr>
          <a:xfrm>
            <a:off x="1285875" y="3357563"/>
            <a:ext cx="3571875" cy="571500"/>
          </a:xfrm>
          <a:prstGeom prst="rect">
            <a:avLst/>
          </a:prstGeom>
          <a:solidFill>
            <a:schemeClr val="accent1">
              <a:lumMod val="40000"/>
              <a:lumOff val="60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anchor="ctr"/>
          <a:lstStyle/>
          <a:p>
            <a:pPr>
              <a:buClr>
                <a:schemeClr val="accent1"/>
              </a:buClr>
              <a:defRPr/>
            </a:pPr>
            <a:r>
              <a:rPr lang="zh-TW" altLang="en-US" sz="2000" dirty="0">
                <a:solidFill>
                  <a:schemeClr val="tx1"/>
                </a:solidFill>
                <a:latin typeface="微軟正黑體" pitchFamily="34" charset="-120"/>
                <a:ea typeface="微軟正黑體" pitchFamily="34" charset="-120"/>
              </a:rPr>
              <a:t>三、列印相關報名表件</a:t>
            </a:r>
          </a:p>
        </p:txBody>
      </p:sp>
      <p:sp>
        <p:nvSpPr>
          <p:cNvPr id="9" name="矩形 8"/>
          <p:cNvSpPr/>
          <p:nvPr/>
        </p:nvSpPr>
        <p:spPr>
          <a:xfrm>
            <a:off x="1285875" y="4071938"/>
            <a:ext cx="3571875" cy="571500"/>
          </a:xfrm>
          <a:prstGeom prst="rect">
            <a:avLst/>
          </a:prstGeom>
          <a:solidFill>
            <a:schemeClr val="accent1">
              <a:lumMod val="40000"/>
              <a:lumOff val="60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anchor="ctr"/>
          <a:lstStyle/>
          <a:p>
            <a:pPr>
              <a:buClr>
                <a:schemeClr val="accent1"/>
              </a:buClr>
              <a:defRPr/>
            </a:pPr>
            <a:r>
              <a:rPr lang="zh-TW" altLang="en-US" sz="2000" dirty="0">
                <a:solidFill>
                  <a:schemeClr val="tx1"/>
                </a:solidFill>
                <a:latin typeface="微軟正黑體" pitchFamily="34" charset="-120"/>
                <a:ea typeface="微軟正黑體" pitchFamily="34" charset="-120"/>
              </a:rPr>
              <a:t>四、甄審收件</a:t>
            </a:r>
            <a:r>
              <a:rPr lang="en-US" altLang="zh-TW" sz="2000" dirty="0">
                <a:solidFill>
                  <a:schemeClr val="tx1"/>
                </a:solidFill>
                <a:latin typeface="微軟正黑體" pitchFamily="34" charset="-120"/>
                <a:ea typeface="微軟正黑體" pitchFamily="34" charset="-120"/>
              </a:rPr>
              <a:t>/</a:t>
            </a:r>
            <a:r>
              <a:rPr lang="zh-TW" altLang="en-US" sz="2000" dirty="0">
                <a:solidFill>
                  <a:schemeClr val="tx1"/>
                </a:solidFill>
                <a:latin typeface="微軟正黑體" pitchFamily="34" charset="-120"/>
                <a:ea typeface="微軟正黑體" pitchFamily="34" charset="-120"/>
              </a:rPr>
              <a:t>繳費查詢</a:t>
            </a:r>
          </a:p>
        </p:txBody>
      </p:sp>
      <p:sp>
        <p:nvSpPr>
          <p:cNvPr id="10" name="矩形 9"/>
          <p:cNvSpPr/>
          <p:nvPr/>
        </p:nvSpPr>
        <p:spPr>
          <a:xfrm>
            <a:off x="5357813" y="2786063"/>
            <a:ext cx="3571875" cy="571500"/>
          </a:xfrm>
          <a:prstGeom prst="rect">
            <a:avLst/>
          </a:prstGeom>
          <a:solidFill>
            <a:schemeClr val="accent1">
              <a:lumMod val="40000"/>
              <a:lumOff val="60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anchor="ctr"/>
          <a:lstStyle/>
          <a:p>
            <a:pPr>
              <a:buClr>
                <a:schemeClr val="accent1"/>
              </a:buClr>
              <a:defRPr/>
            </a:pPr>
            <a:r>
              <a:rPr lang="zh-TW" altLang="en-US" sz="2000" dirty="0">
                <a:solidFill>
                  <a:schemeClr val="tx1"/>
                </a:solidFill>
                <a:latin typeface="微軟正黑體" pitchFamily="34" charset="-120"/>
                <a:ea typeface="微軟正黑體" pitchFamily="34" charset="-120"/>
              </a:rPr>
              <a:t>報名確認單</a:t>
            </a:r>
          </a:p>
        </p:txBody>
      </p:sp>
      <p:sp>
        <p:nvSpPr>
          <p:cNvPr id="11" name="矩形 10"/>
          <p:cNvSpPr/>
          <p:nvPr/>
        </p:nvSpPr>
        <p:spPr>
          <a:xfrm>
            <a:off x="5357813" y="3571875"/>
            <a:ext cx="3571875" cy="571500"/>
          </a:xfrm>
          <a:prstGeom prst="rect">
            <a:avLst/>
          </a:prstGeom>
          <a:solidFill>
            <a:schemeClr val="accent1">
              <a:lumMod val="40000"/>
              <a:lumOff val="60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anchor="ctr"/>
          <a:lstStyle/>
          <a:p>
            <a:pPr lvl="0">
              <a:buClr>
                <a:schemeClr val="accent1"/>
              </a:buClr>
            </a:pPr>
            <a:r>
              <a:rPr lang="zh-TW" altLang="en-US" sz="2000" dirty="0">
                <a:solidFill>
                  <a:schemeClr val="tx1"/>
                </a:solidFill>
                <a:latin typeface="微軟正黑體" pitchFamily="34" charset="-120"/>
                <a:ea typeface="微軟正黑體" pitchFamily="34" charset="-120"/>
              </a:rPr>
              <a:t>劃撥單</a:t>
            </a:r>
            <a:r>
              <a:rPr lang="en-US" altLang="zh-TW" sz="2000" dirty="0">
                <a:solidFill>
                  <a:schemeClr val="tx1"/>
                </a:solidFill>
                <a:latin typeface="微軟正黑體" pitchFamily="34" charset="-120"/>
                <a:ea typeface="微軟正黑體" pitchFamily="34" charset="-120"/>
              </a:rPr>
              <a:t>(</a:t>
            </a:r>
            <a:r>
              <a:rPr lang="zh-TW" altLang="en-US" sz="2000" dirty="0">
                <a:solidFill>
                  <a:schemeClr val="tx1"/>
                </a:solidFill>
                <a:latin typeface="微軟正黑體" pitchFamily="34" charset="-120"/>
                <a:ea typeface="微軟正黑體" pitchFamily="34" charset="-120"/>
              </a:rPr>
              <a:t>指定項目甄審繳費單</a:t>
            </a:r>
            <a:r>
              <a:rPr lang="en-US" altLang="zh-TW" sz="2000" dirty="0">
                <a:solidFill>
                  <a:schemeClr val="tx1"/>
                </a:solidFill>
                <a:latin typeface="微軟正黑體" pitchFamily="34" charset="-120"/>
                <a:ea typeface="微軟正黑體" pitchFamily="34" charset="-120"/>
              </a:rPr>
              <a:t>)</a:t>
            </a:r>
            <a:endParaRPr lang="zh-TW" altLang="en-US" sz="2000" dirty="0">
              <a:solidFill>
                <a:schemeClr val="tx1"/>
              </a:solidFill>
              <a:latin typeface="微軟正黑體" pitchFamily="34" charset="-120"/>
              <a:ea typeface="微軟正黑體" pitchFamily="34" charset="-120"/>
            </a:endParaRPr>
          </a:p>
        </p:txBody>
      </p:sp>
      <p:sp>
        <p:nvSpPr>
          <p:cNvPr id="12" name="矩形 11"/>
          <p:cNvSpPr/>
          <p:nvPr/>
        </p:nvSpPr>
        <p:spPr>
          <a:xfrm>
            <a:off x="5357813" y="4248150"/>
            <a:ext cx="3571875" cy="654050"/>
          </a:xfrm>
          <a:prstGeom prst="rect">
            <a:avLst/>
          </a:prstGeom>
          <a:solidFill>
            <a:schemeClr val="accent1">
              <a:lumMod val="40000"/>
              <a:lumOff val="60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anchor="ctr"/>
          <a:lstStyle/>
          <a:p>
            <a:pPr lvl="0">
              <a:buClr>
                <a:schemeClr val="accent1"/>
              </a:buClr>
              <a:defRPr/>
            </a:pPr>
            <a:r>
              <a:rPr lang="zh-TW" altLang="en-US" sz="2000" dirty="0">
                <a:solidFill>
                  <a:schemeClr val="tx1"/>
                </a:solidFill>
                <a:latin typeface="微軟正黑體" pitchFamily="34" charset="-120"/>
                <a:ea typeface="微軟正黑體" pitchFamily="34" charset="-120"/>
              </a:rPr>
              <a:t>報名表</a:t>
            </a:r>
            <a:r>
              <a:rPr lang="en-US" altLang="zh-TW" sz="2000" dirty="0">
                <a:solidFill>
                  <a:schemeClr val="tx1"/>
                </a:solidFill>
                <a:latin typeface="微軟正黑體" pitchFamily="34" charset="-120"/>
                <a:ea typeface="微軟正黑體" pitchFamily="34" charset="-120"/>
              </a:rPr>
              <a:t>(</a:t>
            </a:r>
            <a:r>
              <a:rPr lang="zh-TW" altLang="zh-TW" sz="2000" dirty="0">
                <a:solidFill>
                  <a:schemeClr val="tx1"/>
                </a:solidFill>
                <a:latin typeface="微軟正黑體" pitchFamily="34" charset="-120"/>
                <a:ea typeface="微軟正黑體" pitchFamily="34" charset="-120"/>
              </a:rPr>
              <a:t>基本資料表</a:t>
            </a:r>
            <a:r>
              <a:rPr lang="en-US" altLang="zh-TW" sz="2000" dirty="0" smtClean="0">
                <a:solidFill>
                  <a:schemeClr val="tx1"/>
                </a:solidFill>
                <a:latin typeface="微軟正黑體" pitchFamily="34" charset="-120"/>
                <a:ea typeface="微軟正黑體" pitchFamily="34" charset="-120"/>
              </a:rPr>
              <a:t>)-</a:t>
            </a:r>
            <a:r>
              <a:rPr lang="zh-TW" altLang="en-US" sz="2000" dirty="0" smtClean="0">
                <a:solidFill>
                  <a:schemeClr val="tx1"/>
                </a:solidFill>
                <a:latin typeface="微軟正黑體" pitchFamily="34" charset="-120"/>
                <a:ea typeface="微軟正黑體" pitchFamily="34" charset="-120"/>
              </a:rPr>
              <a:t>寄</a:t>
            </a:r>
            <a:r>
              <a:rPr lang="zh-TW" altLang="en-US" sz="2000" dirty="0">
                <a:solidFill>
                  <a:schemeClr val="tx1"/>
                </a:solidFill>
                <a:latin typeface="微軟正黑體" pitchFamily="34" charset="-120"/>
                <a:ea typeface="微軟正黑體" pitchFamily="34" charset="-120"/>
              </a:rPr>
              <a:t>甄審校系科</a:t>
            </a:r>
            <a:r>
              <a:rPr lang="en-US" altLang="zh-TW" sz="2000" dirty="0">
                <a:solidFill>
                  <a:schemeClr val="tx1"/>
                </a:solidFill>
                <a:latin typeface="微軟正黑體" pitchFamily="34" charset="-120"/>
                <a:ea typeface="微軟正黑體" pitchFamily="34" charset="-120"/>
              </a:rPr>
              <a:t>(</a:t>
            </a:r>
            <a:r>
              <a:rPr lang="zh-TW" altLang="en-US" sz="2000" dirty="0">
                <a:solidFill>
                  <a:schemeClr val="tx1"/>
                </a:solidFill>
                <a:latin typeface="微軟正黑體" pitchFamily="34" charset="-120"/>
                <a:ea typeface="微軟正黑體" pitchFamily="34" charset="-120"/>
              </a:rPr>
              <a:t>組</a:t>
            </a:r>
            <a:r>
              <a:rPr lang="en-US" altLang="zh-TW" sz="2000" dirty="0">
                <a:solidFill>
                  <a:schemeClr val="tx1"/>
                </a:solidFill>
                <a:latin typeface="微軟正黑體" pitchFamily="34" charset="-120"/>
                <a:ea typeface="微軟正黑體" pitchFamily="34" charset="-120"/>
              </a:rPr>
              <a:t>)</a:t>
            </a:r>
            <a:r>
              <a:rPr lang="zh-TW" altLang="en-US" sz="2000" dirty="0">
                <a:solidFill>
                  <a:schemeClr val="tx1"/>
                </a:solidFill>
                <a:latin typeface="微軟正黑體" pitchFamily="34" charset="-120"/>
                <a:ea typeface="微軟正黑體" pitchFamily="34" charset="-120"/>
              </a:rPr>
              <a:t>、學</a:t>
            </a:r>
            <a:r>
              <a:rPr lang="zh-TW" altLang="en-US" sz="2000" dirty="0" smtClean="0">
                <a:solidFill>
                  <a:schemeClr val="tx1"/>
                </a:solidFill>
                <a:latin typeface="微軟正黑體" pitchFamily="34" charset="-120"/>
                <a:ea typeface="微軟正黑體" pitchFamily="34" charset="-120"/>
              </a:rPr>
              <a:t>程</a:t>
            </a:r>
            <a:endParaRPr lang="zh-TW" altLang="en-US" sz="2000" dirty="0">
              <a:solidFill>
                <a:schemeClr val="tx1"/>
              </a:solidFill>
              <a:latin typeface="微軟正黑體" pitchFamily="34" charset="-120"/>
              <a:ea typeface="微軟正黑體" pitchFamily="34" charset="-120"/>
            </a:endParaRPr>
          </a:p>
        </p:txBody>
      </p:sp>
      <p:sp>
        <p:nvSpPr>
          <p:cNvPr id="13" name="矩形 12"/>
          <p:cNvSpPr/>
          <p:nvPr/>
        </p:nvSpPr>
        <p:spPr>
          <a:xfrm>
            <a:off x="5357813" y="5000625"/>
            <a:ext cx="3571875" cy="571500"/>
          </a:xfrm>
          <a:prstGeom prst="rect">
            <a:avLst/>
          </a:prstGeom>
          <a:solidFill>
            <a:schemeClr val="accent1">
              <a:lumMod val="40000"/>
              <a:lumOff val="60000"/>
            </a:schemeClr>
          </a:solidFill>
          <a:ln>
            <a:solidFill>
              <a:schemeClr val="bg1">
                <a:lumMod val="65000"/>
              </a:schemeClr>
            </a:solidFill>
          </a:ln>
        </p:spPr>
        <p:style>
          <a:lnRef idx="1">
            <a:schemeClr val="accent4"/>
          </a:lnRef>
          <a:fillRef idx="2">
            <a:schemeClr val="accent4"/>
          </a:fillRef>
          <a:effectRef idx="1">
            <a:schemeClr val="accent4"/>
          </a:effectRef>
          <a:fontRef idx="minor">
            <a:schemeClr val="dk1"/>
          </a:fontRef>
        </p:style>
        <p:txBody>
          <a:bodyPr anchor="ctr"/>
          <a:lstStyle/>
          <a:p>
            <a:pPr lvl="0">
              <a:buClr>
                <a:schemeClr val="accent1"/>
              </a:buClr>
            </a:pPr>
            <a:r>
              <a:rPr lang="zh-TW" altLang="en-US" sz="2000" dirty="0">
                <a:solidFill>
                  <a:schemeClr val="tx1"/>
                </a:solidFill>
                <a:latin typeface="微軟正黑體" pitchFamily="34" charset="-120"/>
                <a:ea typeface="微軟正黑體" pitchFamily="34" charset="-120"/>
              </a:rPr>
              <a:t>信封封面</a:t>
            </a:r>
            <a:r>
              <a:rPr lang="en-US" altLang="zh-TW" sz="2000" dirty="0">
                <a:solidFill>
                  <a:schemeClr val="tx1"/>
                </a:solidFill>
                <a:latin typeface="微軟正黑體" pitchFamily="34" charset="-120"/>
                <a:ea typeface="微軟正黑體" pitchFamily="34" charset="-120"/>
              </a:rPr>
              <a:t>(</a:t>
            </a:r>
            <a:r>
              <a:rPr lang="zh-TW" altLang="en-US" sz="2000" dirty="0">
                <a:solidFill>
                  <a:schemeClr val="tx1"/>
                </a:solidFill>
                <a:latin typeface="微軟正黑體" pitchFamily="34" charset="-120"/>
                <a:ea typeface="微軟正黑體" pitchFamily="34" charset="-120"/>
              </a:rPr>
              <a:t>甄審校系信封封面</a:t>
            </a:r>
            <a:r>
              <a:rPr lang="en-US" altLang="zh-TW" sz="2000" dirty="0">
                <a:solidFill>
                  <a:schemeClr val="tx1"/>
                </a:solidFill>
                <a:latin typeface="微軟正黑體" pitchFamily="34" charset="-120"/>
                <a:ea typeface="微軟正黑體" pitchFamily="34" charset="-120"/>
              </a:rPr>
              <a:t>)</a:t>
            </a:r>
            <a:endParaRPr lang="zh-TW" altLang="en-US" sz="2000" dirty="0">
              <a:solidFill>
                <a:schemeClr val="tx1"/>
              </a:solidFill>
              <a:latin typeface="微軟正黑體" pitchFamily="34" charset="-120"/>
              <a:ea typeface="微軟正黑體" pitchFamily="34" charset="-120"/>
            </a:endParaRPr>
          </a:p>
        </p:txBody>
      </p:sp>
      <p:cxnSp>
        <p:nvCxnSpPr>
          <p:cNvPr id="14" name="肘形接點 13"/>
          <p:cNvCxnSpPr>
            <a:stCxn id="8" idx="3"/>
            <a:endCxn id="10" idx="1"/>
          </p:cNvCxnSpPr>
          <p:nvPr/>
        </p:nvCxnSpPr>
        <p:spPr>
          <a:xfrm flipV="1">
            <a:off x="4857750" y="3071813"/>
            <a:ext cx="500063" cy="571500"/>
          </a:xfrm>
          <a:prstGeom prst="bentConnector3">
            <a:avLst>
              <a:gd name="adj1" fmla="val 50000"/>
            </a:avLst>
          </a:prstGeom>
          <a:ln>
            <a:tailEnd type="arrow"/>
          </a:ln>
        </p:spPr>
        <p:style>
          <a:lnRef idx="1">
            <a:schemeClr val="accent4"/>
          </a:lnRef>
          <a:fillRef idx="2">
            <a:schemeClr val="accent4"/>
          </a:fillRef>
          <a:effectRef idx="1">
            <a:schemeClr val="accent4"/>
          </a:effectRef>
          <a:fontRef idx="minor">
            <a:schemeClr val="dk1"/>
          </a:fontRef>
        </p:style>
      </p:cxnSp>
      <p:cxnSp>
        <p:nvCxnSpPr>
          <p:cNvPr id="15" name="肘形接點 14"/>
          <p:cNvCxnSpPr>
            <a:stCxn id="8" idx="3"/>
            <a:endCxn id="11" idx="1"/>
          </p:cNvCxnSpPr>
          <p:nvPr/>
        </p:nvCxnSpPr>
        <p:spPr>
          <a:xfrm>
            <a:off x="4857750" y="3643313"/>
            <a:ext cx="500063" cy="214312"/>
          </a:xfrm>
          <a:prstGeom prst="bentConnector3">
            <a:avLst>
              <a:gd name="adj1" fmla="val 50000"/>
            </a:avLst>
          </a:prstGeom>
          <a:ln>
            <a:tailEnd type="arrow"/>
          </a:ln>
        </p:spPr>
        <p:style>
          <a:lnRef idx="1">
            <a:schemeClr val="accent4"/>
          </a:lnRef>
          <a:fillRef idx="2">
            <a:schemeClr val="accent4"/>
          </a:fillRef>
          <a:effectRef idx="1">
            <a:schemeClr val="accent4"/>
          </a:effectRef>
          <a:fontRef idx="minor">
            <a:schemeClr val="dk1"/>
          </a:fontRef>
        </p:style>
      </p:cxnSp>
      <p:cxnSp>
        <p:nvCxnSpPr>
          <p:cNvPr id="16" name="肘形接點 15"/>
          <p:cNvCxnSpPr>
            <a:stCxn id="8" idx="3"/>
            <a:endCxn id="12" idx="1"/>
          </p:cNvCxnSpPr>
          <p:nvPr/>
        </p:nvCxnSpPr>
        <p:spPr>
          <a:xfrm>
            <a:off x="4857750" y="3643313"/>
            <a:ext cx="500063" cy="931862"/>
          </a:xfrm>
          <a:prstGeom prst="bentConnector3">
            <a:avLst>
              <a:gd name="adj1" fmla="val 50000"/>
            </a:avLst>
          </a:prstGeom>
          <a:ln>
            <a:tailEnd type="arrow"/>
          </a:ln>
        </p:spPr>
        <p:style>
          <a:lnRef idx="1">
            <a:schemeClr val="accent4"/>
          </a:lnRef>
          <a:fillRef idx="2">
            <a:schemeClr val="accent4"/>
          </a:fillRef>
          <a:effectRef idx="1">
            <a:schemeClr val="accent4"/>
          </a:effectRef>
          <a:fontRef idx="minor">
            <a:schemeClr val="dk1"/>
          </a:fontRef>
        </p:style>
      </p:cxnSp>
      <p:cxnSp>
        <p:nvCxnSpPr>
          <p:cNvPr id="17" name="肘形接點 16"/>
          <p:cNvCxnSpPr>
            <a:stCxn id="8" idx="3"/>
            <a:endCxn id="13" idx="1"/>
          </p:cNvCxnSpPr>
          <p:nvPr/>
        </p:nvCxnSpPr>
        <p:spPr>
          <a:xfrm>
            <a:off x="4857750" y="3643313"/>
            <a:ext cx="500063" cy="1643062"/>
          </a:xfrm>
          <a:prstGeom prst="bentConnector3">
            <a:avLst>
              <a:gd name="adj1" fmla="val 50000"/>
            </a:avLst>
          </a:prstGeom>
          <a:ln>
            <a:tailEnd type="arrow"/>
          </a:ln>
        </p:spPr>
        <p:style>
          <a:lnRef idx="1">
            <a:schemeClr val="accent4"/>
          </a:lnRef>
          <a:fillRef idx="2">
            <a:schemeClr val="accent4"/>
          </a:fillRef>
          <a:effectRef idx="1">
            <a:schemeClr val="accent4"/>
          </a:effectRef>
          <a:fontRef idx="minor">
            <a:schemeClr val="dk1"/>
          </a:fontRef>
        </p:style>
      </p:cxnSp>
      <p:cxnSp>
        <p:nvCxnSpPr>
          <p:cNvPr id="18" name="肘形接點 17"/>
          <p:cNvCxnSpPr>
            <a:stCxn id="5" idx="3"/>
            <a:endCxn id="6" idx="1"/>
          </p:cNvCxnSpPr>
          <p:nvPr/>
        </p:nvCxnSpPr>
        <p:spPr>
          <a:xfrm flipV="1">
            <a:off x="857250" y="2143125"/>
            <a:ext cx="428625" cy="1071563"/>
          </a:xfrm>
          <a:prstGeom prst="bentConnector3">
            <a:avLst>
              <a:gd name="adj1" fmla="val 50000"/>
            </a:avLst>
          </a:prstGeom>
          <a:ln>
            <a:tailEnd type="arrow"/>
          </a:ln>
        </p:spPr>
        <p:style>
          <a:lnRef idx="1">
            <a:schemeClr val="accent4"/>
          </a:lnRef>
          <a:fillRef idx="2">
            <a:schemeClr val="accent4"/>
          </a:fillRef>
          <a:effectRef idx="1">
            <a:schemeClr val="accent4"/>
          </a:effectRef>
          <a:fontRef idx="minor">
            <a:schemeClr val="dk1"/>
          </a:fontRef>
        </p:style>
      </p:cxnSp>
      <p:cxnSp>
        <p:nvCxnSpPr>
          <p:cNvPr id="19" name="肘形接點 18"/>
          <p:cNvCxnSpPr>
            <a:stCxn id="5" idx="3"/>
            <a:endCxn id="7" idx="1"/>
          </p:cNvCxnSpPr>
          <p:nvPr/>
        </p:nvCxnSpPr>
        <p:spPr>
          <a:xfrm flipV="1">
            <a:off x="857250" y="2857500"/>
            <a:ext cx="428625" cy="357188"/>
          </a:xfrm>
          <a:prstGeom prst="bentConnector3">
            <a:avLst>
              <a:gd name="adj1" fmla="val 50000"/>
            </a:avLst>
          </a:prstGeom>
          <a:ln>
            <a:tailEnd type="arrow"/>
          </a:ln>
        </p:spPr>
        <p:style>
          <a:lnRef idx="1">
            <a:schemeClr val="accent4"/>
          </a:lnRef>
          <a:fillRef idx="2">
            <a:schemeClr val="accent4"/>
          </a:fillRef>
          <a:effectRef idx="1">
            <a:schemeClr val="accent4"/>
          </a:effectRef>
          <a:fontRef idx="minor">
            <a:schemeClr val="dk1"/>
          </a:fontRef>
        </p:style>
      </p:cxnSp>
      <p:cxnSp>
        <p:nvCxnSpPr>
          <p:cNvPr id="20" name="肘形接點 19"/>
          <p:cNvCxnSpPr>
            <a:stCxn id="5" idx="3"/>
            <a:endCxn id="8" idx="1"/>
          </p:cNvCxnSpPr>
          <p:nvPr/>
        </p:nvCxnSpPr>
        <p:spPr>
          <a:xfrm>
            <a:off x="857250" y="3214688"/>
            <a:ext cx="428625" cy="428625"/>
          </a:xfrm>
          <a:prstGeom prst="bentConnector3">
            <a:avLst>
              <a:gd name="adj1" fmla="val 50000"/>
            </a:avLst>
          </a:prstGeom>
          <a:ln>
            <a:tailEnd type="arrow"/>
          </a:ln>
        </p:spPr>
        <p:style>
          <a:lnRef idx="1">
            <a:schemeClr val="accent4"/>
          </a:lnRef>
          <a:fillRef idx="2">
            <a:schemeClr val="accent4"/>
          </a:fillRef>
          <a:effectRef idx="1">
            <a:schemeClr val="accent4"/>
          </a:effectRef>
          <a:fontRef idx="minor">
            <a:schemeClr val="dk1"/>
          </a:fontRef>
        </p:style>
      </p:cxnSp>
      <p:cxnSp>
        <p:nvCxnSpPr>
          <p:cNvPr id="21" name="肘形接點 20"/>
          <p:cNvCxnSpPr>
            <a:stCxn id="5" idx="3"/>
            <a:endCxn id="9" idx="1"/>
          </p:cNvCxnSpPr>
          <p:nvPr/>
        </p:nvCxnSpPr>
        <p:spPr>
          <a:xfrm>
            <a:off x="857250" y="3214688"/>
            <a:ext cx="428625" cy="1143000"/>
          </a:xfrm>
          <a:prstGeom prst="bentConnector3">
            <a:avLst>
              <a:gd name="adj1" fmla="val 50000"/>
            </a:avLst>
          </a:prstGeom>
          <a:ln>
            <a:tailEnd type="arrow"/>
          </a:ln>
        </p:spPr>
        <p:style>
          <a:lnRef idx="1">
            <a:schemeClr val="accent4"/>
          </a:lnRef>
          <a:fillRef idx="2">
            <a:schemeClr val="accent4"/>
          </a:fillRef>
          <a:effectRef idx="1">
            <a:schemeClr val="accent4"/>
          </a:effectRef>
          <a:fontRef idx="minor">
            <a:schemeClr val="dk1"/>
          </a:fontRef>
        </p:style>
      </p:cxnSp>
      <p:sp>
        <p:nvSpPr>
          <p:cNvPr id="32788"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94B3E52D-3163-4CDD-8713-657D6B44F544}" type="slidenum">
              <a:rPr lang="zh-TW" altLang="en-US" sz="1400" smtClean="0">
                <a:ea typeface="新細明體" pitchFamily="18" charset="-120"/>
              </a:rPr>
              <a:pPr>
                <a:spcBef>
                  <a:spcPct val="0"/>
                </a:spcBef>
                <a:buFontTx/>
                <a:buNone/>
              </a:pPr>
              <a:t>142</a:t>
            </a:fld>
            <a:endParaRPr lang="en-US" altLang="zh-TW" sz="1400" smtClean="0">
              <a:ea typeface="新細明體" pitchFamily="18" charset="-120"/>
            </a:endParaRPr>
          </a:p>
        </p:txBody>
      </p:sp>
    </p:spTree>
    <p:extLst>
      <p:ext uri="{BB962C8B-B14F-4D97-AF65-F5344CB8AC3E}">
        <p14:creationId xmlns:p14="http://schemas.microsoft.com/office/powerpoint/2010/main" val="289049461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l="1250" t="1472" r="1772" b="1952"/>
          <a:stretch>
            <a:fillRect/>
          </a:stretch>
        </p:blipFill>
        <p:spPr bwMode="auto">
          <a:xfrm>
            <a:off x="1541463" y="1124298"/>
            <a:ext cx="6517524" cy="4693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網路報名系統登入頁</a:t>
            </a:r>
          </a:p>
        </p:txBody>
      </p:sp>
      <p:sp>
        <p:nvSpPr>
          <p:cNvPr id="34820" name="Text Box 4"/>
          <p:cNvSpPr txBox="1">
            <a:spLocks noChangeArrowheads="1"/>
          </p:cNvSpPr>
          <p:nvPr/>
        </p:nvSpPr>
        <p:spPr bwMode="auto">
          <a:xfrm>
            <a:off x="1541463" y="5889625"/>
            <a:ext cx="5959475" cy="923925"/>
          </a:xfrm>
          <a:prstGeom prst="rect">
            <a:avLst/>
          </a:prstGeom>
          <a:solidFill>
            <a:srgbClr val="FFCC99"/>
          </a:solidFill>
          <a:ln w="9525" algn="ctr">
            <a:solidFill>
              <a:srgbClr val="800000"/>
            </a:solidFill>
            <a:miter lim="800000"/>
            <a:headEnd/>
            <a:tailEnd/>
          </a:ln>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lang="zh-TW" altLang="en-US" sz="1800">
                <a:latin typeface="微軟正黑體" pitchFamily="34" charset="-120"/>
                <a:ea typeface="微軟正黑體" pitchFamily="34" charset="-120"/>
              </a:rPr>
              <a:t>點選「進入報名系統」系統將會自動檢核下列項目</a:t>
            </a:r>
          </a:p>
          <a:p>
            <a:pPr eaLnBrk="1" hangingPunct="1">
              <a:spcBef>
                <a:spcPct val="0"/>
              </a:spcBef>
              <a:buClr>
                <a:schemeClr val="accent1"/>
              </a:buClr>
              <a:buFontTx/>
              <a:buNone/>
            </a:pPr>
            <a:r>
              <a:rPr lang="en-US" altLang="zh-TW" sz="1800">
                <a:latin typeface="微軟正黑體" pitchFamily="34" charset="-120"/>
                <a:ea typeface="微軟正黑體" pitchFamily="34" charset="-120"/>
              </a:rPr>
              <a:t>1.</a:t>
            </a:r>
            <a:r>
              <a:rPr lang="zh-TW" altLang="en-US" sz="1800">
                <a:latin typeface="微軟正黑體" pitchFamily="34" charset="-120"/>
                <a:ea typeface="微軟正黑體" pitchFamily="34" charset="-120"/>
              </a:rPr>
              <a:t>檢核是否已通過技優甄審資格審查</a:t>
            </a:r>
          </a:p>
          <a:p>
            <a:pPr eaLnBrk="1" hangingPunct="1">
              <a:spcBef>
                <a:spcPct val="0"/>
              </a:spcBef>
              <a:buClr>
                <a:schemeClr val="accent1"/>
              </a:buClr>
              <a:buFontTx/>
              <a:buNone/>
            </a:pPr>
            <a:r>
              <a:rPr lang="en-US" altLang="zh-TW" sz="1800">
                <a:latin typeface="微軟正黑體" pitchFamily="34" charset="-120"/>
                <a:ea typeface="微軟正黑體" pitchFamily="34" charset="-120"/>
              </a:rPr>
              <a:t>2.</a:t>
            </a:r>
            <a:r>
              <a:rPr lang="zh-TW" altLang="en-US" sz="1800">
                <a:latin typeface="微軟正黑體" pitchFamily="34" charset="-120"/>
                <a:ea typeface="微軟正黑體" pitchFamily="34" charset="-120"/>
              </a:rPr>
              <a:t>檢核通行碼是否正確</a:t>
            </a:r>
          </a:p>
        </p:txBody>
      </p:sp>
      <p:sp>
        <p:nvSpPr>
          <p:cNvPr id="34821" name="Rectangle 5"/>
          <p:cNvSpPr>
            <a:spLocks noChangeArrowheads="1"/>
          </p:cNvSpPr>
          <p:nvPr/>
        </p:nvSpPr>
        <p:spPr bwMode="auto">
          <a:xfrm>
            <a:off x="4238625" y="5453063"/>
            <a:ext cx="1143000" cy="288925"/>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3482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2CE9A16-4307-4949-98CB-388C0E6925D6}" type="slidenum">
              <a:rPr lang="zh-TW" altLang="en-US" sz="1400" smtClean="0">
                <a:ea typeface="新細明體" pitchFamily="18" charset="-120"/>
              </a:rPr>
              <a:pPr>
                <a:spcBef>
                  <a:spcPct val="0"/>
                </a:spcBef>
                <a:buFontTx/>
                <a:buNone/>
              </a:pPr>
              <a:t>143</a:t>
            </a:fld>
            <a:endParaRPr lang="en-US" altLang="zh-TW" sz="1400" smtClean="0">
              <a:ea typeface="新細明體" pitchFamily="18" charset="-120"/>
            </a:endParaRPr>
          </a:p>
        </p:txBody>
      </p:sp>
    </p:spTree>
    <p:extLst>
      <p:ext uri="{BB962C8B-B14F-4D97-AF65-F5344CB8AC3E}">
        <p14:creationId xmlns:p14="http://schemas.microsoft.com/office/powerpoint/2010/main" val="1299319940"/>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61865" y="980728"/>
            <a:ext cx="5934471" cy="569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idx="4294967295"/>
          </p:nvPr>
        </p:nvSpPr>
        <p:spPr>
          <a:xfrm>
            <a:off x="0" y="285750"/>
            <a:ext cx="9144000" cy="647700"/>
          </a:xfrm>
        </p:spPr>
        <p:txBody>
          <a:bodyPr lIns="0" rIns="0" bIns="0"/>
          <a:lstStyle/>
          <a:p>
            <a:pPr eaLnBrk="1" hangingPunct="1"/>
            <a:r>
              <a:rPr lang="zh-TW" altLang="en-US" sz="3600" smtClean="0">
                <a:solidFill>
                  <a:srgbClr val="660066"/>
                </a:solidFill>
                <a:latin typeface="華康超明體" pitchFamily="49" charset="-120"/>
                <a:ea typeface="華康超明體" pitchFamily="49" charset="-120"/>
              </a:rPr>
              <a:t>索取繳款帳號</a:t>
            </a:r>
            <a:r>
              <a:rPr lang="en-US" altLang="zh-TW" sz="3600" smtClean="0">
                <a:solidFill>
                  <a:srgbClr val="660066"/>
                </a:solidFill>
                <a:latin typeface="華康超明體" pitchFamily="49" charset="-120"/>
                <a:ea typeface="華康超明體" pitchFamily="49" charset="-120"/>
              </a:rPr>
              <a:t>-(</a:t>
            </a:r>
            <a:r>
              <a:rPr lang="zh-TW" altLang="en-US" sz="3600" smtClean="0">
                <a:solidFill>
                  <a:srgbClr val="660066"/>
                </a:solidFill>
                <a:latin typeface="華康超明體" pitchFamily="49" charset="-120"/>
                <a:ea typeface="華康超明體" pitchFamily="49" charset="-120"/>
              </a:rPr>
              <a:t>不具低收入戶身分考生）</a:t>
            </a:r>
          </a:p>
        </p:txBody>
      </p:sp>
      <p:sp>
        <p:nvSpPr>
          <p:cNvPr id="35844" name="AutoShape 4"/>
          <p:cNvSpPr>
            <a:spLocks noChangeArrowheads="1"/>
          </p:cNvSpPr>
          <p:nvPr/>
        </p:nvSpPr>
        <p:spPr bwMode="auto">
          <a:xfrm>
            <a:off x="5429250" y="3357563"/>
            <a:ext cx="3409950" cy="700087"/>
          </a:xfrm>
          <a:prstGeom prst="wedgeRectCallout">
            <a:avLst>
              <a:gd name="adj1" fmla="val -24551"/>
              <a:gd name="adj2" fmla="val 6827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可下載</a:t>
            </a:r>
            <a:r>
              <a:rPr kumimoji="0" lang="zh-TW" altLang="en-US" sz="1800">
                <a:solidFill>
                  <a:srgbClr val="FF0000"/>
                </a:solidFill>
                <a:latin typeface="微軟正黑體" pitchFamily="34" charset="-120"/>
                <a:ea typeface="微軟正黑體" pitchFamily="34" charset="-120"/>
              </a:rPr>
              <a:t>臺灣銀行</a:t>
            </a:r>
            <a:r>
              <a:rPr kumimoji="0" lang="zh-TW" altLang="en-US" sz="1800">
                <a:solidFill>
                  <a:srgbClr val="000000"/>
                </a:solidFill>
                <a:latin typeface="微軟正黑體" pitchFamily="34" charset="-120"/>
                <a:ea typeface="微軟正黑體" pitchFamily="34" charset="-120"/>
              </a:rPr>
              <a:t>臨櫃繳費單，也可依照下列繳費方法完成繳費。</a:t>
            </a:r>
          </a:p>
        </p:txBody>
      </p:sp>
      <p:sp>
        <p:nvSpPr>
          <p:cNvPr id="35845" name="Rectangle 5"/>
          <p:cNvSpPr>
            <a:spLocks noChangeArrowheads="1"/>
          </p:cNvSpPr>
          <p:nvPr/>
        </p:nvSpPr>
        <p:spPr bwMode="auto">
          <a:xfrm>
            <a:off x="1331913" y="2996952"/>
            <a:ext cx="6477000" cy="250825"/>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3584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076DEDE-27DD-4DA1-B94A-6F05401B1EE4}" type="slidenum">
              <a:rPr lang="zh-TW" altLang="en-US" sz="1400" smtClean="0">
                <a:ea typeface="新細明體" pitchFamily="18" charset="-120"/>
              </a:rPr>
              <a:pPr>
                <a:spcBef>
                  <a:spcPct val="0"/>
                </a:spcBef>
                <a:buFontTx/>
                <a:buNone/>
              </a:pPr>
              <a:t>144</a:t>
            </a:fld>
            <a:endParaRPr lang="en-US" altLang="zh-TW" sz="1400" smtClean="0">
              <a:ea typeface="新細明體" pitchFamily="18" charset="-120"/>
            </a:endParaRPr>
          </a:p>
        </p:txBody>
      </p:sp>
      <p:sp>
        <p:nvSpPr>
          <p:cNvPr id="35847" name="Text Box 11"/>
          <p:cNvSpPr txBox="1">
            <a:spLocks noChangeArrowheads="1"/>
          </p:cNvSpPr>
          <p:nvPr/>
        </p:nvSpPr>
        <p:spPr bwMode="auto">
          <a:xfrm>
            <a:off x="3131840" y="2041526"/>
            <a:ext cx="647773" cy="163338"/>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5848" name="Text Box 11"/>
          <p:cNvSpPr txBox="1">
            <a:spLocks noChangeArrowheads="1"/>
          </p:cNvSpPr>
          <p:nvPr/>
        </p:nvSpPr>
        <p:spPr bwMode="auto">
          <a:xfrm>
            <a:off x="2409825" y="1323975"/>
            <a:ext cx="793750" cy="15557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5849" name="Text Box 11"/>
          <p:cNvSpPr txBox="1">
            <a:spLocks noChangeArrowheads="1"/>
          </p:cNvSpPr>
          <p:nvPr/>
        </p:nvSpPr>
        <p:spPr bwMode="auto">
          <a:xfrm>
            <a:off x="4138290" y="1330796"/>
            <a:ext cx="793750" cy="153988"/>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11" name="Text Box 11"/>
          <p:cNvSpPr txBox="1">
            <a:spLocks noChangeArrowheads="1"/>
          </p:cNvSpPr>
          <p:nvPr/>
        </p:nvSpPr>
        <p:spPr bwMode="auto">
          <a:xfrm flipV="1">
            <a:off x="3241948" y="2240678"/>
            <a:ext cx="215899" cy="117727"/>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Tree>
    <p:extLst>
      <p:ext uri="{BB962C8B-B14F-4D97-AF65-F5344CB8AC3E}">
        <p14:creationId xmlns:p14="http://schemas.microsoft.com/office/powerpoint/2010/main" val="367508045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A2Payment[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27984" y="1340768"/>
            <a:ext cx="4469190"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7096A29-A8A2-4E9A-87B6-C32DA3B4A295}" type="slidenum">
              <a:rPr lang="zh-TW" altLang="en-US" sz="1400" smtClean="0">
                <a:ea typeface="新細明體" pitchFamily="18" charset="-120"/>
              </a:rPr>
              <a:pPr>
                <a:spcBef>
                  <a:spcPct val="0"/>
                </a:spcBef>
                <a:buFontTx/>
                <a:buNone/>
              </a:pPr>
              <a:t>145</a:t>
            </a:fld>
            <a:endParaRPr lang="en-US" altLang="zh-TW" sz="1400" smtClean="0">
              <a:ea typeface="新細明體" pitchFamily="18" charset="-120"/>
            </a:endParaRPr>
          </a:p>
        </p:txBody>
      </p:sp>
      <p:sp>
        <p:nvSpPr>
          <p:cNvPr id="36868" name="Rectangle 3"/>
          <p:cNvSpPr>
            <a:spLocks noChangeArrowheads="1"/>
          </p:cNvSpPr>
          <p:nvPr/>
        </p:nvSpPr>
        <p:spPr bwMode="auto">
          <a:xfrm>
            <a:off x="0" y="28575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3600">
                <a:solidFill>
                  <a:srgbClr val="660066"/>
                </a:solidFill>
                <a:latin typeface="華康超明體" pitchFamily="49" charset="-120"/>
                <a:ea typeface="華康超明體" pitchFamily="49" charset="-120"/>
              </a:rPr>
              <a:t>索取繳款帳號</a:t>
            </a:r>
            <a:r>
              <a:rPr lang="en-US" altLang="zh-TW" sz="3600">
                <a:solidFill>
                  <a:srgbClr val="660066"/>
                </a:solidFill>
                <a:latin typeface="華康超明體" pitchFamily="49" charset="-120"/>
                <a:ea typeface="華康超明體" pitchFamily="49" charset="-120"/>
              </a:rPr>
              <a:t>-(</a:t>
            </a:r>
            <a:r>
              <a:rPr lang="zh-TW" altLang="en-US" sz="3600">
                <a:solidFill>
                  <a:srgbClr val="660066"/>
                </a:solidFill>
                <a:latin typeface="華康超明體" pitchFamily="49" charset="-120"/>
                <a:ea typeface="華康超明體" pitchFamily="49" charset="-120"/>
              </a:rPr>
              <a:t>不具低收入戶身分考生）</a:t>
            </a:r>
          </a:p>
        </p:txBody>
      </p:sp>
      <p:sp>
        <p:nvSpPr>
          <p:cNvPr id="36869" name="Text Box 6"/>
          <p:cNvSpPr txBox="1">
            <a:spLocks noChangeArrowheads="1"/>
          </p:cNvSpPr>
          <p:nvPr/>
        </p:nvSpPr>
        <p:spPr bwMode="auto">
          <a:xfrm>
            <a:off x="250825" y="1171575"/>
            <a:ext cx="5761038"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50000"/>
              </a:spcBef>
              <a:buFontTx/>
              <a:buNone/>
            </a:pPr>
            <a:r>
              <a:rPr lang="zh-TW" altLang="en-US" sz="2400">
                <a:solidFill>
                  <a:schemeClr val="bg1"/>
                </a:solidFill>
                <a:latin typeface="微軟正黑體" pitchFamily="34" charset="-120"/>
                <a:ea typeface="微軟正黑體" pitchFamily="34" charset="-120"/>
              </a:rPr>
              <a:t>此繳款帳號每人不相同，請勿合併繳款</a:t>
            </a:r>
          </a:p>
        </p:txBody>
      </p:sp>
      <p:sp>
        <p:nvSpPr>
          <p:cNvPr id="36870" name="Rectangle 7"/>
          <p:cNvSpPr>
            <a:spLocks noChangeArrowheads="1"/>
          </p:cNvSpPr>
          <p:nvPr/>
        </p:nvSpPr>
        <p:spPr bwMode="auto">
          <a:xfrm>
            <a:off x="323850" y="1844675"/>
            <a:ext cx="424815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1219200" indent="-1039813"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2000" dirty="0">
                <a:latin typeface="微軟正黑體" pitchFamily="34" charset="-120"/>
                <a:ea typeface="微軟正黑體" pitchFamily="34" charset="-120"/>
              </a:rPr>
              <a:t>繳費方式有下列</a:t>
            </a:r>
            <a:r>
              <a:rPr lang="en-US" altLang="zh-TW" sz="2000" dirty="0">
                <a:latin typeface="微軟正黑體" pitchFamily="34" charset="-120"/>
                <a:ea typeface="微軟正黑體" pitchFamily="34" charset="-120"/>
              </a:rPr>
              <a:t>4</a:t>
            </a:r>
            <a:r>
              <a:rPr lang="zh-TW" altLang="en-US" sz="2000" dirty="0">
                <a:latin typeface="微軟正黑體" pitchFamily="34" charset="-120"/>
                <a:ea typeface="微軟正黑體" pitchFamily="34" charset="-120"/>
              </a:rPr>
              <a:t>種，請考生自行擇一方式辦理： </a:t>
            </a:r>
          </a:p>
          <a:p>
            <a:pPr lvl="1" eaLnBrk="1" hangingPunct="1">
              <a:spcBef>
                <a:spcPct val="0"/>
              </a:spcBef>
              <a:buFontTx/>
              <a:buNone/>
            </a:pPr>
            <a:r>
              <a:rPr lang="zh-TW" altLang="en-US" sz="2000" b="1" dirty="0">
                <a:latin typeface="微軟正黑體" pitchFamily="34" charset="-120"/>
                <a:ea typeface="微軟正黑體" pitchFamily="34" charset="-120"/>
              </a:rPr>
              <a:t>方式一：</a:t>
            </a:r>
            <a:r>
              <a:rPr lang="zh-TW" altLang="en-US" sz="2000" dirty="0">
                <a:latin typeface="微軟正黑體" pitchFamily="34" charset="-120"/>
                <a:ea typeface="微軟正黑體" pitchFamily="34" charset="-120"/>
              </a:rPr>
              <a:t>持具轉帳功能金融卡</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不限本人</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至金融機構自動櫃員機</a:t>
            </a:r>
            <a:r>
              <a:rPr lang="en-US" altLang="zh-TW" sz="2000" dirty="0">
                <a:latin typeface="微軟正黑體" pitchFamily="34" charset="-120"/>
                <a:ea typeface="微軟正黑體" pitchFamily="34" charset="-120"/>
              </a:rPr>
              <a:t>(ATM)</a:t>
            </a:r>
            <a:r>
              <a:rPr lang="zh-TW" altLang="en-US" sz="2000" dirty="0">
                <a:latin typeface="微軟正黑體" pitchFamily="34" charset="-120"/>
                <a:ea typeface="微軟正黑體" pitchFamily="34" charset="-120"/>
              </a:rPr>
              <a:t>轉帳繳款</a:t>
            </a:r>
            <a:endParaRPr lang="en-US" altLang="zh-TW" sz="2000" dirty="0">
              <a:latin typeface="微軟正黑體" pitchFamily="34" charset="-120"/>
              <a:ea typeface="微軟正黑體" pitchFamily="34" charset="-120"/>
            </a:endParaRPr>
          </a:p>
          <a:p>
            <a:pPr lvl="1" eaLnBrk="1" hangingPunct="1">
              <a:spcBef>
                <a:spcPct val="0"/>
              </a:spcBef>
              <a:buFontTx/>
              <a:buNone/>
            </a:pPr>
            <a:r>
              <a:rPr lang="zh-TW" altLang="en-US" sz="2000" b="1" dirty="0">
                <a:latin typeface="微軟正黑體" pitchFamily="34" charset="-120"/>
                <a:ea typeface="微軟正黑體" pitchFamily="34" charset="-120"/>
              </a:rPr>
              <a:t>方式二：</a:t>
            </a:r>
            <a:r>
              <a:rPr lang="zh-TW" altLang="en-US" sz="2000" dirty="0">
                <a:latin typeface="微軟正黑體" pitchFamily="34" charset="-120"/>
                <a:ea typeface="微軟正黑體" pitchFamily="34" charset="-120"/>
              </a:rPr>
              <a:t>至臺灣銀行臨櫃繳款</a:t>
            </a:r>
          </a:p>
          <a:p>
            <a:pPr lvl="1" eaLnBrk="1" hangingPunct="1">
              <a:spcBef>
                <a:spcPct val="0"/>
              </a:spcBef>
              <a:buFontTx/>
              <a:buNone/>
            </a:pPr>
            <a:r>
              <a:rPr lang="zh-TW" altLang="en-US" sz="2000" b="1" dirty="0">
                <a:latin typeface="微軟正黑體" pitchFamily="34" charset="-120"/>
                <a:ea typeface="微軟正黑體" pitchFamily="34" charset="-120"/>
              </a:rPr>
              <a:t>方式三：</a:t>
            </a:r>
            <a:r>
              <a:rPr lang="zh-TW" altLang="en-US" sz="2000" dirty="0">
                <a:latin typeface="微軟正黑體" pitchFamily="34" charset="-120"/>
                <a:ea typeface="微軟正黑體" pitchFamily="34" charset="-120"/>
              </a:rPr>
              <a:t>至各金融機構櫃檯辦理跨行匯款</a:t>
            </a:r>
            <a:endParaRPr lang="en-US" altLang="zh-TW" sz="2000" dirty="0">
              <a:latin typeface="微軟正黑體" pitchFamily="34" charset="-120"/>
              <a:ea typeface="微軟正黑體" pitchFamily="34" charset="-120"/>
            </a:endParaRPr>
          </a:p>
          <a:p>
            <a:pPr lvl="1" eaLnBrk="1" hangingPunct="1">
              <a:spcBef>
                <a:spcPct val="0"/>
              </a:spcBef>
              <a:buFontTx/>
              <a:buNone/>
            </a:pPr>
            <a:r>
              <a:rPr lang="zh-TW" altLang="en-US" sz="2000" b="1" dirty="0">
                <a:latin typeface="微軟正黑體" pitchFamily="34" charset="-120"/>
                <a:ea typeface="微軟正黑體" pitchFamily="34" charset="-120"/>
              </a:rPr>
              <a:t>方式四：</a:t>
            </a:r>
            <a:r>
              <a:rPr lang="zh-TW" altLang="en-US" sz="2000" dirty="0">
                <a:latin typeface="微軟正黑體" pitchFamily="34" charset="-120"/>
                <a:ea typeface="微軟正黑體" pitchFamily="34" charset="-120"/>
              </a:rPr>
              <a:t>網路</a:t>
            </a:r>
            <a:r>
              <a:rPr lang="en-US" altLang="zh-TW" sz="2000" dirty="0">
                <a:latin typeface="微軟正黑體" pitchFamily="34" charset="-120"/>
                <a:ea typeface="微軟正黑體" pitchFamily="34" charset="-120"/>
              </a:rPr>
              <a:t>ATM</a:t>
            </a:r>
            <a:r>
              <a:rPr lang="zh-TW" altLang="en-US" sz="2000" dirty="0">
                <a:latin typeface="微軟正黑體" pitchFamily="34" charset="-120"/>
                <a:ea typeface="微軟正黑體" pitchFamily="34" charset="-120"/>
              </a:rPr>
              <a:t>轉帳繳款</a:t>
            </a:r>
          </a:p>
        </p:txBody>
      </p:sp>
      <p:sp>
        <p:nvSpPr>
          <p:cNvPr id="36871" name="Text Box 11"/>
          <p:cNvSpPr txBox="1">
            <a:spLocks noChangeArrowheads="1"/>
          </p:cNvSpPr>
          <p:nvPr/>
        </p:nvSpPr>
        <p:spPr bwMode="auto">
          <a:xfrm>
            <a:off x="6030913" y="1924050"/>
            <a:ext cx="1522412" cy="16192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6872" name="Text Box 11"/>
          <p:cNvSpPr txBox="1">
            <a:spLocks noChangeArrowheads="1"/>
          </p:cNvSpPr>
          <p:nvPr/>
        </p:nvSpPr>
        <p:spPr bwMode="auto">
          <a:xfrm>
            <a:off x="6831013" y="2552700"/>
            <a:ext cx="649287" cy="16192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6873" name="Text Box 11"/>
          <p:cNvSpPr txBox="1">
            <a:spLocks noChangeArrowheads="1"/>
          </p:cNvSpPr>
          <p:nvPr/>
        </p:nvSpPr>
        <p:spPr bwMode="auto">
          <a:xfrm>
            <a:off x="5983288" y="4760913"/>
            <a:ext cx="1522412" cy="16192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6874" name="Text Box 11"/>
          <p:cNvSpPr txBox="1">
            <a:spLocks noChangeArrowheads="1"/>
          </p:cNvSpPr>
          <p:nvPr/>
        </p:nvSpPr>
        <p:spPr bwMode="auto">
          <a:xfrm>
            <a:off x="6821488" y="5372100"/>
            <a:ext cx="649287" cy="16192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12" name="Text Box 11"/>
          <p:cNvSpPr txBox="1">
            <a:spLocks noChangeArrowheads="1"/>
          </p:cNvSpPr>
          <p:nvPr/>
        </p:nvSpPr>
        <p:spPr bwMode="auto">
          <a:xfrm>
            <a:off x="5888038" y="3238500"/>
            <a:ext cx="649287" cy="16192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13" name="Text Box 11"/>
          <p:cNvSpPr txBox="1">
            <a:spLocks noChangeArrowheads="1"/>
          </p:cNvSpPr>
          <p:nvPr/>
        </p:nvSpPr>
        <p:spPr bwMode="auto">
          <a:xfrm>
            <a:off x="5859463" y="6048375"/>
            <a:ext cx="649287" cy="16192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Tree>
    <p:extLst>
      <p:ext uri="{BB962C8B-B14F-4D97-AF65-F5344CB8AC3E}">
        <p14:creationId xmlns:p14="http://schemas.microsoft.com/office/powerpoint/2010/main" val="90503824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5074" y="923924"/>
            <a:ext cx="6999373" cy="581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5" name="Rectangle 3"/>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報名資料選取</a:t>
            </a:r>
          </a:p>
        </p:txBody>
      </p:sp>
      <p:sp>
        <p:nvSpPr>
          <p:cNvPr id="37892" name="AutoShape 8"/>
          <p:cNvSpPr>
            <a:spLocks noChangeArrowheads="1"/>
          </p:cNvSpPr>
          <p:nvPr/>
        </p:nvSpPr>
        <p:spPr bwMode="auto">
          <a:xfrm rot="10800000" flipH="1" flipV="1">
            <a:off x="3276600" y="3860800"/>
            <a:ext cx="2935288" cy="374650"/>
          </a:xfrm>
          <a:prstGeom prst="accentBorderCallout1">
            <a:avLst>
              <a:gd name="adj1" fmla="val 11708"/>
              <a:gd name="adj2" fmla="val -1958"/>
              <a:gd name="adj3" fmla="val -212532"/>
              <a:gd name="adj4" fmla="val 4736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選擇欲報考之甄審申請校名</a:t>
            </a:r>
          </a:p>
        </p:txBody>
      </p:sp>
      <p:sp>
        <p:nvSpPr>
          <p:cNvPr id="37893" name="投影片編號版面配置區 2"/>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47BF21EB-96F5-4469-A501-3C85BAFCDAEC}" type="slidenum">
              <a:rPr lang="zh-TW" altLang="en-US" sz="1400" smtClean="0">
                <a:ea typeface="新細明體" pitchFamily="18" charset="-120"/>
              </a:rPr>
              <a:pPr>
                <a:spcBef>
                  <a:spcPct val="0"/>
                </a:spcBef>
                <a:buFontTx/>
                <a:buNone/>
              </a:pPr>
              <a:t>146</a:t>
            </a:fld>
            <a:endParaRPr lang="en-US" altLang="zh-TW" sz="1400" smtClean="0">
              <a:ea typeface="新細明體" pitchFamily="18" charset="-120"/>
            </a:endParaRPr>
          </a:p>
        </p:txBody>
      </p:sp>
      <p:sp>
        <p:nvSpPr>
          <p:cNvPr id="37894" name="Text Box 11"/>
          <p:cNvSpPr txBox="1">
            <a:spLocks noChangeArrowheads="1"/>
          </p:cNvSpPr>
          <p:nvPr/>
        </p:nvSpPr>
        <p:spPr bwMode="auto">
          <a:xfrm>
            <a:off x="4355976" y="890811"/>
            <a:ext cx="1217613" cy="16192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7895" name="AutoShape 4"/>
          <p:cNvSpPr>
            <a:spLocks noChangeArrowheads="1"/>
          </p:cNvSpPr>
          <p:nvPr/>
        </p:nvSpPr>
        <p:spPr bwMode="auto">
          <a:xfrm>
            <a:off x="3492500" y="404813"/>
            <a:ext cx="5214938" cy="428625"/>
          </a:xfrm>
          <a:prstGeom prst="wedgeRectCallout">
            <a:avLst>
              <a:gd name="adj1" fmla="val -37037"/>
              <a:gd name="adj2" fmla="val 10381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繳費完成後，下次登入將直接導入報名資料確認頁</a:t>
            </a:r>
          </a:p>
        </p:txBody>
      </p:sp>
      <p:sp>
        <p:nvSpPr>
          <p:cNvPr id="37896" name="Text Box 11"/>
          <p:cNvSpPr txBox="1">
            <a:spLocks noChangeArrowheads="1"/>
          </p:cNvSpPr>
          <p:nvPr/>
        </p:nvSpPr>
        <p:spPr bwMode="auto">
          <a:xfrm>
            <a:off x="6364288" y="923924"/>
            <a:ext cx="725488" cy="16192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7897" name="Text Box 11"/>
          <p:cNvSpPr txBox="1">
            <a:spLocks noChangeArrowheads="1"/>
          </p:cNvSpPr>
          <p:nvPr/>
        </p:nvSpPr>
        <p:spPr bwMode="auto">
          <a:xfrm>
            <a:off x="2766269" y="1916832"/>
            <a:ext cx="509587" cy="144462"/>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7898" name="Text Box 11"/>
          <p:cNvSpPr txBox="1">
            <a:spLocks noChangeArrowheads="1"/>
          </p:cNvSpPr>
          <p:nvPr/>
        </p:nvSpPr>
        <p:spPr bwMode="auto">
          <a:xfrm>
            <a:off x="6084168" y="1955006"/>
            <a:ext cx="508000" cy="144463"/>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7899" name="AutoShape 4"/>
          <p:cNvSpPr>
            <a:spLocks noChangeArrowheads="1"/>
          </p:cNvSpPr>
          <p:nvPr/>
        </p:nvSpPr>
        <p:spPr bwMode="auto">
          <a:xfrm>
            <a:off x="4067175" y="1241425"/>
            <a:ext cx="4778375" cy="633413"/>
          </a:xfrm>
          <a:prstGeom prst="accentBorderCallout1">
            <a:avLst>
              <a:gd name="adj1" fmla="val 18750"/>
              <a:gd name="adj2" fmla="val -1667"/>
              <a:gd name="adj3" fmla="val 119486"/>
              <a:gd name="adj4" fmla="val -1546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請確認考生姓名及持有競賽名稱、職種、優勝名次</a:t>
            </a:r>
            <a:r>
              <a:rPr kumimoji="0" lang="en-US" altLang="zh-TW" sz="1800">
                <a:solidFill>
                  <a:srgbClr val="000000"/>
                </a:solidFill>
                <a:latin typeface="微軟正黑體" pitchFamily="34" charset="-120"/>
                <a:ea typeface="微軟正黑體" pitchFamily="34" charset="-120"/>
              </a:rPr>
              <a:t>/</a:t>
            </a:r>
            <a:r>
              <a:rPr kumimoji="0" lang="zh-TW" altLang="en-US" sz="1800">
                <a:solidFill>
                  <a:srgbClr val="000000"/>
                </a:solidFill>
                <a:latin typeface="微軟正黑體" pitchFamily="34" charset="-120"/>
                <a:ea typeface="微軟正黑體" pitchFamily="34" charset="-120"/>
              </a:rPr>
              <a:t>證照等級、發證日期是否正確</a:t>
            </a:r>
          </a:p>
        </p:txBody>
      </p:sp>
      <p:sp>
        <p:nvSpPr>
          <p:cNvPr id="13" name="Text Box 11"/>
          <p:cNvSpPr txBox="1">
            <a:spLocks noChangeArrowheads="1"/>
          </p:cNvSpPr>
          <p:nvPr/>
        </p:nvSpPr>
        <p:spPr bwMode="auto">
          <a:xfrm>
            <a:off x="6065118" y="2307431"/>
            <a:ext cx="508000" cy="144463"/>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Tree>
    <p:extLst>
      <p:ext uri="{BB962C8B-B14F-4D97-AF65-F5344CB8AC3E}">
        <p14:creationId xmlns:p14="http://schemas.microsoft.com/office/powerpoint/2010/main" val="362945945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41783" y="908050"/>
            <a:ext cx="7086601" cy="584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39" name="Rectangle 3"/>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報名資料</a:t>
            </a:r>
            <a:r>
              <a:rPr lang="zh-TW" altLang="en-US" sz="3600" kern="1200" dirty="0">
                <a:solidFill>
                  <a:srgbClr val="660066"/>
                </a:solidFill>
                <a:latin typeface="華康超明體" pitchFamily="49" charset="-120"/>
                <a:ea typeface="華康超明體" pitchFamily="49" charset="-120"/>
                <a:cs typeface="+mj-cs"/>
              </a:rPr>
              <a:t>選取</a:t>
            </a:r>
            <a:endParaRPr lang="zh-TW" altLang="en-US" sz="3600" kern="1200" dirty="0" smtClean="0">
              <a:solidFill>
                <a:srgbClr val="660066"/>
              </a:solidFill>
              <a:latin typeface="華康超明體" pitchFamily="49" charset="-120"/>
              <a:ea typeface="華康超明體" pitchFamily="49" charset="-120"/>
              <a:cs typeface="+mn-cs"/>
            </a:endParaRPr>
          </a:p>
        </p:txBody>
      </p:sp>
      <p:sp>
        <p:nvSpPr>
          <p:cNvPr id="8" name="矩形 7"/>
          <p:cNvSpPr/>
          <p:nvPr/>
        </p:nvSpPr>
        <p:spPr>
          <a:xfrm>
            <a:off x="971600" y="3714030"/>
            <a:ext cx="6769100" cy="12271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8918" name="AutoShape 7"/>
          <p:cNvSpPr>
            <a:spLocks noChangeArrowheads="1"/>
          </p:cNvSpPr>
          <p:nvPr/>
        </p:nvSpPr>
        <p:spPr bwMode="auto">
          <a:xfrm rot="10800000" flipH="1" flipV="1">
            <a:off x="317500" y="3095625"/>
            <a:ext cx="1323975" cy="357188"/>
          </a:xfrm>
          <a:prstGeom prst="wedgeRectCallout">
            <a:avLst>
              <a:gd name="adj1" fmla="val 31894"/>
              <a:gd name="adj2" fmla="val 8511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可跨類別</a:t>
            </a:r>
          </a:p>
        </p:txBody>
      </p:sp>
      <p:sp>
        <p:nvSpPr>
          <p:cNvPr id="38919" name="Rectangle 5"/>
          <p:cNvSpPr>
            <a:spLocks noChangeArrowheads="1"/>
          </p:cNvSpPr>
          <p:nvPr/>
        </p:nvSpPr>
        <p:spPr bwMode="auto">
          <a:xfrm>
            <a:off x="3563888" y="4999583"/>
            <a:ext cx="649288" cy="301625"/>
          </a:xfrm>
          <a:prstGeom prst="rect">
            <a:avLst/>
          </a:prstGeom>
          <a:noFill/>
          <a:ln w="28575">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38920" name="Rectangle 9"/>
          <p:cNvSpPr>
            <a:spLocks noChangeArrowheads="1"/>
          </p:cNvSpPr>
          <p:nvPr/>
        </p:nvSpPr>
        <p:spPr bwMode="auto">
          <a:xfrm>
            <a:off x="4427984" y="5029746"/>
            <a:ext cx="720725" cy="271462"/>
          </a:xfrm>
          <a:prstGeom prst="rect">
            <a:avLst/>
          </a:prstGeom>
          <a:noFill/>
          <a:ln w="28575">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38921" name="AutoShape 10"/>
          <p:cNvSpPr>
            <a:spLocks noChangeArrowheads="1"/>
          </p:cNvSpPr>
          <p:nvPr/>
        </p:nvSpPr>
        <p:spPr bwMode="auto">
          <a:xfrm rot="10800000" flipH="1" flipV="1">
            <a:off x="5545138" y="5176838"/>
            <a:ext cx="2263775" cy="274637"/>
          </a:xfrm>
          <a:prstGeom prst="wedgeRectCallout">
            <a:avLst>
              <a:gd name="adj1" fmla="val -57208"/>
              <a:gd name="adj2" fmla="val -5380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400">
                <a:solidFill>
                  <a:srgbClr val="000000"/>
                </a:solidFill>
                <a:latin typeface="微軟正黑體" pitchFamily="34" charset="-120"/>
                <a:ea typeface="微軟正黑體" pitchFamily="34" charset="-120"/>
              </a:rPr>
              <a:t>針對已選取校系刪除</a:t>
            </a:r>
          </a:p>
        </p:txBody>
      </p:sp>
      <p:sp>
        <p:nvSpPr>
          <p:cNvPr id="38922" name="矩形 15"/>
          <p:cNvSpPr>
            <a:spLocks noChangeArrowheads="1"/>
          </p:cNvSpPr>
          <p:nvPr/>
        </p:nvSpPr>
        <p:spPr bwMode="auto">
          <a:xfrm>
            <a:off x="467544" y="3619500"/>
            <a:ext cx="35560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符</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合</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資</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格</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所</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查</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詢</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之</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甄</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審</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校</a:t>
            </a:r>
          </a:p>
          <a:p>
            <a:pPr algn="ctr" eaLnBrk="1" hangingPunct="1">
              <a:spcBef>
                <a:spcPct val="0"/>
              </a:spcBef>
              <a:buFontTx/>
              <a:buNone/>
            </a:pPr>
            <a:r>
              <a:rPr lang="zh-TW" altLang="en-US" sz="1400" dirty="0">
                <a:solidFill>
                  <a:srgbClr val="FF0000"/>
                </a:solidFill>
                <a:latin typeface="微軟正黑體" pitchFamily="34" charset="-120"/>
                <a:ea typeface="微軟正黑體" pitchFamily="34" charset="-120"/>
              </a:rPr>
              <a:t>系</a:t>
            </a:r>
          </a:p>
        </p:txBody>
      </p:sp>
      <p:sp>
        <p:nvSpPr>
          <p:cNvPr id="38923" name="AutoShape 6"/>
          <p:cNvSpPr>
            <a:spLocks noChangeArrowheads="1"/>
          </p:cNvSpPr>
          <p:nvPr/>
        </p:nvSpPr>
        <p:spPr bwMode="auto">
          <a:xfrm>
            <a:off x="941783" y="4957762"/>
            <a:ext cx="2527300" cy="288925"/>
          </a:xfrm>
          <a:prstGeom prst="borderCallout1">
            <a:avLst>
              <a:gd name="adj1" fmla="val 40398"/>
              <a:gd name="adj2" fmla="val 99588"/>
              <a:gd name="adj3" fmla="val 49958"/>
              <a:gd name="adj4" fmla="val 10443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400">
                <a:solidFill>
                  <a:srgbClr val="000000"/>
                </a:solidFill>
                <a:latin typeface="華康中黑體" pitchFamily="49" charset="-120"/>
              </a:rPr>
              <a:t>針對已選取校系「選取」加入</a:t>
            </a:r>
          </a:p>
        </p:txBody>
      </p:sp>
      <p:sp>
        <p:nvSpPr>
          <p:cNvPr id="38924" name="AutoShape 6"/>
          <p:cNvSpPr>
            <a:spLocks noChangeArrowheads="1"/>
          </p:cNvSpPr>
          <p:nvPr/>
        </p:nvSpPr>
        <p:spPr bwMode="auto">
          <a:xfrm>
            <a:off x="1966913" y="5808117"/>
            <a:ext cx="6254750" cy="357187"/>
          </a:xfrm>
          <a:prstGeom prst="borderCallout1">
            <a:avLst>
              <a:gd name="adj1" fmla="val 43907"/>
              <a:gd name="adj2" fmla="val -157"/>
              <a:gd name="adj3" fmla="val 129005"/>
              <a:gd name="adj4" fmla="val -377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lIns="0" tIns="0" rIns="0" bIns="0"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按下「暫存報名資料」可針對所選擇校系科組學程資料暫存</a:t>
            </a:r>
          </a:p>
        </p:txBody>
      </p:sp>
      <p:sp>
        <p:nvSpPr>
          <p:cNvPr id="3892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6F0AC157-8182-4A3C-82C5-6DD1F6D980B5}" type="slidenum">
              <a:rPr lang="zh-TW" altLang="en-US" sz="1400" smtClean="0">
                <a:ea typeface="新細明體" pitchFamily="18" charset="-120"/>
              </a:rPr>
              <a:pPr>
                <a:spcBef>
                  <a:spcPct val="0"/>
                </a:spcBef>
                <a:buFontTx/>
                <a:buNone/>
              </a:pPr>
              <a:t>147</a:t>
            </a:fld>
            <a:endParaRPr lang="en-US" altLang="zh-TW" sz="1400" smtClean="0">
              <a:ea typeface="新細明體" pitchFamily="18" charset="-120"/>
            </a:endParaRPr>
          </a:p>
        </p:txBody>
      </p:sp>
      <p:sp>
        <p:nvSpPr>
          <p:cNvPr id="38926" name="Text Box 11"/>
          <p:cNvSpPr txBox="1">
            <a:spLocks noChangeArrowheads="1"/>
          </p:cNvSpPr>
          <p:nvPr/>
        </p:nvSpPr>
        <p:spPr bwMode="auto">
          <a:xfrm>
            <a:off x="2372519" y="1951038"/>
            <a:ext cx="509587" cy="144462"/>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8927" name="Text Box 11"/>
          <p:cNvSpPr txBox="1">
            <a:spLocks noChangeArrowheads="1"/>
          </p:cNvSpPr>
          <p:nvPr/>
        </p:nvSpPr>
        <p:spPr bwMode="auto">
          <a:xfrm>
            <a:off x="3923928" y="908720"/>
            <a:ext cx="1206500" cy="144463"/>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38916" name="AutoShape 4"/>
          <p:cNvSpPr>
            <a:spLocks noChangeArrowheads="1"/>
          </p:cNvSpPr>
          <p:nvPr/>
        </p:nvSpPr>
        <p:spPr bwMode="auto">
          <a:xfrm>
            <a:off x="4996507" y="565994"/>
            <a:ext cx="3463925" cy="1566862"/>
          </a:xfrm>
          <a:prstGeom prst="wedgeRoundRectCallout">
            <a:avLst>
              <a:gd name="adj1" fmla="val -44106"/>
              <a:gd name="adj2" fmla="val 107940"/>
              <a:gd name="adj3" fmla="val 1666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報名技優甄審之考生，請先選擇欲查詢校系科組學程之學校，最多可選</a:t>
            </a:r>
            <a:r>
              <a:rPr kumimoji="0" lang="en-US" altLang="zh-TW" sz="1800">
                <a:solidFill>
                  <a:srgbClr val="000000"/>
                </a:solidFill>
                <a:latin typeface="微軟正黑體" pitchFamily="34" charset="-120"/>
                <a:ea typeface="微軟正黑體" pitchFamily="34" charset="-120"/>
              </a:rPr>
              <a:t>5</a:t>
            </a:r>
            <a:r>
              <a:rPr kumimoji="0" lang="zh-TW" altLang="en-US" sz="1800">
                <a:solidFill>
                  <a:srgbClr val="000000"/>
                </a:solidFill>
                <a:latin typeface="微軟正黑體" pitchFamily="34" charset="-120"/>
                <a:ea typeface="微軟正黑體" pitchFamily="34" charset="-120"/>
              </a:rPr>
              <a:t>校，按「可報名之校系科組學程查詢」即會在下方顯示符合可申請之校系</a:t>
            </a:r>
          </a:p>
        </p:txBody>
      </p:sp>
    </p:spTree>
    <p:extLst>
      <p:ext uri="{BB962C8B-B14F-4D97-AF65-F5344CB8AC3E}">
        <p14:creationId xmlns:p14="http://schemas.microsoft.com/office/powerpoint/2010/main" val="50876291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5536" y="1371600"/>
            <a:ext cx="8535558" cy="4721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3"/>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網路報名資料確認</a:t>
            </a:r>
          </a:p>
        </p:txBody>
      </p:sp>
      <p:sp>
        <p:nvSpPr>
          <p:cNvPr id="39940" name="Rectangle 4"/>
          <p:cNvSpPr>
            <a:spLocks noChangeArrowheads="1"/>
          </p:cNvSpPr>
          <p:nvPr/>
        </p:nvSpPr>
        <p:spPr bwMode="auto">
          <a:xfrm>
            <a:off x="467544" y="3727686"/>
            <a:ext cx="4248919" cy="2221594"/>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39941" name="Rectangle 5"/>
          <p:cNvSpPr>
            <a:spLocks noChangeArrowheads="1"/>
          </p:cNvSpPr>
          <p:nvPr/>
        </p:nvSpPr>
        <p:spPr bwMode="auto">
          <a:xfrm>
            <a:off x="4741614" y="2132856"/>
            <a:ext cx="4006850" cy="1453307"/>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39942" name="AutoShape 6"/>
          <p:cNvSpPr>
            <a:spLocks noChangeArrowheads="1"/>
          </p:cNvSpPr>
          <p:nvPr/>
        </p:nvSpPr>
        <p:spPr bwMode="auto">
          <a:xfrm rot="10800000" flipH="1" flipV="1">
            <a:off x="5940425" y="3929559"/>
            <a:ext cx="2782888" cy="363537"/>
          </a:xfrm>
          <a:prstGeom prst="wedgeRectCallout">
            <a:avLst>
              <a:gd name="adj1" fmla="val -35620"/>
              <a:gd name="adj2" fmla="val -12815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請再仔細檢查報名資料</a:t>
            </a:r>
          </a:p>
        </p:txBody>
      </p:sp>
      <p:sp>
        <p:nvSpPr>
          <p:cNvPr id="39943" name="AutoShape 7"/>
          <p:cNvSpPr>
            <a:spLocks noChangeArrowheads="1"/>
          </p:cNvSpPr>
          <p:nvPr/>
        </p:nvSpPr>
        <p:spPr bwMode="auto">
          <a:xfrm rot="10800000" flipH="1" flipV="1">
            <a:off x="4932363" y="5013224"/>
            <a:ext cx="3814762" cy="1008063"/>
          </a:xfrm>
          <a:prstGeom prst="wedgeRectCallout">
            <a:avLst>
              <a:gd name="adj1" fmla="val -58875"/>
              <a:gd name="adj2" fmla="val 2124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若報名資料確認無誤，請點選「確定送出</a:t>
            </a:r>
            <a:r>
              <a:rPr kumimoji="0" lang="en-US" altLang="zh-TW" sz="1800">
                <a:solidFill>
                  <a:srgbClr val="000000"/>
                </a:solidFill>
                <a:latin typeface="微軟正黑體" pitchFamily="34" charset="-120"/>
                <a:ea typeface="微軟正黑體" pitchFamily="34" charset="-120"/>
              </a:rPr>
              <a:t>(</a:t>
            </a:r>
            <a:r>
              <a:rPr kumimoji="0" lang="zh-TW" altLang="en-US" sz="1800">
                <a:solidFill>
                  <a:srgbClr val="000000"/>
                </a:solidFill>
                <a:latin typeface="微軟正黑體" pitchFamily="34" charset="-120"/>
                <a:ea typeface="微軟正黑體" pitchFamily="34" charset="-120"/>
              </a:rPr>
              <a:t>確定送出後，不得修改</a:t>
            </a:r>
            <a:r>
              <a:rPr kumimoji="0" lang="en-US" altLang="zh-TW" sz="1800">
                <a:solidFill>
                  <a:srgbClr val="000000"/>
                </a:solidFill>
                <a:latin typeface="微軟正黑體" pitchFamily="34" charset="-120"/>
                <a:ea typeface="微軟正黑體" pitchFamily="34" charset="-120"/>
              </a:rPr>
              <a:t>)</a:t>
            </a:r>
            <a:r>
              <a:rPr kumimoji="0" lang="zh-TW" altLang="en-US" sz="1800">
                <a:solidFill>
                  <a:srgbClr val="000000"/>
                </a:solidFill>
                <a:latin typeface="微軟正黑體" pitchFamily="34" charset="-120"/>
                <a:ea typeface="微軟正黑體" pitchFamily="34" charset="-120"/>
              </a:rPr>
              <a:t>」按鈕</a:t>
            </a:r>
          </a:p>
        </p:txBody>
      </p:sp>
      <p:sp>
        <p:nvSpPr>
          <p:cNvPr id="3994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9326791E-A96B-4E0E-9D36-60A3B6973DB3}" type="slidenum">
              <a:rPr lang="zh-TW" altLang="en-US" sz="1400" smtClean="0">
                <a:ea typeface="新細明體" pitchFamily="18" charset="-120"/>
              </a:rPr>
              <a:pPr>
                <a:spcBef>
                  <a:spcPct val="0"/>
                </a:spcBef>
                <a:buFontTx/>
                <a:buNone/>
              </a:pPr>
              <a:t>148</a:t>
            </a:fld>
            <a:endParaRPr lang="en-US" altLang="zh-TW" sz="1400" smtClean="0">
              <a:ea typeface="新細明體" pitchFamily="18" charset="-120"/>
            </a:endParaRPr>
          </a:p>
        </p:txBody>
      </p:sp>
    </p:spTree>
    <p:extLst>
      <p:ext uri="{BB962C8B-B14F-4D97-AF65-F5344CB8AC3E}">
        <p14:creationId xmlns:p14="http://schemas.microsoft.com/office/powerpoint/2010/main" val="157193722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p:cNvSpPr>
            <a:spLocks noGrp="1"/>
          </p:cNvSpPr>
          <p:nvPr>
            <p:ph type="sldNum" sz="quarter" idx="12"/>
          </p:nvPr>
        </p:nvSpPr>
        <p:spPr/>
        <p:txBody>
          <a:bodyPr/>
          <a:lstStyle/>
          <a:p>
            <a:pPr>
              <a:defRPr/>
            </a:pPr>
            <a:fld id="{A272ACB8-32D6-4BA3-A453-EE320421D775}" type="slidenum">
              <a:rPr lang="zh-TW" altLang="en-US" smtClean="0"/>
              <a:pPr>
                <a:defRPr/>
              </a:pPr>
              <a:t>149</a:t>
            </a:fld>
            <a:endParaRPr lang="en-US" altLang="zh-TW"/>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95536" y="1844824"/>
            <a:ext cx="8165157" cy="4406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網路報名資料確認</a:t>
            </a:r>
          </a:p>
        </p:txBody>
      </p:sp>
      <p:sp>
        <p:nvSpPr>
          <p:cNvPr id="7" name="Text Box 11"/>
          <p:cNvSpPr txBox="1">
            <a:spLocks noChangeArrowheads="1"/>
          </p:cNvSpPr>
          <p:nvPr/>
        </p:nvSpPr>
        <p:spPr bwMode="auto">
          <a:xfrm>
            <a:off x="1979712" y="4437112"/>
            <a:ext cx="720080" cy="144462"/>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8" name="Text Box 11"/>
          <p:cNvSpPr txBox="1">
            <a:spLocks noChangeArrowheads="1"/>
          </p:cNvSpPr>
          <p:nvPr/>
        </p:nvSpPr>
        <p:spPr bwMode="auto">
          <a:xfrm>
            <a:off x="1998762" y="4902622"/>
            <a:ext cx="720080" cy="144462"/>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9" name="Rectangle 4"/>
          <p:cNvSpPr>
            <a:spLocks noChangeArrowheads="1"/>
          </p:cNvSpPr>
          <p:nvPr/>
        </p:nvSpPr>
        <p:spPr bwMode="auto">
          <a:xfrm>
            <a:off x="107504" y="2756670"/>
            <a:ext cx="8784976" cy="1176386"/>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Tree>
    <p:extLst>
      <p:ext uri="{BB962C8B-B14F-4D97-AF65-F5344CB8AC3E}">
        <p14:creationId xmlns:p14="http://schemas.microsoft.com/office/powerpoint/2010/main" val="187614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14313" y="806617"/>
            <a:ext cx="8678167" cy="5980952"/>
          </a:xfrm>
          <a:prstGeom prst="rect">
            <a:avLst/>
          </a:prstGeom>
        </p:spPr>
      </p:pic>
      <p:sp>
        <p:nvSpPr>
          <p:cNvPr id="268292" name="Rectangle 3"/>
          <p:cNvSpPr>
            <a:spLocks noGrp="1" noChangeArrowheads="1"/>
          </p:cNvSpPr>
          <p:nvPr>
            <p:ph type="title" idx="4294967295"/>
          </p:nvPr>
        </p:nvSpPr>
        <p:spPr>
          <a:xfrm>
            <a:off x="214313" y="214313"/>
            <a:ext cx="7165975" cy="712787"/>
          </a:xfrm>
          <a:ln/>
        </p:spPr>
        <p:txBody>
          <a:bodyPr/>
          <a:lstStyle/>
          <a:p>
            <a:pPr eaLnBrk="1" hangingPunct="1"/>
            <a:r>
              <a:rPr lang="zh-TW" altLang="en-US" sz="3600" kern="1200" dirty="0">
                <a:solidFill>
                  <a:schemeClr val="tx1"/>
                </a:solidFill>
                <a:latin typeface="華康超明體" pitchFamily="49" charset="-120"/>
                <a:ea typeface="華康超明體" pitchFamily="49" charset="-120"/>
              </a:rPr>
              <a:t>資格審查登錄</a:t>
            </a:r>
            <a:r>
              <a:rPr lang="en-US" altLang="zh-TW" sz="3600" kern="1200" dirty="0">
                <a:solidFill>
                  <a:schemeClr val="tx1"/>
                </a:solidFill>
                <a:latin typeface="華康超明體" pitchFamily="49" charset="-120"/>
                <a:ea typeface="華康超明體" pitchFamily="49" charset="-120"/>
              </a:rPr>
              <a:t>-</a:t>
            </a:r>
            <a:r>
              <a:rPr lang="zh-TW" altLang="en-US" sz="3600" kern="1200" dirty="0" smtClean="0">
                <a:solidFill>
                  <a:srgbClr val="FF0000"/>
                </a:solidFill>
                <a:latin typeface="華康超明體" pitchFamily="49" charset="-120"/>
                <a:ea typeface="華康超明體" pitchFamily="49" charset="-120"/>
              </a:rPr>
              <a:t>班級資料維護</a:t>
            </a:r>
          </a:p>
        </p:txBody>
      </p:sp>
      <p:sp>
        <p:nvSpPr>
          <p:cNvPr id="322566" name="AutoShape 6"/>
          <p:cNvSpPr>
            <a:spLocks noChangeArrowheads="1"/>
          </p:cNvSpPr>
          <p:nvPr/>
        </p:nvSpPr>
        <p:spPr bwMode="auto">
          <a:xfrm rot="10800000">
            <a:off x="4644008" y="2934605"/>
            <a:ext cx="2592288" cy="714375"/>
          </a:xfrm>
          <a:prstGeom prst="wedgeRectCallout">
            <a:avLst>
              <a:gd name="adj1" fmla="val 73086"/>
              <a:gd name="adj2" fmla="val 5421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smtClean="0">
                <a:solidFill>
                  <a:srgbClr val="000000"/>
                </a:solidFill>
                <a:latin typeface="微軟正黑體" pitchFamily="34" charset="-120"/>
                <a:ea typeface="微軟正黑體" pitchFamily="34" charset="-120"/>
              </a:rPr>
              <a:t>點按班級名稱欄位後，</a:t>
            </a:r>
            <a:endParaRPr kumimoji="0" lang="en-US" altLang="zh-TW" dirty="0" smtClean="0">
              <a:solidFill>
                <a:srgbClr val="000000"/>
              </a:solidFill>
              <a:latin typeface="微軟正黑體" pitchFamily="34" charset="-120"/>
              <a:ea typeface="微軟正黑體" pitchFamily="34" charset="-120"/>
            </a:endParaRPr>
          </a:p>
          <a:p>
            <a:r>
              <a:rPr kumimoji="0" lang="zh-TW" altLang="en-US" dirty="0" smtClean="0">
                <a:solidFill>
                  <a:srgbClr val="000000"/>
                </a:solidFill>
                <a:latin typeface="微軟正黑體" pitchFamily="34" charset="-120"/>
                <a:ea typeface="微軟正黑體" pitchFamily="34" charset="-120"/>
              </a:rPr>
              <a:t>即可</a:t>
            </a:r>
            <a:r>
              <a:rPr kumimoji="0" lang="zh-TW" altLang="en-US" dirty="0">
                <a:solidFill>
                  <a:srgbClr val="000000"/>
                </a:solidFill>
                <a:latin typeface="微軟正黑體" pitchFamily="34" charset="-120"/>
                <a:ea typeface="微軟正黑體" pitchFamily="34" charset="-120"/>
              </a:rPr>
              <a:t>進行</a:t>
            </a:r>
            <a:r>
              <a:rPr kumimoji="0" lang="zh-TW" altLang="en-US" dirty="0" smtClean="0">
                <a:solidFill>
                  <a:srgbClr val="000000"/>
                </a:solidFill>
                <a:latin typeface="微軟正黑體" pitchFamily="34" charset="-120"/>
                <a:ea typeface="微軟正黑體" pitchFamily="34" charset="-120"/>
              </a:rPr>
              <a:t>編輯</a:t>
            </a:r>
            <a:endParaRPr kumimoji="0" lang="zh-TW" altLang="en-US" dirty="0">
              <a:solidFill>
                <a:srgbClr val="000000"/>
              </a:solidFill>
              <a:latin typeface="微軟正黑體" pitchFamily="34" charset="-120"/>
              <a:ea typeface="微軟正黑體" pitchFamily="34" charset="-120"/>
            </a:endParaRPr>
          </a:p>
        </p:txBody>
      </p:sp>
      <p:sp>
        <p:nvSpPr>
          <p:cNvPr id="268296" name="Rectangle 4"/>
          <p:cNvSpPr>
            <a:spLocks noChangeArrowheads="1"/>
          </p:cNvSpPr>
          <p:nvPr/>
        </p:nvSpPr>
        <p:spPr bwMode="auto">
          <a:xfrm>
            <a:off x="4932040" y="2033798"/>
            <a:ext cx="720080" cy="387090"/>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15</a:t>
            </a:fld>
            <a:endParaRPr lang="en-US" altLang="zh-TW"/>
          </a:p>
        </p:txBody>
      </p:sp>
      <p:sp>
        <p:nvSpPr>
          <p:cNvPr id="7" name="矩形 6"/>
          <p:cNvSpPr/>
          <p:nvPr/>
        </p:nvSpPr>
        <p:spPr>
          <a:xfrm>
            <a:off x="5508104" y="847787"/>
            <a:ext cx="2160240" cy="20495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5616" y="1860550"/>
            <a:ext cx="7975098" cy="430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Rectangle 3"/>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列印相關報名表件</a:t>
            </a:r>
          </a:p>
        </p:txBody>
      </p:sp>
      <p:sp>
        <p:nvSpPr>
          <p:cNvPr id="40963" name="AutoShape 12"/>
          <p:cNvSpPr>
            <a:spLocks noChangeArrowheads="1"/>
          </p:cNvSpPr>
          <p:nvPr/>
        </p:nvSpPr>
        <p:spPr bwMode="auto">
          <a:xfrm>
            <a:off x="323850" y="2001838"/>
            <a:ext cx="463550" cy="3768725"/>
          </a:xfrm>
          <a:prstGeom prst="wedgeRectCallout">
            <a:avLst>
              <a:gd name="adj1" fmla="val 130028"/>
              <a:gd name="adj2" fmla="val 364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vert="eaVert"/>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Clr>
                <a:schemeClr val="accent1"/>
              </a:buClr>
              <a:buFontTx/>
              <a:buNone/>
            </a:pPr>
            <a:r>
              <a:rPr kumimoji="0" lang="zh-TW" altLang="en-US" sz="1800">
                <a:solidFill>
                  <a:srgbClr val="000000"/>
                </a:solidFill>
                <a:latin typeface="微軟正黑體" pitchFamily="34" charset="-120"/>
                <a:ea typeface="微軟正黑體" pitchFamily="34" charset="-120"/>
              </a:rPr>
              <a:t>低收入戶考生無列印劃撥單功能</a:t>
            </a:r>
          </a:p>
        </p:txBody>
      </p:sp>
      <p:sp>
        <p:nvSpPr>
          <p:cNvPr id="4096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BE708E7-AE3B-418C-B951-161D1C6F8964}" type="slidenum">
              <a:rPr lang="zh-TW" altLang="en-US" sz="1400" smtClean="0">
                <a:ea typeface="新細明體" pitchFamily="18" charset="-120"/>
              </a:rPr>
              <a:pPr>
                <a:spcBef>
                  <a:spcPct val="0"/>
                </a:spcBef>
                <a:buFontTx/>
                <a:buNone/>
              </a:pPr>
              <a:t>150</a:t>
            </a:fld>
            <a:endParaRPr lang="en-US" altLang="zh-TW" sz="1400" smtClean="0">
              <a:ea typeface="新細明體" pitchFamily="18" charset="-120"/>
            </a:endParaRPr>
          </a:p>
        </p:txBody>
      </p:sp>
      <p:sp>
        <p:nvSpPr>
          <p:cNvPr id="40966" name="Text Box 11"/>
          <p:cNvSpPr txBox="1">
            <a:spLocks noChangeArrowheads="1"/>
          </p:cNvSpPr>
          <p:nvPr/>
        </p:nvSpPr>
        <p:spPr bwMode="auto">
          <a:xfrm>
            <a:off x="4425553" y="2060848"/>
            <a:ext cx="1298575" cy="161925"/>
          </a:xfrm>
          <a:prstGeom prst="rect">
            <a:avLst/>
          </a:prstGeom>
          <a:solidFill>
            <a:srgbClr val="D8D8D8"/>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zh-TW" sz="2000">
              <a:ea typeface="新細明體" pitchFamily="18" charset="-120"/>
            </a:endParaRPr>
          </a:p>
        </p:txBody>
      </p:sp>
      <p:sp>
        <p:nvSpPr>
          <p:cNvPr id="40965" name="AutoShape 4"/>
          <p:cNvSpPr>
            <a:spLocks noChangeArrowheads="1"/>
          </p:cNvSpPr>
          <p:nvPr/>
        </p:nvSpPr>
        <p:spPr bwMode="auto">
          <a:xfrm rot="10800000" flipH="1" flipV="1">
            <a:off x="971550" y="1196975"/>
            <a:ext cx="7848600" cy="615950"/>
          </a:xfrm>
          <a:prstGeom prst="wedgeRectCallout">
            <a:avLst>
              <a:gd name="adj1" fmla="val 9662"/>
              <a:gd name="adj2" fmla="val 14412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考生必須自行下載列印報名表件，在規指定時間內完成繳費並繳寄資料，此畫面都為需要列印的項目</a:t>
            </a:r>
          </a:p>
        </p:txBody>
      </p:sp>
    </p:spTree>
    <p:extLst>
      <p:ext uri="{BB962C8B-B14F-4D97-AF65-F5344CB8AC3E}">
        <p14:creationId xmlns:p14="http://schemas.microsoft.com/office/powerpoint/2010/main" val="128849016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2011" y="1134926"/>
            <a:ext cx="4212477" cy="5102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圖片 1"/>
          <p:cNvPicPr>
            <a:picLocks noChangeAspect="1" noChangeArrowheads="1"/>
          </p:cNvPicPr>
          <p:nvPr/>
        </p:nvPicPr>
        <p:blipFill>
          <a:blip r:embed="rId4" cstate="screen">
            <a:extLst>
              <a:ext uri="{28A0092B-C50C-407E-A947-70E740481C1C}">
                <a14:useLocalDpi xmlns:a14="http://schemas.microsoft.com/office/drawing/2010/main"/>
              </a:ext>
            </a:extLst>
          </a:blip>
          <a:srcRect l="1065" t="1093" r="1944" b="1563"/>
          <a:stretch>
            <a:fillRect/>
          </a:stretch>
        </p:blipFill>
        <p:spPr bwMode="auto">
          <a:xfrm>
            <a:off x="107504" y="1148309"/>
            <a:ext cx="4477210" cy="5089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8" name="Rectangle 2"/>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網路報名系統相關表件</a:t>
            </a:r>
          </a:p>
        </p:txBody>
      </p:sp>
      <p:sp>
        <p:nvSpPr>
          <p:cNvPr id="4198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19285850-3BCD-4A6A-9772-5C578715D436}" type="slidenum">
              <a:rPr lang="zh-TW" altLang="en-US" sz="1400" smtClean="0">
                <a:ea typeface="新細明體" pitchFamily="18" charset="-120"/>
              </a:rPr>
              <a:pPr>
                <a:spcBef>
                  <a:spcPct val="0"/>
                </a:spcBef>
                <a:buFontTx/>
                <a:buNone/>
              </a:pPr>
              <a:t>151</a:t>
            </a:fld>
            <a:endParaRPr lang="en-US" altLang="zh-TW" sz="1400" smtClean="0">
              <a:ea typeface="新細明體" pitchFamily="18" charset="-120"/>
            </a:endParaRPr>
          </a:p>
        </p:txBody>
      </p:sp>
      <p:sp>
        <p:nvSpPr>
          <p:cNvPr id="41989" name="Rectangle 7"/>
          <p:cNvSpPr>
            <a:spLocks noChangeArrowheads="1"/>
          </p:cNvSpPr>
          <p:nvPr/>
        </p:nvSpPr>
        <p:spPr bwMode="auto">
          <a:xfrm>
            <a:off x="1258888" y="1965325"/>
            <a:ext cx="644525" cy="1222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1990" name="Rectangle 8"/>
          <p:cNvSpPr>
            <a:spLocks noChangeArrowheads="1"/>
          </p:cNvSpPr>
          <p:nvPr/>
        </p:nvSpPr>
        <p:spPr bwMode="auto">
          <a:xfrm>
            <a:off x="1258888" y="2122488"/>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1991" name="Rectangle 9"/>
          <p:cNvSpPr>
            <a:spLocks noChangeArrowheads="1"/>
          </p:cNvSpPr>
          <p:nvPr/>
        </p:nvSpPr>
        <p:spPr bwMode="auto">
          <a:xfrm>
            <a:off x="690563" y="2781300"/>
            <a:ext cx="1285875" cy="1222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1993" name="Rectangle 7"/>
          <p:cNvSpPr>
            <a:spLocks noChangeArrowheads="1"/>
          </p:cNvSpPr>
          <p:nvPr/>
        </p:nvSpPr>
        <p:spPr bwMode="auto">
          <a:xfrm>
            <a:off x="7015163" y="2216150"/>
            <a:ext cx="644525" cy="1222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1994" name="Rectangle 7"/>
          <p:cNvSpPr>
            <a:spLocks noChangeArrowheads="1"/>
          </p:cNvSpPr>
          <p:nvPr/>
        </p:nvSpPr>
        <p:spPr bwMode="auto">
          <a:xfrm>
            <a:off x="7959725" y="1988840"/>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1995" name="Rectangle 7"/>
          <p:cNvSpPr>
            <a:spLocks noChangeArrowheads="1"/>
          </p:cNvSpPr>
          <p:nvPr/>
        </p:nvSpPr>
        <p:spPr bwMode="auto">
          <a:xfrm>
            <a:off x="6167215" y="3681661"/>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1996" name="Rectangle 7"/>
          <p:cNvSpPr>
            <a:spLocks noChangeArrowheads="1"/>
          </p:cNvSpPr>
          <p:nvPr/>
        </p:nvSpPr>
        <p:spPr bwMode="auto">
          <a:xfrm>
            <a:off x="6161088" y="4078288"/>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1997" name="Rectangle 7"/>
          <p:cNvSpPr>
            <a:spLocks noChangeArrowheads="1"/>
          </p:cNvSpPr>
          <p:nvPr/>
        </p:nvSpPr>
        <p:spPr bwMode="auto">
          <a:xfrm>
            <a:off x="7732713" y="3890963"/>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1998" name="Rectangle 7"/>
          <p:cNvSpPr>
            <a:spLocks noChangeArrowheads="1"/>
          </p:cNvSpPr>
          <p:nvPr/>
        </p:nvSpPr>
        <p:spPr bwMode="auto">
          <a:xfrm>
            <a:off x="6151563" y="3881438"/>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1999" name="Rectangle 7"/>
          <p:cNvSpPr>
            <a:spLocks noChangeArrowheads="1"/>
          </p:cNvSpPr>
          <p:nvPr/>
        </p:nvSpPr>
        <p:spPr bwMode="auto">
          <a:xfrm>
            <a:off x="7732713" y="4078288"/>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18" name="Rectangle 7"/>
          <p:cNvSpPr>
            <a:spLocks noChangeArrowheads="1"/>
          </p:cNvSpPr>
          <p:nvPr/>
        </p:nvSpPr>
        <p:spPr bwMode="auto">
          <a:xfrm>
            <a:off x="7015163" y="2425700"/>
            <a:ext cx="644525" cy="1222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20" name="Rectangle 7"/>
          <p:cNvSpPr>
            <a:spLocks noChangeArrowheads="1"/>
          </p:cNvSpPr>
          <p:nvPr/>
        </p:nvSpPr>
        <p:spPr bwMode="auto">
          <a:xfrm>
            <a:off x="6167215" y="4293096"/>
            <a:ext cx="128510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Tree>
    <p:extLst>
      <p:ext uri="{BB962C8B-B14F-4D97-AF65-F5344CB8AC3E}">
        <p14:creationId xmlns:p14="http://schemas.microsoft.com/office/powerpoint/2010/main" val="2492946286"/>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網路報名系統相關表件</a:t>
            </a:r>
          </a:p>
        </p:txBody>
      </p:sp>
      <p:sp>
        <p:nvSpPr>
          <p:cNvPr id="43011"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DDF26593-9B39-4D68-BA60-BC6961F1B6CD}" type="slidenum">
              <a:rPr lang="zh-TW" altLang="en-US" sz="1400" smtClean="0">
                <a:ea typeface="新細明體" pitchFamily="18" charset="-120"/>
              </a:rPr>
              <a:pPr>
                <a:spcBef>
                  <a:spcPct val="0"/>
                </a:spcBef>
                <a:buFontTx/>
                <a:buNone/>
              </a:pPr>
              <a:t>152</a:t>
            </a:fld>
            <a:endParaRPr lang="en-US" altLang="zh-TW" sz="1400" smtClean="0">
              <a:ea typeface="新細明體" pitchFamily="18" charset="-120"/>
            </a:endParaRPr>
          </a:p>
        </p:txBody>
      </p:sp>
      <p:sp>
        <p:nvSpPr>
          <p:cNvPr id="43013" name="Rectangle 7"/>
          <p:cNvSpPr>
            <a:spLocks noChangeArrowheads="1"/>
          </p:cNvSpPr>
          <p:nvPr/>
        </p:nvSpPr>
        <p:spPr bwMode="auto">
          <a:xfrm>
            <a:off x="2411413" y="1820863"/>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3014" name="Rectangle 7"/>
          <p:cNvSpPr>
            <a:spLocks noChangeArrowheads="1"/>
          </p:cNvSpPr>
          <p:nvPr/>
        </p:nvSpPr>
        <p:spPr bwMode="auto">
          <a:xfrm>
            <a:off x="1547813" y="2019300"/>
            <a:ext cx="144462" cy="546100"/>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3015" name="Rectangle 7"/>
          <p:cNvSpPr>
            <a:spLocks noChangeArrowheads="1"/>
          </p:cNvSpPr>
          <p:nvPr/>
        </p:nvSpPr>
        <p:spPr bwMode="auto">
          <a:xfrm>
            <a:off x="7667625" y="5157788"/>
            <a:ext cx="217488" cy="1008062"/>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pic>
        <p:nvPicPr>
          <p:cNvPr id="17410" name="圖片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1908797" y="281605"/>
            <a:ext cx="5277198" cy="6675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2627784" y="1759744"/>
            <a:ext cx="644525" cy="1222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10" name="Rectangle 7"/>
          <p:cNvSpPr>
            <a:spLocks noChangeArrowheads="1"/>
          </p:cNvSpPr>
          <p:nvPr/>
        </p:nvSpPr>
        <p:spPr bwMode="auto">
          <a:xfrm>
            <a:off x="2351088" y="2045494"/>
            <a:ext cx="2196308" cy="1222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Tree>
    <p:extLst>
      <p:ext uri="{BB962C8B-B14F-4D97-AF65-F5344CB8AC3E}">
        <p14:creationId xmlns:p14="http://schemas.microsoft.com/office/powerpoint/2010/main" val="144213574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圖片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99591" y="836712"/>
            <a:ext cx="7005469" cy="453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6" name="Rectangle 2"/>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網路報名系統相關表件</a:t>
            </a:r>
          </a:p>
        </p:txBody>
      </p:sp>
      <p:sp>
        <p:nvSpPr>
          <p:cNvPr id="4403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92E837E4-E4D8-43BC-8910-D75FF12FAF5E}" type="slidenum">
              <a:rPr lang="zh-TW" altLang="en-US" sz="1400" smtClean="0">
                <a:ea typeface="新細明體" pitchFamily="18" charset="-120"/>
              </a:rPr>
              <a:pPr>
                <a:spcBef>
                  <a:spcPct val="0"/>
                </a:spcBef>
                <a:buFontTx/>
                <a:buNone/>
              </a:pPr>
              <a:t>153</a:t>
            </a:fld>
            <a:endParaRPr lang="en-US" altLang="zh-TW" sz="1400" smtClean="0">
              <a:ea typeface="新細明體" pitchFamily="18" charset="-120"/>
            </a:endParaRPr>
          </a:p>
        </p:txBody>
      </p:sp>
      <p:sp>
        <p:nvSpPr>
          <p:cNvPr id="44037" name="Rectangle 7"/>
          <p:cNvSpPr>
            <a:spLocks noChangeArrowheads="1"/>
          </p:cNvSpPr>
          <p:nvPr/>
        </p:nvSpPr>
        <p:spPr bwMode="auto">
          <a:xfrm>
            <a:off x="1835696" y="3171032"/>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4038" name="Rectangle 7"/>
          <p:cNvSpPr>
            <a:spLocks noChangeArrowheads="1"/>
          </p:cNvSpPr>
          <p:nvPr/>
        </p:nvSpPr>
        <p:spPr bwMode="auto">
          <a:xfrm>
            <a:off x="1389956" y="1955007"/>
            <a:ext cx="18002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44039" name="Rectangle 7"/>
          <p:cNvSpPr>
            <a:spLocks noChangeArrowheads="1"/>
          </p:cNvSpPr>
          <p:nvPr/>
        </p:nvSpPr>
        <p:spPr bwMode="auto">
          <a:xfrm>
            <a:off x="4860032" y="2035002"/>
            <a:ext cx="747712"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9" name="Rectangle 7"/>
          <p:cNvSpPr>
            <a:spLocks noChangeArrowheads="1"/>
          </p:cNvSpPr>
          <p:nvPr/>
        </p:nvSpPr>
        <p:spPr bwMode="auto">
          <a:xfrm>
            <a:off x="1848942" y="3501008"/>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10" name="Rectangle 7"/>
          <p:cNvSpPr>
            <a:spLocks noChangeArrowheads="1"/>
          </p:cNvSpPr>
          <p:nvPr/>
        </p:nvSpPr>
        <p:spPr bwMode="auto">
          <a:xfrm>
            <a:off x="3131840" y="2730699"/>
            <a:ext cx="644525"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11" name="Rectangle 7"/>
          <p:cNvSpPr>
            <a:spLocks noChangeArrowheads="1"/>
          </p:cNvSpPr>
          <p:nvPr/>
        </p:nvSpPr>
        <p:spPr bwMode="auto">
          <a:xfrm>
            <a:off x="3131840" y="3191074"/>
            <a:ext cx="1270485" cy="309934"/>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12" name="Rectangle 7"/>
          <p:cNvSpPr>
            <a:spLocks noChangeArrowheads="1"/>
          </p:cNvSpPr>
          <p:nvPr/>
        </p:nvSpPr>
        <p:spPr bwMode="auto">
          <a:xfrm>
            <a:off x="3122557" y="2982727"/>
            <a:ext cx="801371"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Tree>
    <p:extLst>
      <p:ext uri="{BB962C8B-B14F-4D97-AF65-F5344CB8AC3E}">
        <p14:creationId xmlns:p14="http://schemas.microsoft.com/office/powerpoint/2010/main" val="234941191"/>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2284090"/>
            <a:ext cx="8636859" cy="3658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2"/>
          <p:cNvSpPr>
            <a:spLocks noGrp="1" noChangeArrowheads="1"/>
          </p:cNvSpPr>
          <p:nvPr>
            <p:ph type="title" idx="4294967295"/>
          </p:nvPr>
        </p:nvSpPr>
        <p:spPr>
          <a:xfrm>
            <a:off x="0" y="285750"/>
            <a:ext cx="9144000" cy="647700"/>
          </a:xfrm>
        </p:spPr>
        <p:txBody>
          <a:bodyPr lIns="0" rIns="0" bIns="0"/>
          <a:lstStyle/>
          <a:p>
            <a:pPr eaLnBrk="1" hangingPunct="1">
              <a:defRPr/>
            </a:pPr>
            <a:r>
              <a:rPr lang="zh-TW" altLang="en-US" sz="3600" kern="1200" dirty="0" smtClean="0">
                <a:solidFill>
                  <a:srgbClr val="660066"/>
                </a:solidFill>
                <a:latin typeface="華康超明體" pitchFamily="49" charset="-120"/>
                <a:ea typeface="華康超明體" pitchFamily="49" charset="-120"/>
                <a:cs typeface="+mn-cs"/>
              </a:rPr>
              <a:t>報名</a:t>
            </a:r>
            <a:r>
              <a:rPr lang="en-US" altLang="zh-TW" sz="3600" kern="1200" dirty="0" smtClean="0">
                <a:solidFill>
                  <a:srgbClr val="660066"/>
                </a:solidFill>
                <a:latin typeface="華康超明體" pitchFamily="49" charset="-120"/>
                <a:ea typeface="華康超明體" pitchFamily="49" charset="-120"/>
                <a:cs typeface="+mn-cs"/>
              </a:rPr>
              <a:t>(</a:t>
            </a:r>
            <a:r>
              <a:rPr lang="zh-TW" altLang="en-US" sz="3600" kern="1200" dirty="0" smtClean="0">
                <a:solidFill>
                  <a:srgbClr val="660066"/>
                </a:solidFill>
                <a:latin typeface="華康超明體" pitchFamily="49" charset="-120"/>
                <a:ea typeface="華康超明體" pitchFamily="49" charset="-120"/>
                <a:cs typeface="+mn-cs"/>
              </a:rPr>
              <a:t>繳費、收件</a:t>
            </a:r>
            <a:r>
              <a:rPr lang="en-US" altLang="zh-TW" sz="3600" kern="1200" dirty="0" smtClean="0">
                <a:solidFill>
                  <a:srgbClr val="660066"/>
                </a:solidFill>
                <a:latin typeface="華康超明體" pitchFamily="49" charset="-120"/>
                <a:ea typeface="華康超明體" pitchFamily="49" charset="-120"/>
                <a:cs typeface="+mn-cs"/>
              </a:rPr>
              <a:t>)</a:t>
            </a:r>
            <a:r>
              <a:rPr lang="zh-TW" altLang="en-US" sz="3600" kern="1200" dirty="0" smtClean="0">
                <a:solidFill>
                  <a:srgbClr val="660066"/>
                </a:solidFill>
                <a:latin typeface="華康超明體" pitchFamily="49" charset="-120"/>
                <a:ea typeface="華康超明體" pitchFamily="49" charset="-120"/>
                <a:cs typeface="+mn-cs"/>
              </a:rPr>
              <a:t>狀態查詢</a:t>
            </a:r>
          </a:p>
        </p:txBody>
      </p:sp>
      <p:sp>
        <p:nvSpPr>
          <p:cNvPr id="3" name="矩形 2"/>
          <p:cNvSpPr/>
          <p:nvPr/>
        </p:nvSpPr>
        <p:spPr>
          <a:xfrm>
            <a:off x="6673850" y="2852936"/>
            <a:ext cx="857250" cy="1152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 name="矩形 3"/>
          <p:cNvSpPr/>
          <p:nvPr/>
        </p:nvSpPr>
        <p:spPr>
          <a:xfrm>
            <a:off x="7800181" y="2852935"/>
            <a:ext cx="857250" cy="11525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5062" name="AutoShape 4"/>
          <p:cNvSpPr>
            <a:spLocks noChangeArrowheads="1"/>
          </p:cNvSpPr>
          <p:nvPr/>
        </p:nvSpPr>
        <p:spPr bwMode="auto">
          <a:xfrm rot="10800000" flipH="1" flipV="1">
            <a:off x="2446338" y="1266825"/>
            <a:ext cx="5572125" cy="633413"/>
          </a:xfrm>
          <a:prstGeom prst="accentBorderCallout1">
            <a:avLst>
              <a:gd name="adj1" fmla="val 102252"/>
              <a:gd name="adj2" fmla="val -1028"/>
              <a:gd name="adj3" fmla="val 195882"/>
              <a:gd name="adj4" fmla="val 7407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考生寄出資料後，可登入系統查詢各校文件收件情形</a:t>
            </a:r>
            <a:endParaRPr kumimoji="0" lang="en-US" altLang="zh-TW" sz="1800" dirty="0">
              <a:solidFill>
                <a:srgbClr val="000000"/>
              </a:solidFill>
              <a:latin typeface="微軟正黑體" pitchFamily="34" charset="-120"/>
              <a:ea typeface="微軟正黑體" pitchFamily="34" charset="-120"/>
            </a:endParaRPr>
          </a:p>
          <a:p>
            <a:pPr eaLnBrk="1" hangingPunct="1">
              <a:spcBef>
                <a:spcPct val="0"/>
              </a:spcBef>
              <a:buClr>
                <a:schemeClr val="accent1"/>
              </a:buClr>
              <a:buFontTx/>
              <a:buNone/>
            </a:pPr>
            <a:r>
              <a:rPr kumimoji="0" lang="zh-TW" altLang="en-US" sz="1800" dirty="0">
                <a:solidFill>
                  <a:srgbClr val="000000"/>
                </a:solidFill>
                <a:latin typeface="微軟正黑體" pitchFamily="34" charset="-120"/>
                <a:ea typeface="微軟正黑體" pitchFamily="34" charset="-120"/>
              </a:rPr>
              <a:t>提醒考生，務必追蹤文件收件狀態及繳費狀態</a:t>
            </a:r>
          </a:p>
        </p:txBody>
      </p:sp>
      <p:sp>
        <p:nvSpPr>
          <p:cNvPr id="4506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677DB119-125C-46C7-B3D5-2D302952BD49}" type="slidenum">
              <a:rPr lang="zh-TW" altLang="en-US" sz="1400" smtClean="0">
                <a:ea typeface="新細明體" pitchFamily="18" charset="-120"/>
              </a:rPr>
              <a:pPr>
                <a:spcBef>
                  <a:spcPct val="0"/>
                </a:spcBef>
                <a:buFontTx/>
                <a:buNone/>
              </a:pPr>
              <a:t>154</a:t>
            </a:fld>
            <a:endParaRPr lang="en-US" altLang="zh-TW" sz="1400" smtClean="0">
              <a:ea typeface="新細明體" pitchFamily="18" charset="-120"/>
            </a:endParaRPr>
          </a:p>
        </p:txBody>
      </p:sp>
      <p:sp>
        <p:nvSpPr>
          <p:cNvPr id="45064" name="Rectangle 7"/>
          <p:cNvSpPr>
            <a:spLocks noChangeArrowheads="1"/>
          </p:cNvSpPr>
          <p:nvPr/>
        </p:nvSpPr>
        <p:spPr bwMode="auto">
          <a:xfrm>
            <a:off x="7212013" y="2312988"/>
            <a:ext cx="1176337" cy="122237"/>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Tree>
    <p:extLst>
      <p:ext uri="{BB962C8B-B14F-4D97-AF65-F5344CB8AC3E}">
        <p14:creationId xmlns:p14="http://schemas.microsoft.com/office/powerpoint/2010/main" val="347345629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206500" y="3500438"/>
            <a:ext cx="708501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Arial" pitchFamily="34" charset="0"/>
                <a:ea typeface="華康中黑體" pitchFamily="49" charset="-120"/>
              </a:defRPr>
            </a:lvl1pPr>
            <a:lvl2pPr marL="271463" indent="-180975"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lvl="1" eaLnBrk="1" hangingPunct="1">
              <a:lnSpc>
                <a:spcPct val="90000"/>
              </a:lnSpc>
              <a:buClr>
                <a:srgbClr val="000000"/>
              </a:buClr>
              <a:buFont typeface="Wingdings" pitchFamily="2" charset="2"/>
              <a:buChar char="§"/>
            </a:pPr>
            <a:endParaRPr lang="zh-TW" altLang="en-US" sz="4000">
              <a:latin typeface="華康中黑體" pitchFamily="49" charset="-120"/>
            </a:endParaRPr>
          </a:p>
        </p:txBody>
      </p:sp>
      <p:sp>
        <p:nvSpPr>
          <p:cNvPr id="46083" name="Rectangle 2"/>
          <p:cNvSpPr txBox="1">
            <a:spLocks noChangeArrowheads="1"/>
          </p:cNvSpPr>
          <p:nvPr/>
        </p:nvSpPr>
        <p:spPr bwMode="auto">
          <a:xfrm>
            <a:off x="395288" y="1052513"/>
            <a:ext cx="8255000" cy="402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18288"/>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271463" indent="-180975"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lnSpc>
                <a:spcPct val="200000"/>
              </a:lnSpc>
              <a:spcBef>
                <a:spcPct val="0"/>
              </a:spcBef>
              <a:buFont typeface="Wingdings 2" pitchFamily="18" charset="2"/>
              <a:buNone/>
            </a:pPr>
            <a:r>
              <a:rPr lang="zh-TW" altLang="en-US" sz="3600" dirty="0">
                <a:solidFill>
                  <a:srgbClr val="660066"/>
                </a:solidFill>
                <a:latin typeface="華康超明體" pitchFamily="49" charset="-120"/>
                <a:ea typeface="華康超明體" pitchFamily="49" charset="-120"/>
              </a:rPr>
              <a:t>技優甄審入學招生登記就讀志願序作業</a:t>
            </a:r>
          </a:p>
          <a:p>
            <a:pPr algn="ctr" eaLnBrk="1" hangingPunct="1">
              <a:lnSpc>
                <a:spcPct val="90000"/>
              </a:lnSpc>
              <a:buClr>
                <a:srgbClr val="000000"/>
              </a:buClr>
              <a:buFontTx/>
              <a:buNone/>
            </a:pPr>
            <a:r>
              <a:rPr lang="zh-TW" altLang="en-US" sz="2400" dirty="0">
                <a:solidFill>
                  <a:srgbClr val="FF0000"/>
                </a:solidFill>
                <a:latin typeface="微軟正黑體" pitchFamily="34" charset="-120"/>
                <a:ea typeface="微軟正黑體" pitchFamily="34" charset="-120"/>
              </a:rPr>
              <a:t>系統開放時間</a:t>
            </a:r>
            <a:endParaRPr lang="en-US" altLang="zh-TW" sz="2400" dirty="0">
              <a:solidFill>
                <a:srgbClr val="FF0000"/>
              </a:solidFill>
              <a:latin typeface="微軟正黑體" pitchFamily="34" charset="-120"/>
              <a:ea typeface="微軟正黑體" pitchFamily="34" charset="-120"/>
            </a:endParaRPr>
          </a:p>
          <a:p>
            <a:pPr algn="ctr" eaLnBrk="1" hangingPunct="1">
              <a:lnSpc>
                <a:spcPct val="90000"/>
              </a:lnSpc>
              <a:buClr>
                <a:srgbClr val="000000"/>
              </a:buClr>
              <a:buFontTx/>
              <a:buNone/>
            </a:pPr>
            <a:r>
              <a:rPr lang="en-US" altLang="zh-TW" sz="2400" dirty="0" smtClean="0">
                <a:solidFill>
                  <a:srgbClr val="FF0000"/>
                </a:solidFill>
                <a:latin typeface="微軟正黑體" pitchFamily="34" charset="-120"/>
                <a:ea typeface="微軟正黑體" pitchFamily="34" charset="-120"/>
              </a:rPr>
              <a:t>104.6.24(</a:t>
            </a:r>
            <a:r>
              <a:rPr lang="zh-TW" altLang="en-US" sz="2400" dirty="0" smtClean="0">
                <a:solidFill>
                  <a:srgbClr val="FF0000"/>
                </a:solidFill>
                <a:latin typeface="微軟正黑體" pitchFamily="34" charset="-120"/>
                <a:ea typeface="微軟正黑體" pitchFamily="34" charset="-120"/>
              </a:rPr>
              <a:t>三</a:t>
            </a:r>
            <a:r>
              <a:rPr lang="en-US" altLang="zh-TW" sz="2400" dirty="0" smtClean="0">
                <a:solidFill>
                  <a:srgbClr val="FF0000"/>
                </a:solidFill>
                <a:latin typeface="微軟正黑體" pitchFamily="34" charset="-120"/>
                <a:ea typeface="微軟正黑體" pitchFamily="34" charset="-120"/>
              </a:rPr>
              <a:t>)</a:t>
            </a:r>
            <a:r>
              <a:rPr lang="en-US" altLang="zh-TW" sz="2400" dirty="0">
                <a:solidFill>
                  <a:srgbClr val="FF0000"/>
                </a:solidFill>
                <a:latin typeface="微軟正黑體" pitchFamily="34" charset="-120"/>
                <a:ea typeface="微軟正黑體" pitchFamily="34" charset="-120"/>
              </a:rPr>
              <a:t>10:00 ~ </a:t>
            </a:r>
            <a:r>
              <a:rPr lang="en-US" altLang="zh-TW" sz="2400" dirty="0" smtClean="0">
                <a:solidFill>
                  <a:srgbClr val="FF0000"/>
                </a:solidFill>
                <a:latin typeface="微軟正黑體" pitchFamily="34" charset="-120"/>
                <a:ea typeface="微軟正黑體" pitchFamily="34" charset="-120"/>
              </a:rPr>
              <a:t>104.6.26(</a:t>
            </a:r>
            <a:r>
              <a:rPr lang="zh-TW" altLang="en-US" sz="2400" dirty="0" smtClean="0">
                <a:solidFill>
                  <a:srgbClr val="FF0000"/>
                </a:solidFill>
                <a:latin typeface="微軟正黑體" pitchFamily="34" charset="-120"/>
                <a:ea typeface="微軟正黑體" pitchFamily="34" charset="-120"/>
              </a:rPr>
              <a:t>五</a:t>
            </a:r>
            <a:r>
              <a:rPr lang="en-US" altLang="zh-TW" sz="2400" dirty="0" smtClean="0">
                <a:solidFill>
                  <a:srgbClr val="FF0000"/>
                </a:solidFill>
                <a:latin typeface="微軟正黑體" pitchFamily="34" charset="-120"/>
                <a:ea typeface="微軟正黑體" pitchFamily="34" charset="-120"/>
              </a:rPr>
              <a:t>)</a:t>
            </a:r>
            <a:r>
              <a:rPr lang="en-US" altLang="zh-TW" sz="2400" dirty="0">
                <a:solidFill>
                  <a:srgbClr val="FF0000"/>
                </a:solidFill>
                <a:latin typeface="微軟正黑體" pitchFamily="34" charset="-120"/>
                <a:ea typeface="微軟正黑體" pitchFamily="34" charset="-120"/>
              </a:rPr>
              <a:t>17:00 </a:t>
            </a:r>
          </a:p>
          <a:p>
            <a:pPr algn="ctr" eaLnBrk="1" hangingPunct="1">
              <a:lnSpc>
                <a:spcPct val="90000"/>
              </a:lnSpc>
              <a:buClr>
                <a:srgbClr val="000000"/>
              </a:buClr>
              <a:buFontTx/>
              <a:buNone/>
            </a:pPr>
            <a:endParaRPr lang="en-US" altLang="zh-TW" sz="2400" dirty="0">
              <a:solidFill>
                <a:srgbClr val="FF0000"/>
              </a:solidFill>
              <a:latin typeface="微軟正黑體" pitchFamily="34" charset="-120"/>
              <a:ea typeface="微軟正黑體" pitchFamily="34" charset="-120"/>
            </a:endParaRPr>
          </a:p>
          <a:p>
            <a:pPr lvl="1" eaLnBrk="1" hangingPunct="1">
              <a:lnSpc>
                <a:spcPct val="90000"/>
              </a:lnSpc>
              <a:buClr>
                <a:srgbClr val="000000"/>
              </a:buClr>
              <a:buFont typeface="Wingdings" pitchFamily="2" charset="2"/>
              <a:buChar char="§"/>
            </a:pPr>
            <a:r>
              <a:rPr lang="en-US" altLang="zh-TW" sz="2200" dirty="0" smtClean="0">
                <a:latin typeface="微軟正黑體" pitchFamily="34" charset="-120"/>
                <a:ea typeface="微軟正黑體" pitchFamily="34" charset="-120"/>
              </a:rPr>
              <a:t>104.6.22(</a:t>
            </a:r>
            <a:r>
              <a:rPr lang="zh-TW" altLang="en-US" sz="2200" dirty="0">
                <a:latin typeface="微軟正黑體" pitchFamily="34" charset="-120"/>
                <a:ea typeface="微軟正黑體" pitchFamily="34" charset="-120"/>
              </a:rPr>
              <a:t>一</a:t>
            </a:r>
            <a:r>
              <a:rPr lang="en-US" altLang="zh-TW" sz="2200" dirty="0" smtClean="0">
                <a:latin typeface="微軟正黑體" pitchFamily="34" charset="-120"/>
                <a:ea typeface="微軟正黑體" pitchFamily="34" charset="-120"/>
              </a:rPr>
              <a:t>)</a:t>
            </a:r>
            <a:r>
              <a:rPr lang="en-US" altLang="zh-TW" sz="2200" dirty="0">
                <a:latin typeface="微軟正黑體" pitchFamily="34" charset="-120"/>
                <a:ea typeface="微軟正黑體" pitchFamily="34" charset="-120"/>
              </a:rPr>
              <a:t>10:00</a:t>
            </a:r>
            <a:r>
              <a:rPr lang="zh-TW" altLang="en-US" sz="2200" dirty="0">
                <a:latin typeface="微軟正黑體" pitchFamily="34" charset="-120"/>
                <a:ea typeface="微軟正黑體" pitchFamily="34" charset="-120"/>
              </a:rPr>
              <a:t>起自行上各校網站查詢錄取狀況</a:t>
            </a:r>
          </a:p>
          <a:p>
            <a:pPr lvl="1" eaLnBrk="1" hangingPunct="1">
              <a:lnSpc>
                <a:spcPct val="90000"/>
              </a:lnSpc>
              <a:buClr>
                <a:srgbClr val="000000"/>
              </a:buClr>
              <a:buFont typeface="Wingdings" pitchFamily="2" charset="2"/>
              <a:buChar char="§"/>
            </a:pPr>
            <a:r>
              <a:rPr lang="en-US" altLang="zh-TW" sz="2200" dirty="0" smtClean="0">
                <a:latin typeface="微軟正黑體" pitchFamily="34" charset="-120"/>
                <a:ea typeface="微軟正黑體" pitchFamily="34" charset="-120"/>
              </a:rPr>
              <a:t>104.6.26(</a:t>
            </a:r>
            <a:r>
              <a:rPr lang="zh-TW" altLang="en-US" sz="2200" dirty="0" smtClean="0">
                <a:latin typeface="微軟正黑體" pitchFamily="34" charset="-120"/>
                <a:ea typeface="微軟正黑體" pitchFamily="34" charset="-120"/>
              </a:rPr>
              <a:t>五</a:t>
            </a:r>
            <a:r>
              <a:rPr lang="en-US" altLang="zh-TW" sz="2200" dirty="0" smtClean="0">
                <a:latin typeface="微軟正黑體" pitchFamily="34" charset="-120"/>
                <a:ea typeface="微軟正黑體" pitchFamily="34" charset="-120"/>
              </a:rPr>
              <a:t>)</a:t>
            </a:r>
            <a:r>
              <a:rPr lang="en-US" altLang="zh-TW" sz="2200" dirty="0">
                <a:latin typeface="微軟正黑體" pitchFamily="34" charset="-120"/>
                <a:ea typeface="微軟正黑體" pitchFamily="34" charset="-120"/>
              </a:rPr>
              <a:t>17:00</a:t>
            </a:r>
            <a:r>
              <a:rPr lang="zh-TW" altLang="en-US" sz="2200" dirty="0">
                <a:latin typeface="微軟正黑體" pitchFamily="34" charset="-120"/>
                <a:ea typeface="微軟正黑體" pitchFamily="34" charset="-120"/>
              </a:rPr>
              <a:t>前完成選填志願序確定送出</a:t>
            </a:r>
          </a:p>
          <a:p>
            <a:pPr lvl="1" eaLnBrk="1" hangingPunct="1">
              <a:lnSpc>
                <a:spcPct val="90000"/>
              </a:lnSpc>
              <a:buClr>
                <a:srgbClr val="000000"/>
              </a:buClr>
              <a:buFont typeface="Wingdings" pitchFamily="2" charset="2"/>
              <a:buChar char="§"/>
            </a:pPr>
            <a:r>
              <a:rPr lang="zh-TW" altLang="en-US" sz="2200" dirty="0">
                <a:solidFill>
                  <a:srgbClr val="FF0000"/>
                </a:solidFill>
                <a:latin typeface="微軟正黑體" pitchFamily="34" charset="-120"/>
                <a:ea typeface="微軟正黑體" pitchFamily="34" charset="-120"/>
              </a:rPr>
              <a:t>考生須依規定時間及方式完成志願序登記並確定送出，</a:t>
            </a:r>
            <a:endParaRPr lang="en-US" altLang="zh-TW" sz="2200" dirty="0">
              <a:solidFill>
                <a:srgbClr val="FF0000"/>
              </a:solidFill>
              <a:latin typeface="微軟正黑體" pitchFamily="34" charset="-120"/>
              <a:ea typeface="微軟正黑體" pitchFamily="34" charset="-120"/>
            </a:endParaRPr>
          </a:p>
          <a:p>
            <a:pPr lvl="1" eaLnBrk="1" hangingPunct="1">
              <a:lnSpc>
                <a:spcPct val="90000"/>
              </a:lnSpc>
              <a:buClr>
                <a:srgbClr val="000000"/>
              </a:buClr>
              <a:buFontTx/>
              <a:buNone/>
            </a:pPr>
            <a:r>
              <a:rPr lang="en-US" altLang="zh-TW" sz="2200" dirty="0">
                <a:solidFill>
                  <a:srgbClr val="FF0000"/>
                </a:solidFill>
                <a:latin typeface="微軟正黑體" pitchFamily="34" charset="-120"/>
                <a:ea typeface="微軟正黑體" pitchFamily="34" charset="-120"/>
              </a:rPr>
              <a:t>	</a:t>
            </a:r>
            <a:r>
              <a:rPr lang="zh-TW" altLang="en-US" sz="2200" dirty="0">
                <a:solidFill>
                  <a:srgbClr val="FF0000"/>
                </a:solidFill>
                <a:latin typeface="微軟正黑體" pitchFamily="34" charset="-120"/>
                <a:ea typeface="微軟正黑體" pitchFamily="34" charset="-120"/>
              </a:rPr>
              <a:t>否則視同放棄錄取資格，不予分發</a:t>
            </a:r>
            <a:endParaRPr lang="en-US" altLang="zh-TW" sz="2200" dirty="0">
              <a:solidFill>
                <a:srgbClr val="FF0000"/>
              </a:solidFill>
              <a:latin typeface="微軟正黑體" pitchFamily="34" charset="-120"/>
              <a:ea typeface="微軟正黑體" pitchFamily="34" charset="-120"/>
            </a:endParaRPr>
          </a:p>
        </p:txBody>
      </p:sp>
      <p:sp>
        <p:nvSpPr>
          <p:cNvPr id="46084"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E8C2FB45-A1C8-4375-85B0-97E00500BACC}" type="slidenum">
              <a:rPr lang="zh-TW" altLang="en-US" sz="1400" smtClean="0">
                <a:ea typeface="新細明體" pitchFamily="18" charset="-120"/>
              </a:rPr>
              <a:pPr>
                <a:spcBef>
                  <a:spcPct val="0"/>
                </a:spcBef>
                <a:buFontTx/>
                <a:buNone/>
              </a:pPr>
              <a:t>155</a:t>
            </a:fld>
            <a:endParaRPr lang="en-US" altLang="zh-TW" sz="1400" smtClean="0">
              <a:ea typeface="新細明體" pitchFamily="18" charset="-120"/>
            </a:endParaRPr>
          </a:p>
        </p:txBody>
      </p:sp>
    </p:spTree>
    <p:extLst>
      <p:ext uri="{BB962C8B-B14F-4D97-AF65-F5344CB8AC3E}">
        <p14:creationId xmlns:p14="http://schemas.microsoft.com/office/powerpoint/2010/main" val="1428793896"/>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標題 1"/>
          <p:cNvSpPr>
            <a:spLocks noGrp="1"/>
          </p:cNvSpPr>
          <p:nvPr>
            <p:ph type="title" idx="4294967295"/>
          </p:nvPr>
        </p:nvSpPr>
        <p:spPr>
          <a:xfrm>
            <a:off x="0" y="357188"/>
            <a:ext cx="8686800" cy="563562"/>
          </a:xfrm>
        </p:spPr>
        <p:txBody>
          <a:bodyPr/>
          <a:lstStyle/>
          <a:p>
            <a:pPr eaLnBrk="1" hangingPunct="1"/>
            <a:r>
              <a:rPr lang="zh-TW" altLang="en-US" sz="3600" smtClean="0">
                <a:solidFill>
                  <a:srgbClr val="660066"/>
                </a:solidFill>
                <a:latin typeface="華康超明體" pitchFamily="49" charset="-120"/>
                <a:ea typeface="華康超明體" pitchFamily="49" charset="-120"/>
              </a:rPr>
              <a:t>技優甄審入學招生流程</a:t>
            </a:r>
          </a:p>
        </p:txBody>
      </p:sp>
      <p:sp>
        <p:nvSpPr>
          <p:cNvPr id="160782" name="Text Box 14"/>
          <p:cNvSpPr txBox="1">
            <a:spLocks noChangeArrowheads="1"/>
          </p:cNvSpPr>
          <p:nvPr/>
        </p:nvSpPr>
        <p:spPr bwMode="auto">
          <a:xfrm>
            <a:off x="239713" y="4676775"/>
            <a:ext cx="4510087" cy="396875"/>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defRPr/>
            </a:pPr>
            <a:r>
              <a:rPr lang="zh-TW" altLang="en-US" dirty="0">
                <a:solidFill>
                  <a:schemeClr val="bg1"/>
                </a:solidFill>
                <a:latin typeface="微軟正黑體" pitchFamily="34" charset="-120"/>
                <a:ea typeface="微軟正黑體" pitchFamily="34" charset="-120"/>
              </a:rPr>
              <a:t>甄審正取生及備取生網路登記就讀志願序</a:t>
            </a:r>
          </a:p>
        </p:txBody>
      </p:sp>
      <p:sp>
        <p:nvSpPr>
          <p:cNvPr id="160785" name="Text Box 17"/>
          <p:cNvSpPr txBox="1">
            <a:spLocks noChangeArrowheads="1"/>
          </p:cNvSpPr>
          <p:nvPr/>
        </p:nvSpPr>
        <p:spPr bwMode="auto">
          <a:xfrm>
            <a:off x="239713" y="5245100"/>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defRPr/>
            </a:pPr>
            <a:r>
              <a:rPr lang="zh-TW" altLang="en-US" dirty="0">
                <a:latin typeface="微軟正黑體" pitchFamily="34" charset="-120"/>
                <a:ea typeface="微軟正黑體" pitchFamily="34" charset="-120"/>
              </a:rPr>
              <a:t>就讀志願序統一分發結果放榜</a:t>
            </a:r>
            <a:endParaRPr lang="zh-TW" dirty="0">
              <a:latin typeface="微軟正黑體" pitchFamily="34" charset="-120"/>
              <a:ea typeface="微軟正黑體" pitchFamily="34" charset="-120"/>
            </a:endParaRPr>
          </a:p>
        </p:txBody>
      </p:sp>
      <p:sp>
        <p:nvSpPr>
          <p:cNvPr id="160787" name="Text Box 19"/>
          <p:cNvSpPr txBox="1">
            <a:spLocks noChangeArrowheads="1"/>
          </p:cNvSpPr>
          <p:nvPr/>
        </p:nvSpPr>
        <p:spPr bwMode="auto">
          <a:xfrm>
            <a:off x="239713" y="1836738"/>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latin typeface="微軟正黑體" pitchFamily="34" charset="-120"/>
                <a:ea typeface="微軟正黑體" pitchFamily="34" charset="-120"/>
              </a:rPr>
              <a:t>繳交報名費</a:t>
            </a:r>
            <a:endParaRPr lang="zh-TW" dirty="0">
              <a:latin typeface="微軟正黑體" pitchFamily="34" charset="-120"/>
              <a:ea typeface="微軟正黑體" pitchFamily="34" charset="-120"/>
            </a:endParaRPr>
          </a:p>
        </p:txBody>
      </p:sp>
      <p:sp>
        <p:nvSpPr>
          <p:cNvPr id="160788" name="Text Box 20"/>
          <p:cNvSpPr txBox="1">
            <a:spLocks noChangeArrowheads="1"/>
          </p:cNvSpPr>
          <p:nvPr/>
        </p:nvSpPr>
        <p:spPr bwMode="auto">
          <a:xfrm>
            <a:off x="239713" y="2405063"/>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solidFill>
                  <a:srgbClr val="000000"/>
                </a:solidFill>
                <a:latin typeface="微軟正黑體" pitchFamily="34" charset="-120"/>
                <a:ea typeface="微軟正黑體" pitchFamily="34" charset="-120"/>
              </a:rPr>
              <a:t>選擇甄審校系科</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組</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、學程</a:t>
            </a:r>
          </a:p>
        </p:txBody>
      </p:sp>
      <p:sp>
        <p:nvSpPr>
          <p:cNvPr id="160792" name="Text Box 24"/>
          <p:cNvSpPr txBox="1">
            <a:spLocks noChangeArrowheads="1"/>
          </p:cNvSpPr>
          <p:nvPr/>
        </p:nvSpPr>
        <p:spPr bwMode="auto">
          <a:xfrm>
            <a:off x="239713" y="2973388"/>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latin typeface="微軟正黑體" pitchFamily="34" charset="-120"/>
                <a:ea typeface="微軟正黑體" pitchFamily="34" charset="-120"/>
              </a:rPr>
              <a:t>向甄審學校繳費暨繳寄相關資料</a:t>
            </a:r>
            <a:endParaRPr lang="zh-TW" dirty="0">
              <a:latin typeface="微軟正黑體" pitchFamily="34" charset="-120"/>
              <a:ea typeface="微軟正黑體" pitchFamily="34" charset="-120"/>
            </a:endParaRPr>
          </a:p>
        </p:txBody>
      </p:sp>
      <p:sp>
        <p:nvSpPr>
          <p:cNvPr id="160793" name="Text Box 25"/>
          <p:cNvSpPr txBox="1">
            <a:spLocks noChangeArrowheads="1"/>
          </p:cNvSpPr>
          <p:nvPr/>
        </p:nvSpPr>
        <p:spPr bwMode="auto">
          <a:xfrm>
            <a:off x="239713" y="3541713"/>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solidFill>
                  <a:srgbClr val="000000"/>
                </a:solidFill>
                <a:latin typeface="微軟正黑體" pitchFamily="34" charset="-120"/>
                <a:ea typeface="微軟正黑體" pitchFamily="34" charset="-120"/>
              </a:rPr>
              <a:t>參加各校系科</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組</a:t>
            </a:r>
            <a:r>
              <a:rPr lang="en-US" altLang="zh-TW" dirty="0">
                <a:solidFill>
                  <a:srgbClr val="000000"/>
                </a:solidFill>
                <a:latin typeface="微軟正黑體" pitchFamily="34" charset="-120"/>
                <a:ea typeface="微軟正黑體" pitchFamily="34" charset="-120"/>
              </a:rPr>
              <a:t>)</a:t>
            </a:r>
            <a:r>
              <a:rPr lang="zh-TW" altLang="en-US" dirty="0">
                <a:solidFill>
                  <a:srgbClr val="000000"/>
                </a:solidFill>
                <a:latin typeface="微軟正黑體" pitchFamily="34" charset="-120"/>
                <a:ea typeface="微軟正黑體" pitchFamily="34" charset="-120"/>
              </a:rPr>
              <a:t>、學程之指定項目甄審</a:t>
            </a:r>
          </a:p>
        </p:txBody>
      </p:sp>
      <p:sp>
        <p:nvSpPr>
          <p:cNvPr id="160796" name="Text Box 28"/>
          <p:cNvSpPr txBox="1">
            <a:spLocks noChangeArrowheads="1"/>
          </p:cNvSpPr>
          <p:nvPr/>
        </p:nvSpPr>
        <p:spPr bwMode="auto">
          <a:xfrm>
            <a:off x="239713" y="4108450"/>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defRPr/>
            </a:pPr>
            <a:r>
              <a:rPr lang="zh-TW" altLang="en-US" dirty="0">
                <a:latin typeface="微軟正黑體" pitchFamily="34" charset="-120"/>
                <a:ea typeface="微軟正黑體" pitchFamily="34" charset="-120"/>
              </a:rPr>
              <a:t>各甄審學校公告錄取正、備取生名單</a:t>
            </a:r>
            <a:endParaRPr lang="zh-TW" dirty="0">
              <a:latin typeface="微軟正黑體" pitchFamily="34" charset="-120"/>
              <a:ea typeface="微軟正黑體" pitchFamily="34" charset="-120"/>
            </a:endParaRPr>
          </a:p>
        </p:txBody>
      </p:sp>
      <p:sp>
        <p:nvSpPr>
          <p:cNvPr id="160798" name="Text Box 30"/>
          <p:cNvSpPr txBox="1">
            <a:spLocks noChangeArrowheads="1"/>
          </p:cNvSpPr>
          <p:nvPr/>
        </p:nvSpPr>
        <p:spPr bwMode="auto">
          <a:xfrm>
            <a:off x="239713" y="5813425"/>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defRPr/>
            </a:pPr>
            <a:r>
              <a:rPr lang="zh-TW" altLang="en-US" dirty="0">
                <a:latin typeface="微軟正黑體" pitchFamily="34" charset="-120"/>
                <a:ea typeface="微軟正黑體" pitchFamily="34" charset="-120"/>
              </a:rPr>
              <a:t>向志願序統一分發錄取學校辦理報到</a:t>
            </a:r>
            <a:endParaRPr lang="zh-TW" dirty="0">
              <a:latin typeface="微軟正黑體" pitchFamily="34" charset="-120"/>
              <a:ea typeface="微軟正黑體" pitchFamily="34" charset="-120"/>
            </a:endParaRPr>
          </a:p>
        </p:txBody>
      </p:sp>
      <p:sp>
        <p:nvSpPr>
          <p:cNvPr id="160800" name="Text Box 32"/>
          <p:cNvSpPr txBox="1">
            <a:spLocks noChangeArrowheads="1"/>
          </p:cNvSpPr>
          <p:nvPr/>
        </p:nvSpPr>
        <p:spPr bwMode="auto">
          <a:xfrm>
            <a:off x="239713" y="1268413"/>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spcBef>
                <a:spcPts val="713"/>
              </a:spcBef>
              <a:defRPr/>
            </a:pPr>
            <a:r>
              <a:rPr lang="zh-TW" altLang="en-US" dirty="0">
                <a:solidFill>
                  <a:srgbClr val="000000"/>
                </a:solidFill>
                <a:latin typeface="微軟正黑體" pitchFamily="34" charset="-120"/>
                <a:ea typeface="微軟正黑體" pitchFamily="34" charset="-120"/>
              </a:rPr>
              <a:t>甄審資格審查登錄</a:t>
            </a:r>
          </a:p>
        </p:txBody>
      </p:sp>
      <p:sp>
        <p:nvSpPr>
          <p:cNvPr id="14348" name="Text Box 16"/>
          <p:cNvSpPr txBox="1">
            <a:spLocks noChangeArrowheads="1"/>
          </p:cNvSpPr>
          <p:nvPr/>
        </p:nvSpPr>
        <p:spPr bwMode="auto">
          <a:xfrm>
            <a:off x="4772025" y="1196975"/>
            <a:ext cx="40195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dist"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確定送出：</a:t>
            </a:r>
            <a:r>
              <a:rPr lang="en-US" altLang="zh-TW" sz="1400" dirty="0" smtClean="0">
                <a:latin typeface="微軟正黑體" pitchFamily="34" charset="-120"/>
                <a:ea typeface="微軟正黑體" pitchFamily="34" charset="-120"/>
                <a:cs typeface="華康楷書體W3" pitchFamily="65" charset="-120"/>
              </a:rPr>
              <a:t>104.5.6(</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10:00~104.5.12(</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)17:00</a:t>
            </a:r>
          </a:p>
          <a:p>
            <a:pPr algn="dist"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狀態查詢：</a:t>
            </a:r>
            <a:r>
              <a:rPr lang="en-US" altLang="zh-TW" sz="1400" dirty="0" smtClean="0">
                <a:latin typeface="微軟正黑體" pitchFamily="34" charset="-120"/>
                <a:ea typeface="微軟正黑體" pitchFamily="34" charset="-120"/>
                <a:cs typeface="華康楷書體W3" pitchFamily="65" charset="-120"/>
              </a:rPr>
              <a:t>104.5.6(</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10:00~104.5.22(</a:t>
            </a:r>
            <a:r>
              <a:rPr lang="zh-TW" altLang="en-US" sz="1400" dirty="0">
                <a:latin typeface="微軟正黑體" pitchFamily="34" charset="-120"/>
                <a:ea typeface="微軟正黑體" pitchFamily="34" charset="-120"/>
                <a:cs typeface="華康楷書體W3" pitchFamily="65" charset="-120"/>
              </a:rPr>
              <a:t>五</a:t>
            </a:r>
            <a:r>
              <a:rPr lang="en-US" altLang="zh-TW" sz="1400" dirty="0">
                <a:latin typeface="微軟正黑體" pitchFamily="34" charset="-120"/>
                <a:ea typeface="微軟正黑體" pitchFamily="34" charset="-120"/>
                <a:cs typeface="華康楷書體W3" pitchFamily="65" charset="-120"/>
              </a:rPr>
              <a:t>)10:00</a:t>
            </a:r>
          </a:p>
        </p:txBody>
      </p:sp>
      <p:sp>
        <p:nvSpPr>
          <p:cNvPr id="14349" name="Text Box 19"/>
          <p:cNvSpPr txBox="1">
            <a:spLocks noChangeArrowheads="1"/>
          </p:cNvSpPr>
          <p:nvPr/>
        </p:nvSpPr>
        <p:spPr bwMode="auto">
          <a:xfrm>
            <a:off x="4772025" y="2414588"/>
            <a:ext cx="413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104.5.21(</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10:00~104.5.26(</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)17:00</a:t>
            </a:r>
          </a:p>
        </p:txBody>
      </p:sp>
      <p:sp>
        <p:nvSpPr>
          <p:cNvPr id="14350" name="Text Box 20"/>
          <p:cNvSpPr txBox="1">
            <a:spLocks noChangeArrowheads="1"/>
          </p:cNvSpPr>
          <p:nvPr/>
        </p:nvSpPr>
        <p:spPr bwMode="auto">
          <a:xfrm>
            <a:off x="4772025" y="4114800"/>
            <a:ext cx="254428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104.6.22(</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10:00</a:t>
            </a:r>
          </a:p>
        </p:txBody>
      </p:sp>
      <p:sp>
        <p:nvSpPr>
          <p:cNvPr id="14351" name="Text Box 21"/>
          <p:cNvSpPr txBox="1">
            <a:spLocks noChangeArrowheads="1"/>
          </p:cNvSpPr>
          <p:nvPr/>
        </p:nvSpPr>
        <p:spPr bwMode="auto">
          <a:xfrm>
            <a:off x="4772025" y="4686300"/>
            <a:ext cx="4184159" cy="30777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 </a:t>
            </a:r>
            <a:r>
              <a:rPr lang="en-US" altLang="zh-TW" sz="1400" dirty="0" smtClean="0">
                <a:latin typeface="微軟正黑體" pitchFamily="34" charset="-120"/>
                <a:ea typeface="微軟正黑體" pitchFamily="34" charset="-120"/>
                <a:cs typeface="華康楷書體W3" pitchFamily="65" charset="-120"/>
              </a:rPr>
              <a:t>104.6.24(</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)10:00~104.6.26(</a:t>
            </a:r>
            <a:r>
              <a:rPr lang="zh-TW" altLang="en-US" sz="1400" dirty="0" smtClean="0">
                <a:latin typeface="微軟正黑體" pitchFamily="34" charset="-120"/>
                <a:ea typeface="微軟正黑體" pitchFamily="34" charset="-120"/>
                <a:cs typeface="華康楷書體W3" pitchFamily="65" charset="-120"/>
              </a:rPr>
              <a:t>五</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17:00</a:t>
            </a:r>
          </a:p>
        </p:txBody>
      </p:sp>
      <p:sp>
        <p:nvSpPr>
          <p:cNvPr id="14352" name="Text Box 21"/>
          <p:cNvSpPr txBox="1">
            <a:spLocks noChangeArrowheads="1"/>
          </p:cNvSpPr>
          <p:nvPr/>
        </p:nvSpPr>
        <p:spPr bwMode="auto">
          <a:xfrm>
            <a:off x="4772025" y="5257800"/>
            <a:ext cx="2473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 </a:t>
            </a:r>
            <a:r>
              <a:rPr lang="en-US" altLang="zh-TW" sz="1400" dirty="0" smtClean="0">
                <a:latin typeface="微軟正黑體" pitchFamily="34" charset="-120"/>
                <a:ea typeface="微軟正黑體" pitchFamily="34" charset="-120"/>
                <a:cs typeface="華康楷書體W3" pitchFamily="65" charset="-120"/>
              </a:rPr>
              <a:t>104.7.1(</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)10:00</a:t>
            </a:r>
          </a:p>
        </p:txBody>
      </p:sp>
      <p:sp>
        <p:nvSpPr>
          <p:cNvPr id="14353" name="Text Box 19"/>
          <p:cNvSpPr txBox="1">
            <a:spLocks noChangeArrowheads="1"/>
          </p:cNvSpPr>
          <p:nvPr/>
        </p:nvSpPr>
        <p:spPr bwMode="auto">
          <a:xfrm>
            <a:off x="4772025" y="1843088"/>
            <a:ext cx="413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104.5.21(</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10:00~104.5.25(</a:t>
            </a:r>
            <a:r>
              <a:rPr lang="zh-TW" altLang="en-US" sz="1400" dirty="0">
                <a:latin typeface="微軟正黑體" pitchFamily="34" charset="-120"/>
                <a:ea typeface="微軟正黑體" pitchFamily="34" charset="-120"/>
                <a:cs typeface="華康楷書體W3" pitchFamily="65" charset="-120"/>
              </a:rPr>
              <a:t>一</a:t>
            </a:r>
            <a:r>
              <a:rPr lang="en-US" altLang="zh-TW" sz="1400" dirty="0">
                <a:latin typeface="微軟正黑體" pitchFamily="34" charset="-120"/>
                <a:ea typeface="微軟正黑體" pitchFamily="34" charset="-120"/>
                <a:cs typeface="華康楷書體W3" pitchFamily="65" charset="-120"/>
              </a:rPr>
              <a:t>)24:00</a:t>
            </a:r>
            <a:endParaRPr lang="zh-TW" altLang="en-US" sz="1400" dirty="0">
              <a:latin typeface="微軟正黑體" pitchFamily="34" charset="-120"/>
              <a:ea typeface="微軟正黑體" pitchFamily="34" charset="-120"/>
              <a:cs typeface="華康楷書體W3" pitchFamily="65" charset="-120"/>
            </a:endParaRPr>
          </a:p>
        </p:txBody>
      </p:sp>
      <p:cxnSp>
        <p:nvCxnSpPr>
          <p:cNvPr id="42" name="肘形接點 41"/>
          <p:cNvCxnSpPr>
            <a:stCxn id="160800" idx="2"/>
            <a:endCxn id="160787" idx="0"/>
          </p:cNvCxnSpPr>
          <p:nvPr/>
        </p:nvCxnSpPr>
        <p:spPr>
          <a:xfrm rot="5400000">
            <a:off x="2409032" y="1750219"/>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4" name="肘形接點 43"/>
          <p:cNvCxnSpPr>
            <a:stCxn id="160787" idx="2"/>
            <a:endCxn id="160788" idx="0"/>
          </p:cNvCxnSpPr>
          <p:nvPr/>
        </p:nvCxnSpPr>
        <p:spPr>
          <a:xfrm rot="5400000">
            <a:off x="2409032" y="2318544"/>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7" name="肘形接點 46"/>
          <p:cNvCxnSpPr>
            <a:stCxn id="160788" idx="2"/>
            <a:endCxn id="160792" idx="0"/>
          </p:cNvCxnSpPr>
          <p:nvPr/>
        </p:nvCxnSpPr>
        <p:spPr>
          <a:xfrm rot="5400000">
            <a:off x="2409032" y="2886869"/>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9" name="肘形接點 48"/>
          <p:cNvCxnSpPr>
            <a:stCxn id="160792" idx="2"/>
            <a:endCxn id="160793" idx="0"/>
          </p:cNvCxnSpPr>
          <p:nvPr/>
        </p:nvCxnSpPr>
        <p:spPr>
          <a:xfrm rot="5400000">
            <a:off x="2409032" y="3455194"/>
            <a:ext cx="171450"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3" name="肘形接點 52"/>
          <p:cNvCxnSpPr>
            <a:stCxn id="160793" idx="2"/>
            <a:endCxn id="160796" idx="0"/>
          </p:cNvCxnSpPr>
          <p:nvPr/>
        </p:nvCxnSpPr>
        <p:spPr>
          <a:xfrm rot="5400000">
            <a:off x="2408238" y="4022725"/>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5" name="肘形接點 54"/>
          <p:cNvCxnSpPr>
            <a:stCxn id="160796" idx="2"/>
            <a:endCxn id="160782" idx="0"/>
          </p:cNvCxnSpPr>
          <p:nvPr/>
        </p:nvCxnSpPr>
        <p:spPr>
          <a:xfrm rot="5400000">
            <a:off x="2408238" y="4591050"/>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肘形接點 56"/>
          <p:cNvCxnSpPr>
            <a:stCxn id="160782" idx="2"/>
            <a:endCxn id="160785" idx="0"/>
          </p:cNvCxnSpPr>
          <p:nvPr/>
        </p:nvCxnSpPr>
        <p:spPr>
          <a:xfrm rot="5400000">
            <a:off x="2408238" y="5159375"/>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肘形接點 58"/>
          <p:cNvCxnSpPr>
            <a:stCxn id="160785" idx="2"/>
            <a:endCxn id="160798" idx="0"/>
          </p:cNvCxnSpPr>
          <p:nvPr/>
        </p:nvCxnSpPr>
        <p:spPr>
          <a:xfrm rot="5400000">
            <a:off x="2408238" y="5727700"/>
            <a:ext cx="173038" cy="1587"/>
          </a:xfrm>
          <a:prstGeom prst="bentConnector3">
            <a:avLst>
              <a:gd name="adj1" fmla="val 50000"/>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362" name="Text Box 19"/>
          <p:cNvSpPr txBox="1">
            <a:spLocks noChangeArrowheads="1"/>
          </p:cNvSpPr>
          <p:nvPr/>
        </p:nvSpPr>
        <p:spPr bwMode="auto">
          <a:xfrm>
            <a:off x="4772025" y="3025775"/>
            <a:ext cx="190629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en-US" altLang="zh-TW" sz="1400" dirty="0" smtClean="0">
                <a:latin typeface="微軟正黑體" pitchFamily="34" charset="-120"/>
                <a:ea typeface="微軟正黑體" pitchFamily="34" charset="-120"/>
                <a:cs typeface="華康楷書體W3" pitchFamily="65" charset="-120"/>
              </a:rPr>
              <a:t>104.5.27(</a:t>
            </a:r>
            <a:r>
              <a:rPr lang="zh-TW" altLang="en-US" sz="1400" dirty="0">
                <a:latin typeface="微軟正黑體" pitchFamily="34" charset="-120"/>
                <a:ea typeface="微軟正黑體" pitchFamily="34" charset="-120"/>
                <a:cs typeface="華康楷書體W3" pitchFamily="65" charset="-120"/>
              </a:rPr>
              <a:t>三</a:t>
            </a:r>
            <a:r>
              <a:rPr lang="en-US" altLang="zh-TW" sz="1400" dirty="0">
                <a:latin typeface="微軟正黑體" pitchFamily="34" charset="-120"/>
                <a:ea typeface="微軟正黑體" pitchFamily="34" charset="-120"/>
                <a:cs typeface="華康楷書體W3" pitchFamily="65" charset="-120"/>
              </a:rPr>
              <a:t>)</a:t>
            </a:r>
            <a:r>
              <a:rPr lang="zh-TW" altLang="en-US" sz="1400" dirty="0">
                <a:latin typeface="微軟正黑體" pitchFamily="34" charset="-120"/>
                <a:ea typeface="微軟正黑體" pitchFamily="34" charset="-120"/>
                <a:cs typeface="華康楷書體W3" pitchFamily="65" charset="-120"/>
              </a:rPr>
              <a:t>郵戳為憑</a:t>
            </a:r>
            <a:endParaRPr lang="en-US" altLang="zh-TW" sz="1400" dirty="0">
              <a:latin typeface="微軟正黑體" pitchFamily="34" charset="-120"/>
              <a:ea typeface="微軟正黑體" pitchFamily="34" charset="-120"/>
              <a:cs typeface="華康楷書體W3" pitchFamily="65" charset="-120"/>
            </a:endParaRPr>
          </a:p>
        </p:txBody>
      </p:sp>
      <p:sp>
        <p:nvSpPr>
          <p:cNvPr id="14363"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2FB28F4-12B1-4315-BAB7-1E6579A3F25C}" type="slidenum">
              <a:rPr lang="zh-TW" altLang="en-US" sz="1400" smtClean="0">
                <a:ea typeface="新細明體" pitchFamily="18" charset="-120"/>
              </a:rPr>
              <a:pPr>
                <a:spcBef>
                  <a:spcPct val="0"/>
                </a:spcBef>
                <a:buFontTx/>
                <a:buNone/>
              </a:pPr>
              <a:t>156</a:t>
            </a:fld>
            <a:endParaRPr lang="en-US" altLang="zh-TW" sz="1400" smtClean="0">
              <a:ea typeface="新細明體" pitchFamily="18" charset="-120"/>
            </a:endParaRPr>
          </a:p>
        </p:txBody>
      </p:sp>
    </p:spTree>
    <p:extLst>
      <p:ext uri="{BB962C8B-B14F-4D97-AF65-F5344CB8AC3E}">
        <p14:creationId xmlns:p14="http://schemas.microsoft.com/office/powerpoint/2010/main" val="393172086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圖片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68" t="3152" r="1910" b="3859"/>
          <a:stretch/>
        </p:blipFill>
        <p:spPr bwMode="auto">
          <a:xfrm>
            <a:off x="228600" y="1352550"/>
            <a:ext cx="8618592" cy="445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0" name="Rectangle 2"/>
          <p:cNvSpPr>
            <a:spLocks noGrp="1" noChangeArrowheads="1"/>
          </p:cNvSpPr>
          <p:nvPr>
            <p:ph type="title" idx="4294967295"/>
          </p:nvPr>
        </p:nvSpPr>
        <p:spPr>
          <a:xfrm>
            <a:off x="0" y="214313"/>
            <a:ext cx="9144000" cy="647700"/>
          </a:xfrm>
        </p:spPr>
        <p:txBody>
          <a:bodyPr lIns="0" tIns="0" rIns="18288" bIns="0" anchor="b">
            <a:normAutofit/>
          </a:bodyPr>
          <a:lstStyle/>
          <a:p>
            <a:pPr eaLnBrk="1" hangingPunct="1">
              <a:lnSpc>
                <a:spcPct val="110000"/>
              </a:lnSpc>
              <a:spcBef>
                <a:spcPct val="20000"/>
              </a:spcBef>
              <a:buClr>
                <a:srgbClr val="0BD0D9"/>
              </a:buClr>
              <a:buSzPct val="95000"/>
              <a:defRPr/>
            </a:pPr>
            <a:r>
              <a:rPr kumimoji="0" lang="zh-TW" altLang="en-US" sz="3100" kern="1200" dirty="0" smtClean="0">
                <a:solidFill>
                  <a:srgbClr val="660066"/>
                </a:solidFill>
                <a:ea typeface="華康超明體" pitchFamily="49" charset="-120"/>
                <a:cs typeface="+mn-cs"/>
              </a:rPr>
              <a:t>登記就讀志願序系統登入</a:t>
            </a:r>
            <a:endParaRPr kumimoji="0" lang="en-US" altLang="zh-TW" sz="3100" kern="1200" dirty="0" smtClean="0">
              <a:solidFill>
                <a:srgbClr val="660066"/>
              </a:solidFill>
              <a:ea typeface="華康超明體" pitchFamily="49" charset="-120"/>
              <a:cs typeface="+mn-cs"/>
            </a:endParaRPr>
          </a:p>
        </p:txBody>
      </p:sp>
      <p:sp>
        <p:nvSpPr>
          <p:cNvPr id="48132" name="Rectangle 5"/>
          <p:cNvSpPr>
            <a:spLocks noChangeArrowheads="1"/>
          </p:cNvSpPr>
          <p:nvPr/>
        </p:nvSpPr>
        <p:spPr bwMode="auto">
          <a:xfrm>
            <a:off x="3490913" y="5449888"/>
            <a:ext cx="2109787" cy="288925"/>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4813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F50B228F-C9E0-4098-864C-EF284B7A6B9A}" type="slidenum">
              <a:rPr lang="zh-TW" altLang="en-US" sz="1400" smtClean="0">
                <a:ea typeface="新細明體" pitchFamily="18" charset="-120"/>
              </a:rPr>
              <a:pPr>
                <a:spcBef>
                  <a:spcPct val="0"/>
                </a:spcBef>
                <a:buFontTx/>
                <a:buNone/>
              </a:pPr>
              <a:t>157</a:t>
            </a:fld>
            <a:endParaRPr lang="en-US" altLang="zh-TW" sz="1400" smtClean="0">
              <a:ea typeface="新細明體" pitchFamily="18" charset="-120"/>
            </a:endParaRPr>
          </a:p>
        </p:txBody>
      </p:sp>
    </p:spTree>
    <p:extLst>
      <p:ext uri="{BB962C8B-B14F-4D97-AF65-F5344CB8AC3E}">
        <p14:creationId xmlns:p14="http://schemas.microsoft.com/office/powerpoint/2010/main" val="967107675"/>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l="1042" t="2115" r="2083" b="3625"/>
          <a:stretch>
            <a:fillRect/>
          </a:stretch>
        </p:blipFill>
        <p:spPr bwMode="auto">
          <a:xfrm>
            <a:off x="395536" y="1248643"/>
            <a:ext cx="8423649" cy="470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4" name="Rectangle 2"/>
          <p:cNvSpPr>
            <a:spLocks noGrp="1" noChangeArrowheads="1"/>
          </p:cNvSpPr>
          <p:nvPr>
            <p:ph type="title" idx="4294967295"/>
          </p:nvPr>
        </p:nvSpPr>
        <p:spPr>
          <a:xfrm>
            <a:off x="107950" y="214313"/>
            <a:ext cx="9144000" cy="647700"/>
          </a:xfrm>
        </p:spPr>
        <p:txBody>
          <a:bodyPr lIns="0" tIns="0" rIns="18288" bIns="0" anchor="b">
            <a:normAutofit/>
          </a:bodyPr>
          <a:lstStyle/>
          <a:p>
            <a:pPr eaLnBrk="1" hangingPunct="1">
              <a:lnSpc>
                <a:spcPct val="110000"/>
              </a:lnSpc>
              <a:spcBef>
                <a:spcPct val="20000"/>
              </a:spcBef>
              <a:buClr>
                <a:srgbClr val="0BD0D9"/>
              </a:buClr>
              <a:buSzPct val="95000"/>
              <a:defRPr/>
            </a:pPr>
            <a:r>
              <a:rPr kumimoji="0" lang="zh-TW" altLang="en-US" sz="3100" kern="1200" dirty="0" smtClean="0">
                <a:solidFill>
                  <a:srgbClr val="660066"/>
                </a:solidFill>
                <a:ea typeface="華康超明體" pitchFamily="49" charset="-120"/>
                <a:cs typeface="+mn-cs"/>
              </a:rPr>
              <a:t>登記就讀志願序規則說明</a:t>
            </a:r>
            <a:endParaRPr kumimoji="0" lang="en-US" altLang="zh-TW" sz="3100" kern="1200" dirty="0" smtClean="0">
              <a:solidFill>
                <a:srgbClr val="660066"/>
              </a:solidFill>
              <a:ea typeface="華康超明體" pitchFamily="49" charset="-120"/>
              <a:cs typeface="+mn-cs"/>
            </a:endParaRPr>
          </a:p>
        </p:txBody>
      </p:sp>
      <p:sp>
        <p:nvSpPr>
          <p:cNvPr id="49156" name="Rectangle 5"/>
          <p:cNvSpPr>
            <a:spLocks noChangeArrowheads="1"/>
          </p:cNvSpPr>
          <p:nvPr/>
        </p:nvSpPr>
        <p:spPr bwMode="auto">
          <a:xfrm>
            <a:off x="497198" y="5085184"/>
            <a:ext cx="4290826" cy="864096"/>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lang="zh-TW" altLang="en-US" sz="1800">
              <a:ea typeface="新細明體" pitchFamily="18" charset="-120"/>
            </a:endParaRPr>
          </a:p>
        </p:txBody>
      </p:sp>
      <p:sp>
        <p:nvSpPr>
          <p:cNvPr id="4915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FA46E2B2-7D0C-4560-ACAC-8E502EB0B0D2}" type="slidenum">
              <a:rPr lang="zh-TW" altLang="en-US" sz="1400" smtClean="0">
                <a:ea typeface="新細明體" pitchFamily="18" charset="-120"/>
              </a:rPr>
              <a:pPr>
                <a:spcBef>
                  <a:spcPct val="0"/>
                </a:spcBef>
                <a:buFontTx/>
                <a:buNone/>
              </a:pPr>
              <a:t>158</a:t>
            </a:fld>
            <a:endParaRPr lang="en-US" altLang="zh-TW" sz="1400" smtClean="0">
              <a:ea typeface="新細明體" pitchFamily="18" charset="-120"/>
            </a:endParaRPr>
          </a:p>
        </p:txBody>
      </p:sp>
    </p:spTree>
    <p:extLst>
      <p:ext uri="{BB962C8B-B14F-4D97-AF65-F5344CB8AC3E}">
        <p14:creationId xmlns:p14="http://schemas.microsoft.com/office/powerpoint/2010/main" val="291897236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1422499"/>
            <a:ext cx="8667479" cy="504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2"/>
          <p:cNvSpPr>
            <a:spLocks noGrp="1" noChangeArrowheads="1"/>
          </p:cNvSpPr>
          <p:nvPr>
            <p:ph type="title" idx="4294967295"/>
          </p:nvPr>
        </p:nvSpPr>
        <p:spPr>
          <a:xfrm>
            <a:off x="144463" y="215900"/>
            <a:ext cx="4572000" cy="647700"/>
          </a:xfrm>
        </p:spPr>
        <p:txBody>
          <a:bodyPr lIns="0" tIns="0" rIns="18288" bIns="0" anchor="b"/>
          <a:lstStyle/>
          <a:p>
            <a:pPr eaLnBrk="1" hangingPunct="1">
              <a:lnSpc>
                <a:spcPct val="110000"/>
              </a:lnSpc>
              <a:spcBef>
                <a:spcPct val="20000"/>
              </a:spcBef>
              <a:buClr>
                <a:srgbClr val="0BD0D9"/>
              </a:buClr>
              <a:buSzPct val="95000"/>
            </a:pPr>
            <a:r>
              <a:rPr kumimoji="0" lang="zh-TW" altLang="en-US" sz="3500" smtClean="0">
                <a:solidFill>
                  <a:srgbClr val="660066"/>
                </a:solidFill>
                <a:ea typeface="華康超明體" pitchFamily="49" charset="-120"/>
              </a:rPr>
              <a:t>選擇就讀志願序</a:t>
            </a:r>
            <a:endParaRPr kumimoji="0" lang="en-US" altLang="zh-TW" sz="3500" smtClean="0">
              <a:solidFill>
                <a:srgbClr val="660066"/>
              </a:solidFill>
              <a:ea typeface="華康超明體" pitchFamily="49" charset="-120"/>
            </a:endParaRPr>
          </a:p>
        </p:txBody>
      </p:sp>
      <p:sp>
        <p:nvSpPr>
          <p:cNvPr id="5017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B2F0129D-B6C5-4A8B-A7F3-65106995E211}" type="slidenum">
              <a:rPr lang="zh-TW" altLang="en-US" sz="1400" smtClean="0">
                <a:ea typeface="新細明體" pitchFamily="18" charset="-120"/>
              </a:rPr>
              <a:pPr>
                <a:spcBef>
                  <a:spcPct val="0"/>
                </a:spcBef>
                <a:buFontTx/>
                <a:buNone/>
              </a:pPr>
              <a:t>159</a:t>
            </a:fld>
            <a:endParaRPr lang="en-US" altLang="zh-TW" sz="1400" smtClean="0">
              <a:ea typeface="新細明體" pitchFamily="18" charset="-120"/>
            </a:endParaRPr>
          </a:p>
        </p:txBody>
      </p:sp>
      <p:sp>
        <p:nvSpPr>
          <p:cNvPr id="50181" name="Rectangle 6"/>
          <p:cNvSpPr>
            <a:spLocks noChangeArrowheads="1"/>
          </p:cNvSpPr>
          <p:nvPr/>
        </p:nvSpPr>
        <p:spPr bwMode="auto">
          <a:xfrm>
            <a:off x="2640013" y="1468462"/>
            <a:ext cx="544512" cy="1222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0182" name="Rectangle 7"/>
          <p:cNvSpPr>
            <a:spLocks noChangeArrowheads="1"/>
          </p:cNvSpPr>
          <p:nvPr/>
        </p:nvSpPr>
        <p:spPr bwMode="auto">
          <a:xfrm>
            <a:off x="4446712" y="1497037"/>
            <a:ext cx="544512" cy="1222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0183" name="Rectangle 8"/>
          <p:cNvSpPr>
            <a:spLocks noChangeArrowheads="1"/>
          </p:cNvSpPr>
          <p:nvPr/>
        </p:nvSpPr>
        <p:spPr bwMode="auto">
          <a:xfrm>
            <a:off x="6164263" y="1492250"/>
            <a:ext cx="720725" cy="122238"/>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8" name="Rectangle 5"/>
          <p:cNvSpPr>
            <a:spLocks noChangeArrowheads="1"/>
          </p:cNvSpPr>
          <p:nvPr/>
        </p:nvSpPr>
        <p:spPr bwMode="auto">
          <a:xfrm>
            <a:off x="4334669" y="4324649"/>
            <a:ext cx="396875" cy="544511"/>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kumimoji="0" lang="zh-TW" altLang="en-US" sz="1800">
              <a:latin typeface="Calibri" pitchFamily="34" charset="0"/>
              <a:ea typeface="新細明體" pitchFamily="18" charset="-120"/>
            </a:endParaRPr>
          </a:p>
        </p:txBody>
      </p:sp>
    </p:spTree>
    <p:extLst>
      <p:ext uri="{BB962C8B-B14F-4D97-AF65-F5344CB8AC3E}">
        <p14:creationId xmlns:p14="http://schemas.microsoft.com/office/powerpoint/2010/main" val="15669274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93016" y="876270"/>
            <a:ext cx="8816219" cy="5842179"/>
          </a:xfrm>
          <a:prstGeom prst="rect">
            <a:avLst/>
          </a:prstGeom>
        </p:spPr>
      </p:pic>
      <p:sp>
        <p:nvSpPr>
          <p:cNvPr id="269316" name="Rectangle 2"/>
          <p:cNvSpPr>
            <a:spLocks noGrp="1" noChangeArrowheads="1"/>
          </p:cNvSpPr>
          <p:nvPr>
            <p:ph type="title" idx="4294967295"/>
          </p:nvPr>
        </p:nvSpPr>
        <p:spPr>
          <a:xfrm>
            <a:off x="228600" y="212725"/>
            <a:ext cx="8940800" cy="715963"/>
          </a:xfrm>
          <a:ln/>
        </p:spPr>
        <p:txBody>
          <a:bodyPr/>
          <a:lstStyle/>
          <a:p>
            <a:pPr eaLnBrk="1" hangingPunct="1"/>
            <a:r>
              <a:rPr lang="zh-TW" altLang="en-US" sz="3600" kern="1200" dirty="0">
                <a:solidFill>
                  <a:schemeClr val="tx1"/>
                </a:solidFill>
                <a:latin typeface="華康超明體" pitchFamily="49" charset="-120"/>
                <a:ea typeface="華康超明體" pitchFamily="49" charset="-120"/>
              </a:rPr>
              <a:t>資格審查登錄</a:t>
            </a:r>
            <a:r>
              <a:rPr lang="en-US" altLang="zh-TW" sz="3600" kern="1200" dirty="0">
                <a:solidFill>
                  <a:schemeClr val="tx1"/>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匯出學生資料（整批作業說明</a:t>
            </a:r>
            <a:r>
              <a:rPr lang="en-US" altLang="zh-TW" sz="3200" kern="1200" dirty="0" smtClean="0">
                <a:solidFill>
                  <a:srgbClr val="FF0000"/>
                </a:solidFill>
                <a:latin typeface="華康超明體" pitchFamily="49" charset="-120"/>
                <a:ea typeface="華康超明體" pitchFamily="49" charset="-120"/>
              </a:rPr>
              <a:t>)</a:t>
            </a:r>
          </a:p>
        </p:txBody>
      </p:sp>
      <p:sp>
        <p:nvSpPr>
          <p:cNvPr id="11" name="AutoShape 6"/>
          <p:cNvSpPr>
            <a:spLocks noChangeArrowheads="1"/>
          </p:cNvSpPr>
          <p:nvPr/>
        </p:nvSpPr>
        <p:spPr bwMode="auto">
          <a:xfrm rot="10800000">
            <a:off x="5724129" y="4616733"/>
            <a:ext cx="2808311" cy="681453"/>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vert="horz" anchor="ctr" anchorCtr="1"/>
          <a:lstStyle/>
          <a:p>
            <a:r>
              <a:rPr kumimoji="0" lang="zh-TW" altLang="en-US" dirty="0" smtClean="0">
                <a:solidFill>
                  <a:srgbClr val="000000"/>
                </a:solidFill>
                <a:latin typeface="微軟正黑體" pitchFamily="34" charset="-120"/>
                <a:ea typeface="微軟正黑體" pitchFamily="34" charset="-120"/>
              </a:rPr>
              <a:t>此６列</a:t>
            </a:r>
            <a:r>
              <a:rPr kumimoji="0" lang="zh-TW"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學制身分</a:t>
            </a:r>
            <a:r>
              <a:rPr kumimoji="0" lang="zh-TW" altLang="en-US" dirty="0" smtClean="0">
                <a:solidFill>
                  <a:srgbClr val="000000"/>
                </a:solidFill>
                <a:latin typeface="微軟正黑體" pitchFamily="34" charset="-120"/>
                <a:ea typeface="微軟正黑體" pitchFamily="34" charset="-120"/>
              </a:rPr>
              <a:t>為</a:t>
            </a:r>
            <a:endParaRPr kumimoji="0" lang="en-US" altLang="zh-TW" dirty="0" smtClean="0">
              <a:solidFill>
                <a:srgbClr val="000000"/>
              </a:solidFill>
              <a:latin typeface="微軟正黑體" pitchFamily="34" charset="-120"/>
              <a:ea typeface="微軟正黑體" pitchFamily="34" charset="-120"/>
            </a:endParaRPr>
          </a:p>
          <a:p>
            <a:r>
              <a:rPr kumimoji="0" lang="zh-TW" altLang="en-US" dirty="0" smtClean="0">
                <a:solidFill>
                  <a:srgbClr val="000000"/>
                </a:solidFill>
                <a:latin typeface="微軟正黑體" pitchFamily="34" charset="-120"/>
                <a:ea typeface="微軟正黑體" pitchFamily="34" charset="-120"/>
              </a:rPr>
              <a:t>２綜</a:t>
            </a:r>
            <a:r>
              <a:rPr kumimoji="0" lang="zh-TW" altLang="en-US" dirty="0">
                <a:solidFill>
                  <a:srgbClr val="000000"/>
                </a:solidFill>
                <a:latin typeface="微軟正黑體" pitchFamily="34" charset="-120"/>
                <a:ea typeface="微軟正黑體" pitchFamily="34" charset="-120"/>
              </a:rPr>
              <a:t>高生才需</a:t>
            </a:r>
            <a:r>
              <a:rPr kumimoji="0" lang="zh-TW" altLang="en-US" dirty="0" smtClean="0">
                <a:solidFill>
                  <a:srgbClr val="000000"/>
                </a:solidFill>
                <a:latin typeface="微軟正黑體" pitchFamily="34" charset="-120"/>
                <a:ea typeface="微軟正黑體" pitchFamily="34" charset="-120"/>
              </a:rPr>
              <a:t>輸入</a:t>
            </a:r>
            <a:endParaRPr kumimoji="0" lang="en-US" altLang="zh-TW" dirty="0">
              <a:solidFill>
                <a:srgbClr val="000000"/>
              </a:solidFill>
              <a:latin typeface="微軟正黑體" pitchFamily="34" charset="-120"/>
              <a:ea typeface="微軟正黑體" pitchFamily="34" charset="-120"/>
            </a:endParaRPr>
          </a:p>
        </p:txBody>
      </p:sp>
      <p:sp>
        <p:nvSpPr>
          <p:cNvPr id="269321" name="Rectangle 4"/>
          <p:cNvSpPr>
            <a:spLocks noChangeArrowheads="1"/>
          </p:cNvSpPr>
          <p:nvPr/>
        </p:nvSpPr>
        <p:spPr bwMode="auto">
          <a:xfrm>
            <a:off x="525567" y="4382385"/>
            <a:ext cx="8078881" cy="1206856"/>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16</a:t>
            </a:fld>
            <a:endParaRPr lang="en-US" altLang="zh-TW"/>
          </a:p>
        </p:txBody>
      </p:sp>
      <p:sp>
        <p:nvSpPr>
          <p:cNvPr id="7" name="Rectangle 4"/>
          <p:cNvSpPr>
            <a:spLocks noChangeArrowheads="1"/>
          </p:cNvSpPr>
          <p:nvPr/>
        </p:nvSpPr>
        <p:spPr bwMode="auto">
          <a:xfrm>
            <a:off x="525567" y="4174154"/>
            <a:ext cx="8078881" cy="203112"/>
          </a:xfrm>
          <a:prstGeom prst="rect">
            <a:avLst/>
          </a:prstGeom>
          <a:solidFill>
            <a:srgbClr val="FF5D0D">
              <a:alpha val="30196"/>
            </a:srgbClr>
          </a:solidFill>
          <a:ln w="28575" algn="ctr">
            <a:solidFill>
              <a:srgbClr val="FF0000"/>
            </a:solidFill>
            <a:prstDash val="sysDot"/>
            <a:miter lim="800000"/>
            <a:headEnd/>
            <a:tailEnd/>
          </a:ln>
        </p:spPr>
        <p:txBody>
          <a:bodyPr wrap="none" anchor="ctr"/>
          <a:lstStyle/>
          <a:p>
            <a:pPr algn="just">
              <a:buFontTx/>
              <a:buChar char="•"/>
            </a:pPr>
            <a:endParaRPr kumimoji="0" lang="zh-TW" altLang="en-US"/>
          </a:p>
        </p:txBody>
      </p:sp>
      <p:sp>
        <p:nvSpPr>
          <p:cNvPr id="8" name="Rectangle 4"/>
          <p:cNvSpPr>
            <a:spLocks noChangeArrowheads="1"/>
          </p:cNvSpPr>
          <p:nvPr/>
        </p:nvSpPr>
        <p:spPr bwMode="auto">
          <a:xfrm>
            <a:off x="525567" y="3782877"/>
            <a:ext cx="8078881" cy="360040"/>
          </a:xfrm>
          <a:prstGeom prst="rect">
            <a:avLst/>
          </a:prstGeom>
          <a:solidFill>
            <a:srgbClr val="00B050">
              <a:alpha val="30196"/>
            </a:srgbClr>
          </a:solidFill>
          <a:ln w="28575" algn="ctr">
            <a:solidFill>
              <a:srgbClr val="00B050"/>
            </a:solidFill>
            <a:prstDash val="sysDot"/>
            <a:miter lim="800000"/>
            <a:headEnd/>
            <a:tailEnd/>
          </a:ln>
        </p:spPr>
        <p:txBody>
          <a:bodyPr wrap="none" anchor="ctr"/>
          <a:lstStyle/>
          <a:p>
            <a:pPr algn="just">
              <a:buFontTx/>
              <a:buChar char="•"/>
            </a:pPr>
            <a:endParaRPr kumimoji="0" lang="zh-TW" altLang="en-US"/>
          </a:p>
        </p:txBody>
      </p:sp>
      <p:sp>
        <p:nvSpPr>
          <p:cNvPr id="9" name="Rectangle 4"/>
          <p:cNvSpPr>
            <a:spLocks noChangeArrowheads="1"/>
          </p:cNvSpPr>
          <p:nvPr/>
        </p:nvSpPr>
        <p:spPr bwMode="auto">
          <a:xfrm>
            <a:off x="516439" y="5589241"/>
            <a:ext cx="8088009" cy="372491"/>
          </a:xfrm>
          <a:prstGeom prst="rect">
            <a:avLst/>
          </a:prstGeom>
          <a:solidFill>
            <a:srgbClr val="00B050">
              <a:alpha val="30196"/>
            </a:srgbClr>
          </a:solidFill>
          <a:ln w="28575" algn="ctr">
            <a:solidFill>
              <a:srgbClr val="00B050"/>
            </a:solidFill>
            <a:prstDash val="sysDot"/>
            <a:miter lim="800000"/>
            <a:headEnd/>
            <a:tailEnd/>
          </a:ln>
        </p:spPr>
        <p:txBody>
          <a:bodyPr wrap="none" anchor="ctr"/>
          <a:lstStyle/>
          <a:p>
            <a:pPr algn="just">
              <a:buFontTx/>
              <a:buChar char="•"/>
            </a:pPr>
            <a:endParaRPr kumimoji="0" lang="zh-TW" altLang="en-US"/>
          </a:p>
        </p:txBody>
      </p:sp>
      <p:sp>
        <p:nvSpPr>
          <p:cNvPr id="10" name="矩形 9"/>
          <p:cNvSpPr/>
          <p:nvPr/>
        </p:nvSpPr>
        <p:spPr>
          <a:xfrm>
            <a:off x="5652119" y="938213"/>
            <a:ext cx="2135897" cy="170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7" y="1196752"/>
            <a:ext cx="8530369"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p:cNvSpPr>
            <a:spLocks noGrp="1" noChangeArrowheads="1"/>
          </p:cNvSpPr>
          <p:nvPr>
            <p:ph type="title" idx="4294967295"/>
          </p:nvPr>
        </p:nvSpPr>
        <p:spPr>
          <a:xfrm>
            <a:off x="0" y="215900"/>
            <a:ext cx="3779838" cy="647700"/>
          </a:xfrm>
        </p:spPr>
        <p:txBody>
          <a:bodyPr lIns="0" tIns="0" rIns="18288" bIns="0" anchor="b"/>
          <a:lstStyle/>
          <a:p>
            <a:pPr eaLnBrk="1" hangingPunct="1">
              <a:lnSpc>
                <a:spcPct val="110000"/>
              </a:lnSpc>
              <a:spcBef>
                <a:spcPct val="20000"/>
              </a:spcBef>
              <a:buClr>
                <a:srgbClr val="0BD0D9"/>
              </a:buClr>
              <a:buSzPct val="95000"/>
            </a:pPr>
            <a:r>
              <a:rPr kumimoji="0" lang="zh-TW" altLang="en-US" sz="3100" smtClean="0">
                <a:solidFill>
                  <a:srgbClr val="660066"/>
                </a:solidFill>
                <a:ea typeface="華康超明體" pitchFamily="49" charset="-120"/>
              </a:rPr>
              <a:t>調整就讀志願序</a:t>
            </a:r>
            <a:endParaRPr kumimoji="0" lang="en-US" altLang="zh-TW" sz="3100" smtClean="0">
              <a:solidFill>
                <a:srgbClr val="660066"/>
              </a:solidFill>
              <a:ea typeface="華康超明體" pitchFamily="49" charset="-120"/>
            </a:endParaRPr>
          </a:p>
        </p:txBody>
      </p:sp>
      <p:sp>
        <p:nvSpPr>
          <p:cNvPr id="51204" name="AutoShape 4"/>
          <p:cNvSpPr>
            <a:spLocks noChangeArrowheads="1"/>
          </p:cNvSpPr>
          <p:nvPr/>
        </p:nvSpPr>
        <p:spPr bwMode="auto">
          <a:xfrm rot="10800000" flipH="1" flipV="1">
            <a:off x="573088" y="4579938"/>
            <a:ext cx="3500437" cy="642937"/>
          </a:xfrm>
          <a:prstGeom prst="wedgeRectCallout">
            <a:avLst>
              <a:gd name="adj1" fmla="val -33495"/>
              <a:gd name="adj2" fmla="val -144569"/>
            </a:avLst>
          </a:prstGeom>
          <a:gradFill rotWithShape="1">
            <a:gsLst>
              <a:gs pos="0">
                <a:srgbClr val="93B8FF"/>
              </a:gs>
              <a:gs pos="35001">
                <a:srgbClr val="B4CDFF"/>
              </a:gs>
              <a:gs pos="100000">
                <a:srgbClr val="E1EBFF"/>
              </a:gs>
            </a:gsLst>
            <a:lin ang="16200000" scaled="1"/>
          </a:gradFill>
          <a:ln w="9525" algn="ctr">
            <a:solidFill>
              <a:srgbClr val="0A6DC6"/>
            </a:solid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kumimoji="0" lang="zh-TW" altLang="en-US" sz="2000">
                <a:solidFill>
                  <a:srgbClr val="000000"/>
                </a:solidFill>
                <a:latin typeface="微軟正黑體" pitchFamily="34" charset="-120"/>
                <a:ea typeface="微軟正黑體" pitchFamily="34" charset="-120"/>
              </a:rPr>
              <a:t>未加入之志願，在確認後即視同放棄。</a:t>
            </a:r>
          </a:p>
        </p:txBody>
      </p:sp>
      <p:sp>
        <p:nvSpPr>
          <p:cNvPr id="51205" name="Rectangle 5"/>
          <p:cNvSpPr>
            <a:spLocks noChangeArrowheads="1"/>
          </p:cNvSpPr>
          <p:nvPr/>
        </p:nvSpPr>
        <p:spPr bwMode="auto">
          <a:xfrm>
            <a:off x="4265613" y="4292600"/>
            <a:ext cx="396875" cy="860425"/>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kumimoji="0" lang="zh-TW" altLang="en-US" sz="1800">
              <a:latin typeface="Calibri" pitchFamily="34" charset="0"/>
              <a:ea typeface="新細明體" pitchFamily="18" charset="-120"/>
            </a:endParaRPr>
          </a:p>
        </p:txBody>
      </p:sp>
      <p:sp>
        <p:nvSpPr>
          <p:cNvPr id="5120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5DFEFC19-8877-4987-AA06-F9CCB7D0C8EA}" type="slidenum">
              <a:rPr lang="zh-TW" altLang="en-US" sz="1400" smtClean="0">
                <a:ea typeface="新細明體" pitchFamily="18" charset="-120"/>
              </a:rPr>
              <a:pPr>
                <a:spcBef>
                  <a:spcPct val="0"/>
                </a:spcBef>
                <a:buFontTx/>
                <a:buNone/>
              </a:pPr>
              <a:t>160</a:t>
            </a:fld>
            <a:endParaRPr lang="en-US" altLang="zh-TW" sz="1400" smtClean="0">
              <a:ea typeface="新細明體" pitchFamily="18" charset="-120"/>
            </a:endParaRPr>
          </a:p>
        </p:txBody>
      </p:sp>
    </p:spTree>
    <p:extLst>
      <p:ext uri="{BB962C8B-B14F-4D97-AF65-F5344CB8AC3E}">
        <p14:creationId xmlns:p14="http://schemas.microsoft.com/office/powerpoint/2010/main" val="142389228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504" y="1258093"/>
            <a:ext cx="8784976" cy="4673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Grp="1" noChangeArrowheads="1"/>
          </p:cNvSpPr>
          <p:nvPr>
            <p:ph type="title" idx="4294967295"/>
          </p:nvPr>
        </p:nvSpPr>
        <p:spPr>
          <a:xfrm>
            <a:off x="0" y="215900"/>
            <a:ext cx="4716463" cy="647700"/>
          </a:xfrm>
        </p:spPr>
        <p:txBody>
          <a:bodyPr lIns="0" tIns="0" rIns="18288" bIns="0" anchor="b"/>
          <a:lstStyle/>
          <a:p>
            <a:pPr eaLnBrk="1" hangingPunct="1">
              <a:lnSpc>
                <a:spcPct val="110000"/>
              </a:lnSpc>
              <a:spcBef>
                <a:spcPct val="20000"/>
              </a:spcBef>
              <a:buClr>
                <a:srgbClr val="0BD0D9"/>
              </a:buClr>
              <a:buSzPct val="95000"/>
            </a:pPr>
            <a:r>
              <a:rPr kumimoji="0" lang="zh-TW" altLang="en-US" sz="3100" smtClean="0">
                <a:solidFill>
                  <a:srgbClr val="660066"/>
                </a:solidFill>
                <a:ea typeface="華康超明體" pitchFamily="49" charset="-120"/>
              </a:rPr>
              <a:t>暫存就讀志願序</a:t>
            </a:r>
            <a:endParaRPr kumimoji="0" lang="en-US" altLang="zh-TW" sz="3100" smtClean="0">
              <a:solidFill>
                <a:srgbClr val="660066"/>
              </a:solidFill>
              <a:ea typeface="華康超明體" pitchFamily="49" charset="-120"/>
            </a:endParaRPr>
          </a:p>
        </p:txBody>
      </p:sp>
      <p:sp>
        <p:nvSpPr>
          <p:cNvPr id="52228" name="Line 13"/>
          <p:cNvSpPr>
            <a:spLocks noChangeShapeType="1"/>
          </p:cNvSpPr>
          <p:nvPr/>
        </p:nvSpPr>
        <p:spPr bwMode="auto">
          <a:xfrm>
            <a:off x="904875" y="3284984"/>
            <a:ext cx="0" cy="13335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52229" name="Line 14"/>
          <p:cNvSpPr>
            <a:spLocks noChangeShapeType="1"/>
          </p:cNvSpPr>
          <p:nvPr/>
        </p:nvSpPr>
        <p:spPr bwMode="auto">
          <a:xfrm flipV="1">
            <a:off x="900113" y="3284984"/>
            <a:ext cx="1295623" cy="7938"/>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52230"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3519E92A-FD3F-49B0-B8E8-6043818876B6}" type="slidenum">
              <a:rPr lang="zh-TW" altLang="en-US" sz="1400" smtClean="0">
                <a:ea typeface="新細明體" pitchFamily="18" charset="-120"/>
              </a:rPr>
              <a:pPr>
                <a:spcBef>
                  <a:spcPct val="0"/>
                </a:spcBef>
                <a:buFontTx/>
                <a:buNone/>
              </a:pPr>
              <a:t>161</a:t>
            </a:fld>
            <a:endParaRPr lang="en-US" altLang="zh-TW" sz="1400" smtClean="0">
              <a:ea typeface="新細明體" pitchFamily="18" charset="-120"/>
            </a:endParaRPr>
          </a:p>
        </p:txBody>
      </p:sp>
      <p:sp>
        <p:nvSpPr>
          <p:cNvPr id="2" name="矩形 1"/>
          <p:cNvSpPr/>
          <p:nvPr/>
        </p:nvSpPr>
        <p:spPr>
          <a:xfrm>
            <a:off x="107504" y="3429000"/>
            <a:ext cx="1152128" cy="206871"/>
          </a:xfrm>
          <a:prstGeom prst="rect">
            <a:avLst/>
          </a:prstGeom>
          <a:no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矩形 2"/>
          <p:cNvSpPr/>
          <p:nvPr/>
        </p:nvSpPr>
        <p:spPr>
          <a:xfrm>
            <a:off x="4860032" y="4823420"/>
            <a:ext cx="3519686" cy="72008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mtClean="0">
                <a:solidFill>
                  <a:schemeClr val="tx1"/>
                </a:solidFill>
              </a:rPr>
              <a:t>僅暫存未確定送出者，以未登記論，喪失登記資格與分發機會</a:t>
            </a:r>
            <a:endParaRPr lang="zh-TW" altLang="en-US">
              <a:solidFill>
                <a:schemeClr val="tx1"/>
              </a:solidFill>
            </a:endParaRPr>
          </a:p>
        </p:txBody>
      </p:sp>
    </p:spTree>
    <p:extLst>
      <p:ext uri="{BB962C8B-B14F-4D97-AF65-F5344CB8AC3E}">
        <p14:creationId xmlns:p14="http://schemas.microsoft.com/office/powerpoint/2010/main" val="222823251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1520" y="1556792"/>
            <a:ext cx="8521470" cy="4415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p:cNvSpPr>
            <a:spLocks noGrp="1" noChangeArrowheads="1"/>
          </p:cNvSpPr>
          <p:nvPr>
            <p:ph type="title" idx="4294967295"/>
          </p:nvPr>
        </p:nvSpPr>
        <p:spPr>
          <a:xfrm>
            <a:off x="0" y="215900"/>
            <a:ext cx="4500563" cy="647700"/>
          </a:xfrm>
        </p:spPr>
        <p:txBody>
          <a:bodyPr lIns="0" tIns="0" rIns="18288" bIns="0" anchor="b"/>
          <a:lstStyle/>
          <a:p>
            <a:pPr eaLnBrk="1" hangingPunct="1">
              <a:lnSpc>
                <a:spcPct val="110000"/>
              </a:lnSpc>
              <a:spcBef>
                <a:spcPct val="20000"/>
              </a:spcBef>
              <a:buClr>
                <a:srgbClr val="0BD0D9"/>
              </a:buClr>
              <a:buSzPct val="95000"/>
            </a:pPr>
            <a:r>
              <a:rPr kumimoji="0" lang="zh-TW" altLang="en-US" sz="3100" smtClean="0">
                <a:solidFill>
                  <a:srgbClr val="660066"/>
                </a:solidFill>
                <a:ea typeface="華康超明體" pitchFamily="49" charset="-120"/>
              </a:rPr>
              <a:t> 確認就讀志願序</a:t>
            </a:r>
            <a:endParaRPr kumimoji="0" lang="en-US" altLang="zh-TW" sz="3100" smtClean="0">
              <a:solidFill>
                <a:srgbClr val="660066"/>
              </a:solidFill>
              <a:ea typeface="華康超明體" pitchFamily="49" charset="-120"/>
            </a:endParaRPr>
          </a:p>
        </p:txBody>
      </p:sp>
      <p:sp>
        <p:nvSpPr>
          <p:cNvPr id="53252" name="Rectangle 5"/>
          <p:cNvSpPr>
            <a:spLocks noChangeArrowheads="1"/>
          </p:cNvSpPr>
          <p:nvPr/>
        </p:nvSpPr>
        <p:spPr bwMode="auto">
          <a:xfrm>
            <a:off x="2195513" y="5547072"/>
            <a:ext cx="2592387" cy="330200"/>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kumimoji="0" lang="zh-TW" altLang="en-US" sz="1800">
              <a:latin typeface="Calibri" pitchFamily="34" charset="0"/>
              <a:ea typeface="新細明體" pitchFamily="18" charset="-120"/>
            </a:endParaRPr>
          </a:p>
        </p:txBody>
      </p:sp>
      <p:sp>
        <p:nvSpPr>
          <p:cNvPr id="53253" name="Rectangle 5"/>
          <p:cNvSpPr>
            <a:spLocks noChangeArrowheads="1"/>
          </p:cNvSpPr>
          <p:nvPr/>
        </p:nvSpPr>
        <p:spPr bwMode="auto">
          <a:xfrm>
            <a:off x="4932363" y="2060575"/>
            <a:ext cx="3671887" cy="965200"/>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kumimoji="0" lang="zh-TW" altLang="en-US" sz="1800">
              <a:latin typeface="Calibri" pitchFamily="34" charset="0"/>
              <a:ea typeface="新細明體" pitchFamily="18" charset="-120"/>
            </a:endParaRPr>
          </a:p>
        </p:txBody>
      </p:sp>
      <p:sp>
        <p:nvSpPr>
          <p:cNvPr id="53254" name="Rectangle 5"/>
          <p:cNvSpPr>
            <a:spLocks noChangeArrowheads="1"/>
          </p:cNvSpPr>
          <p:nvPr/>
        </p:nvSpPr>
        <p:spPr bwMode="auto">
          <a:xfrm>
            <a:off x="4932363" y="3921125"/>
            <a:ext cx="3671887" cy="576263"/>
          </a:xfrm>
          <a:prstGeom prst="rect">
            <a:avLst/>
          </a:prstGeom>
          <a:noFill/>
          <a:ln w="38100">
            <a:solidFill>
              <a:srgbClr val="FF33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just" eaLnBrk="1" hangingPunct="1">
              <a:spcBef>
                <a:spcPct val="0"/>
              </a:spcBef>
            </a:pPr>
            <a:endParaRPr kumimoji="0" lang="zh-TW" altLang="en-US" sz="1800">
              <a:latin typeface="Calibri" pitchFamily="34" charset="0"/>
              <a:ea typeface="新細明體" pitchFamily="18" charset="-120"/>
            </a:endParaRPr>
          </a:p>
        </p:txBody>
      </p:sp>
      <p:sp>
        <p:nvSpPr>
          <p:cNvPr id="53255" name="AutoShape 4"/>
          <p:cNvSpPr>
            <a:spLocks noChangeArrowheads="1"/>
          </p:cNvSpPr>
          <p:nvPr/>
        </p:nvSpPr>
        <p:spPr bwMode="auto">
          <a:xfrm rot="10800000" flipH="1" flipV="1">
            <a:off x="5319713" y="4868863"/>
            <a:ext cx="3500437" cy="360362"/>
          </a:xfrm>
          <a:prstGeom prst="wedgeRectCallout">
            <a:avLst>
              <a:gd name="adj1" fmla="val -12361"/>
              <a:gd name="adj2" fmla="val -142954"/>
            </a:avLst>
          </a:prstGeom>
          <a:gradFill rotWithShape="1">
            <a:gsLst>
              <a:gs pos="0">
                <a:srgbClr val="93B8FF"/>
              </a:gs>
              <a:gs pos="35001">
                <a:srgbClr val="B4CDFF"/>
              </a:gs>
              <a:gs pos="100000">
                <a:srgbClr val="E1EBFF"/>
              </a:gs>
            </a:gsLst>
            <a:lin ang="16200000" scaled="1"/>
          </a:gradFill>
          <a:ln w="9525" algn="ctr">
            <a:solidFill>
              <a:srgbClr val="0A6DC6"/>
            </a:solid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kumimoji="0" lang="zh-TW" altLang="en-US" sz="2000">
                <a:solidFill>
                  <a:srgbClr val="000000"/>
                </a:solidFill>
                <a:latin typeface="微軟正黑體" pitchFamily="34" charset="-120"/>
                <a:ea typeface="微軟正黑體" pitchFamily="34" charset="-120"/>
              </a:rPr>
              <a:t>確認後即放棄該志願</a:t>
            </a:r>
          </a:p>
        </p:txBody>
      </p:sp>
      <p:sp>
        <p:nvSpPr>
          <p:cNvPr id="53256" name="AutoShape 4"/>
          <p:cNvSpPr>
            <a:spLocks noChangeArrowheads="1"/>
          </p:cNvSpPr>
          <p:nvPr/>
        </p:nvSpPr>
        <p:spPr bwMode="auto">
          <a:xfrm rot="10800000" flipH="1" flipV="1">
            <a:off x="5219700" y="3286125"/>
            <a:ext cx="3500438" cy="503238"/>
          </a:xfrm>
          <a:prstGeom prst="wedgeRectCallout">
            <a:avLst>
              <a:gd name="adj1" fmla="val -10639"/>
              <a:gd name="adj2" fmla="val -92588"/>
            </a:avLst>
          </a:prstGeom>
          <a:gradFill rotWithShape="1">
            <a:gsLst>
              <a:gs pos="0">
                <a:srgbClr val="93B8FF"/>
              </a:gs>
              <a:gs pos="35001">
                <a:srgbClr val="B4CDFF"/>
              </a:gs>
              <a:gs pos="100000">
                <a:srgbClr val="E1EBFF"/>
              </a:gs>
            </a:gsLst>
            <a:lin ang="16200000" scaled="1"/>
          </a:gradFill>
          <a:ln w="9525" algn="ctr">
            <a:solidFill>
              <a:srgbClr val="0A6DC6"/>
            </a:solid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kumimoji="0" lang="zh-TW" altLang="en-US" sz="2000">
                <a:solidFill>
                  <a:srgbClr val="000000"/>
                </a:solidFill>
                <a:latin typeface="微軟正黑體" pitchFamily="34" charset="-120"/>
                <a:ea typeface="微軟正黑體" pitchFamily="34" charset="-120"/>
              </a:rPr>
              <a:t>確認選填之志願序無誤</a:t>
            </a:r>
          </a:p>
        </p:txBody>
      </p:sp>
      <p:sp>
        <p:nvSpPr>
          <p:cNvPr id="53257" name="投影片編號版面配置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B6EC61DE-F249-4F81-8DB1-19745F0F9FE9}" type="slidenum">
              <a:rPr lang="zh-TW" altLang="en-US" sz="1400" smtClean="0">
                <a:ea typeface="新細明體" pitchFamily="18" charset="-120"/>
              </a:rPr>
              <a:pPr>
                <a:spcBef>
                  <a:spcPct val="0"/>
                </a:spcBef>
                <a:buFontTx/>
                <a:buNone/>
              </a:pPr>
              <a:t>162</a:t>
            </a:fld>
            <a:endParaRPr lang="en-US" altLang="zh-TW" sz="1400" smtClean="0">
              <a:ea typeface="新細明體" pitchFamily="18" charset="-120"/>
            </a:endParaRPr>
          </a:p>
        </p:txBody>
      </p:sp>
    </p:spTree>
    <p:extLst>
      <p:ext uri="{BB962C8B-B14F-4D97-AF65-F5344CB8AC3E}">
        <p14:creationId xmlns:p14="http://schemas.microsoft.com/office/powerpoint/2010/main" val="339012593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6789" y="1340768"/>
            <a:ext cx="8430576"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2"/>
          <p:cNvSpPr>
            <a:spLocks noGrp="1" noChangeArrowheads="1"/>
          </p:cNvSpPr>
          <p:nvPr>
            <p:ph type="title" idx="4294967295"/>
          </p:nvPr>
        </p:nvSpPr>
        <p:spPr>
          <a:xfrm>
            <a:off x="0" y="215900"/>
            <a:ext cx="6084888" cy="647700"/>
          </a:xfrm>
        </p:spPr>
        <p:txBody>
          <a:bodyPr lIns="0" tIns="0" rIns="18288" bIns="0" anchor="b"/>
          <a:lstStyle/>
          <a:p>
            <a:pPr eaLnBrk="1" hangingPunct="1">
              <a:lnSpc>
                <a:spcPct val="110000"/>
              </a:lnSpc>
              <a:spcBef>
                <a:spcPct val="20000"/>
              </a:spcBef>
              <a:buClr>
                <a:srgbClr val="0BD0D9"/>
              </a:buClr>
              <a:buSzPct val="95000"/>
            </a:pPr>
            <a:r>
              <a:rPr kumimoji="0" lang="zh-TW" altLang="en-US" sz="3100" smtClean="0">
                <a:solidFill>
                  <a:srgbClr val="660066"/>
                </a:solidFill>
                <a:ea typeface="華康超明體" pitchFamily="49" charset="-120"/>
              </a:rPr>
              <a:t> 提醒志願序選填是否「確定送出」</a:t>
            </a:r>
            <a:endParaRPr kumimoji="0" lang="en-US" altLang="zh-TW" sz="3100" smtClean="0">
              <a:solidFill>
                <a:srgbClr val="660066"/>
              </a:solidFill>
              <a:ea typeface="華康超明體" pitchFamily="49" charset="-120"/>
            </a:endParaRPr>
          </a:p>
        </p:txBody>
      </p:sp>
      <p:sp>
        <p:nvSpPr>
          <p:cNvPr id="5427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2224EC20-9600-4D41-A599-840BE459A0C4}" type="slidenum">
              <a:rPr lang="zh-TW" altLang="en-US" sz="1400" smtClean="0">
                <a:ea typeface="新細明體" pitchFamily="18" charset="-120"/>
              </a:rPr>
              <a:pPr>
                <a:spcBef>
                  <a:spcPct val="0"/>
                </a:spcBef>
                <a:buFontTx/>
                <a:buNone/>
              </a:pPr>
              <a:t>163</a:t>
            </a:fld>
            <a:endParaRPr lang="en-US" altLang="zh-TW" sz="1400" smtClean="0">
              <a:ea typeface="新細明體" pitchFamily="18" charset="-120"/>
            </a:endParaRPr>
          </a:p>
        </p:txBody>
      </p:sp>
      <p:sp>
        <p:nvSpPr>
          <p:cNvPr id="54277" name="Rectangle 9"/>
          <p:cNvSpPr>
            <a:spLocks noChangeArrowheads="1"/>
          </p:cNvSpPr>
          <p:nvPr/>
        </p:nvSpPr>
        <p:spPr bwMode="auto">
          <a:xfrm>
            <a:off x="2089150" y="1450975"/>
            <a:ext cx="695325" cy="18097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2000">
              <a:ea typeface="新細明體" pitchFamily="18" charset="-120"/>
            </a:endParaRPr>
          </a:p>
        </p:txBody>
      </p:sp>
      <p:sp>
        <p:nvSpPr>
          <p:cNvPr id="54278" name="Rectangle 9"/>
          <p:cNvSpPr>
            <a:spLocks noChangeArrowheads="1"/>
          </p:cNvSpPr>
          <p:nvPr/>
        </p:nvSpPr>
        <p:spPr bwMode="auto">
          <a:xfrm>
            <a:off x="4140200" y="1479550"/>
            <a:ext cx="69532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4279" name="Rectangle 9"/>
          <p:cNvSpPr>
            <a:spLocks noChangeArrowheads="1"/>
          </p:cNvSpPr>
          <p:nvPr/>
        </p:nvSpPr>
        <p:spPr bwMode="auto">
          <a:xfrm>
            <a:off x="6011863" y="1508125"/>
            <a:ext cx="792162"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4280" name="Rectangle 9"/>
          <p:cNvSpPr>
            <a:spLocks noChangeArrowheads="1"/>
          </p:cNvSpPr>
          <p:nvPr/>
        </p:nvSpPr>
        <p:spPr bwMode="auto">
          <a:xfrm>
            <a:off x="1965325" y="4306888"/>
            <a:ext cx="69532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4281" name="Rectangle 9"/>
          <p:cNvSpPr>
            <a:spLocks noChangeArrowheads="1"/>
          </p:cNvSpPr>
          <p:nvPr/>
        </p:nvSpPr>
        <p:spPr bwMode="auto">
          <a:xfrm>
            <a:off x="1974850" y="4676775"/>
            <a:ext cx="69532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Tree>
    <p:extLst>
      <p:ext uri="{BB962C8B-B14F-4D97-AF65-F5344CB8AC3E}">
        <p14:creationId xmlns:p14="http://schemas.microsoft.com/office/powerpoint/2010/main" val="261218840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圖片 1"/>
          <p:cNvPicPr>
            <a:picLocks noChangeAspect="1" noChangeArrowheads="1"/>
          </p:cNvPicPr>
          <p:nvPr/>
        </p:nvPicPr>
        <p:blipFill>
          <a:blip r:embed="rId3" cstate="screen">
            <a:extLst>
              <a:ext uri="{28A0092B-C50C-407E-A947-70E740481C1C}">
                <a14:useLocalDpi xmlns:a14="http://schemas.microsoft.com/office/drawing/2010/main"/>
              </a:ext>
            </a:extLst>
          </a:blip>
          <a:srcRect l="1042" t="1366" r="1736" b="2185"/>
          <a:stretch>
            <a:fillRect/>
          </a:stretch>
        </p:blipFill>
        <p:spPr bwMode="auto">
          <a:xfrm>
            <a:off x="395536" y="1124744"/>
            <a:ext cx="730795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Grp="1" noChangeArrowheads="1"/>
          </p:cNvSpPr>
          <p:nvPr>
            <p:ph type="title" idx="4294967295"/>
          </p:nvPr>
        </p:nvSpPr>
        <p:spPr>
          <a:xfrm>
            <a:off x="0" y="215900"/>
            <a:ext cx="4716463" cy="647700"/>
          </a:xfrm>
        </p:spPr>
        <p:txBody>
          <a:bodyPr lIns="0" tIns="0" rIns="18288" bIns="0" anchor="b"/>
          <a:lstStyle/>
          <a:p>
            <a:pPr eaLnBrk="1" hangingPunct="1">
              <a:lnSpc>
                <a:spcPct val="110000"/>
              </a:lnSpc>
              <a:spcBef>
                <a:spcPct val="20000"/>
              </a:spcBef>
              <a:buClr>
                <a:srgbClr val="0BD0D9"/>
              </a:buClr>
              <a:buSzPct val="95000"/>
            </a:pPr>
            <a:r>
              <a:rPr kumimoji="0" lang="zh-TW" altLang="en-US" sz="3100" dirty="0" smtClean="0">
                <a:solidFill>
                  <a:srgbClr val="660066"/>
                </a:solidFill>
                <a:ea typeface="華康超明體" pitchFamily="49" charset="-120"/>
              </a:rPr>
              <a:t>列印</a:t>
            </a:r>
            <a:r>
              <a:rPr kumimoji="0" lang="en-US" altLang="zh-TW" sz="3100" dirty="0" smtClean="0">
                <a:solidFill>
                  <a:srgbClr val="660066"/>
                </a:solidFill>
                <a:ea typeface="華康超明體" pitchFamily="49" charset="-120"/>
              </a:rPr>
              <a:t>(</a:t>
            </a:r>
            <a:r>
              <a:rPr kumimoji="0" lang="zh-TW" altLang="en-US" sz="3100" dirty="0" smtClean="0">
                <a:solidFill>
                  <a:srgbClr val="660066"/>
                </a:solidFill>
                <a:ea typeface="華康超明體" pitchFamily="49" charset="-120"/>
              </a:rPr>
              <a:t>儲存</a:t>
            </a:r>
            <a:r>
              <a:rPr kumimoji="0" lang="en-US" altLang="zh-TW" sz="3100" dirty="0" smtClean="0">
                <a:solidFill>
                  <a:srgbClr val="660066"/>
                </a:solidFill>
                <a:ea typeface="華康超明體" pitchFamily="49" charset="-120"/>
              </a:rPr>
              <a:t>)</a:t>
            </a:r>
            <a:r>
              <a:rPr kumimoji="0" lang="zh-TW" altLang="en-US" sz="3100" dirty="0" smtClean="0">
                <a:solidFill>
                  <a:srgbClr val="660066"/>
                </a:solidFill>
                <a:ea typeface="華康超明體" pitchFamily="49" charset="-120"/>
              </a:rPr>
              <a:t>就讀志願表</a:t>
            </a:r>
            <a:endParaRPr kumimoji="0" lang="en-US" altLang="zh-TW" sz="3100" dirty="0" smtClean="0">
              <a:solidFill>
                <a:srgbClr val="660066"/>
              </a:solidFill>
              <a:ea typeface="華康超明體" pitchFamily="49" charset="-120"/>
            </a:endParaRPr>
          </a:p>
        </p:txBody>
      </p:sp>
      <p:sp>
        <p:nvSpPr>
          <p:cNvPr id="55300" name="AutoShape 4"/>
          <p:cNvSpPr>
            <a:spLocks noChangeArrowheads="1"/>
          </p:cNvSpPr>
          <p:nvPr/>
        </p:nvSpPr>
        <p:spPr bwMode="auto">
          <a:xfrm rot="10800000" flipH="1" flipV="1">
            <a:off x="1350963" y="5516563"/>
            <a:ext cx="7037387" cy="1268412"/>
          </a:xfrm>
          <a:prstGeom prst="wedgeRectCallout">
            <a:avLst>
              <a:gd name="adj1" fmla="val 249"/>
              <a:gd name="adj2" fmla="val -67120"/>
            </a:avLst>
          </a:prstGeom>
          <a:solidFill>
            <a:srgbClr val="CCECFF"/>
          </a:solidFill>
          <a:ln w="19050" algn="ctr">
            <a:solidFill>
              <a:srgbClr val="002060"/>
            </a:solid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kumimoji="0" lang="zh-TW" altLang="en-US" sz="2000">
                <a:solidFill>
                  <a:srgbClr val="000000"/>
                </a:solidFill>
                <a:latin typeface="微軟正黑體" pitchFamily="34" charset="-120"/>
                <a:ea typeface="微軟正黑體" pitchFamily="34" charset="-120"/>
              </a:rPr>
              <a:t>志願「確定送出」後，出現鳳梨圖示或「您已完成就讀志願序登記」文字訊息，請考生確認志願序後，務必按</a:t>
            </a:r>
            <a:r>
              <a:rPr kumimoji="0" lang="en-US" altLang="zh-TW" sz="2000">
                <a:solidFill>
                  <a:srgbClr val="000000"/>
                </a:solidFill>
                <a:latin typeface="微軟正黑體" pitchFamily="34" charset="-120"/>
                <a:ea typeface="微軟正黑體" pitchFamily="34" charset="-120"/>
              </a:rPr>
              <a:t>『</a:t>
            </a:r>
            <a:r>
              <a:rPr kumimoji="0" lang="zh-TW" altLang="en-US" sz="2000">
                <a:solidFill>
                  <a:srgbClr val="000000"/>
                </a:solidFill>
                <a:latin typeface="微軟正黑體" pitchFamily="34" charset="-120"/>
                <a:ea typeface="微軟正黑體" pitchFamily="34" charset="-120"/>
              </a:rPr>
              <a:t>列印</a:t>
            </a:r>
            <a:r>
              <a:rPr kumimoji="0" lang="en-US" altLang="zh-TW" sz="2000">
                <a:solidFill>
                  <a:srgbClr val="000000"/>
                </a:solidFill>
                <a:latin typeface="微軟正黑體" pitchFamily="34" charset="-120"/>
                <a:ea typeface="微軟正黑體" pitchFamily="34" charset="-120"/>
              </a:rPr>
              <a:t>(</a:t>
            </a:r>
            <a:r>
              <a:rPr kumimoji="0" lang="zh-TW" altLang="en-US" sz="2000">
                <a:solidFill>
                  <a:srgbClr val="000000"/>
                </a:solidFill>
                <a:latin typeface="微軟正黑體" pitchFamily="34" charset="-120"/>
                <a:ea typeface="微軟正黑體" pitchFamily="34" charset="-120"/>
              </a:rPr>
              <a:t>儲存</a:t>
            </a:r>
            <a:r>
              <a:rPr kumimoji="0" lang="en-US" altLang="zh-TW" sz="2000">
                <a:solidFill>
                  <a:srgbClr val="000000"/>
                </a:solidFill>
                <a:latin typeface="微軟正黑體" pitchFamily="34" charset="-120"/>
                <a:ea typeface="微軟正黑體" pitchFamily="34" charset="-120"/>
              </a:rPr>
              <a:t>)</a:t>
            </a:r>
            <a:r>
              <a:rPr kumimoji="0" lang="zh-TW" altLang="en-US" sz="2000">
                <a:solidFill>
                  <a:srgbClr val="000000"/>
                </a:solidFill>
                <a:latin typeface="微軟正黑體" pitchFamily="34" charset="-120"/>
                <a:ea typeface="微軟正黑體" pitchFamily="34" charset="-120"/>
              </a:rPr>
              <a:t>就讀志願表</a:t>
            </a:r>
            <a:r>
              <a:rPr kumimoji="0" lang="en-US" altLang="zh-TW" sz="2000">
                <a:solidFill>
                  <a:srgbClr val="000000"/>
                </a:solidFill>
                <a:latin typeface="微軟正黑體" pitchFamily="34" charset="-120"/>
                <a:ea typeface="微軟正黑體" pitchFamily="34" charset="-120"/>
              </a:rPr>
              <a:t>』</a:t>
            </a:r>
            <a:r>
              <a:rPr kumimoji="0" lang="zh-TW" altLang="en-US" sz="2000">
                <a:solidFill>
                  <a:srgbClr val="000000"/>
                </a:solidFill>
                <a:latin typeface="微軟正黑體" pitchFamily="34" charset="-120"/>
                <a:ea typeface="微軟正黑體" pitchFamily="34" charset="-120"/>
              </a:rPr>
              <a:t>按鈕，並將志願序表列印簽名，妥善保存。</a:t>
            </a:r>
          </a:p>
        </p:txBody>
      </p:sp>
      <p:sp>
        <p:nvSpPr>
          <p:cNvPr id="55301" name="文字方塊 6"/>
          <p:cNvSpPr txBox="1">
            <a:spLocks noChangeArrowheads="1"/>
          </p:cNvSpPr>
          <p:nvPr/>
        </p:nvSpPr>
        <p:spPr bwMode="auto">
          <a:xfrm>
            <a:off x="251520" y="5210176"/>
            <a:ext cx="3000375" cy="276225"/>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kumimoji="0" lang="en-US" altLang="zh-TW" sz="1200" b="1" dirty="0">
                <a:solidFill>
                  <a:srgbClr val="FF0000"/>
                </a:solidFill>
                <a:latin typeface="Calibri" pitchFamily="34" charset="0"/>
                <a:ea typeface="新細明體" pitchFamily="18" charset="-120"/>
              </a:rPr>
              <a:t>(</a:t>
            </a:r>
            <a:r>
              <a:rPr kumimoji="0" lang="zh-TW" altLang="en-US" sz="1200" b="1" dirty="0">
                <a:solidFill>
                  <a:srgbClr val="FF0000"/>
                </a:solidFill>
                <a:latin typeface="Calibri" pitchFamily="34" charset="0"/>
                <a:ea typeface="新細明體" pitchFamily="18" charset="-120"/>
              </a:rPr>
              <a:t>請列印就讀志願表，以作為分發複查依據</a:t>
            </a:r>
            <a:r>
              <a:rPr kumimoji="0" lang="en-US" altLang="zh-TW" sz="1200" b="1" dirty="0">
                <a:solidFill>
                  <a:srgbClr val="FF0000"/>
                </a:solidFill>
                <a:latin typeface="Calibri" pitchFamily="34" charset="0"/>
                <a:ea typeface="新細明體" pitchFamily="18" charset="-120"/>
              </a:rPr>
              <a:t>)</a:t>
            </a:r>
            <a:endParaRPr kumimoji="0" lang="zh-TW" altLang="en-US" sz="1200" b="1" dirty="0">
              <a:solidFill>
                <a:srgbClr val="FF0000"/>
              </a:solidFill>
              <a:latin typeface="Calibri" pitchFamily="34" charset="0"/>
              <a:ea typeface="新細明體" pitchFamily="18" charset="-120"/>
            </a:endParaRPr>
          </a:p>
        </p:txBody>
      </p:sp>
      <p:sp>
        <p:nvSpPr>
          <p:cNvPr id="55302"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3A836794-3FAA-48DB-9A95-349ECEEA4173}" type="slidenum">
              <a:rPr lang="zh-TW" altLang="en-US" sz="1400" smtClean="0">
                <a:ea typeface="新細明體" pitchFamily="18" charset="-120"/>
              </a:rPr>
              <a:pPr>
                <a:spcBef>
                  <a:spcPct val="0"/>
                </a:spcBef>
                <a:buFontTx/>
                <a:buNone/>
              </a:pPr>
              <a:t>164</a:t>
            </a:fld>
            <a:endParaRPr lang="en-US" altLang="zh-TW" sz="1400" smtClean="0">
              <a:ea typeface="新細明體" pitchFamily="18" charset="-120"/>
            </a:endParaRPr>
          </a:p>
        </p:txBody>
      </p:sp>
      <p:sp>
        <p:nvSpPr>
          <p:cNvPr id="55303" name="Rectangle 9"/>
          <p:cNvSpPr>
            <a:spLocks noChangeArrowheads="1"/>
          </p:cNvSpPr>
          <p:nvPr/>
        </p:nvSpPr>
        <p:spPr bwMode="auto">
          <a:xfrm>
            <a:off x="3975100" y="2165350"/>
            <a:ext cx="69532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5304" name="Rectangle 9"/>
          <p:cNvSpPr>
            <a:spLocks noChangeArrowheads="1"/>
          </p:cNvSpPr>
          <p:nvPr/>
        </p:nvSpPr>
        <p:spPr bwMode="auto">
          <a:xfrm>
            <a:off x="5478462" y="2165350"/>
            <a:ext cx="69532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Tree>
    <p:extLst>
      <p:ext uri="{BB962C8B-B14F-4D97-AF65-F5344CB8AC3E}">
        <p14:creationId xmlns:p14="http://schemas.microsoft.com/office/powerpoint/2010/main" val="2220590806"/>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圖片 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57636" y="219323"/>
            <a:ext cx="4747923" cy="644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665663" y="6383338"/>
            <a:ext cx="2714625"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sp>
        <p:nvSpPr>
          <p:cNvPr id="56324" name="AutoShape 4"/>
          <p:cNvSpPr>
            <a:spLocks noChangeArrowheads="1"/>
          </p:cNvSpPr>
          <p:nvPr/>
        </p:nvSpPr>
        <p:spPr bwMode="auto">
          <a:xfrm rot="10800000" flipH="1" flipV="1">
            <a:off x="4021138" y="4724400"/>
            <a:ext cx="3683000" cy="500063"/>
          </a:xfrm>
          <a:prstGeom prst="wedgeRectCallout">
            <a:avLst>
              <a:gd name="adj1" fmla="val 7986"/>
              <a:gd name="adj2" fmla="val 274009"/>
            </a:avLst>
          </a:prstGeom>
          <a:solidFill>
            <a:srgbClr val="CCECFF"/>
          </a:solidFill>
          <a:ln w="19050" algn="ctr">
            <a:solidFill>
              <a:srgbClr val="002060"/>
            </a:solidFill>
            <a:miter lim="800000"/>
            <a:headEnd/>
            <a:tailEnd/>
          </a:ln>
          <a:effectLst>
            <a:outerShdw dist="20000" dir="5400000" rotWithShape="0">
              <a:srgbClr val="000000">
                <a:alpha val="37999"/>
              </a:srgbClr>
            </a:outerShdw>
          </a:effec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kumimoji="0" lang="zh-TW" altLang="en-US" sz="2000">
                <a:solidFill>
                  <a:srgbClr val="000000"/>
                </a:solidFill>
                <a:latin typeface="微軟正黑體" pitchFamily="34" charset="-120"/>
                <a:ea typeface="微軟正黑體" pitchFamily="34" charset="-120"/>
              </a:rPr>
              <a:t>申請複查時，須考生親自簽名</a:t>
            </a:r>
          </a:p>
        </p:txBody>
      </p:sp>
      <p:sp>
        <p:nvSpPr>
          <p:cNvPr id="56325" name="Rectangle 2"/>
          <p:cNvSpPr>
            <a:spLocks noChangeArrowheads="1"/>
          </p:cNvSpPr>
          <p:nvPr/>
        </p:nvSpPr>
        <p:spPr bwMode="auto">
          <a:xfrm>
            <a:off x="0" y="215900"/>
            <a:ext cx="9144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18288" bIns="0" anchor="b"/>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lnSpc>
                <a:spcPct val="110000"/>
              </a:lnSpc>
              <a:buClr>
                <a:srgbClr val="0BD0D9"/>
              </a:buClr>
              <a:buSzPct val="95000"/>
              <a:buFontTx/>
              <a:buNone/>
            </a:pPr>
            <a:r>
              <a:rPr kumimoji="0" lang="zh-TW" altLang="en-US" sz="3100" dirty="0">
                <a:solidFill>
                  <a:srgbClr val="660066"/>
                </a:solidFill>
                <a:ea typeface="華康超明體" pitchFamily="49" charset="-120"/>
              </a:rPr>
              <a:t>就讀</a:t>
            </a:r>
            <a:r>
              <a:rPr kumimoji="0" lang="zh-TW" altLang="en-US" sz="3100" dirty="0" smtClean="0">
                <a:solidFill>
                  <a:srgbClr val="660066"/>
                </a:solidFill>
                <a:ea typeface="華康超明體" pitchFamily="49" charset="-120"/>
              </a:rPr>
              <a:t>志願表</a:t>
            </a:r>
            <a:endParaRPr kumimoji="0" lang="en-US" altLang="zh-TW" sz="3100" dirty="0">
              <a:solidFill>
                <a:srgbClr val="660066"/>
              </a:solidFill>
              <a:ea typeface="華康超明體" pitchFamily="49" charset="-120"/>
            </a:endParaRPr>
          </a:p>
        </p:txBody>
      </p:sp>
      <p:sp>
        <p:nvSpPr>
          <p:cNvPr id="5632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6225082C-D6D6-4649-8573-56F6AD6D9BC0}" type="slidenum">
              <a:rPr lang="zh-TW" altLang="en-US" sz="1400" smtClean="0">
                <a:ea typeface="新細明體" pitchFamily="18" charset="-120"/>
              </a:rPr>
              <a:pPr>
                <a:spcBef>
                  <a:spcPct val="0"/>
                </a:spcBef>
                <a:buFontTx/>
                <a:buNone/>
              </a:pPr>
              <a:t>165</a:t>
            </a:fld>
            <a:endParaRPr lang="en-US" altLang="zh-TW" sz="1400" smtClean="0">
              <a:ea typeface="新細明體" pitchFamily="18" charset="-120"/>
            </a:endParaRPr>
          </a:p>
        </p:txBody>
      </p:sp>
      <p:sp>
        <p:nvSpPr>
          <p:cNvPr id="56327" name="Rectangle 9"/>
          <p:cNvSpPr>
            <a:spLocks noChangeArrowheads="1"/>
          </p:cNvSpPr>
          <p:nvPr/>
        </p:nvSpPr>
        <p:spPr bwMode="auto">
          <a:xfrm>
            <a:off x="3883024" y="881062"/>
            <a:ext cx="69532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6328" name="Rectangle 9"/>
          <p:cNvSpPr>
            <a:spLocks noChangeArrowheads="1"/>
          </p:cNvSpPr>
          <p:nvPr/>
        </p:nvSpPr>
        <p:spPr bwMode="auto">
          <a:xfrm>
            <a:off x="3914775" y="1093787"/>
            <a:ext cx="69532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6329" name="Rectangle 9"/>
          <p:cNvSpPr>
            <a:spLocks noChangeArrowheads="1"/>
          </p:cNvSpPr>
          <p:nvPr/>
        </p:nvSpPr>
        <p:spPr bwMode="auto">
          <a:xfrm>
            <a:off x="3705224" y="1638300"/>
            <a:ext cx="111442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Tree>
    <p:extLst>
      <p:ext uri="{BB962C8B-B14F-4D97-AF65-F5344CB8AC3E}">
        <p14:creationId xmlns:p14="http://schemas.microsoft.com/office/powerpoint/2010/main" val="395094403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89050" y="1578987"/>
            <a:ext cx="7867600" cy="4132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166</a:t>
            </a:fld>
            <a:endParaRPr lang="en-US" altLang="zh-TW"/>
          </a:p>
        </p:txBody>
      </p:sp>
      <p:sp>
        <p:nvSpPr>
          <p:cNvPr id="3" name="Rectangle 2"/>
          <p:cNvSpPr txBox="1">
            <a:spLocks noChangeArrowheads="1"/>
          </p:cNvSpPr>
          <p:nvPr/>
        </p:nvSpPr>
        <p:spPr bwMode="auto">
          <a:xfrm>
            <a:off x="539750" y="260350"/>
            <a:ext cx="8216900" cy="758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kern="0" dirty="0" smtClean="0">
                <a:solidFill>
                  <a:srgbClr val="161645"/>
                </a:solidFill>
                <a:latin typeface="華康超明體" pitchFamily="49" charset="-120"/>
                <a:ea typeface="華康超明體" pitchFamily="49" charset="-120"/>
              </a:rPr>
              <a:t>四、技優甄審入學招生高中職學校查詢系統</a:t>
            </a:r>
          </a:p>
        </p:txBody>
      </p:sp>
      <p:sp>
        <p:nvSpPr>
          <p:cNvPr id="4" name="橢圓 3"/>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5" name="向右箭號 4"/>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6" name="Rectangle 2"/>
          <p:cNvSpPr>
            <a:spLocks noChangeArrowheads="1"/>
          </p:cNvSpPr>
          <p:nvPr/>
        </p:nvSpPr>
        <p:spPr bwMode="auto">
          <a:xfrm>
            <a:off x="363042" y="813594"/>
            <a:ext cx="60198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2800" dirty="0">
                <a:solidFill>
                  <a:srgbClr val="161645"/>
                </a:solidFill>
                <a:latin typeface="華康超明體" pitchFamily="49" charset="-120"/>
                <a:ea typeface="華康超明體" pitchFamily="49" charset="-120"/>
              </a:rPr>
              <a:t>登入畫面</a:t>
            </a: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4663" y="3645024"/>
            <a:ext cx="3876675"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a:xfrm>
            <a:off x="6804248" y="2201139"/>
            <a:ext cx="1224136" cy="2667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906995" y="4361379"/>
            <a:ext cx="1651992" cy="33719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735062397"/>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矩形 9"/>
          <p:cNvSpPr>
            <a:spLocks noChangeArrowheads="1"/>
          </p:cNvSpPr>
          <p:nvPr/>
        </p:nvSpPr>
        <p:spPr bwMode="auto">
          <a:xfrm>
            <a:off x="468313" y="971550"/>
            <a:ext cx="4968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104.5.6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：技優甄審資格審查登記情形</a:t>
            </a:r>
            <a:endParaRPr lang="en-US" altLang="zh-TW" sz="1800" dirty="0">
              <a:latin typeface="微軟正黑體" pitchFamily="34" charset="-120"/>
              <a:ea typeface="微軟正黑體" pitchFamily="34" charset="-120"/>
            </a:endParaRPr>
          </a:p>
        </p:txBody>
      </p:sp>
      <p:sp>
        <p:nvSpPr>
          <p:cNvPr id="58371" name="矩形 14"/>
          <p:cNvSpPr>
            <a:spLocks noChangeArrowheads="1"/>
          </p:cNvSpPr>
          <p:nvPr/>
        </p:nvSpPr>
        <p:spPr bwMode="auto">
          <a:xfrm>
            <a:off x="468313" y="3356992"/>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104.5.21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：資格審查結果及甄審優待加分比例</a:t>
            </a:r>
          </a:p>
        </p:txBody>
      </p:sp>
      <p:pic>
        <p:nvPicPr>
          <p:cNvPr id="58372"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l="1321"/>
          <a:stretch>
            <a:fillRect/>
          </a:stretch>
        </p:blipFill>
        <p:spPr bwMode="auto">
          <a:xfrm>
            <a:off x="581025" y="1341438"/>
            <a:ext cx="8104188" cy="200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3"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52B92E93-CC0B-4430-B580-22557F341951}" type="slidenum">
              <a:rPr lang="zh-TW" altLang="en-US" sz="1400" smtClean="0">
                <a:ea typeface="新細明體" pitchFamily="18" charset="-120"/>
              </a:rPr>
              <a:pPr>
                <a:spcBef>
                  <a:spcPct val="0"/>
                </a:spcBef>
                <a:buFontTx/>
                <a:buNone/>
              </a:pPr>
              <a:t>167</a:t>
            </a:fld>
            <a:endParaRPr lang="en-US" altLang="zh-TW" sz="1400" smtClean="0">
              <a:ea typeface="新細明體" pitchFamily="18" charset="-120"/>
            </a:endParaRPr>
          </a:p>
        </p:txBody>
      </p:sp>
      <p:sp>
        <p:nvSpPr>
          <p:cNvPr id="58374" name="Rectangle 2"/>
          <p:cNvSpPr txBox="1">
            <a:spLocks noChangeArrowheads="1"/>
          </p:cNvSpPr>
          <p:nvPr/>
        </p:nvSpPr>
        <p:spPr bwMode="auto">
          <a:xfrm>
            <a:off x="468313" y="260350"/>
            <a:ext cx="82169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buNone/>
            </a:pPr>
            <a:r>
              <a:rPr lang="zh-TW" altLang="en-US" kern="0" dirty="0">
                <a:solidFill>
                  <a:srgbClr val="161645"/>
                </a:solidFill>
                <a:latin typeface="華康超明體" pitchFamily="49" charset="-120"/>
                <a:ea typeface="華康超明體" pitchFamily="49" charset="-120"/>
              </a:rPr>
              <a:t>四、技優甄審入學招生高中職學校查詢系統</a:t>
            </a:r>
          </a:p>
        </p:txBody>
      </p:sp>
      <p:sp>
        <p:nvSpPr>
          <p:cNvPr id="12" name="橢圓 11"/>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13" name="向右箭號 12"/>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58377" name="Rectangle 9"/>
          <p:cNvSpPr>
            <a:spLocks noChangeArrowheads="1"/>
          </p:cNvSpPr>
          <p:nvPr/>
        </p:nvSpPr>
        <p:spPr bwMode="auto">
          <a:xfrm>
            <a:off x="4216400" y="2176463"/>
            <a:ext cx="1795463"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pic>
        <p:nvPicPr>
          <p:cNvPr id="58378" name="Picture 12"/>
          <p:cNvPicPr>
            <a:picLocks noChangeAspect="1" noChangeArrowheads="1"/>
          </p:cNvPicPr>
          <p:nvPr/>
        </p:nvPicPr>
        <p:blipFill>
          <a:blip r:embed="rId4" cstate="screen">
            <a:extLst>
              <a:ext uri="{28A0092B-C50C-407E-A947-70E740481C1C}">
                <a14:useLocalDpi xmlns:a14="http://schemas.microsoft.com/office/drawing/2010/main"/>
              </a:ext>
            </a:extLst>
          </a:blip>
          <a:srcRect l="1627" t="3168" r="1814" b="5923"/>
          <a:stretch>
            <a:fillRect/>
          </a:stretch>
        </p:blipFill>
        <p:spPr bwMode="auto">
          <a:xfrm>
            <a:off x="336550" y="3745929"/>
            <a:ext cx="8462963" cy="2690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7667625" y="4976961"/>
            <a:ext cx="1081088" cy="1476375"/>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p>
        </p:txBody>
      </p:sp>
      <p:sp>
        <p:nvSpPr>
          <p:cNvPr id="58380" name="Rectangle 9"/>
          <p:cNvSpPr>
            <a:spLocks noChangeArrowheads="1"/>
          </p:cNvSpPr>
          <p:nvPr/>
        </p:nvSpPr>
        <p:spPr bwMode="auto">
          <a:xfrm>
            <a:off x="3741986" y="4487912"/>
            <a:ext cx="1935162"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8381" name="Rectangle 9"/>
          <p:cNvSpPr>
            <a:spLocks noChangeArrowheads="1"/>
          </p:cNvSpPr>
          <p:nvPr/>
        </p:nvSpPr>
        <p:spPr bwMode="auto">
          <a:xfrm>
            <a:off x="7159873" y="4487912"/>
            <a:ext cx="1066800"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Tree>
    <p:extLst>
      <p:ext uri="{BB962C8B-B14F-4D97-AF65-F5344CB8AC3E}">
        <p14:creationId xmlns:p14="http://schemas.microsoft.com/office/powerpoint/2010/main" val="188409706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800" y="1557338"/>
            <a:ext cx="9023350" cy="253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7740651" y="2781300"/>
            <a:ext cx="617538" cy="1309688"/>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p>
        </p:txBody>
      </p:sp>
      <p:sp>
        <p:nvSpPr>
          <p:cNvPr id="59396" name="矩形 8"/>
          <p:cNvSpPr>
            <a:spLocks noChangeArrowheads="1"/>
          </p:cNvSpPr>
          <p:nvPr/>
        </p:nvSpPr>
        <p:spPr bwMode="auto">
          <a:xfrm>
            <a:off x="563563" y="1114425"/>
            <a:ext cx="46394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104.5.21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：報名考生確認結果查詢</a:t>
            </a:r>
          </a:p>
        </p:txBody>
      </p:sp>
      <p:sp>
        <p:nvSpPr>
          <p:cNvPr id="59397"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B96B35C3-E84E-4251-AEBB-B487B612E9F6}" type="slidenum">
              <a:rPr lang="zh-TW" altLang="en-US" sz="1400" smtClean="0">
                <a:ea typeface="新細明體" pitchFamily="18" charset="-120"/>
              </a:rPr>
              <a:pPr>
                <a:spcBef>
                  <a:spcPct val="0"/>
                </a:spcBef>
                <a:buFontTx/>
                <a:buNone/>
              </a:pPr>
              <a:t>168</a:t>
            </a:fld>
            <a:endParaRPr lang="en-US" altLang="zh-TW" sz="1400" smtClean="0">
              <a:ea typeface="新細明體" pitchFamily="18" charset="-120"/>
            </a:endParaRPr>
          </a:p>
        </p:txBody>
      </p:sp>
      <p:sp>
        <p:nvSpPr>
          <p:cNvPr id="11" name="橢圓 10"/>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12" name="向右箭號 11"/>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59401" name="Rectangle 9"/>
          <p:cNvSpPr>
            <a:spLocks noChangeArrowheads="1"/>
          </p:cNvSpPr>
          <p:nvPr/>
        </p:nvSpPr>
        <p:spPr bwMode="auto">
          <a:xfrm>
            <a:off x="3586163" y="2320925"/>
            <a:ext cx="1992312"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9402" name="Rectangle 9"/>
          <p:cNvSpPr>
            <a:spLocks noChangeArrowheads="1"/>
          </p:cNvSpPr>
          <p:nvPr/>
        </p:nvSpPr>
        <p:spPr bwMode="auto">
          <a:xfrm>
            <a:off x="6562725" y="2322513"/>
            <a:ext cx="1795463"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9403" name="矩形 7"/>
          <p:cNvSpPr>
            <a:spLocks noChangeArrowheads="1"/>
          </p:cNvSpPr>
          <p:nvPr/>
        </p:nvSpPr>
        <p:spPr bwMode="auto">
          <a:xfrm>
            <a:off x="539750" y="4221163"/>
            <a:ext cx="39465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104.6.16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：甄審總成績查詢</a:t>
            </a:r>
          </a:p>
        </p:txBody>
      </p:sp>
      <p:pic>
        <p:nvPicPr>
          <p:cNvPr id="59404" name="Picture 1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938" y="4581525"/>
            <a:ext cx="8164512" cy="223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9405" name="Rectangle 9"/>
          <p:cNvSpPr>
            <a:spLocks noChangeArrowheads="1"/>
          </p:cNvSpPr>
          <p:nvPr/>
        </p:nvSpPr>
        <p:spPr bwMode="auto">
          <a:xfrm>
            <a:off x="3563938" y="5249863"/>
            <a:ext cx="1992312"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59406" name="Rectangle 9"/>
          <p:cNvSpPr>
            <a:spLocks noChangeArrowheads="1"/>
          </p:cNvSpPr>
          <p:nvPr/>
        </p:nvSpPr>
        <p:spPr bwMode="auto">
          <a:xfrm>
            <a:off x="5964238" y="5249863"/>
            <a:ext cx="1992312"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15" name="Rectangle 2"/>
          <p:cNvSpPr txBox="1">
            <a:spLocks noChangeArrowheads="1"/>
          </p:cNvSpPr>
          <p:nvPr/>
        </p:nvSpPr>
        <p:spPr bwMode="auto">
          <a:xfrm>
            <a:off x="468313" y="260350"/>
            <a:ext cx="82169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buNone/>
            </a:pPr>
            <a:r>
              <a:rPr lang="zh-TW" altLang="en-US" kern="0" dirty="0">
                <a:solidFill>
                  <a:srgbClr val="161645"/>
                </a:solidFill>
                <a:latin typeface="華康超明體" pitchFamily="49" charset="-120"/>
                <a:ea typeface="華康超明體" pitchFamily="49" charset="-120"/>
              </a:rPr>
              <a:t>四、技優甄審入學招生高中職學校查詢系統</a:t>
            </a:r>
          </a:p>
        </p:txBody>
      </p:sp>
    </p:spTree>
    <p:extLst>
      <p:ext uri="{BB962C8B-B14F-4D97-AF65-F5344CB8AC3E}">
        <p14:creationId xmlns:p14="http://schemas.microsoft.com/office/powerpoint/2010/main" val="1538745600"/>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矩形 12"/>
          <p:cNvSpPr>
            <a:spLocks noChangeArrowheads="1"/>
          </p:cNvSpPr>
          <p:nvPr/>
        </p:nvSpPr>
        <p:spPr bwMode="auto">
          <a:xfrm>
            <a:off x="539750" y="1052513"/>
            <a:ext cx="54793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104.6.22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：甄審結果</a:t>
            </a:r>
            <a:r>
              <a:rPr lang="en-US" altLang="zh-TW" sz="1800" dirty="0">
                <a:latin typeface="微軟正黑體" pitchFamily="34" charset="-120"/>
                <a:ea typeface="微軟正黑體" pitchFamily="34" charset="-120"/>
              </a:rPr>
              <a:t>(</a:t>
            </a:r>
            <a:r>
              <a:rPr lang="zh-TW" altLang="en-US" sz="1800" dirty="0">
                <a:latin typeface="微軟正黑體" pitchFamily="34" charset="-120"/>
                <a:ea typeface="微軟正黑體" pitchFamily="34" charset="-120"/>
              </a:rPr>
              <a:t>正、備取生名單</a:t>
            </a:r>
            <a:r>
              <a:rPr lang="en-US" altLang="zh-TW" sz="1800" dirty="0">
                <a:latin typeface="微軟正黑體" pitchFamily="34" charset="-120"/>
                <a:ea typeface="微軟正黑體" pitchFamily="34" charset="-120"/>
              </a:rPr>
              <a:t>)</a:t>
            </a:r>
            <a:r>
              <a:rPr lang="zh-TW" altLang="en-US" sz="1800" dirty="0">
                <a:latin typeface="微軟正黑體" pitchFamily="34" charset="-120"/>
                <a:ea typeface="微軟正黑體" pitchFamily="34" charset="-120"/>
              </a:rPr>
              <a:t>公告</a:t>
            </a:r>
          </a:p>
        </p:txBody>
      </p:sp>
      <p:sp>
        <p:nvSpPr>
          <p:cNvPr id="60419"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E3DDF201-785A-4D5D-813B-F11351E73EBB}" type="slidenum">
              <a:rPr lang="zh-TW" altLang="en-US" sz="1400" smtClean="0">
                <a:ea typeface="新細明體" pitchFamily="18" charset="-120"/>
              </a:rPr>
              <a:pPr>
                <a:spcBef>
                  <a:spcPct val="0"/>
                </a:spcBef>
                <a:buFontTx/>
                <a:buNone/>
              </a:pPr>
              <a:t>169</a:t>
            </a:fld>
            <a:endParaRPr lang="en-US" altLang="zh-TW" sz="1400" smtClean="0">
              <a:ea typeface="新細明體" pitchFamily="18" charset="-120"/>
            </a:endParaRPr>
          </a:p>
        </p:txBody>
      </p:sp>
      <p:sp>
        <p:nvSpPr>
          <p:cNvPr id="17" name="橢圓 16"/>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18" name="向右箭號 17"/>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pic>
        <p:nvPicPr>
          <p:cNvPr id="60423" name="Picture 1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7525" y="1422400"/>
            <a:ext cx="8113713" cy="230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0424" name="Rectangle 9"/>
          <p:cNvSpPr>
            <a:spLocks noChangeArrowheads="1"/>
          </p:cNvSpPr>
          <p:nvPr/>
        </p:nvSpPr>
        <p:spPr bwMode="auto">
          <a:xfrm>
            <a:off x="3779838" y="2149475"/>
            <a:ext cx="1992312"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60425" name="Rectangle 9"/>
          <p:cNvSpPr>
            <a:spLocks noChangeArrowheads="1"/>
          </p:cNvSpPr>
          <p:nvPr/>
        </p:nvSpPr>
        <p:spPr bwMode="auto">
          <a:xfrm>
            <a:off x="6018213" y="2133600"/>
            <a:ext cx="1992312"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23" name="矩形 22"/>
          <p:cNvSpPr/>
          <p:nvPr/>
        </p:nvSpPr>
        <p:spPr>
          <a:xfrm>
            <a:off x="7235825" y="2574925"/>
            <a:ext cx="1296988" cy="1152525"/>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p>
        </p:txBody>
      </p:sp>
      <p:pic>
        <p:nvPicPr>
          <p:cNvPr id="60427"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l="1515" t="2696" r="2985" b="6886"/>
          <a:stretch>
            <a:fillRect/>
          </a:stretch>
        </p:blipFill>
        <p:spPr bwMode="auto">
          <a:xfrm>
            <a:off x="558800" y="4373563"/>
            <a:ext cx="7829550" cy="2273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矩形 24"/>
          <p:cNvSpPr/>
          <p:nvPr/>
        </p:nvSpPr>
        <p:spPr>
          <a:xfrm>
            <a:off x="7324725" y="5510213"/>
            <a:ext cx="1063625" cy="1136650"/>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p>
        </p:txBody>
      </p:sp>
      <p:sp>
        <p:nvSpPr>
          <p:cNvPr id="60429" name="矩形 6"/>
          <p:cNvSpPr>
            <a:spLocks noChangeArrowheads="1"/>
          </p:cNvSpPr>
          <p:nvPr/>
        </p:nvSpPr>
        <p:spPr bwMode="auto">
          <a:xfrm>
            <a:off x="611188" y="4035425"/>
            <a:ext cx="8208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104.6.24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：考生選填志願狀況查詢</a:t>
            </a:r>
          </a:p>
        </p:txBody>
      </p:sp>
      <p:sp>
        <p:nvSpPr>
          <p:cNvPr id="60430" name="Rectangle 9"/>
          <p:cNvSpPr>
            <a:spLocks noChangeArrowheads="1"/>
          </p:cNvSpPr>
          <p:nvPr/>
        </p:nvSpPr>
        <p:spPr bwMode="auto">
          <a:xfrm>
            <a:off x="3708400" y="5105400"/>
            <a:ext cx="1992313"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60431" name="Rectangle 9"/>
          <p:cNvSpPr>
            <a:spLocks noChangeArrowheads="1"/>
          </p:cNvSpPr>
          <p:nvPr/>
        </p:nvSpPr>
        <p:spPr bwMode="auto">
          <a:xfrm>
            <a:off x="6018213" y="5089525"/>
            <a:ext cx="179387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16" name="Rectangle 2"/>
          <p:cNvSpPr txBox="1">
            <a:spLocks noChangeArrowheads="1"/>
          </p:cNvSpPr>
          <p:nvPr/>
        </p:nvSpPr>
        <p:spPr bwMode="auto">
          <a:xfrm>
            <a:off x="468313" y="260350"/>
            <a:ext cx="82169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buNone/>
            </a:pPr>
            <a:r>
              <a:rPr lang="zh-TW" altLang="en-US" kern="0" dirty="0">
                <a:solidFill>
                  <a:srgbClr val="161645"/>
                </a:solidFill>
                <a:latin typeface="華康超明體" pitchFamily="49" charset="-120"/>
                <a:ea typeface="華康超明體" pitchFamily="49" charset="-120"/>
              </a:rPr>
              <a:t>四、技優甄審入學招生高中職學校查詢系統</a:t>
            </a:r>
          </a:p>
        </p:txBody>
      </p:sp>
    </p:spTree>
    <p:extLst>
      <p:ext uri="{BB962C8B-B14F-4D97-AF65-F5344CB8AC3E}">
        <p14:creationId xmlns:p14="http://schemas.microsoft.com/office/powerpoint/2010/main" val="2315655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3" name="Rectangle 3"/>
          <p:cNvSpPr>
            <a:spLocks noGrp="1" noChangeArrowheads="1"/>
          </p:cNvSpPr>
          <p:nvPr>
            <p:ph type="title" idx="4294967295"/>
          </p:nvPr>
        </p:nvSpPr>
        <p:spPr>
          <a:xfrm>
            <a:off x="36513" y="214313"/>
            <a:ext cx="9144000" cy="714375"/>
          </a:xfrm>
          <a:ln/>
        </p:spPr>
        <p:txBody>
          <a:bodyPr/>
          <a:lstStyle/>
          <a:p>
            <a:pPr eaLnBrk="1" hangingPunct="1"/>
            <a:r>
              <a:rPr lang="zh-TW" altLang="en-US" sz="3200" kern="1200" dirty="0">
                <a:solidFill>
                  <a:schemeClr val="tx1"/>
                </a:solidFill>
                <a:latin typeface="華康超明體" pitchFamily="49" charset="-120"/>
                <a:ea typeface="華康超明體" pitchFamily="49" charset="-120"/>
              </a:rPr>
              <a:t>資格審查登錄</a:t>
            </a:r>
            <a:r>
              <a:rPr lang="en-US" altLang="zh-TW" sz="3200" kern="1200" dirty="0" smtClean="0">
                <a:solidFill>
                  <a:schemeClr val="tx1"/>
                </a:solidFill>
                <a:latin typeface="華康超明體" pitchFamily="49" charset="-120"/>
                <a:ea typeface="華康超明體" pitchFamily="49" charset="-120"/>
              </a:rPr>
              <a:t>-</a:t>
            </a:r>
            <a:r>
              <a:rPr lang="en-US" altLang="zh-TW" sz="3200" kern="1200" dirty="0" smtClean="0">
                <a:solidFill>
                  <a:srgbClr val="FF0000"/>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整批學生資料匯入</a:t>
            </a:r>
            <a:r>
              <a:rPr lang="en-US" altLang="zh-TW" sz="3200" kern="1200" dirty="0" smtClean="0">
                <a:solidFill>
                  <a:srgbClr val="FF0000"/>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欄位說明 </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17</a:t>
            </a:fld>
            <a:endParaRPr lang="en-US" altLang="zh-TW"/>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87144" y="908721"/>
            <a:ext cx="5428542" cy="5832648"/>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6"/>
          <p:cNvPicPr>
            <a:picLocks noChangeAspect="1" noChangeArrowheads="1"/>
          </p:cNvPicPr>
          <p:nvPr/>
        </p:nvPicPr>
        <p:blipFill>
          <a:blip r:embed="rId3" cstate="screen">
            <a:extLst>
              <a:ext uri="{28A0092B-C50C-407E-A947-70E740481C1C}">
                <a14:useLocalDpi xmlns:a14="http://schemas.microsoft.com/office/drawing/2010/main"/>
              </a:ext>
            </a:extLst>
          </a:blip>
          <a:srcRect l="1723" t="2344" r="1668" b="9114"/>
          <a:stretch>
            <a:fillRect/>
          </a:stretch>
        </p:blipFill>
        <p:spPr bwMode="auto">
          <a:xfrm>
            <a:off x="509588" y="4164013"/>
            <a:ext cx="7850187"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3" name="矩形 10"/>
          <p:cNvSpPr>
            <a:spLocks noChangeArrowheads="1"/>
          </p:cNvSpPr>
          <p:nvPr/>
        </p:nvSpPr>
        <p:spPr bwMode="auto">
          <a:xfrm>
            <a:off x="539750" y="981075"/>
            <a:ext cx="8208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104.7.1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：就讀志願序統一分發結果查詢</a:t>
            </a:r>
            <a:endParaRPr lang="en-US" altLang="zh-TW" sz="1800" dirty="0">
              <a:latin typeface="微軟正黑體" pitchFamily="34" charset="-120"/>
              <a:ea typeface="微軟正黑體" pitchFamily="34" charset="-120"/>
            </a:endParaRPr>
          </a:p>
        </p:txBody>
      </p:sp>
      <p:sp>
        <p:nvSpPr>
          <p:cNvPr id="13" name="矩形 12"/>
          <p:cNvSpPr/>
          <p:nvPr/>
        </p:nvSpPr>
        <p:spPr>
          <a:xfrm>
            <a:off x="828675" y="3429000"/>
            <a:ext cx="1079500" cy="215900"/>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p>
        </p:txBody>
      </p:sp>
      <p:sp>
        <p:nvSpPr>
          <p:cNvPr id="61445"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807038DD-61A2-4F71-97C3-B1738D464088}" type="slidenum">
              <a:rPr lang="zh-TW" altLang="en-US" sz="1400" smtClean="0">
                <a:ea typeface="新細明體" pitchFamily="18" charset="-120"/>
              </a:rPr>
              <a:pPr>
                <a:spcBef>
                  <a:spcPct val="0"/>
                </a:spcBef>
                <a:buFontTx/>
                <a:buNone/>
              </a:pPr>
              <a:t>170</a:t>
            </a:fld>
            <a:endParaRPr lang="en-US" altLang="zh-TW" sz="1400" smtClean="0">
              <a:ea typeface="新細明體" pitchFamily="18" charset="-120"/>
            </a:endParaRPr>
          </a:p>
        </p:txBody>
      </p:sp>
      <p:sp>
        <p:nvSpPr>
          <p:cNvPr id="15" name="橢圓 14"/>
          <p:cNvSpPr/>
          <p:nvPr/>
        </p:nvSpPr>
        <p:spPr>
          <a:xfrm>
            <a:off x="0" y="357188"/>
            <a:ext cx="474663" cy="474662"/>
          </a:xfrm>
          <a:prstGeom prst="ellipse">
            <a:avLst/>
          </a:pr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sp>
        <p:nvSpPr>
          <p:cNvPr id="16" name="向右箭號 15"/>
          <p:cNvSpPr/>
          <p:nvPr/>
        </p:nvSpPr>
        <p:spPr>
          <a:xfrm>
            <a:off x="0" y="460375"/>
            <a:ext cx="388938" cy="276225"/>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b="1"/>
          </a:p>
        </p:txBody>
      </p:sp>
      <p:pic>
        <p:nvPicPr>
          <p:cNvPr id="61449" name="Picture 1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213" y="1322388"/>
            <a:ext cx="8716962" cy="239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50" name="Rectangle 9"/>
          <p:cNvSpPr>
            <a:spLocks noChangeArrowheads="1"/>
          </p:cNvSpPr>
          <p:nvPr/>
        </p:nvSpPr>
        <p:spPr bwMode="auto">
          <a:xfrm>
            <a:off x="3635375" y="2058988"/>
            <a:ext cx="1992313"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61451" name="Rectangle 9"/>
          <p:cNvSpPr>
            <a:spLocks noChangeArrowheads="1"/>
          </p:cNvSpPr>
          <p:nvPr/>
        </p:nvSpPr>
        <p:spPr bwMode="auto">
          <a:xfrm>
            <a:off x="6450013" y="2041525"/>
            <a:ext cx="179387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19" name="矩形 18"/>
          <p:cNvSpPr/>
          <p:nvPr/>
        </p:nvSpPr>
        <p:spPr>
          <a:xfrm>
            <a:off x="2916238" y="2565400"/>
            <a:ext cx="3671887" cy="1150938"/>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p>
        </p:txBody>
      </p:sp>
      <p:sp>
        <p:nvSpPr>
          <p:cNvPr id="61453" name="矩形 10"/>
          <p:cNvSpPr>
            <a:spLocks noChangeArrowheads="1"/>
          </p:cNvSpPr>
          <p:nvPr/>
        </p:nvSpPr>
        <p:spPr bwMode="auto">
          <a:xfrm>
            <a:off x="539750" y="3789363"/>
            <a:ext cx="82089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73050" indent="-273050"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r>
              <a:rPr lang="zh-TW" altLang="en-US" sz="1800" dirty="0">
                <a:latin typeface="微軟正黑體" pitchFamily="34" charset="-120"/>
                <a:ea typeface="微軟正黑體" pitchFamily="34" charset="-120"/>
              </a:rPr>
              <a:t>◎</a:t>
            </a:r>
            <a:r>
              <a:rPr lang="en-US" altLang="zh-TW" sz="1800" dirty="0" smtClean="0">
                <a:solidFill>
                  <a:srgbClr val="FF0000"/>
                </a:solidFill>
                <a:latin typeface="微軟正黑體" pitchFamily="34" charset="-120"/>
                <a:ea typeface="微軟正黑體" pitchFamily="34" charset="-120"/>
              </a:rPr>
              <a:t>104.7.1 </a:t>
            </a:r>
            <a:r>
              <a:rPr lang="en-US" altLang="zh-TW" sz="1800" dirty="0">
                <a:solidFill>
                  <a:srgbClr val="FF0000"/>
                </a:solidFill>
                <a:latin typeface="微軟正黑體" pitchFamily="34" charset="-120"/>
                <a:ea typeface="微軟正黑體" pitchFamily="34" charset="-120"/>
              </a:rPr>
              <a:t>10:00</a:t>
            </a:r>
            <a:r>
              <a:rPr lang="zh-TW" altLang="en-US" sz="1800" dirty="0">
                <a:solidFill>
                  <a:srgbClr val="FF0000"/>
                </a:solidFill>
                <a:latin typeface="微軟正黑體" pitchFamily="34" charset="-120"/>
                <a:ea typeface="微軟正黑體" pitchFamily="34" charset="-120"/>
              </a:rPr>
              <a:t>起</a:t>
            </a:r>
            <a:r>
              <a:rPr lang="zh-TW" altLang="en-US" sz="1800" dirty="0">
                <a:latin typeface="微軟正黑體" pitchFamily="34" charset="-120"/>
                <a:ea typeface="微軟正黑體" pitchFamily="34" charset="-120"/>
              </a:rPr>
              <a:t>：考生報到狀況查詢</a:t>
            </a:r>
            <a:endParaRPr lang="en-US" altLang="zh-TW" sz="1800" dirty="0">
              <a:latin typeface="微軟正黑體" pitchFamily="34" charset="-120"/>
              <a:ea typeface="微軟正黑體" pitchFamily="34" charset="-120"/>
            </a:endParaRPr>
          </a:p>
        </p:txBody>
      </p:sp>
      <p:sp>
        <p:nvSpPr>
          <p:cNvPr id="61455" name="Rectangle 9"/>
          <p:cNvSpPr>
            <a:spLocks noChangeArrowheads="1"/>
          </p:cNvSpPr>
          <p:nvPr/>
        </p:nvSpPr>
        <p:spPr bwMode="auto">
          <a:xfrm>
            <a:off x="3438525" y="4868863"/>
            <a:ext cx="1992313"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61456" name="Rectangle 9"/>
          <p:cNvSpPr>
            <a:spLocks noChangeArrowheads="1"/>
          </p:cNvSpPr>
          <p:nvPr/>
        </p:nvSpPr>
        <p:spPr bwMode="auto">
          <a:xfrm>
            <a:off x="5940425" y="4867275"/>
            <a:ext cx="1793875" cy="12382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17" name="Rectangle 2"/>
          <p:cNvSpPr txBox="1">
            <a:spLocks noChangeArrowheads="1"/>
          </p:cNvSpPr>
          <p:nvPr/>
        </p:nvSpPr>
        <p:spPr bwMode="auto">
          <a:xfrm>
            <a:off x="468313" y="260350"/>
            <a:ext cx="82169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buNone/>
            </a:pPr>
            <a:r>
              <a:rPr lang="zh-TW" altLang="en-US" kern="0" dirty="0">
                <a:solidFill>
                  <a:srgbClr val="161645"/>
                </a:solidFill>
                <a:latin typeface="華康超明體" pitchFamily="49" charset="-120"/>
                <a:ea typeface="華康超明體" pitchFamily="49" charset="-120"/>
              </a:rPr>
              <a:t>四、技優甄審入學招生高中職學校查詢系統</a:t>
            </a:r>
          </a:p>
        </p:txBody>
      </p:sp>
      <p:sp>
        <p:nvSpPr>
          <p:cNvPr id="18" name="Rectangle 9"/>
          <p:cNvSpPr>
            <a:spLocks noChangeArrowheads="1"/>
          </p:cNvSpPr>
          <p:nvPr/>
        </p:nvSpPr>
        <p:spPr bwMode="auto">
          <a:xfrm>
            <a:off x="6109940" y="5527327"/>
            <a:ext cx="340073" cy="1186211"/>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20" name="Rectangle 9"/>
          <p:cNvSpPr>
            <a:spLocks noChangeArrowheads="1"/>
          </p:cNvSpPr>
          <p:nvPr/>
        </p:nvSpPr>
        <p:spPr bwMode="auto">
          <a:xfrm>
            <a:off x="7707511" y="2780928"/>
            <a:ext cx="896937" cy="936104"/>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21" name="Rectangle 9"/>
          <p:cNvSpPr>
            <a:spLocks noChangeArrowheads="1"/>
          </p:cNvSpPr>
          <p:nvPr/>
        </p:nvSpPr>
        <p:spPr bwMode="auto">
          <a:xfrm>
            <a:off x="6837363" y="5517232"/>
            <a:ext cx="758974" cy="1196306"/>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eaLnBrk="1" hangingPunct="1">
              <a:spcBef>
                <a:spcPct val="0"/>
              </a:spcBef>
              <a:buFontTx/>
              <a:buNone/>
            </a:pPr>
            <a:endParaRPr lang="zh-TW" altLang="en-US" sz="1800">
              <a:ea typeface="新細明體" pitchFamily="18" charset="-120"/>
            </a:endParaRPr>
          </a:p>
        </p:txBody>
      </p:sp>
      <p:sp>
        <p:nvSpPr>
          <p:cNvPr id="22" name="矩形 21"/>
          <p:cNvSpPr/>
          <p:nvPr/>
        </p:nvSpPr>
        <p:spPr>
          <a:xfrm>
            <a:off x="7599363" y="5338763"/>
            <a:ext cx="760412" cy="1374775"/>
          </a:xfrm>
          <a:prstGeom prst="rect">
            <a:avLst/>
          </a:prstGeom>
          <a:noFill/>
          <a:ln>
            <a:solidFill>
              <a:srgbClr val="FF00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4067765113"/>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編號版面配置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5D56C1A9-D5A3-49A0-8347-1ADA44E2C223}" type="slidenum">
              <a:rPr lang="zh-TW" altLang="en-US" sz="1400" smtClean="0">
                <a:ea typeface="新細明體" pitchFamily="18" charset="-120"/>
              </a:rPr>
              <a:pPr>
                <a:spcBef>
                  <a:spcPct val="0"/>
                </a:spcBef>
                <a:buFontTx/>
                <a:buNone/>
              </a:pPr>
              <a:t>171</a:t>
            </a:fld>
            <a:endParaRPr lang="en-US" altLang="zh-TW" sz="1400" smtClean="0">
              <a:ea typeface="新細明體" pitchFamily="18" charset="-120"/>
            </a:endParaRPr>
          </a:p>
        </p:txBody>
      </p:sp>
      <p:sp>
        <p:nvSpPr>
          <p:cNvPr id="62467" name="Rectangle 2"/>
          <p:cNvSpPr txBox="1">
            <a:spLocks noChangeArrowheads="1"/>
          </p:cNvSpPr>
          <p:nvPr/>
        </p:nvSpPr>
        <p:spPr bwMode="auto">
          <a:xfrm>
            <a:off x="508000" y="1412875"/>
            <a:ext cx="82184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r>
              <a:rPr lang="zh-TW" altLang="en-US" sz="10000">
                <a:solidFill>
                  <a:srgbClr val="161645"/>
                </a:solidFill>
                <a:latin typeface="華康超明體" pitchFamily="49" charset="-120"/>
                <a:ea typeface="華康超明體" pitchFamily="49" charset="-120"/>
              </a:rPr>
              <a:t>意見交流</a:t>
            </a:r>
          </a:p>
        </p:txBody>
      </p:sp>
    </p:spTree>
    <p:extLst>
      <p:ext uri="{BB962C8B-B14F-4D97-AF65-F5344CB8AC3E}">
        <p14:creationId xmlns:p14="http://schemas.microsoft.com/office/powerpoint/2010/main" val="30405010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15901" y="933757"/>
            <a:ext cx="8676580" cy="5355077"/>
          </a:xfrm>
          <a:prstGeom prst="rect">
            <a:avLst/>
          </a:prstGeom>
        </p:spPr>
      </p:pic>
      <p:sp>
        <p:nvSpPr>
          <p:cNvPr id="270340" name="Rectangle 3"/>
          <p:cNvSpPr>
            <a:spLocks noGrp="1" noChangeArrowheads="1"/>
          </p:cNvSpPr>
          <p:nvPr>
            <p:ph type="title" idx="4294967295"/>
          </p:nvPr>
        </p:nvSpPr>
        <p:spPr>
          <a:xfrm>
            <a:off x="215900" y="265113"/>
            <a:ext cx="8676580" cy="642937"/>
          </a:xfrm>
        </p:spPr>
        <p:txBody>
          <a:bodyPr/>
          <a:lstStyle/>
          <a:p>
            <a:pPr eaLnBrk="1" hangingPunct="1"/>
            <a:r>
              <a:rPr lang="zh-TW" altLang="en-US" sz="3800" kern="1200" dirty="0">
                <a:solidFill>
                  <a:schemeClr val="tx1"/>
                </a:solidFill>
                <a:latin typeface="華康超明體" pitchFamily="49" charset="-120"/>
                <a:ea typeface="華康超明體" pitchFamily="49" charset="-120"/>
              </a:rPr>
              <a:t>資格審查登錄</a:t>
            </a:r>
            <a:r>
              <a:rPr lang="en-US" altLang="zh-TW" sz="3800" kern="1200" dirty="0">
                <a:solidFill>
                  <a:schemeClr val="tx1"/>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匯出學生資料（整批作業</a:t>
            </a:r>
            <a:r>
              <a:rPr lang="en-US" altLang="zh-TW" sz="3800" kern="1200" dirty="0" smtClean="0">
                <a:solidFill>
                  <a:srgbClr val="FF0000"/>
                </a:solidFill>
                <a:latin typeface="華康超明體" pitchFamily="49" charset="-120"/>
                <a:ea typeface="華康超明體" pitchFamily="49" charset="-120"/>
              </a:rPr>
              <a:t>)</a:t>
            </a:r>
          </a:p>
        </p:txBody>
      </p:sp>
      <p:sp>
        <p:nvSpPr>
          <p:cNvPr id="270342" name="Rectangle 5"/>
          <p:cNvSpPr>
            <a:spLocks noChangeArrowheads="1"/>
          </p:cNvSpPr>
          <p:nvPr/>
        </p:nvSpPr>
        <p:spPr bwMode="auto">
          <a:xfrm>
            <a:off x="539552" y="3875013"/>
            <a:ext cx="3096345" cy="360933"/>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Calibri" pitchFamily="34" charset="0"/>
              <a:ea typeface="新細明體" charset="-120"/>
            </a:endParaRPr>
          </a:p>
        </p:txBody>
      </p:sp>
      <p:sp>
        <p:nvSpPr>
          <p:cNvPr id="324614" name="AutoShape 6"/>
          <p:cNvSpPr>
            <a:spLocks noChangeArrowheads="1"/>
          </p:cNvSpPr>
          <p:nvPr/>
        </p:nvSpPr>
        <p:spPr bwMode="auto">
          <a:xfrm rot="10800000">
            <a:off x="699821" y="4811063"/>
            <a:ext cx="5976937" cy="936625"/>
          </a:xfrm>
          <a:prstGeom prst="wedgeRectCallout">
            <a:avLst>
              <a:gd name="adj1" fmla="val 8299"/>
              <a:gd name="adj2" fmla="val 11576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smtClean="0">
                <a:solidFill>
                  <a:srgbClr val="000000"/>
                </a:solidFill>
                <a:latin typeface="微軟正黑體" pitchFamily="34" charset="-120"/>
                <a:ea typeface="微軟正黑體" pitchFamily="34" charset="-120"/>
              </a:rPr>
              <a:t>檔案名稱</a:t>
            </a:r>
            <a:r>
              <a:rPr kumimoji="0" lang="zh-TW" altLang="en-US" dirty="0">
                <a:solidFill>
                  <a:srgbClr val="000000"/>
                </a:solidFill>
                <a:latin typeface="微軟正黑體" pitchFamily="34" charset="-120"/>
                <a:ea typeface="微軟正黑體" pitchFamily="34" charset="-120"/>
              </a:rPr>
              <a:t>格式： 　　</a:t>
            </a:r>
          </a:p>
          <a:p>
            <a:r>
              <a:rPr kumimoji="0" lang="zh-TW" altLang="en-US" dirty="0">
                <a:solidFill>
                  <a:srgbClr val="000000"/>
                </a:solidFill>
                <a:latin typeface="微軟正黑體" pitchFamily="34" charset="-120"/>
                <a:ea typeface="微軟正黑體" pitchFamily="34" charset="-120"/>
              </a:rPr>
              <a:t>匯出全部為學校代碼</a:t>
            </a:r>
            <a:r>
              <a:rPr kumimoji="0" lang="en-US" altLang="zh-TW" dirty="0">
                <a:solidFill>
                  <a:srgbClr val="000000"/>
                </a:solidFill>
                <a:latin typeface="微軟正黑體" pitchFamily="34" charset="-120"/>
                <a:ea typeface="微軟正黑體" pitchFamily="34" charset="-120"/>
              </a:rPr>
              <a:t>+Stud.XLS</a:t>
            </a:r>
            <a:r>
              <a:rPr kumimoji="0" lang="zh-TW" altLang="en-US" dirty="0">
                <a:solidFill>
                  <a:srgbClr val="000000"/>
                </a:solidFill>
                <a:latin typeface="微軟正黑體" pitchFamily="34" charset="-120"/>
                <a:ea typeface="微軟正黑體" pitchFamily="34" charset="-120"/>
              </a:rPr>
              <a:t>，如</a:t>
            </a:r>
            <a:r>
              <a:rPr kumimoji="0" lang="en-US" altLang="zh-TW" dirty="0">
                <a:solidFill>
                  <a:srgbClr val="000000"/>
                </a:solidFill>
                <a:latin typeface="微軟正黑體" pitchFamily="34" charset="-120"/>
                <a:ea typeface="微軟正黑體" pitchFamily="34" charset="-120"/>
              </a:rPr>
              <a:t>1001Stud.XLS </a:t>
            </a:r>
            <a:r>
              <a:rPr kumimoji="0" lang="zh-TW" altLang="en-US" dirty="0">
                <a:solidFill>
                  <a:srgbClr val="000000"/>
                </a:solidFill>
                <a:latin typeface="微軟正黑體" pitchFamily="34" charset="-120"/>
                <a:ea typeface="微軟正黑體" pitchFamily="34" charset="-120"/>
              </a:rPr>
              <a:t>　　</a:t>
            </a:r>
          </a:p>
          <a:p>
            <a:r>
              <a:rPr kumimoji="0" lang="zh-TW" altLang="en-US" dirty="0">
                <a:solidFill>
                  <a:srgbClr val="000000"/>
                </a:solidFill>
                <a:latin typeface="微軟正黑體" pitchFamily="34" charset="-120"/>
                <a:ea typeface="微軟正黑體" pitchFamily="34" charset="-120"/>
              </a:rPr>
              <a:t>匯出單一班級為班級代碼</a:t>
            </a:r>
            <a:r>
              <a:rPr kumimoji="0" lang="en-US" altLang="zh-TW" dirty="0">
                <a:solidFill>
                  <a:srgbClr val="000000"/>
                </a:solidFill>
                <a:latin typeface="微軟正黑體" pitchFamily="34" charset="-120"/>
                <a:ea typeface="微軟正黑體" pitchFamily="34" charset="-120"/>
              </a:rPr>
              <a:t>+Class.XLS</a:t>
            </a:r>
            <a:r>
              <a:rPr kumimoji="0" lang="zh-TW" altLang="en-US" dirty="0">
                <a:solidFill>
                  <a:srgbClr val="000000"/>
                </a:solidFill>
                <a:latin typeface="微軟正黑體" pitchFamily="34" charset="-120"/>
                <a:ea typeface="微軟正黑體" pitchFamily="34" charset="-120"/>
              </a:rPr>
              <a:t>，如</a:t>
            </a:r>
            <a:r>
              <a:rPr kumimoji="0" lang="en-US" altLang="zh-TW" dirty="0">
                <a:solidFill>
                  <a:srgbClr val="000000"/>
                </a:solidFill>
                <a:latin typeface="微軟正黑體" pitchFamily="34" charset="-120"/>
                <a:ea typeface="微軟正黑體" pitchFamily="34" charset="-120"/>
              </a:rPr>
              <a:t>301Class.XLS</a:t>
            </a:r>
            <a:endParaRPr kumimoji="0" lang="zh-TW" altLang="en-US" dirty="0">
              <a:solidFill>
                <a:srgbClr val="000000"/>
              </a:solidFill>
              <a:latin typeface="微軟正黑體" pitchFamily="34" charset="-120"/>
              <a:ea typeface="微軟正黑體" pitchFamily="34" charset="-120"/>
            </a:endParaRPr>
          </a:p>
        </p:txBody>
      </p:sp>
      <p:sp>
        <p:nvSpPr>
          <p:cNvPr id="270345" name="Rectangle 14"/>
          <p:cNvSpPr>
            <a:spLocks noChangeArrowheads="1"/>
          </p:cNvSpPr>
          <p:nvPr/>
        </p:nvSpPr>
        <p:spPr bwMode="auto">
          <a:xfrm>
            <a:off x="3688290" y="2564904"/>
            <a:ext cx="4772142" cy="1838325"/>
          </a:xfrm>
          <a:prstGeom prst="rect">
            <a:avLst/>
          </a:prstGeom>
          <a:solidFill>
            <a:schemeClr val="bg1">
              <a:alpha val="79999"/>
            </a:schemeClr>
          </a:solidFill>
          <a:ln w="9525">
            <a:noFill/>
            <a:miter lim="800000"/>
            <a:headEnd/>
            <a:tailEnd/>
          </a:ln>
        </p:spPr>
        <p:txBody>
          <a:bodyPr wrap="none" anchor="ctr"/>
          <a:lstStyle/>
          <a:p>
            <a:endParaRPr lang="zh-TW" altLang="en-US">
              <a:ea typeface="新細明體"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18</a:t>
            </a:fld>
            <a:endParaRPr lang="en-US" altLang="zh-TW"/>
          </a:p>
        </p:txBody>
      </p:sp>
      <p:sp>
        <p:nvSpPr>
          <p:cNvPr id="8" name="矩形 7"/>
          <p:cNvSpPr/>
          <p:nvPr/>
        </p:nvSpPr>
        <p:spPr>
          <a:xfrm>
            <a:off x="5580112" y="980728"/>
            <a:ext cx="2135897" cy="170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群組 15"/>
          <p:cNvGrpSpPr/>
          <p:nvPr/>
        </p:nvGrpSpPr>
        <p:grpSpPr>
          <a:xfrm>
            <a:off x="492128" y="980728"/>
            <a:ext cx="8437590" cy="5162925"/>
            <a:chOff x="642910" y="928670"/>
            <a:chExt cx="8137525" cy="5184775"/>
          </a:xfrm>
        </p:grpSpPr>
        <p:pic>
          <p:nvPicPr>
            <p:cNvPr id="321553" name="Picture 17" descr="7轉存csv"/>
            <p:cNvPicPr>
              <a:picLocks noChangeAspect="1" noChangeArrowheads="1"/>
            </p:cNvPicPr>
            <p:nvPr/>
          </p:nvPicPr>
          <p:blipFill>
            <a:blip r:embed="rId3" cstate="screen">
              <a:extLst>
                <a:ext uri="{28A0092B-C50C-407E-A947-70E740481C1C}">
                  <a14:useLocalDpi xmlns:a14="http://schemas.microsoft.com/office/drawing/2010/main"/>
                </a:ext>
              </a:extLst>
            </a:blip>
            <a:srcRect r="20457" b="12463"/>
            <a:stretch>
              <a:fillRect/>
            </a:stretch>
          </p:blipFill>
          <p:spPr bwMode="auto">
            <a:xfrm>
              <a:off x="642910" y="928670"/>
              <a:ext cx="8137525" cy="5184775"/>
            </a:xfrm>
            <a:prstGeom prst="rect">
              <a:avLst/>
            </a:prstGeom>
            <a:noFill/>
          </p:spPr>
        </p:pic>
        <p:sp>
          <p:nvSpPr>
            <p:cNvPr id="321567" name="Rectangle 5"/>
            <p:cNvSpPr>
              <a:spLocks noChangeArrowheads="1"/>
            </p:cNvSpPr>
            <p:nvPr/>
          </p:nvSpPr>
          <p:spPr bwMode="auto">
            <a:xfrm>
              <a:off x="2324111" y="1431939"/>
              <a:ext cx="1223962" cy="134938"/>
            </a:xfrm>
            <a:prstGeom prst="rect">
              <a:avLst/>
            </a:prstGeom>
            <a:solidFill>
              <a:schemeClr val="bg1"/>
            </a:solidFill>
            <a:ln w="38100">
              <a:noFill/>
              <a:prstDash val="sysDot"/>
              <a:miter lim="800000"/>
              <a:headEnd/>
              <a:tailEnd/>
            </a:ln>
          </p:spPr>
          <p:txBody>
            <a:bodyPr wrap="none" anchor="ctr"/>
            <a:lstStyle/>
            <a:p>
              <a:pPr algn="just">
                <a:buFontTx/>
                <a:buChar char="•"/>
              </a:pPr>
              <a:endParaRPr kumimoji="0" lang="zh-TW" altLang="en-US">
                <a:latin typeface="Calibri" pitchFamily="34" charset="0"/>
                <a:ea typeface="新細明體" charset="-120"/>
              </a:endParaRPr>
            </a:p>
          </p:txBody>
        </p:sp>
      </p:grpSp>
      <p:sp>
        <p:nvSpPr>
          <p:cNvPr id="321540" name="Rectangle 3"/>
          <p:cNvSpPr>
            <a:spLocks noGrp="1" noChangeArrowheads="1"/>
          </p:cNvSpPr>
          <p:nvPr>
            <p:ph type="title" idx="4294967295"/>
          </p:nvPr>
        </p:nvSpPr>
        <p:spPr>
          <a:xfrm>
            <a:off x="0" y="265113"/>
            <a:ext cx="9144000" cy="642937"/>
          </a:xfrm>
        </p:spPr>
        <p:txBody>
          <a:bodyPr/>
          <a:lstStyle/>
          <a:p>
            <a:pPr eaLnBrk="1" hangingPunct="1"/>
            <a:r>
              <a:rPr lang="zh-TW" altLang="en-US" sz="3600" kern="1200" dirty="0">
                <a:solidFill>
                  <a:schemeClr val="tx1"/>
                </a:solidFill>
                <a:latin typeface="華康超明體" pitchFamily="49" charset="-120"/>
                <a:ea typeface="華康超明體" pitchFamily="49" charset="-120"/>
              </a:rPr>
              <a:t>資格審查登錄</a:t>
            </a:r>
            <a:r>
              <a:rPr lang="en-US" altLang="zh-TW" sz="3600" kern="1200" dirty="0">
                <a:solidFill>
                  <a:schemeClr val="tx1"/>
                </a:solidFill>
                <a:latin typeface="華康超明體" pitchFamily="49" charset="-120"/>
                <a:ea typeface="華康超明體" pitchFamily="49" charset="-120"/>
              </a:rPr>
              <a:t>-</a:t>
            </a:r>
            <a:r>
              <a:rPr lang="zh-TW" altLang="en-US" sz="3600" kern="1200" dirty="0" smtClean="0">
                <a:solidFill>
                  <a:srgbClr val="FF0000"/>
                </a:solidFill>
                <a:latin typeface="華康超明體" pitchFamily="49" charset="-120"/>
                <a:ea typeface="華康超明體" pitchFamily="49" charset="-120"/>
              </a:rPr>
              <a:t>匯出學生資料</a:t>
            </a:r>
            <a:endParaRPr lang="en-US" altLang="zh-TW" sz="3600" kern="1200" dirty="0" smtClean="0">
              <a:solidFill>
                <a:srgbClr val="FF0000"/>
              </a:solidFill>
              <a:latin typeface="華康超明體" pitchFamily="49" charset="-120"/>
              <a:ea typeface="華康超明體" pitchFamily="49" charset="-120"/>
            </a:endParaRPr>
          </a:p>
        </p:txBody>
      </p:sp>
      <p:sp>
        <p:nvSpPr>
          <p:cNvPr id="324614" name="AutoShape 6"/>
          <p:cNvSpPr>
            <a:spLocks noChangeArrowheads="1"/>
          </p:cNvSpPr>
          <p:nvPr/>
        </p:nvSpPr>
        <p:spPr bwMode="auto">
          <a:xfrm rot="10800000">
            <a:off x="4278342" y="3573016"/>
            <a:ext cx="4651376" cy="1298576"/>
          </a:xfrm>
          <a:prstGeom prst="wedgeRectCallout">
            <a:avLst>
              <a:gd name="adj1" fmla="val -20681"/>
              <a:gd name="adj2" fmla="val -7448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a:solidFill>
                  <a:srgbClr val="000000"/>
                </a:solidFill>
                <a:latin typeface="微軟正黑體" pitchFamily="34" charset="-120"/>
                <a:ea typeface="微軟正黑體" pitchFamily="34" charset="-120"/>
              </a:rPr>
              <a:t>步驟</a:t>
            </a:r>
            <a:r>
              <a:rPr kumimoji="0" lang="zh-TW" altLang="en-US" dirty="0">
                <a:latin typeface="微軟正黑體" pitchFamily="34" charset="-120"/>
                <a:ea typeface="微軟正黑體" pitchFamily="34" charset="-120"/>
              </a:rPr>
              <a:t>：</a:t>
            </a:r>
            <a:endParaRPr kumimoji="0" lang="en-US" altLang="zh-TW" dirty="0">
              <a:solidFill>
                <a:srgbClr val="000000"/>
              </a:solidFill>
              <a:latin typeface="微軟正黑體" pitchFamily="34" charset="-120"/>
              <a:ea typeface="微軟正黑體" pitchFamily="34" charset="-120"/>
            </a:endParaRPr>
          </a:p>
          <a:p>
            <a:r>
              <a:rPr kumimoji="0" lang="zh-TW" altLang="en-US" dirty="0">
                <a:solidFill>
                  <a:srgbClr val="000000"/>
                </a:solidFill>
                <a:latin typeface="微軟正黑體" pitchFamily="34" charset="-120"/>
                <a:ea typeface="微軟正黑體" pitchFamily="34" charset="-120"/>
              </a:rPr>
              <a:t>另存新檔</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檔案類型選</a:t>
            </a:r>
            <a:r>
              <a:rPr kumimoji="0" lang="en-US" altLang="zh-TW" dirty="0">
                <a:solidFill>
                  <a:srgbClr val="000000"/>
                </a:solidFill>
                <a:latin typeface="微軟正黑體" pitchFamily="34" charset="-120"/>
                <a:ea typeface="微軟正黑體" pitchFamily="34" charset="-120"/>
              </a:rPr>
              <a:t>CSV(</a:t>
            </a:r>
            <a:r>
              <a:rPr kumimoji="0" lang="zh-TW" altLang="en-US" dirty="0">
                <a:solidFill>
                  <a:srgbClr val="000000"/>
                </a:solidFill>
                <a:latin typeface="微軟正黑體" pitchFamily="34" charset="-120"/>
                <a:ea typeface="微軟正黑體" pitchFamily="34" charset="-120"/>
              </a:rPr>
              <a:t>逗號分格</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儲存</a:t>
            </a:r>
            <a:r>
              <a:rPr kumimoji="0" lang="en-US" altLang="zh-TW" sz="1600" dirty="0">
                <a:solidFill>
                  <a:srgbClr val="000000"/>
                </a:solidFill>
                <a:latin typeface="微軟正黑體" pitchFamily="34" charset="-120"/>
                <a:ea typeface="微軟正黑體" pitchFamily="34" charset="-120"/>
              </a:rPr>
              <a:t/>
            </a:r>
            <a:br>
              <a:rPr kumimoji="0" lang="en-US" altLang="zh-TW" sz="1600" dirty="0">
                <a:solidFill>
                  <a:srgbClr val="000000"/>
                </a:solidFill>
                <a:latin typeface="微軟正黑體" pitchFamily="34" charset="-120"/>
                <a:ea typeface="微軟正黑體" pitchFamily="34" charset="-120"/>
              </a:rPr>
            </a:br>
            <a:r>
              <a:rPr kumimoji="0" lang="en-US" altLang="zh-TW" sz="1600" dirty="0">
                <a:solidFill>
                  <a:srgbClr val="000000"/>
                </a:solidFill>
                <a:latin typeface="微軟正黑體" pitchFamily="34" charset="-120"/>
                <a:ea typeface="微軟正黑體" pitchFamily="34" charset="-120"/>
              </a:rPr>
              <a:t> ※</a:t>
            </a:r>
            <a:r>
              <a:rPr kumimoji="0" lang="zh-TW" altLang="en-US" sz="1600" dirty="0">
                <a:solidFill>
                  <a:srgbClr val="000000"/>
                </a:solidFill>
                <a:latin typeface="微軟正黑體" pitchFamily="34" charset="-120"/>
                <a:ea typeface="微軟正黑體" pitchFamily="34" charset="-120"/>
              </a:rPr>
              <a:t>檔名不能更改 檔案名稱：學校代碼</a:t>
            </a:r>
            <a:r>
              <a:rPr kumimoji="0" lang="en-US" altLang="zh-TW" sz="1600" dirty="0">
                <a:solidFill>
                  <a:srgbClr val="000000"/>
                </a:solidFill>
                <a:latin typeface="微軟正黑體" pitchFamily="34" charset="-120"/>
                <a:ea typeface="微軟正黑體" pitchFamily="34" charset="-120"/>
              </a:rPr>
              <a:t>+Stud.csv</a:t>
            </a:r>
          </a:p>
          <a:p>
            <a:pPr algn="r"/>
            <a:r>
              <a:rPr kumimoji="0" lang="zh-TW" altLang="en-US" sz="1600" dirty="0">
                <a:solidFill>
                  <a:srgbClr val="000000"/>
                </a:solidFill>
                <a:latin typeface="微軟正黑體" pitchFamily="34" charset="-120"/>
                <a:ea typeface="微軟正黑體" pitchFamily="34" charset="-120"/>
              </a:rPr>
              <a:t>班級代碼</a:t>
            </a:r>
            <a:r>
              <a:rPr kumimoji="0" lang="en-US" altLang="zh-TW" sz="1600" dirty="0">
                <a:solidFill>
                  <a:srgbClr val="000000"/>
                </a:solidFill>
                <a:latin typeface="微軟正黑體" pitchFamily="34" charset="-120"/>
                <a:ea typeface="微軟正黑體" pitchFamily="34" charset="-120"/>
              </a:rPr>
              <a:t>+</a:t>
            </a:r>
            <a:r>
              <a:rPr kumimoji="0" lang="en-US" altLang="zh-TW" sz="1600" dirty="0" smtClean="0">
                <a:solidFill>
                  <a:srgbClr val="000000"/>
                </a:solidFill>
                <a:latin typeface="微軟正黑體" pitchFamily="34" charset="-120"/>
                <a:ea typeface="微軟正黑體" pitchFamily="34" charset="-120"/>
              </a:rPr>
              <a:t>Class.csv</a:t>
            </a:r>
            <a:endParaRPr kumimoji="0" lang="en-US" altLang="zh-TW" sz="1600" dirty="0">
              <a:solidFill>
                <a:srgbClr val="000000"/>
              </a:solidFill>
              <a:latin typeface="微軟正黑體" pitchFamily="34" charset="-120"/>
              <a:ea typeface="微軟正黑體" pitchFamily="34" charset="-120"/>
            </a:endParaRPr>
          </a:p>
        </p:txBody>
      </p:sp>
      <p:grpSp>
        <p:nvGrpSpPr>
          <p:cNvPr id="3" name="Group 29"/>
          <p:cNvGrpSpPr>
            <a:grpSpLocks/>
          </p:cNvGrpSpPr>
          <p:nvPr/>
        </p:nvGrpSpPr>
        <p:grpSpPr bwMode="auto">
          <a:xfrm>
            <a:off x="251520" y="4653136"/>
            <a:ext cx="4032250" cy="784225"/>
            <a:chOff x="158" y="3557"/>
            <a:chExt cx="2540" cy="494"/>
          </a:xfrm>
        </p:grpSpPr>
        <p:pic>
          <p:nvPicPr>
            <p:cNvPr id="321555"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 y="3557"/>
              <a:ext cx="2540" cy="494"/>
            </a:xfrm>
            <a:prstGeom prst="rect">
              <a:avLst/>
            </a:prstGeom>
            <a:noFill/>
            <a:ln w="9525">
              <a:noFill/>
              <a:miter lim="800000"/>
              <a:headEnd/>
              <a:tailEnd/>
            </a:ln>
          </p:spPr>
        </p:pic>
        <p:sp>
          <p:nvSpPr>
            <p:cNvPr id="321557" name="Rectangle 8"/>
            <p:cNvSpPr>
              <a:spLocks noChangeArrowheads="1"/>
            </p:cNvSpPr>
            <p:nvPr/>
          </p:nvSpPr>
          <p:spPr bwMode="auto">
            <a:xfrm>
              <a:off x="975" y="3929"/>
              <a:ext cx="269" cy="91"/>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Calibri" pitchFamily="34" charset="0"/>
                <a:ea typeface="新細明體" charset="-120"/>
              </a:endParaRPr>
            </a:p>
          </p:txBody>
        </p:sp>
      </p:grpSp>
      <p:sp>
        <p:nvSpPr>
          <p:cNvPr id="17" name="右彎箭號 16"/>
          <p:cNvSpPr/>
          <p:nvPr/>
        </p:nvSpPr>
        <p:spPr>
          <a:xfrm rot="5400000" flipV="1">
            <a:off x="3133746" y="3921138"/>
            <a:ext cx="503237" cy="785813"/>
          </a:xfrm>
          <a:prstGeom prst="bentArrow">
            <a:avLst>
              <a:gd name="adj1" fmla="val 25000"/>
              <a:gd name="adj2" fmla="val 23984"/>
              <a:gd name="adj3" fmla="val 25000"/>
              <a:gd name="adj4" fmla="val 39686"/>
            </a:avLst>
          </a:prstGeom>
          <a:solidFill>
            <a:schemeClr val="accent1">
              <a:lumMod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Char char="•"/>
              <a:defRPr/>
            </a:pPr>
            <a:endParaRPr kumimoji="0" lang="zh-TW" altLang="en-US">
              <a:solidFill>
                <a:schemeClr val="tx1"/>
              </a:solidFill>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19</a:t>
            </a:fld>
            <a:endParaRPr lang="en-US" altLang="zh-TW"/>
          </a:p>
        </p:txBody>
      </p:sp>
      <p:sp>
        <p:nvSpPr>
          <p:cNvPr id="12" name="矩形 11"/>
          <p:cNvSpPr/>
          <p:nvPr/>
        </p:nvSpPr>
        <p:spPr>
          <a:xfrm>
            <a:off x="2410943" y="4879013"/>
            <a:ext cx="216024"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矩形 3"/>
          <p:cNvSpPr>
            <a:spLocks noChangeArrowheads="1"/>
          </p:cNvSpPr>
          <p:nvPr/>
        </p:nvSpPr>
        <p:spPr bwMode="auto">
          <a:xfrm>
            <a:off x="1258888" y="2517775"/>
            <a:ext cx="6553200" cy="1274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44513" indent="-544513" eaLnBrk="0" hangingPunct="0">
              <a:spcBef>
                <a:spcPct val="20000"/>
              </a:spcBef>
              <a:buChar char="•"/>
              <a:tabLst>
                <a:tab pos="544513" algn="l"/>
              </a:tabLst>
              <a:defRPr kumimoji="1" sz="3200">
                <a:solidFill>
                  <a:schemeClr val="tx1"/>
                </a:solidFill>
                <a:latin typeface="Arial" pitchFamily="34" charset="0"/>
                <a:ea typeface="華康中黑體" pitchFamily="49" charset="-120"/>
              </a:defRPr>
            </a:lvl1pPr>
            <a:lvl2pPr marL="720725" indent="-263525" eaLnBrk="0" hangingPunct="0">
              <a:spcBef>
                <a:spcPct val="20000"/>
              </a:spcBef>
              <a:buChar char="–"/>
              <a:tabLst>
                <a:tab pos="544513" algn="l"/>
              </a:tabLst>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tabLst>
                <a:tab pos="544513" algn="l"/>
              </a:tabLst>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tabLst>
                <a:tab pos="544513" algn="l"/>
              </a:tabLst>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tabLst>
                <a:tab pos="544513" algn="l"/>
              </a:tabLst>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tabLst>
                <a:tab pos="544513" algn="l"/>
              </a:tabLst>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tabLst>
                <a:tab pos="544513" algn="l"/>
              </a:tabLst>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tabLst>
                <a:tab pos="544513" algn="l"/>
              </a:tabLst>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tabLst>
                <a:tab pos="544513" algn="l"/>
              </a:tabLst>
              <a:defRPr kumimoji="1" sz="2000">
                <a:solidFill>
                  <a:schemeClr val="tx1"/>
                </a:solidFill>
                <a:latin typeface="Arial" pitchFamily="34" charset="0"/>
                <a:ea typeface="華康中黑體" pitchFamily="49" charset="-120"/>
              </a:defRPr>
            </a:lvl9pPr>
          </a:lstStyle>
          <a:p>
            <a:pPr eaLnBrk="1" hangingPunct="1">
              <a:spcBef>
                <a:spcPct val="10000"/>
              </a:spcBef>
              <a:buClr>
                <a:schemeClr val="tx1"/>
              </a:buClr>
              <a:buFont typeface="華康超明體" pitchFamily="49" charset="-120"/>
              <a:buAutoNum type="ea1ChtPeriod"/>
            </a:pPr>
            <a:r>
              <a:rPr lang="zh-TW" altLang="en-US" sz="2400" dirty="0">
                <a:latin typeface="微軟正黑體" pitchFamily="34" charset="-120"/>
                <a:ea typeface="微軟正黑體" pitchFamily="34" charset="-120"/>
              </a:rPr>
              <a:t>招生簡章查詢</a:t>
            </a:r>
            <a:r>
              <a:rPr lang="zh-TW" altLang="en-US" sz="2400" dirty="0" smtClean="0">
                <a:latin typeface="微軟正黑體" pitchFamily="34" charset="-120"/>
                <a:ea typeface="微軟正黑體" pitchFamily="34" charset="-120"/>
              </a:rPr>
              <a:t>系統</a:t>
            </a:r>
            <a:endParaRPr lang="en-US" altLang="zh-TW" sz="2400" dirty="0" smtClean="0">
              <a:latin typeface="微軟正黑體" pitchFamily="34" charset="-120"/>
              <a:ea typeface="微軟正黑體" pitchFamily="34" charset="-120"/>
            </a:endParaRPr>
          </a:p>
          <a:p>
            <a:pPr eaLnBrk="1" hangingPunct="1">
              <a:spcBef>
                <a:spcPct val="10000"/>
              </a:spcBef>
              <a:buClr>
                <a:schemeClr val="tx1"/>
              </a:buClr>
              <a:buFont typeface="華康超明體" pitchFamily="49" charset="-120"/>
              <a:buAutoNum type="ea1ChtPeriod"/>
            </a:pPr>
            <a:r>
              <a:rPr lang="zh-TW" altLang="en-US" sz="2400" dirty="0" smtClean="0">
                <a:latin typeface="微軟正黑體" pitchFamily="34" charset="-120"/>
                <a:ea typeface="微軟正黑體" pitchFamily="34" charset="-120"/>
              </a:rPr>
              <a:t>集體</a:t>
            </a:r>
            <a:r>
              <a:rPr lang="zh-TW" altLang="en-US" sz="2400" dirty="0">
                <a:latin typeface="微軟正黑體" pitchFamily="34" charset="-120"/>
                <a:ea typeface="微軟正黑體" pitchFamily="34" charset="-120"/>
              </a:rPr>
              <a:t>報名系統操作說明</a:t>
            </a:r>
            <a:endParaRPr lang="en-US" altLang="zh-TW" sz="2400" dirty="0">
              <a:latin typeface="微軟正黑體" pitchFamily="34" charset="-120"/>
              <a:ea typeface="微軟正黑體" pitchFamily="34" charset="-120"/>
            </a:endParaRPr>
          </a:p>
          <a:p>
            <a:pPr eaLnBrk="1" hangingPunct="1">
              <a:spcBef>
                <a:spcPct val="10000"/>
              </a:spcBef>
              <a:buClr>
                <a:schemeClr val="tx1"/>
              </a:buClr>
              <a:buFont typeface="華康超明體" pitchFamily="49" charset="-120"/>
              <a:buAutoNum type="ea1ChtPeriod"/>
            </a:pPr>
            <a:r>
              <a:rPr lang="zh-TW" altLang="en-US" sz="2400" dirty="0">
                <a:latin typeface="微軟正黑體" pitchFamily="34" charset="-120"/>
                <a:ea typeface="微軟正黑體" pitchFamily="34" charset="-120"/>
              </a:rPr>
              <a:t>個別報名系統操作說明</a:t>
            </a:r>
          </a:p>
        </p:txBody>
      </p:sp>
      <p:sp>
        <p:nvSpPr>
          <p:cNvPr id="4099" name="Rectangle 2"/>
          <p:cNvSpPr txBox="1">
            <a:spLocks noChangeArrowheads="1"/>
          </p:cNvSpPr>
          <p:nvPr/>
        </p:nvSpPr>
        <p:spPr bwMode="auto">
          <a:xfrm>
            <a:off x="611188" y="1557338"/>
            <a:ext cx="80391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lgn="ctr" eaLnBrk="1" hangingPunct="1">
              <a:spcBef>
                <a:spcPct val="0"/>
              </a:spcBef>
              <a:buFontTx/>
              <a:buNone/>
            </a:pPr>
            <a:r>
              <a:rPr lang="zh-TW" altLang="en-US" sz="4400" dirty="0">
                <a:solidFill>
                  <a:srgbClr val="660066"/>
                </a:solidFill>
                <a:latin typeface="華康超明體" pitchFamily="49" charset="-120"/>
                <a:ea typeface="華康超明體" pitchFamily="49" charset="-120"/>
              </a:rPr>
              <a:t>甄選入學</a:t>
            </a:r>
          </a:p>
        </p:txBody>
      </p:sp>
      <p:sp>
        <p:nvSpPr>
          <p:cNvPr id="4100" name="投影片編號版面配置區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itchFamily="34" charset="0"/>
                <a:ea typeface="華康中黑體" pitchFamily="49" charset="-120"/>
              </a:defRPr>
            </a:lvl1pPr>
            <a:lvl2pPr marL="742950" indent="-285750" eaLnBrk="0" hangingPunct="0">
              <a:spcBef>
                <a:spcPct val="20000"/>
              </a:spcBef>
              <a:buChar char="–"/>
              <a:defRPr kumimoji="1" sz="2800">
                <a:solidFill>
                  <a:schemeClr val="tx1"/>
                </a:solidFill>
                <a:latin typeface="Arial" pitchFamily="34" charset="0"/>
                <a:ea typeface="華康中黑體" pitchFamily="49" charset="-120"/>
              </a:defRPr>
            </a:lvl2pPr>
            <a:lvl3pPr marL="1143000" indent="-228600" eaLnBrk="0" hangingPunct="0">
              <a:spcBef>
                <a:spcPct val="20000"/>
              </a:spcBef>
              <a:buChar char="•"/>
              <a:defRPr kumimoji="1" sz="2400">
                <a:solidFill>
                  <a:schemeClr val="tx1"/>
                </a:solidFill>
                <a:latin typeface="Arial" pitchFamily="34" charset="0"/>
                <a:ea typeface="華康中黑體" pitchFamily="49" charset="-120"/>
              </a:defRPr>
            </a:lvl3pPr>
            <a:lvl4pPr marL="1600200" indent="-228600" eaLnBrk="0" hangingPunct="0">
              <a:spcBef>
                <a:spcPct val="20000"/>
              </a:spcBef>
              <a:buChar char="–"/>
              <a:defRPr kumimoji="1" sz="2000">
                <a:solidFill>
                  <a:schemeClr val="tx1"/>
                </a:solidFill>
                <a:latin typeface="Arial" pitchFamily="34" charset="0"/>
                <a:ea typeface="華康中黑體" pitchFamily="49" charset="-120"/>
              </a:defRPr>
            </a:lvl4pPr>
            <a:lvl5pPr marL="2057400" indent="-228600" eaLnBrk="0" hangingPunct="0">
              <a:spcBef>
                <a:spcPct val="20000"/>
              </a:spcBef>
              <a:buChar char="»"/>
              <a:defRPr kumimoji="1" sz="2000">
                <a:solidFill>
                  <a:schemeClr val="tx1"/>
                </a:solidFill>
                <a:latin typeface="Arial" pitchFamily="34"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華康中黑體" pitchFamily="49" charset="-120"/>
              </a:defRPr>
            </a:lvl9pPr>
          </a:lstStyle>
          <a:p>
            <a:pPr>
              <a:spcBef>
                <a:spcPct val="0"/>
              </a:spcBef>
              <a:buFontTx/>
              <a:buNone/>
            </a:pPr>
            <a:fld id="{0854DA94-C0ED-469A-A2A7-8AFF8FD96BB4}" type="slidenum">
              <a:rPr lang="zh-TW" altLang="en-US" sz="1400" smtClean="0">
                <a:ea typeface="新細明體" pitchFamily="18" charset="-120"/>
              </a:rPr>
              <a:pPr>
                <a:spcBef>
                  <a:spcPct val="0"/>
                </a:spcBef>
                <a:buFontTx/>
                <a:buNone/>
              </a:pPr>
              <a:t>2</a:t>
            </a:fld>
            <a:endParaRPr lang="en-US" altLang="zh-TW" sz="1400" smtClean="0">
              <a:ea typeface="新細明體" pitchFamily="18" charset="-120"/>
            </a:endParaRPr>
          </a:p>
        </p:txBody>
      </p:sp>
    </p:spTree>
    <p:extLst>
      <p:ext uri="{BB962C8B-B14F-4D97-AF65-F5344CB8AC3E}">
        <p14:creationId xmlns:p14="http://schemas.microsoft.com/office/powerpoint/2010/main" val="41166033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15901" y="908050"/>
            <a:ext cx="8676580" cy="5355077"/>
          </a:xfrm>
          <a:prstGeom prst="rect">
            <a:avLst/>
          </a:prstGeom>
        </p:spPr>
      </p:pic>
      <p:sp>
        <p:nvSpPr>
          <p:cNvPr id="320523" name="Rectangle 14"/>
          <p:cNvSpPr>
            <a:spLocks noChangeArrowheads="1"/>
          </p:cNvSpPr>
          <p:nvPr/>
        </p:nvSpPr>
        <p:spPr bwMode="auto">
          <a:xfrm>
            <a:off x="611560" y="2574905"/>
            <a:ext cx="2956548" cy="1838325"/>
          </a:xfrm>
          <a:prstGeom prst="rect">
            <a:avLst/>
          </a:prstGeom>
          <a:solidFill>
            <a:schemeClr val="bg1">
              <a:alpha val="79999"/>
            </a:schemeClr>
          </a:solidFill>
          <a:ln w="9525">
            <a:noFill/>
            <a:miter lim="800000"/>
            <a:headEnd/>
            <a:tailEnd/>
          </a:ln>
        </p:spPr>
        <p:txBody>
          <a:bodyPr wrap="none" anchor="ctr"/>
          <a:lstStyle/>
          <a:p>
            <a:endParaRPr lang="zh-TW" altLang="en-US"/>
          </a:p>
        </p:txBody>
      </p:sp>
      <p:sp>
        <p:nvSpPr>
          <p:cNvPr id="320516" name="Rectangle 3"/>
          <p:cNvSpPr>
            <a:spLocks noGrp="1" noChangeArrowheads="1"/>
          </p:cNvSpPr>
          <p:nvPr>
            <p:ph type="title" idx="4294967295"/>
          </p:nvPr>
        </p:nvSpPr>
        <p:spPr>
          <a:xfrm>
            <a:off x="215900" y="265113"/>
            <a:ext cx="8820596" cy="642937"/>
          </a:xfrm>
        </p:spPr>
        <p:txBody>
          <a:bodyPr/>
          <a:lstStyle/>
          <a:p>
            <a:pPr eaLnBrk="1" hangingPunct="1"/>
            <a:r>
              <a:rPr lang="zh-TW" altLang="en-US" sz="3800" kern="1200" dirty="0">
                <a:solidFill>
                  <a:schemeClr val="tx1"/>
                </a:solidFill>
                <a:latin typeface="華康超明體" pitchFamily="49" charset="-120"/>
                <a:ea typeface="華康超明體" pitchFamily="49" charset="-120"/>
              </a:rPr>
              <a:t>資格審查登錄</a:t>
            </a:r>
            <a:r>
              <a:rPr lang="en-US" altLang="zh-TW" sz="3800" kern="1200" dirty="0">
                <a:solidFill>
                  <a:schemeClr val="tx1"/>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匯入學生資料（整批作業</a:t>
            </a:r>
            <a:r>
              <a:rPr lang="en-US" altLang="zh-TW" sz="3800" kern="1200" dirty="0" smtClean="0">
                <a:solidFill>
                  <a:srgbClr val="FF0000"/>
                </a:solidFill>
                <a:latin typeface="華康超明體" pitchFamily="49" charset="-120"/>
                <a:ea typeface="華康超明體" pitchFamily="49" charset="-120"/>
              </a:rPr>
              <a:t>)</a:t>
            </a:r>
          </a:p>
        </p:txBody>
      </p:sp>
      <p:sp>
        <p:nvSpPr>
          <p:cNvPr id="320517" name="Rectangle 4"/>
          <p:cNvSpPr>
            <a:spLocks noChangeArrowheads="1"/>
          </p:cNvSpPr>
          <p:nvPr/>
        </p:nvSpPr>
        <p:spPr bwMode="auto">
          <a:xfrm>
            <a:off x="4712962" y="3194710"/>
            <a:ext cx="1823537" cy="503272"/>
          </a:xfrm>
          <a:prstGeom prst="rect">
            <a:avLst/>
          </a:prstGeom>
          <a:noFill/>
          <a:ln w="38100" algn="ctr">
            <a:solidFill>
              <a:srgbClr val="FF0000"/>
            </a:solidFill>
            <a:prstDash val="sysDot"/>
            <a:miter lim="800000"/>
            <a:headEnd/>
            <a:tailEnd/>
          </a:ln>
        </p:spPr>
        <p:txBody>
          <a:bodyPr wrap="none" anchor="ctr"/>
          <a:lstStyle/>
          <a:p>
            <a:pPr algn="just">
              <a:buFontTx/>
              <a:buChar char="•"/>
            </a:pPr>
            <a:endParaRPr kumimoji="0" lang="zh-TW" altLang="en-US"/>
          </a:p>
        </p:txBody>
      </p:sp>
      <p:sp>
        <p:nvSpPr>
          <p:cNvPr id="324615" name="AutoShape 7"/>
          <p:cNvSpPr>
            <a:spLocks noChangeArrowheads="1"/>
          </p:cNvSpPr>
          <p:nvPr/>
        </p:nvSpPr>
        <p:spPr bwMode="auto">
          <a:xfrm rot="10800000">
            <a:off x="2089834" y="5132398"/>
            <a:ext cx="6029325" cy="779442"/>
          </a:xfrm>
          <a:prstGeom prst="wedgeRectCallout">
            <a:avLst>
              <a:gd name="adj1" fmla="val -21066"/>
              <a:gd name="adj2" fmla="val 22497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zh-TW" altLang="en-US" dirty="0" smtClean="0">
                <a:solidFill>
                  <a:srgbClr val="000000"/>
                </a:solidFill>
                <a:latin typeface="微軟正黑體" pitchFamily="34" charset="-120"/>
                <a:ea typeface="微軟正黑體" pitchFamily="34" charset="-120"/>
              </a:rPr>
              <a:t>將</a:t>
            </a:r>
            <a:r>
              <a:rPr kumimoji="0" lang="zh-TW" altLang="en-US" dirty="0">
                <a:solidFill>
                  <a:srgbClr val="000000"/>
                </a:solidFill>
                <a:latin typeface="微軟正黑體" pitchFamily="34" charset="-120"/>
                <a:ea typeface="微軟正黑體" pitchFamily="34" charset="-120"/>
              </a:rPr>
              <a:t>編輯完之考生資料匯入</a:t>
            </a:r>
            <a:r>
              <a:rPr kumimoji="0" lang="en-US" altLang="zh-TW" dirty="0">
                <a:solidFill>
                  <a:srgbClr val="000000"/>
                </a:solidFill>
                <a:latin typeface="微軟正黑體" pitchFamily="34" charset="-120"/>
                <a:ea typeface="微軟正黑體" pitchFamily="34" charset="-120"/>
              </a:rPr>
              <a:t>(CSV</a:t>
            </a:r>
            <a:r>
              <a:rPr kumimoji="0" lang="zh-TW" altLang="en-US" dirty="0">
                <a:solidFill>
                  <a:srgbClr val="000000"/>
                </a:solidFill>
                <a:latin typeface="微軟正黑體" pitchFamily="34" charset="-120"/>
                <a:ea typeface="微軟正黑體" pitchFamily="34" charset="-120"/>
              </a:rPr>
              <a:t>格式</a:t>
            </a:r>
            <a:r>
              <a:rPr kumimoji="0" lang="en-US" altLang="zh-TW" dirty="0">
                <a:solidFill>
                  <a:srgbClr val="000000"/>
                </a:solidFill>
                <a:latin typeface="微軟正黑體" pitchFamily="34" charset="-120"/>
                <a:ea typeface="微軟正黑體" pitchFamily="34" charset="-120"/>
              </a:rPr>
              <a:t>)</a:t>
            </a:r>
          </a:p>
          <a:p>
            <a:r>
              <a:rPr kumimoji="0" lang="zh-TW" altLang="en-US" dirty="0">
                <a:solidFill>
                  <a:srgbClr val="000000"/>
                </a:solidFill>
                <a:latin typeface="微軟正黑體" pitchFamily="34" charset="-120"/>
                <a:ea typeface="微軟正黑體" pitchFamily="34" charset="-120"/>
              </a:rPr>
              <a:t>檔案名稱格式：學校代碼</a:t>
            </a:r>
            <a:r>
              <a:rPr kumimoji="0" lang="en-US" altLang="zh-TW" dirty="0">
                <a:solidFill>
                  <a:srgbClr val="000000"/>
                </a:solidFill>
                <a:latin typeface="微軟正黑體" pitchFamily="34" charset="-120"/>
                <a:ea typeface="微軟正黑體" pitchFamily="34" charset="-120"/>
              </a:rPr>
              <a:t>+Stud.csv</a:t>
            </a:r>
            <a:r>
              <a:rPr kumimoji="0" lang="zh-TW" altLang="en-US" dirty="0">
                <a:solidFill>
                  <a:srgbClr val="000000"/>
                </a:solidFill>
                <a:latin typeface="微軟正黑體" pitchFamily="34" charset="-120"/>
                <a:ea typeface="微軟正黑體" pitchFamily="34" charset="-120"/>
              </a:rPr>
              <a:t>；班級代碼</a:t>
            </a:r>
            <a:r>
              <a:rPr kumimoji="0" lang="en-US" altLang="zh-TW" dirty="0">
                <a:solidFill>
                  <a:srgbClr val="000000"/>
                </a:solidFill>
                <a:latin typeface="微軟正黑體" pitchFamily="34" charset="-120"/>
                <a:ea typeface="微軟正黑體" pitchFamily="34" charset="-120"/>
              </a:rPr>
              <a:t>+Class.csv</a:t>
            </a:r>
          </a:p>
        </p:txBody>
      </p:sp>
      <p:grpSp>
        <p:nvGrpSpPr>
          <p:cNvPr id="8" name="群組 7"/>
          <p:cNvGrpSpPr/>
          <p:nvPr/>
        </p:nvGrpSpPr>
        <p:grpSpPr>
          <a:xfrm>
            <a:off x="254995" y="2871513"/>
            <a:ext cx="4493200" cy="2150091"/>
            <a:chOff x="-642974" y="6572272"/>
            <a:chExt cx="4493200" cy="2150091"/>
          </a:xfrm>
        </p:grpSpPr>
        <p:pic>
          <p:nvPicPr>
            <p:cNvPr id="9" name="Picture 15" descr="8csv圖示"/>
            <p:cNvPicPr>
              <a:picLocks noChangeAspect="1" noChangeArrowheads="1"/>
            </p:cNvPicPr>
            <p:nvPr/>
          </p:nvPicPr>
          <p:blipFill>
            <a:blip r:embed="rId4" cstate="screen">
              <a:extLst>
                <a:ext uri="{28A0092B-C50C-407E-A947-70E740481C1C}">
                  <a14:useLocalDpi xmlns:a14="http://schemas.microsoft.com/office/drawing/2010/main"/>
                </a:ext>
              </a:extLst>
            </a:blip>
            <a:srcRect l="940" t="2118"/>
            <a:stretch>
              <a:fillRect/>
            </a:stretch>
          </p:blipFill>
          <p:spPr bwMode="auto">
            <a:xfrm>
              <a:off x="-642974" y="6572272"/>
              <a:ext cx="3600450" cy="1511300"/>
            </a:xfrm>
            <a:prstGeom prst="rect">
              <a:avLst/>
            </a:prstGeom>
            <a:noFill/>
            <a:ln w="28575">
              <a:solidFill>
                <a:srgbClr val="6666FF"/>
              </a:solidFill>
              <a:miter lim="800000"/>
              <a:headEnd/>
              <a:tailEnd/>
            </a:ln>
          </p:spPr>
        </p:pic>
        <p:sp>
          <p:nvSpPr>
            <p:cNvPr id="10" name="Rectangle 5"/>
            <p:cNvSpPr>
              <a:spLocks noChangeArrowheads="1"/>
            </p:cNvSpPr>
            <p:nvPr/>
          </p:nvSpPr>
          <p:spPr bwMode="auto">
            <a:xfrm>
              <a:off x="1546233" y="7224695"/>
              <a:ext cx="650875" cy="720725"/>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Calibri" pitchFamily="34" charset="0"/>
                <a:ea typeface="新細明體" charset="-120"/>
              </a:endParaRPr>
            </a:p>
          </p:txBody>
        </p:sp>
        <p:sp>
          <p:nvSpPr>
            <p:cNvPr id="11" name="AutoShape 6"/>
            <p:cNvSpPr>
              <a:spLocks noChangeArrowheads="1"/>
            </p:cNvSpPr>
            <p:nvPr/>
          </p:nvSpPr>
          <p:spPr bwMode="auto">
            <a:xfrm rot="10800000">
              <a:off x="2329508" y="8288976"/>
              <a:ext cx="1520718" cy="433387"/>
            </a:xfrm>
            <a:prstGeom prst="wedgeRectCallout">
              <a:avLst>
                <a:gd name="adj1" fmla="val 86863"/>
                <a:gd name="adj2" fmla="val 13273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rot="10800000" anchor="ctr" anchorCtr="1"/>
            <a:lstStyle/>
            <a:p>
              <a:r>
                <a:rPr kumimoji="0" lang="en-US" altLang="zh-TW" sz="1600" dirty="0">
                  <a:latin typeface="微軟正黑體" pitchFamily="34" charset="-120"/>
                  <a:ea typeface="微軟正黑體" pitchFamily="34" charset="-120"/>
                </a:rPr>
                <a:t>CSV</a:t>
              </a:r>
              <a:r>
                <a:rPr kumimoji="0" lang="zh-TW" altLang="en-US" sz="1600" dirty="0">
                  <a:latin typeface="微軟正黑體" pitchFamily="34" charset="-120"/>
                  <a:ea typeface="微軟正黑體" pitchFamily="34" charset="-120"/>
                </a:rPr>
                <a:t>檔案圖示</a:t>
              </a:r>
              <a:endParaRPr kumimoji="0" lang="en-US" altLang="zh-TW" sz="1600" dirty="0">
                <a:latin typeface="微軟正黑體" pitchFamily="34" charset="-120"/>
                <a:ea typeface="微軟正黑體" pitchFamily="34" charset="-120"/>
              </a:endParaRPr>
            </a:p>
          </p:txBody>
        </p:sp>
      </p:gr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20</a:t>
            </a:fld>
            <a:endParaRPr lang="en-US" altLang="zh-TW"/>
          </a:p>
        </p:txBody>
      </p:sp>
      <p:sp>
        <p:nvSpPr>
          <p:cNvPr id="12" name="矩形 11"/>
          <p:cNvSpPr/>
          <p:nvPr/>
        </p:nvSpPr>
        <p:spPr>
          <a:xfrm>
            <a:off x="6156176" y="938213"/>
            <a:ext cx="1512168" cy="170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9511" y="980728"/>
            <a:ext cx="8852273"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5460" name="Rectangle 3"/>
          <p:cNvSpPr>
            <a:spLocks noGrp="1" noChangeArrowheads="1"/>
          </p:cNvSpPr>
          <p:nvPr>
            <p:ph type="title" idx="4294967295"/>
          </p:nvPr>
        </p:nvSpPr>
        <p:spPr>
          <a:xfrm>
            <a:off x="215900" y="203200"/>
            <a:ext cx="8388350" cy="654050"/>
          </a:xfrm>
        </p:spPr>
        <p:txBody>
          <a:bodyPr/>
          <a:lstStyle/>
          <a:p>
            <a:pPr eaLnBrk="1" hangingPunct="1"/>
            <a:r>
              <a:rPr lang="zh-TW" altLang="en-US" sz="3800" kern="1200" dirty="0">
                <a:solidFill>
                  <a:schemeClr val="tx1"/>
                </a:solidFill>
                <a:latin typeface="華康超明體" pitchFamily="49" charset="-120"/>
                <a:ea typeface="華康超明體" pitchFamily="49" charset="-120"/>
              </a:rPr>
              <a:t>資格審查登錄</a:t>
            </a:r>
            <a:r>
              <a:rPr lang="en-US" altLang="zh-TW" sz="3800" kern="1200" dirty="0">
                <a:solidFill>
                  <a:schemeClr val="tx1"/>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匯入學生資料錯誤提示</a:t>
            </a:r>
            <a:endParaRPr lang="en-US" altLang="zh-TW" sz="3800" kern="1200" dirty="0" smtClean="0">
              <a:solidFill>
                <a:srgbClr val="FF0000"/>
              </a:solidFill>
              <a:latin typeface="華康超明體" pitchFamily="49" charset="-120"/>
              <a:ea typeface="華康超明體" pitchFamily="49" charset="-120"/>
            </a:endParaRPr>
          </a:p>
        </p:txBody>
      </p:sp>
      <p:sp>
        <p:nvSpPr>
          <p:cNvPr id="328709" name="AutoShape 5"/>
          <p:cNvSpPr>
            <a:spLocks noChangeArrowheads="1"/>
          </p:cNvSpPr>
          <p:nvPr/>
        </p:nvSpPr>
        <p:spPr bwMode="auto">
          <a:xfrm>
            <a:off x="2843213" y="1490812"/>
            <a:ext cx="3311525" cy="354012"/>
          </a:xfrm>
          <a:prstGeom prst="wedgeRectCallout">
            <a:avLst>
              <a:gd name="adj1" fmla="val 18505"/>
              <a:gd name="adj2" fmla="val 9529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告知匯入資料欄位錯誤訊息</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21</a:t>
            </a:fld>
            <a:endParaRPr lang="en-US" altLang="zh-TW"/>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503747" y="1038982"/>
            <a:ext cx="8172028" cy="5206243"/>
          </a:xfrm>
          <a:prstGeom prst="rect">
            <a:avLst/>
          </a:prstGeom>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22</a:t>
            </a:fld>
            <a:endParaRPr lang="en-US" altLang="zh-TW"/>
          </a:p>
        </p:txBody>
      </p:sp>
      <p:sp>
        <p:nvSpPr>
          <p:cNvPr id="4" name="Rectangle 3"/>
          <p:cNvSpPr txBox="1">
            <a:spLocks noChangeArrowheads="1"/>
          </p:cNvSpPr>
          <p:nvPr/>
        </p:nvSpPr>
        <p:spPr bwMode="auto">
          <a:xfrm>
            <a:off x="215900" y="193675"/>
            <a:ext cx="8928100" cy="6635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600" kern="1200" smtClean="0">
                <a:solidFill>
                  <a:schemeClr val="tx1"/>
                </a:solidFill>
                <a:latin typeface="華康超明體" pitchFamily="49" charset="-120"/>
                <a:ea typeface="華康超明體" pitchFamily="49" charset="-120"/>
              </a:rPr>
              <a:t>資格審查登錄</a:t>
            </a:r>
            <a:r>
              <a:rPr lang="en-US" altLang="zh-TW" sz="3800" kern="1200" smtClean="0">
                <a:solidFill>
                  <a:schemeClr val="tx1"/>
                </a:solidFill>
                <a:latin typeface="華康超明體" pitchFamily="49" charset="-120"/>
                <a:ea typeface="華康超明體" pitchFamily="49" charset="-120"/>
              </a:rPr>
              <a:t>-</a:t>
            </a:r>
            <a:r>
              <a:rPr lang="zh-TW" altLang="en-US" sz="3600" kern="1200" smtClean="0">
                <a:solidFill>
                  <a:srgbClr val="FF0000"/>
                </a:solidFill>
                <a:latin typeface="華康超明體" pitchFamily="49" charset="-120"/>
                <a:ea typeface="華康超明體" pitchFamily="49" charset="-120"/>
              </a:rPr>
              <a:t>編修學生基本資料單筆作業</a:t>
            </a:r>
            <a:endParaRPr lang="en-US" altLang="zh-TW" sz="3600" kern="1200" dirty="0" smtClean="0">
              <a:solidFill>
                <a:srgbClr val="FF0000"/>
              </a:solidFill>
              <a:latin typeface="華康超明體" pitchFamily="49" charset="-120"/>
              <a:ea typeface="華康超明體" pitchFamily="49" charset="-120"/>
            </a:endParaRPr>
          </a:p>
        </p:txBody>
      </p:sp>
      <p:sp>
        <p:nvSpPr>
          <p:cNvPr id="9" name="AutoShape 5"/>
          <p:cNvSpPr>
            <a:spLocks noChangeArrowheads="1"/>
          </p:cNvSpPr>
          <p:nvPr/>
        </p:nvSpPr>
        <p:spPr bwMode="auto">
          <a:xfrm>
            <a:off x="5652120" y="1252772"/>
            <a:ext cx="3000285" cy="428625"/>
          </a:xfrm>
          <a:prstGeom prst="wedgeRectCallout">
            <a:avLst>
              <a:gd name="adj1" fmla="val 12543"/>
              <a:gd name="adj2" fmla="val 13061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編輯完成請按「儲存」按鈕</a:t>
            </a:r>
          </a:p>
        </p:txBody>
      </p:sp>
      <p:sp>
        <p:nvSpPr>
          <p:cNvPr id="8" name="AutoShape 6"/>
          <p:cNvSpPr>
            <a:spLocks noChangeArrowheads="1"/>
          </p:cNvSpPr>
          <p:nvPr/>
        </p:nvSpPr>
        <p:spPr bwMode="auto">
          <a:xfrm>
            <a:off x="179909" y="1916832"/>
            <a:ext cx="647676" cy="2520280"/>
          </a:xfrm>
          <a:prstGeom prst="wedgeRectCallout">
            <a:avLst>
              <a:gd name="adj1" fmla="val 94051"/>
              <a:gd name="adj2" fmla="val -1216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點選班級、考生資料進行單筆資料編修</a:t>
            </a:r>
          </a:p>
        </p:txBody>
      </p:sp>
      <p:sp>
        <p:nvSpPr>
          <p:cNvPr id="7" name="矩形 6"/>
          <p:cNvSpPr/>
          <p:nvPr/>
        </p:nvSpPr>
        <p:spPr>
          <a:xfrm>
            <a:off x="5652119" y="1098265"/>
            <a:ext cx="1872209" cy="170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856072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a:stretch>
            <a:fillRect/>
          </a:stretch>
        </p:blipFill>
        <p:spPr>
          <a:xfrm>
            <a:off x="215900" y="1278840"/>
            <a:ext cx="8672146" cy="3086264"/>
          </a:xfrm>
          <a:prstGeom prst="rect">
            <a:avLst/>
          </a:prstGeom>
        </p:spPr>
      </p:pic>
      <p:sp>
        <p:nvSpPr>
          <p:cNvPr id="276484" name="Rectangle 3"/>
          <p:cNvSpPr>
            <a:spLocks noGrp="1" noChangeArrowheads="1"/>
          </p:cNvSpPr>
          <p:nvPr>
            <p:ph type="title" idx="4294967295"/>
          </p:nvPr>
        </p:nvSpPr>
        <p:spPr>
          <a:xfrm>
            <a:off x="215900" y="193675"/>
            <a:ext cx="8928100" cy="663575"/>
          </a:xfrm>
        </p:spPr>
        <p:txBody>
          <a:bodyPr/>
          <a:lstStyle/>
          <a:p>
            <a:pPr eaLnBrk="1" hangingPunct="1"/>
            <a:r>
              <a:rPr lang="zh-TW" altLang="en-US" sz="3600" kern="1200" dirty="0">
                <a:solidFill>
                  <a:schemeClr val="tx1"/>
                </a:solidFill>
                <a:latin typeface="華康超明體" pitchFamily="49" charset="-120"/>
                <a:ea typeface="華康超明體" pitchFamily="49" charset="-120"/>
              </a:rPr>
              <a:t>資格審查登錄</a:t>
            </a:r>
            <a:r>
              <a:rPr lang="en-US" altLang="zh-TW" sz="3800" kern="1200" dirty="0" smtClean="0">
                <a:solidFill>
                  <a:schemeClr val="tx1"/>
                </a:solidFill>
                <a:latin typeface="華康超明體" pitchFamily="49" charset="-120"/>
                <a:ea typeface="華康超明體" pitchFamily="49" charset="-120"/>
              </a:rPr>
              <a:t>-</a:t>
            </a:r>
            <a:r>
              <a:rPr lang="zh-TW" altLang="en-US" sz="3600" kern="1200" dirty="0" smtClean="0">
                <a:solidFill>
                  <a:srgbClr val="FF0000"/>
                </a:solidFill>
                <a:latin typeface="華康超明體" pitchFamily="49" charset="-120"/>
                <a:ea typeface="華康超明體" pitchFamily="49" charset="-120"/>
              </a:rPr>
              <a:t>單一新增考生</a:t>
            </a:r>
            <a:endParaRPr lang="en-US" altLang="zh-TW" sz="3600" kern="1200" dirty="0" smtClean="0">
              <a:solidFill>
                <a:srgbClr val="FF0000"/>
              </a:solidFill>
              <a:latin typeface="華康超明體" pitchFamily="49" charset="-120"/>
              <a:ea typeface="華康超明體" pitchFamily="49" charset="-120"/>
            </a:endParaRPr>
          </a:p>
        </p:txBody>
      </p:sp>
      <p:sp>
        <p:nvSpPr>
          <p:cNvPr id="14" name="AutoShape 5"/>
          <p:cNvSpPr>
            <a:spLocks noChangeArrowheads="1"/>
          </p:cNvSpPr>
          <p:nvPr/>
        </p:nvSpPr>
        <p:spPr bwMode="auto">
          <a:xfrm>
            <a:off x="6416174" y="2737371"/>
            <a:ext cx="2270626" cy="1440161"/>
          </a:xfrm>
          <a:prstGeom prst="wedgeRectCallout">
            <a:avLst>
              <a:gd name="adj1" fmla="val -9873"/>
              <a:gd name="adj2" fmla="val -6363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個別新增考生</a:t>
            </a:r>
            <a:endParaRPr kumimoji="0" lang="en-US" altLang="zh-TW" dirty="0">
              <a:solidFill>
                <a:srgbClr val="000000"/>
              </a:solidFill>
              <a:latin typeface="微軟正黑體" pitchFamily="34" charset="-120"/>
              <a:ea typeface="微軟正黑體" pitchFamily="34" charset="-120"/>
            </a:endParaRPr>
          </a:p>
          <a:p>
            <a:pPr marL="228600" indent="-228600"/>
            <a:r>
              <a:rPr kumimoji="0" lang="en-US" altLang="zh-TW" dirty="0">
                <a:solidFill>
                  <a:srgbClr val="000000"/>
                </a:solidFill>
                <a:latin typeface="微軟正黑體" pitchFamily="34" charset="-120"/>
                <a:ea typeface="微軟正黑體" pitchFamily="34" charset="-120"/>
              </a:rPr>
              <a:t>1.</a:t>
            </a:r>
            <a:r>
              <a:rPr kumimoji="0" lang="zh-TW" altLang="en-US" dirty="0">
                <a:solidFill>
                  <a:srgbClr val="000000"/>
                </a:solidFill>
                <a:latin typeface="微軟正黑體" pitchFamily="34" charset="-120"/>
                <a:ea typeface="微軟正黑體" pitchFamily="34" charset="-120"/>
              </a:rPr>
              <a:t>統測個報之應屆畢業生由各校新增</a:t>
            </a:r>
            <a:endParaRPr kumimoji="0" lang="en-US" altLang="zh-TW" dirty="0">
              <a:solidFill>
                <a:srgbClr val="000000"/>
              </a:solidFill>
              <a:latin typeface="微軟正黑體" pitchFamily="34" charset="-120"/>
              <a:ea typeface="微軟正黑體" pitchFamily="34" charset="-120"/>
            </a:endParaRPr>
          </a:p>
          <a:p>
            <a:pPr marL="228600" indent="-228600"/>
            <a:r>
              <a:rPr kumimoji="0" lang="en-US" altLang="zh-TW" dirty="0">
                <a:solidFill>
                  <a:srgbClr val="000000"/>
                </a:solidFill>
                <a:latin typeface="微軟正黑體" pitchFamily="34" charset="-120"/>
                <a:ea typeface="微軟正黑體" pitchFamily="34" charset="-120"/>
              </a:rPr>
              <a:t>2.</a:t>
            </a:r>
            <a:r>
              <a:rPr kumimoji="0" lang="zh-TW" altLang="en-US" dirty="0">
                <a:solidFill>
                  <a:srgbClr val="000000"/>
                </a:solidFill>
                <a:latin typeface="微軟正黑體" pitchFamily="34" charset="-120"/>
                <a:ea typeface="微軟正黑體" pitchFamily="34" charset="-120"/>
              </a:rPr>
              <a:t>轉學生統一由轉入單位辦理</a:t>
            </a:r>
            <a:endParaRPr kumimoji="0" lang="en-US" altLang="zh-TW" dirty="0">
              <a:solidFill>
                <a:srgbClr val="00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23</a:t>
            </a:fld>
            <a:endParaRPr lang="en-US" altLang="zh-TW"/>
          </a:p>
        </p:txBody>
      </p:sp>
      <p:sp>
        <p:nvSpPr>
          <p:cNvPr id="6" name="矩形 5"/>
          <p:cNvSpPr/>
          <p:nvPr/>
        </p:nvSpPr>
        <p:spPr>
          <a:xfrm>
            <a:off x="6156176" y="1340768"/>
            <a:ext cx="1349657" cy="170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36214" y="928688"/>
            <a:ext cx="8639795" cy="4467446"/>
          </a:xfrm>
          <a:prstGeom prst="rect">
            <a:avLst/>
          </a:prstGeom>
        </p:spPr>
      </p:pic>
      <p:sp>
        <p:nvSpPr>
          <p:cNvPr id="277509" name="Rectangle 4"/>
          <p:cNvSpPr>
            <a:spLocks noGrp="1" noChangeArrowheads="1"/>
          </p:cNvSpPr>
          <p:nvPr>
            <p:ph type="title" idx="4294967295"/>
          </p:nvPr>
        </p:nvSpPr>
        <p:spPr>
          <a:xfrm>
            <a:off x="230187" y="142875"/>
            <a:ext cx="8913813" cy="785813"/>
          </a:xfrm>
        </p:spPr>
        <p:txBody>
          <a:bodyPr/>
          <a:lstStyle/>
          <a:p>
            <a:pPr eaLnBrk="1" hangingPunct="1"/>
            <a:r>
              <a:rPr lang="zh-TW" altLang="en-US" sz="3600" kern="1200" dirty="0">
                <a:solidFill>
                  <a:schemeClr val="tx1"/>
                </a:solidFill>
                <a:latin typeface="華康超明體" pitchFamily="49" charset="-120"/>
                <a:ea typeface="華康超明體" pitchFamily="49" charset="-120"/>
              </a:rPr>
              <a:t>資格審查登錄</a:t>
            </a:r>
            <a:r>
              <a:rPr lang="en-US" altLang="zh-TW" sz="3800" kern="1200" dirty="0">
                <a:solidFill>
                  <a:schemeClr val="tx1"/>
                </a:solidFill>
                <a:latin typeface="華康超明體" pitchFamily="49" charset="-120"/>
                <a:ea typeface="華康超明體" pitchFamily="49" charset="-120"/>
              </a:rPr>
              <a:t>-</a:t>
            </a:r>
            <a:r>
              <a:rPr lang="zh-TW" altLang="en-US" kern="1200" dirty="0" smtClean="0">
                <a:solidFill>
                  <a:srgbClr val="FF0000"/>
                </a:solidFill>
                <a:latin typeface="華康超明體" pitchFamily="49" charset="-120"/>
                <a:ea typeface="華康超明體" pitchFamily="49" charset="-120"/>
              </a:rPr>
              <a:t>列印</a:t>
            </a:r>
            <a:r>
              <a:rPr lang="zh-TW" altLang="en-US" kern="1200" dirty="0">
                <a:solidFill>
                  <a:srgbClr val="FF0000"/>
                </a:solidFill>
                <a:latin typeface="華康超明體" pitchFamily="49" charset="-120"/>
                <a:ea typeface="華康超明體" pitchFamily="49" charset="-120"/>
              </a:rPr>
              <a:t>學生基本資料修正表</a:t>
            </a:r>
            <a:r>
              <a:rPr lang="en-US" altLang="zh-TW" kern="1200" dirty="0" smtClean="0">
                <a:solidFill>
                  <a:srgbClr val="FF0000"/>
                </a:solidFill>
                <a:latin typeface="華康超明體" pitchFamily="49" charset="-120"/>
                <a:ea typeface="華康超明體" pitchFamily="49" charset="-120"/>
              </a:rPr>
              <a:t>(</a:t>
            </a:r>
            <a:r>
              <a:rPr lang="zh-TW" altLang="en-US" kern="1200" dirty="0" smtClean="0">
                <a:solidFill>
                  <a:srgbClr val="FF0000"/>
                </a:solidFill>
                <a:latin typeface="華康超明體" pitchFamily="49" charset="-120"/>
                <a:ea typeface="華康超明體" pitchFamily="49" charset="-120"/>
              </a:rPr>
              <a:t>班級列印</a:t>
            </a:r>
            <a:r>
              <a:rPr lang="en-US" altLang="zh-TW" kern="1200" dirty="0" smtClean="0">
                <a:solidFill>
                  <a:srgbClr val="FF0000"/>
                </a:solidFill>
                <a:latin typeface="華康超明體" pitchFamily="49" charset="-120"/>
                <a:ea typeface="華康超明體" pitchFamily="49" charset="-120"/>
              </a:rPr>
              <a:t>)</a:t>
            </a:r>
          </a:p>
        </p:txBody>
      </p:sp>
      <p:sp>
        <p:nvSpPr>
          <p:cNvPr id="277510" name="Rectangle 5"/>
          <p:cNvSpPr>
            <a:spLocks noChangeArrowheads="1"/>
          </p:cNvSpPr>
          <p:nvPr/>
        </p:nvSpPr>
        <p:spPr bwMode="auto">
          <a:xfrm>
            <a:off x="3419872" y="4581128"/>
            <a:ext cx="1009665" cy="44342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330758" name="AutoShape 6"/>
          <p:cNvSpPr>
            <a:spLocks noChangeArrowheads="1"/>
          </p:cNvSpPr>
          <p:nvPr/>
        </p:nvSpPr>
        <p:spPr bwMode="auto">
          <a:xfrm>
            <a:off x="755576" y="3179937"/>
            <a:ext cx="1643498" cy="2575052"/>
          </a:xfrm>
          <a:prstGeom prst="wedgeRectCallout">
            <a:avLst>
              <a:gd name="adj1" fmla="val 133721"/>
              <a:gd name="adj2" fmla="val 1561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選擇</a:t>
            </a:r>
            <a:r>
              <a:rPr kumimoji="0" lang="zh-TW" altLang="en-US" dirty="0">
                <a:solidFill>
                  <a:srgbClr val="FF0000"/>
                </a:solidFill>
                <a:latin typeface="微軟正黑體" pitchFamily="34" charset="-120"/>
                <a:ea typeface="微軟正黑體" pitchFamily="34" charset="-120"/>
              </a:rPr>
              <a:t>班級列印</a:t>
            </a:r>
            <a:r>
              <a:rPr kumimoji="0" lang="zh-TW" altLang="en-US" dirty="0">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依</a:t>
            </a:r>
            <a:r>
              <a:rPr kumimoji="0" lang="zh-TW" altLang="en-US" dirty="0" smtClean="0">
                <a:solidFill>
                  <a:srgbClr val="000000"/>
                </a:solidFill>
                <a:latin typeface="微軟正黑體" pitchFamily="34" charset="-120"/>
                <a:ea typeface="微軟正黑體" pitchFamily="34" charset="-120"/>
              </a:rPr>
              <a:t>承辦作業需要，可分班列印「考生基本資料修正表」供考生核對，請務必</a:t>
            </a:r>
            <a:r>
              <a:rPr kumimoji="0" lang="zh-TW" altLang="en-US" dirty="0">
                <a:solidFill>
                  <a:srgbClr val="000000"/>
                </a:solidFill>
                <a:latin typeface="微軟正黑體" pitchFamily="34" charset="-120"/>
                <a:ea typeface="微軟正黑體" pitchFamily="34" charset="-120"/>
              </a:rPr>
              <a:t>確實核</a:t>
            </a:r>
            <a:r>
              <a:rPr kumimoji="0" lang="zh-TW" altLang="en-US" dirty="0" smtClean="0">
                <a:solidFill>
                  <a:srgbClr val="000000"/>
                </a:solidFill>
                <a:latin typeface="微軟正黑體" pitchFamily="34" charset="-120"/>
                <a:ea typeface="微軟正黑體" pitchFamily="34" charset="-120"/>
              </a:rPr>
              <a:t>校考生基本資料</a:t>
            </a:r>
            <a:endParaRPr kumimoji="0" lang="zh-TW" altLang="en-US" dirty="0">
              <a:solidFill>
                <a:srgbClr val="000000"/>
              </a:solidFill>
              <a:latin typeface="微軟正黑體" pitchFamily="34" charset="-120"/>
              <a:ea typeface="微軟正黑體" pitchFamily="34" charset="-120"/>
            </a:endParaRPr>
          </a:p>
          <a:p>
            <a:endParaRPr kumimoji="0" lang="zh-TW" altLang="en-US" dirty="0">
              <a:solidFill>
                <a:srgbClr val="000000"/>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24</a:t>
            </a:fld>
            <a:endParaRPr lang="en-US" altLang="zh-TW"/>
          </a:p>
        </p:txBody>
      </p:sp>
      <p:sp>
        <p:nvSpPr>
          <p:cNvPr id="4" name="矩形 3"/>
          <p:cNvSpPr/>
          <p:nvPr/>
        </p:nvSpPr>
        <p:spPr>
          <a:xfrm>
            <a:off x="1475656" y="2276872"/>
            <a:ext cx="187220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228184" y="938213"/>
            <a:ext cx="1368152" cy="170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50174" y="928688"/>
            <a:ext cx="6217350" cy="3942560"/>
          </a:xfrm>
          <a:prstGeom prst="rect">
            <a:avLst/>
          </a:prstGeom>
        </p:spPr>
      </p:pic>
      <p:sp>
        <p:nvSpPr>
          <p:cNvPr id="323588" name="Rectangle 4"/>
          <p:cNvSpPr>
            <a:spLocks noGrp="1" noChangeArrowheads="1"/>
          </p:cNvSpPr>
          <p:nvPr>
            <p:ph type="title" idx="4294967295"/>
          </p:nvPr>
        </p:nvSpPr>
        <p:spPr>
          <a:xfrm>
            <a:off x="107504" y="142875"/>
            <a:ext cx="8885385" cy="785813"/>
          </a:xfrm>
        </p:spPr>
        <p:txBody>
          <a:bodyPr/>
          <a:lstStyle/>
          <a:p>
            <a:pPr eaLnBrk="1" hangingPunct="1"/>
            <a:r>
              <a:rPr lang="zh-TW" altLang="en-US" sz="3600" kern="1200" dirty="0">
                <a:solidFill>
                  <a:schemeClr val="tx1"/>
                </a:solidFill>
                <a:latin typeface="華康超明體" pitchFamily="49" charset="-120"/>
                <a:ea typeface="華康超明體" pitchFamily="49" charset="-120"/>
              </a:rPr>
              <a:t>資格審查登錄</a:t>
            </a:r>
            <a:r>
              <a:rPr lang="en-US" altLang="zh-TW" sz="3800" kern="1200" dirty="0">
                <a:solidFill>
                  <a:schemeClr val="tx1"/>
                </a:solidFill>
                <a:latin typeface="華康超明體" pitchFamily="49" charset="-120"/>
                <a:ea typeface="華康超明體" pitchFamily="49" charset="-120"/>
              </a:rPr>
              <a:t>-</a:t>
            </a:r>
            <a:r>
              <a:rPr lang="zh-TW" altLang="en-US" kern="1200" dirty="0" smtClean="0">
                <a:solidFill>
                  <a:srgbClr val="FF0000"/>
                </a:solidFill>
                <a:latin typeface="華康超明體" pitchFamily="49" charset="-120"/>
                <a:ea typeface="華康超明體" pitchFamily="49" charset="-120"/>
              </a:rPr>
              <a:t>列印</a:t>
            </a:r>
            <a:r>
              <a:rPr lang="zh-TW" altLang="en-US" kern="1200" dirty="0">
                <a:solidFill>
                  <a:srgbClr val="FF0000"/>
                </a:solidFill>
                <a:latin typeface="華康超明體" pitchFamily="49" charset="-120"/>
                <a:ea typeface="華康超明體" pitchFamily="49" charset="-120"/>
              </a:rPr>
              <a:t>學生基本資料修正</a:t>
            </a:r>
            <a:r>
              <a:rPr lang="zh-TW" altLang="en-US" kern="1200" dirty="0" smtClean="0">
                <a:solidFill>
                  <a:srgbClr val="FF0000"/>
                </a:solidFill>
                <a:latin typeface="華康超明體" pitchFamily="49" charset="-120"/>
                <a:ea typeface="華康超明體" pitchFamily="49" charset="-120"/>
              </a:rPr>
              <a:t>表</a:t>
            </a:r>
            <a:r>
              <a:rPr lang="en-US" altLang="zh-TW" kern="1200" dirty="0" smtClean="0">
                <a:solidFill>
                  <a:srgbClr val="FF0000"/>
                </a:solidFill>
                <a:latin typeface="華康超明體" pitchFamily="49" charset="-120"/>
                <a:ea typeface="華康超明體" pitchFamily="49" charset="-120"/>
              </a:rPr>
              <a:t> (</a:t>
            </a:r>
            <a:r>
              <a:rPr lang="zh-TW" altLang="en-US" kern="1200" dirty="0" smtClean="0">
                <a:solidFill>
                  <a:srgbClr val="FF0000"/>
                </a:solidFill>
                <a:latin typeface="華康超明體" pitchFamily="49" charset="-120"/>
                <a:ea typeface="華康超明體" pitchFamily="49" charset="-120"/>
              </a:rPr>
              <a:t>個人列印</a:t>
            </a:r>
            <a:r>
              <a:rPr lang="en-US" altLang="zh-TW" kern="1200" dirty="0" smtClean="0">
                <a:solidFill>
                  <a:srgbClr val="FF0000"/>
                </a:solidFill>
                <a:latin typeface="華康超明體" pitchFamily="49" charset="-120"/>
                <a:ea typeface="華康超明體" pitchFamily="49" charset="-120"/>
              </a:rPr>
              <a:t>)</a:t>
            </a:r>
          </a:p>
        </p:txBody>
      </p:sp>
      <p:sp>
        <p:nvSpPr>
          <p:cNvPr id="2" name="投影片編號版面配置區 1"/>
          <p:cNvSpPr>
            <a:spLocks noGrp="1"/>
          </p:cNvSpPr>
          <p:nvPr>
            <p:ph type="sldNum" sz="quarter" idx="12"/>
          </p:nvPr>
        </p:nvSpPr>
        <p:spPr>
          <a:xfrm>
            <a:off x="6832439" y="6612224"/>
            <a:ext cx="2133600" cy="196131"/>
          </a:xfrm>
        </p:spPr>
        <p:txBody>
          <a:bodyPr/>
          <a:lstStyle/>
          <a:p>
            <a:pPr>
              <a:defRPr/>
            </a:pPr>
            <a:fld id="{AA1A49E5-3A20-407A-9D87-6D755D365273}" type="slidenum">
              <a:rPr lang="zh-TW" altLang="en-US" smtClean="0"/>
              <a:pPr>
                <a:defRPr/>
              </a:pPr>
              <a:t>25</a:t>
            </a:fld>
            <a:endParaRPr lang="en-US" altLang="zh-TW" dirty="0"/>
          </a:p>
        </p:txBody>
      </p:sp>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62660" y="1753935"/>
            <a:ext cx="3468439" cy="4794073"/>
          </a:xfrm>
          <a:prstGeom prst="rect">
            <a:avLst/>
          </a:prstGeom>
        </p:spPr>
      </p:pic>
      <p:sp>
        <p:nvSpPr>
          <p:cNvPr id="10" name="AutoShape 6"/>
          <p:cNvSpPr>
            <a:spLocks noChangeArrowheads="1"/>
          </p:cNvSpPr>
          <p:nvPr/>
        </p:nvSpPr>
        <p:spPr bwMode="auto">
          <a:xfrm>
            <a:off x="3209672" y="1159544"/>
            <a:ext cx="5756367" cy="363535"/>
          </a:xfrm>
          <a:prstGeom prst="wedgeRectCallout">
            <a:avLst>
              <a:gd name="adj1" fmla="val 22919"/>
              <a:gd name="adj2" fmla="val 11703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依承辦作業需要</a:t>
            </a:r>
            <a:r>
              <a:rPr kumimoji="0" lang="zh-TW" altLang="en-US" dirty="0" smtClean="0">
                <a:solidFill>
                  <a:srgbClr val="000000"/>
                </a:solidFill>
                <a:latin typeface="微軟正黑體" pitchFamily="34" charset="-120"/>
                <a:ea typeface="微軟正黑體" pitchFamily="34" charset="-120"/>
              </a:rPr>
              <a:t>，可個別列印考生</a:t>
            </a:r>
            <a:r>
              <a:rPr kumimoji="0" lang="zh-TW" altLang="en-US" dirty="0">
                <a:solidFill>
                  <a:srgbClr val="000000"/>
                </a:solidFill>
                <a:latin typeface="微軟正黑體" pitchFamily="34" charset="-120"/>
                <a:ea typeface="微軟正黑體" pitchFamily="34" charset="-120"/>
              </a:rPr>
              <a:t>基本資料供</a:t>
            </a:r>
            <a:r>
              <a:rPr kumimoji="0" lang="zh-TW" altLang="en-US" dirty="0" smtClean="0">
                <a:solidFill>
                  <a:srgbClr val="000000"/>
                </a:solidFill>
                <a:latin typeface="微軟正黑體" pitchFamily="34" charset="-120"/>
                <a:ea typeface="微軟正黑體" pitchFamily="34" charset="-120"/>
              </a:rPr>
              <a:t>考生核對</a:t>
            </a:r>
            <a:endParaRPr kumimoji="0" lang="zh-TW" altLang="en-US" dirty="0">
              <a:solidFill>
                <a:srgbClr val="000000"/>
              </a:solidFill>
              <a:latin typeface="微軟正黑體" pitchFamily="34" charset="-120"/>
              <a:ea typeface="微軟正黑體" pitchFamily="34" charset="-120"/>
            </a:endParaRPr>
          </a:p>
        </p:txBody>
      </p:sp>
      <p:sp>
        <p:nvSpPr>
          <p:cNvPr id="7" name="矩形 6"/>
          <p:cNvSpPr/>
          <p:nvPr/>
        </p:nvSpPr>
        <p:spPr>
          <a:xfrm>
            <a:off x="4545436" y="954249"/>
            <a:ext cx="962668" cy="170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3" name="Rectangle 3"/>
          <p:cNvSpPr>
            <a:spLocks noGrp="1" noChangeArrowheads="1"/>
          </p:cNvSpPr>
          <p:nvPr>
            <p:ph type="title" idx="4294967295"/>
          </p:nvPr>
        </p:nvSpPr>
        <p:spPr>
          <a:xfrm>
            <a:off x="158750" y="212725"/>
            <a:ext cx="8805863" cy="787400"/>
          </a:xfrm>
        </p:spPr>
        <p:txBody>
          <a:bodyPr/>
          <a:lstStyle/>
          <a:p>
            <a:pPr eaLnBrk="1" hangingPunct="1"/>
            <a:r>
              <a:rPr lang="zh-TW" altLang="en-US" sz="3800" kern="1200" dirty="0">
                <a:solidFill>
                  <a:schemeClr val="tx1"/>
                </a:solidFill>
                <a:latin typeface="華康超明體" pitchFamily="49" charset="-120"/>
                <a:ea typeface="華康超明體" pitchFamily="49" charset="-120"/>
              </a:rPr>
              <a:t>資格審查登錄</a:t>
            </a:r>
            <a:r>
              <a:rPr lang="en-US" altLang="zh-TW" sz="3800" kern="1200" dirty="0">
                <a:solidFill>
                  <a:schemeClr val="tx1"/>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匯出原住民身分審核名單</a:t>
            </a:r>
            <a:endParaRPr lang="en-US" altLang="zh-TW" sz="3800" kern="1200" dirty="0" smtClean="0">
              <a:solidFill>
                <a:srgbClr val="FF0000"/>
              </a:solidFill>
              <a:latin typeface="華康超明體" pitchFamily="49" charset="-120"/>
              <a:ea typeface="華康超明體" pitchFamily="49"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26</a:t>
            </a:fld>
            <a:endParaRPr lang="en-US" altLang="zh-TW"/>
          </a:p>
        </p:txBody>
      </p:sp>
      <p:pic>
        <p:nvPicPr>
          <p:cNvPr id="19"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28675" y="1104012"/>
            <a:ext cx="7159866" cy="5480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AutoShape 20"/>
          <p:cNvSpPr>
            <a:spLocks noChangeArrowheads="1"/>
          </p:cNvSpPr>
          <p:nvPr/>
        </p:nvSpPr>
        <p:spPr bwMode="auto">
          <a:xfrm>
            <a:off x="251520" y="2348880"/>
            <a:ext cx="1368152" cy="648072"/>
          </a:xfrm>
          <a:prstGeom prst="wedgeRectCallout">
            <a:avLst>
              <a:gd name="adj1" fmla="val 51337"/>
              <a:gd name="adj2" fmla="val 6804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顯示所有原住民名單</a:t>
            </a:r>
          </a:p>
        </p:txBody>
      </p:sp>
      <p:sp>
        <p:nvSpPr>
          <p:cNvPr id="21" name="投影片編號版面配置區 1"/>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TW"/>
            </a:defPPr>
            <a:lvl1pPr algn="r" rtl="0" eaLnBrk="0" fontAlgn="base" hangingPunct="0">
              <a:spcBef>
                <a:spcPct val="0"/>
              </a:spcBef>
              <a:spcAft>
                <a:spcPct val="0"/>
              </a:spcAft>
              <a:defRPr kumimoji="1" sz="1400"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defRPr/>
            </a:pPr>
            <a:fld id="{AA1A49E5-3A20-407A-9D87-6D755D365273}" type="slidenum">
              <a:rPr lang="zh-TW" altLang="en-US" smtClean="0"/>
              <a:pPr>
                <a:defRPr/>
              </a:pPr>
              <a:t>26</a:t>
            </a:fld>
            <a:endParaRPr lang="en-US" altLang="zh-TW"/>
          </a:p>
        </p:txBody>
      </p:sp>
      <p:sp>
        <p:nvSpPr>
          <p:cNvPr id="22" name="Rectangle 15"/>
          <p:cNvSpPr>
            <a:spLocks noChangeArrowheads="1"/>
          </p:cNvSpPr>
          <p:nvPr/>
        </p:nvSpPr>
        <p:spPr bwMode="auto">
          <a:xfrm>
            <a:off x="1331640" y="3395047"/>
            <a:ext cx="6120680" cy="2304256"/>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23" name="AutoShape 14"/>
          <p:cNvSpPr>
            <a:spLocks noChangeArrowheads="1"/>
          </p:cNvSpPr>
          <p:nvPr/>
        </p:nvSpPr>
        <p:spPr bwMode="auto">
          <a:xfrm>
            <a:off x="611560" y="5589240"/>
            <a:ext cx="2880320" cy="865465"/>
          </a:xfrm>
          <a:prstGeom prst="wedgeRectCallout">
            <a:avLst>
              <a:gd name="adj1" fmla="val 56545"/>
              <a:gd name="adj2" fmla="val 1410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微軟正黑體" pitchFamily="34" charset="-120"/>
                <a:ea typeface="微軟正黑體" pitchFamily="34" charset="-120"/>
              </a:rPr>
              <a:t>確定送出</a:t>
            </a:r>
            <a:r>
              <a:rPr kumimoji="0" lang="zh-TW" altLang="en-US" b="1" dirty="0" smtClean="0">
                <a:solidFill>
                  <a:srgbClr val="FF0000"/>
                </a:solidFill>
                <a:latin typeface="微軟正黑體" pitchFamily="34" charset="-120"/>
                <a:ea typeface="微軟正黑體" pitchFamily="34" charset="-120"/>
              </a:rPr>
              <a:t>前</a:t>
            </a:r>
            <a:r>
              <a:rPr kumimoji="0" lang="zh-TW" altLang="en-US" dirty="0" smtClean="0">
                <a:solidFill>
                  <a:srgbClr val="000000"/>
                </a:solidFill>
                <a:latin typeface="微軟正黑體" pitchFamily="34" charset="-120"/>
                <a:ea typeface="微軟正黑體" pitchFamily="34" charset="-120"/>
              </a:rPr>
              <a:t>，匯出</a:t>
            </a:r>
            <a:r>
              <a:rPr kumimoji="0" lang="en-US" altLang="zh-TW" dirty="0" smtClean="0">
                <a:solidFill>
                  <a:srgbClr val="000000"/>
                </a:solidFill>
                <a:latin typeface="微軟正黑體" pitchFamily="34" charset="-120"/>
                <a:ea typeface="微軟正黑體" pitchFamily="34" charset="-120"/>
              </a:rPr>
              <a:t>EXCEL</a:t>
            </a:r>
            <a:r>
              <a:rPr kumimoji="0" lang="zh-TW" altLang="en-US" dirty="0" smtClean="0">
                <a:solidFill>
                  <a:srgbClr val="000000"/>
                </a:solidFill>
                <a:latin typeface="微軟正黑體" pitchFamily="34" charset="-120"/>
                <a:ea typeface="微軟正黑體" pitchFamily="34" charset="-120"/>
              </a:rPr>
              <a:t>檔案，查驗原住民考生名單是否正確</a:t>
            </a:r>
            <a:endParaRPr kumimoji="0" lang="zh-TW" altLang="en-US" dirty="0">
              <a:solidFill>
                <a:srgbClr val="000000"/>
              </a:solidFill>
              <a:latin typeface="微軟正黑體" pitchFamily="34" charset="-120"/>
              <a:ea typeface="微軟正黑體" pitchFamily="34" charset="-120"/>
            </a:endParaRPr>
          </a:p>
        </p:txBody>
      </p:sp>
      <p:sp>
        <p:nvSpPr>
          <p:cNvPr id="24" name="矩形 23"/>
          <p:cNvSpPr/>
          <p:nvPr/>
        </p:nvSpPr>
        <p:spPr>
          <a:xfrm>
            <a:off x="5727340" y="1156333"/>
            <a:ext cx="1224136" cy="1297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1619672" y="3584238"/>
            <a:ext cx="520990" cy="19258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3059832" y="3663366"/>
            <a:ext cx="72008" cy="19258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56066" y="1221212"/>
            <a:ext cx="3236413" cy="173809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AutoShape 20"/>
          <p:cNvSpPr>
            <a:spLocks noChangeArrowheads="1"/>
          </p:cNvSpPr>
          <p:nvPr/>
        </p:nvSpPr>
        <p:spPr bwMode="auto">
          <a:xfrm>
            <a:off x="5656067" y="2588630"/>
            <a:ext cx="2332474" cy="361950"/>
          </a:xfrm>
          <a:prstGeom prst="wedgeRectCallout">
            <a:avLst>
              <a:gd name="adj1" fmla="val 63279"/>
              <a:gd name="adj2" fmla="val 804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微軟正黑體" pitchFamily="34" charset="-120"/>
                <a:ea typeface="微軟正黑體" pitchFamily="34" charset="-120"/>
              </a:rPr>
              <a:t>請保留條碼辦理收件</a:t>
            </a:r>
            <a:endParaRPr kumimoji="0" lang="zh-TW" altLang="en-US" dirty="0">
              <a:solidFill>
                <a:srgbClr val="000000"/>
              </a:solidFill>
              <a:latin typeface="微軟正黑體" pitchFamily="34" charset="-120"/>
              <a:ea typeface="微軟正黑體" pitchFamily="34" charset="-120"/>
            </a:endParaRPr>
          </a:p>
        </p:txBody>
      </p:sp>
      <p:sp>
        <p:nvSpPr>
          <p:cNvPr id="29" name="禁止標誌 28"/>
          <p:cNvSpPr/>
          <p:nvPr/>
        </p:nvSpPr>
        <p:spPr>
          <a:xfrm>
            <a:off x="7740352" y="4797152"/>
            <a:ext cx="792088" cy="576064"/>
          </a:xfrm>
          <a:prstGeom prst="noSmoking">
            <a:avLst>
              <a:gd name="adj" fmla="val 261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未更新</a:t>
            </a:r>
            <a:endParaRPr lang="zh-TW" altLang="en-US" dirty="0">
              <a:solidFill>
                <a:schemeClr val="tx1"/>
              </a:solidFill>
            </a:endParaRPr>
          </a:p>
        </p:txBody>
      </p:sp>
      <p:sp>
        <p:nvSpPr>
          <p:cNvPr id="30" name="矩形 29"/>
          <p:cNvSpPr/>
          <p:nvPr/>
        </p:nvSpPr>
        <p:spPr>
          <a:xfrm>
            <a:off x="6256322" y="1393726"/>
            <a:ext cx="872203" cy="2160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6012160" y="3476226"/>
            <a:ext cx="936104" cy="21602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Picture 5"/>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2619" t="2503" r="3672" b="4021"/>
          <a:stretch/>
        </p:blipFill>
        <p:spPr bwMode="auto">
          <a:xfrm>
            <a:off x="5351946" y="3015208"/>
            <a:ext cx="3763454" cy="3445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矩形 32"/>
          <p:cNvSpPr/>
          <p:nvPr/>
        </p:nvSpPr>
        <p:spPr>
          <a:xfrm>
            <a:off x="5466845" y="3775058"/>
            <a:ext cx="520990" cy="19258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AutoShape 14"/>
          <p:cNvSpPr>
            <a:spLocks noChangeArrowheads="1"/>
          </p:cNvSpPr>
          <p:nvPr/>
        </p:nvSpPr>
        <p:spPr bwMode="auto">
          <a:xfrm>
            <a:off x="5587008" y="5665787"/>
            <a:ext cx="3528392" cy="918522"/>
          </a:xfrm>
          <a:prstGeom prst="wedgeRectCallout">
            <a:avLst>
              <a:gd name="adj1" fmla="val -62804"/>
              <a:gd name="adj2" fmla="val -103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微軟正黑體" pitchFamily="34" charset="-120"/>
                <a:ea typeface="微軟正黑體" pitchFamily="34" charset="-120"/>
              </a:rPr>
              <a:t>確定送出</a:t>
            </a:r>
            <a:r>
              <a:rPr kumimoji="0" lang="zh-TW" altLang="en-US" b="1" dirty="0" smtClean="0">
                <a:solidFill>
                  <a:srgbClr val="FF0000"/>
                </a:solidFill>
                <a:latin typeface="微軟正黑體" pitchFamily="34" charset="-120"/>
                <a:ea typeface="微軟正黑體" pitchFamily="34" charset="-120"/>
              </a:rPr>
              <a:t>後</a:t>
            </a:r>
            <a:r>
              <a:rPr kumimoji="0" lang="zh-TW" altLang="en-US" dirty="0" smtClean="0">
                <a:solidFill>
                  <a:srgbClr val="000000"/>
                </a:solidFill>
                <a:latin typeface="微軟正黑體" pitchFamily="34" charset="-120"/>
                <a:ea typeface="微軟正黑體" pitchFamily="34" charset="-120"/>
              </a:rPr>
              <a:t>列印名單，</a:t>
            </a:r>
            <a:r>
              <a:rPr kumimoji="0" lang="zh-TW" altLang="en-US" dirty="0">
                <a:solidFill>
                  <a:srgbClr val="000000"/>
                </a:solidFill>
                <a:latin typeface="微軟正黑體" pitchFamily="34" charset="-120"/>
                <a:ea typeface="微軟正黑體" pitchFamily="34" charset="-120"/>
              </a:rPr>
              <a:t>於</a:t>
            </a:r>
            <a:r>
              <a:rPr kumimoji="0" lang="en-US" altLang="zh-TW" dirty="0" smtClean="0">
                <a:solidFill>
                  <a:srgbClr val="000000"/>
                </a:solidFill>
                <a:latin typeface="微軟正黑體" pitchFamily="34" charset="-120"/>
                <a:ea typeface="微軟正黑體" pitchFamily="34" charset="-120"/>
              </a:rPr>
              <a:t>104</a:t>
            </a:r>
            <a:r>
              <a:rPr kumimoji="0" lang="zh-TW" altLang="en-US" dirty="0" smtClean="0">
                <a:solidFill>
                  <a:srgbClr val="000000"/>
                </a:solidFill>
                <a:latin typeface="微軟正黑體" pitchFamily="34" charset="-120"/>
                <a:ea typeface="微軟正黑體" pitchFamily="34" charset="-120"/>
              </a:rPr>
              <a:t>年</a:t>
            </a:r>
            <a:r>
              <a:rPr kumimoji="0" lang="en-US" altLang="zh-TW" dirty="0">
                <a:solidFill>
                  <a:srgbClr val="000000"/>
                </a:solidFill>
                <a:latin typeface="微軟正黑體" pitchFamily="34" charset="-120"/>
                <a:ea typeface="微軟正黑體" pitchFamily="34" charset="-120"/>
              </a:rPr>
              <a:t>5</a:t>
            </a:r>
            <a:r>
              <a:rPr kumimoji="0" lang="zh-TW" altLang="en-US" dirty="0" smtClean="0">
                <a:solidFill>
                  <a:srgbClr val="000000"/>
                </a:solidFill>
                <a:latin typeface="微軟正黑體" pitchFamily="34" charset="-120"/>
                <a:ea typeface="微軟正黑體" pitchFamily="34" charset="-120"/>
              </a:rPr>
              <a:t>月</a:t>
            </a:r>
            <a:r>
              <a:rPr kumimoji="0" lang="en-US" altLang="zh-TW" dirty="0" smtClean="0">
                <a:solidFill>
                  <a:srgbClr val="000000"/>
                </a:solidFill>
                <a:latin typeface="微軟正黑體" pitchFamily="34" charset="-120"/>
                <a:ea typeface="微軟正黑體" pitchFamily="34" charset="-120"/>
              </a:rPr>
              <a:t>7</a:t>
            </a:r>
            <a:r>
              <a:rPr kumimoji="0" lang="zh-TW" altLang="en-US" dirty="0" smtClean="0">
                <a:solidFill>
                  <a:srgbClr val="000000"/>
                </a:solidFill>
                <a:latin typeface="微軟正黑體" pitchFamily="34" charset="-120"/>
                <a:ea typeface="微軟正黑體" pitchFamily="34" charset="-120"/>
              </a:rPr>
              <a:t>日</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四</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前</a:t>
            </a:r>
            <a:r>
              <a:rPr kumimoji="0" lang="zh-TW" altLang="en-US" dirty="0">
                <a:solidFill>
                  <a:srgbClr val="000000"/>
                </a:solidFill>
                <a:latin typeface="微軟正黑體" pitchFamily="34" charset="-120"/>
                <a:ea typeface="微軟正黑體" pitchFamily="34" charset="-120"/>
              </a:rPr>
              <a:t>郵寄至本委員會審查</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郵戳為憑</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9" name="Rectangle 3"/>
          <p:cNvSpPr>
            <a:spLocks noGrp="1" noChangeArrowheads="1"/>
          </p:cNvSpPr>
          <p:nvPr>
            <p:ph type="title" idx="4294967295"/>
          </p:nvPr>
        </p:nvSpPr>
        <p:spPr>
          <a:xfrm>
            <a:off x="158750" y="212725"/>
            <a:ext cx="8661400" cy="787400"/>
          </a:xfrm>
        </p:spPr>
        <p:txBody>
          <a:bodyPr/>
          <a:lstStyle/>
          <a:p>
            <a:pPr eaLnBrk="1" hangingPunct="1"/>
            <a:r>
              <a:rPr lang="zh-TW" altLang="en-US" sz="3800" kern="1200" dirty="0">
                <a:solidFill>
                  <a:schemeClr val="tx1"/>
                </a:solidFill>
                <a:latin typeface="華康超明體" pitchFamily="49" charset="-120"/>
                <a:ea typeface="華康超明體" pitchFamily="49" charset="-120"/>
              </a:rPr>
              <a:t>資格審查登錄</a:t>
            </a:r>
            <a:r>
              <a:rPr lang="en-US" altLang="zh-TW" sz="3800" kern="1200" dirty="0">
                <a:solidFill>
                  <a:schemeClr val="tx1"/>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匯出低收身分審核名單</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27</a:t>
            </a:fld>
            <a:endParaRPr lang="en-US" altLang="zh-TW"/>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8072" y="1124744"/>
            <a:ext cx="8244408" cy="5320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5"/>
          <p:cNvSpPr>
            <a:spLocks noChangeArrowheads="1"/>
          </p:cNvSpPr>
          <p:nvPr/>
        </p:nvSpPr>
        <p:spPr bwMode="auto">
          <a:xfrm>
            <a:off x="1331640" y="3725624"/>
            <a:ext cx="6696744" cy="2304255"/>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20" name="AutoShape 20"/>
          <p:cNvSpPr>
            <a:spLocks noChangeArrowheads="1"/>
          </p:cNvSpPr>
          <p:nvPr/>
        </p:nvSpPr>
        <p:spPr bwMode="auto">
          <a:xfrm>
            <a:off x="952947" y="2792413"/>
            <a:ext cx="3456384" cy="361950"/>
          </a:xfrm>
          <a:prstGeom prst="wedgeRectCallout">
            <a:avLst>
              <a:gd name="adj1" fmla="val 8439"/>
              <a:gd name="adj2" fmla="val 12120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顯示所有</a:t>
            </a:r>
            <a:r>
              <a:rPr kumimoji="0" lang="zh-TW" altLang="en-US" dirty="0" smtClean="0">
                <a:solidFill>
                  <a:srgbClr val="000000"/>
                </a:solidFill>
                <a:latin typeface="微軟正黑體" pitchFamily="34" charset="-120"/>
                <a:ea typeface="微軟正黑體" pitchFamily="34" charset="-120"/>
              </a:rPr>
              <a:t>低</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中低</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收入戶名單</a:t>
            </a:r>
            <a:endParaRPr kumimoji="0" lang="zh-TW" altLang="en-US" dirty="0">
              <a:solidFill>
                <a:srgbClr val="000000"/>
              </a:solidFill>
              <a:latin typeface="微軟正黑體" pitchFamily="34" charset="-120"/>
              <a:ea typeface="微軟正黑體" pitchFamily="34" charset="-120"/>
            </a:endParaRPr>
          </a:p>
        </p:txBody>
      </p:sp>
      <p:sp>
        <p:nvSpPr>
          <p:cNvPr id="21" name="AutoShape 14"/>
          <p:cNvSpPr>
            <a:spLocks noChangeArrowheads="1"/>
          </p:cNvSpPr>
          <p:nvPr/>
        </p:nvSpPr>
        <p:spPr bwMode="auto">
          <a:xfrm>
            <a:off x="5731051" y="5466098"/>
            <a:ext cx="3384376" cy="1127561"/>
          </a:xfrm>
          <a:prstGeom prst="wedgeRectCallout">
            <a:avLst>
              <a:gd name="adj1" fmla="val -56253"/>
              <a:gd name="adj2" fmla="val -3104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微軟正黑體" pitchFamily="34" charset="-120"/>
                <a:ea typeface="微軟正黑體" pitchFamily="34" charset="-120"/>
              </a:rPr>
              <a:t>確定送出</a:t>
            </a:r>
            <a:r>
              <a:rPr kumimoji="0" lang="zh-TW" altLang="en-US" b="1" dirty="0" smtClean="0">
                <a:solidFill>
                  <a:srgbClr val="FF0000"/>
                </a:solidFill>
                <a:latin typeface="微軟正黑體" pitchFamily="34" charset="-120"/>
                <a:ea typeface="微軟正黑體" pitchFamily="34" charset="-120"/>
              </a:rPr>
              <a:t>後</a:t>
            </a:r>
            <a:r>
              <a:rPr kumimoji="0" lang="zh-TW" altLang="en-US" dirty="0" smtClean="0">
                <a:solidFill>
                  <a:srgbClr val="000000"/>
                </a:solidFill>
                <a:latin typeface="微軟正黑體" pitchFamily="34" charset="-120"/>
                <a:ea typeface="微軟正黑體" pitchFamily="34" charset="-120"/>
              </a:rPr>
              <a:t>，列印名單，</a:t>
            </a:r>
            <a:r>
              <a:rPr kumimoji="0" lang="zh-TW" altLang="en-US" dirty="0">
                <a:solidFill>
                  <a:srgbClr val="000000"/>
                </a:solidFill>
                <a:latin typeface="微軟正黑體" pitchFamily="34" charset="-120"/>
                <a:ea typeface="微軟正黑體" pitchFamily="34" charset="-120"/>
              </a:rPr>
              <a:t>連同相關證明文件，並依報名</a:t>
            </a:r>
            <a:r>
              <a:rPr kumimoji="0" lang="zh-TW" altLang="en-US" dirty="0" smtClean="0">
                <a:solidFill>
                  <a:srgbClr val="000000"/>
                </a:solidFill>
                <a:latin typeface="微軟正黑體" pitchFamily="34" charset="-120"/>
                <a:ea typeface="微軟正黑體" pitchFamily="34" charset="-120"/>
              </a:rPr>
              <a:t>序號</a:t>
            </a:r>
            <a:r>
              <a:rPr kumimoji="0" lang="zh-TW" altLang="en-US" dirty="0">
                <a:solidFill>
                  <a:srgbClr val="000000"/>
                </a:solidFill>
                <a:latin typeface="微軟正黑體" pitchFamily="34" charset="-120"/>
                <a:ea typeface="微軟正黑體" pitchFamily="34" charset="-120"/>
              </a:rPr>
              <a:t>排序後，於</a:t>
            </a:r>
            <a:r>
              <a:rPr kumimoji="0" lang="en-US" altLang="zh-TW" dirty="0" smtClean="0">
                <a:solidFill>
                  <a:srgbClr val="000000"/>
                </a:solidFill>
                <a:latin typeface="微軟正黑體" pitchFamily="34" charset="-120"/>
                <a:ea typeface="微軟正黑體" pitchFamily="34" charset="-120"/>
              </a:rPr>
              <a:t>104</a:t>
            </a:r>
            <a:r>
              <a:rPr kumimoji="0" lang="zh-TW" altLang="en-US" dirty="0" smtClean="0">
                <a:solidFill>
                  <a:srgbClr val="000000"/>
                </a:solidFill>
                <a:latin typeface="微軟正黑體" pitchFamily="34" charset="-120"/>
                <a:ea typeface="微軟正黑體" pitchFamily="34" charset="-120"/>
              </a:rPr>
              <a:t>年</a:t>
            </a:r>
            <a:r>
              <a:rPr kumimoji="0" lang="en-US" altLang="zh-TW" dirty="0">
                <a:solidFill>
                  <a:srgbClr val="000000"/>
                </a:solidFill>
                <a:latin typeface="微軟正黑體" pitchFamily="34" charset="-120"/>
                <a:ea typeface="微軟正黑體" pitchFamily="34" charset="-120"/>
              </a:rPr>
              <a:t>5</a:t>
            </a:r>
            <a:r>
              <a:rPr kumimoji="0" lang="zh-TW" altLang="en-US" dirty="0" smtClean="0">
                <a:solidFill>
                  <a:srgbClr val="000000"/>
                </a:solidFill>
                <a:latin typeface="微軟正黑體" pitchFamily="34" charset="-120"/>
                <a:ea typeface="微軟正黑體" pitchFamily="34" charset="-120"/>
              </a:rPr>
              <a:t>月</a:t>
            </a:r>
            <a:r>
              <a:rPr kumimoji="0" lang="en-US" altLang="zh-TW" dirty="0" smtClean="0">
                <a:solidFill>
                  <a:srgbClr val="000000"/>
                </a:solidFill>
                <a:latin typeface="微軟正黑體" pitchFamily="34" charset="-120"/>
                <a:ea typeface="微軟正黑體" pitchFamily="34" charset="-120"/>
              </a:rPr>
              <a:t>7</a:t>
            </a:r>
            <a:r>
              <a:rPr kumimoji="0" lang="zh-TW" altLang="en-US" dirty="0" smtClean="0">
                <a:solidFill>
                  <a:srgbClr val="000000"/>
                </a:solidFill>
                <a:latin typeface="微軟正黑體" pitchFamily="34" charset="-120"/>
                <a:ea typeface="微軟正黑體" pitchFamily="34" charset="-120"/>
              </a:rPr>
              <a:t>日</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四</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前</a:t>
            </a:r>
            <a:r>
              <a:rPr kumimoji="0" lang="zh-TW" altLang="en-US" dirty="0">
                <a:solidFill>
                  <a:srgbClr val="000000"/>
                </a:solidFill>
                <a:latin typeface="微軟正黑體" pitchFamily="34" charset="-120"/>
                <a:ea typeface="微軟正黑體" pitchFamily="34" charset="-120"/>
              </a:rPr>
              <a:t>郵寄至本委員會審查</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郵戳為憑</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a:t>
            </a:r>
          </a:p>
        </p:txBody>
      </p:sp>
      <p:sp>
        <p:nvSpPr>
          <p:cNvPr id="22" name="矩形 21"/>
          <p:cNvSpPr/>
          <p:nvPr/>
        </p:nvSpPr>
        <p:spPr>
          <a:xfrm>
            <a:off x="6256003" y="1229431"/>
            <a:ext cx="1392676"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p:cNvSpPr/>
          <p:nvPr/>
        </p:nvSpPr>
        <p:spPr>
          <a:xfrm>
            <a:off x="1673444" y="4104005"/>
            <a:ext cx="594300" cy="19258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p:cNvSpPr/>
          <p:nvPr/>
        </p:nvSpPr>
        <p:spPr>
          <a:xfrm>
            <a:off x="3059832" y="4104005"/>
            <a:ext cx="72008" cy="19258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5"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56704" y="2836388"/>
            <a:ext cx="4335776" cy="253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矩形 25"/>
          <p:cNvSpPr/>
          <p:nvPr/>
        </p:nvSpPr>
        <p:spPr>
          <a:xfrm>
            <a:off x="4628712" y="3785092"/>
            <a:ext cx="591360" cy="7019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5382122" y="3796130"/>
            <a:ext cx="504056" cy="7019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4943480" y="3212976"/>
            <a:ext cx="872203" cy="30969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AutoShape 14"/>
          <p:cNvSpPr>
            <a:spLocks noChangeArrowheads="1"/>
          </p:cNvSpPr>
          <p:nvPr/>
        </p:nvSpPr>
        <p:spPr bwMode="auto">
          <a:xfrm>
            <a:off x="952947" y="5442439"/>
            <a:ext cx="2880320" cy="865465"/>
          </a:xfrm>
          <a:prstGeom prst="wedgeRectCallout">
            <a:avLst>
              <a:gd name="adj1" fmla="val 56215"/>
              <a:gd name="adj2" fmla="val -2221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微軟正黑體" pitchFamily="34" charset="-120"/>
                <a:ea typeface="微軟正黑體" pitchFamily="34" charset="-120"/>
              </a:rPr>
              <a:t>確定送出</a:t>
            </a:r>
            <a:r>
              <a:rPr kumimoji="0" lang="zh-TW" altLang="en-US" b="1" dirty="0" smtClean="0">
                <a:solidFill>
                  <a:srgbClr val="FF0000"/>
                </a:solidFill>
                <a:latin typeface="微軟正黑體" pitchFamily="34" charset="-120"/>
                <a:ea typeface="微軟正黑體" pitchFamily="34" charset="-120"/>
              </a:rPr>
              <a:t>前</a:t>
            </a:r>
            <a:r>
              <a:rPr kumimoji="0" lang="zh-TW" altLang="en-US" dirty="0" smtClean="0">
                <a:solidFill>
                  <a:srgbClr val="000000"/>
                </a:solidFill>
                <a:latin typeface="微軟正黑體" pitchFamily="34" charset="-120"/>
                <a:ea typeface="微軟正黑體" pitchFamily="34" charset="-120"/>
              </a:rPr>
              <a:t>，匯出</a:t>
            </a:r>
            <a:r>
              <a:rPr kumimoji="0" lang="en-US" altLang="zh-TW" dirty="0" smtClean="0">
                <a:solidFill>
                  <a:srgbClr val="000000"/>
                </a:solidFill>
                <a:latin typeface="微軟正黑體" pitchFamily="34" charset="-120"/>
                <a:ea typeface="微軟正黑體" pitchFamily="34" charset="-120"/>
              </a:rPr>
              <a:t>EXCEL</a:t>
            </a:r>
            <a:r>
              <a:rPr kumimoji="0" lang="zh-TW" altLang="en-US" dirty="0" smtClean="0">
                <a:solidFill>
                  <a:srgbClr val="000000"/>
                </a:solidFill>
                <a:latin typeface="微軟正黑體" pitchFamily="34" charset="-120"/>
                <a:ea typeface="微軟正黑體" pitchFamily="34" charset="-120"/>
              </a:rPr>
              <a:t>檔案，查驗</a:t>
            </a:r>
            <a:r>
              <a:rPr kumimoji="0" lang="zh-TW" altLang="en-US" dirty="0">
                <a:solidFill>
                  <a:srgbClr val="000000"/>
                </a:solidFill>
                <a:latin typeface="微軟正黑體" pitchFamily="34" charset="-120"/>
                <a:ea typeface="微軟正黑體" pitchFamily="34" charset="-120"/>
              </a:rPr>
              <a:t>需</a:t>
            </a:r>
            <a:r>
              <a:rPr kumimoji="0" lang="zh-TW" altLang="en-US" dirty="0" smtClean="0">
                <a:solidFill>
                  <a:srgbClr val="000000"/>
                </a:solidFill>
                <a:latin typeface="微軟正黑體" pitchFamily="34" charset="-120"/>
                <a:ea typeface="微軟正黑體" pitchFamily="34" charset="-120"/>
              </a:rPr>
              <a:t>繳證明文件之考生名單是否正確</a:t>
            </a:r>
            <a:endParaRPr kumimoji="0" lang="zh-TW" altLang="en-US" dirty="0">
              <a:solidFill>
                <a:srgbClr val="000000"/>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7444" y="810954"/>
            <a:ext cx="8532439" cy="6141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15"/>
          <p:cNvSpPr>
            <a:spLocks noChangeArrowheads="1"/>
          </p:cNvSpPr>
          <p:nvPr/>
        </p:nvSpPr>
        <p:spPr bwMode="auto">
          <a:xfrm>
            <a:off x="1475656" y="3501008"/>
            <a:ext cx="6768752" cy="2232247"/>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22" name="AutoShape 20"/>
          <p:cNvSpPr>
            <a:spLocks noChangeArrowheads="1"/>
          </p:cNvSpPr>
          <p:nvPr/>
        </p:nvSpPr>
        <p:spPr bwMode="auto">
          <a:xfrm>
            <a:off x="1213525" y="2564904"/>
            <a:ext cx="3640139" cy="361950"/>
          </a:xfrm>
          <a:prstGeom prst="wedgeRectCallout">
            <a:avLst>
              <a:gd name="adj1" fmla="val 46858"/>
              <a:gd name="adj2" fmla="val 12061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微軟正黑體" pitchFamily="34" charset="-120"/>
                <a:ea typeface="微軟正黑體" pitchFamily="34" charset="-120"/>
              </a:rPr>
              <a:t>僅顯示符合資格之綜合</a:t>
            </a:r>
            <a:r>
              <a:rPr kumimoji="0" lang="zh-TW" altLang="en-US" dirty="0">
                <a:solidFill>
                  <a:srgbClr val="000000"/>
                </a:solidFill>
                <a:latin typeface="微軟正黑體" pitchFamily="34" charset="-120"/>
                <a:ea typeface="微軟正黑體" pitchFamily="34" charset="-120"/>
              </a:rPr>
              <a:t>高中生名單</a:t>
            </a:r>
          </a:p>
        </p:txBody>
      </p:sp>
      <p:sp>
        <p:nvSpPr>
          <p:cNvPr id="23" name="AutoShape 14"/>
          <p:cNvSpPr>
            <a:spLocks noChangeArrowheads="1"/>
          </p:cNvSpPr>
          <p:nvPr/>
        </p:nvSpPr>
        <p:spPr bwMode="auto">
          <a:xfrm>
            <a:off x="5796136" y="5718878"/>
            <a:ext cx="3096344" cy="1038235"/>
          </a:xfrm>
          <a:prstGeom prst="wedgeRectCallout">
            <a:avLst>
              <a:gd name="adj1" fmla="val -56839"/>
              <a:gd name="adj2" fmla="val -1123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微軟正黑體" pitchFamily="34" charset="-120"/>
                <a:ea typeface="微軟正黑體" pitchFamily="34" charset="-120"/>
              </a:rPr>
              <a:t>確定送出</a:t>
            </a:r>
            <a:r>
              <a:rPr kumimoji="0" lang="zh-TW" altLang="en-US" b="1" dirty="0" smtClean="0">
                <a:solidFill>
                  <a:srgbClr val="FF0000"/>
                </a:solidFill>
                <a:latin typeface="微軟正黑體" pitchFamily="34" charset="-120"/>
                <a:ea typeface="微軟正黑體" pitchFamily="34" charset="-120"/>
              </a:rPr>
              <a:t>後</a:t>
            </a:r>
            <a:r>
              <a:rPr kumimoji="0" lang="zh-TW" altLang="en-US" dirty="0" smtClean="0">
                <a:solidFill>
                  <a:srgbClr val="000000"/>
                </a:solidFill>
                <a:latin typeface="微軟正黑體" pitchFamily="34" charset="-120"/>
                <a:ea typeface="微軟正黑體" pitchFamily="34" charset="-120"/>
              </a:rPr>
              <a:t>，列印名單，於</a:t>
            </a:r>
            <a:r>
              <a:rPr kumimoji="0" lang="en-US" altLang="zh-TW" dirty="0" smtClean="0">
                <a:solidFill>
                  <a:srgbClr val="000000"/>
                </a:solidFill>
                <a:latin typeface="微軟正黑體" pitchFamily="34" charset="-120"/>
                <a:ea typeface="微軟正黑體" pitchFamily="34" charset="-120"/>
              </a:rPr>
              <a:t>104</a:t>
            </a:r>
            <a:r>
              <a:rPr kumimoji="0" lang="zh-TW" altLang="en-US" dirty="0" smtClean="0">
                <a:solidFill>
                  <a:srgbClr val="000000"/>
                </a:solidFill>
                <a:latin typeface="微軟正黑體" pitchFamily="34" charset="-120"/>
                <a:ea typeface="微軟正黑體" pitchFamily="34" charset="-120"/>
              </a:rPr>
              <a:t>年</a:t>
            </a:r>
            <a:r>
              <a:rPr kumimoji="0" lang="en-US" altLang="zh-TW" dirty="0">
                <a:solidFill>
                  <a:srgbClr val="000000"/>
                </a:solidFill>
                <a:latin typeface="微軟正黑體" pitchFamily="34" charset="-120"/>
                <a:ea typeface="微軟正黑體" pitchFamily="34" charset="-120"/>
              </a:rPr>
              <a:t>5</a:t>
            </a:r>
            <a:r>
              <a:rPr kumimoji="0" lang="zh-TW" altLang="en-US" dirty="0" smtClean="0">
                <a:solidFill>
                  <a:srgbClr val="000000"/>
                </a:solidFill>
                <a:latin typeface="微軟正黑體" pitchFamily="34" charset="-120"/>
                <a:ea typeface="微軟正黑體" pitchFamily="34" charset="-120"/>
              </a:rPr>
              <a:t>月</a:t>
            </a:r>
            <a:r>
              <a:rPr kumimoji="0" lang="en-US" altLang="zh-TW" dirty="0" smtClean="0">
                <a:solidFill>
                  <a:srgbClr val="000000"/>
                </a:solidFill>
                <a:latin typeface="微軟正黑體" pitchFamily="34" charset="-120"/>
                <a:ea typeface="微軟正黑體" pitchFamily="34" charset="-120"/>
              </a:rPr>
              <a:t>7</a:t>
            </a:r>
            <a:r>
              <a:rPr kumimoji="0" lang="zh-TW" altLang="en-US" dirty="0" smtClean="0">
                <a:solidFill>
                  <a:srgbClr val="000000"/>
                </a:solidFill>
                <a:latin typeface="微軟正黑體" pitchFamily="34" charset="-120"/>
                <a:ea typeface="微軟正黑體" pitchFamily="34" charset="-120"/>
              </a:rPr>
              <a:t>日</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四</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前</a:t>
            </a:r>
            <a:r>
              <a:rPr kumimoji="0" lang="zh-TW" altLang="en-US" dirty="0">
                <a:solidFill>
                  <a:srgbClr val="000000"/>
                </a:solidFill>
                <a:latin typeface="微軟正黑體" pitchFamily="34" charset="-120"/>
                <a:ea typeface="微軟正黑體" pitchFamily="34" charset="-120"/>
              </a:rPr>
              <a:t>郵寄至本委員會審查</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郵戳為憑</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a:t>
            </a:r>
          </a:p>
        </p:txBody>
      </p:sp>
      <p:sp>
        <p:nvSpPr>
          <p:cNvPr id="24" name="矩形 23"/>
          <p:cNvSpPr/>
          <p:nvPr/>
        </p:nvSpPr>
        <p:spPr>
          <a:xfrm>
            <a:off x="6437597" y="932883"/>
            <a:ext cx="129614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1615476" y="3879390"/>
            <a:ext cx="580259" cy="19648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2844332" y="3879390"/>
            <a:ext cx="189262" cy="196486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矩形 26"/>
          <p:cNvSpPr/>
          <p:nvPr/>
        </p:nvSpPr>
        <p:spPr>
          <a:xfrm>
            <a:off x="3517056" y="3881672"/>
            <a:ext cx="622895" cy="19258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矩形 27"/>
          <p:cNvSpPr/>
          <p:nvPr/>
        </p:nvSpPr>
        <p:spPr>
          <a:xfrm>
            <a:off x="5012600" y="4379524"/>
            <a:ext cx="432048" cy="7019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9" name="Picture 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139951" y="3304487"/>
            <a:ext cx="4768429" cy="2150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矩形 29"/>
          <p:cNvSpPr/>
          <p:nvPr/>
        </p:nvSpPr>
        <p:spPr>
          <a:xfrm>
            <a:off x="5796136" y="4060728"/>
            <a:ext cx="189735" cy="8804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矩形 30"/>
          <p:cNvSpPr/>
          <p:nvPr/>
        </p:nvSpPr>
        <p:spPr>
          <a:xfrm>
            <a:off x="4175956" y="4044172"/>
            <a:ext cx="504056" cy="89699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2" name="矩形 31"/>
          <p:cNvSpPr/>
          <p:nvPr/>
        </p:nvSpPr>
        <p:spPr>
          <a:xfrm>
            <a:off x="4417562" y="3573016"/>
            <a:ext cx="872203" cy="30637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3" name="AutoShape 14"/>
          <p:cNvSpPr>
            <a:spLocks noChangeArrowheads="1"/>
          </p:cNvSpPr>
          <p:nvPr/>
        </p:nvSpPr>
        <p:spPr bwMode="auto">
          <a:xfrm>
            <a:off x="576803" y="5844252"/>
            <a:ext cx="2880320" cy="865465"/>
          </a:xfrm>
          <a:prstGeom prst="wedgeRectCallout">
            <a:avLst>
              <a:gd name="adj1" fmla="val 71095"/>
              <a:gd name="adj2" fmla="val -1560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微軟正黑體" pitchFamily="34" charset="-120"/>
                <a:ea typeface="微軟正黑體" pitchFamily="34" charset="-120"/>
              </a:rPr>
              <a:t>確定送出</a:t>
            </a:r>
            <a:r>
              <a:rPr kumimoji="0" lang="zh-TW" altLang="en-US" b="1" dirty="0" smtClean="0">
                <a:solidFill>
                  <a:srgbClr val="FF0000"/>
                </a:solidFill>
                <a:latin typeface="微軟正黑體" pitchFamily="34" charset="-120"/>
                <a:ea typeface="微軟正黑體" pitchFamily="34" charset="-120"/>
              </a:rPr>
              <a:t>前</a:t>
            </a:r>
            <a:r>
              <a:rPr kumimoji="0" lang="zh-TW" altLang="en-US" dirty="0" smtClean="0">
                <a:solidFill>
                  <a:srgbClr val="000000"/>
                </a:solidFill>
                <a:latin typeface="微軟正黑體" pitchFamily="34" charset="-120"/>
                <a:ea typeface="微軟正黑體" pitchFamily="34" charset="-120"/>
              </a:rPr>
              <a:t>，匯出</a:t>
            </a:r>
            <a:r>
              <a:rPr kumimoji="0" lang="en-US" altLang="zh-TW" dirty="0" smtClean="0">
                <a:solidFill>
                  <a:srgbClr val="000000"/>
                </a:solidFill>
                <a:latin typeface="微軟正黑體" pitchFamily="34" charset="-120"/>
                <a:ea typeface="微軟正黑體" pitchFamily="34" charset="-120"/>
              </a:rPr>
              <a:t>EXCEL</a:t>
            </a:r>
            <a:r>
              <a:rPr kumimoji="0" lang="zh-TW" altLang="en-US" dirty="0" smtClean="0">
                <a:solidFill>
                  <a:srgbClr val="000000"/>
                </a:solidFill>
                <a:latin typeface="微軟正黑體" pitchFamily="34" charset="-120"/>
                <a:ea typeface="微軟正黑體" pitchFamily="34" charset="-120"/>
              </a:rPr>
              <a:t>檔案，查驗</a:t>
            </a:r>
            <a:r>
              <a:rPr kumimoji="0" lang="zh-TW" altLang="en-US" dirty="0">
                <a:solidFill>
                  <a:srgbClr val="000000"/>
                </a:solidFill>
                <a:latin typeface="微軟正黑體" pitchFamily="34" charset="-120"/>
                <a:ea typeface="微軟正黑體" pitchFamily="34" charset="-120"/>
              </a:rPr>
              <a:t>需</a:t>
            </a:r>
            <a:r>
              <a:rPr kumimoji="0" lang="zh-TW" altLang="en-US" dirty="0" smtClean="0">
                <a:solidFill>
                  <a:srgbClr val="000000"/>
                </a:solidFill>
                <a:latin typeface="微軟正黑體" pitchFamily="34" charset="-120"/>
                <a:ea typeface="微軟正黑體" pitchFamily="34" charset="-120"/>
              </a:rPr>
              <a:t>繳證明文件之考生名單是否正確</a:t>
            </a:r>
            <a:endParaRPr kumimoji="0" lang="zh-TW" altLang="en-US" dirty="0">
              <a:solidFill>
                <a:srgbClr val="00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28</a:t>
            </a:fld>
            <a:endParaRPr lang="en-US" altLang="zh-TW"/>
          </a:p>
        </p:txBody>
      </p:sp>
      <p:sp>
        <p:nvSpPr>
          <p:cNvPr id="327683" name="Rectangle 3"/>
          <p:cNvSpPr>
            <a:spLocks noGrp="1" noChangeArrowheads="1"/>
          </p:cNvSpPr>
          <p:nvPr>
            <p:ph type="title" idx="4294967295"/>
          </p:nvPr>
        </p:nvSpPr>
        <p:spPr>
          <a:xfrm>
            <a:off x="158750" y="212725"/>
            <a:ext cx="8734425" cy="787400"/>
          </a:xfrm>
        </p:spPr>
        <p:txBody>
          <a:bodyPr/>
          <a:lstStyle/>
          <a:p>
            <a:pPr eaLnBrk="1" hangingPunct="1"/>
            <a:r>
              <a:rPr lang="zh-TW" altLang="en-US" sz="3800" kern="1200" dirty="0">
                <a:solidFill>
                  <a:schemeClr val="tx1"/>
                </a:solidFill>
                <a:latin typeface="華康超明體" pitchFamily="49" charset="-120"/>
                <a:ea typeface="華康超明體" pitchFamily="49" charset="-120"/>
              </a:rPr>
              <a:t>資格審查登錄</a:t>
            </a:r>
            <a:r>
              <a:rPr lang="en-US" altLang="zh-TW" sz="3800" kern="1200" dirty="0">
                <a:solidFill>
                  <a:schemeClr val="tx1"/>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匯出綜高生身分審核名單</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3" name="Rectangle 3"/>
          <p:cNvSpPr>
            <a:spLocks noGrp="1" noChangeArrowheads="1"/>
          </p:cNvSpPr>
          <p:nvPr>
            <p:ph type="title" idx="4294967295"/>
          </p:nvPr>
        </p:nvSpPr>
        <p:spPr>
          <a:xfrm>
            <a:off x="158750" y="337344"/>
            <a:ext cx="8734425" cy="787400"/>
          </a:xfrm>
        </p:spPr>
        <p:txBody>
          <a:bodyPr/>
          <a:lstStyle/>
          <a:p>
            <a:pPr eaLnBrk="1" hangingPunct="1"/>
            <a:r>
              <a:rPr lang="zh-TW" altLang="en-US" sz="3800" kern="1200" dirty="0">
                <a:solidFill>
                  <a:schemeClr val="tx1"/>
                </a:solidFill>
                <a:latin typeface="華康超明體" pitchFamily="49" charset="-120"/>
                <a:ea typeface="華康超明體" pitchFamily="49" charset="-120"/>
              </a:rPr>
              <a:t>資格審查登錄</a:t>
            </a:r>
            <a:r>
              <a:rPr lang="en-US" altLang="zh-TW" sz="3800" kern="1200" dirty="0" smtClean="0">
                <a:solidFill>
                  <a:schemeClr val="tx1"/>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顯示畢業年月異動為應屆畢業生名單</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29</a:t>
            </a:fld>
            <a:endParaRPr lang="en-US" altLang="zh-TW"/>
          </a:p>
        </p:txBody>
      </p:sp>
      <p:pic>
        <p:nvPicPr>
          <p:cNvPr id="1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8925" y="1412776"/>
            <a:ext cx="8865043" cy="4754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 name="Rectangle 15"/>
          <p:cNvSpPr>
            <a:spLocks noChangeArrowheads="1"/>
          </p:cNvSpPr>
          <p:nvPr/>
        </p:nvSpPr>
        <p:spPr bwMode="auto">
          <a:xfrm>
            <a:off x="755576" y="4329100"/>
            <a:ext cx="7344816" cy="972108"/>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21" name="AutoShape 20"/>
          <p:cNvSpPr>
            <a:spLocks noChangeArrowheads="1"/>
          </p:cNvSpPr>
          <p:nvPr/>
        </p:nvSpPr>
        <p:spPr bwMode="auto">
          <a:xfrm>
            <a:off x="4533749" y="3191272"/>
            <a:ext cx="4360219" cy="361950"/>
          </a:xfrm>
          <a:prstGeom prst="wedgeRectCallout">
            <a:avLst>
              <a:gd name="adj1" fmla="val -2177"/>
              <a:gd name="adj2" fmla="val 15389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微軟正黑體" pitchFamily="34" charset="-120"/>
                <a:ea typeface="微軟正黑體" pitchFamily="34" charset="-120"/>
              </a:rPr>
              <a:t>顯示畢業</a:t>
            </a:r>
            <a:r>
              <a:rPr kumimoji="0" lang="zh-TW" altLang="en-US" dirty="0">
                <a:solidFill>
                  <a:srgbClr val="000000"/>
                </a:solidFill>
                <a:latin typeface="微軟正黑體" pitchFamily="34" charset="-120"/>
                <a:ea typeface="微軟正黑體" pitchFamily="34" charset="-120"/>
              </a:rPr>
              <a:t>年月異動為應屆畢業生名單</a:t>
            </a:r>
          </a:p>
        </p:txBody>
      </p:sp>
      <p:sp>
        <p:nvSpPr>
          <p:cNvPr id="22" name="AutoShape 14"/>
          <p:cNvSpPr>
            <a:spLocks noChangeArrowheads="1"/>
          </p:cNvSpPr>
          <p:nvPr/>
        </p:nvSpPr>
        <p:spPr bwMode="auto">
          <a:xfrm>
            <a:off x="350989" y="5289566"/>
            <a:ext cx="2880320" cy="865465"/>
          </a:xfrm>
          <a:prstGeom prst="wedgeRectCallout">
            <a:avLst>
              <a:gd name="adj1" fmla="val 62828"/>
              <a:gd name="adj2" fmla="val -2331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微軟正黑體" pitchFamily="34" charset="-120"/>
                <a:ea typeface="微軟正黑體" pitchFamily="34" charset="-120"/>
              </a:rPr>
              <a:t>確定送出</a:t>
            </a:r>
            <a:r>
              <a:rPr kumimoji="0" lang="zh-TW" altLang="en-US" b="1" dirty="0" smtClean="0">
                <a:solidFill>
                  <a:srgbClr val="FF0000"/>
                </a:solidFill>
                <a:latin typeface="微軟正黑體" pitchFamily="34" charset="-120"/>
                <a:ea typeface="微軟正黑體" pitchFamily="34" charset="-120"/>
              </a:rPr>
              <a:t>前</a:t>
            </a:r>
            <a:r>
              <a:rPr kumimoji="0" lang="zh-TW" altLang="en-US" dirty="0" smtClean="0">
                <a:solidFill>
                  <a:srgbClr val="000000"/>
                </a:solidFill>
                <a:latin typeface="微軟正黑體" pitchFamily="34" charset="-120"/>
                <a:ea typeface="微軟正黑體" pitchFamily="34" charset="-120"/>
              </a:rPr>
              <a:t>，匯出</a:t>
            </a:r>
            <a:r>
              <a:rPr kumimoji="0" lang="en-US" altLang="zh-TW" dirty="0" smtClean="0">
                <a:solidFill>
                  <a:srgbClr val="000000"/>
                </a:solidFill>
                <a:latin typeface="微軟正黑體" pitchFamily="34" charset="-120"/>
                <a:ea typeface="微軟正黑體" pitchFamily="34" charset="-120"/>
              </a:rPr>
              <a:t>EXCEL</a:t>
            </a:r>
            <a:r>
              <a:rPr kumimoji="0" lang="zh-TW" altLang="en-US" dirty="0" smtClean="0">
                <a:solidFill>
                  <a:srgbClr val="000000"/>
                </a:solidFill>
                <a:latin typeface="微軟正黑體" pitchFamily="34" charset="-120"/>
                <a:ea typeface="微軟正黑體" pitchFamily="34" charset="-120"/>
              </a:rPr>
              <a:t>檔案，查驗需繳證明文件之考生名單是否正確</a:t>
            </a:r>
            <a:endParaRPr kumimoji="0" lang="zh-TW" altLang="en-US" dirty="0">
              <a:solidFill>
                <a:srgbClr val="000000"/>
              </a:solidFill>
              <a:latin typeface="微軟正黑體" pitchFamily="34" charset="-120"/>
              <a:ea typeface="微軟正黑體" pitchFamily="34" charset="-120"/>
            </a:endParaRPr>
          </a:p>
        </p:txBody>
      </p:sp>
      <p:sp>
        <p:nvSpPr>
          <p:cNvPr id="23" name="AutoShape 14"/>
          <p:cNvSpPr>
            <a:spLocks noChangeArrowheads="1"/>
          </p:cNvSpPr>
          <p:nvPr/>
        </p:nvSpPr>
        <p:spPr bwMode="auto">
          <a:xfrm>
            <a:off x="5796136" y="5001877"/>
            <a:ext cx="3096344" cy="1523468"/>
          </a:xfrm>
          <a:prstGeom prst="wedgeRectCallout">
            <a:avLst>
              <a:gd name="adj1" fmla="val -67914"/>
              <a:gd name="adj2" fmla="val -1438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FF0000"/>
                </a:solidFill>
                <a:latin typeface="微軟正黑體" pitchFamily="34" charset="-120"/>
                <a:ea typeface="微軟正黑體" pitchFamily="34" charset="-120"/>
              </a:rPr>
              <a:t>確定送出</a:t>
            </a:r>
            <a:r>
              <a:rPr kumimoji="0" lang="zh-TW" altLang="en-US" b="1" dirty="0" smtClean="0">
                <a:solidFill>
                  <a:srgbClr val="FF0000"/>
                </a:solidFill>
                <a:latin typeface="微軟正黑體" pitchFamily="34" charset="-120"/>
                <a:ea typeface="微軟正黑體" pitchFamily="34" charset="-120"/>
              </a:rPr>
              <a:t>後</a:t>
            </a:r>
            <a:r>
              <a:rPr kumimoji="0" lang="zh-TW" altLang="en-US" dirty="0" smtClean="0">
                <a:solidFill>
                  <a:srgbClr val="000000"/>
                </a:solidFill>
                <a:latin typeface="微軟正黑體" pitchFamily="34" charset="-120"/>
                <a:ea typeface="微軟正黑體" pitchFamily="34" charset="-120"/>
              </a:rPr>
              <a:t>，列印名單，</a:t>
            </a:r>
            <a:r>
              <a:rPr kumimoji="0" lang="zh-TW" altLang="en-US" dirty="0">
                <a:solidFill>
                  <a:srgbClr val="000000"/>
                </a:solidFill>
                <a:latin typeface="微軟正黑體" pitchFamily="34" charset="-120"/>
                <a:ea typeface="微軟正黑體" pitchFamily="34" charset="-120"/>
              </a:rPr>
              <a:t>連同相關證明文件，並依報名</a:t>
            </a:r>
            <a:r>
              <a:rPr kumimoji="0" lang="zh-TW" altLang="en-US" dirty="0" smtClean="0">
                <a:solidFill>
                  <a:srgbClr val="000000"/>
                </a:solidFill>
                <a:latin typeface="微軟正黑體" pitchFamily="34" charset="-120"/>
                <a:ea typeface="微軟正黑體" pitchFamily="34" charset="-120"/>
              </a:rPr>
              <a:t>序號</a:t>
            </a:r>
            <a:r>
              <a:rPr kumimoji="0" lang="zh-TW" altLang="en-US" dirty="0">
                <a:solidFill>
                  <a:srgbClr val="000000"/>
                </a:solidFill>
                <a:latin typeface="微軟正黑體" pitchFamily="34" charset="-120"/>
                <a:ea typeface="微軟正黑體" pitchFamily="34" charset="-120"/>
              </a:rPr>
              <a:t>排序後，於</a:t>
            </a:r>
            <a:r>
              <a:rPr kumimoji="0" lang="en-US" altLang="zh-TW" dirty="0" smtClean="0">
                <a:solidFill>
                  <a:srgbClr val="000000"/>
                </a:solidFill>
                <a:latin typeface="微軟正黑體" pitchFamily="34" charset="-120"/>
                <a:ea typeface="微軟正黑體" pitchFamily="34" charset="-120"/>
              </a:rPr>
              <a:t>104</a:t>
            </a:r>
            <a:r>
              <a:rPr kumimoji="0" lang="zh-TW" altLang="en-US" dirty="0" smtClean="0">
                <a:solidFill>
                  <a:srgbClr val="000000"/>
                </a:solidFill>
                <a:latin typeface="微軟正黑體" pitchFamily="34" charset="-120"/>
                <a:ea typeface="微軟正黑體" pitchFamily="34" charset="-120"/>
              </a:rPr>
              <a:t>年</a:t>
            </a:r>
            <a:r>
              <a:rPr kumimoji="0" lang="en-US" altLang="zh-TW" dirty="0">
                <a:solidFill>
                  <a:srgbClr val="000000"/>
                </a:solidFill>
                <a:latin typeface="微軟正黑體" pitchFamily="34" charset="-120"/>
                <a:ea typeface="微軟正黑體" pitchFamily="34" charset="-120"/>
              </a:rPr>
              <a:t>5</a:t>
            </a:r>
            <a:r>
              <a:rPr kumimoji="0" lang="zh-TW" altLang="en-US" dirty="0" smtClean="0">
                <a:solidFill>
                  <a:srgbClr val="000000"/>
                </a:solidFill>
                <a:latin typeface="微軟正黑體" pitchFamily="34" charset="-120"/>
                <a:ea typeface="微軟正黑體" pitchFamily="34" charset="-120"/>
              </a:rPr>
              <a:t>月</a:t>
            </a:r>
            <a:r>
              <a:rPr kumimoji="0" lang="en-US" altLang="zh-TW" dirty="0" smtClean="0">
                <a:solidFill>
                  <a:srgbClr val="000000"/>
                </a:solidFill>
                <a:latin typeface="微軟正黑體" pitchFamily="34" charset="-120"/>
                <a:ea typeface="微軟正黑體" pitchFamily="34" charset="-120"/>
              </a:rPr>
              <a:t>7</a:t>
            </a:r>
            <a:r>
              <a:rPr kumimoji="0" lang="zh-TW" altLang="en-US" dirty="0" smtClean="0">
                <a:solidFill>
                  <a:srgbClr val="000000"/>
                </a:solidFill>
                <a:latin typeface="微軟正黑體" pitchFamily="34" charset="-120"/>
                <a:ea typeface="微軟正黑體" pitchFamily="34" charset="-120"/>
              </a:rPr>
              <a:t>日</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四</a:t>
            </a:r>
            <a:r>
              <a:rPr kumimoji="0" lang="en-US" altLang="zh-TW" dirty="0" smtClean="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前郵寄至本委員會審查</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郵戳為憑</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a:t>
            </a:r>
          </a:p>
        </p:txBody>
      </p:sp>
      <p:sp>
        <p:nvSpPr>
          <p:cNvPr id="24" name="矩形 23"/>
          <p:cNvSpPr/>
          <p:nvPr/>
        </p:nvSpPr>
        <p:spPr>
          <a:xfrm>
            <a:off x="6113884" y="1479451"/>
            <a:ext cx="1410444"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p:cNvSpPr/>
          <p:nvPr/>
        </p:nvSpPr>
        <p:spPr>
          <a:xfrm>
            <a:off x="916460" y="4815154"/>
            <a:ext cx="673067" cy="4673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6" name="矩形 25"/>
          <p:cNvSpPr/>
          <p:nvPr/>
        </p:nvSpPr>
        <p:spPr>
          <a:xfrm>
            <a:off x="2411760" y="4833852"/>
            <a:ext cx="218094" cy="46735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7"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18171" y="1972780"/>
            <a:ext cx="4152423" cy="2142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矩形 27"/>
          <p:cNvSpPr/>
          <p:nvPr/>
        </p:nvSpPr>
        <p:spPr>
          <a:xfrm>
            <a:off x="362936" y="2991453"/>
            <a:ext cx="466046" cy="286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9" name="矩形 28"/>
          <p:cNvSpPr/>
          <p:nvPr/>
        </p:nvSpPr>
        <p:spPr>
          <a:xfrm>
            <a:off x="1541998" y="2998603"/>
            <a:ext cx="149682" cy="28638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0" name="矩形 29"/>
          <p:cNvSpPr/>
          <p:nvPr/>
        </p:nvSpPr>
        <p:spPr>
          <a:xfrm>
            <a:off x="592139" y="2383185"/>
            <a:ext cx="1311581" cy="288032"/>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427428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3</a:t>
            </a:fld>
            <a:endParaRPr lang="en-US" altLang="zh-TW"/>
          </a:p>
        </p:txBody>
      </p:sp>
      <p:sp>
        <p:nvSpPr>
          <p:cNvPr id="3" name="Rectangle 2"/>
          <p:cNvSpPr txBox="1">
            <a:spLocks noChangeArrowheads="1"/>
          </p:cNvSpPr>
          <p:nvPr/>
        </p:nvSpPr>
        <p:spPr bwMode="auto">
          <a:xfrm>
            <a:off x="107504" y="331788"/>
            <a:ext cx="6480720" cy="7096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r>
              <a:rPr kumimoji="0" lang="zh-TW" altLang="en-US" sz="4000" dirty="0" smtClean="0">
                <a:solidFill>
                  <a:srgbClr val="002060"/>
                </a:solidFill>
                <a:latin typeface="華康超明體" pitchFamily="49" charset="-120"/>
                <a:ea typeface="華康超明體" pitchFamily="49" charset="-120"/>
              </a:rPr>
              <a:t>一</a:t>
            </a:r>
            <a:r>
              <a:rPr kumimoji="0" lang="zh-TW" altLang="en-US" sz="4000" dirty="0">
                <a:solidFill>
                  <a:srgbClr val="002060"/>
                </a:solidFill>
                <a:latin typeface="華康超明體" pitchFamily="49" charset="-120"/>
                <a:ea typeface="華康超明體" pitchFamily="49" charset="-120"/>
              </a:rPr>
              <a:t>、招生</a:t>
            </a:r>
            <a:r>
              <a:rPr kumimoji="0" lang="zh-TW" altLang="en-US" sz="4000" dirty="0" smtClean="0">
                <a:solidFill>
                  <a:srgbClr val="002060"/>
                </a:solidFill>
                <a:latin typeface="華康超明體" pitchFamily="49" charset="-120"/>
                <a:ea typeface="華康超明體" pitchFamily="49" charset="-120"/>
              </a:rPr>
              <a:t>簡章查詢系統</a:t>
            </a:r>
            <a:endParaRPr kumimoji="0" lang="zh-TW" altLang="en-US" sz="4000" dirty="0">
              <a:solidFill>
                <a:srgbClr val="002060"/>
              </a:solidFill>
              <a:latin typeface="華康超明體" pitchFamily="49" charset="-120"/>
              <a:ea typeface="華康超明體" pitchFamily="49" charset="-120"/>
            </a:endParaRPr>
          </a:p>
        </p:txBody>
      </p:sp>
      <p:pic>
        <p:nvPicPr>
          <p:cNvPr id="5" name="圖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5576" y="1151115"/>
            <a:ext cx="7502611" cy="5332235"/>
          </a:xfrm>
          <a:prstGeom prst="rect">
            <a:avLst/>
          </a:prstGeom>
        </p:spPr>
      </p:pic>
      <p:sp>
        <p:nvSpPr>
          <p:cNvPr id="4" name="文字方塊 3"/>
          <p:cNvSpPr txBox="1"/>
          <p:nvPr/>
        </p:nvSpPr>
        <p:spPr>
          <a:xfrm>
            <a:off x="755576" y="6483350"/>
            <a:ext cx="7502611" cy="369332"/>
          </a:xfrm>
          <a:prstGeom prst="rect">
            <a:avLst/>
          </a:prstGeom>
          <a:solidFill>
            <a:srgbClr val="FFC000"/>
          </a:solidFill>
          <a:ln w="15875">
            <a:solidFill>
              <a:srgbClr val="C00000"/>
            </a:solidFill>
          </a:ln>
        </p:spPr>
        <p:txBody>
          <a:bodyPr wrap="square" rtlCol="0">
            <a:spAutoFit/>
          </a:bodyPr>
          <a:lstStyle/>
          <a:p>
            <a:pPr algn="ctr"/>
            <a:r>
              <a:rPr lang="zh-TW" altLang="en-US" b="1" dirty="0" smtClean="0"/>
              <a:t>本學年度的功能，除提供線上預覽外，另提供單筆、多筆及全部列印功能</a:t>
            </a:r>
            <a:endParaRPr lang="en-US" altLang="zh-TW" b="1" dirty="0" smtClean="0"/>
          </a:p>
        </p:txBody>
      </p:sp>
    </p:spTree>
    <p:extLst>
      <p:ext uri="{BB962C8B-B14F-4D97-AF65-F5344CB8AC3E}">
        <p14:creationId xmlns:p14="http://schemas.microsoft.com/office/powerpoint/2010/main" val="41371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2"/>
          <p:cNvSpPr>
            <a:spLocks noGrp="1" noChangeArrowheads="1"/>
          </p:cNvSpPr>
          <p:nvPr>
            <p:ph type="title" idx="4294967295"/>
          </p:nvPr>
        </p:nvSpPr>
        <p:spPr>
          <a:xfrm>
            <a:off x="158750" y="141288"/>
            <a:ext cx="8985250" cy="928687"/>
          </a:xfrm>
        </p:spPr>
        <p:txBody>
          <a:bodyPr/>
          <a:lstStyle/>
          <a:p>
            <a:pPr eaLnBrk="1" hangingPunct="1"/>
            <a:r>
              <a:rPr lang="zh-TW" altLang="en-US" sz="3800" kern="1200" dirty="0">
                <a:solidFill>
                  <a:schemeClr val="tx1"/>
                </a:solidFill>
                <a:latin typeface="華康超明體" pitchFamily="49" charset="-120"/>
                <a:ea typeface="華康超明體" pitchFamily="49" charset="-120"/>
              </a:rPr>
              <a:t>資格審查登錄</a:t>
            </a:r>
            <a:r>
              <a:rPr lang="en-US" altLang="zh-TW" sz="3800" kern="1200" dirty="0" smtClean="0">
                <a:solidFill>
                  <a:schemeClr val="tx1"/>
                </a:solidFill>
                <a:latin typeface="華康超明體" pitchFamily="49" charset="-120"/>
                <a:ea typeface="華康超明體" pitchFamily="49" charset="-120"/>
              </a:rPr>
              <a:t>-</a:t>
            </a:r>
            <a:r>
              <a:rPr lang="zh-TW" altLang="en-US" sz="3800" kern="1200" dirty="0">
                <a:solidFill>
                  <a:srgbClr val="FF0000"/>
                </a:solidFill>
                <a:latin typeface="華康超明體" pitchFamily="49" charset="-120"/>
                <a:ea typeface="華康超明體" pitchFamily="49" charset="-120"/>
              </a:rPr>
              <a:t>確定送出作業</a:t>
            </a:r>
            <a:endParaRPr lang="en-US" altLang="zh-TW" sz="3800" kern="1200" dirty="0">
              <a:solidFill>
                <a:srgbClr val="FF0000"/>
              </a:solidFill>
              <a:latin typeface="華康超明體" pitchFamily="49" charset="-120"/>
              <a:ea typeface="華康超明體" pitchFamily="49"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30</a:t>
            </a:fld>
            <a:endParaRPr lang="en-US" altLang="zh-TW"/>
          </a:p>
        </p:txBody>
      </p:sp>
      <p:pic>
        <p:nvPicPr>
          <p:cNvPr id="7"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3528" y="1268768"/>
            <a:ext cx="8577014" cy="2281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3861048"/>
            <a:ext cx="8731030"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64088" y="2708920"/>
            <a:ext cx="3248025" cy="169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81274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467543" y="908720"/>
            <a:ext cx="8392993" cy="5544616"/>
          </a:xfrm>
          <a:prstGeom prst="rect">
            <a:avLst/>
          </a:prstGeom>
        </p:spPr>
      </p:pic>
      <p:sp>
        <p:nvSpPr>
          <p:cNvPr id="279556" name="Rectangle 2"/>
          <p:cNvSpPr>
            <a:spLocks noGrp="1" noChangeArrowheads="1"/>
          </p:cNvSpPr>
          <p:nvPr>
            <p:ph type="title" idx="4294967295"/>
          </p:nvPr>
        </p:nvSpPr>
        <p:spPr>
          <a:xfrm>
            <a:off x="158750" y="141288"/>
            <a:ext cx="8985250" cy="928687"/>
          </a:xfrm>
        </p:spPr>
        <p:txBody>
          <a:bodyPr/>
          <a:lstStyle/>
          <a:p>
            <a:pPr eaLnBrk="1" hangingPunct="1"/>
            <a:r>
              <a:rPr lang="zh-TW" altLang="en-US" sz="3800" kern="1200" dirty="0">
                <a:solidFill>
                  <a:schemeClr val="tx1"/>
                </a:solidFill>
                <a:latin typeface="華康超明體" pitchFamily="49" charset="-120"/>
                <a:ea typeface="華康超明體" pitchFamily="49" charset="-120"/>
              </a:rPr>
              <a:t>資格</a:t>
            </a:r>
            <a:r>
              <a:rPr lang="zh-TW" altLang="en-US" sz="3800" kern="1200" dirty="0" smtClean="0">
                <a:solidFill>
                  <a:schemeClr val="tx1"/>
                </a:solidFill>
                <a:latin typeface="華康超明體" pitchFamily="49" charset="-120"/>
                <a:ea typeface="華康超明體" pitchFamily="49" charset="-120"/>
              </a:rPr>
              <a:t>審查結果查詢</a:t>
            </a:r>
            <a:endParaRPr lang="en-US" altLang="zh-TW" sz="3800" kern="1200" dirty="0" smtClean="0">
              <a:solidFill>
                <a:srgbClr val="FF0000"/>
              </a:solidFill>
              <a:latin typeface="華康超明體" pitchFamily="49" charset="-120"/>
              <a:ea typeface="華康超明體" pitchFamily="49" charset="-120"/>
            </a:endParaRPr>
          </a:p>
        </p:txBody>
      </p:sp>
      <p:sp>
        <p:nvSpPr>
          <p:cNvPr id="279558" name="Rectangle 5"/>
          <p:cNvSpPr>
            <a:spLocks noChangeArrowheads="1"/>
          </p:cNvSpPr>
          <p:nvPr/>
        </p:nvSpPr>
        <p:spPr bwMode="auto">
          <a:xfrm>
            <a:off x="1187624" y="3254127"/>
            <a:ext cx="6840760" cy="197507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31</a:t>
            </a:fld>
            <a:endParaRPr lang="en-US" altLang="zh-TW"/>
          </a:p>
        </p:txBody>
      </p:sp>
      <p:sp>
        <p:nvSpPr>
          <p:cNvPr id="4" name="矩形 3"/>
          <p:cNvSpPr/>
          <p:nvPr/>
        </p:nvSpPr>
        <p:spPr>
          <a:xfrm>
            <a:off x="6228184" y="4293096"/>
            <a:ext cx="1736874" cy="19544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600" dirty="0" smtClean="0">
                <a:solidFill>
                  <a:schemeClr val="tx1"/>
                </a:solidFill>
                <a:latin typeface="+mn-ea"/>
              </a:rPr>
              <a:t>一般生（未通過原因：經查驗未具原住民身分）</a:t>
            </a:r>
            <a:endParaRPr lang="zh-TW" altLang="en-US" sz="600" dirty="0">
              <a:solidFill>
                <a:schemeClr val="tx1"/>
              </a:solidFill>
              <a:latin typeface="+mn-ea"/>
            </a:endParaRPr>
          </a:p>
        </p:txBody>
      </p:sp>
      <p:pic>
        <p:nvPicPr>
          <p:cNvPr id="7" name="圖片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38872" y="143843"/>
            <a:ext cx="2821664" cy="2590800"/>
          </a:xfrm>
          <a:prstGeom prst="rect">
            <a:avLst/>
          </a:prstGeom>
          <a:ln>
            <a:solidFill>
              <a:schemeClr val="tx1"/>
            </a:solid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Rectangle 2"/>
          <p:cNvSpPr>
            <a:spLocks noGrp="1" noChangeArrowheads="1"/>
          </p:cNvSpPr>
          <p:nvPr>
            <p:ph type="subTitle" idx="4294967295"/>
          </p:nvPr>
        </p:nvSpPr>
        <p:spPr>
          <a:xfrm>
            <a:off x="0" y="1412776"/>
            <a:ext cx="9144000" cy="3588361"/>
          </a:xfrm>
        </p:spPr>
        <p:txBody>
          <a:bodyPr lIns="0" rIns="18288"/>
          <a:lstStyle/>
          <a:p>
            <a:pPr marL="0" indent="0" algn="ctr" eaLnBrk="1" hangingPunct="1">
              <a:lnSpc>
                <a:spcPct val="130000"/>
              </a:lnSpc>
              <a:spcBef>
                <a:spcPct val="0"/>
              </a:spcBef>
              <a:buFont typeface="Wingdings 2" pitchFamily="18" charset="2"/>
              <a:buNone/>
            </a:pPr>
            <a:r>
              <a:rPr lang="zh-TW" altLang="en-US" sz="3600" kern="1200" dirty="0" smtClean="0">
                <a:latin typeface="華康超明體" pitchFamily="49" charset="-120"/>
                <a:ea typeface="華康超明體" pitchFamily="49" charset="-120"/>
              </a:rPr>
              <a:t>甄選入學招生集體報名系統</a:t>
            </a:r>
            <a:endParaRPr lang="en-US" altLang="zh-TW" sz="2800" dirty="0" smtClean="0">
              <a:solidFill>
                <a:srgbClr val="FF3300"/>
              </a:solidFill>
              <a:latin typeface="Arial" pitchFamily="34" charset="0"/>
            </a:endParaRPr>
          </a:p>
          <a:p>
            <a:pPr marL="0" lvl="4" indent="0" algn="ctr" eaLnBrk="1" hangingPunct="1">
              <a:buNone/>
            </a:pPr>
            <a:r>
              <a:rPr lang="zh-TW" altLang="en-US" sz="2400" dirty="0">
                <a:solidFill>
                  <a:srgbClr val="FF3300"/>
                </a:solidFill>
                <a:latin typeface="微軟正黑體" pitchFamily="34" charset="-120"/>
                <a:ea typeface="微軟正黑體" pitchFamily="34" charset="-120"/>
              </a:rPr>
              <a:t>統一入學測驗考試</a:t>
            </a:r>
            <a:r>
              <a:rPr lang="en-US" altLang="zh-TW" sz="2400" dirty="0">
                <a:solidFill>
                  <a:srgbClr val="FF3300"/>
                </a:solidFill>
                <a:latin typeface="微軟正黑體" pitchFamily="34" charset="-120"/>
                <a:ea typeface="微軟正黑體" pitchFamily="34" charset="-120"/>
              </a:rPr>
              <a:t>(</a:t>
            </a:r>
            <a:r>
              <a:rPr lang="en-US" altLang="zh-TW" sz="2400" dirty="0" smtClean="0">
                <a:solidFill>
                  <a:srgbClr val="FF3300"/>
                </a:solidFill>
                <a:latin typeface="微軟正黑體" pitchFamily="34" charset="-120"/>
                <a:ea typeface="微軟正黑體" pitchFamily="34" charset="-120"/>
              </a:rPr>
              <a:t>104/5/2~104/5/3)</a:t>
            </a:r>
            <a:endParaRPr lang="en-US" altLang="zh-TW" sz="2400" dirty="0">
              <a:solidFill>
                <a:srgbClr val="FF3300"/>
              </a:solidFill>
              <a:latin typeface="微軟正黑體" pitchFamily="34" charset="-120"/>
              <a:ea typeface="微軟正黑體" pitchFamily="34" charset="-120"/>
            </a:endParaRPr>
          </a:p>
          <a:p>
            <a:pPr marL="0" lvl="4" indent="0" algn="ctr" eaLnBrk="1" hangingPunct="1">
              <a:buNone/>
            </a:pPr>
            <a:r>
              <a:rPr lang="zh-TW" altLang="en-US" sz="2400" dirty="0">
                <a:solidFill>
                  <a:srgbClr val="FF3300"/>
                </a:solidFill>
                <a:latin typeface="微軟正黑體" pitchFamily="34" charset="-120"/>
                <a:ea typeface="微軟正黑體" pitchFamily="34" charset="-120"/>
              </a:rPr>
              <a:t>統一入學測驗寄發成績單</a:t>
            </a:r>
            <a:r>
              <a:rPr lang="en-US" altLang="zh-TW" sz="2400" dirty="0">
                <a:solidFill>
                  <a:srgbClr val="FF3300"/>
                </a:solidFill>
                <a:latin typeface="微軟正黑體" pitchFamily="34" charset="-120"/>
                <a:ea typeface="微軟正黑體" pitchFamily="34" charset="-120"/>
              </a:rPr>
              <a:t>(</a:t>
            </a:r>
            <a:r>
              <a:rPr lang="en-US" altLang="zh-TW" sz="2400" dirty="0" smtClean="0">
                <a:solidFill>
                  <a:srgbClr val="FF3300"/>
                </a:solidFill>
                <a:latin typeface="微軟正黑體" pitchFamily="34" charset="-120"/>
                <a:ea typeface="微軟正黑體" pitchFamily="34" charset="-120"/>
              </a:rPr>
              <a:t>104/5/20)</a:t>
            </a:r>
            <a:endParaRPr lang="en-US" altLang="zh-TW" sz="2400" dirty="0">
              <a:solidFill>
                <a:srgbClr val="FF3300"/>
              </a:solidFill>
              <a:latin typeface="微軟正黑體" pitchFamily="34" charset="-120"/>
              <a:ea typeface="微軟正黑體" pitchFamily="34" charset="-120"/>
            </a:endParaRPr>
          </a:p>
          <a:p>
            <a:pPr marL="0" indent="0" algn="ctr" eaLnBrk="1" hangingPunct="1">
              <a:buNone/>
            </a:pPr>
            <a:r>
              <a:rPr lang="zh-TW" altLang="en-US" sz="2400" dirty="0" smtClean="0">
                <a:solidFill>
                  <a:srgbClr val="FF3300"/>
                </a:solidFill>
                <a:latin typeface="微軟正黑體" pitchFamily="34" charset="-120"/>
                <a:ea typeface="微軟正黑體" pitchFamily="34" charset="-120"/>
              </a:rPr>
              <a:t>一階報名</a:t>
            </a:r>
            <a:r>
              <a:rPr lang="en-US" altLang="zh-TW" sz="2400" dirty="0" smtClean="0">
                <a:solidFill>
                  <a:srgbClr val="FF3300"/>
                </a:solidFill>
                <a:latin typeface="微軟正黑體" pitchFamily="34" charset="-120"/>
                <a:ea typeface="微軟正黑體" pitchFamily="34" charset="-120"/>
              </a:rPr>
              <a:t>(104/5/20 ~104/5/26)</a:t>
            </a:r>
          </a:p>
          <a:p>
            <a:pPr marL="1279525" lvl="4" indent="0" eaLnBrk="1" hangingPunct="1"/>
            <a:r>
              <a:rPr lang="zh-TW" altLang="en-US" sz="2200" dirty="0" smtClean="0">
                <a:latin typeface="微軟正黑體" pitchFamily="34" charset="-120"/>
                <a:ea typeface="微軟正黑體" pitchFamily="34" charset="-120"/>
              </a:rPr>
              <a:t>考生向就讀學校報名</a:t>
            </a:r>
            <a:r>
              <a:rPr lang="en-US" altLang="zh-TW" sz="2200" dirty="0">
                <a:solidFill>
                  <a:srgbClr val="3333FF"/>
                </a:solidFill>
                <a:latin typeface="微軟正黑體" pitchFamily="34" charset="-120"/>
                <a:ea typeface="微軟正黑體" pitchFamily="34" charset="-120"/>
              </a:rPr>
              <a:t>(</a:t>
            </a:r>
            <a:r>
              <a:rPr lang="en-US" altLang="zh-TW" sz="2200" dirty="0" smtClean="0">
                <a:solidFill>
                  <a:srgbClr val="3333FF"/>
                </a:solidFill>
                <a:latin typeface="微軟正黑體" pitchFamily="34" charset="-120"/>
                <a:ea typeface="微軟正黑體" pitchFamily="34" charset="-120"/>
              </a:rPr>
              <a:t>104/5/26 17:00</a:t>
            </a:r>
            <a:r>
              <a:rPr lang="zh-TW" altLang="en-US" sz="2200" dirty="0">
                <a:solidFill>
                  <a:srgbClr val="3333FF"/>
                </a:solidFill>
                <a:latin typeface="微軟正黑體" pitchFamily="34" charset="-120"/>
                <a:ea typeface="微軟正黑體" pitchFamily="34" charset="-120"/>
              </a:rPr>
              <a:t>前</a:t>
            </a:r>
            <a:r>
              <a:rPr lang="en-US" altLang="zh-TW" sz="2200" dirty="0">
                <a:solidFill>
                  <a:srgbClr val="3333FF"/>
                </a:solidFill>
                <a:latin typeface="微軟正黑體" pitchFamily="34" charset="-120"/>
                <a:ea typeface="微軟正黑體" pitchFamily="34" charset="-120"/>
              </a:rPr>
              <a:t>)</a:t>
            </a:r>
          </a:p>
          <a:p>
            <a:pPr marL="1279525" lvl="4" indent="0" eaLnBrk="1" hangingPunct="1"/>
            <a:r>
              <a:rPr lang="zh-TW" altLang="en-US" sz="2200" dirty="0" smtClean="0">
                <a:latin typeface="微軟正黑體" pitchFamily="34" charset="-120"/>
                <a:ea typeface="微軟正黑體" pitchFamily="34" charset="-120"/>
              </a:rPr>
              <a:t>高中職學校完成並確認考生報名資料</a:t>
            </a:r>
            <a:r>
              <a:rPr lang="en-US" altLang="zh-TW" sz="2200" dirty="0">
                <a:solidFill>
                  <a:srgbClr val="3333FF"/>
                </a:solidFill>
                <a:latin typeface="微軟正黑體" pitchFamily="34" charset="-120"/>
                <a:ea typeface="微軟正黑體" pitchFamily="34" charset="-120"/>
              </a:rPr>
              <a:t>(</a:t>
            </a:r>
            <a:r>
              <a:rPr lang="en-US" altLang="zh-TW" sz="2200" dirty="0" smtClean="0">
                <a:solidFill>
                  <a:srgbClr val="3333FF"/>
                </a:solidFill>
                <a:latin typeface="微軟正黑體" pitchFamily="34" charset="-120"/>
                <a:ea typeface="微軟正黑體" pitchFamily="34" charset="-120"/>
              </a:rPr>
              <a:t>104/5/26 17:00</a:t>
            </a:r>
            <a:r>
              <a:rPr lang="zh-TW" altLang="en-US" sz="2200" dirty="0">
                <a:solidFill>
                  <a:srgbClr val="3333FF"/>
                </a:solidFill>
                <a:latin typeface="微軟正黑體" pitchFamily="34" charset="-120"/>
                <a:ea typeface="微軟正黑體" pitchFamily="34" charset="-120"/>
              </a:rPr>
              <a:t>前</a:t>
            </a:r>
            <a:r>
              <a:rPr lang="en-US" altLang="zh-TW" sz="2200" dirty="0">
                <a:solidFill>
                  <a:srgbClr val="3333FF"/>
                </a:solidFill>
                <a:latin typeface="微軟正黑體" pitchFamily="34" charset="-120"/>
                <a:ea typeface="微軟正黑體" pitchFamily="34" charset="-120"/>
              </a:rPr>
              <a:t>)</a:t>
            </a:r>
          </a:p>
          <a:p>
            <a:pPr marL="1279525" lvl="4" indent="0" eaLnBrk="1" hangingPunct="1"/>
            <a:r>
              <a:rPr lang="zh-TW" altLang="en-US" sz="2200" dirty="0" smtClean="0">
                <a:latin typeface="微軟正黑體" pitchFamily="34" charset="-120"/>
                <a:ea typeface="微軟正黑體" pitchFamily="34" charset="-120"/>
              </a:rPr>
              <a:t>報名費匯款</a:t>
            </a:r>
            <a:r>
              <a:rPr lang="en-US" altLang="zh-TW" sz="2200" dirty="0">
                <a:solidFill>
                  <a:srgbClr val="3333FF"/>
                </a:solidFill>
                <a:latin typeface="微軟正黑體" pitchFamily="34" charset="-120"/>
                <a:ea typeface="微軟正黑體" pitchFamily="34" charset="-120"/>
              </a:rPr>
              <a:t>(</a:t>
            </a:r>
            <a:r>
              <a:rPr lang="en-US" altLang="zh-TW" sz="2200" dirty="0" smtClean="0">
                <a:solidFill>
                  <a:srgbClr val="3333FF"/>
                </a:solidFill>
                <a:latin typeface="微軟正黑體" pitchFamily="34" charset="-120"/>
                <a:ea typeface="微軟正黑體" pitchFamily="34" charset="-120"/>
              </a:rPr>
              <a:t>104/5/26 24:00</a:t>
            </a:r>
            <a:r>
              <a:rPr lang="zh-TW" altLang="en-US" sz="2200" dirty="0" smtClean="0">
                <a:solidFill>
                  <a:srgbClr val="3333FF"/>
                </a:solidFill>
                <a:latin typeface="微軟正黑體" pitchFamily="34" charset="-120"/>
                <a:ea typeface="微軟正黑體" pitchFamily="34" charset="-120"/>
              </a:rPr>
              <a:t>前</a:t>
            </a:r>
            <a:r>
              <a:rPr lang="en-US" altLang="zh-TW" sz="2200" dirty="0" smtClean="0">
                <a:solidFill>
                  <a:srgbClr val="3333FF"/>
                </a:solidFill>
                <a:latin typeface="微軟正黑體" pitchFamily="34" charset="-120"/>
                <a:ea typeface="微軟正黑體" pitchFamily="34" charset="-120"/>
              </a:rPr>
              <a:t>)</a:t>
            </a:r>
            <a:endParaRPr lang="zh-TW" altLang="en-US" sz="2200" dirty="0" smtClean="0">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32</a:t>
            </a:fld>
            <a:endParaRPr lang="en-US" altLang="zh-TW"/>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33</a:t>
            </a:fld>
            <a:endParaRPr lang="en-US" altLang="zh-TW"/>
          </a:p>
        </p:txBody>
      </p:sp>
      <p:pic>
        <p:nvPicPr>
          <p:cNvPr id="3" name="圖片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1560" y="2348880"/>
            <a:ext cx="7704856" cy="4299378"/>
          </a:xfrm>
          <a:prstGeom prst="rect">
            <a:avLst/>
          </a:prstGeom>
        </p:spPr>
      </p:pic>
      <p:sp>
        <p:nvSpPr>
          <p:cNvPr id="4" name="矩形 3"/>
          <p:cNvSpPr/>
          <p:nvPr/>
        </p:nvSpPr>
        <p:spPr>
          <a:xfrm>
            <a:off x="0" y="263630"/>
            <a:ext cx="9036496" cy="2003625"/>
          </a:xfrm>
          <a:prstGeom prst="rect">
            <a:avLst/>
          </a:prstGeom>
        </p:spPr>
        <p:txBody>
          <a:bodyPr wrap="square">
            <a:spAutoFit/>
          </a:bodyPr>
          <a:lstStyle/>
          <a:p>
            <a:pPr>
              <a:lnSpc>
                <a:spcPct val="115000"/>
              </a:lnSpc>
              <a:spcAft>
                <a:spcPts val="0"/>
              </a:spcAft>
            </a:pPr>
            <a:r>
              <a:rPr lang="zh-TW" altLang="en-US" dirty="0" smtClean="0">
                <a:latin typeface="+mn-ea"/>
                <a:ea typeface="+mn-ea"/>
                <a:cs typeface="Times New Roman" panose="02020603050405020304" pitchFamily="18" charset="0"/>
              </a:rPr>
              <a:t>變革事項：</a:t>
            </a:r>
            <a:endParaRPr lang="en-US" altLang="zh-TW" dirty="0" smtClean="0">
              <a:latin typeface="+mn-ea"/>
              <a:ea typeface="+mn-ea"/>
              <a:cs typeface="Times New Roman" panose="02020603050405020304" pitchFamily="18" charset="0"/>
            </a:endParaRPr>
          </a:p>
          <a:p>
            <a:pPr lvl="1">
              <a:lnSpc>
                <a:spcPct val="115000"/>
              </a:lnSpc>
              <a:spcAft>
                <a:spcPts val="0"/>
              </a:spcAft>
            </a:pPr>
            <a:r>
              <a:rPr lang="en-US" altLang="zh-TW" kern="0" dirty="0">
                <a:latin typeface="+mn-ea"/>
                <a:ea typeface="+mn-ea"/>
              </a:rPr>
              <a:t>104</a:t>
            </a:r>
            <a:r>
              <a:rPr lang="zh-TW" altLang="zh-TW" kern="0" dirty="0">
                <a:latin typeface="+mn-ea"/>
                <a:ea typeface="+mn-ea"/>
              </a:rPr>
              <a:t>學年度起改以參加統一入學測驗全體考生之級分成績計算甄選入學檢定篩選標準。</a:t>
            </a:r>
            <a:endParaRPr lang="zh-TW" altLang="zh-TW" sz="1600" kern="100" dirty="0">
              <a:latin typeface="+mn-ea"/>
              <a:ea typeface="+mn-ea"/>
            </a:endParaRPr>
          </a:p>
          <a:p>
            <a:pPr>
              <a:lnSpc>
                <a:spcPct val="115000"/>
              </a:lnSpc>
              <a:spcAft>
                <a:spcPts val="0"/>
              </a:spcAft>
            </a:pPr>
            <a:r>
              <a:rPr lang="zh-TW" altLang="en-US" dirty="0" smtClean="0">
                <a:latin typeface="+mn-ea"/>
                <a:ea typeface="+mn-ea"/>
                <a:cs typeface="Times New Roman" panose="02020603050405020304" pitchFamily="18" charset="0"/>
              </a:rPr>
              <a:t>作業方式：</a:t>
            </a:r>
            <a:endParaRPr lang="en-US" altLang="zh-TW" dirty="0" smtClean="0">
              <a:latin typeface="+mn-ea"/>
              <a:ea typeface="+mn-ea"/>
              <a:cs typeface="Times New Roman" panose="02020603050405020304" pitchFamily="18" charset="0"/>
            </a:endParaRPr>
          </a:p>
          <a:p>
            <a:pPr marL="800100" lvl="1" indent="-342900">
              <a:lnSpc>
                <a:spcPct val="115000"/>
              </a:lnSpc>
              <a:spcAft>
                <a:spcPts val="0"/>
              </a:spcAft>
              <a:buFont typeface="+mj-lt"/>
              <a:buAutoNum type="arabicPeriod"/>
            </a:pPr>
            <a:r>
              <a:rPr lang="zh-TW" altLang="en-US" dirty="0" smtClean="0">
                <a:latin typeface="+mn-ea"/>
                <a:ea typeface="+mn-ea"/>
                <a:cs typeface="Times New Roman" panose="02020603050405020304" pitchFamily="18" charset="0"/>
              </a:rPr>
              <a:t>由</a:t>
            </a:r>
            <a:r>
              <a:rPr lang="zh-TW" altLang="zh-TW" dirty="0">
                <a:latin typeface="+mn-ea"/>
                <a:ea typeface="+mn-ea"/>
                <a:cs typeface="Times New Roman" panose="02020603050405020304" pitchFamily="18" charset="0"/>
              </a:rPr>
              <a:t>測驗</a:t>
            </a:r>
            <a:r>
              <a:rPr lang="zh-TW" altLang="zh-TW" dirty="0" smtClean="0">
                <a:latin typeface="+mn-ea"/>
                <a:ea typeface="+mn-ea"/>
                <a:cs typeface="Times New Roman" panose="02020603050405020304" pitchFamily="18" charset="0"/>
              </a:rPr>
              <a:t>中心</a:t>
            </a:r>
            <a:r>
              <a:rPr lang="zh-TW" altLang="en-US" dirty="0" smtClean="0">
                <a:latin typeface="+mn-ea"/>
                <a:ea typeface="+mn-ea"/>
                <a:cs typeface="Times New Roman" panose="02020603050405020304" pitchFamily="18" charset="0"/>
              </a:rPr>
              <a:t>提供</a:t>
            </a:r>
            <a:r>
              <a:rPr lang="en-US" altLang="zh-TW" dirty="0" smtClean="0">
                <a:latin typeface="+mn-ea"/>
                <a:ea typeface="+mn-ea"/>
                <a:cs typeface="Times New Roman" panose="02020603050405020304" pitchFamily="18" charset="0"/>
              </a:rPr>
              <a:t>104</a:t>
            </a:r>
            <a:r>
              <a:rPr lang="zh-TW" altLang="en-US" dirty="0">
                <a:latin typeface="+mn-ea"/>
                <a:ea typeface="+mn-ea"/>
                <a:cs typeface="Times New Roman" panose="02020603050405020304" pitchFamily="18" charset="0"/>
              </a:rPr>
              <a:t>學年度</a:t>
            </a:r>
            <a:r>
              <a:rPr lang="zh-TW" altLang="zh-TW" dirty="0">
                <a:latin typeface="+mn-ea"/>
                <a:ea typeface="+mn-ea"/>
                <a:cs typeface="Times New Roman" panose="02020603050405020304" pitchFamily="18" charset="0"/>
              </a:rPr>
              <a:t>「各科目級分換算標準」、「全均標與後均標對照表</a:t>
            </a:r>
            <a:r>
              <a:rPr lang="zh-TW" altLang="zh-TW" dirty="0" smtClean="0">
                <a:latin typeface="+mn-ea"/>
                <a:ea typeface="+mn-ea"/>
                <a:cs typeface="Times New Roman" panose="02020603050405020304" pitchFamily="18" charset="0"/>
              </a:rPr>
              <a:t>」</a:t>
            </a:r>
            <a:endParaRPr lang="en-US" altLang="zh-TW" kern="100" dirty="0" smtClean="0">
              <a:latin typeface="+mn-ea"/>
              <a:ea typeface="+mn-ea"/>
              <a:cs typeface="Times New Roman" panose="02020603050405020304" pitchFamily="18" charset="0"/>
            </a:endParaRPr>
          </a:p>
          <a:p>
            <a:pPr marL="800100" lvl="1" indent="-342900">
              <a:lnSpc>
                <a:spcPct val="115000"/>
              </a:lnSpc>
              <a:spcAft>
                <a:spcPts val="0"/>
              </a:spcAft>
              <a:buFont typeface="+mj-lt"/>
              <a:buAutoNum type="arabicPeriod"/>
            </a:pPr>
            <a:r>
              <a:rPr lang="en-US" altLang="zh-TW" kern="100" dirty="0" smtClean="0">
                <a:latin typeface="+mn-ea"/>
                <a:ea typeface="+mn-ea"/>
                <a:cs typeface="Times New Roman" panose="02020603050405020304" pitchFamily="18" charset="0"/>
              </a:rPr>
              <a:t>104</a:t>
            </a:r>
            <a:r>
              <a:rPr lang="zh-TW" altLang="zh-TW" kern="100" dirty="0">
                <a:latin typeface="+mn-ea"/>
                <a:ea typeface="+mn-ea"/>
                <a:cs typeface="Times New Roman" panose="02020603050405020304" pitchFamily="18" charset="0"/>
              </a:rPr>
              <a:t>年</a:t>
            </a:r>
            <a:r>
              <a:rPr lang="en-US" altLang="zh-TW" kern="100" dirty="0">
                <a:latin typeface="+mn-ea"/>
                <a:ea typeface="+mn-ea"/>
                <a:cs typeface="Times New Roman" panose="02020603050405020304" pitchFamily="18" charset="0"/>
              </a:rPr>
              <a:t>5</a:t>
            </a:r>
            <a:r>
              <a:rPr lang="zh-TW" altLang="zh-TW" kern="100" dirty="0">
                <a:latin typeface="+mn-ea"/>
                <a:ea typeface="+mn-ea"/>
                <a:cs typeface="Times New Roman" panose="02020603050405020304" pitchFamily="18" charset="0"/>
              </a:rPr>
              <a:t>月</a:t>
            </a:r>
            <a:r>
              <a:rPr lang="en-US" altLang="zh-TW" kern="100" dirty="0">
                <a:latin typeface="+mn-ea"/>
                <a:ea typeface="+mn-ea"/>
                <a:cs typeface="Times New Roman" panose="02020603050405020304" pitchFamily="18" charset="0"/>
              </a:rPr>
              <a:t>20</a:t>
            </a:r>
            <a:r>
              <a:rPr lang="zh-TW" altLang="zh-TW" kern="100" dirty="0">
                <a:latin typeface="+mn-ea"/>
                <a:ea typeface="+mn-ea"/>
                <a:cs typeface="Times New Roman" panose="02020603050405020304" pitchFamily="18" charset="0"/>
              </a:rPr>
              <a:t>日</a:t>
            </a:r>
            <a:r>
              <a:rPr lang="en-US" altLang="zh-TW" kern="100" dirty="0">
                <a:latin typeface="+mn-ea"/>
                <a:ea typeface="+mn-ea"/>
                <a:cs typeface="Times New Roman" panose="02020603050405020304" pitchFamily="18" charset="0"/>
              </a:rPr>
              <a:t>10:00</a:t>
            </a:r>
            <a:r>
              <a:rPr lang="zh-TW" altLang="zh-TW" kern="100" dirty="0">
                <a:latin typeface="+mn-ea"/>
                <a:ea typeface="+mn-ea"/>
                <a:cs typeface="Times New Roman" panose="02020603050405020304" pitchFamily="18" charset="0"/>
              </a:rPr>
              <a:t>本會網站</a:t>
            </a:r>
            <a:r>
              <a:rPr lang="zh-TW" altLang="zh-TW" kern="100" dirty="0" smtClean="0">
                <a:latin typeface="+mn-ea"/>
                <a:ea typeface="+mn-ea"/>
                <a:cs typeface="Times New Roman" panose="02020603050405020304" pitchFamily="18" charset="0"/>
              </a:rPr>
              <a:t>提供</a:t>
            </a:r>
            <a:r>
              <a:rPr lang="zh-TW" altLang="zh-TW" kern="100" dirty="0">
                <a:latin typeface="+mn-ea"/>
                <a:ea typeface="+mn-ea"/>
                <a:cs typeface="Times New Roman" panose="02020603050405020304" pitchFamily="18" charset="0"/>
              </a:rPr>
              <a:t>「統測級分轉換查詢系統</a:t>
            </a:r>
            <a:r>
              <a:rPr lang="zh-TW" altLang="zh-TW" kern="100" dirty="0" smtClean="0">
                <a:latin typeface="+mn-ea"/>
                <a:ea typeface="+mn-ea"/>
                <a:cs typeface="Times New Roman" panose="02020603050405020304" pitchFamily="18" charset="0"/>
              </a:rPr>
              <a:t>」</a:t>
            </a:r>
            <a:r>
              <a:rPr lang="zh-TW" altLang="en-US" kern="100" dirty="0" smtClean="0">
                <a:latin typeface="+mn-ea"/>
                <a:ea typeface="+mn-ea"/>
                <a:cs typeface="Times New Roman" panose="02020603050405020304" pitchFamily="18" charset="0"/>
              </a:rPr>
              <a:t>、</a:t>
            </a:r>
            <a:r>
              <a:rPr lang="zh-TW" altLang="zh-TW" dirty="0" smtClean="0">
                <a:latin typeface="+mn-ea"/>
                <a:ea typeface="+mn-ea"/>
                <a:cs typeface="Times New Roman" panose="02020603050405020304" pitchFamily="18" charset="0"/>
              </a:rPr>
              <a:t>「</a:t>
            </a:r>
            <a:r>
              <a:rPr lang="zh-TW" altLang="zh-TW" dirty="0">
                <a:latin typeface="+mn-ea"/>
                <a:ea typeface="+mn-ea"/>
                <a:cs typeface="Times New Roman" panose="02020603050405020304" pitchFamily="18" charset="0"/>
              </a:rPr>
              <a:t>各科目級分換算標準</a:t>
            </a:r>
            <a:r>
              <a:rPr lang="zh-TW" altLang="zh-TW" dirty="0" smtClean="0">
                <a:latin typeface="+mn-ea"/>
                <a:ea typeface="+mn-ea"/>
                <a:cs typeface="Times New Roman" panose="02020603050405020304" pitchFamily="18" charset="0"/>
              </a:rPr>
              <a:t>」</a:t>
            </a:r>
            <a:r>
              <a:rPr lang="zh-TW" altLang="en-US" dirty="0" smtClean="0">
                <a:latin typeface="+mn-ea"/>
                <a:ea typeface="+mn-ea"/>
                <a:cs typeface="Times New Roman" panose="02020603050405020304" pitchFamily="18" charset="0"/>
              </a:rPr>
              <a:t>及</a:t>
            </a:r>
            <a:r>
              <a:rPr lang="zh-TW" altLang="zh-TW" dirty="0" smtClean="0">
                <a:latin typeface="+mn-ea"/>
                <a:ea typeface="+mn-ea"/>
                <a:cs typeface="Times New Roman" panose="02020603050405020304" pitchFamily="18" charset="0"/>
              </a:rPr>
              <a:t>「</a:t>
            </a:r>
            <a:r>
              <a:rPr lang="zh-TW" altLang="zh-TW" dirty="0">
                <a:latin typeface="+mn-ea"/>
                <a:ea typeface="+mn-ea"/>
                <a:cs typeface="Times New Roman" panose="02020603050405020304" pitchFamily="18" charset="0"/>
              </a:rPr>
              <a:t>全均標與後均標對照表</a:t>
            </a:r>
            <a:r>
              <a:rPr lang="zh-TW" altLang="zh-TW" dirty="0" smtClean="0">
                <a:latin typeface="+mn-ea"/>
                <a:ea typeface="+mn-ea"/>
                <a:cs typeface="Times New Roman" panose="02020603050405020304" pitchFamily="18" charset="0"/>
              </a:rPr>
              <a:t>」</a:t>
            </a:r>
            <a:r>
              <a:rPr lang="zh-TW" altLang="zh-TW" kern="100" dirty="0" smtClean="0">
                <a:latin typeface="+mn-ea"/>
                <a:ea typeface="+mn-ea"/>
                <a:cs typeface="Times New Roman" panose="02020603050405020304" pitchFamily="18" charset="0"/>
              </a:rPr>
              <a:t>，</a:t>
            </a:r>
            <a:r>
              <a:rPr lang="zh-TW" altLang="zh-TW" kern="100" dirty="0">
                <a:latin typeface="+mn-ea"/>
                <a:ea typeface="+mn-ea"/>
                <a:cs typeface="Times New Roman" panose="02020603050405020304" pitchFamily="18" charset="0"/>
              </a:rPr>
              <a:t>供考生自行</a:t>
            </a:r>
            <a:r>
              <a:rPr lang="zh-TW" altLang="zh-TW" kern="100" dirty="0" smtClean="0">
                <a:latin typeface="+mn-ea"/>
                <a:ea typeface="+mn-ea"/>
                <a:cs typeface="Times New Roman" panose="02020603050405020304" pitchFamily="18" charset="0"/>
              </a:rPr>
              <a:t>查詢</a:t>
            </a:r>
            <a:endParaRPr lang="en-US" altLang="zh-TW" kern="100" dirty="0" smtClean="0">
              <a:latin typeface="+mn-ea"/>
              <a:ea typeface="+mn-ea"/>
              <a:cs typeface="Times New Roman" panose="02020603050405020304" pitchFamily="18" charset="0"/>
            </a:endParaRPr>
          </a:p>
        </p:txBody>
      </p:sp>
    </p:spTree>
    <p:extLst>
      <p:ext uri="{BB962C8B-B14F-4D97-AF65-F5344CB8AC3E}">
        <p14:creationId xmlns:p14="http://schemas.microsoft.com/office/powerpoint/2010/main" val="4004970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投影片編號版面配置區 4"/>
          <p:cNvSpPr txBox="1">
            <a:spLocks noGrp="1"/>
          </p:cNvSpPr>
          <p:nvPr/>
        </p:nvSpPr>
        <p:spPr bwMode="auto">
          <a:xfrm>
            <a:off x="457200" y="6245225"/>
            <a:ext cx="2133600" cy="476250"/>
          </a:xfrm>
          <a:prstGeom prst="rect">
            <a:avLst/>
          </a:prstGeom>
          <a:noFill/>
          <a:ln w="9525">
            <a:noFill/>
            <a:miter lim="800000"/>
            <a:headEnd/>
            <a:tailEnd/>
          </a:ln>
        </p:spPr>
        <p:txBody>
          <a:bodyPr/>
          <a:lstStyle/>
          <a:p>
            <a:pPr eaLnBrk="0" hangingPunct="0"/>
            <a:fld id="{EFD37EA2-D859-45AC-AB20-C88B1717CF50}" type="slidenum">
              <a:rPr lang="zh-TW" altLang="en-US" sz="1400">
                <a:ea typeface="新細明體" charset="-120"/>
              </a:rPr>
              <a:pPr eaLnBrk="0" hangingPunct="0"/>
              <a:t>34</a:t>
            </a:fld>
            <a:endParaRPr lang="en-US" altLang="zh-TW" sz="1400">
              <a:ea typeface="新細明體" charset="-120"/>
            </a:endParaRPr>
          </a:p>
        </p:txBody>
      </p:sp>
      <p:sp>
        <p:nvSpPr>
          <p:cNvPr id="9" name="Rectangle 2"/>
          <p:cNvSpPr txBox="1">
            <a:spLocks noChangeArrowheads="1"/>
          </p:cNvSpPr>
          <p:nvPr/>
        </p:nvSpPr>
        <p:spPr bwMode="auto">
          <a:xfrm>
            <a:off x="323850" y="-27384"/>
            <a:ext cx="8647113" cy="963613"/>
          </a:xfrm>
          <a:prstGeom prst="rect">
            <a:avLst/>
          </a:prstGeom>
          <a:noFill/>
          <a:ln w="9525">
            <a:noFill/>
            <a:miter lim="800000"/>
            <a:headEnd/>
            <a:tailEnd/>
          </a:ln>
        </p:spPr>
        <p:txBody>
          <a:bodyPr anchor="ctr"/>
          <a:lstStyle/>
          <a:p>
            <a:r>
              <a:rPr lang="zh-TW" altLang="en-US" sz="3200" dirty="0" smtClean="0">
                <a:solidFill>
                  <a:srgbClr val="FF0000"/>
                </a:solidFill>
                <a:latin typeface="華康超明體" pitchFamily="49" charset="-120"/>
                <a:ea typeface="華康超明體" pitchFamily="49" charset="-120"/>
              </a:rPr>
              <a:t>一階報名</a:t>
            </a:r>
            <a:r>
              <a:rPr lang="en-US" altLang="zh-TW" sz="3200" dirty="0" smtClean="0">
                <a:solidFill>
                  <a:srgbClr val="FF0000"/>
                </a:solidFill>
                <a:latin typeface="華康超明體" pitchFamily="49" charset="-120"/>
                <a:ea typeface="華康超明體" pitchFamily="49" charset="-120"/>
              </a:rPr>
              <a:t>-</a:t>
            </a:r>
            <a:r>
              <a:rPr lang="zh-TW" altLang="en-US" sz="3200" dirty="0" smtClean="0">
                <a:solidFill>
                  <a:srgbClr val="FF0000"/>
                </a:solidFill>
                <a:latin typeface="華康超明體" pitchFamily="49" charset="-120"/>
                <a:ea typeface="華康超明體" pitchFamily="49" charset="-120"/>
              </a:rPr>
              <a:t>報表列印</a:t>
            </a:r>
            <a:endParaRPr kumimoji="0" lang="en-US" altLang="zh-TW" sz="3200" dirty="0">
              <a:solidFill>
                <a:srgbClr val="6666FF"/>
              </a:solidFill>
            </a:endParaRPr>
          </a:p>
        </p:txBody>
      </p:sp>
      <p:graphicFrame>
        <p:nvGraphicFramePr>
          <p:cNvPr id="6" name="表格 5"/>
          <p:cNvGraphicFramePr>
            <a:graphicFrameLocks noGrp="1"/>
          </p:cNvGraphicFramePr>
          <p:nvPr>
            <p:extLst>
              <p:ext uri="{D42A27DB-BD31-4B8C-83A1-F6EECF244321}">
                <p14:modId xmlns:p14="http://schemas.microsoft.com/office/powerpoint/2010/main" val="312370792"/>
              </p:ext>
            </p:extLst>
          </p:nvPr>
        </p:nvGraphicFramePr>
        <p:xfrm>
          <a:off x="251520" y="908721"/>
          <a:ext cx="8568952" cy="5499704"/>
        </p:xfrm>
        <a:graphic>
          <a:graphicData uri="http://schemas.openxmlformats.org/drawingml/2006/table">
            <a:tbl>
              <a:tblPr/>
              <a:tblGrid>
                <a:gridCol w="595310"/>
                <a:gridCol w="595310"/>
                <a:gridCol w="259365"/>
                <a:gridCol w="813927"/>
                <a:gridCol w="3270453"/>
                <a:gridCol w="1023717"/>
                <a:gridCol w="2010870"/>
              </a:tblGrid>
              <a:tr h="349424">
                <a:tc>
                  <a:txBody>
                    <a:bodyPr/>
                    <a:lstStyle/>
                    <a:p>
                      <a:pPr marL="0" indent="0" algn="ctr">
                        <a:lnSpc>
                          <a:spcPct val="90000"/>
                        </a:lnSpc>
                        <a:spcAft>
                          <a:spcPts val="0"/>
                        </a:spcAft>
                      </a:pPr>
                      <a:r>
                        <a:rPr lang="zh-TW" sz="1200" kern="100" baseline="0" dirty="0" smtClean="0">
                          <a:latin typeface="Arial" pitchFamily="34" charset="0"/>
                          <a:ea typeface="華康中黑體" pitchFamily="49" charset="-120"/>
                          <a:cs typeface="Times New Roman"/>
                        </a:rPr>
                        <a:t>使用</a:t>
                      </a:r>
                      <a:endParaRPr lang="en-US" altLang="zh-TW" sz="1200" kern="100" baseline="0" dirty="0" smtClean="0">
                        <a:latin typeface="Arial" pitchFamily="34" charset="0"/>
                        <a:ea typeface="華康中黑體" pitchFamily="49" charset="-120"/>
                        <a:cs typeface="Times New Roman"/>
                      </a:endParaRPr>
                    </a:p>
                    <a:p>
                      <a:pPr marL="0" indent="0" algn="ctr">
                        <a:lnSpc>
                          <a:spcPct val="90000"/>
                        </a:lnSpc>
                        <a:spcAft>
                          <a:spcPts val="0"/>
                        </a:spcAft>
                      </a:pPr>
                      <a:r>
                        <a:rPr lang="zh-TW" sz="1200" kern="100" baseline="0" dirty="0" smtClean="0">
                          <a:latin typeface="Arial" pitchFamily="34" charset="0"/>
                          <a:ea typeface="華康中黑體" pitchFamily="49" charset="-120"/>
                          <a:cs typeface="Times New Roman"/>
                        </a:rPr>
                        <a:t>階段</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dirty="0" smtClean="0">
                          <a:latin typeface="Arial" pitchFamily="34" charset="0"/>
                          <a:ea typeface="華康中黑體" pitchFamily="49" charset="-120"/>
                          <a:cs typeface="Times New Roman"/>
                        </a:rPr>
                        <a:t>作業</a:t>
                      </a:r>
                      <a:endParaRPr lang="en-US" altLang="zh-TW" sz="1200" kern="100" baseline="0" dirty="0" smtClean="0">
                        <a:latin typeface="Arial" pitchFamily="34" charset="0"/>
                        <a:ea typeface="華康中黑體" pitchFamily="49" charset="-120"/>
                        <a:cs typeface="Times New Roman"/>
                      </a:endParaRPr>
                    </a:p>
                    <a:p>
                      <a:pPr marL="0" indent="0" algn="ctr">
                        <a:lnSpc>
                          <a:spcPct val="90000"/>
                        </a:lnSpc>
                        <a:spcAft>
                          <a:spcPts val="0"/>
                        </a:spcAft>
                      </a:pPr>
                      <a:r>
                        <a:rPr lang="zh-TW" sz="1200" kern="100" baseline="0" dirty="0" smtClean="0">
                          <a:latin typeface="Arial" pitchFamily="34" charset="0"/>
                          <a:ea typeface="華康中黑體" pitchFamily="49" charset="-120"/>
                          <a:cs typeface="Times New Roman"/>
                        </a:rPr>
                        <a:t>單位</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gridSpan="2">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編號</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hMerge="1">
                  <a:txBody>
                    <a:bodyPr/>
                    <a:lstStyle/>
                    <a:p>
                      <a:endParaRPr lang="zh-TW" altLang="en-US"/>
                    </a:p>
                  </a:txBody>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名稱</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a:latin typeface="Arial" pitchFamily="34" charset="0"/>
                          <a:ea typeface="華康中黑體" pitchFamily="49" charset="-120"/>
                          <a:cs typeface="Times New Roman"/>
                        </a:rPr>
                        <a:t>產生方式</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注意事項</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r>
              <a:tr h="174712">
                <a:tc rowSpan="19">
                  <a:txBody>
                    <a:bodyPr/>
                    <a:lstStyle/>
                    <a:p>
                      <a:pPr marL="0" marR="71755" indent="0" algn="ctr">
                        <a:lnSpc>
                          <a:spcPct val="90000"/>
                        </a:lnSpc>
                        <a:spcAft>
                          <a:spcPts val="0"/>
                        </a:spcAft>
                      </a:pPr>
                      <a:r>
                        <a:rPr lang="zh-TW" sz="1200" kern="100" baseline="0" dirty="0">
                          <a:latin typeface="Arial" pitchFamily="34" charset="0"/>
                          <a:ea typeface="華康中黑體" pitchFamily="49" charset="-120"/>
                          <a:cs typeface="Times New Roman"/>
                        </a:rPr>
                        <a:t>第一階段報名</a:t>
                      </a:r>
                    </a:p>
                  </a:txBody>
                  <a:tcPr marL="0" marR="0" marT="0" marB="0"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rowSpan="19">
                  <a:txBody>
                    <a:bodyPr/>
                    <a:lstStyle/>
                    <a:p>
                      <a:pPr marL="0" marR="71755" indent="0" algn="ctr">
                        <a:lnSpc>
                          <a:spcPct val="90000"/>
                        </a:lnSpc>
                        <a:spcAft>
                          <a:spcPts val="0"/>
                        </a:spcAft>
                      </a:pPr>
                      <a:r>
                        <a:rPr lang="zh-TW" sz="1200" kern="100" baseline="0" dirty="0">
                          <a:latin typeface="Arial" pitchFamily="34" charset="0"/>
                          <a:ea typeface="華康中黑體" pitchFamily="49" charset="-120"/>
                          <a:cs typeface="Times New Roman"/>
                        </a:rPr>
                        <a:t>高職學校</a:t>
                      </a:r>
                    </a:p>
                  </a:txBody>
                  <a:tcPr marL="0" marR="0" marT="0" marB="0" vert="eaVert"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en-US" sz="1200" kern="100" baseline="0" dirty="0">
                          <a:latin typeface="Arial" pitchFamily="34" charset="0"/>
                          <a:ea typeface="華康中黑體" pitchFamily="49" charset="-120"/>
                          <a:cs typeface="Times New Roman"/>
                        </a:rPr>
                        <a:t>1</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a:latin typeface="Arial" pitchFamily="34" charset="0"/>
                          <a:ea typeface="華康中黑體" pitchFamily="49" charset="-120"/>
                          <a:cs typeface="Times New Roman"/>
                        </a:rPr>
                        <a:t>報表</a:t>
                      </a:r>
                      <a:r>
                        <a:rPr lang="en-US" sz="1200" kern="100" baseline="0">
                          <a:latin typeface="Arial" pitchFamily="34" charset="0"/>
                          <a:ea typeface="華康中黑體" pitchFamily="49" charset="-120"/>
                          <a:cs typeface="Times New Roman"/>
                        </a:rPr>
                        <a:t>A0</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學生基本資料修正表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2</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A1</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a:latin typeface="Arial" pitchFamily="34" charset="0"/>
                          <a:ea typeface="華康中黑體" pitchFamily="49" charset="-120"/>
                          <a:cs typeface="Times New Roman"/>
                        </a:rPr>
                        <a:t>考生調查表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Arial" pitchFamily="34" charset="0"/>
                          <a:ea typeface="華康中黑體" pitchFamily="49" charset="-120"/>
                          <a:cs typeface="Times New Roman"/>
                        </a:rPr>
                        <a:t>3</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ctr" defTabSz="914400" rtl="0" eaLnBrk="1" latinLnBrk="0" hangingPunct="1">
                        <a:lnSpc>
                          <a:spcPct val="90000"/>
                        </a:lnSpc>
                        <a:spcAft>
                          <a:spcPts val="0"/>
                        </a:spcAft>
                      </a:pPr>
                      <a:r>
                        <a:rPr lang="zh-TW" altLang="en-US" sz="1200" kern="100" baseline="0" dirty="0" smtClean="0">
                          <a:solidFill>
                            <a:schemeClr val="tx1"/>
                          </a:solidFill>
                          <a:latin typeface="Arial" pitchFamily="34" charset="0"/>
                          <a:ea typeface="華康中黑體" pitchFamily="49" charset="-120"/>
                          <a:cs typeface="Times New Roman"/>
                        </a:rPr>
                        <a:t>簡章附錄七</a:t>
                      </a:r>
                      <a:endParaRPr lang="zh-TW" sz="1200" kern="100" baseline="0" dirty="0">
                        <a:solidFill>
                          <a:schemeClr val="tx1"/>
                        </a:solidFill>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資格審查複查申請表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l">
                        <a:lnSpc>
                          <a:spcPct val="90000"/>
                        </a:lnSpc>
                        <a:spcAft>
                          <a:spcPts val="0"/>
                        </a:spcAft>
                      </a:pPr>
                      <a:r>
                        <a:rPr lang="zh-TW" sz="1200" kern="100" baseline="0">
                          <a:latin typeface="Arial" pitchFamily="34" charset="0"/>
                          <a:ea typeface="華康中黑體" pitchFamily="49" charset="-120"/>
                          <a:cs typeface="Times New Roman"/>
                        </a:rPr>
                        <a:t>簡章附件印刷</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考生於</a:t>
                      </a:r>
                      <a:r>
                        <a:rPr lang="en-US" sz="1200" kern="100" baseline="0" dirty="0" smtClean="0">
                          <a:latin typeface="Arial" pitchFamily="34" charset="0"/>
                          <a:ea typeface="華康中黑體" pitchFamily="49" charset="-120"/>
                          <a:cs typeface="Times New Roman"/>
                        </a:rPr>
                        <a:t>5/20 12</a:t>
                      </a:r>
                      <a:r>
                        <a:rPr lang="en-US" altLang="zh-TW" sz="1200" kern="100" baseline="0" dirty="0" smtClean="0">
                          <a:latin typeface="Arial" pitchFamily="34" charset="0"/>
                          <a:ea typeface="華康中黑體" pitchFamily="49" charset="-120"/>
                          <a:cs typeface="Times New Roman"/>
                        </a:rPr>
                        <a:t>:00</a:t>
                      </a:r>
                      <a:r>
                        <a:rPr lang="zh-TW" sz="1200" kern="100" baseline="0" dirty="0" smtClean="0">
                          <a:latin typeface="Arial" pitchFamily="34" charset="0"/>
                          <a:ea typeface="華康中黑體" pitchFamily="49" charset="-120"/>
                          <a:cs typeface="Times New Roman"/>
                        </a:rPr>
                        <a:t>前</a:t>
                      </a:r>
                      <a:r>
                        <a:rPr lang="zh-TW" sz="1200" kern="100" baseline="0" dirty="0">
                          <a:latin typeface="Arial" pitchFamily="34" charset="0"/>
                          <a:ea typeface="華康中黑體" pitchFamily="49" charset="-120"/>
                          <a:cs typeface="Times New Roman"/>
                        </a:rPr>
                        <a:t>使用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4</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A2</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考生報名表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49424">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5</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endParaRPr lang="en-US"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報名繳費單</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fontAlgn="base">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Arial Unicode MS"/>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需單位確認後列印</a:t>
                      </a:r>
                    </a:p>
                    <a:p>
                      <a:pPr marL="0" indent="0" algn="l">
                        <a:lnSpc>
                          <a:spcPct val="90000"/>
                        </a:lnSpc>
                        <a:spcAft>
                          <a:spcPts val="0"/>
                        </a:spcAft>
                      </a:pPr>
                      <a:r>
                        <a:rPr lang="en-US" sz="1200" kern="100" baseline="0" dirty="0" smtClean="0">
                          <a:latin typeface="Arial" pitchFamily="34" charset="0"/>
                          <a:ea typeface="華康中黑體" pitchFamily="49" charset="-120"/>
                          <a:cs typeface="Times New Roman"/>
                        </a:rPr>
                        <a:t>5/26</a:t>
                      </a:r>
                      <a:r>
                        <a:rPr lang="zh-TW" sz="1200" kern="100" baseline="0" dirty="0" smtClean="0">
                          <a:latin typeface="Arial" pitchFamily="34" charset="0"/>
                          <a:ea typeface="華康中黑體" pitchFamily="49" charset="-120"/>
                          <a:cs typeface="Times New Roman"/>
                        </a:rPr>
                        <a:t>前</a:t>
                      </a:r>
                      <a:r>
                        <a:rPr lang="zh-TW" sz="1200" kern="100" baseline="0" dirty="0">
                          <a:latin typeface="Arial" pitchFamily="34" charset="0"/>
                          <a:ea typeface="華康中黑體" pitchFamily="49" charset="-120"/>
                          <a:cs typeface="Times New Roman"/>
                        </a:rPr>
                        <a:t>完成繳費</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49424">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6</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A3-1</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報名人次統計表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solidFill>
                            <a:srgbClr val="FF0000"/>
                          </a:solidFill>
                          <a:latin typeface="Arial" pitchFamily="34" charset="0"/>
                          <a:ea typeface="華康中黑體" pitchFamily="49" charset="-120"/>
                          <a:cs typeface="Times New Roman"/>
                        </a:rPr>
                        <a:t>需單位確認後</a:t>
                      </a:r>
                      <a:r>
                        <a:rPr lang="zh-TW" sz="1200" kern="100" baseline="0" dirty="0" smtClean="0">
                          <a:solidFill>
                            <a:srgbClr val="FF0000"/>
                          </a:solidFill>
                          <a:latin typeface="Arial" pitchFamily="34" charset="0"/>
                          <a:ea typeface="華康中黑體" pitchFamily="49" charset="-120"/>
                          <a:cs typeface="Times New Roman"/>
                        </a:rPr>
                        <a:t>列印並郵寄</a:t>
                      </a:r>
                      <a:r>
                        <a:rPr lang="zh-TW" altLang="en-US" sz="1200" kern="100" baseline="0" dirty="0" smtClean="0">
                          <a:solidFill>
                            <a:srgbClr val="FF0000"/>
                          </a:solidFill>
                          <a:latin typeface="Arial" pitchFamily="34" charset="0"/>
                          <a:ea typeface="華康中黑體" pitchFamily="49" charset="-120"/>
                          <a:cs typeface="Times New Roman"/>
                        </a:rPr>
                        <a:t>本委員會</a:t>
                      </a:r>
                      <a:endParaRPr lang="zh-TW" sz="1200" kern="100" baseline="0" dirty="0">
                        <a:solidFill>
                          <a:srgbClr val="FF0000"/>
                        </a:solidFill>
                        <a:latin typeface="Arial" pitchFamily="34" charset="0"/>
                        <a:ea typeface="華康中黑體" pitchFamily="49" charset="-120"/>
                        <a:cs typeface="Times New Roman"/>
                      </a:endParaRPr>
                    </a:p>
                    <a:p>
                      <a:pPr marL="0" indent="0" algn="l">
                        <a:lnSpc>
                          <a:spcPct val="90000"/>
                        </a:lnSpc>
                        <a:spcAft>
                          <a:spcPts val="0"/>
                        </a:spcAft>
                      </a:pPr>
                      <a:r>
                        <a:rPr lang="en-US" sz="1200" kern="100" baseline="0" dirty="0" smtClean="0">
                          <a:solidFill>
                            <a:srgbClr val="3333FF"/>
                          </a:solidFill>
                          <a:latin typeface="Arial" pitchFamily="34" charset="0"/>
                          <a:ea typeface="華康中黑體" pitchFamily="49" charset="-120"/>
                          <a:cs typeface="Times New Roman"/>
                        </a:rPr>
                        <a:t>5/26</a:t>
                      </a:r>
                      <a:r>
                        <a:rPr lang="zh-TW" sz="1200" kern="100" baseline="0" dirty="0" smtClean="0">
                          <a:solidFill>
                            <a:srgbClr val="FF0000"/>
                          </a:solidFill>
                          <a:latin typeface="Arial" pitchFamily="34" charset="0"/>
                          <a:ea typeface="華康中黑體" pitchFamily="49" charset="-120"/>
                          <a:cs typeface="Times New Roman"/>
                        </a:rPr>
                        <a:t>前</a:t>
                      </a:r>
                      <a:r>
                        <a:rPr lang="zh-TW" sz="1200" kern="100" baseline="0" dirty="0">
                          <a:solidFill>
                            <a:srgbClr val="FF0000"/>
                          </a:solidFill>
                          <a:latin typeface="Arial" pitchFamily="34" charset="0"/>
                          <a:ea typeface="華康中黑體" pitchFamily="49" charset="-120"/>
                          <a:cs typeface="Times New Roman"/>
                        </a:rPr>
                        <a:t>寄</a:t>
                      </a:r>
                      <a:r>
                        <a:rPr lang="zh-TW" sz="1200" kern="100" baseline="0" dirty="0" smtClean="0">
                          <a:solidFill>
                            <a:srgbClr val="FF0000"/>
                          </a:solidFill>
                          <a:latin typeface="Arial" pitchFamily="34" charset="0"/>
                          <a:ea typeface="華康中黑體" pitchFamily="49" charset="-120"/>
                          <a:cs typeface="Times New Roman"/>
                        </a:rPr>
                        <a:t>回</a:t>
                      </a:r>
                      <a:r>
                        <a:rPr lang="zh-TW" altLang="en-US" sz="1200" kern="100" baseline="0" dirty="0" smtClean="0">
                          <a:solidFill>
                            <a:srgbClr val="FF0000"/>
                          </a:solidFill>
                          <a:latin typeface="Arial" pitchFamily="34" charset="0"/>
                          <a:ea typeface="華康中黑體" pitchFamily="49" charset="-120"/>
                          <a:cs typeface="Times New Roman"/>
                        </a:rPr>
                        <a:t>本委員會</a:t>
                      </a:r>
                      <a:endParaRPr lang="zh-TW" sz="1200" kern="100" baseline="0" dirty="0">
                        <a:solidFill>
                          <a:srgbClr val="FF0000"/>
                        </a:solidFill>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49424">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7</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A3-2</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報名人數統計表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solidFill>
                            <a:srgbClr val="FF0000"/>
                          </a:solidFill>
                          <a:latin typeface="Arial" pitchFamily="34" charset="0"/>
                          <a:ea typeface="華康中黑體" pitchFamily="49" charset="-120"/>
                          <a:cs typeface="Times New Roman"/>
                        </a:rPr>
                        <a:t>需單位確認後</a:t>
                      </a:r>
                      <a:r>
                        <a:rPr lang="zh-TW" sz="1200" kern="100" baseline="0" dirty="0" smtClean="0">
                          <a:solidFill>
                            <a:srgbClr val="FF0000"/>
                          </a:solidFill>
                          <a:latin typeface="Arial" pitchFamily="34" charset="0"/>
                          <a:ea typeface="華康中黑體" pitchFamily="49" charset="-120"/>
                          <a:cs typeface="Times New Roman"/>
                        </a:rPr>
                        <a:t>列印並郵寄</a:t>
                      </a:r>
                      <a:r>
                        <a:rPr lang="zh-TW" altLang="en-US" sz="1200" kern="100" baseline="0" dirty="0" smtClean="0">
                          <a:solidFill>
                            <a:srgbClr val="FF0000"/>
                          </a:solidFill>
                          <a:latin typeface="Arial" pitchFamily="34" charset="0"/>
                          <a:ea typeface="華康中黑體" pitchFamily="49" charset="-120"/>
                          <a:cs typeface="Times New Roman"/>
                        </a:rPr>
                        <a:t>本委員會</a:t>
                      </a:r>
                      <a:endParaRPr lang="zh-TW" sz="1200" kern="100" baseline="0" dirty="0">
                        <a:solidFill>
                          <a:srgbClr val="FF0000"/>
                        </a:solidFill>
                        <a:latin typeface="Arial" pitchFamily="34" charset="0"/>
                        <a:ea typeface="華康中黑體" pitchFamily="49" charset="-120"/>
                        <a:cs typeface="Times New Roman"/>
                      </a:endParaRPr>
                    </a:p>
                    <a:p>
                      <a:pPr marL="0" indent="0" algn="l">
                        <a:lnSpc>
                          <a:spcPct val="90000"/>
                        </a:lnSpc>
                        <a:spcAft>
                          <a:spcPts val="0"/>
                        </a:spcAft>
                      </a:pPr>
                      <a:r>
                        <a:rPr lang="en-US" sz="1200" kern="100" baseline="0" dirty="0" smtClean="0">
                          <a:solidFill>
                            <a:srgbClr val="3333FF"/>
                          </a:solidFill>
                          <a:latin typeface="Arial" pitchFamily="34" charset="0"/>
                          <a:ea typeface="華康中黑體" pitchFamily="49" charset="-120"/>
                          <a:cs typeface="Times New Roman"/>
                        </a:rPr>
                        <a:t>5/26</a:t>
                      </a:r>
                      <a:r>
                        <a:rPr lang="zh-TW" sz="1200" kern="100" baseline="0" dirty="0" smtClean="0">
                          <a:solidFill>
                            <a:srgbClr val="FF0000"/>
                          </a:solidFill>
                          <a:latin typeface="Arial" pitchFamily="34" charset="0"/>
                          <a:ea typeface="華康中黑體" pitchFamily="49" charset="-120"/>
                          <a:cs typeface="Times New Roman"/>
                        </a:rPr>
                        <a:t>前</a:t>
                      </a:r>
                      <a:r>
                        <a:rPr lang="zh-TW" sz="1200" kern="100" baseline="0" dirty="0">
                          <a:solidFill>
                            <a:srgbClr val="FF0000"/>
                          </a:solidFill>
                          <a:latin typeface="Arial" pitchFamily="34" charset="0"/>
                          <a:ea typeface="華康中黑體" pitchFamily="49" charset="-120"/>
                          <a:cs typeface="Times New Roman"/>
                        </a:rPr>
                        <a:t>寄</a:t>
                      </a:r>
                      <a:r>
                        <a:rPr lang="zh-TW" sz="1200" kern="100" baseline="0" dirty="0" smtClean="0">
                          <a:solidFill>
                            <a:srgbClr val="FF0000"/>
                          </a:solidFill>
                          <a:latin typeface="Arial" pitchFamily="34" charset="0"/>
                          <a:ea typeface="華康中黑體" pitchFamily="49" charset="-120"/>
                          <a:cs typeface="Times New Roman"/>
                        </a:rPr>
                        <a:t>回</a:t>
                      </a:r>
                      <a:r>
                        <a:rPr lang="zh-TW" altLang="en-US" sz="1200" kern="100" baseline="0" dirty="0" smtClean="0">
                          <a:solidFill>
                            <a:srgbClr val="FF0000"/>
                          </a:solidFill>
                          <a:latin typeface="Arial" pitchFamily="34" charset="0"/>
                          <a:ea typeface="華康中黑體" pitchFamily="49" charset="-120"/>
                          <a:cs typeface="Times New Roman"/>
                        </a:rPr>
                        <a:t>本委員會</a:t>
                      </a:r>
                      <a:endParaRPr lang="zh-TW" sz="1200" kern="100" baseline="0" dirty="0">
                        <a:solidFill>
                          <a:srgbClr val="FF0000"/>
                        </a:solidFill>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49424">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8</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A4</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造字一覽表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直接傳真</a:t>
                      </a:r>
                      <a:r>
                        <a:rPr lang="zh-TW" sz="1200" kern="100" baseline="0" dirty="0" smtClean="0">
                          <a:latin typeface="Arial" pitchFamily="34" charset="0"/>
                          <a:ea typeface="華康中黑體" pitchFamily="49" charset="-120"/>
                          <a:cs typeface="Times New Roman"/>
                        </a:rPr>
                        <a:t>至</a:t>
                      </a:r>
                      <a:r>
                        <a:rPr lang="zh-TW" altLang="en-US" sz="1200" kern="100" baseline="0" dirty="0" smtClean="0">
                          <a:latin typeface="Arial" pitchFamily="34" charset="0"/>
                          <a:ea typeface="華康中黑體" pitchFamily="49" charset="-120"/>
                          <a:cs typeface="Times New Roman"/>
                        </a:rPr>
                        <a:t>本委員會</a:t>
                      </a:r>
                      <a:r>
                        <a:rPr lang="en-US" sz="1200" kern="100" baseline="0" dirty="0">
                          <a:latin typeface="Arial" pitchFamily="34" charset="0"/>
                          <a:ea typeface="華康中黑體" pitchFamily="49" charset="-120"/>
                          <a:cs typeface="Times New Roman"/>
                        </a:rPr>
                        <a:t/>
                      </a:r>
                      <a:br>
                        <a:rPr lang="en-US" sz="1200" kern="100" baseline="0" dirty="0">
                          <a:latin typeface="Arial" pitchFamily="34" charset="0"/>
                          <a:ea typeface="華康中黑體" pitchFamily="49" charset="-120"/>
                          <a:cs typeface="Times New Roman"/>
                        </a:rPr>
                      </a:br>
                      <a:r>
                        <a:rPr lang="zh-TW" sz="1200" kern="100" baseline="0" dirty="0">
                          <a:latin typeface="Arial" pitchFamily="34" charset="0"/>
                          <a:ea typeface="華康中黑體" pitchFamily="49" charset="-120"/>
                          <a:cs typeface="Times New Roman"/>
                        </a:rPr>
                        <a:t>並來電確認</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a:latin typeface="Arial" pitchFamily="34" charset="0"/>
                          <a:ea typeface="華康中黑體" pitchFamily="49" charset="-120"/>
                          <a:cs typeface="Times New Roman"/>
                        </a:rPr>
                        <a:t>9</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A5-1</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考生名條 </a:t>
                      </a:r>
                      <a:r>
                        <a:rPr lang="en-US" sz="1200" kern="100" baseline="0" dirty="0">
                          <a:latin typeface="Arial" pitchFamily="34" charset="0"/>
                          <a:ea typeface="華康中黑體" pitchFamily="49" charset="-120"/>
                          <a:cs typeface="Times New Roman"/>
                        </a:rPr>
                        <a:t>(</a:t>
                      </a:r>
                      <a:r>
                        <a:rPr lang="zh-TW" sz="1200" kern="100" baseline="0" dirty="0">
                          <a:latin typeface="Arial" pitchFamily="34" charset="0"/>
                          <a:ea typeface="華康中黑體" pitchFamily="49" charset="-120"/>
                          <a:cs typeface="Times New Roman"/>
                        </a:rPr>
                        <a:t>依甄選學校排序</a:t>
                      </a:r>
                      <a:r>
                        <a:rPr lang="en-US" sz="1200" kern="100" baseline="0" dirty="0">
                          <a:latin typeface="Arial" pitchFamily="34" charset="0"/>
                          <a:ea typeface="華康中黑體" pitchFamily="49" charset="-120"/>
                          <a:cs typeface="Times New Roman"/>
                        </a:rPr>
                        <a:t>)</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10</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A5-2</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考生名條 </a:t>
                      </a:r>
                      <a:r>
                        <a:rPr lang="en-US" sz="1200" kern="100" baseline="0" dirty="0">
                          <a:latin typeface="Arial" pitchFamily="34" charset="0"/>
                          <a:ea typeface="華康中黑體" pitchFamily="49" charset="-120"/>
                          <a:cs typeface="Times New Roman"/>
                        </a:rPr>
                        <a:t>(</a:t>
                      </a:r>
                      <a:r>
                        <a:rPr lang="zh-TW" sz="1200" kern="100" baseline="0" dirty="0">
                          <a:latin typeface="Arial" pitchFamily="34" charset="0"/>
                          <a:ea typeface="華康中黑體" pitchFamily="49" charset="-120"/>
                          <a:cs typeface="Times New Roman"/>
                        </a:rPr>
                        <a:t>依班級</a:t>
                      </a:r>
                      <a:r>
                        <a:rPr lang="zh-TW" sz="1200" kern="100" baseline="0" dirty="0" smtClean="0">
                          <a:latin typeface="Arial" pitchFamily="34" charset="0"/>
                          <a:ea typeface="華康中黑體" pitchFamily="49" charset="-120"/>
                          <a:cs typeface="Times New Roman"/>
                        </a:rPr>
                        <a:t>及報名</a:t>
                      </a:r>
                      <a:r>
                        <a:rPr lang="zh-TW" sz="1200" kern="100" baseline="0" dirty="0">
                          <a:latin typeface="Arial" pitchFamily="34" charset="0"/>
                          <a:ea typeface="華康中黑體" pitchFamily="49" charset="-120"/>
                          <a:cs typeface="Times New Roman"/>
                        </a:rPr>
                        <a:t>序號排序</a:t>
                      </a:r>
                      <a:r>
                        <a:rPr lang="en-US" sz="1200" kern="100" baseline="0" dirty="0">
                          <a:latin typeface="Arial" pitchFamily="34" charset="0"/>
                          <a:ea typeface="華康中黑體" pitchFamily="49" charset="-120"/>
                          <a:cs typeface="Times New Roman"/>
                        </a:rPr>
                        <a:t>)</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11</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A6</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同時具有</a:t>
                      </a:r>
                      <a:r>
                        <a:rPr lang="zh-TW" sz="1200" kern="100" baseline="0" dirty="0" smtClean="0">
                          <a:latin typeface="Arial" pitchFamily="34" charset="0"/>
                          <a:ea typeface="華康中黑體" pitchFamily="49" charset="-120"/>
                          <a:cs typeface="Times New Roman"/>
                        </a:rPr>
                        <a:t>原住民</a:t>
                      </a:r>
                      <a:r>
                        <a:rPr lang="zh-TW" altLang="en-US" sz="1200" kern="100" baseline="0" dirty="0" smtClean="0">
                          <a:latin typeface="Arial" pitchFamily="34" charset="0"/>
                          <a:ea typeface="華康中黑體" pitchFamily="49" charset="-120"/>
                          <a:cs typeface="Times New Roman"/>
                        </a:rPr>
                        <a:t>及</a:t>
                      </a:r>
                      <a:r>
                        <a:rPr lang="zh-TW" sz="1200" kern="100" baseline="0" dirty="0" smtClean="0">
                          <a:latin typeface="Arial" pitchFamily="34" charset="0"/>
                          <a:ea typeface="華康中黑體" pitchFamily="49" charset="-120"/>
                          <a:cs typeface="Times New Roman"/>
                        </a:rPr>
                        <a:t>離島</a:t>
                      </a:r>
                      <a:r>
                        <a:rPr lang="zh-TW" altLang="en-US" sz="1200" kern="100" baseline="0" dirty="0" smtClean="0">
                          <a:latin typeface="Arial" pitchFamily="34" charset="0"/>
                          <a:ea typeface="華康中黑體" pitchFamily="49" charset="-120"/>
                          <a:cs typeface="Times New Roman"/>
                        </a:rPr>
                        <a:t>考</a:t>
                      </a:r>
                      <a:r>
                        <a:rPr lang="zh-TW" sz="1200" kern="100" baseline="0" dirty="0" smtClean="0">
                          <a:latin typeface="Arial" pitchFamily="34" charset="0"/>
                          <a:ea typeface="華康中黑體" pitchFamily="49" charset="-120"/>
                          <a:cs typeface="Times New Roman"/>
                        </a:rPr>
                        <a:t>生</a:t>
                      </a:r>
                      <a:r>
                        <a:rPr lang="zh-TW" altLang="en-US" sz="1200" kern="100" baseline="0" dirty="0" smtClean="0">
                          <a:latin typeface="Arial" pitchFamily="34" charset="0"/>
                          <a:ea typeface="華康中黑體" pitchFamily="49" charset="-120"/>
                          <a:cs typeface="Times New Roman"/>
                        </a:rPr>
                        <a:t>報名身分考生</a:t>
                      </a:r>
                      <a:r>
                        <a:rPr lang="zh-TW" sz="1200" kern="100" baseline="0" dirty="0" smtClean="0">
                          <a:latin typeface="Arial" pitchFamily="34" charset="0"/>
                          <a:ea typeface="華康中黑體" pitchFamily="49" charset="-120"/>
                          <a:cs typeface="Times New Roman"/>
                        </a:rPr>
                        <a:t>名冊</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12</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A7</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原住民考生名冊</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13</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A8</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低收入戶考生名冊</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14</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A9</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離島考生名冊</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49424">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15</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A10-1</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第一階段報名考生名冊</a:t>
                      </a:r>
                      <a:r>
                        <a:rPr lang="en-US" sz="1200" kern="100" baseline="0" dirty="0">
                          <a:latin typeface="Arial" pitchFamily="34" charset="0"/>
                          <a:ea typeface="華康中黑體" pitchFamily="49" charset="-120"/>
                          <a:cs typeface="Times New Roman"/>
                        </a:rPr>
                        <a:t>(</a:t>
                      </a:r>
                      <a:r>
                        <a:rPr lang="zh-TW" sz="1200" kern="100" baseline="0" dirty="0">
                          <a:latin typeface="Arial" pitchFamily="34" charset="0"/>
                          <a:ea typeface="華康中黑體" pitchFamily="49" charset="-120"/>
                          <a:cs typeface="Times New Roman"/>
                        </a:rPr>
                        <a:t>依甄選學校排序</a:t>
                      </a:r>
                      <a:r>
                        <a:rPr lang="en-US" sz="1200" kern="100" baseline="0" dirty="0">
                          <a:latin typeface="Arial" pitchFamily="34" charset="0"/>
                          <a:ea typeface="華康中黑體" pitchFamily="49" charset="-120"/>
                          <a:cs typeface="Times New Roman"/>
                        </a:rPr>
                        <a:t>)</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需確認後列印自行留存</a:t>
                      </a:r>
                    </a:p>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49424">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16</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報表</a:t>
                      </a:r>
                      <a:r>
                        <a:rPr lang="en-US" sz="1200" kern="100" baseline="0" dirty="0">
                          <a:latin typeface="Arial" pitchFamily="34" charset="0"/>
                          <a:ea typeface="華康中黑體" pitchFamily="49" charset="-120"/>
                          <a:cs typeface="Times New Roman"/>
                        </a:rPr>
                        <a:t>A10-2</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zh-TW" sz="1200" kern="100" baseline="0" dirty="0" smtClean="0">
                          <a:latin typeface="Arial" pitchFamily="34" charset="0"/>
                          <a:ea typeface="華康中黑體" pitchFamily="49" charset="-120"/>
                          <a:cs typeface="Times New Roman"/>
                        </a:rPr>
                        <a:t>第一階段報名考生名冊</a:t>
                      </a:r>
                      <a:r>
                        <a:rPr lang="en-US" sz="1200" kern="100" baseline="0" dirty="0" smtClean="0">
                          <a:latin typeface="Arial" pitchFamily="34" charset="0"/>
                          <a:ea typeface="華康中黑體" pitchFamily="49" charset="-120"/>
                          <a:cs typeface="Times New Roman"/>
                        </a:rPr>
                        <a:t>(</a:t>
                      </a:r>
                      <a:r>
                        <a:rPr lang="zh-TW" sz="1200" kern="100" baseline="0" dirty="0">
                          <a:latin typeface="Arial" pitchFamily="34" charset="0"/>
                          <a:ea typeface="華康中黑體" pitchFamily="49" charset="-120"/>
                          <a:cs typeface="Times New Roman"/>
                        </a:rPr>
                        <a:t>依班級</a:t>
                      </a:r>
                      <a:r>
                        <a:rPr lang="zh-TW" sz="1200" kern="100" baseline="0" dirty="0" smtClean="0">
                          <a:latin typeface="Arial" pitchFamily="34" charset="0"/>
                          <a:ea typeface="華康中黑體" pitchFamily="49" charset="-120"/>
                          <a:cs typeface="Times New Roman"/>
                        </a:rPr>
                        <a:t>及報名</a:t>
                      </a:r>
                      <a:r>
                        <a:rPr lang="zh-TW" sz="1200" kern="100" baseline="0" dirty="0">
                          <a:latin typeface="Arial" pitchFamily="34" charset="0"/>
                          <a:ea typeface="華康中黑體" pitchFamily="49" charset="-120"/>
                          <a:cs typeface="Times New Roman"/>
                        </a:rPr>
                        <a:t>序號排序</a:t>
                      </a:r>
                      <a:r>
                        <a:rPr lang="en-US" sz="1200" kern="100" baseline="0" dirty="0">
                          <a:latin typeface="Arial" pitchFamily="34" charset="0"/>
                          <a:ea typeface="華康中黑體" pitchFamily="49" charset="-120"/>
                          <a:cs typeface="Times New Roman"/>
                        </a:rPr>
                        <a:t>)</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需確認後列印自行留存</a:t>
                      </a:r>
                    </a:p>
                    <a:p>
                      <a:pPr marL="0" indent="0" algn="l">
                        <a:lnSpc>
                          <a:spcPct val="90000"/>
                        </a:lnSpc>
                        <a:spcAft>
                          <a:spcPts val="0"/>
                        </a:spcAft>
                      </a:pPr>
                      <a:r>
                        <a:rPr lang="zh-TW" sz="1200" kern="100" baseline="0" dirty="0">
                          <a:latin typeface="Arial" pitchFamily="34" charset="0"/>
                          <a:ea typeface="華康中黑體" pitchFamily="49" charset="-120"/>
                          <a:cs typeface="Times New Roman"/>
                        </a:rPr>
                        <a:t>高中職資料彙整用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89931">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17</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a:latin typeface="Arial" pitchFamily="34" charset="0"/>
                          <a:ea typeface="華康中黑體" pitchFamily="49" charset="-120"/>
                          <a:cs typeface="Times New Roman"/>
                        </a:rPr>
                        <a:t>報表</a:t>
                      </a:r>
                      <a:r>
                        <a:rPr lang="en-US" sz="1200" kern="100" baseline="0">
                          <a:latin typeface="Arial" pitchFamily="34" charset="0"/>
                          <a:ea typeface="華康中黑體" pitchFamily="49" charset="-120"/>
                          <a:cs typeface="Times New Roman"/>
                        </a:rPr>
                        <a:t>A11</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報名回覆表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zh-TW" sz="1200" kern="100" baseline="0" dirty="0" smtClean="0">
                          <a:solidFill>
                            <a:srgbClr val="FF0000"/>
                          </a:solidFill>
                          <a:latin typeface="Arial" pitchFamily="34" charset="0"/>
                          <a:ea typeface="華康中黑體" pitchFamily="49" charset="-120"/>
                          <a:cs typeface="Times New Roman"/>
                        </a:rPr>
                        <a:t>需單位確認後列印並郵寄</a:t>
                      </a:r>
                      <a:r>
                        <a:rPr lang="zh-TW" altLang="en-US" sz="1200" kern="100" baseline="0" dirty="0" smtClean="0">
                          <a:solidFill>
                            <a:srgbClr val="FF0000"/>
                          </a:solidFill>
                          <a:latin typeface="Arial" pitchFamily="34" charset="0"/>
                          <a:ea typeface="華康中黑體" pitchFamily="49" charset="-120"/>
                          <a:cs typeface="Times New Roman"/>
                        </a:rPr>
                        <a:t>本委員會</a:t>
                      </a:r>
                      <a:endParaRPr lang="zh-TW" altLang="zh-TW" sz="1200" kern="100" baseline="0" dirty="0" smtClean="0">
                        <a:solidFill>
                          <a:srgbClr val="FF0000"/>
                        </a:solidFill>
                        <a:latin typeface="Arial" pitchFamily="34" charset="0"/>
                        <a:ea typeface="華康中黑體" pitchFamily="49" charset="-120"/>
                        <a:cs typeface="Times New Roman"/>
                      </a:endParaRPr>
                    </a:p>
                    <a:p>
                      <a:pPr marL="0" indent="0" algn="l">
                        <a:lnSpc>
                          <a:spcPct val="90000"/>
                        </a:lnSpc>
                        <a:spcAft>
                          <a:spcPts val="0"/>
                        </a:spcAft>
                      </a:pPr>
                      <a:r>
                        <a:rPr lang="en-US" altLang="zh-TW" sz="1200" kern="100" baseline="0" dirty="0" smtClean="0">
                          <a:solidFill>
                            <a:srgbClr val="3333FF"/>
                          </a:solidFill>
                          <a:latin typeface="Arial" pitchFamily="34" charset="0"/>
                          <a:ea typeface="華康中黑體" pitchFamily="49" charset="-120"/>
                          <a:cs typeface="Times New Roman"/>
                        </a:rPr>
                        <a:t>5/26</a:t>
                      </a:r>
                      <a:r>
                        <a:rPr lang="zh-TW" altLang="zh-TW" sz="1200" kern="100" baseline="0" dirty="0" smtClean="0">
                          <a:solidFill>
                            <a:srgbClr val="FF0000"/>
                          </a:solidFill>
                          <a:latin typeface="Arial" pitchFamily="34" charset="0"/>
                          <a:ea typeface="華康中黑體" pitchFamily="49" charset="-120"/>
                          <a:cs typeface="Times New Roman"/>
                        </a:rPr>
                        <a:t>前寄回</a:t>
                      </a:r>
                      <a:r>
                        <a:rPr lang="zh-TW" altLang="en-US" sz="1200" kern="100" baseline="0" dirty="0" smtClean="0">
                          <a:solidFill>
                            <a:srgbClr val="FF0000"/>
                          </a:solidFill>
                          <a:latin typeface="Arial" pitchFamily="34" charset="0"/>
                          <a:ea typeface="華康中黑體" pitchFamily="49" charset="-120"/>
                          <a:cs typeface="Times New Roman"/>
                        </a:rPr>
                        <a:t>本委員會</a:t>
                      </a:r>
                      <a:endParaRPr lang="zh-TW" altLang="zh-TW" sz="1200" kern="100" baseline="0" dirty="0">
                        <a:solidFill>
                          <a:srgbClr val="FF0000"/>
                        </a:solidFill>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349424">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a:latin typeface="Arial" pitchFamily="34" charset="0"/>
                          <a:ea typeface="華康中黑體" pitchFamily="49" charset="-120"/>
                          <a:cs typeface="Times New Roman"/>
                        </a:rPr>
                        <a:t>18</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a:latin typeface="Arial" pitchFamily="34" charset="0"/>
                          <a:ea typeface="華康中黑體" pitchFamily="49" charset="-120"/>
                          <a:cs typeface="Times New Roman"/>
                        </a:rPr>
                        <a:t>報表</a:t>
                      </a:r>
                      <a:r>
                        <a:rPr lang="en-US" sz="1200" kern="100" baseline="0">
                          <a:latin typeface="Arial" pitchFamily="34" charset="0"/>
                          <a:ea typeface="華康中黑體" pitchFamily="49" charset="-120"/>
                          <a:cs typeface="Times New Roman"/>
                        </a:rPr>
                        <a:t>A14</a:t>
                      </a:r>
                      <a:endParaRPr lang="zh-TW" sz="1200" kern="100" baseline="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考生通行碼領取確認單</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需單位確認後列印</a:t>
                      </a:r>
                    </a:p>
                    <a:p>
                      <a:pPr marL="0" indent="0" algn="l">
                        <a:lnSpc>
                          <a:spcPct val="90000"/>
                        </a:lnSpc>
                        <a:spcAft>
                          <a:spcPts val="0"/>
                        </a:spcAft>
                      </a:pPr>
                      <a:r>
                        <a:rPr lang="zh-TW" sz="1200" kern="100" baseline="0" dirty="0">
                          <a:latin typeface="Arial" pitchFamily="34" charset="0"/>
                          <a:ea typeface="華康中黑體" pitchFamily="49" charset="-120"/>
                          <a:cs typeface="Times New Roman"/>
                        </a:rPr>
                        <a:t>留存於第二階段時使用</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r h="174712">
                <a:tc vMerge="1">
                  <a:txBody>
                    <a:bodyPr/>
                    <a:lstStyle/>
                    <a:p>
                      <a:endParaRPr lang="zh-TW" altLang="en-US"/>
                    </a:p>
                  </a:txBody>
                  <a:tcPr/>
                </a:tc>
                <a:tc vMerge="1">
                  <a:txBody>
                    <a:bodyPr/>
                    <a:lstStyle/>
                    <a:p>
                      <a:endParaRPr lang="zh-TW" altLang="en-US"/>
                    </a:p>
                  </a:txBody>
                  <a:tcPr/>
                </a:tc>
                <a:tc>
                  <a:txBody>
                    <a:bodyPr/>
                    <a:lstStyle/>
                    <a:p>
                      <a:pPr marL="0" indent="0" algn="ctr">
                        <a:lnSpc>
                          <a:spcPct val="90000"/>
                        </a:lnSpc>
                        <a:spcAft>
                          <a:spcPts val="0"/>
                        </a:spcAft>
                      </a:pPr>
                      <a:r>
                        <a:rPr lang="en-US" sz="1200" kern="100" baseline="0" dirty="0" smtClean="0">
                          <a:latin typeface="Arial" pitchFamily="34" charset="0"/>
                          <a:ea typeface="華康中黑體" pitchFamily="49" charset="-120"/>
                          <a:cs typeface="Times New Roman"/>
                        </a:rPr>
                        <a:t>19</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ctr">
                        <a:lnSpc>
                          <a:spcPct val="90000"/>
                        </a:lnSpc>
                        <a:spcAft>
                          <a:spcPts val="0"/>
                        </a:spcAft>
                      </a:pPr>
                      <a:r>
                        <a:rPr lang="zh-TW" sz="1200" kern="100" baseline="0" dirty="0">
                          <a:latin typeface="Arial" pitchFamily="34" charset="0"/>
                          <a:ea typeface="華康中黑體" pitchFamily="49" charset="-120"/>
                          <a:cs typeface="Times New Roman"/>
                        </a:rPr>
                        <a:t>封面</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a:latin typeface="Arial" pitchFamily="34" charset="0"/>
                          <a:ea typeface="華康中黑體" pitchFamily="49" charset="-120"/>
                          <a:cs typeface="Times New Roman"/>
                        </a:rPr>
                        <a:t>黏貼寄送封面</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系統</a:t>
                      </a:r>
                      <a:endParaRPr lang="zh-TW" sz="1200" kern="100" baseline="0" dirty="0">
                        <a:latin typeface="Arial" pitchFamily="34" charset="0"/>
                        <a:ea typeface="華康中黑體" pitchFamily="49" charset="-120"/>
                        <a:cs typeface="Times New Roman"/>
                      </a:endParaRP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marL="0" indent="0" algn="l">
                        <a:lnSpc>
                          <a:spcPct val="90000"/>
                        </a:lnSpc>
                        <a:spcAft>
                          <a:spcPts val="0"/>
                        </a:spcAft>
                      </a:pPr>
                      <a:r>
                        <a:rPr lang="zh-TW" sz="1200" kern="100" baseline="0" dirty="0" smtClean="0">
                          <a:latin typeface="Arial" pitchFamily="34" charset="0"/>
                          <a:ea typeface="華康中黑體" pitchFamily="49" charset="-120"/>
                          <a:cs typeface="Times New Roman"/>
                        </a:rPr>
                        <a:t>郵寄</a:t>
                      </a:r>
                      <a:r>
                        <a:rPr lang="zh-TW" altLang="en-US" sz="1200" kern="100" baseline="0" dirty="0" smtClean="0">
                          <a:latin typeface="Arial" pitchFamily="34" charset="0"/>
                          <a:ea typeface="華康中黑體" pitchFamily="49" charset="-120"/>
                          <a:cs typeface="Times New Roman"/>
                        </a:rPr>
                        <a:t>本委員會</a:t>
                      </a:r>
                      <a:r>
                        <a:rPr lang="zh-TW" sz="1200" kern="100" baseline="0" dirty="0" smtClean="0">
                          <a:latin typeface="Arial" pitchFamily="34" charset="0"/>
                          <a:ea typeface="華康中黑體" pitchFamily="49" charset="-120"/>
                          <a:cs typeface="Times New Roman"/>
                        </a:rPr>
                        <a:t>封面</a:t>
                      </a:r>
                      <a:r>
                        <a:rPr lang="zh-TW" sz="1200" kern="100" baseline="0" dirty="0">
                          <a:latin typeface="Arial" pitchFamily="34" charset="0"/>
                          <a:ea typeface="華康中黑體" pitchFamily="49" charset="-120"/>
                          <a:cs typeface="Times New Roman"/>
                        </a:rPr>
                        <a:t>黏貼聯</a:t>
                      </a:r>
                    </a:p>
                  </a:txBody>
                  <a:tcPr marL="0" marR="0" marT="0" marB="0" anchor="ct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34</a:t>
            </a:fld>
            <a:endParaRPr lang="en-US" altLang="zh-TW"/>
          </a:p>
        </p:txBody>
      </p:sp>
      <p:sp>
        <p:nvSpPr>
          <p:cNvPr id="2" name="文字方塊 1"/>
          <p:cNvSpPr txBox="1"/>
          <p:nvPr/>
        </p:nvSpPr>
        <p:spPr>
          <a:xfrm>
            <a:off x="4860032" y="454422"/>
            <a:ext cx="184731" cy="369332"/>
          </a:xfrm>
          <a:prstGeom prst="rect">
            <a:avLst/>
          </a:prstGeom>
          <a:noFill/>
        </p:spPr>
        <p:txBody>
          <a:bodyPr wrap="none" rtlCol="0">
            <a:spAutoFit/>
          </a:bodyPr>
          <a:lstStyle/>
          <a:p>
            <a:endParaRPr lang="zh-TW"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89964" y="960159"/>
            <a:ext cx="8908531" cy="4684049"/>
          </a:xfrm>
          <a:prstGeom prst="rect">
            <a:avLst/>
          </a:prstGeom>
        </p:spPr>
      </p:pic>
      <p:sp>
        <p:nvSpPr>
          <p:cNvPr id="328708" name="Rectangle 4"/>
          <p:cNvSpPr>
            <a:spLocks noGrp="1" noChangeArrowheads="1"/>
          </p:cNvSpPr>
          <p:nvPr>
            <p:ph type="title" idx="4294967295"/>
          </p:nvPr>
        </p:nvSpPr>
        <p:spPr>
          <a:xfrm>
            <a:off x="230187" y="142875"/>
            <a:ext cx="8828087" cy="785813"/>
          </a:xfrm>
        </p:spPr>
        <p:txBody>
          <a:bodyPr/>
          <a:lstStyle/>
          <a:p>
            <a:pPr eaLnBrk="1" hangingPunct="1"/>
            <a:r>
              <a:rPr lang="zh-TW" altLang="en-US" sz="3200" dirty="0">
                <a:solidFill>
                  <a:srgbClr val="FF0000"/>
                </a:solidFill>
                <a:latin typeface="華康超明體" pitchFamily="49" charset="-120"/>
                <a:ea typeface="華康超明體" pitchFamily="49" charset="-120"/>
              </a:rPr>
              <a:t>一階報名</a:t>
            </a:r>
            <a:r>
              <a:rPr lang="en-US" altLang="zh-TW" sz="3200" kern="1200" dirty="0" smtClean="0">
                <a:solidFill>
                  <a:srgbClr val="FF0000"/>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列印第一階段考生調查表</a:t>
            </a:r>
            <a:r>
              <a:rPr lang="en-US" altLang="zh-TW" sz="3200" kern="1200" dirty="0" smtClean="0">
                <a:solidFill>
                  <a:srgbClr val="FF0000"/>
                </a:solidFill>
                <a:latin typeface="華康超明體" pitchFamily="49" charset="-120"/>
                <a:ea typeface="華康超明體" pitchFamily="49" charset="-120"/>
              </a:rPr>
              <a:t>A1(</a:t>
            </a:r>
            <a:r>
              <a:rPr lang="zh-TW" altLang="en-US" sz="3200" kern="1200" dirty="0" smtClean="0">
                <a:solidFill>
                  <a:srgbClr val="FF0000"/>
                </a:solidFill>
                <a:latin typeface="華康超明體" pitchFamily="49" charset="-120"/>
                <a:ea typeface="華康超明體" pitchFamily="49" charset="-120"/>
              </a:rPr>
              <a:t>班級列印</a:t>
            </a:r>
            <a:r>
              <a:rPr lang="en-US" altLang="zh-TW" sz="3200" kern="1200" dirty="0" smtClean="0">
                <a:solidFill>
                  <a:srgbClr val="FF0000"/>
                </a:solidFill>
                <a:latin typeface="華康超明體" pitchFamily="49" charset="-120"/>
                <a:ea typeface="華康超明體" pitchFamily="49" charset="-120"/>
              </a:rPr>
              <a:t>)</a:t>
            </a:r>
          </a:p>
        </p:txBody>
      </p:sp>
      <p:sp>
        <p:nvSpPr>
          <p:cNvPr id="328709" name="Rectangle 5"/>
          <p:cNvSpPr>
            <a:spLocks noChangeArrowheads="1"/>
          </p:cNvSpPr>
          <p:nvPr/>
        </p:nvSpPr>
        <p:spPr bwMode="auto">
          <a:xfrm>
            <a:off x="3563887" y="4869160"/>
            <a:ext cx="2376265" cy="404309"/>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10" name="AutoShape 6"/>
          <p:cNvSpPr>
            <a:spLocks noChangeArrowheads="1"/>
          </p:cNvSpPr>
          <p:nvPr/>
        </p:nvSpPr>
        <p:spPr bwMode="auto">
          <a:xfrm>
            <a:off x="323529" y="2852936"/>
            <a:ext cx="2232248" cy="1224136"/>
          </a:xfrm>
          <a:prstGeom prst="wedgeRectCallout">
            <a:avLst>
              <a:gd name="adj1" fmla="val 65044"/>
              <a:gd name="adj2" fmla="val -1671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選擇</a:t>
            </a:r>
            <a:r>
              <a:rPr kumimoji="0" lang="zh-TW" altLang="en-US" dirty="0">
                <a:solidFill>
                  <a:srgbClr val="FF0000"/>
                </a:solidFill>
                <a:latin typeface="微軟正黑體" pitchFamily="34" charset="-120"/>
                <a:ea typeface="微軟正黑體" pitchFamily="34" charset="-120"/>
              </a:rPr>
              <a:t>班級列印</a:t>
            </a:r>
            <a:r>
              <a:rPr kumimoji="0" lang="zh-TW" altLang="en-US" dirty="0">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依承辦作業需要，可分班</a:t>
            </a:r>
            <a:r>
              <a:rPr kumimoji="0" lang="zh-TW" altLang="en-US" dirty="0" smtClean="0">
                <a:solidFill>
                  <a:srgbClr val="000000"/>
                </a:solidFill>
                <a:latin typeface="微軟正黑體" pitchFamily="34" charset="-120"/>
                <a:ea typeface="微軟正黑體" pitchFamily="34" charset="-120"/>
              </a:rPr>
              <a:t>列印「考生調查表」</a:t>
            </a:r>
            <a:endParaRPr kumimoji="0" lang="zh-TW" altLang="en-US" dirty="0">
              <a:solidFill>
                <a:srgbClr val="000000"/>
              </a:solidFill>
              <a:latin typeface="微軟正黑體" pitchFamily="34" charset="-120"/>
              <a:ea typeface="微軟正黑體" pitchFamily="34" charset="-120"/>
            </a:endParaRPr>
          </a:p>
          <a:p>
            <a:endParaRPr kumimoji="0" lang="zh-TW" altLang="en-US" dirty="0">
              <a:solidFill>
                <a:srgbClr val="000000"/>
              </a:solidFill>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35</a:t>
            </a:fld>
            <a:endParaRPr lang="en-US" altLang="zh-TW"/>
          </a:p>
        </p:txBody>
      </p:sp>
      <p:sp>
        <p:nvSpPr>
          <p:cNvPr id="7" name="矩形 6"/>
          <p:cNvSpPr/>
          <p:nvPr/>
        </p:nvSpPr>
        <p:spPr>
          <a:xfrm>
            <a:off x="6300192" y="1023460"/>
            <a:ext cx="1512168" cy="170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23528" y="885178"/>
            <a:ext cx="8553940" cy="5598172"/>
          </a:xfrm>
          <a:prstGeom prst="rect">
            <a:avLst/>
          </a:prstGeom>
        </p:spPr>
      </p:pic>
      <p:sp>
        <p:nvSpPr>
          <p:cNvPr id="329732" name="Rectangle 4"/>
          <p:cNvSpPr>
            <a:spLocks noGrp="1" noChangeArrowheads="1"/>
          </p:cNvSpPr>
          <p:nvPr>
            <p:ph type="title" idx="4294967295"/>
          </p:nvPr>
        </p:nvSpPr>
        <p:spPr>
          <a:xfrm>
            <a:off x="-1" y="142875"/>
            <a:ext cx="9115425" cy="785813"/>
          </a:xfrm>
        </p:spPr>
        <p:txBody>
          <a:bodyPr/>
          <a:lstStyle/>
          <a:p>
            <a:pPr eaLnBrk="1" hangingPunct="1"/>
            <a:r>
              <a:rPr lang="zh-TW" altLang="en-US" sz="3200" dirty="0">
                <a:solidFill>
                  <a:srgbClr val="FF0000"/>
                </a:solidFill>
                <a:latin typeface="華康超明體" pitchFamily="49" charset="-120"/>
                <a:ea typeface="華康超明體" pitchFamily="49" charset="-120"/>
              </a:rPr>
              <a:t>一階報名</a:t>
            </a:r>
            <a:r>
              <a:rPr lang="en-US" altLang="zh-TW" sz="3200" kern="1200" dirty="0" smtClean="0">
                <a:solidFill>
                  <a:srgbClr val="FF0000"/>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列印第一階段考生調查表</a:t>
            </a:r>
            <a:r>
              <a:rPr lang="en-US" altLang="zh-TW" sz="3200" kern="1200" dirty="0" smtClean="0">
                <a:solidFill>
                  <a:srgbClr val="FF0000"/>
                </a:solidFill>
                <a:latin typeface="華康超明體" pitchFamily="49" charset="-120"/>
                <a:ea typeface="華康超明體" pitchFamily="49" charset="-120"/>
              </a:rPr>
              <a:t>A1(</a:t>
            </a:r>
            <a:r>
              <a:rPr lang="zh-TW" altLang="en-US" sz="3200" kern="1200" dirty="0" smtClean="0">
                <a:solidFill>
                  <a:srgbClr val="FF0000"/>
                </a:solidFill>
                <a:latin typeface="華康超明體" pitchFamily="49" charset="-120"/>
                <a:ea typeface="華康超明體" pitchFamily="49" charset="-120"/>
              </a:rPr>
              <a:t>個人列印</a:t>
            </a:r>
            <a:r>
              <a:rPr lang="en-US" altLang="zh-TW" sz="3200" kern="1200" dirty="0" smtClean="0">
                <a:solidFill>
                  <a:srgbClr val="FF0000"/>
                </a:solidFill>
                <a:latin typeface="華康超明體" pitchFamily="49" charset="-120"/>
                <a:ea typeface="華康超明體" pitchFamily="49" charset="-120"/>
              </a:rPr>
              <a:t>)</a:t>
            </a:r>
          </a:p>
        </p:txBody>
      </p:sp>
      <p:sp>
        <p:nvSpPr>
          <p:cNvPr id="329733" name="Rectangle 5"/>
          <p:cNvSpPr>
            <a:spLocks noChangeArrowheads="1"/>
          </p:cNvSpPr>
          <p:nvPr/>
        </p:nvSpPr>
        <p:spPr bwMode="auto">
          <a:xfrm>
            <a:off x="3851920" y="4005064"/>
            <a:ext cx="937121" cy="864096"/>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10" name="AutoShape 6"/>
          <p:cNvSpPr>
            <a:spLocks noChangeArrowheads="1"/>
          </p:cNvSpPr>
          <p:nvPr/>
        </p:nvSpPr>
        <p:spPr bwMode="auto">
          <a:xfrm>
            <a:off x="5364088" y="3772301"/>
            <a:ext cx="2304256" cy="936104"/>
          </a:xfrm>
          <a:prstGeom prst="wedgeRectCallout">
            <a:avLst>
              <a:gd name="adj1" fmla="val -23243"/>
              <a:gd name="adj2" fmla="val -7419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smtClean="0">
                <a:solidFill>
                  <a:srgbClr val="000000"/>
                </a:solidFill>
                <a:latin typeface="微軟正黑體" pitchFamily="34" charset="-120"/>
                <a:ea typeface="微軟正黑體" pitchFamily="34" charset="-120"/>
              </a:rPr>
              <a:t>依</a:t>
            </a:r>
            <a:r>
              <a:rPr kumimoji="0" lang="zh-TW" altLang="en-US" dirty="0">
                <a:solidFill>
                  <a:srgbClr val="000000"/>
                </a:solidFill>
                <a:latin typeface="微軟正黑體" pitchFamily="34" charset="-120"/>
                <a:ea typeface="微軟正黑體" pitchFamily="34" charset="-120"/>
              </a:rPr>
              <a:t>承辦作業需要，</a:t>
            </a:r>
            <a:r>
              <a:rPr kumimoji="0" lang="zh-TW" altLang="en-US" dirty="0" smtClean="0">
                <a:solidFill>
                  <a:srgbClr val="000000"/>
                </a:solidFill>
                <a:latin typeface="微軟正黑體" pitchFamily="34" charset="-120"/>
                <a:ea typeface="微軟正黑體" pitchFamily="34" charset="-120"/>
              </a:rPr>
              <a:t>可個人列印</a:t>
            </a:r>
            <a:r>
              <a:rPr kumimoji="0" lang="zh-TW" altLang="en-US" dirty="0">
                <a:solidFill>
                  <a:srgbClr val="000000"/>
                </a:solidFill>
                <a:latin typeface="微軟正黑體" pitchFamily="34" charset="-120"/>
                <a:ea typeface="微軟正黑體" pitchFamily="34" charset="-120"/>
              </a:rPr>
              <a:t>「考生調查表」</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36</a:t>
            </a:fld>
            <a:endParaRPr lang="en-US" altLang="zh-TW"/>
          </a:p>
        </p:txBody>
      </p:sp>
      <p:pic>
        <p:nvPicPr>
          <p:cNvPr id="4" name="圖片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529" y="1681048"/>
            <a:ext cx="3710391" cy="5118609"/>
          </a:xfrm>
          <a:prstGeom prst="rect">
            <a:avLst/>
          </a:prstGeom>
        </p:spPr>
      </p:pic>
      <p:sp>
        <p:nvSpPr>
          <p:cNvPr id="8" name="矩形 7"/>
          <p:cNvSpPr/>
          <p:nvPr/>
        </p:nvSpPr>
        <p:spPr>
          <a:xfrm>
            <a:off x="6228184" y="938213"/>
            <a:ext cx="1440160" cy="17049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46792" y="936625"/>
            <a:ext cx="8970543" cy="5458450"/>
          </a:xfrm>
          <a:prstGeom prst="rect">
            <a:avLst/>
          </a:prstGeom>
        </p:spPr>
      </p:pic>
      <p:sp>
        <p:nvSpPr>
          <p:cNvPr id="285700" name="Rectangle 3"/>
          <p:cNvSpPr>
            <a:spLocks noGrp="1" noChangeArrowheads="1"/>
          </p:cNvSpPr>
          <p:nvPr>
            <p:ph type="title" idx="4294967295"/>
          </p:nvPr>
        </p:nvSpPr>
        <p:spPr>
          <a:xfrm>
            <a:off x="158750" y="141288"/>
            <a:ext cx="8661722" cy="795337"/>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600" kern="1200" dirty="0" smtClean="0">
                <a:solidFill>
                  <a:srgbClr val="FF0000"/>
                </a:solidFill>
                <a:latin typeface="華康超明體" pitchFamily="49" charset="-120"/>
                <a:ea typeface="華康超明體" pitchFamily="49" charset="-120"/>
              </a:rPr>
              <a:t>輸入考生調查表</a:t>
            </a:r>
            <a:r>
              <a:rPr lang="en-US" altLang="zh-TW" sz="3600" kern="1200" dirty="0" smtClean="0">
                <a:solidFill>
                  <a:srgbClr val="FF0000"/>
                </a:solidFill>
                <a:latin typeface="華康超明體" pitchFamily="49" charset="-120"/>
                <a:ea typeface="華康超明體" pitchFamily="49" charset="-120"/>
              </a:rPr>
              <a:t>(</a:t>
            </a:r>
            <a:r>
              <a:rPr lang="zh-TW" altLang="en-US" sz="3600" kern="1200" dirty="0" smtClean="0">
                <a:solidFill>
                  <a:srgbClr val="FF0000"/>
                </a:solidFill>
                <a:latin typeface="華康超明體" pitchFamily="49" charset="-120"/>
                <a:ea typeface="華康超明體" pitchFamily="49" charset="-120"/>
              </a:rPr>
              <a:t>勾選參加考生</a:t>
            </a:r>
            <a:r>
              <a:rPr lang="en-US" altLang="zh-TW" sz="3600" kern="1200" dirty="0" smtClean="0">
                <a:solidFill>
                  <a:srgbClr val="FF0000"/>
                </a:solidFill>
                <a:latin typeface="華康超明體" pitchFamily="49" charset="-120"/>
                <a:ea typeface="華康超明體" pitchFamily="49" charset="-120"/>
              </a:rPr>
              <a:t>)</a:t>
            </a:r>
            <a:endParaRPr lang="zh-TW" altLang="en-US" sz="3600" kern="1200" dirty="0" smtClean="0">
              <a:solidFill>
                <a:srgbClr val="FF0000"/>
              </a:solidFill>
              <a:latin typeface="華康超明體" pitchFamily="49" charset="-120"/>
              <a:ea typeface="華康超明體" pitchFamily="49" charset="-120"/>
            </a:endParaRPr>
          </a:p>
        </p:txBody>
      </p:sp>
      <p:sp>
        <p:nvSpPr>
          <p:cNvPr id="285701" name="Rectangle 5"/>
          <p:cNvSpPr>
            <a:spLocks noChangeArrowheads="1"/>
          </p:cNvSpPr>
          <p:nvPr/>
        </p:nvSpPr>
        <p:spPr bwMode="auto">
          <a:xfrm>
            <a:off x="2781291" y="2502215"/>
            <a:ext cx="1152525" cy="3190328"/>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334854" name="AutoShape 6"/>
          <p:cNvSpPr>
            <a:spLocks noChangeArrowheads="1"/>
          </p:cNvSpPr>
          <p:nvPr/>
        </p:nvSpPr>
        <p:spPr bwMode="auto">
          <a:xfrm>
            <a:off x="3357554" y="1358537"/>
            <a:ext cx="2798771" cy="336566"/>
          </a:xfrm>
          <a:prstGeom prst="wedgeRectCallout">
            <a:avLst>
              <a:gd name="adj1" fmla="val 48204"/>
              <a:gd name="adj2" fmla="val 13368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輔助按鈕，加速勾選作業</a:t>
            </a:r>
          </a:p>
        </p:txBody>
      </p:sp>
      <p:sp>
        <p:nvSpPr>
          <p:cNvPr id="285706" name="Rectangle 5"/>
          <p:cNvSpPr>
            <a:spLocks noChangeArrowheads="1"/>
          </p:cNvSpPr>
          <p:nvPr/>
        </p:nvSpPr>
        <p:spPr bwMode="auto">
          <a:xfrm>
            <a:off x="6156176" y="2020348"/>
            <a:ext cx="1728192" cy="256524"/>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334852" name="AutoShape 4"/>
          <p:cNvSpPr>
            <a:spLocks noChangeArrowheads="1"/>
          </p:cNvSpPr>
          <p:nvPr/>
        </p:nvSpPr>
        <p:spPr bwMode="auto">
          <a:xfrm>
            <a:off x="1064399" y="5692543"/>
            <a:ext cx="7385077" cy="415939"/>
          </a:xfrm>
          <a:prstGeom prst="wedgeRectCallout">
            <a:avLst>
              <a:gd name="adj1" fmla="val -21582"/>
              <a:gd name="adj2" fmla="val -13098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根據回收的考生</a:t>
            </a:r>
            <a:r>
              <a:rPr kumimoji="0" lang="zh-TW" altLang="en-US" dirty="0" smtClean="0">
                <a:solidFill>
                  <a:srgbClr val="000000"/>
                </a:solidFill>
                <a:latin typeface="微軟正黑體" pitchFamily="34" charset="-120"/>
                <a:ea typeface="微軟正黑體" pitchFamily="34" charset="-120"/>
              </a:rPr>
              <a:t>調查表</a:t>
            </a:r>
            <a:r>
              <a:rPr kumimoji="0" lang="en-US" altLang="zh-TW" dirty="0" smtClean="0">
                <a:solidFill>
                  <a:srgbClr val="000000"/>
                </a:solidFill>
                <a:latin typeface="微軟正黑體" pitchFamily="34" charset="-120"/>
                <a:ea typeface="微軟正黑體" pitchFamily="34" charset="-120"/>
              </a:rPr>
              <a:t>(A1)</a:t>
            </a:r>
            <a:r>
              <a:rPr kumimoji="0" lang="zh-TW" altLang="en-US" dirty="0" smtClean="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針對每位考生所填資料</a:t>
            </a:r>
            <a:r>
              <a:rPr kumimoji="0" lang="zh-TW" altLang="en-US" dirty="0" smtClean="0">
                <a:solidFill>
                  <a:srgbClr val="000000"/>
                </a:solidFill>
                <a:latin typeface="微軟正黑體" pitchFamily="34" charset="-120"/>
                <a:ea typeface="微軟正黑體" pitchFamily="34" charset="-120"/>
              </a:rPr>
              <a:t>，勾選參加考生</a:t>
            </a:r>
            <a:endParaRPr kumimoji="0" lang="zh-TW" altLang="en-US"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37</a:t>
            </a:fld>
            <a:endParaRPr lang="en-US" altLang="zh-TW"/>
          </a:p>
        </p:txBody>
      </p:sp>
      <p:sp>
        <p:nvSpPr>
          <p:cNvPr id="8" name="AutoShape 6"/>
          <p:cNvSpPr>
            <a:spLocks noChangeArrowheads="1"/>
          </p:cNvSpPr>
          <p:nvPr/>
        </p:nvSpPr>
        <p:spPr bwMode="auto">
          <a:xfrm>
            <a:off x="6300788" y="980728"/>
            <a:ext cx="2643187" cy="714375"/>
          </a:xfrm>
          <a:prstGeom prst="wedgeRectCallout">
            <a:avLst>
              <a:gd name="adj1" fmla="val 22560"/>
              <a:gd name="adj2" fmla="val 9600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勾選完畢後，按「儲存」按鈕</a:t>
            </a:r>
            <a:r>
              <a:rPr kumimoji="0" lang="zh-TW" altLang="en-US" dirty="0" smtClean="0">
                <a:solidFill>
                  <a:srgbClr val="000000"/>
                </a:solidFill>
                <a:latin typeface="微軟正黑體" pitchFamily="34" charset="-120"/>
                <a:ea typeface="微軟正黑體" pitchFamily="34" charset="-120"/>
              </a:rPr>
              <a:t>將該班資料</a:t>
            </a:r>
            <a:r>
              <a:rPr kumimoji="0" lang="zh-TW" altLang="en-US" dirty="0">
                <a:solidFill>
                  <a:srgbClr val="000000"/>
                </a:solidFill>
                <a:latin typeface="微軟正黑體" pitchFamily="34" charset="-120"/>
                <a:ea typeface="微軟正黑體" pitchFamily="34" charset="-120"/>
              </a:rPr>
              <a:t>儲存</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06375" y="1196752"/>
            <a:ext cx="8591813" cy="3779414"/>
          </a:xfrm>
          <a:prstGeom prst="rect">
            <a:avLst/>
          </a:prstGeom>
        </p:spPr>
      </p:pic>
      <p:sp>
        <p:nvSpPr>
          <p:cNvPr id="286724" name="Rectangle 3"/>
          <p:cNvSpPr>
            <a:spLocks noGrp="1" noChangeArrowheads="1"/>
          </p:cNvSpPr>
          <p:nvPr>
            <p:ph type="title" idx="4294967295"/>
          </p:nvPr>
        </p:nvSpPr>
        <p:spPr>
          <a:xfrm>
            <a:off x="206375" y="222250"/>
            <a:ext cx="8686800" cy="563563"/>
          </a:xfrm>
        </p:spPr>
        <p:txBody>
          <a:bodyPr/>
          <a:lstStyle/>
          <a:p>
            <a:pPr eaLnBrk="1" hangingPunct="1"/>
            <a:r>
              <a:rPr lang="zh-TW" altLang="en-US" sz="3200" kern="1200" dirty="0" smtClean="0">
                <a:solidFill>
                  <a:srgbClr val="FF0000"/>
                </a:solidFill>
                <a:latin typeface="華康超明體" pitchFamily="49" charset="-120"/>
                <a:ea typeface="華康超明體" pitchFamily="49" charset="-120"/>
              </a:rPr>
              <a:t>一階報名</a:t>
            </a:r>
            <a:r>
              <a:rPr lang="en-US" altLang="zh-TW" sz="3200" kern="1200" dirty="0" smtClean="0">
                <a:solidFill>
                  <a:srgbClr val="FF0000"/>
                </a:solidFill>
                <a:latin typeface="華康超明體" pitchFamily="49" charset="-120"/>
                <a:ea typeface="華康超明體" pitchFamily="49" charset="-120"/>
              </a:rPr>
              <a:t>-</a:t>
            </a:r>
            <a:r>
              <a:rPr lang="zh-TW" altLang="en-US" kern="1200" dirty="0" smtClean="0">
                <a:solidFill>
                  <a:srgbClr val="FF0000"/>
                </a:solidFill>
                <a:latin typeface="華康超明體" pitchFamily="49" charset="-120"/>
                <a:ea typeface="華康超明體" pitchFamily="49" charset="-120"/>
              </a:rPr>
              <a:t>輸入考生調查表</a:t>
            </a:r>
            <a:r>
              <a:rPr lang="en-US" altLang="zh-TW" kern="1200" dirty="0" smtClean="0">
                <a:solidFill>
                  <a:srgbClr val="FF0000"/>
                </a:solidFill>
                <a:latin typeface="華康超明體" pitchFamily="49" charset="-120"/>
                <a:ea typeface="華康超明體" pitchFamily="49" charset="-120"/>
              </a:rPr>
              <a:t>(</a:t>
            </a:r>
            <a:r>
              <a:rPr lang="zh-TW" altLang="en-US" kern="1200" dirty="0" smtClean="0">
                <a:solidFill>
                  <a:srgbClr val="FF0000"/>
                </a:solidFill>
                <a:latin typeface="華康超明體" pitchFamily="49" charset="-120"/>
                <a:ea typeface="華康超明體" pitchFamily="49" charset="-120"/>
              </a:rPr>
              <a:t>整批作業</a:t>
            </a:r>
            <a:r>
              <a:rPr lang="en-US" altLang="zh-TW" kern="1200" dirty="0" smtClean="0">
                <a:solidFill>
                  <a:srgbClr val="FF0000"/>
                </a:solidFill>
                <a:latin typeface="華康超明體" pitchFamily="49" charset="-120"/>
                <a:ea typeface="華康超明體" pitchFamily="49" charset="-120"/>
              </a:rPr>
              <a:t>)</a:t>
            </a:r>
            <a:r>
              <a:rPr lang="zh-TW" altLang="en-US" kern="1200" dirty="0" smtClean="0">
                <a:solidFill>
                  <a:srgbClr val="FF0000"/>
                </a:solidFill>
                <a:latin typeface="華康超明體" pitchFamily="49" charset="-120"/>
                <a:ea typeface="華康超明體" pitchFamily="49" charset="-120"/>
              </a:rPr>
              <a:t>匯出報名資料</a:t>
            </a:r>
          </a:p>
        </p:txBody>
      </p:sp>
      <p:sp>
        <p:nvSpPr>
          <p:cNvPr id="335876" name="AutoShape 4"/>
          <p:cNvSpPr>
            <a:spLocks noChangeArrowheads="1"/>
          </p:cNvSpPr>
          <p:nvPr/>
        </p:nvSpPr>
        <p:spPr bwMode="auto">
          <a:xfrm>
            <a:off x="4788024" y="4112344"/>
            <a:ext cx="3097212" cy="431800"/>
          </a:xfrm>
          <a:prstGeom prst="wedgeRectCallout">
            <a:avLst>
              <a:gd name="adj1" fmla="val -50187"/>
              <a:gd name="adj2" fmla="val -21261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可勾選匯出包含未報名考生</a:t>
            </a:r>
          </a:p>
        </p:txBody>
      </p:sp>
      <p:sp>
        <p:nvSpPr>
          <p:cNvPr id="286726" name="Rectangle 5"/>
          <p:cNvSpPr>
            <a:spLocks noChangeArrowheads="1"/>
          </p:cNvSpPr>
          <p:nvPr/>
        </p:nvSpPr>
        <p:spPr bwMode="auto">
          <a:xfrm>
            <a:off x="5508104" y="3184264"/>
            <a:ext cx="936103" cy="36576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p>
        </p:txBody>
      </p:sp>
      <p:sp>
        <p:nvSpPr>
          <p:cNvPr id="335880" name="AutoShape 8"/>
          <p:cNvSpPr>
            <a:spLocks noChangeArrowheads="1"/>
          </p:cNvSpPr>
          <p:nvPr/>
        </p:nvSpPr>
        <p:spPr bwMode="auto">
          <a:xfrm>
            <a:off x="611560" y="3864433"/>
            <a:ext cx="2447925" cy="649287"/>
          </a:xfrm>
          <a:prstGeom prst="wedgeRectCallout">
            <a:avLst>
              <a:gd name="adj1" fmla="val 54412"/>
              <a:gd name="adj2" fmla="val -10036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可選擇全校或單一班級學生名單匯出</a:t>
            </a:r>
          </a:p>
        </p:txBody>
      </p:sp>
      <p:sp>
        <p:nvSpPr>
          <p:cNvPr id="335878" name="AutoShape 6"/>
          <p:cNvSpPr>
            <a:spLocks noChangeArrowheads="1"/>
          </p:cNvSpPr>
          <p:nvPr/>
        </p:nvSpPr>
        <p:spPr bwMode="auto">
          <a:xfrm>
            <a:off x="4861074" y="2569914"/>
            <a:ext cx="2735262" cy="427038"/>
          </a:xfrm>
          <a:prstGeom prst="wedgeRectCallout">
            <a:avLst>
              <a:gd name="adj1" fmla="val -12509"/>
              <a:gd name="adj2" fmla="val 8717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匯出選擇全校或班級資料</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38</a:t>
            </a:fld>
            <a:endParaRPr lang="en-US" altLang="zh-TW"/>
          </a:p>
        </p:txBody>
      </p:sp>
      <p:sp>
        <p:nvSpPr>
          <p:cNvPr id="9" name="矩形 8"/>
          <p:cNvSpPr/>
          <p:nvPr/>
        </p:nvSpPr>
        <p:spPr>
          <a:xfrm>
            <a:off x="5930890" y="1284558"/>
            <a:ext cx="1377413"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2"/>
          <p:cNvSpPr>
            <a:spLocks noGrp="1" noChangeArrowheads="1"/>
          </p:cNvSpPr>
          <p:nvPr>
            <p:ph type="title" idx="4294967295"/>
          </p:nvPr>
        </p:nvSpPr>
        <p:spPr>
          <a:xfrm>
            <a:off x="193675" y="340202"/>
            <a:ext cx="8915400" cy="563563"/>
          </a:xfrm>
        </p:spPr>
        <p:txBody>
          <a:bodyPr/>
          <a:lstStyle/>
          <a:p>
            <a:pPr eaLnBrk="1" hangingPunct="1"/>
            <a:r>
              <a:rPr lang="en-US" altLang="zh-TW" sz="2600" kern="1200" dirty="0" smtClean="0">
                <a:solidFill>
                  <a:srgbClr val="FF0000"/>
                </a:solidFill>
                <a:latin typeface="華康超明體" pitchFamily="49" charset="-120"/>
                <a:ea typeface="華康超明體" pitchFamily="49" charset="-120"/>
              </a:rPr>
              <a:t>【</a:t>
            </a:r>
            <a:r>
              <a:rPr lang="zh-TW" altLang="en-US" sz="2600" kern="1200" dirty="0" smtClean="0">
                <a:solidFill>
                  <a:srgbClr val="FF0000"/>
                </a:solidFill>
                <a:latin typeface="華康超明體" pitchFamily="49" charset="-120"/>
                <a:ea typeface="華康超明體" pitchFamily="49" charset="-120"/>
              </a:rPr>
              <a:t>甄選入學招生報名資料匯入</a:t>
            </a:r>
            <a:r>
              <a:rPr lang="en-US" altLang="zh-TW" sz="2600" kern="1200" dirty="0" smtClean="0">
                <a:solidFill>
                  <a:srgbClr val="FF0000"/>
                </a:solidFill>
                <a:latin typeface="華康超明體" pitchFamily="49" charset="-120"/>
                <a:ea typeface="華康超明體" pitchFamily="49" charset="-120"/>
              </a:rPr>
              <a:t>】</a:t>
            </a:r>
            <a:r>
              <a:rPr lang="zh-TW" altLang="en-US" sz="2600" kern="1200" dirty="0" smtClean="0">
                <a:solidFill>
                  <a:srgbClr val="FF0000"/>
                </a:solidFill>
                <a:latin typeface="華康超明體" pitchFamily="49" charset="-120"/>
                <a:ea typeface="華康超明體" pitchFamily="49" charset="-120"/>
              </a:rPr>
              <a:t>一階報名電子檔欄位說明 </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39</a:t>
            </a:fld>
            <a:endParaRPr lang="en-US" altLang="zh-TW"/>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6196" y="1340768"/>
            <a:ext cx="8470053"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059832" y="980728"/>
            <a:ext cx="5933587" cy="5740747"/>
          </a:xfrm>
          <a:prstGeom prst="rect">
            <a:avLst/>
          </a:prstGeom>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4</a:t>
            </a:fld>
            <a:endParaRPr lang="en-US" altLang="zh-TW"/>
          </a:p>
        </p:txBody>
      </p:sp>
      <p:sp>
        <p:nvSpPr>
          <p:cNvPr id="5" name="Rectangle 2"/>
          <p:cNvSpPr>
            <a:spLocks noChangeArrowheads="1"/>
          </p:cNvSpPr>
          <p:nvPr/>
        </p:nvSpPr>
        <p:spPr bwMode="auto">
          <a:xfrm>
            <a:off x="107504" y="311150"/>
            <a:ext cx="7993509" cy="539750"/>
          </a:xfrm>
          <a:prstGeom prst="rect">
            <a:avLst/>
          </a:prstGeom>
          <a:noFill/>
          <a:ln w="9525">
            <a:noFill/>
            <a:miter lim="800000"/>
            <a:headEnd/>
            <a:tailEnd/>
          </a:ln>
        </p:spPr>
        <p:txBody>
          <a:bodyPr lIns="0" rIns="0" bIns="0" anchor="b"/>
          <a:lstStyle/>
          <a:p>
            <a:pPr eaLnBrk="1" hangingPunct="1"/>
            <a:r>
              <a:rPr lang="zh-TW" altLang="en-US" sz="3600" dirty="0">
                <a:solidFill>
                  <a:srgbClr val="161645"/>
                </a:solidFill>
                <a:latin typeface="華康超明體" pitchFamily="49" charset="-120"/>
                <a:ea typeface="華康超明體" pitchFamily="49" charset="-120"/>
              </a:rPr>
              <a:t>二、四技二專甄選入學報名注意事項</a:t>
            </a:r>
          </a:p>
        </p:txBody>
      </p:sp>
      <p:sp>
        <p:nvSpPr>
          <p:cNvPr id="8" name="Rectangle 3"/>
          <p:cNvSpPr txBox="1">
            <a:spLocks noChangeArrowheads="1"/>
          </p:cNvSpPr>
          <p:nvPr/>
        </p:nvSpPr>
        <p:spPr bwMode="auto">
          <a:xfrm>
            <a:off x="72008" y="980728"/>
            <a:ext cx="3419872" cy="15841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eaLnBrk="1" hangingPunct="1">
              <a:lnSpc>
                <a:spcPct val="130000"/>
              </a:lnSpc>
              <a:spcBef>
                <a:spcPts val="300"/>
              </a:spcBef>
              <a:spcAft>
                <a:spcPts val="300"/>
              </a:spcAft>
              <a:buClr>
                <a:schemeClr val="tx1"/>
              </a:buClr>
              <a:buBlip>
                <a:blip r:embed="rId4"/>
              </a:buBlip>
              <a:defRPr/>
            </a:pPr>
            <a:r>
              <a:rPr lang="zh-TW" altLang="en-US" sz="2200" dirty="0">
                <a:latin typeface="微軟正黑體" pitchFamily="34" charset="-120"/>
                <a:ea typeface="微軟正黑體" pitchFamily="34" charset="-120"/>
              </a:rPr>
              <a:t>系統練習</a:t>
            </a:r>
            <a:r>
              <a:rPr lang="zh-TW" altLang="en-US" sz="2200" dirty="0" smtClean="0">
                <a:latin typeface="微軟正黑體" pitchFamily="34" charset="-120"/>
                <a:ea typeface="微軟正黑體" pitchFamily="34" charset="-120"/>
              </a:rPr>
              <a:t>版開放時間：</a:t>
            </a:r>
            <a:endParaRPr lang="en-US" altLang="zh-TW" sz="2200" dirty="0" smtClean="0">
              <a:latin typeface="微軟正黑體" pitchFamily="34" charset="-120"/>
              <a:ea typeface="微軟正黑體" pitchFamily="34" charset="-120"/>
            </a:endParaRPr>
          </a:p>
          <a:p>
            <a:pPr marL="0" indent="0" algn="just" eaLnBrk="1" hangingPunct="1">
              <a:lnSpc>
                <a:spcPct val="110000"/>
              </a:lnSpc>
              <a:spcBef>
                <a:spcPts val="0"/>
              </a:spcBef>
              <a:buClr>
                <a:schemeClr val="tx1"/>
              </a:buClr>
              <a:buFontTx/>
              <a:buNone/>
              <a:defRPr/>
            </a:pPr>
            <a:r>
              <a:rPr lang="en-US" altLang="zh-TW" sz="2200" dirty="0">
                <a:latin typeface="微軟正黑體" pitchFamily="34" charset="-120"/>
                <a:ea typeface="微軟正黑體" pitchFamily="34" charset="-120"/>
              </a:rPr>
              <a:t> 104.3.23 10:00</a:t>
            </a:r>
            <a:r>
              <a:rPr lang="zh-TW" altLang="en-US" sz="2200" dirty="0">
                <a:latin typeface="微軟正黑體" pitchFamily="34" charset="-120"/>
                <a:ea typeface="微軟正黑體" pitchFamily="34" charset="-120"/>
              </a:rPr>
              <a:t>起至</a:t>
            </a:r>
            <a:endParaRPr lang="en-US" altLang="zh-TW" sz="2200" dirty="0">
              <a:latin typeface="微軟正黑體" pitchFamily="34" charset="-120"/>
              <a:ea typeface="微軟正黑體" pitchFamily="34" charset="-120"/>
            </a:endParaRPr>
          </a:p>
          <a:p>
            <a:pPr marL="0" indent="0" algn="just" eaLnBrk="1" hangingPunct="1">
              <a:lnSpc>
                <a:spcPct val="110000"/>
              </a:lnSpc>
              <a:spcBef>
                <a:spcPts val="0"/>
              </a:spcBef>
              <a:buClr>
                <a:schemeClr val="tx1"/>
              </a:buClr>
              <a:buFontTx/>
              <a:buNone/>
              <a:defRPr/>
            </a:pPr>
            <a:r>
              <a:rPr lang="en-US" altLang="zh-TW" sz="2200" dirty="0">
                <a:latin typeface="微軟正黑體" pitchFamily="34" charset="-120"/>
                <a:ea typeface="微軟正黑體" pitchFamily="34" charset="-120"/>
              </a:rPr>
              <a:t> </a:t>
            </a:r>
            <a:r>
              <a:rPr lang="en-US" altLang="zh-TW" sz="2200" dirty="0" smtClean="0">
                <a:latin typeface="微軟正黑體" pitchFamily="34" charset="-120"/>
                <a:ea typeface="微軟正黑體" pitchFamily="34" charset="-120"/>
              </a:rPr>
              <a:t>104.4.14 </a:t>
            </a:r>
            <a:r>
              <a:rPr lang="en-US" altLang="zh-TW" sz="2200" dirty="0">
                <a:latin typeface="微軟正黑體" pitchFamily="34" charset="-120"/>
                <a:ea typeface="微軟正黑體" pitchFamily="34" charset="-120"/>
              </a:rPr>
              <a:t>17:00</a:t>
            </a:r>
            <a:r>
              <a:rPr lang="zh-TW" altLang="en-US" sz="2200" dirty="0">
                <a:latin typeface="微軟正黑體" pitchFamily="34" charset="-120"/>
                <a:ea typeface="微軟正黑體" pitchFamily="34" charset="-120"/>
              </a:rPr>
              <a:t>止</a:t>
            </a:r>
            <a:endParaRPr lang="zh-TW" altLang="en-US" sz="2200" kern="1000" spc="-100" dirty="0">
              <a:latin typeface="微軟正黑體" pitchFamily="34" charset="-120"/>
              <a:ea typeface="微軟正黑體" pitchFamily="34" charset="-120"/>
            </a:endParaRPr>
          </a:p>
        </p:txBody>
      </p:sp>
      <p:sp>
        <p:nvSpPr>
          <p:cNvPr id="4" name="矩形 3"/>
          <p:cNvSpPr/>
          <p:nvPr/>
        </p:nvSpPr>
        <p:spPr>
          <a:xfrm>
            <a:off x="3059832" y="5589240"/>
            <a:ext cx="1512168"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577253994"/>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0140" y="988131"/>
            <a:ext cx="5127544" cy="4281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8773" name="Rectangle 2"/>
          <p:cNvSpPr>
            <a:spLocks noGrp="1" noChangeArrowheads="1"/>
          </p:cNvSpPr>
          <p:nvPr>
            <p:ph type="title" idx="4294967295"/>
          </p:nvPr>
        </p:nvSpPr>
        <p:spPr>
          <a:xfrm>
            <a:off x="158750" y="285750"/>
            <a:ext cx="8832850" cy="714375"/>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輸入調查表</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整批作業</a:t>
            </a:r>
            <a:r>
              <a:rPr lang="en-US" altLang="zh-TW" sz="3800" kern="1200" dirty="0" smtClean="0">
                <a:solidFill>
                  <a:srgbClr val="FF0000"/>
                </a:solidFill>
                <a:latin typeface="華康超明體" pitchFamily="49" charset="-120"/>
                <a:ea typeface="華康超明體" pitchFamily="49" charset="-120"/>
              </a:rPr>
              <a:t>)</a:t>
            </a:r>
            <a:endParaRPr lang="zh-TW" altLang="en-US" sz="3800" kern="1200" dirty="0" smtClean="0">
              <a:solidFill>
                <a:srgbClr val="FF0000"/>
              </a:solidFill>
              <a:latin typeface="華康超明體" pitchFamily="49" charset="-120"/>
              <a:ea typeface="華康超明體" pitchFamily="49" charset="-120"/>
            </a:endParaRPr>
          </a:p>
        </p:txBody>
      </p:sp>
      <p:sp>
        <p:nvSpPr>
          <p:cNvPr id="288780" name="Rectangle 11"/>
          <p:cNvSpPr>
            <a:spLocks noChangeArrowheads="1"/>
          </p:cNvSpPr>
          <p:nvPr/>
        </p:nvSpPr>
        <p:spPr bwMode="auto">
          <a:xfrm>
            <a:off x="344612" y="2913478"/>
            <a:ext cx="5365750" cy="21590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Calibri" pitchFamily="34" charset="0"/>
              <a:ea typeface="新細明體" charset="-120"/>
            </a:endParaRPr>
          </a:p>
        </p:txBody>
      </p:sp>
      <p:sp>
        <p:nvSpPr>
          <p:cNvPr id="338951" name="AutoShape 7"/>
          <p:cNvSpPr>
            <a:spLocks noChangeArrowheads="1"/>
          </p:cNvSpPr>
          <p:nvPr/>
        </p:nvSpPr>
        <p:spPr bwMode="auto">
          <a:xfrm>
            <a:off x="344612" y="2060848"/>
            <a:ext cx="2879725" cy="354012"/>
          </a:xfrm>
          <a:prstGeom prst="wedgeRectCallout">
            <a:avLst>
              <a:gd name="adj1" fmla="val -46031"/>
              <a:gd name="adj2" fmla="val 20605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步驟</a:t>
            </a:r>
            <a:r>
              <a:rPr kumimoji="0" lang="en-US" altLang="zh-TW" dirty="0">
                <a:solidFill>
                  <a:srgbClr val="000000"/>
                </a:solidFill>
                <a:latin typeface="微軟正黑體" pitchFamily="34" charset="-120"/>
                <a:ea typeface="微軟正黑體" pitchFamily="34" charset="-120"/>
              </a:rPr>
              <a:t>1</a:t>
            </a:r>
            <a:r>
              <a:rPr kumimoji="0" lang="zh-TW" altLang="en-US" dirty="0">
                <a:solidFill>
                  <a:srgbClr val="000000"/>
                </a:solidFill>
                <a:latin typeface="微軟正黑體" pitchFamily="34" charset="-120"/>
                <a:ea typeface="微軟正黑體" pitchFamily="34" charset="-120"/>
              </a:rPr>
              <a:t>：選取未報名之學生</a:t>
            </a:r>
          </a:p>
        </p:txBody>
      </p:sp>
      <p:pic>
        <p:nvPicPr>
          <p:cNvPr id="288786" name="Picture 18" descr="21編輯一階報名學生志願"/>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68538" y="3832225"/>
            <a:ext cx="6553200" cy="2266950"/>
          </a:xfrm>
          <a:prstGeom prst="rect">
            <a:avLst/>
          </a:prstGeom>
          <a:noFill/>
        </p:spPr>
      </p:pic>
      <p:sp>
        <p:nvSpPr>
          <p:cNvPr id="2" name="AutoShape 7"/>
          <p:cNvSpPr>
            <a:spLocks noChangeArrowheads="1"/>
          </p:cNvSpPr>
          <p:nvPr/>
        </p:nvSpPr>
        <p:spPr bwMode="auto">
          <a:xfrm>
            <a:off x="971600" y="3340288"/>
            <a:ext cx="3097212" cy="354012"/>
          </a:xfrm>
          <a:prstGeom prst="wedgeRectCallout">
            <a:avLst>
              <a:gd name="adj1" fmla="val -47231"/>
              <a:gd name="adj2" fmla="val 14686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步驟</a:t>
            </a:r>
            <a:r>
              <a:rPr kumimoji="0" lang="en-US" altLang="zh-TW" dirty="0">
                <a:solidFill>
                  <a:srgbClr val="000000"/>
                </a:solidFill>
                <a:latin typeface="微軟正黑體" pitchFamily="34" charset="-120"/>
                <a:ea typeface="微軟正黑體" pitchFamily="34" charset="-120"/>
              </a:rPr>
              <a:t>2</a:t>
            </a:r>
            <a:r>
              <a:rPr kumimoji="0" lang="zh-TW" altLang="en-US" dirty="0">
                <a:solidFill>
                  <a:srgbClr val="000000"/>
                </a:solidFill>
                <a:latin typeface="微軟正黑體" pitchFamily="34" charset="-120"/>
                <a:ea typeface="微軟正黑體" pitchFamily="34" charset="-120"/>
              </a:rPr>
              <a:t>：按滑鼠右鍵選擇刪除</a:t>
            </a:r>
          </a:p>
          <a:p>
            <a:pPr>
              <a:lnSpc>
                <a:spcPct val="130000"/>
              </a:lnSpc>
            </a:pPr>
            <a:endParaRPr kumimoji="0" lang="zh-TW" altLang="en-US" dirty="0">
              <a:solidFill>
                <a:srgbClr val="000000"/>
              </a:solidFill>
              <a:latin typeface="+mn-ea"/>
              <a:ea typeface="+mn-ea"/>
            </a:endParaRPr>
          </a:p>
        </p:txBody>
      </p:sp>
      <p:sp>
        <p:nvSpPr>
          <p:cNvPr id="288777" name="Rectangle 9"/>
          <p:cNvSpPr>
            <a:spLocks noChangeArrowheads="1"/>
          </p:cNvSpPr>
          <p:nvPr/>
        </p:nvSpPr>
        <p:spPr bwMode="auto">
          <a:xfrm>
            <a:off x="5435600" y="4437063"/>
            <a:ext cx="3384550" cy="1655762"/>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Calibri" pitchFamily="34" charset="0"/>
              <a:ea typeface="新細明體" charset="-120"/>
            </a:endParaRPr>
          </a:p>
        </p:txBody>
      </p:sp>
      <p:sp>
        <p:nvSpPr>
          <p:cNvPr id="3" name="AutoShape 7"/>
          <p:cNvSpPr>
            <a:spLocks noChangeArrowheads="1"/>
          </p:cNvSpPr>
          <p:nvPr/>
        </p:nvSpPr>
        <p:spPr bwMode="auto">
          <a:xfrm>
            <a:off x="5364163" y="3716338"/>
            <a:ext cx="3097212" cy="354012"/>
          </a:xfrm>
          <a:prstGeom prst="wedgeRectCallout">
            <a:avLst>
              <a:gd name="adj1" fmla="val 23093"/>
              <a:gd name="adj2" fmla="val 15403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r>
              <a:rPr kumimoji="0" lang="zh-TW" altLang="en-US" dirty="0">
                <a:solidFill>
                  <a:srgbClr val="000000"/>
                </a:solidFill>
                <a:latin typeface="微軟正黑體" pitchFamily="34" charset="-120"/>
                <a:ea typeface="微軟正黑體" pitchFamily="34" charset="-120"/>
              </a:rPr>
              <a:t>步驟</a:t>
            </a:r>
            <a:r>
              <a:rPr kumimoji="0" lang="en-US" altLang="zh-TW" dirty="0">
                <a:solidFill>
                  <a:srgbClr val="000000"/>
                </a:solidFill>
                <a:latin typeface="微軟正黑體" pitchFamily="34" charset="-120"/>
                <a:ea typeface="微軟正黑體" pitchFamily="34" charset="-120"/>
              </a:rPr>
              <a:t>3</a:t>
            </a:r>
            <a:r>
              <a:rPr kumimoji="0" lang="zh-TW" altLang="en-US" dirty="0">
                <a:solidFill>
                  <a:srgbClr val="000000"/>
                </a:solidFill>
                <a:latin typeface="微軟正黑體" pitchFamily="34" charset="-120"/>
                <a:ea typeface="微軟正黑體" pitchFamily="34" charset="-120"/>
              </a:rPr>
              <a:t>：編輯考生資料</a:t>
            </a:r>
          </a:p>
          <a:p>
            <a:pPr>
              <a:lnSpc>
                <a:spcPct val="130000"/>
              </a:lnSpc>
            </a:pPr>
            <a:endParaRPr kumimoji="0" lang="zh-TW" altLang="en-US" dirty="0">
              <a:solidFill>
                <a:srgbClr val="000000"/>
              </a:solidFill>
              <a:latin typeface="+mn-ea"/>
              <a:ea typeface="+mn-ea"/>
            </a:endParaRPr>
          </a:p>
        </p:txBody>
      </p:sp>
      <p:sp>
        <p:nvSpPr>
          <p:cNvPr id="4" name="投影片編號版面配置區 3"/>
          <p:cNvSpPr>
            <a:spLocks noGrp="1"/>
          </p:cNvSpPr>
          <p:nvPr>
            <p:ph type="sldNum" sz="quarter" idx="12"/>
          </p:nvPr>
        </p:nvSpPr>
        <p:spPr/>
        <p:txBody>
          <a:bodyPr/>
          <a:lstStyle/>
          <a:p>
            <a:pPr>
              <a:defRPr/>
            </a:pPr>
            <a:fld id="{AA1A49E5-3A20-407A-9D87-6D755D365273}" type="slidenum">
              <a:rPr lang="zh-TW" altLang="en-US" smtClean="0"/>
              <a:pPr>
                <a:defRPr/>
              </a:pPr>
              <a:t>40</a:t>
            </a:fld>
            <a:endParaRPr lang="en-US" altLang="zh-TW"/>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46220" y="1041400"/>
            <a:ext cx="8088043" cy="231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6105" y="5088952"/>
            <a:ext cx="3024000" cy="651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44830" y="3773432"/>
            <a:ext cx="2135155" cy="915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67944" y="3150193"/>
            <a:ext cx="3348000" cy="3519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9797" name="Rectangle 4"/>
          <p:cNvSpPr>
            <a:spLocks noGrp="1" noChangeArrowheads="1"/>
          </p:cNvSpPr>
          <p:nvPr>
            <p:ph type="title" idx="4294967295"/>
          </p:nvPr>
        </p:nvSpPr>
        <p:spPr>
          <a:xfrm>
            <a:off x="177800" y="141288"/>
            <a:ext cx="8858250" cy="723900"/>
          </a:xfrm>
        </p:spPr>
        <p:txBody>
          <a:bodyPr/>
          <a:lstStyle/>
          <a:p>
            <a:pPr eaLnBrk="1" hangingPunct="1"/>
            <a:r>
              <a:rPr lang="zh-TW" altLang="en-US" sz="3200" kern="1200" dirty="0" smtClean="0">
                <a:solidFill>
                  <a:srgbClr val="FF0000"/>
                </a:solidFill>
                <a:latin typeface="華康超明體" pitchFamily="49" charset="-120"/>
                <a:ea typeface="華康超明體" pitchFamily="49" charset="-120"/>
              </a:rPr>
              <a:t>輸入調查表</a:t>
            </a:r>
            <a:r>
              <a:rPr lang="en-US" altLang="zh-TW" sz="3200" kern="1200" dirty="0" smtClean="0">
                <a:solidFill>
                  <a:srgbClr val="FF0000"/>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整批作業</a:t>
            </a:r>
            <a:r>
              <a:rPr lang="en-US" altLang="zh-TW" sz="3200" kern="1200" dirty="0" smtClean="0">
                <a:solidFill>
                  <a:srgbClr val="FF0000"/>
                </a:solidFill>
                <a:latin typeface="華康超明體" pitchFamily="49" charset="-120"/>
                <a:ea typeface="華康超明體" pitchFamily="49" charset="-120"/>
              </a:rPr>
              <a:t>)-</a:t>
            </a:r>
            <a:r>
              <a:rPr lang="zh-TW" altLang="en-US" sz="3200" kern="1200" dirty="0" smtClean="0">
                <a:solidFill>
                  <a:srgbClr val="FF0000"/>
                </a:solidFill>
                <a:latin typeface="華康超明體" pitchFamily="49" charset="-120"/>
                <a:ea typeface="華康超明體" pitchFamily="49" charset="-120"/>
              </a:rPr>
              <a:t>匯入學生報名資料</a:t>
            </a:r>
          </a:p>
        </p:txBody>
      </p:sp>
      <p:sp>
        <p:nvSpPr>
          <p:cNvPr id="338951" name="AutoShape 7"/>
          <p:cNvSpPr>
            <a:spLocks noChangeArrowheads="1"/>
          </p:cNvSpPr>
          <p:nvPr/>
        </p:nvSpPr>
        <p:spPr bwMode="auto">
          <a:xfrm>
            <a:off x="5004048" y="1556792"/>
            <a:ext cx="3548062" cy="642937"/>
          </a:xfrm>
          <a:prstGeom prst="wedgeRectCallout">
            <a:avLst>
              <a:gd name="adj1" fmla="val -23774"/>
              <a:gd name="adj2" fmla="val 12651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en-US" altLang="zh-TW" dirty="0">
                <a:solidFill>
                  <a:srgbClr val="000000"/>
                </a:solidFill>
                <a:latin typeface="微軟正黑體" pitchFamily="34" charset="-120"/>
                <a:ea typeface="微軟正黑體" pitchFamily="34" charset="-120"/>
              </a:rPr>
              <a:t>1.</a:t>
            </a:r>
            <a:r>
              <a:rPr kumimoji="0" lang="zh-TW" altLang="en-US" dirty="0">
                <a:solidFill>
                  <a:srgbClr val="000000"/>
                </a:solidFill>
                <a:latin typeface="微軟正黑體" pitchFamily="34" charset="-120"/>
                <a:ea typeface="微軟正黑體" pitchFamily="34" charset="-120"/>
              </a:rPr>
              <a:t>選擇要匯入檔案</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格式為</a:t>
            </a:r>
            <a:r>
              <a:rPr kumimoji="0" lang="en-US" altLang="zh-TW" dirty="0">
                <a:solidFill>
                  <a:srgbClr val="000000"/>
                </a:solidFill>
                <a:latin typeface="微軟正黑體" pitchFamily="34" charset="-120"/>
                <a:ea typeface="微軟正黑體" pitchFamily="34" charset="-120"/>
              </a:rPr>
              <a:t>CSV</a:t>
            </a:r>
          </a:p>
          <a:p>
            <a:pPr>
              <a:defRPr/>
            </a:pPr>
            <a:r>
              <a:rPr kumimoji="0" lang="en-US" altLang="zh-TW" dirty="0">
                <a:solidFill>
                  <a:srgbClr val="000000"/>
                </a:solidFill>
                <a:latin typeface="微軟正黑體" pitchFamily="34" charset="-120"/>
                <a:ea typeface="微軟正黑體" pitchFamily="34" charset="-120"/>
              </a:rPr>
              <a:t>2.</a:t>
            </a:r>
            <a:r>
              <a:rPr kumimoji="0" lang="zh-TW" altLang="en-US" dirty="0">
                <a:solidFill>
                  <a:srgbClr val="000000"/>
                </a:solidFill>
                <a:latin typeface="微軟正黑體" pitchFamily="34" charset="-120"/>
                <a:ea typeface="微軟正黑體" pitchFamily="34" charset="-120"/>
              </a:rPr>
              <a:t>保留匯入檔案第一列之標題列</a:t>
            </a:r>
          </a:p>
        </p:txBody>
      </p:sp>
      <p:sp>
        <p:nvSpPr>
          <p:cNvPr id="289798" name="Rectangle 5"/>
          <p:cNvSpPr>
            <a:spLocks noChangeArrowheads="1"/>
          </p:cNvSpPr>
          <p:nvPr/>
        </p:nvSpPr>
        <p:spPr bwMode="auto">
          <a:xfrm>
            <a:off x="326105" y="3695312"/>
            <a:ext cx="2304256" cy="1080119"/>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Calibri" pitchFamily="34" charset="0"/>
              <a:ea typeface="新細明體" charset="-120"/>
            </a:endParaRPr>
          </a:p>
        </p:txBody>
      </p:sp>
      <p:sp>
        <p:nvSpPr>
          <p:cNvPr id="289800" name="Rectangle 6"/>
          <p:cNvSpPr>
            <a:spLocks noChangeArrowheads="1"/>
          </p:cNvSpPr>
          <p:nvPr/>
        </p:nvSpPr>
        <p:spPr bwMode="auto">
          <a:xfrm>
            <a:off x="326105" y="4980817"/>
            <a:ext cx="3100004" cy="760017"/>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Calibri" pitchFamily="34" charset="0"/>
              <a:ea typeface="新細明體" charset="-120"/>
            </a:endParaRPr>
          </a:p>
        </p:txBody>
      </p:sp>
      <p:pic>
        <p:nvPicPr>
          <p:cNvPr id="10244" name="Picture 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079966" y="4418311"/>
            <a:ext cx="3960000" cy="810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8953" name="AutoShape 9"/>
          <p:cNvSpPr>
            <a:spLocks noChangeArrowheads="1"/>
          </p:cNvSpPr>
          <p:nvPr/>
        </p:nvSpPr>
        <p:spPr bwMode="auto">
          <a:xfrm>
            <a:off x="5292080" y="5061449"/>
            <a:ext cx="3622675" cy="1743348"/>
          </a:xfrm>
          <a:prstGeom prst="wedgeRectCallout">
            <a:avLst>
              <a:gd name="adj1" fmla="val 24232"/>
              <a:gd name="adj2" fmla="val -97117"/>
            </a:avLst>
          </a:prstGeom>
          <a:ln>
            <a:headEnd/>
            <a:tailEnd/>
          </a:ln>
        </p:spPr>
        <p:style>
          <a:lnRef idx="1">
            <a:schemeClr val="accent2"/>
          </a:lnRef>
          <a:fillRef idx="2">
            <a:schemeClr val="accent2"/>
          </a:fillRef>
          <a:effectRef idx="1">
            <a:schemeClr val="accent2"/>
          </a:effectRef>
          <a:fontRef idx="minor">
            <a:schemeClr val="dk1"/>
          </a:fontRef>
        </p:style>
        <p:txBody>
          <a:bodyPr/>
          <a:lstStyle/>
          <a:p>
            <a:pPr>
              <a:defRPr/>
            </a:pPr>
            <a:r>
              <a:rPr kumimoji="0" lang="zh-TW" altLang="en-US" dirty="0">
                <a:solidFill>
                  <a:schemeClr val="tx1"/>
                </a:solidFill>
                <a:latin typeface="微軟正黑體" pitchFamily="34" charset="-120"/>
                <a:ea typeface="微軟正黑體" pitchFamily="34" charset="-120"/>
              </a:rPr>
              <a:t>如匯入資料有誤</a:t>
            </a:r>
            <a:r>
              <a:rPr kumimoji="0" lang="en-US" altLang="zh-TW" dirty="0" smtClean="0">
                <a:solidFill>
                  <a:schemeClr val="tx1"/>
                </a:solidFill>
                <a:latin typeface="微軟正黑體" pitchFamily="34" charset="-120"/>
                <a:ea typeface="微軟正黑體" pitchFamily="34" charset="-120"/>
              </a:rPr>
              <a:t>,</a:t>
            </a:r>
            <a:r>
              <a:rPr kumimoji="0" lang="zh-TW" altLang="en-US" dirty="0" smtClean="0">
                <a:solidFill>
                  <a:schemeClr val="tx1"/>
                </a:solidFill>
                <a:latin typeface="微軟正黑體" pitchFamily="34" charset="-120"/>
                <a:ea typeface="微軟正黑體" pitchFamily="34" charset="-120"/>
              </a:rPr>
              <a:t> 視窗會提示哪</a:t>
            </a:r>
            <a:r>
              <a:rPr kumimoji="0" lang="zh-TW" altLang="en-US" dirty="0">
                <a:solidFill>
                  <a:schemeClr val="tx1"/>
                </a:solidFill>
                <a:latin typeface="微軟正黑體" pitchFamily="34" charset="-120"/>
                <a:ea typeface="微軟正黑體" pitchFamily="34" charset="-120"/>
              </a:rPr>
              <a:t>位學生資料錯誤</a:t>
            </a:r>
            <a:r>
              <a:rPr kumimoji="0" lang="en-US" altLang="zh-TW" dirty="0">
                <a:solidFill>
                  <a:schemeClr val="tx1"/>
                </a:solidFill>
                <a:latin typeface="微軟正黑體" pitchFamily="34" charset="-120"/>
                <a:ea typeface="微軟正黑體" pitchFamily="34" charset="-120"/>
              </a:rPr>
              <a:t>,</a:t>
            </a:r>
            <a:r>
              <a:rPr kumimoji="0" lang="zh-TW" altLang="en-US" dirty="0">
                <a:solidFill>
                  <a:schemeClr val="tx1"/>
                </a:solidFill>
                <a:latin typeface="微軟正黑體" pitchFamily="34" charset="-120"/>
                <a:ea typeface="微軟正黑體" pitchFamily="34" charset="-120"/>
              </a:rPr>
              <a:t>請修正後再重新上傳</a:t>
            </a:r>
            <a:r>
              <a:rPr kumimoji="0" lang="en-US" altLang="zh-TW" dirty="0">
                <a:solidFill>
                  <a:schemeClr val="tx1"/>
                </a:solidFill>
                <a:latin typeface="微軟正黑體" pitchFamily="34" charset="-120"/>
                <a:ea typeface="微軟正黑體" pitchFamily="34" charset="-120"/>
              </a:rPr>
              <a:t>,</a:t>
            </a:r>
            <a:r>
              <a:rPr kumimoji="0" lang="zh-TW" altLang="en-US" dirty="0">
                <a:solidFill>
                  <a:schemeClr val="tx1"/>
                </a:solidFill>
                <a:latin typeface="微軟正黑體" pitchFamily="34" charset="-120"/>
                <a:ea typeface="微軟正黑體" pitchFamily="34" charset="-120"/>
              </a:rPr>
              <a:t>直至匯入無錯誤才算完成上</a:t>
            </a:r>
            <a:r>
              <a:rPr kumimoji="0" lang="zh-TW" altLang="en-US" dirty="0" smtClean="0">
                <a:solidFill>
                  <a:schemeClr val="tx1"/>
                </a:solidFill>
                <a:latin typeface="微軟正黑體" pitchFamily="34" charset="-120"/>
                <a:ea typeface="微軟正黑體" pitchFamily="34" charset="-120"/>
              </a:rPr>
              <a:t>傳</a:t>
            </a:r>
            <a:endParaRPr kumimoji="0" lang="en-US" altLang="zh-TW" dirty="0" smtClean="0">
              <a:solidFill>
                <a:schemeClr val="tx1"/>
              </a:solidFill>
              <a:latin typeface="微軟正黑體" pitchFamily="34" charset="-120"/>
              <a:ea typeface="微軟正黑體" pitchFamily="34" charset="-120"/>
            </a:endParaRPr>
          </a:p>
          <a:p>
            <a:pPr>
              <a:defRPr/>
            </a:pPr>
            <a:r>
              <a:rPr kumimoji="0" lang="en-US" altLang="zh-TW" dirty="0" smtClean="0">
                <a:solidFill>
                  <a:schemeClr val="tx1"/>
                </a:solidFill>
                <a:latin typeface="微軟正黑體" pitchFamily="34" charset="-120"/>
                <a:ea typeface="微軟正黑體" pitchFamily="34" charset="-120"/>
              </a:rPr>
              <a:t>1.</a:t>
            </a:r>
            <a:r>
              <a:rPr kumimoji="0" lang="zh-TW" altLang="en-US" dirty="0" smtClean="0">
                <a:solidFill>
                  <a:schemeClr val="tx1"/>
                </a:solidFill>
                <a:latin typeface="微軟正黑體" pitchFamily="34" charset="-120"/>
                <a:ea typeface="微軟正黑體" pitchFamily="34" charset="-120"/>
              </a:rPr>
              <a:t>該校是否限填</a:t>
            </a:r>
            <a:r>
              <a:rPr kumimoji="0" lang="en-US" altLang="zh-TW" dirty="0" smtClean="0">
                <a:solidFill>
                  <a:schemeClr val="tx1"/>
                </a:solidFill>
                <a:latin typeface="微軟正黑體" pitchFamily="34" charset="-120"/>
                <a:ea typeface="微軟正黑體" pitchFamily="34" charset="-120"/>
              </a:rPr>
              <a:t>1</a:t>
            </a:r>
            <a:r>
              <a:rPr kumimoji="0" lang="zh-TW" altLang="en-US" dirty="0" smtClean="0">
                <a:solidFill>
                  <a:schemeClr val="tx1"/>
                </a:solidFill>
                <a:latin typeface="微軟正黑體" pitchFamily="34" charset="-120"/>
                <a:ea typeface="微軟正黑體" pitchFamily="34" charset="-120"/>
              </a:rPr>
              <a:t>校系組學程</a:t>
            </a:r>
            <a:endParaRPr kumimoji="0" lang="en-US" altLang="zh-TW" dirty="0" smtClean="0">
              <a:solidFill>
                <a:schemeClr val="tx1"/>
              </a:solidFill>
              <a:latin typeface="微軟正黑體" pitchFamily="34" charset="-120"/>
              <a:ea typeface="微軟正黑體" pitchFamily="34" charset="-120"/>
            </a:endParaRPr>
          </a:p>
          <a:p>
            <a:pPr>
              <a:defRPr/>
            </a:pPr>
            <a:r>
              <a:rPr kumimoji="0" lang="en-US" altLang="zh-TW" dirty="0" smtClean="0">
                <a:solidFill>
                  <a:schemeClr val="tx1"/>
                </a:solidFill>
                <a:latin typeface="微軟正黑體" pitchFamily="34" charset="-120"/>
                <a:ea typeface="微軟正黑體" pitchFamily="34" charset="-120"/>
              </a:rPr>
              <a:t>2.</a:t>
            </a:r>
            <a:r>
              <a:rPr kumimoji="0" lang="zh-TW" altLang="en-US" dirty="0" smtClean="0">
                <a:solidFill>
                  <a:schemeClr val="tx1"/>
                </a:solidFill>
                <a:latin typeface="微軟正黑體" pitchFamily="34" charset="-120"/>
                <a:ea typeface="微軟正黑體" pitchFamily="34" charset="-120"/>
              </a:rPr>
              <a:t>考生志願是否重複選填</a:t>
            </a:r>
            <a:endParaRPr kumimoji="0" lang="en-US" altLang="zh-TW" dirty="0" smtClean="0">
              <a:solidFill>
                <a:schemeClr val="tx1"/>
              </a:solidFill>
              <a:latin typeface="微軟正黑體" pitchFamily="34" charset="-120"/>
              <a:ea typeface="微軟正黑體" pitchFamily="34" charset="-120"/>
            </a:endParaRPr>
          </a:p>
          <a:p>
            <a:pPr>
              <a:defRPr/>
            </a:pPr>
            <a:r>
              <a:rPr kumimoji="0" lang="en-US" altLang="zh-TW" dirty="0" smtClean="0">
                <a:solidFill>
                  <a:schemeClr val="tx1"/>
                </a:solidFill>
                <a:latin typeface="微軟正黑體" pitchFamily="34" charset="-120"/>
                <a:ea typeface="微軟正黑體" pitchFamily="34" charset="-120"/>
              </a:rPr>
              <a:t>3.</a:t>
            </a:r>
            <a:r>
              <a:rPr kumimoji="0" lang="zh-TW" altLang="en-US" dirty="0" smtClean="0">
                <a:solidFill>
                  <a:schemeClr val="tx1"/>
                </a:solidFill>
                <a:latin typeface="微軟正黑體" pitchFamily="34" charset="-120"/>
                <a:ea typeface="微軟正黑體" pitchFamily="34" charset="-120"/>
              </a:rPr>
              <a:t>招生類別是否符合</a:t>
            </a:r>
            <a:endParaRPr kumimoji="0" lang="zh-TW" altLang="en-US" dirty="0">
              <a:solidFill>
                <a:schemeClr val="tx1"/>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41</a:t>
            </a:fld>
            <a:endParaRPr lang="en-US" altLang="zh-TW" dirty="0"/>
          </a:p>
        </p:txBody>
      </p:sp>
      <p:cxnSp>
        <p:nvCxnSpPr>
          <p:cNvPr id="4" name="直線接點 3"/>
          <p:cNvCxnSpPr/>
          <p:nvPr/>
        </p:nvCxnSpPr>
        <p:spPr>
          <a:xfrm>
            <a:off x="3779912" y="3035117"/>
            <a:ext cx="0" cy="3706251"/>
          </a:xfrm>
          <a:prstGeom prst="line">
            <a:avLst/>
          </a:prstGeom>
          <a:ln w="571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326105" y="2996952"/>
            <a:ext cx="33123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資料正確</a:t>
            </a:r>
            <a:endParaRPr lang="zh-TW" altLang="en-US" dirty="0">
              <a:solidFill>
                <a:schemeClr val="tx1"/>
              </a:solidFill>
            </a:endParaRPr>
          </a:p>
        </p:txBody>
      </p:sp>
      <p:sp>
        <p:nvSpPr>
          <p:cNvPr id="16" name="矩形 15"/>
          <p:cNvSpPr/>
          <p:nvPr/>
        </p:nvSpPr>
        <p:spPr>
          <a:xfrm>
            <a:off x="5121895" y="2996952"/>
            <a:ext cx="3312368"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資料有</a:t>
            </a:r>
            <a:r>
              <a:rPr lang="zh-TW" altLang="en-US" dirty="0">
                <a:solidFill>
                  <a:schemeClr val="tx1"/>
                </a:solidFill>
              </a:rPr>
              <a:t>誤</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79512" y="939484"/>
            <a:ext cx="8704238" cy="5334309"/>
          </a:xfrm>
          <a:prstGeom prst="rect">
            <a:avLst/>
          </a:prstGeom>
        </p:spPr>
      </p:pic>
      <p:sp>
        <p:nvSpPr>
          <p:cNvPr id="290820" name="Rectangle 3"/>
          <p:cNvSpPr>
            <a:spLocks noGrp="1" noChangeArrowheads="1"/>
          </p:cNvSpPr>
          <p:nvPr>
            <p:ph type="title" idx="4294967295"/>
          </p:nvPr>
        </p:nvSpPr>
        <p:spPr>
          <a:xfrm>
            <a:off x="43963" y="214313"/>
            <a:ext cx="9126414" cy="714375"/>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輸入調查表</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單筆報名資料修改</a:t>
            </a:r>
            <a:r>
              <a:rPr lang="en-US" altLang="zh-TW" sz="3800" kern="1200" dirty="0" smtClean="0">
                <a:solidFill>
                  <a:srgbClr val="FF0000"/>
                </a:solidFill>
                <a:latin typeface="華康超明體" pitchFamily="49" charset="-120"/>
                <a:ea typeface="華康超明體" pitchFamily="49" charset="-120"/>
              </a:rPr>
              <a:t>)</a:t>
            </a:r>
            <a:endParaRPr lang="zh-TW" altLang="en-US" sz="3800" kern="1200" dirty="0" smtClean="0">
              <a:solidFill>
                <a:srgbClr val="FF0000"/>
              </a:solidFill>
              <a:latin typeface="華康超明體" pitchFamily="49" charset="-120"/>
              <a:ea typeface="華康超明體" pitchFamily="49" charset="-120"/>
            </a:endParaRPr>
          </a:p>
        </p:txBody>
      </p:sp>
      <p:sp>
        <p:nvSpPr>
          <p:cNvPr id="290821" name="Rectangle 5"/>
          <p:cNvSpPr>
            <a:spLocks noChangeArrowheads="1"/>
          </p:cNvSpPr>
          <p:nvPr/>
        </p:nvSpPr>
        <p:spPr bwMode="auto">
          <a:xfrm>
            <a:off x="2565203" y="3573016"/>
            <a:ext cx="6051715" cy="1440160"/>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solidFill>
                <a:srgbClr val="FF0000"/>
              </a:solidFill>
              <a:latin typeface="Calibri" pitchFamily="34" charset="0"/>
              <a:ea typeface="新細明體" charset="-120"/>
            </a:endParaRPr>
          </a:p>
        </p:txBody>
      </p:sp>
      <p:sp>
        <p:nvSpPr>
          <p:cNvPr id="339972" name="AutoShape 4"/>
          <p:cNvSpPr>
            <a:spLocks noChangeArrowheads="1"/>
          </p:cNvSpPr>
          <p:nvPr/>
        </p:nvSpPr>
        <p:spPr bwMode="auto">
          <a:xfrm>
            <a:off x="2915816" y="5421574"/>
            <a:ext cx="5179211" cy="714375"/>
          </a:xfrm>
          <a:prstGeom prst="wedgeRectCallout">
            <a:avLst>
              <a:gd name="adj1" fmla="val -27400"/>
              <a:gd name="adj2" fmla="val -11219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單</a:t>
            </a:r>
            <a:r>
              <a:rPr kumimoji="0" lang="zh-TW" altLang="en-US" dirty="0" smtClean="0">
                <a:solidFill>
                  <a:srgbClr val="000000"/>
                </a:solidFill>
                <a:latin typeface="微軟正黑體" pitchFamily="34" charset="-120"/>
                <a:ea typeface="微軟正黑體" pitchFamily="34" charset="-120"/>
              </a:rPr>
              <a:t>筆調查表資料維護</a:t>
            </a:r>
            <a:endParaRPr kumimoji="0" lang="en-US" altLang="zh-TW" dirty="0" smtClean="0">
              <a:solidFill>
                <a:srgbClr val="000000"/>
              </a:solidFill>
              <a:latin typeface="微軟正黑體" pitchFamily="34" charset="-120"/>
              <a:ea typeface="微軟正黑體" pitchFamily="34" charset="-120"/>
            </a:endParaRPr>
          </a:p>
          <a:p>
            <a:pPr>
              <a:defRPr/>
            </a:pPr>
            <a:r>
              <a:rPr kumimoji="0" lang="zh-TW" altLang="en-US" dirty="0" smtClean="0">
                <a:solidFill>
                  <a:srgbClr val="000000"/>
                </a:solidFill>
                <a:latin typeface="微軟正黑體" pitchFamily="34" charset="-120"/>
                <a:ea typeface="微軟正黑體" pitchFamily="34" charset="-120"/>
              </a:rPr>
              <a:t>針對</a:t>
            </a:r>
            <a:r>
              <a:rPr kumimoji="0" lang="zh-TW" altLang="en-US" dirty="0">
                <a:solidFill>
                  <a:srgbClr val="000000"/>
                </a:solidFill>
                <a:latin typeface="微軟正黑體" pitchFamily="34" charset="-120"/>
                <a:ea typeface="微軟正黑體" pitchFamily="34" charset="-120"/>
              </a:rPr>
              <a:t>考生選擇報名類別、身分、學制、校系</a:t>
            </a:r>
            <a:r>
              <a:rPr kumimoji="0" lang="zh-TW" altLang="en-US" dirty="0" smtClean="0">
                <a:solidFill>
                  <a:srgbClr val="000000"/>
                </a:solidFill>
                <a:latin typeface="微軟正黑體" pitchFamily="34" charset="-120"/>
                <a:ea typeface="微軟正黑體" pitchFamily="34" charset="-120"/>
              </a:rPr>
              <a:t>代碼</a:t>
            </a:r>
            <a:endParaRPr kumimoji="0" lang="zh-TW" altLang="en-US" dirty="0">
              <a:solidFill>
                <a:srgbClr val="000000"/>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42</a:t>
            </a:fld>
            <a:endParaRPr lang="en-US" altLang="zh-TW"/>
          </a:p>
        </p:txBody>
      </p:sp>
      <p:sp>
        <p:nvSpPr>
          <p:cNvPr id="8" name="矩形 7"/>
          <p:cNvSpPr/>
          <p:nvPr/>
        </p:nvSpPr>
        <p:spPr>
          <a:xfrm>
            <a:off x="6156176" y="1016039"/>
            <a:ext cx="129614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326462" y="967618"/>
            <a:ext cx="8514106" cy="5277607"/>
          </a:xfrm>
          <a:prstGeom prst="rect">
            <a:avLst/>
          </a:prstGeom>
        </p:spPr>
      </p:pic>
      <p:sp>
        <p:nvSpPr>
          <p:cNvPr id="291844" name="Rectangle 3"/>
          <p:cNvSpPr>
            <a:spLocks noGrp="1" noChangeArrowheads="1"/>
          </p:cNvSpPr>
          <p:nvPr>
            <p:ph type="title" idx="4294967295"/>
          </p:nvPr>
        </p:nvSpPr>
        <p:spPr>
          <a:xfrm>
            <a:off x="374650" y="185738"/>
            <a:ext cx="8229600" cy="795337"/>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檢核考生報名資料</a:t>
            </a:r>
            <a:endParaRPr lang="en-US" altLang="zh-TW" sz="3800" kern="1200" dirty="0" smtClean="0">
              <a:solidFill>
                <a:srgbClr val="FF0000"/>
              </a:solidFill>
              <a:latin typeface="華康超明體" pitchFamily="49" charset="-120"/>
              <a:ea typeface="華康超明體" pitchFamily="49" charset="-120"/>
            </a:endParaRPr>
          </a:p>
        </p:txBody>
      </p:sp>
      <p:sp>
        <p:nvSpPr>
          <p:cNvPr id="340998" name="AutoShape 6"/>
          <p:cNvSpPr>
            <a:spLocks noChangeArrowheads="1"/>
          </p:cNvSpPr>
          <p:nvPr/>
        </p:nvSpPr>
        <p:spPr bwMode="auto">
          <a:xfrm>
            <a:off x="5508104" y="4221088"/>
            <a:ext cx="2857500" cy="714375"/>
          </a:xfrm>
          <a:prstGeom prst="wedgeRectCallout">
            <a:avLst>
              <a:gd name="adj1" fmla="val -109896"/>
              <a:gd name="adj2" fmla="val -10216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錯誤地方會以顏色標示</a:t>
            </a:r>
            <a:r>
              <a:rPr kumimoji="0" lang="en-US" altLang="zh-TW" dirty="0">
                <a:solidFill>
                  <a:srgbClr val="000000"/>
                </a:solidFill>
                <a:latin typeface="微軟正黑體" pitchFamily="34" charset="-120"/>
                <a:ea typeface="微軟正黑體" pitchFamily="34" charset="-120"/>
              </a:rPr>
              <a:t>,</a:t>
            </a:r>
            <a:br>
              <a:rPr kumimoji="0" lang="en-US" altLang="zh-TW" dirty="0">
                <a:solidFill>
                  <a:srgbClr val="000000"/>
                </a:solidFill>
                <a:latin typeface="微軟正黑體" pitchFamily="34" charset="-120"/>
                <a:ea typeface="微軟正黑體" pitchFamily="34" charset="-120"/>
              </a:rPr>
            </a:br>
            <a:r>
              <a:rPr kumimoji="0" lang="zh-TW" altLang="en-US" dirty="0">
                <a:solidFill>
                  <a:srgbClr val="000000"/>
                </a:solidFill>
                <a:latin typeface="微軟正黑體" pitchFamily="34" charset="-120"/>
                <a:ea typeface="微軟正黑體" pitchFamily="34" charset="-120"/>
              </a:rPr>
              <a:t>請修正後再行儲存</a:t>
            </a:r>
          </a:p>
        </p:txBody>
      </p:sp>
      <p:sp>
        <p:nvSpPr>
          <p:cNvPr id="340996" name="AutoShape 4"/>
          <p:cNvSpPr>
            <a:spLocks noChangeArrowheads="1"/>
          </p:cNvSpPr>
          <p:nvPr/>
        </p:nvSpPr>
        <p:spPr bwMode="auto">
          <a:xfrm>
            <a:off x="326462" y="2780928"/>
            <a:ext cx="2376264" cy="626866"/>
          </a:xfrm>
          <a:prstGeom prst="wedgeRectCallout">
            <a:avLst>
              <a:gd name="adj1" fmla="val 9802"/>
              <a:gd name="adj2" fmla="val -7172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此處會列出</a:t>
            </a:r>
            <a:r>
              <a:rPr kumimoji="0" lang="zh-TW" altLang="en-US" dirty="0" smtClean="0">
                <a:solidFill>
                  <a:srgbClr val="000000"/>
                </a:solidFill>
                <a:latin typeface="微軟正黑體" pitchFamily="34" charset="-120"/>
                <a:ea typeface="微軟正黑體" pitchFamily="34" charset="-120"/>
              </a:rPr>
              <a:t>報名資料</a:t>
            </a:r>
            <a:r>
              <a:rPr kumimoji="0" lang="zh-TW" altLang="en-US" dirty="0">
                <a:solidFill>
                  <a:srgbClr val="000000"/>
                </a:solidFill>
                <a:latin typeface="微軟正黑體" pitchFamily="34" charset="-120"/>
                <a:ea typeface="微軟正黑體" pitchFamily="34" charset="-120"/>
              </a:rPr>
              <a:t>尚有問題之班級考生</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43</a:t>
            </a:fld>
            <a:endParaRPr lang="en-US" altLang="zh-TW"/>
          </a:p>
        </p:txBody>
      </p:sp>
      <p:sp>
        <p:nvSpPr>
          <p:cNvPr id="7" name="矩形 6"/>
          <p:cNvSpPr/>
          <p:nvPr/>
        </p:nvSpPr>
        <p:spPr>
          <a:xfrm>
            <a:off x="6080414" y="1056204"/>
            <a:ext cx="129614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5576" y="1009650"/>
            <a:ext cx="7626323" cy="5594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2869" name="Rectangle 3"/>
          <p:cNvSpPr>
            <a:spLocks noGrp="1" noChangeArrowheads="1"/>
          </p:cNvSpPr>
          <p:nvPr>
            <p:ph type="title" idx="4294967295"/>
          </p:nvPr>
        </p:nvSpPr>
        <p:spPr>
          <a:xfrm>
            <a:off x="374650" y="214313"/>
            <a:ext cx="8229600" cy="795337"/>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檢核報名資料</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身分審核</a:t>
            </a:r>
            <a:r>
              <a:rPr lang="en-US" altLang="zh-TW" sz="3800" kern="1200" dirty="0" smtClean="0">
                <a:solidFill>
                  <a:srgbClr val="FF0000"/>
                </a:solidFill>
                <a:latin typeface="華康超明體" pitchFamily="49" charset="-120"/>
                <a:ea typeface="華康超明體" pitchFamily="49" charset="-120"/>
              </a:rPr>
              <a:t>)</a:t>
            </a:r>
          </a:p>
        </p:txBody>
      </p:sp>
      <p:sp>
        <p:nvSpPr>
          <p:cNvPr id="342021" name="AutoShape 5"/>
          <p:cNvSpPr>
            <a:spLocks noChangeArrowheads="1"/>
          </p:cNvSpPr>
          <p:nvPr/>
        </p:nvSpPr>
        <p:spPr bwMode="auto">
          <a:xfrm>
            <a:off x="5364088" y="2341869"/>
            <a:ext cx="3384376" cy="632842"/>
          </a:xfrm>
          <a:prstGeom prst="wedgeRectCallout">
            <a:avLst>
              <a:gd name="adj1" fmla="val -27674"/>
              <a:gd name="adj2" fmla="val 9166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微軟正黑體" pitchFamily="34" charset="-120"/>
                <a:ea typeface="微軟正黑體" pitchFamily="34" charset="-120"/>
              </a:rPr>
              <a:t>顯示考生報名系科組學程無名額</a:t>
            </a:r>
            <a:endParaRPr kumimoji="0" lang="en-US" altLang="zh-TW" dirty="0" smtClean="0">
              <a:solidFill>
                <a:srgbClr val="000000"/>
              </a:solidFill>
              <a:latin typeface="微軟正黑體" pitchFamily="34" charset="-120"/>
              <a:ea typeface="微軟正黑體" pitchFamily="34" charset="-120"/>
            </a:endParaRPr>
          </a:p>
          <a:p>
            <a:pPr>
              <a:defRPr/>
            </a:pPr>
            <a:r>
              <a:rPr kumimoji="0" lang="zh-TW" altLang="en-US" dirty="0" smtClean="0">
                <a:solidFill>
                  <a:srgbClr val="000000"/>
                </a:solidFill>
                <a:latin typeface="微軟正黑體" pitchFamily="34" charset="-120"/>
                <a:ea typeface="微軟正黑體" pitchFamily="34" charset="-120"/>
              </a:rPr>
              <a:t>代碼前</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註記者請修正</a:t>
            </a:r>
            <a:endParaRPr kumimoji="0" lang="zh-TW" altLang="en-US" dirty="0">
              <a:solidFill>
                <a:srgbClr val="000000"/>
              </a:solidFill>
              <a:latin typeface="微軟正黑體" pitchFamily="34" charset="-120"/>
              <a:ea typeface="微軟正黑體" pitchFamily="34" charset="-120"/>
            </a:endParaRPr>
          </a:p>
        </p:txBody>
      </p:sp>
      <p:sp>
        <p:nvSpPr>
          <p:cNvPr id="342020" name="AutoShape 4"/>
          <p:cNvSpPr>
            <a:spLocks noChangeArrowheads="1"/>
          </p:cNvSpPr>
          <p:nvPr/>
        </p:nvSpPr>
        <p:spPr bwMode="auto">
          <a:xfrm>
            <a:off x="251520" y="2394705"/>
            <a:ext cx="2376264" cy="714375"/>
          </a:xfrm>
          <a:prstGeom prst="wedgeRectCallout">
            <a:avLst>
              <a:gd name="adj1" fmla="val 24553"/>
              <a:gd name="adj2" fmla="val 8755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顯示報名身分與</a:t>
            </a:r>
            <a:r>
              <a:rPr kumimoji="0" lang="zh-TW" altLang="en-US" dirty="0" smtClean="0">
                <a:solidFill>
                  <a:srgbClr val="000000"/>
                </a:solidFill>
                <a:latin typeface="微軟正黑體" pitchFamily="34" charset="-120"/>
                <a:ea typeface="微軟正黑體" pitchFamily="34" charset="-120"/>
              </a:rPr>
              <a:t>本委員會</a:t>
            </a:r>
            <a:r>
              <a:rPr kumimoji="0" lang="zh-TW" altLang="en-US" dirty="0">
                <a:solidFill>
                  <a:srgbClr val="000000"/>
                </a:solidFill>
                <a:latin typeface="微軟正黑體" pitchFamily="34" charset="-120"/>
                <a:ea typeface="微軟正黑體" pitchFamily="34" charset="-120"/>
              </a:rPr>
              <a:t>審核的身分不同</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44</a:t>
            </a:fld>
            <a:endParaRPr lang="en-US" altLang="zh-TW"/>
          </a:p>
        </p:txBody>
      </p:sp>
      <p:graphicFrame>
        <p:nvGraphicFramePr>
          <p:cNvPr id="8" name="表格 7"/>
          <p:cNvGraphicFramePr>
            <a:graphicFrameLocks noGrp="1"/>
          </p:cNvGraphicFramePr>
          <p:nvPr>
            <p:extLst>
              <p:ext uri="{D42A27DB-BD31-4B8C-83A1-F6EECF244321}">
                <p14:modId xmlns:p14="http://schemas.microsoft.com/office/powerpoint/2010/main" val="3460517987"/>
              </p:ext>
            </p:extLst>
          </p:nvPr>
        </p:nvGraphicFramePr>
        <p:xfrm>
          <a:off x="4545625" y="5202128"/>
          <a:ext cx="4274844" cy="1539240"/>
        </p:xfrm>
        <a:graphic>
          <a:graphicData uri="http://schemas.openxmlformats.org/drawingml/2006/table">
            <a:tbl>
              <a:tblPr firstRow="1" bandRow="1">
                <a:tableStyleId>{21E4AEA4-8DFA-4A89-87EB-49C32662AFE0}</a:tableStyleId>
              </a:tblPr>
              <a:tblGrid>
                <a:gridCol w="610692"/>
                <a:gridCol w="610692"/>
                <a:gridCol w="610692"/>
                <a:gridCol w="610692"/>
                <a:gridCol w="610692"/>
                <a:gridCol w="610692"/>
                <a:gridCol w="610692"/>
              </a:tblGrid>
              <a:tr h="108012">
                <a:tc>
                  <a:txBody>
                    <a:bodyPr/>
                    <a:lstStyle/>
                    <a:p>
                      <a:pPr algn="ctr" fontAlgn="ctr"/>
                      <a:r>
                        <a:rPr lang="zh-TW" altLang="en-US" sz="1200" u="none" strike="noStrike" dirty="0">
                          <a:effectLst/>
                        </a:rPr>
                        <a:t>一般生</a:t>
                      </a: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原住民</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連江縣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澎湖縣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屏東縣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台東縣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金門縣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801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bl>
          </a:graphicData>
        </a:graphic>
      </p:graphicFrame>
      <p:sp>
        <p:nvSpPr>
          <p:cNvPr id="9" name="矩形 8"/>
          <p:cNvSpPr/>
          <p:nvPr/>
        </p:nvSpPr>
        <p:spPr>
          <a:xfrm>
            <a:off x="4487633" y="4797152"/>
            <a:ext cx="2520280"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dirty="0" smtClean="0">
                <a:solidFill>
                  <a:schemeClr val="tx1"/>
                </a:solidFill>
              </a:rPr>
              <a:t>考生報名校系科組學程無名額</a:t>
            </a:r>
            <a:endParaRPr lang="zh-TW" altLang="en-US" sz="1400" dirty="0">
              <a:solidFill>
                <a:schemeClr val="tx1"/>
              </a:solidFill>
            </a:endParaRPr>
          </a:p>
        </p:txBody>
      </p:sp>
      <p:sp>
        <p:nvSpPr>
          <p:cNvPr id="15" name="矩形 14"/>
          <p:cNvSpPr/>
          <p:nvPr/>
        </p:nvSpPr>
        <p:spPr>
          <a:xfrm>
            <a:off x="3170313" y="3738201"/>
            <a:ext cx="360040" cy="201791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168308" y="3717032"/>
            <a:ext cx="603491" cy="206033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6" name="Rectangle 3"/>
          <p:cNvSpPr>
            <a:spLocks noGrp="1" noChangeArrowheads="1"/>
          </p:cNvSpPr>
          <p:nvPr>
            <p:ph type="title" idx="4294967295"/>
          </p:nvPr>
        </p:nvSpPr>
        <p:spPr>
          <a:xfrm>
            <a:off x="28575" y="285750"/>
            <a:ext cx="8575675" cy="795338"/>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檢核報名資料</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招生管道審核</a:t>
            </a:r>
            <a:r>
              <a:rPr lang="en-US" altLang="zh-TW" sz="3800" kern="1200" dirty="0" smtClean="0">
                <a:solidFill>
                  <a:srgbClr val="FF0000"/>
                </a:solidFill>
                <a:latin typeface="華康超明體" pitchFamily="49" charset="-120"/>
                <a:ea typeface="華康超明體" pitchFamily="49" charset="-120"/>
              </a:rPr>
              <a:t>)</a:t>
            </a:r>
          </a:p>
        </p:txBody>
      </p:sp>
      <p:sp>
        <p:nvSpPr>
          <p:cNvPr id="294918" name="Text Box 7"/>
          <p:cNvSpPr txBox="1">
            <a:spLocks noChangeArrowheads="1"/>
          </p:cNvSpPr>
          <p:nvPr/>
        </p:nvSpPr>
        <p:spPr bwMode="auto">
          <a:xfrm>
            <a:off x="550652" y="3013848"/>
            <a:ext cx="7888161" cy="1692771"/>
          </a:xfrm>
          <a:prstGeom prst="rect">
            <a:avLst/>
          </a:prstGeom>
          <a:solidFill>
            <a:srgbClr val="FFCC99"/>
          </a:solidFill>
          <a:ln w="9525">
            <a:solidFill>
              <a:srgbClr val="800000"/>
            </a:solidFill>
            <a:miter lim="800000"/>
            <a:headEnd/>
            <a:tailEnd/>
          </a:ln>
        </p:spPr>
        <p:txBody>
          <a:bodyPr wrap="square">
            <a:spAutoFit/>
          </a:bodyPr>
          <a:lstStyle/>
          <a:p>
            <a:pPr>
              <a:lnSpc>
                <a:spcPct val="130000"/>
              </a:lnSpc>
            </a:pPr>
            <a:r>
              <a:rPr lang="zh-TW" altLang="zh-TW" sz="1600" dirty="0">
                <a:latin typeface="微軟正黑體" pitchFamily="34" charset="-120"/>
                <a:ea typeface="微軟正黑體" pitchFamily="34" charset="-120"/>
              </a:rPr>
              <a:t>獲</a:t>
            </a:r>
            <a:r>
              <a:rPr lang="zh-TW" altLang="zh-TW" sz="1600" dirty="0" smtClean="0">
                <a:latin typeface="微軟正黑體" pitchFamily="34" charset="-120"/>
                <a:ea typeface="微軟正黑體" pitchFamily="34" charset="-120"/>
              </a:rPr>
              <a:t>「</a:t>
            </a:r>
            <a:r>
              <a:rPr lang="zh-TW" altLang="en-US" sz="1600" dirty="0" smtClean="0">
                <a:latin typeface="微軟正黑體" pitchFamily="34" charset="-120"/>
                <a:ea typeface="微軟正黑體" pitchFamily="34" charset="-120"/>
              </a:rPr>
              <a:t>四技二專技優</a:t>
            </a:r>
            <a:r>
              <a:rPr lang="zh-TW" altLang="zh-TW" sz="1600" dirty="0" smtClean="0">
                <a:latin typeface="微軟正黑體" pitchFamily="34" charset="-120"/>
                <a:ea typeface="微軟正黑體" pitchFamily="34" charset="-120"/>
              </a:rPr>
              <a:t>保送</a:t>
            </a:r>
            <a:r>
              <a:rPr lang="zh-TW" altLang="zh-TW" sz="1600" dirty="0">
                <a:latin typeface="微軟正黑體" pitchFamily="34" charset="-120"/>
                <a:ea typeface="微軟正黑體" pitchFamily="34" charset="-120"/>
              </a:rPr>
              <a:t>入學」、</a:t>
            </a:r>
            <a:r>
              <a:rPr lang="zh-TW" altLang="zh-TW" sz="1600" dirty="0" smtClean="0">
                <a:latin typeface="微軟正黑體" pitchFamily="34" charset="-120"/>
                <a:ea typeface="微軟正黑體" pitchFamily="34" charset="-120"/>
              </a:rPr>
              <a:t>「科技</a:t>
            </a:r>
            <a:r>
              <a:rPr lang="zh-TW" altLang="zh-TW" sz="1600" dirty="0">
                <a:latin typeface="微軟正黑體" pitchFamily="34" charset="-120"/>
                <a:ea typeface="微軟正黑體" pitchFamily="34" charset="-120"/>
              </a:rPr>
              <a:t>校院繁星計畫聯合推薦甄選入學」、</a:t>
            </a:r>
            <a:r>
              <a:rPr lang="zh-TW" altLang="zh-TW" sz="1600" dirty="0" smtClean="0">
                <a:latin typeface="微軟正黑體" pitchFamily="34" charset="-120"/>
                <a:ea typeface="微軟正黑體" pitchFamily="34" charset="-120"/>
              </a:rPr>
              <a:t>「大學</a:t>
            </a:r>
            <a:r>
              <a:rPr lang="zh-TW" altLang="zh-TW" sz="1600" dirty="0">
                <a:latin typeface="微軟正黑體" pitchFamily="34" charset="-120"/>
                <a:ea typeface="微軟正黑體" pitchFamily="34" charset="-120"/>
              </a:rPr>
              <a:t>繁星推薦入學招生」錄取、</a:t>
            </a:r>
            <a:r>
              <a:rPr lang="zh-TW" altLang="zh-TW" sz="1600" dirty="0" smtClean="0">
                <a:latin typeface="微軟正黑體" pitchFamily="34" charset="-120"/>
                <a:ea typeface="微軟正黑體" pitchFamily="34" charset="-120"/>
              </a:rPr>
              <a:t>「大學</a:t>
            </a:r>
            <a:r>
              <a:rPr lang="zh-TW" altLang="zh-TW" sz="1600" dirty="0">
                <a:latin typeface="微軟正黑體" pitchFamily="34" charset="-120"/>
                <a:ea typeface="微軟正黑體" pitchFamily="34" charset="-120"/>
              </a:rPr>
              <a:t>個人申請入學招生」</a:t>
            </a:r>
            <a:r>
              <a:rPr lang="zh-TW" altLang="zh-TW" sz="1600" dirty="0" smtClean="0">
                <a:latin typeface="微軟正黑體" pitchFamily="34" charset="-120"/>
                <a:ea typeface="微軟正黑體" pitchFamily="34" charset="-120"/>
              </a:rPr>
              <a:t>及「</a:t>
            </a:r>
            <a:r>
              <a:rPr lang="zh-TW" altLang="en-US" sz="1600" dirty="0" smtClean="0">
                <a:latin typeface="微軟正黑體" pitchFamily="34" charset="-120"/>
                <a:ea typeface="微軟正黑體" pitchFamily="34" charset="-120"/>
              </a:rPr>
              <a:t>四技</a:t>
            </a:r>
            <a:r>
              <a:rPr lang="zh-TW" altLang="zh-TW" sz="1600" dirty="0" smtClean="0">
                <a:latin typeface="微軟正黑體" pitchFamily="34" charset="-120"/>
                <a:ea typeface="微軟正黑體" pitchFamily="34" charset="-120"/>
              </a:rPr>
              <a:t>申請</a:t>
            </a:r>
            <a:r>
              <a:rPr lang="zh-TW" altLang="zh-TW" sz="1600" dirty="0">
                <a:latin typeface="微軟正黑體" pitchFamily="34" charset="-120"/>
                <a:ea typeface="微軟正黑體" pitchFamily="34" charset="-120"/>
              </a:rPr>
              <a:t>入學」或其他（大學）招生管道錄取並報到之考生，未於各該管道規定期限內聲明放棄入學資格、錄取資格或報到後放棄者，不得再報名本招生，本委員會將以各招生管道主辦單位函告本委員會之報到或入學名單辦理查核，經查覺者，取消其報名資格。</a:t>
            </a:r>
            <a:endParaRPr lang="zh-TW" altLang="en-US" sz="1600"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45</a:t>
            </a:fld>
            <a:endParaRPr lang="en-US" altLang="zh-TW"/>
          </a:p>
        </p:txBody>
      </p:sp>
      <p:pic>
        <p:nvPicPr>
          <p:cNvPr id="3" name="圖片 2"/>
          <p:cNvPicPr>
            <a:picLocks noChangeAspect="1"/>
          </p:cNvPicPr>
          <p:nvPr/>
        </p:nvPicPr>
        <p:blipFill>
          <a:blip r:embed="rId3"/>
          <a:stretch>
            <a:fillRect/>
          </a:stretch>
        </p:blipFill>
        <p:spPr>
          <a:xfrm>
            <a:off x="68168" y="1114301"/>
            <a:ext cx="8853130" cy="1077994"/>
          </a:xfrm>
          <a:prstGeom prst="rect">
            <a:avLst/>
          </a:prstGeom>
        </p:spPr>
      </p:pic>
      <p:sp>
        <p:nvSpPr>
          <p:cNvPr id="344068" name="AutoShape 4"/>
          <p:cNvSpPr>
            <a:spLocks noChangeArrowheads="1"/>
          </p:cNvSpPr>
          <p:nvPr/>
        </p:nvSpPr>
        <p:spPr bwMode="auto">
          <a:xfrm>
            <a:off x="4494733" y="2262507"/>
            <a:ext cx="3749675" cy="357187"/>
          </a:xfrm>
          <a:prstGeom prst="wedgeRectCallout">
            <a:avLst>
              <a:gd name="adj1" fmla="val -39053"/>
              <a:gd name="adj2" fmla="val -10365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查詢在其他招生管道報到之考生　</a:t>
            </a:r>
          </a:p>
        </p:txBody>
      </p:sp>
      <p:sp>
        <p:nvSpPr>
          <p:cNvPr id="7" name="矩形 6"/>
          <p:cNvSpPr/>
          <p:nvPr/>
        </p:nvSpPr>
        <p:spPr>
          <a:xfrm>
            <a:off x="6012160" y="1196752"/>
            <a:ext cx="1440160" cy="11924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40" name="Rectangle 3"/>
          <p:cNvSpPr>
            <a:spLocks noGrp="1" noChangeArrowheads="1"/>
          </p:cNvSpPr>
          <p:nvPr>
            <p:ph type="title" idx="4294967295"/>
          </p:nvPr>
        </p:nvSpPr>
        <p:spPr>
          <a:xfrm>
            <a:off x="374650" y="214313"/>
            <a:ext cx="8229600" cy="795337"/>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列印甄選入學報名表</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表</a:t>
            </a:r>
            <a:r>
              <a:rPr lang="en-US" altLang="zh-TW" sz="3800" kern="1200" dirty="0" smtClean="0">
                <a:solidFill>
                  <a:srgbClr val="FF0000"/>
                </a:solidFill>
                <a:latin typeface="華康超明體" pitchFamily="49" charset="-120"/>
                <a:ea typeface="華康超明體" pitchFamily="49" charset="-120"/>
              </a:rPr>
              <a:t>A2)</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46</a:t>
            </a:fld>
            <a:endParaRPr lang="en-US" altLang="zh-TW"/>
          </a:p>
        </p:txBody>
      </p:sp>
      <p:pic>
        <p:nvPicPr>
          <p:cNvPr id="3" name="圖片 2"/>
          <p:cNvPicPr>
            <a:picLocks noChangeAspect="1"/>
          </p:cNvPicPr>
          <p:nvPr/>
        </p:nvPicPr>
        <p:blipFill>
          <a:blip r:embed="rId3"/>
          <a:stretch>
            <a:fillRect/>
          </a:stretch>
        </p:blipFill>
        <p:spPr>
          <a:xfrm>
            <a:off x="251520" y="1009650"/>
            <a:ext cx="8644995" cy="4561215"/>
          </a:xfrm>
          <a:prstGeom prst="rect">
            <a:avLst/>
          </a:prstGeom>
        </p:spPr>
      </p:pic>
      <p:pic>
        <p:nvPicPr>
          <p:cNvPr id="5" name="圖片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52120" y="1484784"/>
            <a:ext cx="3333786" cy="4564981"/>
          </a:xfrm>
          <a:prstGeom prst="rect">
            <a:avLst/>
          </a:prstGeom>
        </p:spPr>
      </p:pic>
      <p:sp>
        <p:nvSpPr>
          <p:cNvPr id="6" name="矩形 5"/>
          <p:cNvSpPr/>
          <p:nvPr/>
        </p:nvSpPr>
        <p:spPr>
          <a:xfrm>
            <a:off x="6218923" y="1087913"/>
            <a:ext cx="1449421"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236897" y="2604471"/>
            <a:ext cx="8615643" cy="2678395"/>
          </a:xfrm>
          <a:prstGeom prst="rect">
            <a:avLst/>
          </a:prstGeom>
        </p:spPr>
      </p:pic>
      <p:sp>
        <p:nvSpPr>
          <p:cNvPr id="295940" name="Rectangle 3"/>
          <p:cNvSpPr>
            <a:spLocks noGrp="1" noChangeArrowheads="1"/>
          </p:cNvSpPr>
          <p:nvPr>
            <p:ph type="title" idx="4294967295"/>
          </p:nvPr>
        </p:nvSpPr>
        <p:spPr>
          <a:xfrm>
            <a:off x="374650" y="214313"/>
            <a:ext cx="8229600" cy="795337"/>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a:solidFill>
                  <a:srgbClr val="FF0000"/>
                </a:solidFill>
                <a:latin typeface="華康超明體" pitchFamily="49" charset="-120"/>
                <a:ea typeface="華康超明體" pitchFamily="49" charset="-120"/>
              </a:rPr>
              <a:t>登錄第二</a:t>
            </a:r>
            <a:r>
              <a:rPr lang="zh-TW" altLang="en-US" sz="3800" kern="1200" dirty="0" smtClean="0">
                <a:solidFill>
                  <a:srgbClr val="FF0000"/>
                </a:solidFill>
                <a:latin typeface="華康超明體" pitchFamily="49" charset="-120"/>
                <a:ea typeface="華康超明體" pitchFamily="49" charset="-120"/>
              </a:rPr>
              <a:t>階段集體報名方式</a:t>
            </a:r>
            <a:endParaRPr lang="en-US" altLang="zh-TW" sz="3800" kern="1200" dirty="0" smtClean="0">
              <a:solidFill>
                <a:srgbClr val="FF0000"/>
              </a:solidFill>
              <a:latin typeface="華康超明體" pitchFamily="49" charset="-120"/>
              <a:ea typeface="華康超明體" pitchFamily="49"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47</a:t>
            </a:fld>
            <a:endParaRPr lang="en-US" altLang="zh-TW"/>
          </a:p>
        </p:txBody>
      </p:sp>
      <p:sp>
        <p:nvSpPr>
          <p:cNvPr id="7" name="矩形 6"/>
          <p:cNvSpPr/>
          <p:nvPr/>
        </p:nvSpPr>
        <p:spPr>
          <a:xfrm>
            <a:off x="5817344" y="902428"/>
            <a:ext cx="1944216" cy="18909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a:xfrm>
            <a:off x="6156176" y="4653136"/>
            <a:ext cx="2520280" cy="369332"/>
          </a:xfrm>
          <a:prstGeom prst="rect">
            <a:avLst/>
          </a:prstGeom>
          <a:noFill/>
        </p:spPr>
        <p:txBody>
          <a:bodyPr wrap="square" rtlCol="0">
            <a:spAutoFit/>
          </a:bodyPr>
          <a:lstStyle/>
          <a:p>
            <a:endParaRPr lang="zh-TW" altLang="en-US"/>
          </a:p>
        </p:txBody>
      </p:sp>
      <p:sp>
        <p:nvSpPr>
          <p:cNvPr id="11" name="矩形 10"/>
          <p:cNvSpPr/>
          <p:nvPr/>
        </p:nvSpPr>
        <p:spPr>
          <a:xfrm>
            <a:off x="4978964" y="3031480"/>
            <a:ext cx="4076700" cy="86409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latin typeface="+mn-ea"/>
              </a:rPr>
              <a:t>第二階段由學校集體勾選報名：</a:t>
            </a:r>
            <a:r>
              <a:rPr lang="zh-TW" altLang="en-US" sz="2400" dirty="0">
                <a:solidFill>
                  <a:schemeClr val="accent1">
                    <a:lumMod val="75000"/>
                  </a:schemeClr>
                </a:solidFill>
                <a:latin typeface="+mn-ea"/>
              </a:rPr>
              <a:t>是</a:t>
            </a:r>
            <a:endParaRPr lang="en-US" altLang="zh-TW" sz="2400" dirty="0">
              <a:solidFill>
                <a:schemeClr val="accent1">
                  <a:lumMod val="75000"/>
                </a:schemeClr>
              </a:solidFill>
              <a:latin typeface="+mn-ea"/>
            </a:endParaRPr>
          </a:p>
          <a:p>
            <a:pPr algn="ctr"/>
            <a:r>
              <a:rPr lang="zh-TW" altLang="en-US" sz="1600" dirty="0" smtClean="0">
                <a:latin typeface="+mn-ea"/>
              </a:rPr>
              <a:t>考生無法登入第二階段個別報名系統</a:t>
            </a:r>
            <a:endParaRPr lang="en-US" altLang="zh-TW" sz="1600" dirty="0" smtClean="0">
              <a:latin typeface="+mn-ea"/>
            </a:endParaRPr>
          </a:p>
          <a:p>
            <a:pPr algn="ctr"/>
            <a:r>
              <a:rPr lang="zh-TW" altLang="en-US" sz="1600" dirty="0" smtClean="0">
                <a:latin typeface="+mn-ea"/>
              </a:rPr>
              <a:t>第二階段一律由學校集體報名、</a:t>
            </a:r>
            <a:r>
              <a:rPr lang="zh-TW" altLang="en-US" sz="1600" dirty="0">
                <a:latin typeface="+mn-ea"/>
              </a:rPr>
              <a:t>繳費及寄件</a:t>
            </a:r>
          </a:p>
        </p:txBody>
      </p:sp>
      <p:pic>
        <p:nvPicPr>
          <p:cNvPr id="4" name="圖片 3"/>
          <p:cNvPicPr>
            <a:picLocks noChangeAspect="1"/>
          </p:cNvPicPr>
          <p:nvPr/>
        </p:nvPicPr>
        <p:blipFill>
          <a:blip r:embed="rId4"/>
          <a:stretch>
            <a:fillRect/>
          </a:stretch>
        </p:blipFill>
        <p:spPr>
          <a:xfrm>
            <a:off x="217570" y="902428"/>
            <a:ext cx="8571328" cy="2129052"/>
          </a:xfrm>
          <a:prstGeom prst="rect">
            <a:avLst/>
          </a:prstGeom>
        </p:spPr>
      </p:pic>
      <p:pic>
        <p:nvPicPr>
          <p:cNvPr id="6" name="圖片 5"/>
          <p:cNvPicPr>
            <a:picLocks noChangeAspect="1"/>
          </p:cNvPicPr>
          <p:nvPr/>
        </p:nvPicPr>
        <p:blipFill>
          <a:blip r:embed="rId5"/>
          <a:stretch>
            <a:fillRect/>
          </a:stretch>
        </p:blipFill>
        <p:spPr>
          <a:xfrm>
            <a:off x="236897" y="4781657"/>
            <a:ext cx="8615643" cy="2342060"/>
          </a:xfrm>
          <a:prstGeom prst="rect">
            <a:avLst/>
          </a:prstGeom>
        </p:spPr>
      </p:pic>
      <p:sp>
        <p:nvSpPr>
          <p:cNvPr id="13" name="矩形 12"/>
          <p:cNvSpPr/>
          <p:nvPr/>
        </p:nvSpPr>
        <p:spPr>
          <a:xfrm>
            <a:off x="4978964" y="4756421"/>
            <a:ext cx="3994596" cy="115212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dirty="0" smtClean="0">
                <a:latin typeface="+mn-ea"/>
              </a:rPr>
              <a:t>第二階段由學校集體勾選報名：</a:t>
            </a:r>
            <a:r>
              <a:rPr lang="zh-TW" altLang="en-US" sz="2400" dirty="0" smtClean="0">
                <a:solidFill>
                  <a:schemeClr val="accent1">
                    <a:lumMod val="75000"/>
                  </a:schemeClr>
                </a:solidFill>
                <a:latin typeface="+mn-ea"/>
              </a:rPr>
              <a:t>否</a:t>
            </a:r>
            <a:endParaRPr lang="en-US" altLang="zh-TW" sz="2400" dirty="0" smtClean="0">
              <a:solidFill>
                <a:schemeClr val="accent1">
                  <a:lumMod val="75000"/>
                </a:schemeClr>
              </a:solidFill>
              <a:latin typeface="+mn-ea"/>
            </a:endParaRPr>
          </a:p>
          <a:p>
            <a:pPr algn="ctr"/>
            <a:r>
              <a:rPr lang="zh-TW" altLang="en-US" sz="1600" dirty="0" smtClean="0">
                <a:latin typeface="+mn-ea"/>
              </a:rPr>
              <a:t>考生需個別登入第二階段報名系統</a:t>
            </a:r>
            <a:endParaRPr lang="en-US" altLang="zh-TW" sz="1600" dirty="0" smtClean="0">
              <a:latin typeface="+mn-ea"/>
            </a:endParaRPr>
          </a:p>
          <a:p>
            <a:pPr algn="ctr"/>
            <a:r>
              <a:rPr lang="zh-TW" altLang="en-US" sz="1600" dirty="0">
                <a:latin typeface="+mn-ea"/>
              </a:rPr>
              <a:t>第二</a:t>
            </a:r>
            <a:r>
              <a:rPr lang="zh-TW" altLang="en-US" sz="1600" dirty="0" smtClean="0">
                <a:latin typeface="+mn-ea"/>
              </a:rPr>
              <a:t>階段繳費及寄件可由學校集體辦理或學生個別辦理</a:t>
            </a:r>
            <a:endParaRPr lang="zh-TW" altLang="en-US" sz="1600" dirty="0">
              <a:latin typeface="+mn-ea"/>
            </a:endParaRPr>
          </a:p>
        </p:txBody>
      </p:sp>
      <p:sp>
        <p:nvSpPr>
          <p:cNvPr id="12" name="矩形 11"/>
          <p:cNvSpPr/>
          <p:nvPr/>
        </p:nvSpPr>
        <p:spPr>
          <a:xfrm>
            <a:off x="5862065" y="969926"/>
            <a:ext cx="1155250"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9911634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圓角矩形 20"/>
          <p:cNvSpPr/>
          <p:nvPr/>
        </p:nvSpPr>
        <p:spPr>
          <a:xfrm>
            <a:off x="468313" y="2276475"/>
            <a:ext cx="7877175" cy="827088"/>
          </a:xfrm>
          <a:prstGeom prst="roundRect">
            <a:avLst/>
          </a:prstGeom>
          <a:solidFill>
            <a:srgbClr val="FFFF99"/>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67586" name="投影片編號版面配置區 3"/>
          <p:cNvSpPr>
            <a:spLocks noGrp="1"/>
          </p:cNvSpPr>
          <p:nvPr>
            <p:ph type="sldNum" sz="quarter" idx="12"/>
          </p:nvPr>
        </p:nvSpPr>
        <p:spPr>
          <a:noFill/>
        </p:spPr>
        <p:txBody>
          <a:bodyPr/>
          <a:lstStyle/>
          <a:p>
            <a:fld id="{F8005504-375C-40DE-940C-0D186871BCB4}" type="slidenum">
              <a:rPr lang="zh-TW" altLang="en-US" smtClean="0">
                <a:latin typeface="微軟正黑體" pitchFamily="34" charset="-120"/>
                <a:ea typeface="微軟正黑體" pitchFamily="34" charset="-120"/>
              </a:rPr>
              <a:pPr/>
              <a:t>48</a:t>
            </a:fld>
            <a:endParaRPr lang="en-US" altLang="zh-TW" smtClean="0">
              <a:latin typeface="微軟正黑體" pitchFamily="34" charset="-120"/>
              <a:ea typeface="微軟正黑體" pitchFamily="34" charset="-120"/>
            </a:endParaRPr>
          </a:p>
        </p:txBody>
      </p:sp>
      <p:sp>
        <p:nvSpPr>
          <p:cNvPr id="9" name="圓角矩形 8"/>
          <p:cNvSpPr/>
          <p:nvPr/>
        </p:nvSpPr>
        <p:spPr>
          <a:xfrm>
            <a:off x="3132138" y="2133600"/>
            <a:ext cx="2592387" cy="574675"/>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latin typeface="微軟正黑體" pitchFamily="34" charset="-120"/>
                <a:ea typeface="微軟正黑體" pitchFamily="34" charset="-120"/>
              </a:rPr>
              <a:t>聯合會</a:t>
            </a:r>
          </a:p>
        </p:txBody>
      </p:sp>
      <p:sp>
        <p:nvSpPr>
          <p:cNvPr id="10" name="圓角矩形 9"/>
          <p:cNvSpPr/>
          <p:nvPr/>
        </p:nvSpPr>
        <p:spPr>
          <a:xfrm>
            <a:off x="3132138" y="2841625"/>
            <a:ext cx="2668587" cy="522288"/>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latin typeface="微軟正黑體" pitchFamily="34" charset="-120"/>
                <a:ea typeface="微軟正黑體" pitchFamily="34" charset="-120"/>
              </a:rPr>
              <a:t>高中職學校</a:t>
            </a:r>
          </a:p>
        </p:txBody>
      </p:sp>
      <p:sp>
        <p:nvSpPr>
          <p:cNvPr id="11" name="圓角矩形 10"/>
          <p:cNvSpPr/>
          <p:nvPr/>
        </p:nvSpPr>
        <p:spPr>
          <a:xfrm>
            <a:off x="6300788" y="2849563"/>
            <a:ext cx="2374900" cy="52228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latin typeface="微軟正黑體" pitchFamily="34" charset="-120"/>
                <a:ea typeface="微軟正黑體" pitchFamily="34" charset="-120"/>
              </a:rPr>
              <a:t>大專校院</a:t>
            </a:r>
          </a:p>
        </p:txBody>
      </p:sp>
      <p:sp>
        <p:nvSpPr>
          <p:cNvPr id="12" name="圓角矩形 11"/>
          <p:cNvSpPr/>
          <p:nvPr/>
        </p:nvSpPr>
        <p:spPr>
          <a:xfrm>
            <a:off x="115888" y="2849563"/>
            <a:ext cx="2695575" cy="522287"/>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latin typeface="微軟正黑體" pitchFamily="34" charset="-120"/>
                <a:ea typeface="微軟正黑體" pitchFamily="34" charset="-120"/>
              </a:rPr>
              <a:t>考生</a:t>
            </a:r>
          </a:p>
        </p:txBody>
      </p:sp>
      <p:sp>
        <p:nvSpPr>
          <p:cNvPr id="14" name="圓角矩形 13"/>
          <p:cNvSpPr/>
          <p:nvPr/>
        </p:nvSpPr>
        <p:spPr>
          <a:xfrm>
            <a:off x="76200" y="3500438"/>
            <a:ext cx="2695575" cy="72072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微軟正黑體" pitchFamily="34" charset="-120"/>
                <a:ea typeface="微軟正黑體" pitchFamily="34" charset="-120"/>
              </a:rPr>
              <a:t>考生第二階段報名系統</a:t>
            </a:r>
          </a:p>
        </p:txBody>
      </p:sp>
      <p:sp>
        <p:nvSpPr>
          <p:cNvPr id="15" name="圓角矩形 14"/>
          <p:cNvSpPr/>
          <p:nvPr/>
        </p:nvSpPr>
        <p:spPr>
          <a:xfrm>
            <a:off x="3132138" y="3500438"/>
            <a:ext cx="2668587" cy="720725"/>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微軟正黑體" pitchFamily="34" charset="-120"/>
                <a:ea typeface="微軟正黑體" pitchFamily="34" charset="-120"/>
              </a:rPr>
              <a:t>集體報名</a:t>
            </a:r>
            <a:endParaRPr lang="en-US" altLang="zh-TW" sz="2400" dirty="0">
              <a:solidFill>
                <a:schemeClr val="tx1"/>
              </a:solidFill>
              <a:latin typeface="微軟正黑體" pitchFamily="34" charset="-120"/>
              <a:ea typeface="微軟正黑體" pitchFamily="34" charset="-120"/>
            </a:endParaRPr>
          </a:p>
          <a:p>
            <a:pPr algn="ctr">
              <a:defRPr/>
            </a:pPr>
            <a:r>
              <a:rPr lang="zh-TW" altLang="en-US" sz="2400" dirty="0">
                <a:solidFill>
                  <a:schemeClr val="tx1"/>
                </a:solidFill>
                <a:latin typeface="微軟正黑體" pitchFamily="34" charset="-120"/>
                <a:ea typeface="微軟正黑體" pitchFamily="34" charset="-120"/>
              </a:rPr>
              <a:t>系統</a:t>
            </a:r>
          </a:p>
        </p:txBody>
      </p:sp>
      <p:sp>
        <p:nvSpPr>
          <p:cNvPr id="16" name="圓角矩形 15"/>
          <p:cNvSpPr/>
          <p:nvPr/>
        </p:nvSpPr>
        <p:spPr>
          <a:xfrm>
            <a:off x="6300788" y="3500438"/>
            <a:ext cx="2374900" cy="1308100"/>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2400" dirty="0">
                <a:solidFill>
                  <a:schemeClr val="tx1"/>
                </a:solidFill>
                <a:latin typeface="微軟正黑體" pitchFamily="34" charset="-120"/>
                <a:ea typeface="微軟正黑體" pitchFamily="34" charset="-120"/>
              </a:rPr>
              <a:t>第二階段甄試系統</a:t>
            </a:r>
            <a:endParaRPr lang="en-US" altLang="zh-TW" sz="2400" dirty="0">
              <a:solidFill>
                <a:schemeClr val="tx1"/>
              </a:solidFill>
              <a:latin typeface="微軟正黑體" pitchFamily="34" charset="-120"/>
              <a:ea typeface="微軟正黑體" pitchFamily="34" charset="-120"/>
            </a:endParaRPr>
          </a:p>
          <a:p>
            <a:pPr algn="ctr">
              <a:defRPr/>
            </a:pPr>
            <a:r>
              <a:rPr lang="zh-TW" altLang="en-US" sz="2000" dirty="0">
                <a:solidFill>
                  <a:schemeClr val="tx1"/>
                </a:solidFill>
                <a:latin typeface="微軟正黑體" pitchFamily="34" charset="-120"/>
                <a:ea typeface="微軟正黑體" pitchFamily="34" charset="-120"/>
              </a:rPr>
              <a:t>（收件、繳費功能</a:t>
            </a:r>
            <a:r>
              <a:rPr lang="en-US" altLang="zh-TW" sz="2000" dirty="0">
                <a:solidFill>
                  <a:schemeClr val="tx1"/>
                </a:solidFill>
                <a:latin typeface="微軟正黑體" pitchFamily="34" charset="-120"/>
                <a:ea typeface="微軟正黑體" pitchFamily="34" charset="-120"/>
              </a:rPr>
              <a:t>)</a:t>
            </a:r>
            <a:endParaRPr lang="zh-TW" altLang="en-US" sz="2000" dirty="0">
              <a:solidFill>
                <a:schemeClr val="tx1"/>
              </a:solidFill>
              <a:latin typeface="微軟正黑體" pitchFamily="34" charset="-120"/>
              <a:ea typeface="微軟正黑體" pitchFamily="34" charset="-120"/>
            </a:endParaRPr>
          </a:p>
        </p:txBody>
      </p:sp>
      <p:sp>
        <p:nvSpPr>
          <p:cNvPr id="23" name="向右箭號 22"/>
          <p:cNvSpPr/>
          <p:nvPr/>
        </p:nvSpPr>
        <p:spPr>
          <a:xfrm>
            <a:off x="2787650" y="3702050"/>
            <a:ext cx="360363" cy="29368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4" name="向右箭號 23"/>
          <p:cNvSpPr/>
          <p:nvPr/>
        </p:nvSpPr>
        <p:spPr>
          <a:xfrm>
            <a:off x="5883275" y="3702050"/>
            <a:ext cx="360363" cy="293688"/>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6" name="向右箭號 25"/>
          <p:cNvSpPr/>
          <p:nvPr/>
        </p:nvSpPr>
        <p:spPr>
          <a:xfrm>
            <a:off x="4067175" y="5183188"/>
            <a:ext cx="339725" cy="193675"/>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7" name="矩形 26"/>
          <p:cNvSpPr/>
          <p:nvPr/>
        </p:nvSpPr>
        <p:spPr>
          <a:xfrm>
            <a:off x="3956050" y="4205288"/>
            <a:ext cx="142875" cy="112077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8" name="矩形 27"/>
          <p:cNvSpPr/>
          <p:nvPr/>
        </p:nvSpPr>
        <p:spPr>
          <a:xfrm rot="5400000">
            <a:off x="6848475" y="4351338"/>
            <a:ext cx="85725" cy="193357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29" name="向右箭號 28"/>
          <p:cNvSpPr/>
          <p:nvPr/>
        </p:nvSpPr>
        <p:spPr>
          <a:xfrm rot="16200000">
            <a:off x="7546182" y="4976019"/>
            <a:ext cx="538162" cy="203200"/>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30" name="矩形 29"/>
          <p:cNvSpPr/>
          <p:nvPr/>
        </p:nvSpPr>
        <p:spPr>
          <a:xfrm>
            <a:off x="762000" y="4205288"/>
            <a:ext cx="144463" cy="167163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31" name="向右箭號 30"/>
          <p:cNvSpPr/>
          <p:nvPr/>
        </p:nvSpPr>
        <p:spPr>
          <a:xfrm>
            <a:off x="785813" y="5768975"/>
            <a:ext cx="3910012" cy="215900"/>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32" name="矩形 31"/>
          <p:cNvSpPr/>
          <p:nvPr/>
        </p:nvSpPr>
        <p:spPr>
          <a:xfrm rot="5400000">
            <a:off x="7573169" y="5242719"/>
            <a:ext cx="73025" cy="1268413"/>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33" name="向右箭號 32"/>
          <p:cNvSpPr/>
          <p:nvPr/>
        </p:nvSpPr>
        <p:spPr>
          <a:xfrm rot="16200000">
            <a:off x="7691438" y="5259388"/>
            <a:ext cx="1104900" cy="203200"/>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微軟正黑體" pitchFamily="34" charset="-120"/>
              <a:ea typeface="微軟正黑體" pitchFamily="34" charset="-120"/>
            </a:endParaRPr>
          </a:p>
        </p:txBody>
      </p:sp>
      <p:sp>
        <p:nvSpPr>
          <p:cNvPr id="13" name="圓角矩形 12"/>
          <p:cNvSpPr/>
          <p:nvPr/>
        </p:nvSpPr>
        <p:spPr>
          <a:xfrm>
            <a:off x="4419600" y="5013325"/>
            <a:ext cx="1504950" cy="431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zh-TW" altLang="en-US" sz="2400" dirty="0">
                <a:latin typeface="微軟正黑體" pitchFamily="34" charset="-120"/>
                <a:ea typeface="微軟正黑體" pitchFamily="34" charset="-120"/>
              </a:rPr>
              <a:t>大榮貨運</a:t>
            </a:r>
          </a:p>
        </p:txBody>
      </p:sp>
      <p:sp>
        <p:nvSpPr>
          <p:cNvPr id="25" name="圓角矩形 24"/>
          <p:cNvSpPr/>
          <p:nvPr/>
        </p:nvSpPr>
        <p:spPr>
          <a:xfrm>
            <a:off x="4738688" y="5661025"/>
            <a:ext cx="2232025" cy="431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zh-TW" altLang="en-US" sz="2400" dirty="0">
                <a:latin typeface="微軟正黑體" pitchFamily="34" charset="-120"/>
                <a:ea typeface="微軟正黑體" pitchFamily="34" charset="-120"/>
              </a:rPr>
              <a:t>郵局</a:t>
            </a:r>
          </a:p>
        </p:txBody>
      </p:sp>
      <p:sp>
        <p:nvSpPr>
          <p:cNvPr id="67608" name="矩形 1"/>
          <p:cNvSpPr>
            <a:spLocks noChangeArrowheads="1"/>
          </p:cNvSpPr>
          <p:nvPr/>
        </p:nvSpPr>
        <p:spPr bwMode="auto">
          <a:xfrm>
            <a:off x="4140200" y="4624388"/>
            <a:ext cx="1108075" cy="368300"/>
          </a:xfrm>
          <a:prstGeom prst="rect">
            <a:avLst/>
          </a:prstGeom>
          <a:noFill/>
          <a:ln w="9525">
            <a:noFill/>
            <a:miter lim="800000"/>
            <a:headEnd/>
            <a:tailEnd/>
          </a:ln>
        </p:spPr>
        <p:txBody>
          <a:bodyPr wrap="none">
            <a:spAutoFit/>
          </a:bodyPr>
          <a:lstStyle/>
          <a:p>
            <a:r>
              <a:rPr lang="zh-TW" altLang="zh-TW">
                <a:latin typeface="微軟正黑體" pitchFamily="34" charset="-120"/>
                <a:ea typeface="微軟正黑體" pitchFamily="34" charset="-120"/>
              </a:rPr>
              <a:t>集體</a:t>
            </a:r>
            <a:r>
              <a:rPr lang="zh-TW" altLang="en-US">
                <a:latin typeface="微軟正黑體" pitchFamily="34" charset="-120"/>
                <a:ea typeface="微軟正黑體" pitchFamily="34" charset="-120"/>
              </a:rPr>
              <a:t>寄件</a:t>
            </a:r>
          </a:p>
        </p:txBody>
      </p:sp>
      <p:sp>
        <p:nvSpPr>
          <p:cNvPr id="35" name="圓角矩形 34"/>
          <p:cNvSpPr/>
          <p:nvPr/>
        </p:nvSpPr>
        <p:spPr>
          <a:xfrm>
            <a:off x="6732588" y="5013325"/>
            <a:ext cx="954087" cy="4318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zh-TW" altLang="en-US" sz="2400" dirty="0">
                <a:latin typeface="微軟正黑體" pitchFamily="34" charset="-120"/>
                <a:ea typeface="微軟正黑體" pitchFamily="34" charset="-120"/>
              </a:rPr>
              <a:t>郵局</a:t>
            </a:r>
          </a:p>
        </p:txBody>
      </p:sp>
      <p:sp>
        <p:nvSpPr>
          <p:cNvPr id="67610" name="矩形 35"/>
          <p:cNvSpPr>
            <a:spLocks noChangeArrowheads="1"/>
          </p:cNvSpPr>
          <p:nvPr/>
        </p:nvSpPr>
        <p:spPr bwMode="auto">
          <a:xfrm>
            <a:off x="6019800" y="4702175"/>
            <a:ext cx="646113" cy="646113"/>
          </a:xfrm>
          <a:prstGeom prst="rect">
            <a:avLst/>
          </a:prstGeom>
          <a:noFill/>
          <a:ln w="9525">
            <a:noFill/>
            <a:miter lim="800000"/>
            <a:headEnd/>
            <a:tailEnd/>
          </a:ln>
        </p:spPr>
        <p:txBody>
          <a:bodyPr wrap="none">
            <a:spAutoFit/>
          </a:bodyPr>
          <a:lstStyle/>
          <a:p>
            <a:r>
              <a:rPr lang="zh-TW" altLang="zh-TW">
                <a:latin typeface="微軟正黑體" pitchFamily="34" charset="-120"/>
                <a:ea typeface="微軟正黑體" pitchFamily="34" charset="-120"/>
              </a:rPr>
              <a:t>集體</a:t>
            </a:r>
            <a:endParaRPr lang="en-US" altLang="zh-TW">
              <a:latin typeface="微軟正黑體" pitchFamily="34" charset="-120"/>
              <a:ea typeface="微軟正黑體" pitchFamily="34" charset="-120"/>
            </a:endParaRPr>
          </a:p>
          <a:p>
            <a:r>
              <a:rPr lang="zh-TW" altLang="en-US">
                <a:latin typeface="微軟正黑體" pitchFamily="34" charset="-120"/>
                <a:ea typeface="微軟正黑體" pitchFamily="34" charset="-120"/>
              </a:rPr>
              <a:t>繳費</a:t>
            </a:r>
          </a:p>
        </p:txBody>
      </p:sp>
      <p:sp>
        <p:nvSpPr>
          <p:cNvPr id="67611" name="矩形 36"/>
          <p:cNvSpPr>
            <a:spLocks noChangeArrowheads="1"/>
          </p:cNvSpPr>
          <p:nvPr/>
        </p:nvSpPr>
        <p:spPr bwMode="auto">
          <a:xfrm>
            <a:off x="2894013" y="5445125"/>
            <a:ext cx="1801812" cy="369888"/>
          </a:xfrm>
          <a:prstGeom prst="rect">
            <a:avLst/>
          </a:prstGeom>
          <a:noFill/>
          <a:ln w="9525">
            <a:noFill/>
            <a:miter lim="800000"/>
            <a:headEnd/>
            <a:tailEnd/>
          </a:ln>
        </p:spPr>
        <p:txBody>
          <a:bodyPr wrap="none">
            <a:spAutoFit/>
          </a:bodyPr>
          <a:lstStyle/>
          <a:p>
            <a:r>
              <a:rPr lang="zh-TW" altLang="en-US">
                <a:latin typeface="微軟正黑體" pitchFamily="34" charset="-120"/>
                <a:ea typeface="微軟正黑體" pitchFamily="34" charset="-120"/>
              </a:rPr>
              <a:t>個別寄件及繳費</a:t>
            </a:r>
          </a:p>
        </p:txBody>
      </p:sp>
      <p:sp>
        <p:nvSpPr>
          <p:cNvPr id="34" name="Rectangle 3"/>
          <p:cNvSpPr>
            <a:spLocks noGrp="1" noChangeArrowheads="1"/>
          </p:cNvSpPr>
          <p:nvPr>
            <p:ph type="title" idx="4294967295"/>
          </p:nvPr>
        </p:nvSpPr>
        <p:spPr>
          <a:xfrm>
            <a:off x="374650" y="214313"/>
            <a:ext cx="8229600" cy="795337"/>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a:solidFill>
                  <a:srgbClr val="FF0000"/>
                </a:solidFill>
                <a:latin typeface="華康超明體" pitchFamily="49" charset="-120"/>
                <a:ea typeface="華康超明體" pitchFamily="49" charset="-120"/>
              </a:rPr>
              <a:t>登錄第二</a:t>
            </a:r>
            <a:r>
              <a:rPr lang="zh-TW" altLang="en-US" sz="3800" kern="1200" dirty="0" smtClean="0">
                <a:solidFill>
                  <a:srgbClr val="FF0000"/>
                </a:solidFill>
                <a:latin typeface="華康超明體" pitchFamily="49" charset="-120"/>
                <a:ea typeface="華康超明體" pitchFamily="49" charset="-120"/>
              </a:rPr>
              <a:t>階段集體報名方式</a:t>
            </a:r>
            <a:endParaRPr lang="en-US" altLang="zh-TW" sz="3800" kern="1200" dirty="0" smtClean="0">
              <a:solidFill>
                <a:srgbClr val="FF0000"/>
              </a:solidFill>
              <a:latin typeface="華康超明體" pitchFamily="49" charset="-120"/>
              <a:ea typeface="華康超明體" pitchFamily="49" charset="-120"/>
            </a:endParaRPr>
          </a:p>
        </p:txBody>
      </p:sp>
    </p:spTree>
    <p:extLst>
      <p:ext uri="{BB962C8B-B14F-4D97-AF65-F5344CB8AC3E}">
        <p14:creationId xmlns:p14="http://schemas.microsoft.com/office/powerpoint/2010/main" val="22029917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374650" y="1124744"/>
            <a:ext cx="8712968" cy="4402696"/>
          </a:xfrm>
          <a:prstGeom prst="rect">
            <a:avLst/>
          </a:prstGeom>
        </p:spPr>
      </p:pic>
      <p:sp>
        <p:nvSpPr>
          <p:cNvPr id="296965" name="Rectangle 3"/>
          <p:cNvSpPr>
            <a:spLocks noGrp="1" noChangeArrowheads="1"/>
          </p:cNvSpPr>
          <p:nvPr>
            <p:ph type="title" idx="4294967295"/>
          </p:nvPr>
        </p:nvSpPr>
        <p:spPr>
          <a:xfrm>
            <a:off x="374650" y="214313"/>
            <a:ext cx="8229600" cy="795337"/>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報名單位確認</a:t>
            </a:r>
          </a:p>
        </p:txBody>
      </p:sp>
      <p:sp>
        <p:nvSpPr>
          <p:cNvPr id="346118" name="AutoShape 6"/>
          <p:cNvSpPr>
            <a:spLocks noChangeArrowheads="1"/>
          </p:cNvSpPr>
          <p:nvPr/>
        </p:nvSpPr>
        <p:spPr bwMode="auto">
          <a:xfrm>
            <a:off x="683568" y="1007269"/>
            <a:ext cx="4160837" cy="1285875"/>
          </a:xfrm>
          <a:prstGeom prst="wedgeRectCallout">
            <a:avLst>
              <a:gd name="adj1" fmla="val -20016"/>
              <a:gd name="adj2" fmla="val 7698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微軟正黑體" pitchFamily="34" charset="-120"/>
                <a:ea typeface="微軟正黑體" pitchFamily="34" charset="-120"/>
              </a:rPr>
              <a:t>系統</a:t>
            </a:r>
            <a:r>
              <a:rPr kumimoji="0" lang="zh-TW" altLang="en-US" dirty="0">
                <a:solidFill>
                  <a:srgbClr val="000000"/>
                </a:solidFill>
                <a:latin typeface="微軟正黑體" pitchFamily="34" charset="-120"/>
                <a:ea typeface="微軟正黑體" pitchFamily="34" charset="-120"/>
              </a:rPr>
              <a:t>若有未完成資料，</a:t>
            </a:r>
            <a:r>
              <a:rPr kumimoji="0" lang="zh-TW" altLang="en-US" dirty="0" smtClean="0">
                <a:solidFill>
                  <a:srgbClr val="000000"/>
                </a:solidFill>
                <a:latin typeface="微軟正黑體" pitchFamily="34" charset="-120"/>
                <a:ea typeface="微軟正黑體" pitchFamily="34" charset="-120"/>
              </a:rPr>
              <a:t>則無法進行單位確定送出，</a:t>
            </a:r>
            <a:r>
              <a:rPr kumimoji="0" lang="zh-TW" altLang="en-US" dirty="0">
                <a:solidFill>
                  <a:srgbClr val="000000"/>
                </a:solidFill>
                <a:latin typeface="微軟正黑體" pitchFamily="34" charset="-120"/>
                <a:ea typeface="微軟正黑體" pitchFamily="34" charset="-120"/>
              </a:rPr>
              <a:t>請承辦人員務必</a:t>
            </a:r>
            <a:r>
              <a:rPr kumimoji="0" lang="zh-TW" altLang="en-US" dirty="0" smtClean="0">
                <a:solidFill>
                  <a:srgbClr val="000000"/>
                </a:solidFill>
                <a:latin typeface="微軟正黑體" pitchFamily="34" charset="-120"/>
                <a:ea typeface="微軟正黑體" pitchFamily="34" charset="-120"/>
              </a:rPr>
              <a:t>於「一階報名」、「三、檢核考生報名資料」</a:t>
            </a:r>
            <a:r>
              <a:rPr kumimoji="0" lang="zh-TW" altLang="en-US" dirty="0">
                <a:solidFill>
                  <a:srgbClr val="000000"/>
                </a:solidFill>
                <a:latin typeface="微軟正黑體" pitchFamily="34" charset="-120"/>
                <a:ea typeface="微軟正黑體" pitchFamily="34" charset="-120"/>
              </a:rPr>
              <a:t>檢核報名</a:t>
            </a:r>
            <a:r>
              <a:rPr kumimoji="0" lang="zh-TW" altLang="en-US" dirty="0" smtClean="0">
                <a:solidFill>
                  <a:srgbClr val="000000"/>
                </a:solidFill>
                <a:latin typeface="微軟正黑體" pitchFamily="34" charset="-120"/>
                <a:ea typeface="微軟正黑體" pitchFamily="34" charset="-120"/>
              </a:rPr>
              <a:t>資料</a:t>
            </a:r>
            <a:endParaRPr kumimoji="0" lang="zh-TW" altLang="en-US" dirty="0">
              <a:solidFill>
                <a:srgbClr val="000000"/>
              </a:solidFill>
              <a:latin typeface="微軟正黑體" pitchFamily="34" charset="-120"/>
              <a:ea typeface="微軟正黑體" pitchFamily="34" charset="-120"/>
            </a:endParaRPr>
          </a:p>
        </p:txBody>
      </p:sp>
      <p:sp>
        <p:nvSpPr>
          <p:cNvPr id="346116" name="AutoShape 4"/>
          <p:cNvSpPr>
            <a:spLocks noChangeArrowheads="1"/>
          </p:cNvSpPr>
          <p:nvPr/>
        </p:nvSpPr>
        <p:spPr bwMode="auto">
          <a:xfrm>
            <a:off x="1043608" y="5430166"/>
            <a:ext cx="3214687" cy="1281113"/>
          </a:xfrm>
          <a:prstGeom prst="wedgeRectCallout">
            <a:avLst>
              <a:gd name="adj1" fmla="val 40152"/>
              <a:gd name="adj2" fmla="val -8781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最後完成報名確認，請仔細閱讀注意事項，</a:t>
            </a:r>
            <a:r>
              <a:rPr kumimoji="0" lang="zh-TW" altLang="en-US" dirty="0" smtClean="0">
                <a:solidFill>
                  <a:srgbClr val="000000"/>
                </a:solidFill>
                <a:latin typeface="微軟正黑體" pitchFamily="34" charset="-120"/>
                <a:ea typeface="微軟正黑體" pitchFamily="34" charset="-120"/>
              </a:rPr>
              <a:t>一經確定送出送出，即</a:t>
            </a:r>
            <a:r>
              <a:rPr kumimoji="0" lang="zh-TW" altLang="en-US" dirty="0">
                <a:solidFill>
                  <a:srgbClr val="000000"/>
                </a:solidFill>
                <a:latin typeface="微軟正黑體" pitchFamily="34" charset="-120"/>
                <a:ea typeface="微軟正黑體" pitchFamily="34" charset="-120"/>
              </a:rPr>
              <a:t>無法再修改任何報名資料， 也不予以退費</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49</a:t>
            </a:fld>
            <a:endParaRPr lang="en-US" altLang="zh-TW"/>
          </a:p>
        </p:txBody>
      </p:sp>
      <p:pic>
        <p:nvPicPr>
          <p:cNvPr id="5" name="圖片 4"/>
          <p:cNvPicPr>
            <a:picLocks noChangeAspect="1"/>
          </p:cNvPicPr>
          <p:nvPr/>
        </p:nvPicPr>
        <p:blipFill>
          <a:blip r:embed="rId4"/>
          <a:stretch>
            <a:fillRect/>
          </a:stretch>
        </p:blipFill>
        <p:spPr>
          <a:xfrm>
            <a:off x="5382038" y="3092901"/>
            <a:ext cx="3304762" cy="1847619"/>
          </a:xfrm>
          <a:prstGeom prst="rect">
            <a:avLst/>
          </a:prstGeom>
        </p:spPr>
      </p:pic>
      <p:sp>
        <p:nvSpPr>
          <p:cNvPr id="3" name="文字方塊 2"/>
          <p:cNvSpPr txBox="1"/>
          <p:nvPr/>
        </p:nvSpPr>
        <p:spPr>
          <a:xfrm>
            <a:off x="4427984" y="5586320"/>
            <a:ext cx="3888432" cy="977507"/>
          </a:xfrm>
          <a:prstGeom prst="rect">
            <a:avLst/>
          </a:prstGeom>
          <a:solidFill>
            <a:srgbClr val="FF0000"/>
          </a:solidFill>
          <a:ln w="9525" algn="ctr">
            <a:solidFill>
              <a:srgbClr val="78C85D"/>
            </a:solidFill>
            <a:miter lim="800000"/>
            <a:headEnd/>
            <a:tailEnd/>
          </a:ln>
          <a:effectLst>
            <a:outerShdw dist="20000" dir="5400000" rotWithShape="0">
              <a:srgbClr val="000000">
                <a:alpha val="37999"/>
              </a:srgbClr>
            </a:outerShdw>
          </a:effectLst>
        </p:spPr>
        <p:txBody>
          <a:bodyPr/>
          <a:lstStyle>
            <a:defPPr>
              <a:defRPr lang="zh-TW"/>
            </a:defPPr>
            <a:lvl1pPr>
              <a:defRPr kumimoji="0">
                <a:solidFill>
                  <a:srgbClr val="000000"/>
                </a:solidFill>
                <a:latin typeface="微軟正黑體" pitchFamily="34" charset="-120"/>
                <a:ea typeface="微軟正黑體" pitchFamily="34" charset="-120"/>
              </a:defRPr>
            </a:lvl1pPr>
          </a:lstStyle>
          <a:p>
            <a:r>
              <a:rPr lang="zh-TW" altLang="zh-TW" dirty="0">
                <a:solidFill>
                  <a:schemeClr val="bg1"/>
                </a:solidFill>
              </a:rPr>
              <a:t>因申請統一入學測驗成績複查而獲成績異動之考生，得</a:t>
            </a:r>
            <a:r>
              <a:rPr lang="zh-TW" altLang="en-US" dirty="0">
                <a:solidFill>
                  <a:schemeClr val="bg1"/>
                </a:solidFill>
              </a:rPr>
              <a:t>向本會</a:t>
            </a:r>
            <a:r>
              <a:rPr lang="zh-TW" altLang="zh-TW" dirty="0">
                <a:solidFill>
                  <a:schemeClr val="bg1"/>
                </a:solidFill>
              </a:rPr>
              <a:t>申請變更第一階段報名校系科（組）、學程</a:t>
            </a:r>
            <a:endParaRPr lang="zh-TW" altLang="en-US" dirty="0">
              <a:solidFill>
                <a:schemeClr val="bg1"/>
              </a:solidFill>
            </a:endParaRPr>
          </a:p>
        </p:txBody>
      </p:sp>
      <p:sp>
        <p:nvSpPr>
          <p:cNvPr id="9" name="矩形 8"/>
          <p:cNvSpPr/>
          <p:nvPr/>
        </p:nvSpPr>
        <p:spPr>
          <a:xfrm>
            <a:off x="6313206" y="1209368"/>
            <a:ext cx="1427146" cy="14386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07504" y="2060848"/>
            <a:ext cx="8928992"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2934" name="Rectangle 3"/>
          <p:cNvSpPr>
            <a:spLocks noChangeArrowheads="1"/>
          </p:cNvSpPr>
          <p:nvPr/>
        </p:nvSpPr>
        <p:spPr bwMode="auto">
          <a:xfrm>
            <a:off x="-5680" y="1412875"/>
            <a:ext cx="9144000" cy="5445125"/>
          </a:xfrm>
          <a:prstGeom prst="rect">
            <a:avLst/>
          </a:prstGeom>
          <a:solidFill>
            <a:schemeClr val="accent1">
              <a:lumMod val="40000"/>
              <a:lumOff val="60000"/>
              <a:alpha val="50000"/>
            </a:schemeClr>
          </a:solidFill>
          <a:ln w="9525">
            <a:noFill/>
            <a:miter lim="800000"/>
            <a:headEnd/>
            <a:tailEnd/>
          </a:ln>
        </p:spPr>
        <p:txBody>
          <a:bodyPr/>
          <a:lstStyle/>
          <a:p>
            <a:pPr marL="1344613" indent="-447675" eaLnBrk="1" hangingPunct="1">
              <a:lnSpc>
                <a:spcPct val="150000"/>
              </a:lnSpc>
              <a:spcBef>
                <a:spcPts val="0"/>
              </a:spcBef>
              <a:buClr>
                <a:schemeClr val="tx1"/>
              </a:buClr>
              <a:buFont typeface="華康超明體" pitchFamily="49" charset="-120"/>
              <a:buNone/>
            </a:pPr>
            <a:r>
              <a:rPr lang="zh-TW" altLang="en-US" sz="2200" dirty="0">
                <a:latin typeface="+mn-ea"/>
                <a:ea typeface="+mn-ea"/>
              </a:rPr>
              <a:t>三、甄選入學招生</a:t>
            </a:r>
            <a:r>
              <a:rPr lang="zh-TW" altLang="en-US" sz="2200" dirty="0">
                <a:solidFill>
                  <a:srgbClr val="FF0000"/>
                </a:solidFill>
                <a:latin typeface="+mn-ea"/>
                <a:ea typeface="+mn-ea"/>
              </a:rPr>
              <a:t>集體報名</a:t>
            </a:r>
            <a:r>
              <a:rPr lang="zh-TW" altLang="en-US" sz="2200" dirty="0">
                <a:latin typeface="+mn-ea"/>
                <a:ea typeface="+mn-ea"/>
              </a:rPr>
              <a:t>系統操作說明</a:t>
            </a:r>
            <a:endParaRPr lang="en-US" altLang="zh-TW" sz="2200" dirty="0">
              <a:latin typeface="+mn-ea"/>
              <a:ea typeface="+mn-ea"/>
            </a:endParaRPr>
          </a:p>
          <a:p>
            <a:pPr marL="2241550" indent="-1344613" eaLnBrk="1" hangingPunct="1">
              <a:lnSpc>
                <a:spcPct val="150000"/>
              </a:lnSpc>
              <a:spcBef>
                <a:spcPts val="0"/>
              </a:spcBef>
              <a:buClr>
                <a:schemeClr val="tx1"/>
              </a:buClr>
              <a:buFont typeface="華康超明體" pitchFamily="49" charset="-120"/>
              <a:buNone/>
            </a:pPr>
            <a:r>
              <a:rPr lang="zh-TW" altLang="en-US" sz="2200" dirty="0">
                <a:latin typeface="+mn-ea"/>
                <a:ea typeface="+mn-ea"/>
              </a:rPr>
              <a:t>四、甄選入學招生</a:t>
            </a:r>
            <a:r>
              <a:rPr lang="zh-TW" altLang="en-US" sz="2200" dirty="0">
                <a:solidFill>
                  <a:srgbClr val="FF0000"/>
                </a:solidFill>
                <a:latin typeface="+mn-ea"/>
                <a:ea typeface="+mn-ea"/>
              </a:rPr>
              <a:t>個別報名</a:t>
            </a:r>
            <a:r>
              <a:rPr lang="zh-TW" altLang="en-US" sz="2200" dirty="0">
                <a:latin typeface="+mn-ea"/>
                <a:ea typeface="+mn-ea"/>
              </a:rPr>
              <a:t>系統操作</a:t>
            </a:r>
            <a:r>
              <a:rPr lang="zh-TW" altLang="en-US" sz="2200" dirty="0" smtClean="0">
                <a:latin typeface="+mn-ea"/>
                <a:ea typeface="+mn-ea"/>
              </a:rPr>
              <a:t>說明</a:t>
            </a:r>
            <a:endParaRPr lang="en-US" altLang="zh-TW" sz="2200" dirty="0" smtClean="0">
              <a:latin typeface="+mn-ea"/>
              <a:ea typeface="+mn-ea"/>
            </a:endParaRPr>
          </a:p>
          <a:p>
            <a:pPr marL="1617663" lvl="2" indent="-263525">
              <a:lnSpc>
                <a:spcPct val="150000"/>
              </a:lnSpc>
              <a:spcBef>
                <a:spcPts val="0"/>
              </a:spcBef>
              <a:buClr>
                <a:schemeClr val="tx1"/>
              </a:buClr>
              <a:buFont typeface="華康超明體" pitchFamily="49" charset="-120"/>
              <a:buNone/>
            </a:pPr>
            <a:r>
              <a:rPr lang="en-US" altLang="zh-TW" sz="2200" dirty="0" smtClean="0">
                <a:latin typeface="+mn-ea"/>
                <a:ea typeface="+mn-ea"/>
              </a:rPr>
              <a:t>1</a:t>
            </a:r>
            <a:r>
              <a:rPr lang="en-US" altLang="zh-TW" sz="2200" dirty="0">
                <a:latin typeface="+mn-ea"/>
                <a:ea typeface="+mn-ea"/>
              </a:rPr>
              <a:t>.</a:t>
            </a:r>
            <a:r>
              <a:rPr lang="zh-TW" altLang="en-US" sz="2200" dirty="0">
                <a:latin typeface="+mn-ea"/>
                <a:ea typeface="+mn-ea"/>
              </a:rPr>
              <a:t>報名資格登錄系統</a:t>
            </a:r>
            <a:endParaRPr lang="en-US" altLang="zh-TW" sz="2200" dirty="0">
              <a:latin typeface="+mn-ea"/>
              <a:ea typeface="+mn-ea"/>
            </a:endParaRPr>
          </a:p>
          <a:p>
            <a:pPr marL="1617663" lvl="2" indent="-263525">
              <a:lnSpc>
                <a:spcPct val="150000"/>
              </a:lnSpc>
              <a:spcBef>
                <a:spcPts val="0"/>
              </a:spcBef>
              <a:buClr>
                <a:schemeClr val="tx1"/>
              </a:buClr>
              <a:buFont typeface="華康超明體" pitchFamily="49" charset="-120"/>
              <a:buNone/>
            </a:pPr>
            <a:r>
              <a:rPr lang="en-US" altLang="zh-TW" sz="2200" dirty="0">
                <a:latin typeface="+mn-ea"/>
                <a:ea typeface="+mn-ea"/>
              </a:rPr>
              <a:t>2.</a:t>
            </a:r>
            <a:r>
              <a:rPr lang="zh-TW" altLang="en-US" sz="2200" dirty="0">
                <a:latin typeface="+mn-ea"/>
                <a:ea typeface="+mn-ea"/>
              </a:rPr>
              <a:t>第一階段個別報名系統</a:t>
            </a:r>
            <a:endParaRPr lang="en-US" altLang="zh-TW" sz="2200" dirty="0">
              <a:latin typeface="+mn-ea"/>
              <a:ea typeface="+mn-ea"/>
            </a:endParaRPr>
          </a:p>
          <a:p>
            <a:pPr marL="1617663" lvl="2" indent="-263525">
              <a:lnSpc>
                <a:spcPct val="150000"/>
              </a:lnSpc>
              <a:spcBef>
                <a:spcPts val="0"/>
              </a:spcBef>
            </a:pPr>
            <a:r>
              <a:rPr lang="en-US" altLang="zh-TW" sz="2200" dirty="0">
                <a:latin typeface="+mn-ea"/>
                <a:ea typeface="+mn-ea"/>
              </a:rPr>
              <a:t>3.</a:t>
            </a:r>
            <a:r>
              <a:rPr lang="zh-TW" altLang="en-US" sz="2200" dirty="0">
                <a:latin typeface="+mn-ea"/>
                <a:ea typeface="+mn-ea"/>
              </a:rPr>
              <a:t>第二階段報名系統</a:t>
            </a:r>
            <a:endParaRPr lang="en-US" altLang="zh-TW" sz="2200" dirty="0">
              <a:latin typeface="+mn-ea"/>
              <a:ea typeface="+mn-ea"/>
            </a:endParaRPr>
          </a:p>
          <a:p>
            <a:pPr marL="1617663" lvl="2" indent="-263525">
              <a:lnSpc>
                <a:spcPct val="150000"/>
              </a:lnSpc>
              <a:spcBef>
                <a:spcPts val="0"/>
              </a:spcBef>
              <a:buClr>
                <a:schemeClr val="tx1"/>
              </a:buClr>
              <a:buFont typeface="華康超明體" pitchFamily="49" charset="-120"/>
              <a:buNone/>
            </a:pPr>
            <a:r>
              <a:rPr lang="en-US" altLang="zh-TW" sz="2200" dirty="0">
                <a:latin typeface="+mn-ea"/>
                <a:ea typeface="+mn-ea"/>
              </a:rPr>
              <a:t>4.</a:t>
            </a:r>
            <a:r>
              <a:rPr lang="zh-TW" altLang="en-US" sz="2200" dirty="0">
                <a:latin typeface="+mn-ea"/>
                <a:ea typeface="+mn-ea"/>
              </a:rPr>
              <a:t>就讀志願序登錄</a:t>
            </a:r>
            <a:r>
              <a:rPr lang="zh-TW" altLang="en-US" sz="2200" dirty="0" smtClean="0">
                <a:latin typeface="+mn-ea"/>
                <a:ea typeface="+mn-ea"/>
              </a:rPr>
              <a:t>系統</a:t>
            </a:r>
            <a:endParaRPr lang="zh-TW" altLang="en-US" sz="2000" dirty="0">
              <a:latin typeface="+mn-ea"/>
              <a:ea typeface="+mn-ea"/>
            </a:endParaRPr>
          </a:p>
        </p:txBody>
      </p:sp>
      <p:sp>
        <p:nvSpPr>
          <p:cNvPr id="6" name="矩形 5"/>
          <p:cNvSpPr/>
          <p:nvPr/>
        </p:nvSpPr>
        <p:spPr>
          <a:xfrm>
            <a:off x="611560" y="1268760"/>
            <a:ext cx="8064896"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Rectangle 2"/>
          <p:cNvSpPr txBox="1">
            <a:spLocks noChangeArrowheads="1"/>
          </p:cNvSpPr>
          <p:nvPr/>
        </p:nvSpPr>
        <p:spPr bwMode="auto">
          <a:xfrm>
            <a:off x="611560" y="404664"/>
            <a:ext cx="8038851" cy="7588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en-US" sz="3600" dirty="0">
                <a:solidFill>
                  <a:srgbClr val="161645"/>
                </a:solidFill>
                <a:latin typeface="華康超明體" pitchFamily="49" charset="-120"/>
                <a:ea typeface="華康超明體" pitchFamily="49" charset="-120"/>
              </a:rPr>
              <a:t>四技二專甄選</a:t>
            </a:r>
            <a:r>
              <a:rPr lang="zh-TW" altLang="en-US" sz="3600" dirty="0" smtClean="0">
                <a:solidFill>
                  <a:srgbClr val="161645"/>
                </a:solidFill>
                <a:latin typeface="華康超明體" pitchFamily="49" charset="-120"/>
                <a:ea typeface="華康超明體" pitchFamily="49" charset="-120"/>
              </a:rPr>
              <a:t>入學作業流程說明</a:t>
            </a:r>
            <a:endParaRPr kumimoji="1" lang="zh-TW" altLang="en-US" sz="3600" b="0" i="0" u="none" strike="noStrike" kern="0" cap="none" spc="0" normalizeH="0" baseline="0" noProof="0" dirty="0" smtClean="0">
              <a:ln>
                <a:noFill/>
              </a:ln>
              <a:solidFill>
                <a:srgbClr val="161645"/>
              </a:solidFill>
              <a:effectLst/>
              <a:uLnTx/>
              <a:uFillTx/>
              <a:latin typeface="華康超明體" pitchFamily="49" charset="-120"/>
              <a:ea typeface="華康超明體" pitchFamily="49" charset="-120"/>
              <a:cs typeface="+mj-cs"/>
            </a:endParaRPr>
          </a:p>
        </p:txBody>
      </p:sp>
      <p:sp>
        <p:nvSpPr>
          <p:cNvPr id="3" name="投影片編號版面配置區 2"/>
          <p:cNvSpPr>
            <a:spLocks noGrp="1"/>
          </p:cNvSpPr>
          <p:nvPr>
            <p:ph type="sldNum" sz="quarter" idx="12"/>
          </p:nvPr>
        </p:nvSpPr>
        <p:spPr/>
        <p:txBody>
          <a:bodyPr/>
          <a:lstStyle/>
          <a:p>
            <a:pPr>
              <a:defRPr/>
            </a:pPr>
            <a:fld id="{EBE3EE61-3F3D-47FA-8BA5-6513F9B77B0A}" type="slidenum">
              <a:rPr lang="zh-TW" altLang="en-US" smtClean="0"/>
              <a:pPr>
                <a:defRPr/>
              </a:pPr>
              <a:t>5</a:t>
            </a:fld>
            <a:endParaRPr lang="en-US" altLang="zh-TW"/>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lide(from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694979" y="980728"/>
            <a:ext cx="8331188" cy="5184576"/>
          </a:xfrm>
          <a:prstGeom prst="rect">
            <a:avLst/>
          </a:prstGeom>
        </p:spPr>
      </p:pic>
      <p:sp>
        <p:nvSpPr>
          <p:cNvPr id="297988" name="Rectangle 3"/>
          <p:cNvSpPr>
            <a:spLocks noGrp="1" noChangeArrowheads="1"/>
          </p:cNvSpPr>
          <p:nvPr>
            <p:ph type="title" idx="4294967295"/>
          </p:nvPr>
        </p:nvSpPr>
        <p:spPr>
          <a:xfrm>
            <a:off x="374650" y="141288"/>
            <a:ext cx="8229600" cy="928687"/>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一階報名</a:t>
            </a:r>
            <a:r>
              <a:rPr lang="en-US" altLang="zh-TW" sz="3800" kern="1200" dirty="0" smtClean="0">
                <a:solidFill>
                  <a:srgbClr val="FF0000"/>
                </a:solidFill>
                <a:latin typeface="華康超明體" pitchFamily="49" charset="-120"/>
                <a:ea typeface="華康超明體" pitchFamily="49" charset="-120"/>
              </a:rPr>
              <a:t>-</a:t>
            </a:r>
            <a:r>
              <a:rPr lang="zh-TW" altLang="en-US" sz="3800" kern="1200" dirty="0" smtClean="0">
                <a:solidFill>
                  <a:srgbClr val="FF0000"/>
                </a:solidFill>
                <a:latin typeface="華康超明體" pitchFamily="49" charset="-120"/>
                <a:ea typeface="華康超明體" pitchFamily="49" charset="-120"/>
              </a:rPr>
              <a:t>報表列印</a:t>
            </a:r>
          </a:p>
        </p:txBody>
      </p:sp>
      <p:sp>
        <p:nvSpPr>
          <p:cNvPr id="297990" name="Text Box 5"/>
          <p:cNvSpPr txBox="1">
            <a:spLocks noChangeArrowheads="1"/>
          </p:cNvSpPr>
          <p:nvPr/>
        </p:nvSpPr>
        <p:spPr bwMode="auto">
          <a:xfrm>
            <a:off x="5508104" y="332656"/>
            <a:ext cx="3456384" cy="1532727"/>
          </a:xfrm>
          <a:prstGeom prst="rect">
            <a:avLst/>
          </a:prstGeom>
          <a:solidFill>
            <a:srgbClr val="FFCC99"/>
          </a:solidFill>
          <a:ln w="9525">
            <a:solidFill>
              <a:srgbClr val="800000"/>
            </a:solidFill>
            <a:miter lim="800000"/>
            <a:headEnd/>
            <a:tailEnd/>
          </a:ln>
        </p:spPr>
        <p:txBody>
          <a:bodyPr wrap="square">
            <a:spAutoFit/>
          </a:bodyPr>
          <a:lstStyle/>
          <a:p>
            <a:pPr marL="209550" indent="-209550">
              <a:lnSpc>
                <a:spcPct val="130000"/>
              </a:lnSpc>
            </a:pPr>
            <a:r>
              <a:rPr kumimoji="0" lang="en-US" altLang="zh-TW" dirty="0" smtClean="0">
                <a:solidFill>
                  <a:srgbClr val="000000"/>
                </a:solidFill>
                <a:latin typeface="微軟正黑體" pitchFamily="34" charset="-120"/>
                <a:ea typeface="微軟正黑體" pitchFamily="34" charset="-120"/>
              </a:rPr>
              <a:t>1.A3-1</a:t>
            </a:r>
            <a:r>
              <a:rPr kumimoji="0" lang="zh-TW" altLang="en-US" dirty="0" smtClean="0">
                <a:solidFill>
                  <a:srgbClr val="000000"/>
                </a:solidFill>
                <a:latin typeface="微軟正黑體" pitchFamily="34" charset="-120"/>
                <a:ea typeface="微軟正黑體" pitchFamily="34" charset="-120"/>
              </a:rPr>
              <a:t>、</a:t>
            </a:r>
            <a:r>
              <a:rPr kumimoji="0" lang="en-US" altLang="zh-TW" dirty="0" smtClean="0">
                <a:solidFill>
                  <a:srgbClr val="000000"/>
                </a:solidFill>
                <a:latin typeface="微軟正黑體" pitchFamily="34" charset="-120"/>
                <a:ea typeface="微軟正黑體" pitchFamily="34" charset="-120"/>
              </a:rPr>
              <a:t>A3-2</a:t>
            </a:r>
            <a:r>
              <a:rPr kumimoji="0" lang="zh-TW" altLang="en-US" dirty="0" smtClean="0">
                <a:solidFill>
                  <a:srgbClr val="000000"/>
                </a:solidFill>
                <a:latin typeface="微軟正黑體" pitchFamily="34" charset="-120"/>
                <a:ea typeface="微軟正黑體" pitchFamily="34" charset="-120"/>
              </a:rPr>
              <a:t>、</a:t>
            </a:r>
            <a:r>
              <a:rPr kumimoji="0" lang="en-US" altLang="zh-TW" dirty="0" smtClean="0">
                <a:solidFill>
                  <a:srgbClr val="000000"/>
                </a:solidFill>
                <a:latin typeface="微軟正黑體" pitchFamily="34" charset="-120"/>
                <a:ea typeface="微軟正黑體" pitchFamily="34" charset="-120"/>
              </a:rPr>
              <a:t>A11</a:t>
            </a:r>
            <a:r>
              <a:rPr kumimoji="0" lang="zh-TW" altLang="en-US" dirty="0">
                <a:solidFill>
                  <a:srgbClr val="000000"/>
                </a:solidFill>
                <a:latin typeface="微軟正黑體" pitchFamily="34" charset="-120"/>
                <a:ea typeface="微軟正黑體" pitchFamily="34" charset="-120"/>
              </a:rPr>
              <a:t>需繳回</a:t>
            </a:r>
            <a:r>
              <a:rPr kumimoji="0" lang="zh-TW" altLang="en-US" dirty="0" smtClean="0">
                <a:solidFill>
                  <a:srgbClr val="000000"/>
                </a:solidFill>
                <a:latin typeface="微軟正黑體" pitchFamily="34" charset="-120"/>
                <a:ea typeface="微軟正黑體" pitchFamily="34" charset="-120"/>
              </a:rPr>
              <a:t>本委員會</a:t>
            </a:r>
            <a:r>
              <a:rPr kumimoji="0" lang="en-US" altLang="zh-TW" dirty="0" smtClean="0">
                <a:solidFill>
                  <a:srgbClr val="000000"/>
                </a:solidFill>
                <a:latin typeface="微軟正黑體" pitchFamily="34" charset="-120"/>
                <a:ea typeface="微軟正黑體" pitchFamily="34" charset="-120"/>
              </a:rPr>
              <a:t>(A11</a:t>
            </a:r>
            <a:r>
              <a:rPr kumimoji="0" lang="zh-TW" altLang="en-US" dirty="0" smtClean="0">
                <a:solidFill>
                  <a:srgbClr val="000000"/>
                </a:solidFill>
                <a:latin typeface="微軟正黑體" pitchFamily="34" charset="-120"/>
                <a:ea typeface="微軟正黑體" pitchFamily="34" charset="-120"/>
              </a:rPr>
              <a:t>先傳真並來電確認</a:t>
            </a:r>
            <a:r>
              <a:rPr kumimoji="0" lang="en-US" altLang="zh-TW" dirty="0" smtClean="0">
                <a:solidFill>
                  <a:srgbClr val="000000"/>
                </a:solidFill>
                <a:latin typeface="微軟正黑體" pitchFamily="34" charset="-120"/>
                <a:ea typeface="微軟正黑體" pitchFamily="34" charset="-120"/>
              </a:rPr>
              <a:t>)</a:t>
            </a:r>
            <a:endParaRPr kumimoji="0" lang="zh-TW" altLang="en-US" dirty="0" smtClean="0">
              <a:solidFill>
                <a:srgbClr val="000000"/>
              </a:solidFill>
              <a:latin typeface="微軟正黑體" pitchFamily="34" charset="-120"/>
              <a:ea typeface="微軟正黑體" pitchFamily="34" charset="-120"/>
            </a:endParaRPr>
          </a:p>
          <a:p>
            <a:pPr marL="209550" indent="-209550">
              <a:lnSpc>
                <a:spcPct val="130000"/>
              </a:lnSpc>
            </a:pPr>
            <a:r>
              <a:rPr kumimoji="0" lang="en-US" altLang="zh-TW" dirty="0" smtClean="0">
                <a:solidFill>
                  <a:srgbClr val="000000"/>
                </a:solidFill>
                <a:latin typeface="微軟正黑體" pitchFamily="34" charset="-120"/>
                <a:ea typeface="微軟正黑體" pitchFamily="34" charset="-120"/>
              </a:rPr>
              <a:t>2.A14</a:t>
            </a:r>
            <a:r>
              <a:rPr kumimoji="0" lang="zh-TW" altLang="en-US" dirty="0" smtClean="0">
                <a:solidFill>
                  <a:srgbClr val="000000"/>
                </a:solidFill>
                <a:latin typeface="微軟正黑體" pitchFamily="34" charset="-120"/>
                <a:ea typeface="微軟正黑體" pitchFamily="34" charset="-120"/>
              </a:rPr>
              <a:t>發給考生</a:t>
            </a:r>
            <a:endParaRPr kumimoji="0" lang="en-US" altLang="zh-TW" dirty="0" smtClean="0">
              <a:solidFill>
                <a:srgbClr val="000000"/>
              </a:solidFill>
              <a:latin typeface="微軟正黑體" pitchFamily="34" charset="-120"/>
              <a:ea typeface="微軟正黑體" pitchFamily="34" charset="-120"/>
            </a:endParaRPr>
          </a:p>
          <a:p>
            <a:pPr marL="209550" indent="-209550">
              <a:lnSpc>
                <a:spcPct val="130000"/>
              </a:lnSpc>
            </a:pPr>
            <a:r>
              <a:rPr kumimoji="0" lang="en-US" altLang="zh-TW" dirty="0" smtClean="0">
                <a:solidFill>
                  <a:srgbClr val="000000"/>
                </a:solidFill>
                <a:latin typeface="微軟正黑體" pitchFamily="34" charset="-120"/>
                <a:ea typeface="微軟正黑體" pitchFamily="34" charset="-120"/>
              </a:rPr>
              <a:t>3.</a:t>
            </a:r>
            <a:r>
              <a:rPr kumimoji="0" lang="zh-TW" altLang="en-US" dirty="0" smtClean="0">
                <a:solidFill>
                  <a:srgbClr val="000000"/>
                </a:solidFill>
                <a:latin typeface="微軟正黑體" pitchFamily="34" charset="-120"/>
                <a:ea typeface="微軟正黑體" pitchFamily="34" charset="-120"/>
              </a:rPr>
              <a:t>其餘報表自行留存</a:t>
            </a:r>
            <a:endParaRPr kumimoji="0" lang="en-US" altLang="zh-TW" dirty="0" smtClean="0">
              <a:solidFill>
                <a:srgbClr val="000000"/>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50</a:t>
            </a:fld>
            <a:endParaRPr lang="en-US" altLang="zh-TW"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251520" y="1007565"/>
            <a:ext cx="8747233" cy="5603825"/>
          </a:xfrm>
          <a:prstGeom prst="rect">
            <a:avLst/>
          </a:prstGeom>
        </p:spPr>
      </p:pic>
      <p:sp>
        <p:nvSpPr>
          <p:cNvPr id="299012" name="Rectangle 3"/>
          <p:cNvSpPr>
            <a:spLocks noGrp="1" noChangeArrowheads="1"/>
          </p:cNvSpPr>
          <p:nvPr>
            <p:ph type="title" idx="4294967295"/>
          </p:nvPr>
        </p:nvSpPr>
        <p:spPr>
          <a:xfrm>
            <a:off x="0" y="285750"/>
            <a:ext cx="8229600" cy="795338"/>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一階報表列印－繳費單列印</a:t>
            </a:r>
          </a:p>
        </p:txBody>
      </p:sp>
      <p:sp>
        <p:nvSpPr>
          <p:cNvPr id="347142" name="AutoShape 6"/>
          <p:cNvSpPr>
            <a:spLocks noChangeArrowheads="1"/>
          </p:cNvSpPr>
          <p:nvPr/>
        </p:nvSpPr>
        <p:spPr bwMode="auto">
          <a:xfrm>
            <a:off x="5220072" y="1998633"/>
            <a:ext cx="1120653" cy="425450"/>
          </a:xfrm>
          <a:prstGeom prst="wedgeRectCallout">
            <a:avLst>
              <a:gd name="adj1" fmla="val -74255"/>
              <a:gd name="adj2" fmla="val 10708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微軟正黑體" pitchFamily="34" charset="-120"/>
                <a:ea typeface="微軟正黑體" pitchFamily="34" charset="-120"/>
              </a:rPr>
              <a:t>繳費資訊</a:t>
            </a:r>
            <a:endParaRPr kumimoji="0" lang="zh-TW" altLang="en-US" dirty="0">
              <a:solidFill>
                <a:srgbClr val="000000"/>
              </a:solidFill>
              <a:latin typeface="微軟正黑體" pitchFamily="34" charset="-120"/>
              <a:ea typeface="微軟正黑體" pitchFamily="34" charset="-120"/>
            </a:endParaRPr>
          </a:p>
        </p:txBody>
      </p:sp>
      <p:sp>
        <p:nvSpPr>
          <p:cNvPr id="347144" name="AutoShape 8"/>
          <p:cNvSpPr>
            <a:spLocks noChangeArrowheads="1"/>
          </p:cNvSpPr>
          <p:nvPr/>
        </p:nvSpPr>
        <p:spPr bwMode="auto">
          <a:xfrm>
            <a:off x="539552" y="6385283"/>
            <a:ext cx="2425700" cy="360363"/>
          </a:xfrm>
          <a:prstGeom prst="wedgeRectCallout">
            <a:avLst>
              <a:gd name="adj1" fmla="val 89368"/>
              <a:gd name="adj2" fmla="val -116352"/>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請於此下載繳費單</a:t>
            </a:r>
          </a:p>
        </p:txBody>
      </p:sp>
      <p:sp>
        <p:nvSpPr>
          <p:cNvPr id="347145" name="AutoShape 9"/>
          <p:cNvSpPr>
            <a:spLocks noChangeArrowheads="1"/>
          </p:cNvSpPr>
          <p:nvPr/>
        </p:nvSpPr>
        <p:spPr bwMode="auto">
          <a:xfrm>
            <a:off x="7236296" y="5589240"/>
            <a:ext cx="1590808" cy="334962"/>
          </a:xfrm>
          <a:prstGeom prst="wedgeRectCallout">
            <a:avLst>
              <a:gd name="adj1" fmla="val -65671"/>
              <a:gd name="adj2" fmla="val 4169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微軟正黑體" pitchFamily="34" charset="-120"/>
                <a:ea typeface="微軟正黑體" pitchFamily="34" charset="-120"/>
              </a:rPr>
              <a:t>顯示繳費情形</a:t>
            </a:r>
            <a:endParaRPr kumimoji="0" lang="zh-TW" altLang="en-US" dirty="0">
              <a:solidFill>
                <a:srgbClr val="000000"/>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51</a:t>
            </a:fld>
            <a:endParaRPr lang="en-US" altLang="zh-TW" dirty="0"/>
          </a:p>
        </p:txBody>
      </p:sp>
      <p:sp>
        <p:nvSpPr>
          <p:cNvPr id="3" name="矩形 2"/>
          <p:cNvSpPr/>
          <p:nvPr/>
        </p:nvSpPr>
        <p:spPr>
          <a:xfrm>
            <a:off x="1089129" y="2043384"/>
            <a:ext cx="3536007" cy="449512"/>
          </a:xfrm>
          <a:prstGeom prst="rect">
            <a:avLst/>
          </a:prstGeom>
          <a:solidFill>
            <a:srgbClr val="FDF2BA">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084168" y="1124744"/>
            <a:ext cx="129614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5044581" y="5870542"/>
            <a:ext cx="823563"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4554375" y="5866390"/>
            <a:ext cx="377665" cy="11147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170916" y="5859819"/>
            <a:ext cx="247236"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6619597" y="5085184"/>
            <a:ext cx="616700"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276545" y="5187659"/>
            <a:ext cx="423247"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5822737" y="5197797"/>
            <a:ext cx="405448" cy="9233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52</a:t>
            </a:fld>
            <a:endParaRPr lang="en-US" altLang="zh-TW"/>
          </a:p>
        </p:txBody>
      </p:sp>
      <p:pic>
        <p:nvPicPr>
          <p:cNvPr id="3" name="圖片 2"/>
          <p:cNvPicPr>
            <a:picLocks noChangeAspect="1"/>
          </p:cNvPicPr>
          <p:nvPr/>
        </p:nvPicPr>
        <p:blipFill>
          <a:blip r:embed="rId2"/>
          <a:stretch>
            <a:fillRect/>
          </a:stretch>
        </p:blipFill>
        <p:spPr>
          <a:xfrm>
            <a:off x="179511" y="1081088"/>
            <a:ext cx="8841071" cy="5544089"/>
          </a:xfrm>
          <a:prstGeom prst="rect">
            <a:avLst/>
          </a:prstGeom>
        </p:spPr>
      </p:pic>
      <p:sp>
        <p:nvSpPr>
          <p:cNvPr id="4" name="矩形 3"/>
          <p:cNvSpPr/>
          <p:nvPr/>
        </p:nvSpPr>
        <p:spPr>
          <a:xfrm>
            <a:off x="4576910" y="4869160"/>
            <a:ext cx="3096344"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Rectangle 3"/>
          <p:cNvSpPr txBox="1">
            <a:spLocks noChangeArrowheads="1"/>
          </p:cNvSpPr>
          <p:nvPr/>
        </p:nvSpPr>
        <p:spPr bwMode="auto">
          <a:xfrm>
            <a:off x="0" y="285750"/>
            <a:ext cx="8820472" cy="7953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800" kern="1200" dirty="0" smtClean="0">
                <a:solidFill>
                  <a:srgbClr val="FF0000"/>
                </a:solidFill>
                <a:latin typeface="華康超明體" pitchFamily="49" charset="-120"/>
                <a:ea typeface="華康超明體" pitchFamily="49" charset="-120"/>
              </a:rPr>
              <a:t>一階報表列印－考生通行碼領取確認單</a:t>
            </a:r>
          </a:p>
        </p:txBody>
      </p:sp>
      <p:sp>
        <p:nvSpPr>
          <p:cNvPr id="6" name="文字方塊 5"/>
          <p:cNvSpPr txBox="1"/>
          <p:nvPr/>
        </p:nvSpPr>
        <p:spPr>
          <a:xfrm>
            <a:off x="251520" y="6483350"/>
            <a:ext cx="8568951" cy="276999"/>
          </a:xfrm>
          <a:prstGeom prst="rect">
            <a:avLst/>
          </a:prstGeom>
          <a:solidFill>
            <a:srgbClr val="FF0000"/>
          </a:solidFill>
          <a:ln w="15875">
            <a:solidFill>
              <a:srgbClr val="C00000"/>
            </a:solidFill>
          </a:ln>
        </p:spPr>
        <p:txBody>
          <a:bodyPr wrap="square" rtlCol="0">
            <a:spAutoFit/>
          </a:bodyPr>
          <a:lstStyle/>
          <a:p>
            <a:pPr algn="ctr"/>
            <a:r>
              <a:rPr lang="zh-TW" altLang="en-US" sz="1200" b="1" dirty="0" smtClean="0">
                <a:solidFill>
                  <a:schemeClr val="bg1"/>
                </a:solidFill>
              </a:rPr>
              <a:t>本學年度考生使用本招生各系統查詢或登錄資料均須通行碼，請務必通知考生領取，並囑妥善保存，切勿遺失或交付他人使用。</a:t>
            </a:r>
            <a:endParaRPr lang="en-US" altLang="zh-TW" sz="1200" b="1" dirty="0" smtClean="0">
              <a:solidFill>
                <a:schemeClr val="bg1"/>
              </a:solidFill>
            </a:endParaRPr>
          </a:p>
        </p:txBody>
      </p:sp>
      <p:sp>
        <p:nvSpPr>
          <p:cNvPr id="7" name="矩形 6"/>
          <p:cNvSpPr/>
          <p:nvPr/>
        </p:nvSpPr>
        <p:spPr>
          <a:xfrm>
            <a:off x="6277060" y="1164359"/>
            <a:ext cx="139619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7500743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95536" y="1009573"/>
            <a:ext cx="7732701" cy="4272336"/>
          </a:xfrm>
          <a:prstGeom prst="rect">
            <a:avLst/>
          </a:prstGeom>
        </p:spPr>
      </p:pic>
      <p:sp>
        <p:nvSpPr>
          <p:cNvPr id="300036" name="Rectangle 3"/>
          <p:cNvSpPr>
            <a:spLocks noGrp="1" noChangeArrowheads="1"/>
          </p:cNvSpPr>
          <p:nvPr>
            <p:ph type="title" idx="4294967295"/>
          </p:nvPr>
        </p:nvSpPr>
        <p:spPr>
          <a:xfrm>
            <a:off x="0" y="204788"/>
            <a:ext cx="8229600" cy="795337"/>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報名資料查詢（學校報名人數）</a:t>
            </a:r>
          </a:p>
        </p:txBody>
      </p:sp>
      <p:sp>
        <p:nvSpPr>
          <p:cNvPr id="348164" name="AutoShape 4"/>
          <p:cNvSpPr>
            <a:spLocks noChangeArrowheads="1"/>
          </p:cNvSpPr>
          <p:nvPr/>
        </p:nvSpPr>
        <p:spPr bwMode="auto">
          <a:xfrm>
            <a:off x="4932040" y="4643437"/>
            <a:ext cx="2848201" cy="447675"/>
          </a:xfrm>
          <a:prstGeom prst="wedgeRectCallout">
            <a:avLst>
              <a:gd name="adj1" fmla="val -47103"/>
              <a:gd name="adj2" fmla="val -19546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顯示該校各班級報名</a:t>
            </a:r>
            <a:r>
              <a:rPr kumimoji="0" lang="zh-TW" altLang="en-US" dirty="0" smtClean="0">
                <a:solidFill>
                  <a:srgbClr val="000000"/>
                </a:solidFill>
                <a:latin typeface="微軟正黑體" pitchFamily="34" charset="-120"/>
                <a:ea typeface="微軟正黑體" pitchFamily="34" charset="-120"/>
              </a:rPr>
              <a:t>人數</a:t>
            </a:r>
            <a:endParaRPr kumimoji="0" lang="zh-TW" altLang="en-US" dirty="0">
              <a:solidFill>
                <a:srgbClr val="000000"/>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53</a:t>
            </a:fld>
            <a:endParaRPr lang="en-US" altLang="zh-TW"/>
          </a:p>
        </p:txBody>
      </p:sp>
      <p:sp>
        <p:nvSpPr>
          <p:cNvPr id="6" name="矩形 5"/>
          <p:cNvSpPr/>
          <p:nvPr/>
        </p:nvSpPr>
        <p:spPr>
          <a:xfrm>
            <a:off x="5785446" y="1056203"/>
            <a:ext cx="1234826" cy="10085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3568" y="1320800"/>
            <a:ext cx="7884368" cy="5408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1060" name="Rectangle 3"/>
          <p:cNvSpPr>
            <a:spLocks noGrp="1" noChangeArrowheads="1"/>
          </p:cNvSpPr>
          <p:nvPr>
            <p:ph type="title" idx="4294967295"/>
          </p:nvPr>
        </p:nvSpPr>
        <p:spPr>
          <a:xfrm>
            <a:off x="0" y="141288"/>
            <a:ext cx="8229600" cy="938212"/>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報名資料查詢（學生報名系科）</a:t>
            </a:r>
          </a:p>
        </p:txBody>
      </p:sp>
      <p:sp>
        <p:nvSpPr>
          <p:cNvPr id="349188" name="AutoShape 4"/>
          <p:cNvSpPr>
            <a:spLocks noChangeArrowheads="1"/>
          </p:cNvSpPr>
          <p:nvPr/>
        </p:nvSpPr>
        <p:spPr bwMode="auto">
          <a:xfrm>
            <a:off x="6750975" y="3813175"/>
            <a:ext cx="1839913" cy="736600"/>
          </a:xfrm>
          <a:prstGeom prst="wedgeRectCallout">
            <a:avLst>
              <a:gd name="adj1" fmla="val -68098"/>
              <a:gd name="adj2" fmla="val -9098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顯示學生報名相關資料</a:t>
            </a:r>
          </a:p>
        </p:txBody>
      </p:sp>
      <p:sp>
        <p:nvSpPr>
          <p:cNvPr id="349189" name="AutoShape 5"/>
          <p:cNvSpPr>
            <a:spLocks noChangeArrowheads="1"/>
          </p:cNvSpPr>
          <p:nvPr/>
        </p:nvSpPr>
        <p:spPr bwMode="auto">
          <a:xfrm>
            <a:off x="5921028" y="1567582"/>
            <a:ext cx="3043460" cy="349250"/>
          </a:xfrm>
          <a:prstGeom prst="wedgeRectCallout">
            <a:avLst>
              <a:gd name="adj1" fmla="val -62594"/>
              <a:gd name="adj2" fmla="val 9054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可將查詢結果匯出</a:t>
            </a:r>
            <a:r>
              <a:rPr kumimoji="0" lang="en-US" altLang="zh-TW" dirty="0">
                <a:solidFill>
                  <a:srgbClr val="000000"/>
                </a:solidFill>
                <a:latin typeface="微軟正黑體" pitchFamily="34" charset="-120"/>
                <a:ea typeface="微軟正黑體" pitchFamily="34" charset="-120"/>
              </a:rPr>
              <a:t>Excel</a:t>
            </a:r>
            <a:r>
              <a:rPr kumimoji="0" lang="zh-TW" altLang="en-US" dirty="0">
                <a:solidFill>
                  <a:srgbClr val="000000"/>
                </a:solidFill>
                <a:latin typeface="微軟正黑體" pitchFamily="34" charset="-120"/>
                <a:ea typeface="微軟正黑體" pitchFamily="34" charset="-120"/>
              </a:rPr>
              <a:t>名單</a:t>
            </a:r>
          </a:p>
        </p:txBody>
      </p:sp>
      <p:sp>
        <p:nvSpPr>
          <p:cNvPr id="349190" name="AutoShape 6"/>
          <p:cNvSpPr>
            <a:spLocks noChangeArrowheads="1"/>
          </p:cNvSpPr>
          <p:nvPr/>
        </p:nvSpPr>
        <p:spPr bwMode="auto">
          <a:xfrm>
            <a:off x="683568" y="1709663"/>
            <a:ext cx="2028825" cy="414337"/>
          </a:xfrm>
          <a:prstGeom prst="wedgeRectCallout">
            <a:avLst>
              <a:gd name="adj1" fmla="val 64243"/>
              <a:gd name="adj2" fmla="val 5616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可依班級查詢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54</a:t>
            </a:fld>
            <a:endParaRPr lang="en-US" altLang="zh-TW"/>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23528" y="1048629"/>
            <a:ext cx="8469642" cy="5044667"/>
          </a:xfrm>
          <a:prstGeom prst="rect">
            <a:avLst/>
          </a:prstGeom>
        </p:spPr>
      </p:pic>
      <p:sp>
        <p:nvSpPr>
          <p:cNvPr id="303108" name="Rectangle 3"/>
          <p:cNvSpPr>
            <a:spLocks noGrp="1" noChangeArrowheads="1"/>
          </p:cNvSpPr>
          <p:nvPr>
            <p:ph type="title" idx="4294967295"/>
          </p:nvPr>
        </p:nvSpPr>
        <p:spPr>
          <a:xfrm>
            <a:off x="0" y="214313"/>
            <a:ext cx="8229600" cy="866775"/>
          </a:xfrm>
        </p:spPr>
        <p:txBody>
          <a:bodyPr/>
          <a:lstStyle/>
          <a:p>
            <a:pPr eaLnBrk="1" hangingPunct="1"/>
            <a:r>
              <a:rPr lang="zh-TW" altLang="en-US" sz="3800" kern="1200" dirty="0" smtClean="0">
                <a:solidFill>
                  <a:srgbClr val="FF0000"/>
                </a:solidFill>
                <a:latin typeface="華康超明體" pitchFamily="49" charset="-120"/>
                <a:ea typeface="華康超明體" pitchFamily="49" charset="-120"/>
              </a:rPr>
              <a:t>報名資料查詢（學生基本資料）</a:t>
            </a:r>
          </a:p>
        </p:txBody>
      </p:sp>
      <p:sp>
        <p:nvSpPr>
          <p:cNvPr id="352260" name="AutoShape 4"/>
          <p:cNvSpPr>
            <a:spLocks noChangeArrowheads="1"/>
          </p:cNvSpPr>
          <p:nvPr/>
        </p:nvSpPr>
        <p:spPr bwMode="auto">
          <a:xfrm>
            <a:off x="4602496" y="1628800"/>
            <a:ext cx="3902075" cy="406400"/>
          </a:xfrm>
          <a:prstGeom prst="wedgeRectCallout">
            <a:avLst>
              <a:gd name="adj1" fmla="val -24087"/>
              <a:gd name="adj2" fmla="val 9843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可將查詢結果匯出</a:t>
            </a:r>
            <a:r>
              <a:rPr kumimoji="0" lang="en-US" altLang="zh-TW" dirty="0">
                <a:solidFill>
                  <a:srgbClr val="000000"/>
                </a:solidFill>
                <a:latin typeface="微軟正黑體" pitchFamily="34" charset="-120"/>
                <a:ea typeface="微軟正黑體" pitchFamily="34" charset="-120"/>
              </a:rPr>
              <a:t>Excel</a:t>
            </a:r>
            <a:r>
              <a:rPr kumimoji="0" lang="zh-TW" altLang="en-US" dirty="0">
                <a:solidFill>
                  <a:srgbClr val="000000"/>
                </a:solidFill>
                <a:latin typeface="微軟正黑體" pitchFamily="34" charset="-120"/>
                <a:ea typeface="微軟正黑體" pitchFamily="34" charset="-120"/>
              </a:rPr>
              <a:t>名單</a:t>
            </a:r>
          </a:p>
        </p:txBody>
      </p:sp>
      <p:sp>
        <p:nvSpPr>
          <p:cNvPr id="352261" name="AutoShape 5"/>
          <p:cNvSpPr>
            <a:spLocks noChangeArrowheads="1"/>
          </p:cNvSpPr>
          <p:nvPr/>
        </p:nvSpPr>
        <p:spPr bwMode="auto">
          <a:xfrm>
            <a:off x="683568" y="2130843"/>
            <a:ext cx="2198688" cy="312738"/>
          </a:xfrm>
          <a:prstGeom prst="wedgeRectCallout">
            <a:avLst>
              <a:gd name="adj1" fmla="val 67907"/>
              <a:gd name="adj2" fmla="val -126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可依班級查詢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55</a:t>
            </a:fld>
            <a:endParaRPr lang="en-US" altLang="zh-TW"/>
          </a:p>
        </p:txBody>
      </p:sp>
      <p:sp>
        <p:nvSpPr>
          <p:cNvPr id="7" name="矩形 6"/>
          <p:cNvSpPr/>
          <p:nvPr/>
        </p:nvSpPr>
        <p:spPr>
          <a:xfrm>
            <a:off x="6159072" y="1174191"/>
            <a:ext cx="1365255"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5" name="Rectangle 2"/>
          <p:cNvSpPr>
            <a:spLocks noGrp="1" noChangeArrowheads="1"/>
          </p:cNvSpPr>
          <p:nvPr>
            <p:ph type="subTitle" idx="4294967295"/>
          </p:nvPr>
        </p:nvSpPr>
        <p:spPr>
          <a:xfrm>
            <a:off x="0" y="1124744"/>
            <a:ext cx="9144000" cy="4295800"/>
          </a:xfrm>
        </p:spPr>
        <p:txBody>
          <a:bodyPr lIns="0" rIns="18288"/>
          <a:lstStyle/>
          <a:p>
            <a:pPr marL="0" indent="0" algn="ctr" eaLnBrk="1" hangingPunct="1">
              <a:lnSpc>
                <a:spcPct val="130000"/>
              </a:lnSpc>
              <a:spcBef>
                <a:spcPct val="0"/>
              </a:spcBef>
              <a:buFont typeface="Wingdings 2" pitchFamily="18" charset="2"/>
              <a:buNone/>
            </a:pPr>
            <a:r>
              <a:rPr lang="zh-TW" altLang="en-US" sz="3600" kern="1200" dirty="0" smtClean="0">
                <a:latin typeface="華康超明體" pitchFamily="49" charset="-120"/>
                <a:ea typeface="華康超明體" pitchFamily="49" charset="-120"/>
              </a:rPr>
              <a:t>甄選入學招生集體報名系統</a:t>
            </a:r>
          </a:p>
          <a:p>
            <a:pPr marL="0" indent="0" algn="ctr" eaLnBrk="1" hangingPunct="1">
              <a:lnSpc>
                <a:spcPct val="120000"/>
              </a:lnSpc>
              <a:buNone/>
            </a:pPr>
            <a:r>
              <a:rPr lang="zh-TW" altLang="en-US" sz="2800" dirty="0" smtClean="0">
                <a:solidFill>
                  <a:srgbClr val="FF3300"/>
                </a:solidFill>
                <a:latin typeface="微軟正黑體" pitchFamily="34" charset="-120"/>
                <a:ea typeface="微軟正黑體" pitchFamily="34" charset="-120"/>
              </a:rPr>
              <a:t>二階報名</a:t>
            </a:r>
            <a:r>
              <a:rPr lang="en-US" altLang="zh-TW" sz="2800" dirty="0" smtClean="0">
                <a:solidFill>
                  <a:srgbClr val="FF3300"/>
                </a:solidFill>
                <a:latin typeface="微軟正黑體" pitchFamily="34" charset="-120"/>
                <a:ea typeface="微軟正黑體" pitchFamily="34" charset="-120"/>
              </a:rPr>
              <a:t>(104/6/1 10:00 ~ 104/6/5 17:00)</a:t>
            </a:r>
          </a:p>
          <a:p>
            <a:pPr marL="0" indent="0" algn="ctr" eaLnBrk="1" hangingPunct="1">
              <a:lnSpc>
                <a:spcPct val="120000"/>
              </a:lnSpc>
              <a:spcBef>
                <a:spcPct val="0"/>
              </a:spcBef>
              <a:buFontTx/>
              <a:buNone/>
            </a:pPr>
            <a:r>
              <a:rPr lang="zh-TW" altLang="en-US" sz="2800" dirty="0" smtClean="0">
                <a:latin typeface="微軟正黑體" pitchFamily="34" charset="-120"/>
                <a:ea typeface="微軟正黑體" pitchFamily="34" charset="-120"/>
              </a:rPr>
              <a:t>勾選報名二階考生，就讀學校辦理集體繳費及繳件</a:t>
            </a:r>
            <a:endParaRPr lang="en-US" altLang="zh-TW" sz="2800" dirty="0" smtClean="0">
              <a:latin typeface="微軟正黑體" pitchFamily="34" charset="-120"/>
              <a:ea typeface="微軟正黑體" pitchFamily="34" charset="-120"/>
            </a:endParaRPr>
          </a:p>
          <a:p>
            <a:pPr marL="1279525" lvl="4" indent="0" eaLnBrk="1" hangingPunct="1">
              <a:lnSpc>
                <a:spcPct val="120000"/>
              </a:lnSpc>
            </a:pPr>
            <a:r>
              <a:rPr lang="en-US" altLang="zh-TW" sz="2200" dirty="0" smtClean="0">
                <a:solidFill>
                  <a:srgbClr val="FF0000"/>
                </a:solidFill>
                <a:latin typeface="微軟正黑體" pitchFamily="34" charset="-120"/>
                <a:ea typeface="微軟正黑體" pitchFamily="34" charset="-120"/>
              </a:rPr>
              <a:t>104/6/1</a:t>
            </a:r>
            <a:r>
              <a:rPr lang="zh-TW" altLang="en-US" sz="2200" dirty="0" smtClean="0">
                <a:solidFill>
                  <a:srgbClr val="FF0000"/>
                </a:solidFill>
                <a:latin typeface="微軟正黑體" pitchFamily="34" charset="-120"/>
                <a:ea typeface="微軟正黑體" pitchFamily="34" charset="-120"/>
              </a:rPr>
              <a:t>～</a:t>
            </a:r>
            <a:r>
              <a:rPr lang="en-US" altLang="zh-TW" sz="2200" dirty="0" smtClean="0">
                <a:solidFill>
                  <a:srgbClr val="FF0000"/>
                </a:solidFill>
                <a:latin typeface="微軟正黑體" pitchFamily="34" charset="-120"/>
                <a:ea typeface="微軟正黑體" pitchFamily="34" charset="-120"/>
              </a:rPr>
              <a:t>104/6/5 </a:t>
            </a:r>
            <a:r>
              <a:rPr lang="zh-TW" altLang="en-US" sz="2200" dirty="0" smtClean="0">
                <a:solidFill>
                  <a:srgbClr val="FF0000"/>
                </a:solidFill>
                <a:latin typeface="微軟正黑體" pitchFamily="34" charset="-120"/>
                <a:ea typeface="微軟正黑體" pitchFamily="34" charset="-120"/>
              </a:rPr>
              <a:t>集體報名考生依就讀學校規定期限及方</a:t>
            </a:r>
            <a:endParaRPr lang="en-US" altLang="zh-TW" sz="2200" dirty="0" smtClean="0">
              <a:solidFill>
                <a:srgbClr val="FF0000"/>
              </a:solidFill>
              <a:latin typeface="微軟正黑體" pitchFamily="34" charset="-120"/>
              <a:ea typeface="微軟正黑體" pitchFamily="34" charset="-120"/>
            </a:endParaRPr>
          </a:p>
          <a:p>
            <a:pPr marL="1279525" lvl="4" indent="0" eaLnBrk="1" hangingPunct="1">
              <a:lnSpc>
                <a:spcPct val="120000"/>
              </a:lnSpc>
              <a:buNone/>
            </a:pPr>
            <a:r>
              <a:rPr lang="zh-TW" altLang="en-US" sz="2200" dirty="0" smtClean="0">
                <a:solidFill>
                  <a:srgbClr val="FF0000"/>
                </a:solidFill>
                <a:latin typeface="微軟正黑體" pitchFamily="34" charset="-120"/>
                <a:ea typeface="微軟正黑體" pitchFamily="34" charset="-120"/>
              </a:rPr>
              <a:t>　式完成第二階段報名</a:t>
            </a:r>
            <a:endParaRPr lang="en-US" altLang="zh-TW" sz="2200" dirty="0" smtClean="0">
              <a:solidFill>
                <a:srgbClr val="FF0000"/>
              </a:solidFill>
              <a:latin typeface="微軟正黑體" pitchFamily="34" charset="-120"/>
              <a:ea typeface="微軟正黑體" pitchFamily="34" charset="-120"/>
            </a:endParaRPr>
          </a:p>
          <a:p>
            <a:pPr marL="1279525" lvl="4" indent="0" eaLnBrk="1" hangingPunct="1">
              <a:lnSpc>
                <a:spcPct val="120000"/>
              </a:lnSpc>
            </a:pPr>
            <a:r>
              <a:rPr lang="en-US" altLang="zh-TW" sz="2200" dirty="0" smtClean="0">
                <a:solidFill>
                  <a:srgbClr val="FF0000"/>
                </a:solidFill>
                <a:latin typeface="微軟正黑體" pitchFamily="34" charset="-120"/>
                <a:ea typeface="微軟正黑體" pitchFamily="34" charset="-120"/>
              </a:rPr>
              <a:t>104/6/5 17:00</a:t>
            </a:r>
            <a:r>
              <a:rPr lang="zh-TW" altLang="en-US" sz="2200" dirty="0" smtClean="0">
                <a:solidFill>
                  <a:srgbClr val="FF0000"/>
                </a:solidFill>
                <a:latin typeface="微軟正黑體" pitchFamily="34" charset="-120"/>
                <a:ea typeface="微軟正黑體" pitchFamily="34" charset="-120"/>
              </a:rPr>
              <a:t>前  集體報名單位完成確定送出</a:t>
            </a:r>
            <a:endParaRPr lang="en-US" altLang="zh-TW" sz="2200" dirty="0" smtClean="0">
              <a:solidFill>
                <a:srgbClr val="FF0000"/>
              </a:solidFill>
              <a:latin typeface="微軟正黑體" pitchFamily="34" charset="-120"/>
              <a:ea typeface="微軟正黑體" pitchFamily="34" charset="-120"/>
            </a:endParaRPr>
          </a:p>
          <a:p>
            <a:pPr marL="1279525" lvl="4" indent="0" eaLnBrk="1" hangingPunct="1">
              <a:lnSpc>
                <a:spcPct val="120000"/>
              </a:lnSpc>
            </a:pPr>
            <a:r>
              <a:rPr lang="en-US" altLang="zh-TW" sz="2200" dirty="0" smtClean="0">
                <a:solidFill>
                  <a:srgbClr val="FF0000"/>
                </a:solidFill>
                <a:latin typeface="微軟正黑體" pitchFamily="34" charset="-120"/>
                <a:ea typeface="微軟正黑體" pitchFamily="34" charset="-120"/>
              </a:rPr>
              <a:t>104/6/5 </a:t>
            </a:r>
            <a:r>
              <a:rPr lang="zh-TW" altLang="en-US" sz="2200" dirty="0" smtClean="0">
                <a:solidFill>
                  <a:srgbClr val="FF0000"/>
                </a:solidFill>
                <a:latin typeface="微軟正黑體" pitchFamily="34" charset="-120"/>
                <a:ea typeface="微軟正黑體" pitchFamily="34" charset="-120"/>
              </a:rPr>
              <a:t>前  集體</a:t>
            </a:r>
            <a:r>
              <a:rPr lang="zh-TW" altLang="en-US" sz="2200" dirty="0">
                <a:solidFill>
                  <a:srgbClr val="FF0000"/>
                </a:solidFill>
                <a:latin typeface="微軟正黑體" pitchFamily="34" charset="-120"/>
                <a:ea typeface="微軟正黑體" pitchFamily="34" charset="-120"/>
              </a:rPr>
              <a:t>報名</a:t>
            </a:r>
            <a:r>
              <a:rPr lang="zh-TW" altLang="en-US" sz="2200" dirty="0" smtClean="0">
                <a:solidFill>
                  <a:srgbClr val="FF0000"/>
                </a:solidFill>
                <a:latin typeface="微軟正黑體" pitchFamily="34" charset="-120"/>
                <a:ea typeface="微軟正黑體" pitchFamily="34" charset="-120"/>
              </a:rPr>
              <a:t>單位</a:t>
            </a:r>
            <a:r>
              <a:rPr lang="zh-TW" altLang="en-US" sz="2200" dirty="0">
                <a:solidFill>
                  <a:srgbClr val="FF0000"/>
                </a:solidFill>
                <a:latin typeface="微軟正黑體" pitchFamily="34" charset="-120"/>
                <a:ea typeface="微軟正黑體" pitchFamily="34" charset="-120"/>
              </a:rPr>
              <a:t>完成</a:t>
            </a:r>
            <a:r>
              <a:rPr lang="zh-TW" altLang="en-US" sz="2200" dirty="0" smtClean="0">
                <a:solidFill>
                  <a:srgbClr val="FF0000"/>
                </a:solidFill>
                <a:latin typeface="微軟正黑體" pitchFamily="34" charset="-120"/>
                <a:ea typeface="微軟正黑體" pitchFamily="34" charset="-120"/>
              </a:rPr>
              <a:t>繳費及寄件</a:t>
            </a:r>
            <a:endParaRPr lang="zh-TW" altLang="en-US" sz="2800" dirty="0" smtClean="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56</a:t>
            </a:fld>
            <a:endParaRPr lang="en-US" altLang="zh-TW"/>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bwMode="auto">
          <a:xfrm>
            <a:off x="323850" y="-27384"/>
            <a:ext cx="8647113" cy="963613"/>
          </a:xfrm>
          <a:prstGeom prst="rect">
            <a:avLst/>
          </a:prstGeom>
          <a:noFill/>
          <a:ln w="9525">
            <a:noFill/>
            <a:miter lim="800000"/>
            <a:headEnd/>
            <a:tailEnd/>
          </a:ln>
        </p:spPr>
        <p:txBody>
          <a:bodyPr anchor="ctr"/>
          <a:lstStyle/>
          <a:p>
            <a:r>
              <a:rPr lang="zh-TW" altLang="en-US" sz="3200" dirty="0" smtClean="0">
                <a:solidFill>
                  <a:srgbClr val="FF0000"/>
                </a:solidFill>
                <a:latin typeface="華康超明體" pitchFamily="49" charset="-120"/>
                <a:ea typeface="華康超明體" pitchFamily="49" charset="-120"/>
              </a:rPr>
              <a:t>二階報名</a:t>
            </a:r>
            <a:r>
              <a:rPr lang="en-US" altLang="zh-TW" sz="3200" dirty="0" smtClean="0">
                <a:solidFill>
                  <a:srgbClr val="FF0000"/>
                </a:solidFill>
                <a:latin typeface="華康超明體" pitchFamily="49" charset="-120"/>
                <a:ea typeface="華康超明體" pitchFamily="49" charset="-120"/>
              </a:rPr>
              <a:t>-</a:t>
            </a:r>
            <a:r>
              <a:rPr lang="zh-TW" altLang="en-US" sz="3200" dirty="0" smtClean="0">
                <a:solidFill>
                  <a:srgbClr val="FF0000"/>
                </a:solidFill>
                <a:latin typeface="華康超明體" pitchFamily="49" charset="-120"/>
                <a:ea typeface="華康超明體" pitchFamily="49" charset="-120"/>
              </a:rPr>
              <a:t>報表列印</a:t>
            </a:r>
            <a:endParaRPr kumimoji="0" lang="en-US" altLang="zh-TW" sz="3200" dirty="0">
              <a:solidFill>
                <a:srgbClr val="6666FF"/>
              </a:solidFill>
            </a:endParaRPr>
          </a:p>
        </p:txBody>
      </p:sp>
      <p:graphicFrame>
        <p:nvGraphicFramePr>
          <p:cNvPr id="4" name="表格 3"/>
          <p:cNvGraphicFramePr>
            <a:graphicFrameLocks noGrp="1"/>
          </p:cNvGraphicFramePr>
          <p:nvPr>
            <p:extLst>
              <p:ext uri="{D42A27DB-BD31-4B8C-83A1-F6EECF244321}">
                <p14:modId xmlns:p14="http://schemas.microsoft.com/office/powerpoint/2010/main" val="2324726044"/>
              </p:ext>
            </p:extLst>
          </p:nvPr>
        </p:nvGraphicFramePr>
        <p:xfrm>
          <a:off x="395536" y="836712"/>
          <a:ext cx="8424936" cy="5184574"/>
        </p:xfrm>
        <a:graphic>
          <a:graphicData uri="http://schemas.openxmlformats.org/drawingml/2006/table">
            <a:tbl>
              <a:tblPr/>
              <a:tblGrid>
                <a:gridCol w="407622"/>
                <a:gridCol w="407622"/>
                <a:gridCol w="412385"/>
                <a:gridCol w="1315673"/>
                <a:gridCol w="2746380"/>
                <a:gridCol w="1047022"/>
                <a:gridCol w="2088232"/>
              </a:tblGrid>
              <a:tr h="521194">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使用</a:t>
                      </a:r>
                    </a:p>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階段</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作業</a:t>
                      </a:r>
                    </a:p>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單位</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gridSpan="2">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編號</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hMerge="1">
                  <a:txBody>
                    <a:bodyPr/>
                    <a:lstStyle/>
                    <a:p>
                      <a:endParaRPr lang="zh-TW" altLang="en-US"/>
                    </a:p>
                  </a:txBody>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名稱</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產生</a:t>
                      </a:r>
                    </a:p>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方式</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注意事項</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40000"/>
                        <a:lumOff val="60000"/>
                      </a:schemeClr>
                    </a:solidFill>
                  </a:tcPr>
                </a:tc>
              </a:tr>
              <a:tr h="238446">
                <a:tc rowSpan="12">
                  <a:txBody>
                    <a:bodyPr/>
                    <a:lstStyle/>
                    <a:p>
                      <a:pPr indent="0" algn="ctr">
                        <a:lnSpc>
                          <a:spcPct val="100000"/>
                        </a:lnSpc>
                        <a:spcAft>
                          <a:spcPts val="0"/>
                        </a:spcAft>
                      </a:pPr>
                      <a:r>
                        <a:rPr lang="zh-TW" sz="1200" kern="100" baseline="0" dirty="0" smtClean="0">
                          <a:latin typeface="微軟正黑體" pitchFamily="34" charset="-120"/>
                          <a:ea typeface="微軟正黑體" pitchFamily="34" charset="-120"/>
                          <a:cs typeface="Times New Roman"/>
                        </a:rPr>
                        <a:t>第二</a:t>
                      </a:r>
                      <a:r>
                        <a:rPr lang="zh-TW" sz="1200" kern="100" baseline="0" dirty="0">
                          <a:latin typeface="微軟正黑體" pitchFamily="34" charset="-120"/>
                          <a:ea typeface="微軟正黑體" pitchFamily="34" charset="-120"/>
                          <a:cs typeface="Times New Roman"/>
                        </a:rPr>
                        <a:t>階段報名</a:t>
                      </a: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rowSpan="8">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高職學校</a:t>
                      </a: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20</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報表</a:t>
                      </a:r>
                      <a:r>
                        <a:rPr lang="en-US" sz="1200" kern="100" baseline="0" dirty="0">
                          <a:latin typeface="微軟正黑體" pitchFamily="34" charset="-120"/>
                          <a:ea typeface="微軟正黑體" pitchFamily="34" charset="-120"/>
                          <a:cs typeface="Times New Roman"/>
                        </a:rPr>
                        <a:t>A15</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考生資料袋黏貼聯</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本委員會</a:t>
                      </a:r>
                      <a:r>
                        <a:rPr lang="zh-TW" sz="1200" kern="100" baseline="0" dirty="0" smtClean="0">
                          <a:latin typeface="微軟正黑體" pitchFamily="34" charset="-120"/>
                          <a:ea typeface="微軟正黑體" pitchFamily="34" charset="-120"/>
                          <a:cs typeface="Times New Roman"/>
                        </a:rPr>
                        <a:t>系統</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資料彙整用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38446">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21</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報表</a:t>
                      </a:r>
                      <a:r>
                        <a:rPr lang="en-US" sz="1200" kern="100" baseline="0" dirty="0">
                          <a:latin typeface="微軟正黑體" pitchFamily="34" charset="-120"/>
                          <a:ea typeface="微軟正黑體" pitchFamily="34" charset="-120"/>
                          <a:cs typeface="Times New Roman"/>
                        </a:rPr>
                        <a:t>A16-1</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微軟正黑體" pitchFamily="34" charset="-120"/>
                          <a:ea typeface="微軟正黑體" pitchFamily="34" charset="-120"/>
                          <a:cs typeface="Times New Roman"/>
                        </a:rPr>
                        <a:t>第二階段考生名條</a:t>
                      </a:r>
                      <a:r>
                        <a:rPr lang="en-US" sz="1200" kern="100" baseline="0" dirty="0">
                          <a:latin typeface="微軟正黑體" pitchFamily="34" charset="-120"/>
                          <a:ea typeface="微軟正黑體" pitchFamily="34" charset="-120"/>
                          <a:cs typeface="Times New Roman"/>
                        </a:rPr>
                        <a:t>(</a:t>
                      </a:r>
                      <a:r>
                        <a:rPr lang="zh-TW" sz="1200" kern="100" baseline="0" dirty="0">
                          <a:latin typeface="微軟正黑體" pitchFamily="34" charset="-120"/>
                          <a:ea typeface="微軟正黑體" pitchFamily="34" charset="-120"/>
                          <a:cs typeface="Times New Roman"/>
                        </a:rPr>
                        <a:t>依甄選學校排序</a:t>
                      </a:r>
                      <a:r>
                        <a:rPr lang="en-US" sz="1200" kern="100" baseline="0" dirty="0">
                          <a:latin typeface="微軟正黑體" pitchFamily="34" charset="-120"/>
                          <a:ea typeface="微軟正黑體" pitchFamily="34" charset="-120"/>
                          <a:cs typeface="Times New Roman"/>
                        </a:rPr>
                        <a:t>)</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本委員會</a:t>
                      </a:r>
                      <a:r>
                        <a:rPr lang="zh-TW" sz="1200" kern="100" baseline="0" dirty="0" smtClean="0">
                          <a:latin typeface="微軟正黑體" pitchFamily="34" charset="-120"/>
                          <a:ea typeface="微軟正黑體" pitchFamily="34" charset="-120"/>
                          <a:cs typeface="Times New Roman"/>
                        </a:rPr>
                        <a:t>系統</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微軟正黑體" pitchFamily="34" charset="-120"/>
                          <a:ea typeface="微軟正黑體" pitchFamily="34" charset="-120"/>
                          <a:cs typeface="Times New Roman"/>
                        </a:rPr>
                        <a:t>資料彙整用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476892">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22</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報表</a:t>
                      </a:r>
                      <a:r>
                        <a:rPr lang="en-US" sz="1200" kern="100" baseline="0" dirty="0">
                          <a:latin typeface="微軟正黑體" pitchFamily="34" charset="-120"/>
                          <a:ea typeface="微軟正黑體" pitchFamily="34" charset="-120"/>
                          <a:cs typeface="Times New Roman"/>
                        </a:rPr>
                        <a:t>A16-2</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微軟正黑體" pitchFamily="34" charset="-120"/>
                          <a:ea typeface="微軟正黑體" pitchFamily="34" charset="-120"/>
                          <a:cs typeface="Times New Roman"/>
                        </a:rPr>
                        <a:t>第二階段考生名</a:t>
                      </a:r>
                      <a:r>
                        <a:rPr lang="zh-TW" sz="1200" kern="100" baseline="0" dirty="0" smtClean="0">
                          <a:latin typeface="微軟正黑體" pitchFamily="34" charset="-120"/>
                          <a:ea typeface="微軟正黑體" pitchFamily="34" charset="-120"/>
                          <a:cs typeface="Times New Roman"/>
                        </a:rPr>
                        <a:t>條</a:t>
                      </a:r>
                      <a:endParaRPr lang="en-US" altLang="zh-TW" sz="1200" kern="100" baseline="0" dirty="0" smtClean="0">
                        <a:latin typeface="微軟正黑體" pitchFamily="34" charset="-120"/>
                        <a:ea typeface="微軟正黑體" pitchFamily="34" charset="-120"/>
                        <a:cs typeface="Times New Roman"/>
                      </a:endParaRPr>
                    </a:p>
                    <a:p>
                      <a:pPr indent="0" algn="l">
                        <a:lnSpc>
                          <a:spcPct val="100000"/>
                        </a:lnSpc>
                        <a:spcAft>
                          <a:spcPts val="0"/>
                        </a:spcAft>
                      </a:pPr>
                      <a:r>
                        <a:rPr lang="en-US" sz="1200" kern="100" baseline="0" dirty="0" smtClean="0">
                          <a:latin typeface="微軟正黑體" pitchFamily="34" charset="-120"/>
                          <a:ea typeface="微軟正黑體" pitchFamily="34" charset="-120"/>
                          <a:cs typeface="Times New Roman"/>
                        </a:rPr>
                        <a:t>(</a:t>
                      </a:r>
                      <a:r>
                        <a:rPr lang="zh-TW" sz="1200" kern="100" baseline="0" dirty="0">
                          <a:latin typeface="微軟正黑體" pitchFamily="34" charset="-120"/>
                          <a:ea typeface="微軟正黑體" pitchFamily="34" charset="-120"/>
                          <a:cs typeface="Times New Roman"/>
                        </a:rPr>
                        <a:t>依班級及甄選報名序號排序</a:t>
                      </a:r>
                      <a:r>
                        <a:rPr lang="en-US" sz="1200" kern="100" baseline="0" dirty="0">
                          <a:latin typeface="微軟正黑體" pitchFamily="34" charset="-120"/>
                          <a:ea typeface="微軟正黑體" pitchFamily="34" charset="-120"/>
                          <a:cs typeface="Times New Roman"/>
                        </a:rPr>
                        <a:t>)</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本委員會</a:t>
                      </a:r>
                      <a:r>
                        <a:rPr lang="zh-TW" sz="1200" kern="100" baseline="0" dirty="0" smtClean="0">
                          <a:latin typeface="微軟正黑體" pitchFamily="34" charset="-120"/>
                          <a:ea typeface="微軟正黑體" pitchFamily="34" charset="-120"/>
                          <a:cs typeface="Times New Roman"/>
                        </a:rPr>
                        <a:t>系統</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資料彙整用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476892">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23</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報表</a:t>
                      </a:r>
                      <a:r>
                        <a:rPr lang="en-US" sz="1200" kern="100" baseline="0" dirty="0">
                          <a:latin typeface="微軟正黑體" pitchFamily="34" charset="-120"/>
                          <a:ea typeface="微軟正黑體" pitchFamily="34" charset="-120"/>
                          <a:cs typeface="Times New Roman"/>
                        </a:rPr>
                        <a:t>A17-1</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微軟正黑體" pitchFamily="34" charset="-120"/>
                          <a:ea typeface="微軟正黑體" pitchFamily="34" charset="-120"/>
                          <a:cs typeface="Times New Roman"/>
                        </a:rPr>
                        <a:t>第二階段報名名冊</a:t>
                      </a:r>
                      <a:r>
                        <a:rPr lang="en-US" sz="1200" kern="100" baseline="0" dirty="0">
                          <a:latin typeface="微軟正黑體" pitchFamily="34" charset="-120"/>
                          <a:ea typeface="微軟正黑體" pitchFamily="34" charset="-120"/>
                          <a:cs typeface="Times New Roman"/>
                        </a:rPr>
                        <a:t>(</a:t>
                      </a:r>
                      <a:r>
                        <a:rPr lang="zh-TW" sz="1200" kern="100" baseline="0" dirty="0">
                          <a:latin typeface="微軟正黑體" pitchFamily="34" charset="-120"/>
                          <a:ea typeface="微軟正黑體" pitchFamily="34" charset="-120"/>
                          <a:cs typeface="Times New Roman"/>
                        </a:rPr>
                        <a:t>依甄選學校排序</a:t>
                      </a:r>
                      <a:r>
                        <a:rPr lang="en-US" sz="1200" kern="100" baseline="0" dirty="0">
                          <a:latin typeface="微軟正黑體" pitchFamily="34" charset="-120"/>
                          <a:ea typeface="微軟正黑體" pitchFamily="34" charset="-120"/>
                          <a:cs typeface="Times New Roman"/>
                        </a:rPr>
                        <a:t>)</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本委員會</a:t>
                      </a:r>
                      <a:r>
                        <a:rPr lang="zh-TW" sz="1200" kern="100" baseline="0" dirty="0" smtClean="0">
                          <a:latin typeface="微軟正黑體" pitchFamily="34" charset="-120"/>
                          <a:ea typeface="微軟正黑體" pitchFamily="34" charset="-120"/>
                          <a:cs typeface="Times New Roman"/>
                        </a:rPr>
                        <a:t>系統</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en-US" sz="1200" kern="100" baseline="0" dirty="0" smtClean="0">
                          <a:solidFill>
                            <a:srgbClr val="FF0000"/>
                          </a:solidFill>
                          <a:latin typeface="微軟正黑體" pitchFamily="34" charset="-120"/>
                          <a:ea typeface="微軟正黑體" pitchFamily="34" charset="-120"/>
                          <a:cs typeface="Times New Roman"/>
                        </a:rPr>
                        <a:t>6/5</a:t>
                      </a:r>
                      <a:r>
                        <a:rPr lang="zh-TW" sz="1200" kern="100" baseline="0" dirty="0" smtClean="0">
                          <a:solidFill>
                            <a:srgbClr val="FF0000"/>
                          </a:solidFill>
                          <a:latin typeface="微軟正黑體" pitchFamily="34" charset="-120"/>
                          <a:ea typeface="微軟正黑體" pitchFamily="34" charset="-120"/>
                          <a:cs typeface="Times New Roman"/>
                        </a:rPr>
                        <a:t>前</a:t>
                      </a:r>
                      <a:r>
                        <a:rPr lang="zh-TW" sz="1200" kern="100" baseline="0" dirty="0">
                          <a:solidFill>
                            <a:srgbClr val="FF0000"/>
                          </a:solidFill>
                          <a:latin typeface="微軟正黑體" pitchFamily="34" charset="-120"/>
                          <a:ea typeface="微軟正黑體" pitchFamily="34" charset="-120"/>
                          <a:cs typeface="Times New Roman"/>
                        </a:rPr>
                        <a:t>寄四技二專</a:t>
                      </a:r>
                      <a:r>
                        <a:rPr lang="zh-TW" sz="1200" kern="100" baseline="0" dirty="0" smtClean="0">
                          <a:solidFill>
                            <a:srgbClr val="FF0000"/>
                          </a:solidFill>
                          <a:latin typeface="微軟正黑體" pitchFamily="34" charset="-120"/>
                          <a:ea typeface="微軟正黑體" pitchFamily="34" charset="-120"/>
                          <a:cs typeface="Times New Roman"/>
                        </a:rPr>
                        <a:t>學校</a:t>
                      </a:r>
                      <a:endParaRPr lang="en-US" altLang="zh-TW" sz="1200" kern="100" baseline="0" dirty="0" smtClean="0">
                        <a:solidFill>
                          <a:srgbClr val="FF0000"/>
                        </a:solidFill>
                        <a:latin typeface="微軟正黑體" pitchFamily="34" charset="-120"/>
                        <a:ea typeface="微軟正黑體" pitchFamily="34" charset="-120"/>
                        <a:cs typeface="Times New Roman"/>
                      </a:endParaRPr>
                    </a:p>
                    <a:p>
                      <a:pPr indent="0" algn="l">
                        <a:lnSpc>
                          <a:spcPct val="100000"/>
                        </a:lnSpc>
                        <a:spcAft>
                          <a:spcPts val="0"/>
                        </a:spcAft>
                      </a:pPr>
                      <a:r>
                        <a:rPr lang="en-US" sz="1200" kern="100" baseline="0" dirty="0" smtClean="0">
                          <a:solidFill>
                            <a:srgbClr val="FF0000"/>
                          </a:solidFill>
                          <a:latin typeface="微軟正黑體" pitchFamily="34" charset="-120"/>
                          <a:ea typeface="微軟正黑體" pitchFamily="34" charset="-120"/>
                          <a:cs typeface="Times New Roman"/>
                        </a:rPr>
                        <a:t>(</a:t>
                      </a:r>
                      <a:r>
                        <a:rPr lang="zh-TW" sz="1200" kern="100" baseline="0" dirty="0">
                          <a:solidFill>
                            <a:srgbClr val="FF0000"/>
                          </a:solidFill>
                          <a:latin typeface="微軟正黑體" pitchFamily="34" charset="-120"/>
                          <a:ea typeface="微軟正黑體" pitchFamily="34" charset="-120"/>
                          <a:cs typeface="Times New Roman"/>
                        </a:rPr>
                        <a:t>由大榮貨運前來收件</a:t>
                      </a:r>
                      <a:r>
                        <a:rPr lang="en-US" sz="1200" kern="100" baseline="0" dirty="0">
                          <a:solidFill>
                            <a:srgbClr val="FF0000"/>
                          </a:solidFill>
                          <a:latin typeface="微軟正黑體" pitchFamily="34" charset="-120"/>
                          <a:ea typeface="微軟正黑體" pitchFamily="34" charset="-120"/>
                          <a:cs typeface="Times New Roman"/>
                        </a:rPr>
                        <a:t>)</a:t>
                      </a:r>
                      <a:endParaRPr lang="zh-TW" sz="1200" kern="100" baseline="0" dirty="0">
                        <a:solidFill>
                          <a:srgbClr val="FF0000"/>
                        </a:solidFill>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476892">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24</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報表</a:t>
                      </a:r>
                      <a:r>
                        <a:rPr lang="en-US" sz="1200" kern="100" baseline="0" dirty="0">
                          <a:latin typeface="微軟正黑體" pitchFamily="34" charset="-120"/>
                          <a:ea typeface="微軟正黑體" pitchFamily="34" charset="-120"/>
                          <a:cs typeface="Times New Roman"/>
                        </a:rPr>
                        <a:t>A17-2</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微軟正黑體" pitchFamily="34" charset="-120"/>
                          <a:ea typeface="微軟正黑體" pitchFamily="34" charset="-120"/>
                          <a:cs typeface="Times New Roman"/>
                        </a:rPr>
                        <a:t>第二階段報名</a:t>
                      </a:r>
                      <a:r>
                        <a:rPr lang="zh-TW" sz="1200" kern="100" baseline="0" dirty="0" smtClean="0">
                          <a:latin typeface="微軟正黑體" pitchFamily="34" charset="-120"/>
                          <a:ea typeface="微軟正黑體" pitchFamily="34" charset="-120"/>
                          <a:cs typeface="Times New Roman"/>
                        </a:rPr>
                        <a:t>名冊</a:t>
                      </a:r>
                      <a:endParaRPr lang="en-US" altLang="zh-TW" sz="1200" kern="100" baseline="0" dirty="0" smtClean="0">
                        <a:latin typeface="微軟正黑體" pitchFamily="34" charset="-120"/>
                        <a:ea typeface="微軟正黑體" pitchFamily="34" charset="-120"/>
                        <a:cs typeface="Times New Roman"/>
                      </a:endParaRPr>
                    </a:p>
                    <a:p>
                      <a:pPr indent="0" algn="l">
                        <a:lnSpc>
                          <a:spcPct val="100000"/>
                        </a:lnSpc>
                        <a:spcAft>
                          <a:spcPts val="0"/>
                        </a:spcAft>
                      </a:pPr>
                      <a:r>
                        <a:rPr lang="en-US" sz="1200" kern="100" baseline="0" dirty="0" smtClean="0">
                          <a:latin typeface="微軟正黑體" pitchFamily="34" charset="-120"/>
                          <a:ea typeface="微軟正黑體" pitchFamily="34" charset="-120"/>
                          <a:cs typeface="Times New Roman"/>
                        </a:rPr>
                        <a:t>(</a:t>
                      </a:r>
                      <a:r>
                        <a:rPr lang="zh-TW" sz="1200" kern="100" baseline="0" dirty="0">
                          <a:latin typeface="微軟正黑體" pitchFamily="34" charset="-120"/>
                          <a:ea typeface="微軟正黑體" pitchFamily="34" charset="-120"/>
                          <a:cs typeface="Times New Roman"/>
                        </a:rPr>
                        <a:t>依班級及甄選報名序號排序</a:t>
                      </a:r>
                      <a:r>
                        <a:rPr lang="en-US" sz="1200" kern="100" baseline="0" dirty="0">
                          <a:latin typeface="微軟正黑體" pitchFamily="34" charset="-120"/>
                          <a:ea typeface="微軟正黑體" pitchFamily="34" charset="-120"/>
                          <a:cs typeface="Times New Roman"/>
                        </a:rPr>
                        <a:t>)</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本委員會</a:t>
                      </a:r>
                      <a:r>
                        <a:rPr lang="zh-TW" sz="1200" kern="100" baseline="0" dirty="0" smtClean="0">
                          <a:latin typeface="微軟正黑體" pitchFamily="34" charset="-120"/>
                          <a:ea typeface="微軟正黑體" pitchFamily="34" charset="-120"/>
                          <a:cs typeface="Times New Roman"/>
                        </a:rPr>
                        <a:t>系統</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微軟正黑體" pitchFamily="34" charset="-120"/>
                          <a:ea typeface="微軟正黑體" pitchFamily="34" charset="-120"/>
                          <a:cs typeface="Times New Roman"/>
                        </a:rPr>
                        <a:t>資料彙整用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60597">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25</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報表</a:t>
                      </a:r>
                      <a:r>
                        <a:rPr lang="en-US" sz="1200" kern="100" baseline="0" dirty="0">
                          <a:latin typeface="微軟正黑體" pitchFamily="34" charset="-120"/>
                          <a:ea typeface="微軟正黑體" pitchFamily="34" charset="-120"/>
                          <a:cs typeface="Times New Roman"/>
                        </a:rPr>
                        <a:t>A18</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未完成二階確定送出考生名冊</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本委員會</a:t>
                      </a:r>
                      <a:r>
                        <a:rPr lang="zh-TW" sz="1200" kern="100" baseline="0" dirty="0" smtClean="0">
                          <a:latin typeface="微軟正黑體" pitchFamily="34" charset="-120"/>
                          <a:ea typeface="微軟正黑體" pitchFamily="34" charset="-120"/>
                          <a:cs typeface="Times New Roman"/>
                        </a:rPr>
                        <a:t>系統</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zh-TW" sz="1200" kern="100" baseline="0" dirty="0" smtClean="0">
                          <a:latin typeface="微軟正黑體" pitchFamily="34" charset="-120"/>
                          <a:ea typeface="微軟正黑體" pitchFamily="34" charset="-120"/>
                          <a:cs typeface="Times New Roman"/>
                        </a:rPr>
                        <a:t>資料彙整用</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521194">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26</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endParaRPr lang="en-US" sz="1200" kern="100" baseline="0" dirty="0">
                        <a:solidFill>
                          <a:srgbClr val="808080"/>
                        </a:solidFill>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第二階段報名郵政劃撥單繳費收據影本</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本委員會</a:t>
                      </a:r>
                      <a:r>
                        <a:rPr lang="zh-TW" sz="1200" kern="100" baseline="0" dirty="0" smtClean="0">
                          <a:latin typeface="微軟正黑體" pitchFamily="34" charset="-120"/>
                          <a:ea typeface="微軟正黑體" pitchFamily="34" charset="-120"/>
                          <a:cs typeface="Times New Roman"/>
                        </a:rPr>
                        <a:t>系統</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en-US" sz="1200" kern="100" baseline="0" dirty="0" smtClean="0">
                          <a:solidFill>
                            <a:srgbClr val="FF0000"/>
                          </a:solidFill>
                          <a:latin typeface="微軟正黑體" pitchFamily="34" charset="-120"/>
                          <a:ea typeface="微軟正黑體" pitchFamily="34" charset="-120"/>
                          <a:cs typeface="Times New Roman"/>
                        </a:rPr>
                        <a:t>6/5</a:t>
                      </a:r>
                      <a:r>
                        <a:rPr lang="zh-TW" sz="1200" kern="100" baseline="0" dirty="0" smtClean="0">
                          <a:solidFill>
                            <a:srgbClr val="FF0000"/>
                          </a:solidFill>
                          <a:latin typeface="微軟正黑體" pitchFamily="34" charset="-120"/>
                          <a:ea typeface="微軟正黑體" pitchFamily="34" charset="-120"/>
                          <a:cs typeface="Times New Roman"/>
                        </a:rPr>
                        <a:t>前</a:t>
                      </a:r>
                      <a:r>
                        <a:rPr lang="zh-TW" sz="1200" kern="100" baseline="0" dirty="0">
                          <a:solidFill>
                            <a:srgbClr val="FF0000"/>
                          </a:solidFill>
                          <a:latin typeface="微軟正黑體" pitchFamily="34" charset="-120"/>
                          <a:ea typeface="微軟正黑體" pitchFamily="34" charset="-120"/>
                          <a:cs typeface="Times New Roman"/>
                        </a:rPr>
                        <a:t>寄四技二專</a:t>
                      </a:r>
                      <a:r>
                        <a:rPr lang="zh-TW" sz="1200" kern="100" baseline="0" dirty="0" smtClean="0">
                          <a:solidFill>
                            <a:srgbClr val="FF0000"/>
                          </a:solidFill>
                          <a:latin typeface="微軟正黑體" pitchFamily="34" charset="-120"/>
                          <a:ea typeface="微軟正黑體" pitchFamily="34" charset="-120"/>
                          <a:cs typeface="Times New Roman"/>
                        </a:rPr>
                        <a:t>學校</a:t>
                      </a:r>
                      <a:endParaRPr lang="en-US" altLang="zh-TW" sz="1200" kern="100" baseline="0" dirty="0" smtClean="0">
                        <a:solidFill>
                          <a:srgbClr val="FF0000"/>
                        </a:solidFill>
                        <a:latin typeface="微軟正黑體" pitchFamily="34" charset="-120"/>
                        <a:ea typeface="微軟正黑體" pitchFamily="34" charset="-120"/>
                        <a:cs typeface="Times New Roman"/>
                      </a:endParaRPr>
                    </a:p>
                    <a:p>
                      <a:pPr indent="0" algn="l">
                        <a:lnSpc>
                          <a:spcPct val="100000"/>
                        </a:lnSpc>
                        <a:spcAft>
                          <a:spcPts val="0"/>
                        </a:spcAft>
                      </a:pPr>
                      <a:r>
                        <a:rPr lang="en-US" sz="1200" kern="100" baseline="0" dirty="0" smtClean="0">
                          <a:solidFill>
                            <a:srgbClr val="FF0000"/>
                          </a:solidFill>
                          <a:latin typeface="微軟正黑體" pitchFamily="34" charset="-120"/>
                          <a:ea typeface="微軟正黑體" pitchFamily="34" charset="-120"/>
                          <a:cs typeface="Times New Roman"/>
                        </a:rPr>
                        <a:t>(</a:t>
                      </a:r>
                      <a:r>
                        <a:rPr lang="zh-TW" sz="1200" kern="100" baseline="0" dirty="0">
                          <a:solidFill>
                            <a:srgbClr val="FF0000"/>
                          </a:solidFill>
                          <a:latin typeface="微軟正黑體" pitchFamily="34" charset="-120"/>
                          <a:ea typeface="微軟正黑體" pitchFamily="34" charset="-120"/>
                          <a:cs typeface="Times New Roman"/>
                        </a:rPr>
                        <a:t>或傳真至四技二專學校</a:t>
                      </a:r>
                      <a:r>
                        <a:rPr lang="en-US" sz="1200" kern="100" baseline="0" dirty="0">
                          <a:solidFill>
                            <a:srgbClr val="FF0000"/>
                          </a:solidFill>
                          <a:latin typeface="微軟正黑體" pitchFamily="34" charset="-120"/>
                          <a:ea typeface="微軟正黑體" pitchFamily="34" charset="-120"/>
                          <a:cs typeface="Times New Roman"/>
                        </a:rPr>
                        <a:t>)</a:t>
                      </a:r>
                      <a:endParaRPr lang="zh-TW" sz="1200" kern="100" baseline="0" dirty="0">
                        <a:solidFill>
                          <a:srgbClr val="FF0000"/>
                        </a:solidFill>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715338">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27</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封面</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高中職寄送報名表件至各四技二專學校黏貼寄送封面</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本委員會</a:t>
                      </a:r>
                      <a:r>
                        <a:rPr lang="zh-TW" sz="1200" kern="100" baseline="0" dirty="0" smtClean="0">
                          <a:latin typeface="微軟正黑體" pitchFamily="34" charset="-120"/>
                          <a:ea typeface="微軟正黑體" pitchFamily="34" charset="-120"/>
                          <a:cs typeface="Times New Roman"/>
                        </a:rPr>
                        <a:t>系統</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solidFill>
                            <a:srgbClr val="FF0000"/>
                          </a:solidFill>
                          <a:latin typeface="微軟正黑體" pitchFamily="34" charset="-120"/>
                          <a:ea typeface="微軟正黑體" pitchFamily="34" charset="-120"/>
                          <a:cs typeface="Times New Roman"/>
                        </a:rPr>
                        <a:t>資料彙整用</a:t>
                      </a:r>
                    </a:p>
                    <a:p>
                      <a:pPr indent="0" algn="l">
                        <a:lnSpc>
                          <a:spcPct val="100000"/>
                        </a:lnSpc>
                        <a:spcAft>
                          <a:spcPts val="0"/>
                        </a:spcAft>
                      </a:pPr>
                      <a:r>
                        <a:rPr lang="en-US" sz="1200" kern="100" baseline="0" dirty="0" smtClean="0">
                          <a:solidFill>
                            <a:srgbClr val="FF0000"/>
                          </a:solidFill>
                          <a:latin typeface="微軟正黑體" pitchFamily="34" charset="-120"/>
                          <a:ea typeface="微軟正黑體" pitchFamily="34" charset="-120"/>
                          <a:cs typeface="Times New Roman"/>
                        </a:rPr>
                        <a:t>6/5</a:t>
                      </a:r>
                      <a:r>
                        <a:rPr lang="zh-TW" sz="1200" kern="100" baseline="0" dirty="0" smtClean="0">
                          <a:solidFill>
                            <a:srgbClr val="FF0000"/>
                          </a:solidFill>
                          <a:latin typeface="微軟正黑體" pitchFamily="34" charset="-120"/>
                          <a:ea typeface="微軟正黑體" pitchFamily="34" charset="-120"/>
                          <a:cs typeface="Times New Roman"/>
                        </a:rPr>
                        <a:t>前</a:t>
                      </a:r>
                      <a:r>
                        <a:rPr lang="zh-TW" sz="1200" kern="100" baseline="0" dirty="0">
                          <a:solidFill>
                            <a:srgbClr val="FF0000"/>
                          </a:solidFill>
                          <a:latin typeface="微軟正黑體" pitchFamily="34" charset="-120"/>
                          <a:ea typeface="微軟正黑體" pitchFamily="34" charset="-120"/>
                          <a:cs typeface="Times New Roman"/>
                        </a:rPr>
                        <a:t>寄四技二專</a:t>
                      </a:r>
                      <a:r>
                        <a:rPr lang="zh-TW" sz="1200" kern="100" baseline="0" dirty="0" smtClean="0">
                          <a:solidFill>
                            <a:srgbClr val="FF0000"/>
                          </a:solidFill>
                          <a:latin typeface="微軟正黑體" pitchFamily="34" charset="-120"/>
                          <a:ea typeface="微軟正黑體" pitchFamily="34" charset="-120"/>
                          <a:cs typeface="Times New Roman"/>
                        </a:rPr>
                        <a:t>學校</a:t>
                      </a:r>
                      <a:endParaRPr lang="en-US" altLang="zh-TW" sz="1200" kern="100" baseline="0" dirty="0" smtClean="0">
                        <a:solidFill>
                          <a:srgbClr val="FF0000"/>
                        </a:solidFill>
                        <a:latin typeface="微軟正黑體" pitchFamily="34" charset="-120"/>
                        <a:ea typeface="微軟正黑體" pitchFamily="34" charset="-120"/>
                        <a:cs typeface="Times New Roman"/>
                      </a:endParaRPr>
                    </a:p>
                    <a:p>
                      <a:pPr indent="0" algn="l">
                        <a:lnSpc>
                          <a:spcPct val="100000"/>
                        </a:lnSpc>
                        <a:spcAft>
                          <a:spcPts val="0"/>
                        </a:spcAft>
                      </a:pPr>
                      <a:r>
                        <a:rPr lang="en-US" sz="1200" kern="100" baseline="0" dirty="0" smtClean="0">
                          <a:solidFill>
                            <a:srgbClr val="FF0000"/>
                          </a:solidFill>
                          <a:latin typeface="微軟正黑體" pitchFamily="34" charset="-120"/>
                          <a:ea typeface="微軟正黑體" pitchFamily="34" charset="-120"/>
                          <a:cs typeface="Times New Roman"/>
                        </a:rPr>
                        <a:t>(</a:t>
                      </a:r>
                      <a:r>
                        <a:rPr lang="zh-TW" sz="1200" kern="100" baseline="0" dirty="0">
                          <a:solidFill>
                            <a:srgbClr val="FF0000"/>
                          </a:solidFill>
                          <a:latin typeface="微軟正黑體" pitchFamily="34" charset="-120"/>
                          <a:ea typeface="微軟正黑體" pitchFamily="34" charset="-120"/>
                          <a:cs typeface="Times New Roman"/>
                        </a:rPr>
                        <a:t>由大榮貨運前來收件</a:t>
                      </a:r>
                      <a:r>
                        <a:rPr lang="en-US" sz="1200" kern="100" baseline="0" dirty="0">
                          <a:solidFill>
                            <a:srgbClr val="FF0000"/>
                          </a:solidFill>
                          <a:latin typeface="微軟正黑體" pitchFamily="34" charset="-120"/>
                          <a:ea typeface="微軟正黑體" pitchFamily="34" charset="-120"/>
                          <a:cs typeface="Times New Roman"/>
                        </a:rPr>
                        <a:t>)</a:t>
                      </a:r>
                      <a:endParaRPr lang="zh-TW" sz="1200" kern="100" baseline="0" dirty="0">
                        <a:solidFill>
                          <a:srgbClr val="FF0000"/>
                        </a:solidFill>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60597">
                <a:tc vMerge="1">
                  <a:txBody>
                    <a:bodyPr/>
                    <a:lstStyle/>
                    <a:p>
                      <a:endParaRPr lang="zh-TW" altLang="en-US"/>
                    </a:p>
                  </a:txBody>
                  <a:tcPr/>
                </a:tc>
                <a:tc rowSpan="4">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考生</a:t>
                      </a: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28</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表</a:t>
                      </a:r>
                      <a:r>
                        <a:rPr lang="en-US" sz="1200" kern="100" baseline="0" dirty="0">
                          <a:latin typeface="微軟正黑體" pitchFamily="34" charset="-120"/>
                          <a:ea typeface="微軟正黑體" pitchFamily="34" charset="-120"/>
                          <a:cs typeface="Times New Roman"/>
                        </a:rPr>
                        <a:t>A20</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考生身分資料表</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簡章印刷</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en-US" sz="1200" kern="100" baseline="0" dirty="0" smtClean="0">
                          <a:solidFill>
                            <a:srgbClr val="FF0000"/>
                          </a:solidFill>
                          <a:latin typeface="微軟正黑體" pitchFamily="34" charset="-120"/>
                          <a:ea typeface="微軟正黑體" pitchFamily="34" charset="-120"/>
                          <a:cs typeface="Times New Roman"/>
                        </a:rPr>
                        <a:t>6/5</a:t>
                      </a:r>
                      <a:r>
                        <a:rPr lang="zh-TW" sz="1200" kern="100" baseline="0" dirty="0" smtClean="0">
                          <a:solidFill>
                            <a:srgbClr val="FF0000"/>
                          </a:solidFill>
                          <a:latin typeface="微軟正黑體" pitchFamily="34" charset="-120"/>
                          <a:ea typeface="微軟正黑體" pitchFamily="34" charset="-120"/>
                          <a:cs typeface="Times New Roman"/>
                        </a:rPr>
                        <a:t>前</a:t>
                      </a:r>
                      <a:r>
                        <a:rPr lang="zh-TW" sz="1200" kern="100" baseline="0" dirty="0">
                          <a:solidFill>
                            <a:srgbClr val="FF0000"/>
                          </a:solidFill>
                          <a:latin typeface="微軟正黑體" pitchFamily="34" charset="-120"/>
                          <a:ea typeface="微軟正黑體" pitchFamily="34" charset="-120"/>
                          <a:cs typeface="Times New Roman"/>
                        </a:rPr>
                        <a:t>裝袋寄四技二專學校</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60597">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29</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表</a:t>
                      </a:r>
                      <a:r>
                        <a:rPr lang="en-US" sz="1200" kern="100" baseline="0" dirty="0">
                          <a:latin typeface="微軟正黑體" pitchFamily="34" charset="-120"/>
                          <a:ea typeface="微軟正黑體" pitchFamily="34" charset="-120"/>
                          <a:cs typeface="Times New Roman"/>
                        </a:rPr>
                        <a:t>A21</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推薦條件證明文件黏貼用紙</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dirty="0">
                          <a:latin typeface="微軟正黑體" pitchFamily="34" charset="-120"/>
                          <a:ea typeface="微軟正黑體" pitchFamily="34" charset="-120"/>
                          <a:cs typeface="Times New Roman"/>
                        </a:rPr>
                        <a:t>簡章印刷</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en-US" sz="1200" kern="100" baseline="0" dirty="0" smtClean="0">
                          <a:solidFill>
                            <a:srgbClr val="FF0000"/>
                          </a:solidFill>
                          <a:latin typeface="微軟正黑體" pitchFamily="34" charset="-120"/>
                          <a:ea typeface="微軟正黑體" pitchFamily="34" charset="-120"/>
                          <a:cs typeface="Times New Roman"/>
                        </a:rPr>
                        <a:t>6/5</a:t>
                      </a:r>
                      <a:r>
                        <a:rPr lang="zh-TW" sz="1200" kern="100" baseline="0" dirty="0" smtClean="0">
                          <a:solidFill>
                            <a:srgbClr val="FF0000"/>
                          </a:solidFill>
                          <a:latin typeface="微軟正黑體" pitchFamily="34" charset="-120"/>
                          <a:ea typeface="微軟正黑體" pitchFamily="34" charset="-120"/>
                          <a:cs typeface="Times New Roman"/>
                        </a:rPr>
                        <a:t>前</a:t>
                      </a:r>
                      <a:r>
                        <a:rPr lang="zh-TW" sz="1200" kern="100" baseline="0" dirty="0">
                          <a:solidFill>
                            <a:srgbClr val="FF0000"/>
                          </a:solidFill>
                          <a:latin typeface="微軟正黑體" pitchFamily="34" charset="-120"/>
                          <a:ea typeface="微軟正黑體" pitchFamily="34" charset="-120"/>
                          <a:cs typeface="Times New Roman"/>
                        </a:rPr>
                        <a:t>裝袋寄四技二專學校</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260597">
                <a:tc vMerge="1">
                  <a:txBody>
                    <a:bodyPr/>
                    <a:lstStyle/>
                    <a:p>
                      <a:endParaRPr lang="zh-TW" altLang="en-US"/>
                    </a:p>
                  </a:txBody>
                  <a:tcPr/>
                </a:tc>
                <a:tc vMerge="1">
                  <a:txBody>
                    <a:bodyPr/>
                    <a:lstStyle/>
                    <a:p>
                      <a:endParaRPr lang="zh-TW" altLang="en-US"/>
                    </a:p>
                  </a:txBody>
                  <a:tcPr/>
                </a:tc>
                <a:tc>
                  <a:txBody>
                    <a:bodyPr/>
                    <a:lstStyle/>
                    <a:p>
                      <a:pPr indent="0" algn="ctr">
                        <a:lnSpc>
                          <a:spcPct val="100000"/>
                        </a:lnSpc>
                        <a:spcAft>
                          <a:spcPts val="0"/>
                        </a:spcAft>
                      </a:pPr>
                      <a:r>
                        <a:rPr lang="en-US" sz="1200" kern="100" baseline="0" dirty="0" smtClean="0">
                          <a:latin typeface="微軟正黑體" pitchFamily="34" charset="-120"/>
                          <a:ea typeface="微軟正黑體" pitchFamily="34" charset="-120"/>
                          <a:cs typeface="Times New Roman"/>
                        </a:rPr>
                        <a:t>30</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zh-TW" sz="1200" kern="100" baseline="0" dirty="0">
                          <a:latin typeface="微軟正黑體" pitchFamily="34" charset="-120"/>
                          <a:ea typeface="微軟正黑體" pitchFamily="34" charset="-120"/>
                          <a:cs typeface="Times New Roman"/>
                        </a:rPr>
                        <a:t>表</a:t>
                      </a:r>
                      <a:r>
                        <a:rPr lang="en-US" sz="1200" kern="100" baseline="0" dirty="0">
                          <a:latin typeface="微軟正黑體" pitchFamily="34" charset="-120"/>
                          <a:ea typeface="微軟正黑體" pitchFamily="34" charset="-120"/>
                          <a:cs typeface="Times New Roman"/>
                        </a:rPr>
                        <a:t>A22</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證照或得獎加分證明黏貼用紙</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sz="1200" kern="100" baseline="0">
                          <a:latin typeface="微軟正黑體" pitchFamily="34" charset="-120"/>
                          <a:ea typeface="微軟正黑體" pitchFamily="34" charset="-120"/>
                          <a:cs typeface="Times New Roman"/>
                        </a:rPr>
                        <a:t>簡章印刷</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en-US" sz="1200" kern="100" baseline="0" dirty="0" smtClean="0">
                          <a:solidFill>
                            <a:srgbClr val="FF0000"/>
                          </a:solidFill>
                          <a:latin typeface="微軟正黑體" pitchFamily="34" charset="-120"/>
                          <a:ea typeface="微軟正黑體" pitchFamily="34" charset="-120"/>
                          <a:cs typeface="Times New Roman"/>
                        </a:rPr>
                        <a:t>6/5</a:t>
                      </a:r>
                      <a:r>
                        <a:rPr lang="zh-TW" sz="1200" kern="100" baseline="0" dirty="0" smtClean="0">
                          <a:solidFill>
                            <a:srgbClr val="FF0000"/>
                          </a:solidFill>
                          <a:latin typeface="微軟正黑體" pitchFamily="34" charset="-120"/>
                          <a:ea typeface="微軟正黑體" pitchFamily="34" charset="-120"/>
                          <a:cs typeface="Times New Roman"/>
                        </a:rPr>
                        <a:t>前</a:t>
                      </a:r>
                      <a:r>
                        <a:rPr lang="zh-TW" sz="1200" kern="100" baseline="0" dirty="0">
                          <a:solidFill>
                            <a:srgbClr val="FF0000"/>
                          </a:solidFill>
                          <a:latin typeface="微軟正黑體" pitchFamily="34" charset="-120"/>
                          <a:ea typeface="微軟正黑體" pitchFamily="34" charset="-120"/>
                          <a:cs typeface="Times New Roman"/>
                        </a:rPr>
                        <a:t>裝袋寄四技二專學校</a:t>
                      </a: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r h="476892">
                <a:tc vMerge="1">
                  <a:txBody>
                    <a:bodyPr/>
                    <a:lstStyle/>
                    <a:p>
                      <a:pPr indent="0" algn="ctr">
                        <a:lnSpc>
                          <a:spcPct val="100000"/>
                        </a:lnSpc>
                        <a:spcAft>
                          <a:spcPts val="0"/>
                        </a:spcAft>
                      </a:pPr>
                      <a:endParaRPr lang="zh-TW" sz="1200" kern="100" baseline="0" dirty="0">
                        <a:latin typeface="Arial" pitchFamily="34" charset="0"/>
                        <a:ea typeface="華康中黑體" pitchFamily="49" charset="-120"/>
                        <a:cs typeface="Times New Roman"/>
                      </a:endParaRP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vMerge="1">
                  <a:txBody>
                    <a:bodyPr/>
                    <a:lstStyle/>
                    <a:p>
                      <a:pPr indent="0" algn="ctr">
                        <a:lnSpc>
                          <a:spcPct val="100000"/>
                        </a:lnSpc>
                        <a:spcAft>
                          <a:spcPts val="0"/>
                        </a:spcAft>
                      </a:pPr>
                      <a:endParaRPr lang="zh-TW" sz="1200" kern="100" baseline="0" dirty="0">
                        <a:latin typeface="Arial" pitchFamily="34" charset="0"/>
                        <a:ea typeface="華康中黑體" pitchFamily="49" charset="-120"/>
                        <a:cs typeface="Times New Roman"/>
                      </a:endParaRPr>
                    </a:p>
                  </a:txBody>
                  <a:tcPr marL="29980" marR="29980" marT="0" marB="0" vert="eaVert"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r>
                        <a:rPr lang="en-US" altLang="zh-TW" sz="1200" kern="100" baseline="0" dirty="0" smtClean="0">
                          <a:latin typeface="微軟正黑體" pitchFamily="34" charset="-120"/>
                          <a:ea typeface="微軟正黑體" pitchFamily="34" charset="-120"/>
                          <a:cs typeface="Times New Roman"/>
                        </a:rPr>
                        <a:t>31</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ctr">
                        <a:lnSpc>
                          <a:spcPct val="100000"/>
                        </a:lnSpc>
                        <a:spcAft>
                          <a:spcPts val="0"/>
                        </a:spcAft>
                      </a:pP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en-US" sz="1200" kern="100" baseline="0" dirty="0" smtClean="0">
                          <a:latin typeface="微軟正黑體" pitchFamily="34" charset="-120"/>
                          <a:ea typeface="微軟正黑體" pitchFamily="34" charset="-120"/>
                          <a:cs typeface="Times New Roman"/>
                        </a:rPr>
                        <a:t>完成甄選入學校系科（組）、學程第二階段報名確認單</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200" kern="100" baseline="0" dirty="0" smtClean="0">
                          <a:latin typeface="微軟正黑體" pitchFamily="34" charset="-120"/>
                          <a:ea typeface="微軟正黑體" pitchFamily="34" charset="-120"/>
                          <a:cs typeface="Times New Roman"/>
                        </a:rPr>
                        <a:t>本委員會</a:t>
                      </a:r>
                      <a:r>
                        <a:rPr lang="zh-TW" altLang="zh-TW" sz="1200" kern="100" baseline="0" dirty="0" smtClean="0">
                          <a:latin typeface="微軟正黑體" pitchFamily="34" charset="-120"/>
                          <a:ea typeface="微軟正黑體" pitchFamily="34" charset="-120"/>
                          <a:cs typeface="Times New Roman"/>
                        </a:rPr>
                        <a:t>系統</a:t>
                      </a:r>
                      <a:endParaRPr 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c>
                  <a:txBody>
                    <a:bodyPr/>
                    <a:lstStyle/>
                    <a:p>
                      <a:pPr indent="0" algn="l">
                        <a:lnSpc>
                          <a:spcPct val="100000"/>
                        </a:lnSpc>
                        <a:spcAft>
                          <a:spcPts val="0"/>
                        </a:spcAft>
                      </a:pPr>
                      <a:r>
                        <a:rPr lang="zh-TW" altLang="zh-TW" sz="1200" kern="100" baseline="0" dirty="0" smtClean="0">
                          <a:latin typeface="微軟正黑體" pitchFamily="34" charset="-120"/>
                          <a:ea typeface="微軟正黑體" pitchFamily="34" charset="-120"/>
                          <a:cs typeface="Times New Roman"/>
                        </a:rPr>
                        <a:t>資料彙整用</a:t>
                      </a:r>
                      <a:endParaRPr lang="zh-TW" altLang="zh-TW" sz="1200" kern="100" baseline="0" dirty="0">
                        <a:latin typeface="微軟正黑體" pitchFamily="34" charset="-120"/>
                        <a:ea typeface="微軟正黑體" pitchFamily="34" charset="-120"/>
                        <a:cs typeface="Times New Roman"/>
                      </a:endParaRPr>
                    </a:p>
                  </a:txBody>
                  <a:tcPr marL="29980" marR="299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accent6">
                        <a:lumMod val="20000"/>
                        <a:lumOff val="80000"/>
                      </a:schemeClr>
                    </a:solidFill>
                  </a:tcPr>
                </a:tc>
              </a:tr>
            </a:tbl>
          </a:graphicData>
        </a:graphic>
      </p:graphicFrame>
      <p:sp>
        <p:nvSpPr>
          <p:cNvPr id="6" name="投影片編號版面配置區 5"/>
          <p:cNvSpPr>
            <a:spLocks noGrp="1"/>
          </p:cNvSpPr>
          <p:nvPr>
            <p:ph type="sldNum" sz="quarter" idx="12"/>
          </p:nvPr>
        </p:nvSpPr>
        <p:spPr/>
        <p:txBody>
          <a:bodyPr/>
          <a:lstStyle/>
          <a:p>
            <a:pPr>
              <a:defRPr/>
            </a:pPr>
            <a:fld id="{AA1A49E5-3A20-407A-9D87-6D755D365273}" type="slidenum">
              <a:rPr lang="zh-TW" altLang="en-US" smtClean="0"/>
              <a:pPr>
                <a:defRPr/>
              </a:pPr>
              <a:t>57</a:t>
            </a:fld>
            <a:endParaRPr lang="en-US" altLang="zh-TW"/>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469235" y="1071563"/>
            <a:ext cx="8208445" cy="5173662"/>
          </a:xfrm>
          <a:prstGeom prst="rect">
            <a:avLst/>
          </a:prstGeom>
        </p:spPr>
      </p:pic>
      <p:sp>
        <p:nvSpPr>
          <p:cNvPr id="307204" name="Rectangle 3"/>
          <p:cNvSpPr>
            <a:spLocks noGrp="1" noChangeArrowheads="1"/>
          </p:cNvSpPr>
          <p:nvPr>
            <p:ph type="title" idx="4294967295"/>
          </p:nvPr>
        </p:nvSpPr>
        <p:spPr>
          <a:xfrm>
            <a:off x="0" y="214313"/>
            <a:ext cx="8229600" cy="857250"/>
          </a:xfrm>
        </p:spPr>
        <p:txBody>
          <a:bodyPr/>
          <a:lstStyle/>
          <a:p>
            <a:pPr eaLnBrk="1" hangingPunct="1"/>
            <a:r>
              <a:rPr lang="zh-TW" altLang="en-US" sz="3600" smtClean="0">
                <a:solidFill>
                  <a:srgbClr val="660066"/>
                </a:solidFill>
                <a:latin typeface="華康超明體" pitchFamily="49" charset="-120"/>
                <a:ea typeface="華康超明體" pitchFamily="49" charset="-120"/>
              </a:rPr>
              <a:t>二階報名</a:t>
            </a:r>
            <a:r>
              <a:rPr lang="en-US" altLang="zh-TW" sz="3600" smtClean="0">
                <a:solidFill>
                  <a:srgbClr val="660066"/>
                </a:solidFill>
                <a:latin typeface="華康超明體" pitchFamily="49" charset="-120"/>
                <a:ea typeface="華康超明體" pitchFamily="49" charset="-120"/>
              </a:rPr>
              <a:t>-</a:t>
            </a:r>
            <a:r>
              <a:rPr lang="zh-TW" altLang="en-US" sz="3600" smtClean="0">
                <a:solidFill>
                  <a:srgbClr val="660066"/>
                </a:solidFill>
                <a:latin typeface="華康超明體" pitchFamily="49" charset="-120"/>
                <a:ea typeface="華康超明體" pitchFamily="49" charset="-120"/>
              </a:rPr>
              <a:t>下載一階篩選通過名單</a:t>
            </a:r>
          </a:p>
        </p:txBody>
      </p:sp>
      <p:sp>
        <p:nvSpPr>
          <p:cNvPr id="307205" name="Rectangle 5"/>
          <p:cNvSpPr>
            <a:spLocks noChangeArrowheads="1"/>
          </p:cNvSpPr>
          <p:nvPr/>
        </p:nvSpPr>
        <p:spPr bwMode="auto">
          <a:xfrm>
            <a:off x="5935309" y="2420888"/>
            <a:ext cx="1017797" cy="375872"/>
          </a:xfrm>
          <a:prstGeom prst="rect">
            <a:avLst/>
          </a:prstGeom>
          <a:noFill/>
          <a:ln w="38100">
            <a:solidFill>
              <a:srgbClr val="FF0000"/>
            </a:solidFill>
            <a:prstDash val="sysDot"/>
            <a:miter lim="800000"/>
            <a:headEnd/>
            <a:tailEnd/>
          </a:ln>
        </p:spPr>
        <p:txBody>
          <a:bodyPr wrap="none" anchor="ctr"/>
          <a:lstStyle/>
          <a:p>
            <a:pPr algn="just">
              <a:buFontTx/>
              <a:buChar char="•"/>
            </a:pPr>
            <a:endParaRPr kumimoji="0" lang="zh-TW" altLang="en-US">
              <a:latin typeface="Calibri" pitchFamily="34" charset="0"/>
              <a:ea typeface="新細明體" charset="-120"/>
            </a:endParaRPr>
          </a:p>
        </p:txBody>
      </p:sp>
      <p:sp>
        <p:nvSpPr>
          <p:cNvPr id="355332" name="AutoShape 4"/>
          <p:cNvSpPr>
            <a:spLocks noChangeArrowheads="1"/>
          </p:cNvSpPr>
          <p:nvPr/>
        </p:nvSpPr>
        <p:spPr bwMode="auto">
          <a:xfrm>
            <a:off x="6553200" y="3587025"/>
            <a:ext cx="1936750" cy="928687"/>
          </a:xfrm>
          <a:prstGeom prst="wedgeRectCallout">
            <a:avLst>
              <a:gd name="adj1" fmla="val -61073"/>
              <a:gd name="adj2" fmla="val -13069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請點選檔案下載處下載</a:t>
            </a:r>
            <a:r>
              <a:rPr kumimoji="0" lang="en-US" altLang="zh-TW" dirty="0">
                <a:solidFill>
                  <a:srgbClr val="000000"/>
                </a:solidFill>
                <a:latin typeface="微軟正黑體" pitchFamily="34" charset="-120"/>
                <a:ea typeface="微軟正黑體" pitchFamily="34" charset="-120"/>
              </a:rPr>
              <a:t>Excel</a:t>
            </a:r>
            <a:r>
              <a:rPr kumimoji="0" lang="zh-TW" altLang="en-US" dirty="0">
                <a:solidFill>
                  <a:srgbClr val="000000"/>
                </a:solidFill>
                <a:latin typeface="微軟正黑體" pitchFamily="34" charset="-120"/>
                <a:ea typeface="微軟正黑體" pitchFamily="34" charset="-120"/>
              </a:rPr>
              <a:t>電子檔名單。</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58</a:t>
            </a:fld>
            <a:endParaRPr lang="en-US" altLang="zh-TW"/>
          </a:p>
        </p:txBody>
      </p:sp>
      <p:sp>
        <p:nvSpPr>
          <p:cNvPr id="7" name="矩形 6"/>
          <p:cNvSpPr/>
          <p:nvPr/>
        </p:nvSpPr>
        <p:spPr>
          <a:xfrm>
            <a:off x="6129576" y="1184024"/>
            <a:ext cx="129614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55576" y="1124744"/>
            <a:ext cx="7488832" cy="5733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8228" name="Rectangle 3"/>
          <p:cNvSpPr>
            <a:spLocks noGrp="1" noChangeArrowheads="1"/>
          </p:cNvSpPr>
          <p:nvPr>
            <p:ph type="title" idx="4294967295"/>
          </p:nvPr>
        </p:nvSpPr>
        <p:spPr>
          <a:xfrm>
            <a:off x="0" y="142875"/>
            <a:ext cx="8229600" cy="795338"/>
          </a:xfrm>
        </p:spPr>
        <p:txBody>
          <a:bodyPr/>
          <a:lstStyle/>
          <a:p>
            <a:pPr eaLnBrk="1" hangingPunct="1"/>
            <a:r>
              <a:rPr lang="zh-TW" altLang="en-US" sz="3600" dirty="0" smtClean="0">
                <a:solidFill>
                  <a:srgbClr val="660066"/>
                </a:solidFill>
                <a:latin typeface="華康超明體" pitchFamily="49" charset="-120"/>
                <a:ea typeface="華康超明體" pitchFamily="49" charset="-120"/>
              </a:rPr>
              <a:t>二階報名</a:t>
            </a:r>
            <a:r>
              <a:rPr lang="en-US" altLang="zh-TW" sz="3600" dirty="0" smtClean="0">
                <a:solidFill>
                  <a:srgbClr val="660066"/>
                </a:solidFill>
                <a:latin typeface="華康超明體" pitchFamily="49" charset="-120"/>
                <a:ea typeface="華康超明體" pitchFamily="49" charset="-120"/>
              </a:rPr>
              <a:t>-</a:t>
            </a:r>
            <a:r>
              <a:rPr lang="zh-TW" altLang="en-US" sz="3600" dirty="0" smtClean="0">
                <a:solidFill>
                  <a:srgbClr val="660066"/>
                </a:solidFill>
                <a:latin typeface="華康超明體" pitchFamily="49" charset="-120"/>
                <a:ea typeface="華康超明體" pitchFamily="49" charset="-120"/>
              </a:rPr>
              <a:t>確認二階報名學生</a:t>
            </a:r>
          </a:p>
        </p:txBody>
      </p:sp>
      <p:sp>
        <p:nvSpPr>
          <p:cNvPr id="356357" name="AutoShape 5"/>
          <p:cNvSpPr>
            <a:spLocks noChangeArrowheads="1"/>
          </p:cNvSpPr>
          <p:nvPr/>
        </p:nvSpPr>
        <p:spPr bwMode="auto">
          <a:xfrm>
            <a:off x="4489336" y="3283842"/>
            <a:ext cx="4320480" cy="2017366"/>
          </a:xfrm>
          <a:prstGeom prst="wedgeRectCallout">
            <a:avLst>
              <a:gd name="adj1" fmla="val -56512"/>
              <a:gd name="adj2" fmla="val -4936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marL="182563" indent="-182563">
              <a:defRPr/>
            </a:pPr>
            <a:r>
              <a:rPr kumimoji="0" lang="en-US" altLang="zh-TW" dirty="0" smtClean="0">
                <a:solidFill>
                  <a:srgbClr val="000000"/>
                </a:solidFill>
                <a:latin typeface="微軟正黑體" pitchFamily="34" charset="-120"/>
                <a:ea typeface="微軟正黑體" pitchFamily="34" charset="-120"/>
              </a:rPr>
              <a:t>1.</a:t>
            </a:r>
            <a:r>
              <a:rPr kumimoji="0" lang="zh-TW" altLang="en-US" dirty="0">
                <a:solidFill>
                  <a:srgbClr val="000000"/>
                </a:solidFill>
                <a:latin typeface="微軟正黑體" pitchFamily="34" charset="-120"/>
                <a:ea typeface="微軟正黑體" pitchFamily="34" charset="-120"/>
              </a:rPr>
              <a:t>第二階段由學校集體勾選報名之</a:t>
            </a:r>
            <a:r>
              <a:rPr kumimoji="0" lang="zh-TW" altLang="en-US" dirty="0" smtClean="0">
                <a:solidFill>
                  <a:srgbClr val="000000"/>
                </a:solidFill>
                <a:latin typeface="微軟正黑體" pitchFamily="34" charset="-120"/>
                <a:ea typeface="微軟正黑體" pitchFamily="34" charset="-120"/>
              </a:rPr>
              <a:t>考生</a:t>
            </a:r>
            <a:r>
              <a:rPr kumimoji="0" lang="zh-TW" altLang="en-US" dirty="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不需登入第二階段報名系統，悉由學校統一勾選進行第二階段報名</a:t>
            </a:r>
            <a:endParaRPr kumimoji="0" lang="en-US" altLang="zh-TW" dirty="0" smtClean="0">
              <a:solidFill>
                <a:srgbClr val="000000"/>
              </a:solidFill>
              <a:latin typeface="微軟正黑體" pitchFamily="34" charset="-120"/>
              <a:ea typeface="微軟正黑體" pitchFamily="34" charset="-120"/>
            </a:endParaRPr>
          </a:p>
          <a:p>
            <a:pPr marL="182563" indent="-182563">
              <a:defRPr/>
            </a:pPr>
            <a:r>
              <a:rPr kumimoji="0" lang="en-US" altLang="zh-TW" dirty="0" smtClean="0">
                <a:solidFill>
                  <a:srgbClr val="000000"/>
                </a:solidFill>
                <a:latin typeface="微軟正黑體" pitchFamily="34" charset="-120"/>
                <a:ea typeface="微軟正黑體" pitchFamily="34" charset="-120"/>
              </a:rPr>
              <a:t>2.</a:t>
            </a:r>
            <a:r>
              <a:rPr kumimoji="0" lang="zh-TW" altLang="en-US" dirty="0" smtClean="0">
                <a:solidFill>
                  <a:srgbClr val="000000"/>
                </a:solidFill>
                <a:latin typeface="微軟正黑體" pitchFamily="34" charset="-120"/>
                <a:ea typeface="微軟正黑體" pitchFamily="34" charset="-120"/>
              </a:rPr>
              <a:t>第二階段由學校集體勾選報名之考生，須依</a:t>
            </a:r>
            <a:r>
              <a:rPr kumimoji="0" lang="zh-TW" altLang="en-US" dirty="0">
                <a:solidFill>
                  <a:srgbClr val="000000"/>
                </a:solidFill>
                <a:latin typeface="微軟正黑體" pitchFamily="34" charset="-120"/>
                <a:ea typeface="微軟正黑體" pitchFamily="34" charset="-120"/>
              </a:rPr>
              <a:t>就讀</a:t>
            </a:r>
            <a:r>
              <a:rPr kumimoji="0" lang="zh-TW" altLang="en-US" dirty="0" smtClean="0">
                <a:solidFill>
                  <a:srgbClr val="000000"/>
                </a:solidFill>
                <a:latin typeface="微軟正黑體" pitchFamily="34" charset="-120"/>
                <a:ea typeface="微軟正黑體" pitchFamily="34" charset="-120"/>
              </a:rPr>
              <a:t>學校規定時間辦理集體</a:t>
            </a:r>
            <a:r>
              <a:rPr kumimoji="0" lang="zh-TW" altLang="en-US" dirty="0">
                <a:solidFill>
                  <a:srgbClr val="000000"/>
                </a:solidFill>
                <a:latin typeface="微軟正黑體" pitchFamily="34" charset="-120"/>
                <a:ea typeface="微軟正黑體" pitchFamily="34" charset="-120"/>
              </a:rPr>
              <a:t>寄</a:t>
            </a:r>
            <a:r>
              <a:rPr kumimoji="0" lang="zh-TW" altLang="en-US" dirty="0" smtClean="0">
                <a:solidFill>
                  <a:srgbClr val="000000"/>
                </a:solidFill>
                <a:latin typeface="微軟正黑體" pitchFamily="34" charset="-120"/>
                <a:ea typeface="微軟正黑體" pitchFamily="34" charset="-120"/>
              </a:rPr>
              <a:t>件繳交；未於規定時間內辦理之考生，無法於個別報名系統自行辦理二階報名</a:t>
            </a:r>
            <a:endParaRPr kumimoji="0" lang="en-US" altLang="zh-TW" dirty="0" smtClean="0">
              <a:solidFill>
                <a:srgbClr val="000000"/>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59</a:t>
            </a:fld>
            <a:endParaRPr lang="en-US" altLang="zh-TW"/>
          </a:p>
        </p:txBody>
      </p:sp>
      <p:sp>
        <p:nvSpPr>
          <p:cNvPr id="3" name="矩形 2"/>
          <p:cNvSpPr/>
          <p:nvPr/>
        </p:nvSpPr>
        <p:spPr>
          <a:xfrm>
            <a:off x="5220072" y="2131062"/>
            <a:ext cx="3647152" cy="369332"/>
          </a:xfrm>
          <a:prstGeom prst="rect">
            <a:avLst/>
          </a:prstGeom>
          <a:solidFill>
            <a:srgbClr val="FF0000"/>
          </a:solidFill>
          <a:ln>
            <a:noFill/>
          </a:ln>
        </p:spPr>
        <p:txBody>
          <a:bodyPr wrap="none">
            <a:spAutoFit/>
          </a:bodyPr>
          <a:lstStyle/>
          <a:p>
            <a:pPr>
              <a:defRPr/>
            </a:pPr>
            <a:r>
              <a:rPr kumimoji="0" lang="zh-TW" altLang="en-US" dirty="0">
                <a:solidFill>
                  <a:schemeClr val="bg1"/>
                </a:solidFill>
                <a:latin typeface="微軟正黑體" pitchFamily="34" charset="-120"/>
                <a:ea typeface="微軟正黑體" pitchFamily="34" charset="-120"/>
              </a:rPr>
              <a:t>第二階段由</a:t>
            </a:r>
            <a:r>
              <a:rPr kumimoji="0" lang="zh-TW" altLang="en-US" dirty="0">
                <a:solidFill>
                  <a:srgbClr val="FFFF00"/>
                </a:solidFill>
                <a:latin typeface="微軟正黑體" pitchFamily="34" charset="-120"/>
                <a:ea typeface="微軟正黑體" pitchFamily="34" charset="-120"/>
              </a:rPr>
              <a:t>學校集體</a:t>
            </a:r>
            <a:r>
              <a:rPr kumimoji="0" lang="zh-TW" altLang="en-US" dirty="0">
                <a:solidFill>
                  <a:schemeClr val="bg1"/>
                </a:solidFill>
                <a:latin typeface="微軟正黑體" pitchFamily="34" charset="-120"/>
                <a:ea typeface="微軟正黑體" pitchFamily="34" charset="-120"/>
              </a:rPr>
              <a:t>勾選報名資料</a:t>
            </a:r>
            <a:endParaRPr kumimoji="0" lang="en-US" altLang="zh-TW" dirty="0">
              <a:solidFill>
                <a:schemeClr val="bg1"/>
              </a:solidFill>
              <a:latin typeface="微軟正黑體" pitchFamily="34" charset="-120"/>
              <a:ea typeface="微軟正黑體" pitchFamily="34" charset="-120"/>
            </a:endParaRPr>
          </a:p>
        </p:txBody>
      </p:sp>
      <p:sp>
        <p:nvSpPr>
          <p:cNvPr id="10" name="矩形 9"/>
          <p:cNvSpPr/>
          <p:nvPr/>
        </p:nvSpPr>
        <p:spPr>
          <a:xfrm>
            <a:off x="2378200" y="3717032"/>
            <a:ext cx="260784" cy="259342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idx="4294967295"/>
          </p:nvPr>
        </p:nvSpPr>
        <p:spPr>
          <a:xfrm>
            <a:off x="636382" y="1484784"/>
            <a:ext cx="8328106" cy="1909199"/>
          </a:xfrm>
        </p:spPr>
        <p:txBody>
          <a:bodyPr/>
          <a:lstStyle/>
          <a:p>
            <a:pPr marL="2511425" indent="-2511425" eaLnBrk="1" hangingPunct="1">
              <a:lnSpc>
                <a:spcPct val="150000"/>
              </a:lnSpc>
            </a:pPr>
            <a:r>
              <a:rPr lang="zh-TW" altLang="en-US" sz="4200" kern="1200" dirty="0" smtClean="0">
                <a:solidFill>
                  <a:srgbClr val="161645"/>
                </a:solidFill>
                <a:latin typeface="華康超明體" pitchFamily="49" charset="-120"/>
                <a:ea typeface="華康超明體" pitchFamily="49" charset="-120"/>
                <a:cs typeface="+mn-cs"/>
              </a:rPr>
              <a:t>三、甄選</a:t>
            </a:r>
            <a:r>
              <a:rPr lang="zh-TW" altLang="en-US" sz="4200" dirty="0" smtClean="0">
                <a:solidFill>
                  <a:srgbClr val="161645"/>
                </a:solidFill>
                <a:latin typeface="華康超明體" pitchFamily="49" charset="-120"/>
                <a:ea typeface="華康超明體" pitchFamily="49" charset="-120"/>
              </a:rPr>
              <a:t>入學招生</a:t>
            </a:r>
            <a:r>
              <a:rPr lang="en-US" altLang="zh-TW" sz="4200" kern="1200" dirty="0" smtClean="0">
                <a:solidFill>
                  <a:srgbClr val="161645"/>
                </a:solidFill>
                <a:latin typeface="華康超明體" pitchFamily="49" charset="-120"/>
                <a:ea typeface="華康超明體" pitchFamily="49" charset="-120"/>
                <a:cs typeface="+mn-cs"/>
              </a:rPr>
              <a:t/>
            </a:r>
            <a:br>
              <a:rPr lang="en-US" altLang="zh-TW" sz="4200" kern="1200" dirty="0" smtClean="0">
                <a:solidFill>
                  <a:srgbClr val="161645"/>
                </a:solidFill>
                <a:latin typeface="華康超明體" pitchFamily="49" charset="-120"/>
                <a:ea typeface="華康超明體" pitchFamily="49" charset="-120"/>
                <a:cs typeface="+mn-cs"/>
              </a:rPr>
            </a:br>
            <a:r>
              <a:rPr lang="zh-TW" altLang="en-US" sz="4200" dirty="0">
                <a:solidFill>
                  <a:srgbClr val="FF0000"/>
                </a:solidFill>
                <a:latin typeface="華康超明體" pitchFamily="49" charset="-120"/>
                <a:ea typeface="華康超明體" pitchFamily="49" charset="-120"/>
              </a:rPr>
              <a:t>集體</a:t>
            </a:r>
            <a:r>
              <a:rPr lang="zh-TW" altLang="en-US" sz="4200" kern="1200" dirty="0">
                <a:solidFill>
                  <a:srgbClr val="FF0000"/>
                </a:solidFill>
                <a:latin typeface="華康超明體" pitchFamily="49" charset="-120"/>
                <a:ea typeface="華康超明體" pitchFamily="49" charset="-120"/>
              </a:rPr>
              <a:t>報名</a:t>
            </a:r>
            <a:r>
              <a:rPr lang="zh-TW" altLang="en-US" sz="4200" kern="1200" dirty="0" smtClean="0">
                <a:solidFill>
                  <a:srgbClr val="161645"/>
                </a:solidFill>
                <a:latin typeface="華康超明體" pitchFamily="49" charset="-120"/>
                <a:ea typeface="華康超明體" pitchFamily="49" charset="-120"/>
                <a:cs typeface="+mn-cs"/>
              </a:rPr>
              <a:t>系統操作說明</a:t>
            </a:r>
            <a:endParaRPr lang="en-US" altLang="zh-TW" sz="4200" kern="1200" dirty="0" smtClean="0">
              <a:solidFill>
                <a:srgbClr val="161645"/>
              </a:solidFill>
              <a:latin typeface="華康超明體" pitchFamily="49" charset="-120"/>
              <a:ea typeface="華康超明體" pitchFamily="49" charset="-120"/>
              <a:cs typeface="+mn-cs"/>
            </a:endParaRPr>
          </a:p>
        </p:txBody>
      </p:sp>
      <p:sp>
        <p:nvSpPr>
          <p:cNvPr id="2" name="投影片編號版面配置區 1"/>
          <p:cNvSpPr>
            <a:spLocks noGrp="1"/>
          </p:cNvSpPr>
          <p:nvPr>
            <p:ph type="sldNum" sz="quarter" idx="12"/>
          </p:nvPr>
        </p:nvSpPr>
        <p:spPr/>
        <p:txBody>
          <a:bodyPr/>
          <a:lstStyle/>
          <a:p>
            <a:pPr>
              <a:defRPr/>
            </a:pPr>
            <a:fld id="{EBE3EE61-3F3D-47FA-8BA5-6513F9B77B0A}" type="slidenum">
              <a:rPr lang="zh-TW" altLang="en-US" smtClean="0"/>
              <a:pPr>
                <a:defRPr/>
              </a:pPr>
              <a:t>6</a:t>
            </a:fld>
            <a:endParaRPr lang="en-US" altLang="zh-TW"/>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95536" y="938213"/>
            <a:ext cx="8042424" cy="5651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60</a:t>
            </a:fld>
            <a:endParaRPr lang="en-US" altLang="zh-TW"/>
          </a:p>
        </p:txBody>
      </p:sp>
      <p:sp>
        <p:nvSpPr>
          <p:cNvPr id="3" name="Rectangle 3"/>
          <p:cNvSpPr txBox="1">
            <a:spLocks noChangeArrowheads="1"/>
          </p:cNvSpPr>
          <p:nvPr/>
        </p:nvSpPr>
        <p:spPr bwMode="auto">
          <a:xfrm>
            <a:off x="0" y="142875"/>
            <a:ext cx="8229600" cy="7953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600" kern="0" smtClean="0">
                <a:solidFill>
                  <a:srgbClr val="660066"/>
                </a:solidFill>
                <a:latin typeface="華康超明體" pitchFamily="49" charset="-120"/>
                <a:ea typeface="華康超明體" pitchFamily="49" charset="-120"/>
              </a:rPr>
              <a:t>二階報名</a:t>
            </a:r>
            <a:r>
              <a:rPr lang="en-US" altLang="zh-TW" sz="3600" kern="0" smtClean="0">
                <a:solidFill>
                  <a:srgbClr val="660066"/>
                </a:solidFill>
                <a:latin typeface="華康超明體" pitchFamily="49" charset="-120"/>
                <a:ea typeface="華康超明體" pitchFamily="49" charset="-120"/>
              </a:rPr>
              <a:t>-</a:t>
            </a:r>
            <a:r>
              <a:rPr lang="zh-TW" altLang="en-US" sz="3600" kern="0" smtClean="0">
                <a:solidFill>
                  <a:srgbClr val="660066"/>
                </a:solidFill>
                <a:latin typeface="華康超明體" pitchFamily="49" charset="-120"/>
                <a:ea typeface="華康超明體" pitchFamily="49" charset="-120"/>
              </a:rPr>
              <a:t>確認二階報名學生</a:t>
            </a:r>
            <a:endParaRPr lang="zh-TW" altLang="en-US" sz="3600" kern="0" dirty="0" smtClean="0">
              <a:solidFill>
                <a:srgbClr val="660066"/>
              </a:solidFill>
              <a:latin typeface="華康超明體" pitchFamily="49" charset="-120"/>
              <a:ea typeface="華康超明體" pitchFamily="49" charset="-120"/>
            </a:endParaRPr>
          </a:p>
        </p:txBody>
      </p:sp>
      <p:sp>
        <p:nvSpPr>
          <p:cNvPr id="5" name="Rectangle 3"/>
          <p:cNvSpPr txBox="1">
            <a:spLocks noChangeArrowheads="1"/>
          </p:cNvSpPr>
          <p:nvPr/>
        </p:nvSpPr>
        <p:spPr bwMode="auto">
          <a:xfrm>
            <a:off x="0" y="142875"/>
            <a:ext cx="8229600" cy="7953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600" kern="0" smtClean="0">
                <a:solidFill>
                  <a:srgbClr val="660066"/>
                </a:solidFill>
                <a:latin typeface="華康超明體" pitchFamily="49" charset="-120"/>
                <a:ea typeface="華康超明體" pitchFamily="49" charset="-120"/>
              </a:rPr>
              <a:t>二階報名</a:t>
            </a:r>
            <a:r>
              <a:rPr lang="en-US" altLang="zh-TW" sz="3600" kern="0" smtClean="0">
                <a:solidFill>
                  <a:srgbClr val="660066"/>
                </a:solidFill>
                <a:latin typeface="華康超明體" pitchFamily="49" charset="-120"/>
                <a:ea typeface="華康超明體" pitchFamily="49" charset="-120"/>
              </a:rPr>
              <a:t>-</a:t>
            </a:r>
            <a:r>
              <a:rPr lang="zh-TW" altLang="en-US" sz="3600" kern="0" smtClean="0">
                <a:solidFill>
                  <a:srgbClr val="660066"/>
                </a:solidFill>
                <a:latin typeface="華康超明體" pitchFamily="49" charset="-120"/>
                <a:ea typeface="華康超明體" pitchFamily="49" charset="-120"/>
              </a:rPr>
              <a:t>確認二階報名學生</a:t>
            </a:r>
            <a:endParaRPr lang="zh-TW" altLang="en-US" sz="3600" kern="0" dirty="0" smtClean="0">
              <a:solidFill>
                <a:srgbClr val="660066"/>
              </a:solidFill>
              <a:latin typeface="華康超明體" pitchFamily="49" charset="-120"/>
              <a:ea typeface="華康超明體" pitchFamily="49" charset="-120"/>
            </a:endParaRPr>
          </a:p>
        </p:txBody>
      </p:sp>
      <p:sp>
        <p:nvSpPr>
          <p:cNvPr id="6" name="AutoShape 5"/>
          <p:cNvSpPr>
            <a:spLocks noChangeArrowheads="1"/>
          </p:cNvSpPr>
          <p:nvPr/>
        </p:nvSpPr>
        <p:spPr bwMode="auto">
          <a:xfrm>
            <a:off x="3707904" y="4322158"/>
            <a:ext cx="4320480" cy="2059170"/>
          </a:xfrm>
          <a:prstGeom prst="wedgeRectCallout">
            <a:avLst>
              <a:gd name="adj1" fmla="val -56512"/>
              <a:gd name="adj2" fmla="val -4936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marL="182563" indent="-182563">
              <a:defRPr/>
            </a:pPr>
            <a:r>
              <a:rPr kumimoji="0" lang="en-US" altLang="zh-TW" dirty="0" smtClean="0">
                <a:solidFill>
                  <a:srgbClr val="000000"/>
                </a:solidFill>
                <a:latin typeface="微軟正黑體" pitchFamily="34" charset="-120"/>
                <a:ea typeface="微軟正黑體" pitchFamily="34" charset="-120"/>
              </a:rPr>
              <a:t>1.</a:t>
            </a:r>
            <a:r>
              <a:rPr kumimoji="0" lang="zh-TW" altLang="en-US" dirty="0">
                <a:latin typeface="微軟正黑體" pitchFamily="34" charset="-120"/>
                <a:ea typeface="微軟正黑體" pitchFamily="34" charset="-120"/>
              </a:rPr>
              <a:t>第二階段由考生個別勾選</a:t>
            </a:r>
            <a:r>
              <a:rPr kumimoji="0" lang="zh-TW" altLang="en-US" dirty="0" smtClean="0">
                <a:latin typeface="微軟正黑體" pitchFamily="34" charset="-120"/>
                <a:ea typeface="微軟正黑體" pitchFamily="34" charset="-120"/>
              </a:rPr>
              <a:t>報名之</a:t>
            </a:r>
            <a:r>
              <a:rPr kumimoji="0" lang="zh-TW" altLang="en-US" dirty="0" smtClean="0">
                <a:solidFill>
                  <a:srgbClr val="000000"/>
                </a:solidFill>
                <a:latin typeface="微軟正黑體" pitchFamily="34" charset="-120"/>
                <a:ea typeface="微軟正黑體" pitchFamily="34" charset="-120"/>
              </a:rPr>
              <a:t>考生，須由考生逐一個別登入第二階段報名系統，完成二階報名確定送出後，回學校辦理集體繳費及繳件</a:t>
            </a:r>
            <a:endParaRPr kumimoji="0" lang="en-US" altLang="zh-TW" dirty="0" smtClean="0">
              <a:solidFill>
                <a:srgbClr val="000000"/>
              </a:solidFill>
              <a:latin typeface="微軟正黑體" pitchFamily="34" charset="-120"/>
              <a:ea typeface="微軟正黑體" pitchFamily="34" charset="-120"/>
            </a:endParaRPr>
          </a:p>
          <a:p>
            <a:pPr marL="182563" indent="-182563">
              <a:defRPr/>
            </a:pPr>
            <a:r>
              <a:rPr kumimoji="0" lang="en-US" altLang="zh-TW" dirty="0" smtClean="0">
                <a:solidFill>
                  <a:srgbClr val="000000"/>
                </a:solidFill>
                <a:latin typeface="微軟正黑體" pitchFamily="34" charset="-120"/>
                <a:ea typeface="微軟正黑體" pitchFamily="34" charset="-120"/>
              </a:rPr>
              <a:t>2.</a:t>
            </a:r>
            <a:r>
              <a:rPr kumimoji="0" lang="zh-TW" altLang="en-US" dirty="0">
                <a:solidFill>
                  <a:srgbClr val="000000"/>
                </a:solidFill>
                <a:latin typeface="微軟正黑體" pitchFamily="34" charset="-120"/>
                <a:ea typeface="微軟正黑體" pitchFamily="34" charset="-120"/>
              </a:rPr>
              <a:t>未</a:t>
            </a:r>
            <a:r>
              <a:rPr kumimoji="0" lang="zh-TW" altLang="en-US" dirty="0" smtClean="0">
                <a:solidFill>
                  <a:srgbClr val="000000"/>
                </a:solidFill>
                <a:latin typeface="微軟正黑體" pitchFamily="34" charset="-120"/>
                <a:ea typeface="微軟正黑體" pitchFamily="34" charset="-120"/>
              </a:rPr>
              <a:t>於學校規定</a:t>
            </a:r>
            <a:r>
              <a:rPr kumimoji="0" lang="zh-TW" altLang="en-US" dirty="0">
                <a:solidFill>
                  <a:srgbClr val="000000"/>
                </a:solidFill>
                <a:latin typeface="微軟正黑體" pitchFamily="34" charset="-120"/>
                <a:ea typeface="微軟正黑體" pitchFamily="34" charset="-120"/>
              </a:rPr>
              <a:t>時間內辦理學校集體寄件之考生</a:t>
            </a:r>
            <a:r>
              <a:rPr kumimoji="0" lang="zh-TW" altLang="en-US" dirty="0" smtClean="0">
                <a:solidFill>
                  <a:srgbClr val="000000"/>
                </a:solidFill>
                <a:latin typeface="微軟正黑體" pitchFamily="34" charset="-120"/>
                <a:ea typeface="微軟正黑體" pitchFamily="34" charset="-120"/>
              </a:rPr>
              <a:t>，考生須於個別</a:t>
            </a:r>
            <a:r>
              <a:rPr kumimoji="0" lang="zh-TW" altLang="en-US" dirty="0">
                <a:solidFill>
                  <a:srgbClr val="000000"/>
                </a:solidFill>
                <a:latin typeface="微軟正黑體" pitchFamily="34" charset="-120"/>
                <a:ea typeface="微軟正黑體" pitchFamily="34" charset="-120"/>
              </a:rPr>
              <a:t>報名</a:t>
            </a:r>
            <a:r>
              <a:rPr kumimoji="0" lang="zh-TW" altLang="en-US" dirty="0" smtClean="0">
                <a:solidFill>
                  <a:srgbClr val="000000"/>
                </a:solidFill>
                <a:latin typeface="微軟正黑體" pitchFamily="34" charset="-120"/>
                <a:ea typeface="微軟正黑體" pitchFamily="34" charset="-120"/>
              </a:rPr>
              <a:t>系統自行辦理</a:t>
            </a:r>
            <a:r>
              <a:rPr kumimoji="0" lang="zh-TW" altLang="en-US" dirty="0">
                <a:solidFill>
                  <a:srgbClr val="000000"/>
                </a:solidFill>
                <a:latin typeface="微軟正黑體" pitchFamily="34" charset="-120"/>
                <a:ea typeface="微軟正黑體" pitchFamily="34" charset="-120"/>
              </a:rPr>
              <a:t>二階報名</a:t>
            </a:r>
            <a:r>
              <a:rPr kumimoji="0" lang="zh-TW" altLang="en-US" dirty="0" smtClean="0">
                <a:solidFill>
                  <a:srgbClr val="000000"/>
                </a:solidFill>
                <a:latin typeface="微軟正黑體" pitchFamily="34" charset="-120"/>
                <a:ea typeface="微軟正黑體" pitchFamily="34" charset="-120"/>
              </a:rPr>
              <a:t>，繳費</a:t>
            </a:r>
            <a:r>
              <a:rPr kumimoji="0" lang="zh-TW" altLang="en-US" dirty="0">
                <a:solidFill>
                  <a:srgbClr val="000000"/>
                </a:solidFill>
                <a:latin typeface="微軟正黑體" pitchFamily="34" charset="-120"/>
                <a:ea typeface="微軟正黑體" pitchFamily="34" charset="-120"/>
              </a:rPr>
              <a:t>及繳件</a:t>
            </a:r>
            <a:endParaRPr kumimoji="0" lang="en-US" altLang="zh-TW" dirty="0">
              <a:solidFill>
                <a:srgbClr val="000000"/>
              </a:solidFill>
              <a:latin typeface="微軟正黑體" pitchFamily="34" charset="-120"/>
              <a:ea typeface="微軟正黑體" pitchFamily="34" charset="-120"/>
            </a:endParaRPr>
          </a:p>
        </p:txBody>
      </p:sp>
      <p:sp>
        <p:nvSpPr>
          <p:cNvPr id="7" name="投影片編號版面配置區 1"/>
          <p:cNvSpPr txBox="1">
            <a:spLocks/>
          </p:cNvSpPr>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zh-TW"/>
            </a:defPPr>
            <a:lvl1pPr algn="r" rtl="0" eaLnBrk="0" fontAlgn="base" hangingPunct="0">
              <a:spcBef>
                <a:spcPct val="0"/>
              </a:spcBef>
              <a:spcAft>
                <a:spcPct val="0"/>
              </a:spcAft>
              <a:defRPr kumimoji="1" sz="1400" kern="1200">
                <a:solidFill>
                  <a:schemeClr val="tx1"/>
                </a:solidFill>
                <a:latin typeface="Arial" charset="0"/>
                <a:ea typeface="新細明體" charset="-120"/>
                <a:cs typeface="+mn-cs"/>
              </a:defRPr>
            </a:lvl1pPr>
            <a:lvl2pPr marL="457200" algn="l" rtl="0" fontAlgn="base">
              <a:spcBef>
                <a:spcPct val="0"/>
              </a:spcBef>
              <a:spcAft>
                <a:spcPct val="0"/>
              </a:spcAft>
              <a:defRPr kumimoji="1" kern="1200">
                <a:solidFill>
                  <a:schemeClr val="tx1"/>
                </a:solidFill>
                <a:latin typeface="Arial" charset="0"/>
                <a:ea typeface="新細明體" charset="-120"/>
                <a:cs typeface="+mn-cs"/>
              </a:defRPr>
            </a:lvl2pPr>
            <a:lvl3pPr marL="914400" algn="l" rtl="0" fontAlgn="base">
              <a:spcBef>
                <a:spcPct val="0"/>
              </a:spcBef>
              <a:spcAft>
                <a:spcPct val="0"/>
              </a:spcAft>
              <a:defRPr kumimoji="1" kern="1200">
                <a:solidFill>
                  <a:schemeClr val="tx1"/>
                </a:solidFill>
                <a:latin typeface="Arial" charset="0"/>
                <a:ea typeface="新細明體" charset="-120"/>
                <a:cs typeface="+mn-cs"/>
              </a:defRPr>
            </a:lvl3pPr>
            <a:lvl4pPr marL="1371600" algn="l" rtl="0" fontAlgn="base">
              <a:spcBef>
                <a:spcPct val="0"/>
              </a:spcBef>
              <a:spcAft>
                <a:spcPct val="0"/>
              </a:spcAft>
              <a:defRPr kumimoji="1" kern="1200">
                <a:solidFill>
                  <a:schemeClr val="tx1"/>
                </a:solidFill>
                <a:latin typeface="Arial" charset="0"/>
                <a:ea typeface="新細明體" charset="-120"/>
                <a:cs typeface="+mn-cs"/>
              </a:defRPr>
            </a:lvl4pPr>
            <a:lvl5pPr marL="1828800" algn="l" rtl="0" fontAlgn="base">
              <a:spcBef>
                <a:spcPct val="0"/>
              </a:spcBef>
              <a:spcAft>
                <a:spcPct val="0"/>
              </a:spcAft>
              <a:defRPr kumimoji="1" kern="1200">
                <a:solidFill>
                  <a:schemeClr val="tx1"/>
                </a:solidFill>
                <a:latin typeface="Arial" charset="0"/>
                <a:ea typeface="新細明體" charset="-120"/>
                <a:cs typeface="+mn-cs"/>
              </a:defRPr>
            </a:lvl5pPr>
            <a:lvl6pPr marL="2286000" algn="l" defTabSz="914400" rtl="0" eaLnBrk="1" latinLnBrk="0" hangingPunct="1">
              <a:defRPr kumimoji="1" kern="1200">
                <a:solidFill>
                  <a:schemeClr val="tx1"/>
                </a:solidFill>
                <a:latin typeface="Arial" charset="0"/>
                <a:ea typeface="新細明體" charset="-120"/>
                <a:cs typeface="+mn-cs"/>
              </a:defRPr>
            </a:lvl6pPr>
            <a:lvl7pPr marL="2743200" algn="l" defTabSz="914400" rtl="0" eaLnBrk="1" latinLnBrk="0" hangingPunct="1">
              <a:defRPr kumimoji="1" kern="1200">
                <a:solidFill>
                  <a:schemeClr val="tx1"/>
                </a:solidFill>
                <a:latin typeface="Arial" charset="0"/>
                <a:ea typeface="新細明體" charset="-120"/>
                <a:cs typeface="+mn-cs"/>
              </a:defRPr>
            </a:lvl7pPr>
            <a:lvl8pPr marL="3200400" algn="l" defTabSz="914400" rtl="0" eaLnBrk="1" latinLnBrk="0" hangingPunct="1">
              <a:defRPr kumimoji="1" kern="1200">
                <a:solidFill>
                  <a:schemeClr val="tx1"/>
                </a:solidFill>
                <a:latin typeface="Arial" charset="0"/>
                <a:ea typeface="新細明體" charset="-120"/>
                <a:cs typeface="+mn-cs"/>
              </a:defRPr>
            </a:lvl8pPr>
            <a:lvl9pPr marL="3657600" algn="l" defTabSz="914400" rtl="0" eaLnBrk="1" latinLnBrk="0" hangingPunct="1">
              <a:defRPr kumimoji="1" kern="1200">
                <a:solidFill>
                  <a:schemeClr val="tx1"/>
                </a:solidFill>
                <a:latin typeface="Arial" charset="0"/>
                <a:ea typeface="新細明體" charset="-120"/>
                <a:cs typeface="+mn-cs"/>
              </a:defRPr>
            </a:lvl9pPr>
          </a:lstStyle>
          <a:p>
            <a:pPr>
              <a:defRPr/>
            </a:pPr>
            <a:fld id="{AA1A49E5-3A20-407A-9D87-6D755D365273}" type="slidenum">
              <a:rPr lang="zh-TW" altLang="en-US" smtClean="0"/>
              <a:pPr>
                <a:defRPr/>
              </a:pPr>
              <a:t>60</a:t>
            </a:fld>
            <a:endParaRPr lang="en-US" altLang="zh-TW" dirty="0"/>
          </a:p>
        </p:txBody>
      </p:sp>
      <p:sp>
        <p:nvSpPr>
          <p:cNvPr id="8" name="矩形 7"/>
          <p:cNvSpPr/>
          <p:nvPr/>
        </p:nvSpPr>
        <p:spPr>
          <a:xfrm>
            <a:off x="5186344" y="1371611"/>
            <a:ext cx="3647152" cy="369332"/>
          </a:xfrm>
          <a:prstGeom prst="rect">
            <a:avLst/>
          </a:prstGeom>
          <a:solidFill>
            <a:srgbClr val="FF0000"/>
          </a:solidFill>
          <a:ln>
            <a:noFill/>
          </a:ln>
        </p:spPr>
        <p:txBody>
          <a:bodyPr wrap="none">
            <a:spAutoFit/>
          </a:bodyPr>
          <a:lstStyle/>
          <a:p>
            <a:pPr>
              <a:defRPr/>
            </a:pPr>
            <a:r>
              <a:rPr kumimoji="0" lang="zh-TW" altLang="en-US" dirty="0">
                <a:solidFill>
                  <a:schemeClr val="bg1"/>
                </a:solidFill>
                <a:latin typeface="微軟正黑體" pitchFamily="34" charset="-120"/>
                <a:ea typeface="微軟正黑體" pitchFamily="34" charset="-120"/>
              </a:rPr>
              <a:t>第二階段</a:t>
            </a:r>
            <a:r>
              <a:rPr kumimoji="0" lang="zh-TW" altLang="en-US" dirty="0" smtClean="0">
                <a:solidFill>
                  <a:schemeClr val="bg1"/>
                </a:solidFill>
                <a:latin typeface="微軟正黑體" pitchFamily="34" charset="-120"/>
                <a:ea typeface="微軟正黑體" pitchFamily="34" charset="-120"/>
              </a:rPr>
              <a:t>由</a:t>
            </a:r>
            <a:r>
              <a:rPr kumimoji="0" lang="zh-TW" altLang="en-US" dirty="0" smtClean="0">
                <a:solidFill>
                  <a:srgbClr val="FFFF00"/>
                </a:solidFill>
                <a:latin typeface="微軟正黑體" pitchFamily="34" charset="-120"/>
                <a:ea typeface="微軟正黑體" pitchFamily="34" charset="-120"/>
              </a:rPr>
              <a:t>考生個別</a:t>
            </a:r>
            <a:r>
              <a:rPr kumimoji="0" lang="zh-TW" altLang="en-US" dirty="0" smtClean="0">
                <a:solidFill>
                  <a:schemeClr val="bg1"/>
                </a:solidFill>
                <a:latin typeface="微軟正黑體" pitchFamily="34" charset="-120"/>
                <a:ea typeface="微軟正黑體" pitchFamily="34" charset="-120"/>
              </a:rPr>
              <a:t>勾</a:t>
            </a:r>
            <a:r>
              <a:rPr kumimoji="0" lang="zh-TW" altLang="en-US" dirty="0">
                <a:solidFill>
                  <a:schemeClr val="bg1"/>
                </a:solidFill>
                <a:latin typeface="微軟正黑體" pitchFamily="34" charset="-120"/>
                <a:ea typeface="微軟正黑體" pitchFamily="34" charset="-120"/>
              </a:rPr>
              <a:t>選報名資料</a:t>
            </a:r>
            <a:endParaRPr kumimoji="0" lang="en-US" altLang="zh-TW" dirty="0">
              <a:solidFill>
                <a:schemeClr val="bg1"/>
              </a:solidFill>
              <a:latin typeface="微軟正黑體" pitchFamily="34" charset="-120"/>
              <a:ea typeface="微軟正黑體" pitchFamily="34" charset="-120"/>
            </a:endParaRPr>
          </a:p>
        </p:txBody>
      </p:sp>
      <p:sp>
        <p:nvSpPr>
          <p:cNvPr id="13" name="矩形 12"/>
          <p:cNvSpPr/>
          <p:nvPr/>
        </p:nvSpPr>
        <p:spPr>
          <a:xfrm>
            <a:off x="2051720" y="3212976"/>
            <a:ext cx="576064" cy="281850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6465094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899592" y="980728"/>
            <a:ext cx="7334522" cy="4882491"/>
          </a:xfrm>
          <a:prstGeom prst="rect">
            <a:avLst/>
          </a:prstGeom>
        </p:spPr>
      </p:pic>
      <p:sp>
        <p:nvSpPr>
          <p:cNvPr id="7" name="AutoShape 5"/>
          <p:cNvSpPr>
            <a:spLocks noChangeArrowheads="1"/>
          </p:cNvSpPr>
          <p:nvPr/>
        </p:nvSpPr>
        <p:spPr bwMode="auto">
          <a:xfrm>
            <a:off x="251520" y="1826981"/>
            <a:ext cx="3456384" cy="360040"/>
          </a:xfrm>
          <a:prstGeom prst="wedgeRectCallout">
            <a:avLst>
              <a:gd name="adj1" fmla="val 57495"/>
              <a:gd name="adj2" fmla="val -598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smtClean="0">
                <a:solidFill>
                  <a:srgbClr val="000000"/>
                </a:solidFill>
                <a:latin typeface="微軟正黑體" pitchFamily="34" charset="-120"/>
                <a:ea typeface="微軟正黑體" pitchFamily="34" charset="-120"/>
              </a:rPr>
              <a:t>可匯出學校報名資料人數及金額</a:t>
            </a:r>
            <a:endParaRPr kumimoji="0" lang="zh-TW" altLang="en-US" dirty="0">
              <a:solidFill>
                <a:srgbClr val="000000"/>
              </a:solidFill>
              <a:latin typeface="微軟正黑體" pitchFamily="34" charset="-120"/>
              <a:ea typeface="微軟正黑體" pitchFamily="34" charset="-120"/>
            </a:endParaRPr>
          </a:p>
        </p:txBody>
      </p:sp>
      <p:sp>
        <p:nvSpPr>
          <p:cNvPr id="8" name="Rectangle 2"/>
          <p:cNvSpPr txBox="1">
            <a:spLocks noChangeArrowheads="1"/>
          </p:cNvSpPr>
          <p:nvPr/>
        </p:nvSpPr>
        <p:spPr bwMode="auto">
          <a:xfrm>
            <a:off x="0" y="222250"/>
            <a:ext cx="85725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600" dirty="0" smtClean="0">
                <a:solidFill>
                  <a:srgbClr val="660066"/>
                </a:solidFill>
                <a:latin typeface="華康超明體" pitchFamily="49" charset="-120"/>
                <a:ea typeface="華康超明體" pitchFamily="49" charset="-120"/>
              </a:rPr>
              <a:t>二階報名資料查詢</a:t>
            </a:r>
            <a:r>
              <a:rPr lang="en-US" altLang="zh-TW" sz="3600" dirty="0" smtClean="0">
                <a:solidFill>
                  <a:srgbClr val="660066"/>
                </a:solidFill>
                <a:latin typeface="華康超明體" pitchFamily="49" charset="-120"/>
                <a:ea typeface="華康超明體" pitchFamily="49" charset="-120"/>
              </a:rPr>
              <a:t>(</a:t>
            </a:r>
            <a:r>
              <a:rPr lang="zh-TW" altLang="en-US" sz="3600" dirty="0" smtClean="0">
                <a:solidFill>
                  <a:srgbClr val="660066"/>
                </a:solidFill>
                <a:latin typeface="華康超明體" pitchFamily="49" charset="-120"/>
                <a:ea typeface="華康超明體" pitchFamily="49" charset="-120"/>
              </a:rPr>
              <a:t>報名人數及金額查詢</a:t>
            </a:r>
            <a:r>
              <a:rPr lang="en-US" altLang="zh-TW" sz="3600" dirty="0" smtClean="0">
                <a:solidFill>
                  <a:srgbClr val="660066"/>
                </a:solidFill>
                <a:latin typeface="華康超明體" pitchFamily="49" charset="-120"/>
                <a:ea typeface="華康超明體" pitchFamily="49" charset="-120"/>
              </a:rPr>
              <a:t>)</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61</a:t>
            </a:fld>
            <a:endParaRPr lang="en-US" altLang="zh-TW"/>
          </a:p>
        </p:txBody>
      </p:sp>
      <p:sp>
        <p:nvSpPr>
          <p:cNvPr id="6" name="矩形 5"/>
          <p:cNvSpPr/>
          <p:nvPr/>
        </p:nvSpPr>
        <p:spPr>
          <a:xfrm>
            <a:off x="5923099" y="1056204"/>
            <a:ext cx="1169181"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39637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0" y="136525"/>
            <a:ext cx="7885113" cy="7207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600" dirty="0" smtClean="0">
                <a:solidFill>
                  <a:srgbClr val="660066"/>
                </a:solidFill>
                <a:latin typeface="華康超明體" pitchFamily="49" charset="-120"/>
                <a:ea typeface="華康超明體" pitchFamily="49" charset="-120"/>
              </a:rPr>
              <a:t>二階報名資料查詢（學生報名系科）</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62</a:t>
            </a:fld>
            <a:endParaRPr lang="en-US" altLang="zh-TW"/>
          </a:p>
        </p:txBody>
      </p:sp>
      <p:pic>
        <p:nvPicPr>
          <p:cNvPr id="3" name="圖片 2"/>
          <p:cNvPicPr>
            <a:picLocks noChangeAspect="1"/>
          </p:cNvPicPr>
          <p:nvPr/>
        </p:nvPicPr>
        <p:blipFill>
          <a:blip r:embed="rId3"/>
          <a:stretch>
            <a:fillRect/>
          </a:stretch>
        </p:blipFill>
        <p:spPr>
          <a:xfrm>
            <a:off x="879129" y="879822"/>
            <a:ext cx="7056784" cy="5801031"/>
          </a:xfrm>
          <a:prstGeom prst="rect">
            <a:avLst/>
          </a:prstGeom>
        </p:spPr>
      </p:pic>
      <p:sp>
        <p:nvSpPr>
          <p:cNvPr id="5" name="矩形 4"/>
          <p:cNvSpPr/>
          <p:nvPr/>
        </p:nvSpPr>
        <p:spPr>
          <a:xfrm>
            <a:off x="5652120" y="879822"/>
            <a:ext cx="1152128"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48934482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63</a:t>
            </a:fld>
            <a:endParaRPr lang="en-US" altLang="zh-TW"/>
          </a:p>
        </p:txBody>
      </p:sp>
      <p:sp>
        <p:nvSpPr>
          <p:cNvPr id="3" name="Rectangle 2"/>
          <p:cNvSpPr txBox="1">
            <a:spLocks noChangeArrowheads="1"/>
          </p:cNvSpPr>
          <p:nvPr/>
        </p:nvSpPr>
        <p:spPr bwMode="auto">
          <a:xfrm>
            <a:off x="0" y="222250"/>
            <a:ext cx="9144000" cy="563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600" dirty="0">
                <a:solidFill>
                  <a:srgbClr val="660066"/>
                </a:solidFill>
                <a:latin typeface="華康超明體" pitchFamily="49" charset="-120"/>
                <a:ea typeface="華康超明體" pitchFamily="49" charset="-120"/>
              </a:rPr>
              <a:t>二階報名資料查詢</a:t>
            </a:r>
            <a:r>
              <a:rPr lang="en-US" altLang="zh-TW" sz="3600" dirty="0">
                <a:solidFill>
                  <a:srgbClr val="660066"/>
                </a:solidFill>
                <a:latin typeface="華康超明體" pitchFamily="49" charset="-120"/>
                <a:ea typeface="華康超明體" pitchFamily="49" charset="-120"/>
              </a:rPr>
              <a:t>(</a:t>
            </a:r>
            <a:r>
              <a:rPr lang="zh-TW" altLang="en-US" sz="3600" dirty="0">
                <a:solidFill>
                  <a:srgbClr val="660066"/>
                </a:solidFill>
                <a:latin typeface="華康超明體" pitchFamily="49" charset="-120"/>
                <a:ea typeface="華康超明體" pitchFamily="49" charset="-120"/>
              </a:rPr>
              <a:t>未完成二階報名考生查詢</a:t>
            </a:r>
            <a:r>
              <a:rPr lang="en-US" altLang="zh-TW" sz="3600" dirty="0">
                <a:solidFill>
                  <a:srgbClr val="660066"/>
                </a:solidFill>
                <a:latin typeface="華康超明體" pitchFamily="49" charset="-120"/>
                <a:ea typeface="華康超明體" pitchFamily="49" charset="-120"/>
              </a:rPr>
              <a:t>)</a:t>
            </a:r>
          </a:p>
        </p:txBody>
      </p:sp>
      <p:pic>
        <p:nvPicPr>
          <p:cNvPr id="4" name="圖片 3"/>
          <p:cNvPicPr>
            <a:picLocks noChangeAspect="1"/>
          </p:cNvPicPr>
          <p:nvPr/>
        </p:nvPicPr>
        <p:blipFill>
          <a:blip r:embed="rId3"/>
          <a:stretch>
            <a:fillRect/>
          </a:stretch>
        </p:blipFill>
        <p:spPr>
          <a:xfrm>
            <a:off x="179513" y="819905"/>
            <a:ext cx="8784976" cy="5439135"/>
          </a:xfrm>
          <a:prstGeom prst="rect">
            <a:avLst/>
          </a:prstGeom>
        </p:spPr>
      </p:pic>
      <p:sp>
        <p:nvSpPr>
          <p:cNvPr id="5" name="矩形 4"/>
          <p:cNvSpPr/>
          <p:nvPr/>
        </p:nvSpPr>
        <p:spPr>
          <a:xfrm>
            <a:off x="6228184" y="908720"/>
            <a:ext cx="136815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2018957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0" y="141288"/>
            <a:ext cx="7812088" cy="7858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600" dirty="0" smtClean="0">
                <a:solidFill>
                  <a:srgbClr val="660066"/>
                </a:solidFill>
                <a:latin typeface="華康超明體" pitchFamily="49" charset="-120"/>
                <a:ea typeface="華康超明體" pitchFamily="49" charset="-120"/>
              </a:rPr>
              <a:t>二階報名資料查詢（甄選學校查詢）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64</a:t>
            </a:fld>
            <a:endParaRPr lang="en-US" altLang="zh-TW"/>
          </a:p>
        </p:txBody>
      </p:sp>
      <p:pic>
        <p:nvPicPr>
          <p:cNvPr id="3" name="圖片 2"/>
          <p:cNvPicPr>
            <a:picLocks noChangeAspect="1"/>
          </p:cNvPicPr>
          <p:nvPr/>
        </p:nvPicPr>
        <p:blipFill>
          <a:blip r:embed="rId3"/>
          <a:stretch>
            <a:fillRect/>
          </a:stretch>
        </p:blipFill>
        <p:spPr>
          <a:xfrm>
            <a:off x="179512" y="939800"/>
            <a:ext cx="8806832" cy="2921248"/>
          </a:xfrm>
          <a:prstGeom prst="rect">
            <a:avLst/>
          </a:prstGeom>
        </p:spPr>
      </p:pic>
      <p:sp>
        <p:nvSpPr>
          <p:cNvPr id="5" name="矩形 4"/>
          <p:cNvSpPr/>
          <p:nvPr/>
        </p:nvSpPr>
        <p:spPr>
          <a:xfrm>
            <a:off x="6156176" y="1014857"/>
            <a:ext cx="1440160"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5187129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65</a:t>
            </a:fld>
            <a:endParaRPr lang="en-US" altLang="zh-TW"/>
          </a:p>
        </p:txBody>
      </p:sp>
      <p:pic>
        <p:nvPicPr>
          <p:cNvPr id="3" name="圖片 2"/>
          <p:cNvPicPr>
            <a:picLocks noChangeAspect="1"/>
          </p:cNvPicPr>
          <p:nvPr/>
        </p:nvPicPr>
        <p:blipFill>
          <a:blip r:embed="rId2"/>
          <a:stretch>
            <a:fillRect/>
          </a:stretch>
        </p:blipFill>
        <p:spPr>
          <a:xfrm>
            <a:off x="251520" y="1268760"/>
            <a:ext cx="8651859" cy="1797682"/>
          </a:xfrm>
          <a:prstGeom prst="rect">
            <a:avLst/>
          </a:prstGeom>
        </p:spPr>
      </p:pic>
      <p:sp>
        <p:nvSpPr>
          <p:cNvPr id="5" name="Rectangle 2"/>
          <p:cNvSpPr txBox="1">
            <a:spLocks noChangeArrowheads="1"/>
          </p:cNvSpPr>
          <p:nvPr/>
        </p:nvSpPr>
        <p:spPr bwMode="auto">
          <a:xfrm>
            <a:off x="0" y="141288"/>
            <a:ext cx="9396536" cy="7858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dirty="0" smtClean="0">
                <a:solidFill>
                  <a:srgbClr val="660066"/>
                </a:solidFill>
                <a:latin typeface="華康超明體" pitchFamily="49" charset="-120"/>
                <a:ea typeface="華康超明體" pitchFamily="49" charset="-120"/>
              </a:rPr>
              <a:t>二階報名資料查詢（考生指定項目及日期查詢）</a:t>
            </a:r>
          </a:p>
        </p:txBody>
      </p:sp>
      <p:sp>
        <p:nvSpPr>
          <p:cNvPr id="6" name="矩形 5"/>
          <p:cNvSpPr/>
          <p:nvPr/>
        </p:nvSpPr>
        <p:spPr>
          <a:xfrm>
            <a:off x="6188568" y="1380668"/>
            <a:ext cx="1407767"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7350442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txBox="1">
            <a:spLocks noChangeArrowheads="1"/>
          </p:cNvSpPr>
          <p:nvPr/>
        </p:nvSpPr>
        <p:spPr bwMode="auto">
          <a:xfrm>
            <a:off x="0" y="141288"/>
            <a:ext cx="9144000" cy="7858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600" dirty="0" smtClean="0">
                <a:solidFill>
                  <a:srgbClr val="660066"/>
                </a:solidFill>
                <a:latin typeface="華康超明體" pitchFamily="49" charset="-120"/>
                <a:ea typeface="華康超明體" pitchFamily="49" charset="-120"/>
              </a:rPr>
              <a:t>二階報名資料查詢</a:t>
            </a:r>
            <a:r>
              <a:rPr lang="zh-TW" altLang="en-US" sz="3200" dirty="0">
                <a:solidFill>
                  <a:srgbClr val="660066"/>
                </a:solidFill>
                <a:latin typeface="華康超明體" pitchFamily="49" charset="-120"/>
                <a:ea typeface="華康超明體" pitchFamily="49" charset="-120"/>
              </a:rPr>
              <a:t>（未辦理集體寄件考生查詢）</a:t>
            </a:r>
            <a:endParaRPr lang="zh-TW" altLang="en-US" sz="3200" dirty="0" smtClean="0">
              <a:solidFill>
                <a:srgbClr val="660066"/>
              </a:solidFill>
              <a:latin typeface="華康超明體" pitchFamily="49" charset="-120"/>
              <a:ea typeface="華康超明體" pitchFamily="49"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66</a:t>
            </a:fld>
            <a:endParaRPr lang="en-US" altLang="zh-TW"/>
          </a:p>
        </p:txBody>
      </p:sp>
      <p:pic>
        <p:nvPicPr>
          <p:cNvPr id="3" name="圖片 2"/>
          <p:cNvPicPr>
            <a:picLocks noChangeAspect="1"/>
          </p:cNvPicPr>
          <p:nvPr/>
        </p:nvPicPr>
        <p:blipFill>
          <a:blip r:embed="rId3"/>
          <a:stretch>
            <a:fillRect/>
          </a:stretch>
        </p:blipFill>
        <p:spPr>
          <a:xfrm>
            <a:off x="179513" y="927100"/>
            <a:ext cx="8740514" cy="5318125"/>
          </a:xfrm>
          <a:prstGeom prst="rect">
            <a:avLst/>
          </a:prstGeom>
        </p:spPr>
      </p:pic>
      <p:sp>
        <p:nvSpPr>
          <p:cNvPr id="5" name="矩形 4"/>
          <p:cNvSpPr/>
          <p:nvPr/>
        </p:nvSpPr>
        <p:spPr>
          <a:xfrm>
            <a:off x="6237730" y="1007042"/>
            <a:ext cx="1430613"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963513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323528" y="967820"/>
            <a:ext cx="8550307" cy="5413508"/>
          </a:xfrm>
          <a:prstGeom prst="rect">
            <a:avLst/>
          </a:prstGeom>
        </p:spPr>
      </p:pic>
      <p:sp>
        <p:nvSpPr>
          <p:cNvPr id="309252" name="Rectangle 3"/>
          <p:cNvSpPr>
            <a:spLocks noGrp="1" noChangeArrowheads="1"/>
          </p:cNvSpPr>
          <p:nvPr>
            <p:ph type="title" idx="4294967295"/>
          </p:nvPr>
        </p:nvSpPr>
        <p:spPr>
          <a:xfrm>
            <a:off x="0" y="142875"/>
            <a:ext cx="8229600" cy="795338"/>
          </a:xfrm>
        </p:spPr>
        <p:txBody>
          <a:bodyPr/>
          <a:lstStyle/>
          <a:p>
            <a:pPr eaLnBrk="1" hangingPunct="1"/>
            <a:r>
              <a:rPr lang="zh-TW" altLang="en-US" sz="3600" smtClean="0">
                <a:solidFill>
                  <a:srgbClr val="660066"/>
                </a:solidFill>
                <a:latin typeface="華康超明體" pitchFamily="49" charset="-120"/>
                <a:ea typeface="華康超明體" pitchFamily="49" charset="-120"/>
              </a:rPr>
              <a:t>二階報名</a:t>
            </a:r>
            <a:r>
              <a:rPr lang="en-US" altLang="zh-TW" sz="3600" smtClean="0">
                <a:solidFill>
                  <a:srgbClr val="660066"/>
                </a:solidFill>
                <a:latin typeface="華康超明體" pitchFamily="49" charset="-120"/>
                <a:ea typeface="華康超明體" pitchFamily="49" charset="-120"/>
              </a:rPr>
              <a:t>-</a:t>
            </a:r>
            <a:r>
              <a:rPr lang="zh-TW" altLang="en-US" sz="3600" smtClean="0">
                <a:solidFill>
                  <a:srgbClr val="660066"/>
                </a:solidFill>
                <a:latin typeface="華康超明體" pitchFamily="49" charset="-120"/>
                <a:ea typeface="華康超明體" pitchFamily="49" charset="-120"/>
              </a:rPr>
              <a:t>報名單位確認</a:t>
            </a:r>
          </a:p>
        </p:txBody>
      </p:sp>
      <p:sp>
        <p:nvSpPr>
          <p:cNvPr id="357380" name="AutoShape 4"/>
          <p:cNvSpPr>
            <a:spLocks noChangeArrowheads="1"/>
          </p:cNvSpPr>
          <p:nvPr/>
        </p:nvSpPr>
        <p:spPr bwMode="auto">
          <a:xfrm>
            <a:off x="5449416" y="2492896"/>
            <a:ext cx="3456384" cy="936104"/>
          </a:xfrm>
          <a:prstGeom prst="wedgeRectCallout">
            <a:avLst>
              <a:gd name="adj1" fmla="val -61923"/>
              <a:gd name="adj2" fmla="val -2004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最後完成報名確認，請仔細閱讀注意事項，</a:t>
            </a:r>
            <a:r>
              <a:rPr kumimoji="0" lang="zh-TW" altLang="en-US" dirty="0" smtClean="0">
                <a:solidFill>
                  <a:srgbClr val="000000"/>
                </a:solidFill>
                <a:latin typeface="微軟正黑體" pitchFamily="34" charset="-120"/>
                <a:ea typeface="微軟正黑體" pitchFamily="34" charset="-120"/>
              </a:rPr>
              <a:t>一經確定送出</a:t>
            </a:r>
            <a:r>
              <a:rPr kumimoji="0" lang="zh-TW" altLang="en-US" dirty="0">
                <a:solidFill>
                  <a:srgbClr val="000000"/>
                </a:solidFill>
                <a:latin typeface="微軟正黑體" pitchFamily="34" charset="-120"/>
                <a:ea typeface="微軟正黑體" pitchFamily="34" charset="-120"/>
              </a:rPr>
              <a:t>，承辦學校即無法再修改任何報名資料</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67</a:t>
            </a:fld>
            <a:endParaRPr lang="en-US" altLang="zh-TW"/>
          </a:p>
        </p:txBody>
      </p:sp>
      <p:pic>
        <p:nvPicPr>
          <p:cNvPr id="3" name="圖片 2"/>
          <p:cNvPicPr>
            <a:picLocks noChangeAspect="1"/>
          </p:cNvPicPr>
          <p:nvPr/>
        </p:nvPicPr>
        <p:blipFill>
          <a:blip r:embed="rId4"/>
          <a:stretch>
            <a:fillRect/>
          </a:stretch>
        </p:blipFill>
        <p:spPr>
          <a:xfrm>
            <a:off x="5001029" y="3861048"/>
            <a:ext cx="3228571" cy="1866667"/>
          </a:xfrm>
          <a:prstGeom prst="rect">
            <a:avLst/>
          </a:prstGeom>
        </p:spPr>
      </p:pic>
      <p:sp>
        <p:nvSpPr>
          <p:cNvPr id="7" name="矩形 6"/>
          <p:cNvSpPr/>
          <p:nvPr/>
        </p:nvSpPr>
        <p:spPr>
          <a:xfrm>
            <a:off x="6228184" y="1034521"/>
            <a:ext cx="136815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6" name="Rectangle 3"/>
          <p:cNvSpPr>
            <a:spLocks noGrp="1" noChangeArrowheads="1"/>
          </p:cNvSpPr>
          <p:nvPr>
            <p:ph type="title" idx="4294967295"/>
          </p:nvPr>
        </p:nvSpPr>
        <p:spPr>
          <a:xfrm>
            <a:off x="0" y="142875"/>
            <a:ext cx="8229600" cy="785813"/>
          </a:xfrm>
        </p:spPr>
        <p:txBody>
          <a:bodyPr/>
          <a:lstStyle/>
          <a:p>
            <a:pPr eaLnBrk="1" hangingPunct="1"/>
            <a:r>
              <a:rPr lang="zh-TW" altLang="en-US" sz="3600" smtClean="0">
                <a:solidFill>
                  <a:srgbClr val="660066"/>
                </a:solidFill>
                <a:latin typeface="華康超明體" pitchFamily="49" charset="-120"/>
                <a:ea typeface="華康超明體" pitchFamily="49" charset="-120"/>
              </a:rPr>
              <a:t>二階報名</a:t>
            </a:r>
            <a:r>
              <a:rPr lang="en-US" altLang="zh-TW" sz="3600" smtClean="0">
                <a:solidFill>
                  <a:srgbClr val="660066"/>
                </a:solidFill>
                <a:latin typeface="華康超明體" pitchFamily="49" charset="-120"/>
                <a:ea typeface="華康超明體" pitchFamily="49" charset="-120"/>
              </a:rPr>
              <a:t>-</a:t>
            </a:r>
            <a:r>
              <a:rPr lang="zh-TW" altLang="en-US" sz="3600" smtClean="0">
                <a:solidFill>
                  <a:srgbClr val="660066"/>
                </a:solidFill>
                <a:latin typeface="華康超明體" pitchFamily="49" charset="-120"/>
                <a:ea typeface="華康超明體" pitchFamily="49" charset="-120"/>
              </a:rPr>
              <a:t>報表列印</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68</a:t>
            </a:fld>
            <a:endParaRPr lang="en-US" altLang="zh-TW"/>
          </a:p>
        </p:txBody>
      </p:sp>
      <p:pic>
        <p:nvPicPr>
          <p:cNvPr id="7" name="圖片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38051" y="1276297"/>
            <a:ext cx="6091549" cy="5313519"/>
          </a:xfrm>
          <a:prstGeom prst="rect">
            <a:avLst/>
          </a:prstGeom>
        </p:spPr>
      </p:pic>
      <p:sp>
        <p:nvSpPr>
          <p:cNvPr id="358405" name="AutoShape 5"/>
          <p:cNvSpPr>
            <a:spLocks noChangeArrowheads="1"/>
          </p:cNvSpPr>
          <p:nvPr/>
        </p:nvSpPr>
        <p:spPr bwMode="auto">
          <a:xfrm>
            <a:off x="1331640" y="4005064"/>
            <a:ext cx="2088232" cy="648072"/>
          </a:xfrm>
          <a:prstGeom prst="wedgeRectCallout">
            <a:avLst>
              <a:gd name="adj1" fmla="val 61997"/>
              <a:gd name="adj2" fmla="val -12061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defRPr/>
            </a:pPr>
            <a:r>
              <a:rPr kumimoji="0" lang="zh-TW" altLang="en-US" dirty="0">
                <a:solidFill>
                  <a:srgbClr val="000000"/>
                </a:solidFill>
                <a:latin typeface="微軟正黑體" pitchFamily="34" charset="-120"/>
                <a:ea typeface="微軟正黑體" pitchFamily="34" charset="-120"/>
              </a:rPr>
              <a:t>表</a:t>
            </a:r>
            <a:r>
              <a:rPr kumimoji="0" lang="en-US" altLang="zh-TW" dirty="0" smtClean="0">
                <a:solidFill>
                  <a:srgbClr val="000000"/>
                </a:solidFill>
                <a:latin typeface="微軟正黑體" pitchFamily="34" charset="-120"/>
                <a:ea typeface="微軟正黑體" pitchFamily="34" charset="-120"/>
              </a:rPr>
              <a:t>A17-1</a:t>
            </a:r>
            <a:r>
              <a:rPr kumimoji="0" lang="zh-TW" altLang="en-US" dirty="0" smtClean="0">
                <a:solidFill>
                  <a:srgbClr val="000000"/>
                </a:solidFill>
                <a:latin typeface="微軟正黑體" pitchFamily="34" charset="-120"/>
                <a:ea typeface="微軟正黑體" pitchFamily="34" charset="-120"/>
              </a:rPr>
              <a:t>隨同報名表件寄至科技校院</a:t>
            </a:r>
            <a:endParaRPr kumimoji="0" lang="zh-TW" altLang="en-US" dirty="0">
              <a:solidFill>
                <a:srgbClr val="000000"/>
              </a:solidFill>
              <a:latin typeface="微軟正黑體" pitchFamily="34" charset="-120"/>
              <a:ea typeface="微軟正黑體" pitchFamily="34" charset="-120"/>
            </a:endParaRPr>
          </a:p>
        </p:txBody>
      </p:sp>
      <p:sp>
        <p:nvSpPr>
          <p:cNvPr id="6" name="矩形 5"/>
          <p:cNvSpPr/>
          <p:nvPr/>
        </p:nvSpPr>
        <p:spPr>
          <a:xfrm>
            <a:off x="6306556" y="1311842"/>
            <a:ext cx="1001748"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3"/>
          <p:cNvSpPr>
            <a:spLocks noGrp="1" noChangeArrowheads="1"/>
          </p:cNvSpPr>
          <p:nvPr>
            <p:ph type="title" idx="4294967295"/>
          </p:nvPr>
        </p:nvSpPr>
        <p:spPr>
          <a:xfrm>
            <a:off x="0" y="141288"/>
            <a:ext cx="8229600" cy="785812"/>
          </a:xfrm>
        </p:spPr>
        <p:txBody>
          <a:bodyPr/>
          <a:lstStyle/>
          <a:p>
            <a:pPr eaLnBrk="1" hangingPunct="1"/>
            <a:r>
              <a:rPr lang="zh-TW" altLang="en-US" sz="3600" smtClean="0">
                <a:solidFill>
                  <a:srgbClr val="660066"/>
                </a:solidFill>
                <a:latin typeface="華康超明體" pitchFamily="49" charset="-120"/>
                <a:ea typeface="華康超明體" pitchFamily="49" charset="-120"/>
              </a:rPr>
              <a:t>二階報名</a:t>
            </a:r>
            <a:r>
              <a:rPr lang="en-US" altLang="zh-TW" sz="3600" smtClean="0">
                <a:solidFill>
                  <a:srgbClr val="660066"/>
                </a:solidFill>
                <a:latin typeface="華康超明體" pitchFamily="49" charset="-120"/>
                <a:ea typeface="華康超明體" pitchFamily="49" charset="-120"/>
              </a:rPr>
              <a:t>-</a:t>
            </a:r>
            <a:r>
              <a:rPr lang="zh-TW" altLang="en-US" sz="3600" smtClean="0">
                <a:solidFill>
                  <a:srgbClr val="660066"/>
                </a:solidFill>
                <a:latin typeface="華康超明體" pitchFamily="49" charset="-120"/>
                <a:ea typeface="華康超明體" pitchFamily="49" charset="-120"/>
              </a:rPr>
              <a:t>郵政劃撥單列印</a:t>
            </a:r>
          </a:p>
        </p:txBody>
      </p:sp>
      <p:sp>
        <p:nvSpPr>
          <p:cNvPr id="4" name="投影片編號版面配置區 3"/>
          <p:cNvSpPr>
            <a:spLocks noGrp="1"/>
          </p:cNvSpPr>
          <p:nvPr>
            <p:ph type="sldNum" sz="quarter" idx="12"/>
          </p:nvPr>
        </p:nvSpPr>
        <p:spPr/>
        <p:txBody>
          <a:bodyPr/>
          <a:lstStyle/>
          <a:p>
            <a:pPr>
              <a:defRPr/>
            </a:pPr>
            <a:fld id="{AA1A49E5-3A20-407A-9D87-6D755D365273}" type="slidenum">
              <a:rPr lang="zh-TW" altLang="en-US" smtClean="0"/>
              <a:pPr>
                <a:defRPr/>
              </a:pPr>
              <a:t>69</a:t>
            </a:fld>
            <a:endParaRPr lang="en-US" altLang="zh-TW"/>
          </a:p>
        </p:txBody>
      </p:sp>
      <p:sp>
        <p:nvSpPr>
          <p:cNvPr id="11" name="Rectangle 8"/>
          <p:cNvSpPr>
            <a:spLocks noChangeArrowheads="1"/>
          </p:cNvSpPr>
          <p:nvPr/>
        </p:nvSpPr>
        <p:spPr bwMode="auto">
          <a:xfrm>
            <a:off x="694420" y="5239420"/>
            <a:ext cx="7875016" cy="400110"/>
          </a:xfrm>
          <a:prstGeom prst="rect">
            <a:avLst/>
          </a:prstGeom>
          <a:solidFill>
            <a:srgbClr val="800000"/>
          </a:solidFill>
          <a:ln w="9525">
            <a:noFill/>
            <a:miter lim="800000"/>
            <a:headEnd/>
            <a:tailEnd/>
          </a:ln>
          <a:effectLst/>
        </p:spPr>
        <p:txBody>
          <a:bodyPr wrap="square">
            <a:spAutoFit/>
          </a:bodyPr>
          <a:lstStyle/>
          <a:p>
            <a:r>
              <a:rPr kumimoji="0" lang="zh-TW" altLang="en-US" sz="2000" dirty="0" smtClean="0">
                <a:solidFill>
                  <a:schemeClr val="bg1"/>
                </a:solidFill>
                <a:latin typeface="微軟正黑體" pitchFamily="34" charset="-120"/>
                <a:ea typeface="微軟正黑體" pitchFamily="34" charset="-120"/>
              </a:rPr>
              <a:t>部份學校未</a:t>
            </a:r>
            <a:r>
              <a:rPr kumimoji="0" lang="zh-TW" altLang="en-US" sz="2000" dirty="0">
                <a:solidFill>
                  <a:schemeClr val="bg1"/>
                </a:solidFill>
                <a:latin typeface="微軟正黑體" pitchFamily="34" charset="-120"/>
                <a:ea typeface="微軟正黑體" pitchFamily="34" charset="-120"/>
              </a:rPr>
              <a:t>採用郵局劃撥方式 </a:t>
            </a:r>
            <a:r>
              <a:rPr kumimoji="0" lang="zh-TW" altLang="en-US" sz="2000" dirty="0" smtClean="0">
                <a:solidFill>
                  <a:srgbClr val="FFFF00"/>
                </a:solidFill>
                <a:latin typeface="微軟正黑體" pitchFamily="34" charset="-120"/>
                <a:ea typeface="微軟正黑體" pitchFamily="34" charset="-120"/>
              </a:rPr>
              <a:t>請依</a:t>
            </a:r>
            <a:r>
              <a:rPr kumimoji="0" lang="zh-TW" altLang="en-US" sz="2000" dirty="0">
                <a:solidFill>
                  <a:srgbClr val="FFFF00"/>
                </a:solidFill>
                <a:latin typeface="微軟正黑體" pitchFamily="34" charset="-120"/>
                <a:ea typeface="微軟正黑體" pitchFamily="34" charset="-120"/>
              </a:rPr>
              <a:t>系統指示至金融機構手寫匯款單</a:t>
            </a:r>
          </a:p>
        </p:txBody>
      </p:sp>
      <p:pic>
        <p:nvPicPr>
          <p:cNvPr id="5" name="圖片 4"/>
          <p:cNvPicPr>
            <a:picLocks noChangeAspect="1"/>
          </p:cNvPicPr>
          <p:nvPr/>
        </p:nvPicPr>
        <p:blipFill>
          <a:blip r:embed="rId3"/>
          <a:stretch>
            <a:fillRect/>
          </a:stretch>
        </p:blipFill>
        <p:spPr>
          <a:xfrm>
            <a:off x="558304" y="1268760"/>
            <a:ext cx="8147248" cy="3765075"/>
          </a:xfrm>
          <a:prstGeom prst="rect">
            <a:avLst/>
          </a:prstGeom>
        </p:spPr>
      </p:pic>
      <p:sp>
        <p:nvSpPr>
          <p:cNvPr id="6" name="矩形 5"/>
          <p:cNvSpPr/>
          <p:nvPr/>
        </p:nvSpPr>
        <p:spPr>
          <a:xfrm>
            <a:off x="6012160" y="1311271"/>
            <a:ext cx="129614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2"/>
          <p:cNvSpPr>
            <a:spLocks noGrp="1" noChangeArrowheads="1"/>
          </p:cNvSpPr>
          <p:nvPr>
            <p:ph type="title" idx="4294967295"/>
          </p:nvPr>
        </p:nvSpPr>
        <p:spPr>
          <a:xfrm>
            <a:off x="215900" y="142875"/>
            <a:ext cx="9252644" cy="928688"/>
          </a:xfrm>
        </p:spPr>
        <p:txBody>
          <a:bodyPr/>
          <a:lstStyle/>
          <a:p>
            <a:pPr eaLnBrk="1" hangingPunct="1"/>
            <a:r>
              <a:rPr lang="zh-TW" altLang="en-US" sz="4000" dirty="0" smtClean="0">
                <a:solidFill>
                  <a:srgbClr val="161645"/>
                </a:solidFill>
                <a:latin typeface="華康超明體" pitchFamily="49" charset="-120"/>
                <a:ea typeface="華康超明體" pitchFamily="49" charset="-120"/>
              </a:rPr>
              <a:t>甄選</a:t>
            </a:r>
            <a:r>
              <a:rPr lang="zh-TW" altLang="en-US" sz="4200" dirty="0" smtClean="0">
                <a:solidFill>
                  <a:srgbClr val="161645"/>
                </a:solidFill>
                <a:latin typeface="華康超明體" pitchFamily="49" charset="-120"/>
                <a:ea typeface="華康超明體" pitchFamily="49" charset="-120"/>
              </a:rPr>
              <a:t>入學招生集體</a:t>
            </a:r>
            <a:r>
              <a:rPr lang="zh-TW" altLang="en-US" sz="4000" dirty="0" smtClean="0">
                <a:solidFill>
                  <a:srgbClr val="161645"/>
                </a:solidFill>
                <a:latin typeface="華康超明體" pitchFamily="49" charset="-120"/>
                <a:ea typeface="華康超明體" pitchFamily="49" charset="-120"/>
              </a:rPr>
              <a:t>報名系統</a:t>
            </a:r>
            <a:r>
              <a:rPr lang="zh-TW" altLang="en-US" sz="4000" dirty="0" smtClean="0">
                <a:solidFill>
                  <a:srgbClr val="FF0000"/>
                </a:solidFill>
                <a:latin typeface="華康超明體" pitchFamily="49" charset="-120"/>
                <a:ea typeface="華康超明體" pitchFamily="49" charset="-120"/>
              </a:rPr>
              <a:t>功能架構圖</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7</a:t>
            </a:fld>
            <a:endParaRPr lang="en-US" altLang="zh-TW"/>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5142" y="980728"/>
            <a:ext cx="8245836"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1992" y="1024081"/>
            <a:ext cx="8972008" cy="3485039"/>
          </a:xfrm>
          <a:prstGeom prst="rect">
            <a:avLst/>
          </a:prstGeom>
        </p:spPr>
      </p:pic>
      <p:sp>
        <p:nvSpPr>
          <p:cNvPr id="315396" name="Rectangle 3"/>
          <p:cNvSpPr>
            <a:spLocks noGrp="1" noChangeArrowheads="1"/>
          </p:cNvSpPr>
          <p:nvPr>
            <p:ph type="title" idx="4294967295"/>
          </p:nvPr>
        </p:nvSpPr>
        <p:spPr>
          <a:xfrm>
            <a:off x="0" y="141288"/>
            <a:ext cx="6786563" cy="785812"/>
          </a:xfrm>
        </p:spPr>
        <p:txBody>
          <a:bodyPr/>
          <a:lstStyle/>
          <a:p>
            <a:pPr eaLnBrk="1" hangingPunct="1"/>
            <a:r>
              <a:rPr lang="zh-TW" altLang="en-US" sz="3600" dirty="0" smtClean="0">
                <a:solidFill>
                  <a:srgbClr val="660066"/>
                </a:solidFill>
                <a:latin typeface="華康超明體" pitchFamily="49" charset="-120"/>
                <a:ea typeface="華康超明體" pitchFamily="49" charset="-120"/>
              </a:rPr>
              <a:t>其他查詢</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70</a:t>
            </a:fld>
            <a:endParaRPr lang="en-US" altLang="zh-TW"/>
          </a:p>
        </p:txBody>
      </p:sp>
      <p:sp>
        <p:nvSpPr>
          <p:cNvPr id="6" name="Rectangle 3"/>
          <p:cNvSpPr txBox="1">
            <a:spLocks noChangeArrowheads="1"/>
          </p:cNvSpPr>
          <p:nvPr/>
        </p:nvSpPr>
        <p:spPr bwMode="auto">
          <a:xfrm>
            <a:off x="2483768" y="3109430"/>
            <a:ext cx="6336704" cy="2799379"/>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algn="just" eaLnBrk="1" hangingPunct="1">
              <a:spcBef>
                <a:spcPts val="600"/>
              </a:spcBef>
              <a:buClr>
                <a:schemeClr val="tx1"/>
              </a:buClr>
              <a:buFontTx/>
              <a:buNone/>
              <a:defRPr/>
            </a:pPr>
            <a:r>
              <a:rPr lang="zh-TW" altLang="en-US" sz="1800" kern="0" dirty="0" smtClean="0">
                <a:latin typeface="微軟正黑體" pitchFamily="34" charset="-120"/>
                <a:ea typeface="微軟正黑體" pitchFamily="34" charset="-120"/>
              </a:rPr>
              <a:t>各校得於下列時間下載或查詢所屬學生參加甄選入學資料：</a:t>
            </a:r>
          </a:p>
          <a:p>
            <a:pPr marL="542925" lvl="1" indent="0" algn="just" eaLnBrk="1" hangingPunct="1">
              <a:spcBef>
                <a:spcPts val="600"/>
              </a:spcBef>
              <a:buClr>
                <a:schemeClr val="tx1"/>
              </a:buClr>
              <a:buFontTx/>
              <a:buNone/>
              <a:defRPr/>
            </a:pPr>
            <a:r>
              <a:rPr lang="zh-TW" altLang="en-US" sz="1800" kern="0" dirty="0" smtClean="0">
                <a:latin typeface="微軟正黑體" pitchFamily="34" charset="-120"/>
                <a:ea typeface="微軟正黑體" pitchFamily="34" charset="-120"/>
              </a:rPr>
              <a:t>◎</a:t>
            </a:r>
            <a:r>
              <a:rPr lang="en-US" altLang="zh-TW" sz="1800" kern="0" dirty="0" smtClean="0">
                <a:solidFill>
                  <a:srgbClr val="CC0000"/>
                </a:solidFill>
                <a:latin typeface="微軟正黑體" pitchFamily="34" charset="-120"/>
                <a:ea typeface="微軟正黑體" pitchFamily="34" charset="-120"/>
              </a:rPr>
              <a:t>104/6/1</a:t>
            </a:r>
            <a:r>
              <a:rPr lang="zh-TW" altLang="en-US" sz="1800" kern="0" dirty="0" smtClean="0">
                <a:solidFill>
                  <a:srgbClr val="CC0000"/>
                </a:solidFill>
                <a:latin typeface="微軟正黑體" pitchFamily="34" charset="-120"/>
                <a:ea typeface="微軟正黑體" pitchFamily="34" charset="-120"/>
              </a:rPr>
              <a:t> </a:t>
            </a:r>
            <a:r>
              <a:rPr lang="en-US" altLang="zh-TW" sz="1800" kern="0" dirty="0" smtClean="0">
                <a:solidFill>
                  <a:srgbClr val="CC0000"/>
                </a:solidFill>
                <a:latin typeface="微軟正黑體" pitchFamily="34" charset="-120"/>
                <a:ea typeface="微軟正黑體" pitchFamily="34" charset="-120"/>
              </a:rPr>
              <a:t>(</a:t>
            </a:r>
            <a:r>
              <a:rPr lang="zh-TW" altLang="en-US" sz="1800" kern="0" dirty="0" smtClean="0">
                <a:solidFill>
                  <a:srgbClr val="CC0000"/>
                </a:solidFill>
                <a:latin typeface="微軟正黑體" pitchFamily="34" charset="-120"/>
                <a:ea typeface="微軟正黑體" pitchFamily="34" charset="-120"/>
              </a:rPr>
              <a:t>一</a:t>
            </a:r>
            <a:r>
              <a:rPr lang="en-US" altLang="zh-TW" sz="1800" kern="0" dirty="0" smtClean="0">
                <a:solidFill>
                  <a:srgbClr val="CC0000"/>
                </a:solidFill>
                <a:latin typeface="微軟正黑體" pitchFamily="34" charset="-120"/>
                <a:ea typeface="微軟正黑體" pitchFamily="34" charset="-120"/>
              </a:rPr>
              <a:t>)10:00</a:t>
            </a:r>
            <a:r>
              <a:rPr lang="zh-TW" altLang="en-US" sz="1800" kern="0" dirty="0" smtClean="0">
                <a:latin typeface="微軟正黑體" pitchFamily="34" charset="-120"/>
                <a:ea typeface="微軟正黑體" pitchFamily="34" charset="-120"/>
              </a:rPr>
              <a:t>：第一階段篩選結果</a:t>
            </a:r>
          </a:p>
          <a:p>
            <a:pPr marL="542925" lvl="1" indent="0" algn="just" eaLnBrk="1" hangingPunct="1">
              <a:spcBef>
                <a:spcPts val="600"/>
              </a:spcBef>
              <a:buClr>
                <a:schemeClr val="tx1"/>
              </a:buClr>
              <a:buFontTx/>
              <a:buNone/>
              <a:defRPr/>
            </a:pPr>
            <a:r>
              <a:rPr lang="zh-TW" altLang="en-US" sz="1800" kern="0" dirty="0" smtClean="0">
                <a:latin typeface="微軟正黑體" pitchFamily="34" charset="-120"/>
                <a:ea typeface="微軟正黑體" pitchFamily="34" charset="-120"/>
              </a:rPr>
              <a:t>◎</a:t>
            </a:r>
            <a:r>
              <a:rPr lang="en-US" altLang="zh-TW" sz="1800" kern="0" dirty="0" smtClean="0">
                <a:solidFill>
                  <a:srgbClr val="CC0000"/>
                </a:solidFill>
                <a:latin typeface="微軟正黑體" pitchFamily="34" charset="-120"/>
                <a:ea typeface="微軟正黑體" pitchFamily="34" charset="-120"/>
              </a:rPr>
              <a:t>104/6/30(</a:t>
            </a:r>
            <a:r>
              <a:rPr lang="zh-TW" altLang="en-US" sz="1800" kern="0" dirty="0" smtClean="0">
                <a:solidFill>
                  <a:srgbClr val="CC0000"/>
                </a:solidFill>
                <a:latin typeface="微軟正黑體" pitchFamily="34" charset="-120"/>
                <a:ea typeface="微軟正黑體" pitchFamily="34" charset="-120"/>
              </a:rPr>
              <a:t>二</a:t>
            </a:r>
            <a:r>
              <a:rPr lang="en-US" altLang="zh-TW" sz="1800" kern="0" dirty="0" smtClean="0">
                <a:solidFill>
                  <a:srgbClr val="CC0000"/>
                </a:solidFill>
                <a:latin typeface="微軟正黑體" pitchFamily="34" charset="-120"/>
                <a:ea typeface="微軟正黑體" pitchFamily="34" charset="-120"/>
              </a:rPr>
              <a:t>)10:00</a:t>
            </a:r>
            <a:r>
              <a:rPr lang="zh-TW" altLang="en-US" sz="1800" kern="0" dirty="0" smtClean="0">
                <a:latin typeface="微軟正黑體" pitchFamily="34" charset="-120"/>
                <a:ea typeface="微軟正黑體" pitchFamily="34" charset="-120"/>
              </a:rPr>
              <a:t>：第二階段甄選總成績</a:t>
            </a:r>
          </a:p>
          <a:p>
            <a:pPr marL="542925" lvl="1" indent="0" algn="just" eaLnBrk="1" hangingPunct="1">
              <a:spcBef>
                <a:spcPts val="600"/>
              </a:spcBef>
              <a:buClr>
                <a:schemeClr val="tx1"/>
              </a:buClr>
              <a:buFontTx/>
              <a:buNone/>
              <a:defRPr/>
            </a:pPr>
            <a:r>
              <a:rPr lang="zh-TW" altLang="en-US" sz="1800" kern="0" dirty="0" smtClean="0">
                <a:latin typeface="微軟正黑體" pitchFamily="34" charset="-120"/>
                <a:ea typeface="微軟正黑體" pitchFamily="34" charset="-120"/>
              </a:rPr>
              <a:t>◎</a:t>
            </a:r>
            <a:r>
              <a:rPr lang="en-US" altLang="zh-TW" sz="1800" kern="0" dirty="0" smtClean="0">
                <a:solidFill>
                  <a:srgbClr val="CC0000"/>
                </a:solidFill>
                <a:latin typeface="微軟正黑體" pitchFamily="34" charset="-120"/>
                <a:ea typeface="微軟正黑體" pitchFamily="34" charset="-120"/>
              </a:rPr>
              <a:t>104/7/2(</a:t>
            </a:r>
            <a:r>
              <a:rPr lang="zh-TW" altLang="en-US" sz="1800" kern="0" dirty="0" smtClean="0">
                <a:solidFill>
                  <a:srgbClr val="CC0000"/>
                </a:solidFill>
                <a:latin typeface="微軟正黑體" pitchFamily="34" charset="-120"/>
                <a:ea typeface="微軟正黑體" pitchFamily="34" charset="-120"/>
              </a:rPr>
              <a:t>五</a:t>
            </a:r>
            <a:r>
              <a:rPr lang="en-US" altLang="zh-TW" sz="1800" kern="0" dirty="0" smtClean="0">
                <a:solidFill>
                  <a:srgbClr val="CC0000"/>
                </a:solidFill>
                <a:latin typeface="微軟正黑體" pitchFamily="34" charset="-120"/>
                <a:ea typeface="微軟正黑體" pitchFamily="34" charset="-120"/>
              </a:rPr>
              <a:t>)10:00</a:t>
            </a:r>
            <a:r>
              <a:rPr lang="zh-TW" altLang="en-US" sz="1800" kern="0" dirty="0" smtClean="0">
                <a:latin typeface="微軟正黑體" pitchFamily="34" charset="-120"/>
                <a:ea typeface="微軟正黑體" pitchFamily="34" charset="-120"/>
              </a:rPr>
              <a:t>：正備取結果</a:t>
            </a:r>
            <a:endParaRPr lang="en-US" altLang="zh-TW" sz="1800" kern="0" dirty="0" smtClean="0">
              <a:latin typeface="微軟正黑體" pitchFamily="34" charset="-120"/>
              <a:ea typeface="微軟正黑體" pitchFamily="34" charset="-120"/>
            </a:endParaRPr>
          </a:p>
          <a:p>
            <a:pPr marL="542925" lvl="1" indent="0" algn="just" eaLnBrk="1" hangingPunct="1">
              <a:spcBef>
                <a:spcPts val="600"/>
              </a:spcBef>
              <a:buClr>
                <a:schemeClr val="tx1"/>
              </a:buClr>
              <a:buFontTx/>
              <a:buNone/>
              <a:defRPr/>
            </a:pPr>
            <a:r>
              <a:rPr lang="zh-TW" altLang="en-US" sz="1800" kern="0" dirty="0" smtClean="0">
                <a:latin typeface="微軟正黑體" pitchFamily="34" charset="-120"/>
                <a:ea typeface="微軟正黑體" pitchFamily="34" charset="-120"/>
              </a:rPr>
              <a:t>◎</a:t>
            </a:r>
            <a:r>
              <a:rPr lang="en-US" altLang="zh-TW" sz="1800" kern="0" dirty="0" smtClean="0">
                <a:solidFill>
                  <a:srgbClr val="CC0000"/>
                </a:solidFill>
                <a:latin typeface="微軟正黑體" pitchFamily="34" charset="-120"/>
                <a:ea typeface="微軟正黑體" pitchFamily="34" charset="-120"/>
              </a:rPr>
              <a:t>104/7/3(</a:t>
            </a:r>
            <a:r>
              <a:rPr lang="zh-TW" altLang="en-US" sz="1800" kern="0" dirty="0" smtClean="0">
                <a:solidFill>
                  <a:srgbClr val="CC0000"/>
                </a:solidFill>
                <a:latin typeface="微軟正黑體" pitchFamily="34" charset="-120"/>
                <a:ea typeface="微軟正黑體" pitchFamily="34" charset="-120"/>
              </a:rPr>
              <a:t>五</a:t>
            </a:r>
            <a:r>
              <a:rPr lang="en-US" altLang="zh-TW" sz="1800" kern="0" dirty="0" smtClean="0">
                <a:solidFill>
                  <a:srgbClr val="CC0000"/>
                </a:solidFill>
                <a:latin typeface="微軟正黑體" pitchFamily="34" charset="-120"/>
                <a:ea typeface="微軟正黑體" pitchFamily="34" charset="-120"/>
              </a:rPr>
              <a:t>)10:00</a:t>
            </a:r>
            <a:r>
              <a:rPr lang="zh-TW" altLang="en-US" sz="1800" kern="0" dirty="0" smtClean="0">
                <a:solidFill>
                  <a:srgbClr val="CC0000"/>
                </a:solidFill>
                <a:latin typeface="微軟正黑體" pitchFamily="34" charset="-120"/>
                <a:ea typeface="微軟正黑體" pitchFamily="34" charset="-120"/>
              </a:rPr>
              <a:t>起</a:t>
            </a:r>
            <a:r>
              <a:rPr lang="zh-TW" altLang="en-US" sz="1800" kern="0" dirty="0" smtClean="0">
                <a:latin typeface="微軟正黑體" pitchFamily="34" charset="-120"/>
                <a:ea typeface="微軟正黑體" pitchFamily="34" charset="-120"/>
              </a:rPr>
              <a:t>：就讀志願序選填狀態</a:t>
            </a:r>
            <a:endParaRPr lang="en-US" altLang="zh-TW" sz="1800" kern="0" dirty="0" smtClean="0">
              <a:latin typeface="微軟正黑體" pitchFamily="34" charset="-120"/>
              <a:ea typeface="微軟正黑體" pitchFamily="34" charset="-120"/>
            </a:endParaRPr>
          </a:p>
          <a:p>
            <a:pPr marL="542925" lvl="1" indent="0" algn="just" eaLnBrk="1" hangingPunct="1">
              <a:spcBef>
                <a:spcPts val="600"/>
              </a:spcBef>
              <a:buClr>
                <a:schemeClr val="tx1"/>
              </a:buClr>
              <a:buFontTx/>
              <a:buNone/>
              <a:defRPr/>
            </a:pPr>
            <a:r>
              <a:rPr lang="zh-TW" altLang="en-US" sz="1800" kern="0" dirty="0" smtClean="0">
                <a:latin typeface="微軟正黑體" pitchFamily="34" charset="-120"/>
                <a:ea typeface="微軟正黑體" pitchFamily="34" charset="-120"/>
              </a:rPr>
              <a:t>◎</a:t>
            </a:r>
            <a:r>
              <a:rPr lang="en-US" altLang="zh-TW" sz="1800" kern="0" dirty="0" smtClean="0">
                <a:solidFill>
                  <a:srgbClr val="CC0000"/>
                </a:solidFill>
                <a:latin typeface="微軟正黑體" pitchFamily="34" charset="-120"/>
                <a:ea typeface="微軟正黑體" pitchFamily="34" charset="-120"/>
              </a:rPr>
              <a:t>104/7/9(</a:t>
            </a:r>
            <a:r>
              <a:rPr lang="zh-TW" altLang="en-US" sz="1800" kern="0" dirty="0" smtClean="0">
                <a:solidFill>
                  <a:srgbClr val="CC0000"/>
                </a:solidFill>
                <a:latin typeface="微軟正黑體" pitchFamily="34" charset="-120"/>
                <a:ea typeface="微軟正黑體" pitchFamily="34" charset="-120"/>
              </a:rPr>
              <a:t>四</a:t>
            </a:r>
            <a:r>
              <a:rPr lang="en-US" altLang="zh-TW" sz="1800" kern="0" dirty="0" smtClean="0">
                <a:solidFill>
                  <a:srgbClr val="CC0000"/>
                </a:solidFill>
                <a:latin typeface="微軟正黑體" pitchFamily="34" charset="-120"/>
                <a:ea typeface="微軟正黑體" pitchFamily="34" charset="-120"/>
              </a:rPr>
              <a:t>)10:00</a:t>
            </a:r>
            <a:r>
              <a:rPr lang="zh-TW" altLang="en-US" sz="1800" kern="0" dirty="0" smtClean="0">
                <a:latin typeface="微軟正黑體" pitchFamily="34" charset="-120"/>
                <a:ea typeface="微軟正黑體" pitchFamily="34" charset="-120"/>
              </a:rPr>
              <a:t>：就讀志願序分發放榜</a:t>
            </a:r>
            <a:endParaRPr lang="en-US" altLang="zh-TW" sz="1800" kern="0" dirty="0" smtClean="0">
              <a:latin typeface="微軟正黑體" pitchFamily="34" charset="-120"/>
              <a:ea typeface="微軟正黑體" pitchFamily="34" charset="-120"/>
            </a:endParaRPr>
          </a:p>
          <a:p>
            <a:pPr marL="542925" lvl="1" indent="0" algn="just" eaLnBrk="1" hangingPunct="1">
              <a:spcBef>
                <a:spcPts val="600"/>
              </a:spcBef>
              <a:buClr>
                <a:schemeClr val="tx1"/>
              </a:buClr>
              <a:buFontTx/>
              <a:buNone/>
              <a:defRPr/>
            </a:pPr>
            <a:r>
              <a:rPr lang="zh-TW" altLang="en-US" sz="1800" kern="0" dirty="0" smtClean="0">
                <a:latin typeface="微軟正黑體" pitchFamily="34" charset="-120"/>
                <a:ea typeface="微軟正黑體" pitchFamily="34" charset="-120"/>
              </a:rPr>
              <a:t>◎</a:t>
            </a:r>
            <a:r>
              <a:rPr lang="en-US" altLang="zh-TW" sz="1800" kern="0" dirty="0" smtClean="0">
                <a:solidFill>
                  <a:srgbClr val="CC0000"/>
                </a:solidFill>
                <a:latin typeface="微軟正黑體" pitchFamily="34" charset="-120"/>
                <a:ea typeface="微軟正黑體" pitchFamily="34" charset="-120"/>
              </a:rPr>
              <a:t>104/7/16(</a:t>
            </a:r>
            <a:r>
              <a:rPr lang="zh-TW" altLang="en-US" sz="1800" kern="0" dirty="0" smtClean="0">
                <a:solidFill>
                  <a:srgbClr val="CC0000"/>
                </a:solidFill>
                <a:latin typeface="微軟正黑體" pitchFamily="34" charset="-120"/>
                <a:ea typeface="微軟正黑體" pitchFamily="34" charset="-120"/>
              </a:rPr>
              <a:t>四</a:t>
            </a:r>
            <a:r>
              <a:rPr lang="en-US" altLang="zh-TW" sz="1800" kern="0" dirty="0" smtClean="0">
                <a:solidFill>
                  <a:srgbClr val="CC0000"/>
                </a:solidFill>
                <a:latin typeface="微軟正黑體" pitchFamily="34" charset="-120"/>
                <a:ea typeface="微軟正黑體" pitchFamily="34" charset="-120"/>
              </a:rPr>
              <a:t>)10:00</a:t>
            </a:r>
            <a:r>
              <a:rPr lang="zh-TW" altLang="en-US" sz="1800" kern="0" dirty="0" smtClean="0">
                <a:latin typeface="微軟正黑體" pitchFamily="34" charset="-120"/>
                <a:ea typeface="微軟正黑體" pitchFamily="34" charset="-120"/>
              </a:rPr>
              <a:t>：分發錄取生報到結果</a:t>
            </a:r>
          </a:p>
        </p:txBody>
      </p:sp>
      <p:sp>
        <p:nvSpPr>
          <p:cNvPr id="4" name="矩形 3"/>
          <p:cNvSpPr/>
          <p:nvPr/>
        </p:nvSpPr>
        <p:spPr>
          <a:xfrm>
            <a:off x="5580112" y="2821777"/>
            <a:ext cx="1206451" cy="178595"/>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300192" y="1110812"/>
            <a:ext cx="1440160"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1547664" y="2589523"/>
            <a:ext cx="792088" cy="5366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1547664" y="3000372"/>
            <a:ext cx="792088" cy="1090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63524" name="AutoShape 4"/>
          <p:cNvSpPr>
            <a:spLocks noChangeArrowheads="1"/>
          </p:cNvSpPr>
          <p:nvPr/>
        </p:nvSpPr>
        <p:spPr bwMode="auto">
          <a:xfrm>
            <a:off x="1214414" y="2643182"/>
            <a:ext cx="3071813" cy="357190"/>
          </a:xfrm>
          <a:prstGeom prst="wedgeRectCallout">
            <a:avLst>
              <a:gd name="adj1" fmla="val 83191"/>
              <a:gd name="adj2" fmla="val -16786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spcBef>
                <a:spcPct val="20000"/>
              </a:spcBef>
              <a:defRPr/>
            </a:pPr>
            <a:r>
              <a:rPr kumimoji="0" lang="zh-TW" altLang="en-US" dirty="0">
                <a:solidFill>
                  <a:srgbClr val="000000"/>
                </a:solidFill>
                <a:latin typeface="微軟正黑體" pitchFamily="34" charset="-120"/>
                <a:ea typeface="微軟正黑體" pitchFamily="34" charset="-120"/>
              </a:rPr>
              <a:t>可將查詢結果匯出</a:t>
            </a:r>
            <a:r>
              <a:rPr kumimoji="0" lang="en-US" altLang="zh-TW" dirty="0">
                <a:solidFill>
                  <a:srgbClr val="000000"/>
                </a:solidFill>
                <a:latin typeface="微軟正黑體" pitchFamily="34" charset="-120"/>
                <a:ea typeface="微軟正黑體" pitchFamily="34" charset="-120"/>
              </a:rPr>
              <a:t>Excel</a:t>
            </a:r>
            <a:r>
              <a:rPr kumimoji="0" lang="zh-TW" altLang="en-US" dirty="0" smtClean="0">
                <a:solidFill>
                  <a:srgbClr val="000000"/>
                </a:solidFill>
                <a:latin typeface="微軟正黑體" pitchFamily="34" charset="-120"/>
                <a:ea typeface="微軟正黑體" pitchFamily="34" charset="-120"/>
              </a:rPr>
              <a:t>名單</a:t>
            </a:r>
            <a:endParaRPr kumimoji="0" lang="zh-TW" altLang="en-US" dirty="0">
              <a:solidFill>
                <a:srgbClr val="000000"/>
              </a:solidFill>
              <a:latin typeface="微軟正黑體" pitchFamily="34" charset="-120"/>
              <a:ea typeface="微軟正黑體" pitchFamily="34" charset="-120"/>
            </a:endParaRPr>
          </a:p>
        </p:txBody>
      </p:sp>
      <p:sp>
        <p:nvSpPr>
          <p:cNvPr id="11" name="矩形 10"/>
          <p:cNvSpPr/>
          <p:nvPr/>
        </p:nvSpPr>
        <p:spPr>
          <a:xfrm>
            <a:off x="1576835" y="3356992"/>
            <a:ext cx="792088" cy="1090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572245" y="3752540"/>
            <a:ext cx="792088" cy="1090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1547013" y="4149080"/>
            <a:ext cx="792088" cy="109058"/>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Grp="1" noChangeArrowheads="1"/>
          </p:cNvSpPr>
          <p:nvPr>
            <p:ph type="title" idx="4294967295"/>
          </p:nvPr>
        </p:nvSpPr>
        <p:spPr>
          <a:xfrm>
            <a:off x="611560" y="1556792"/>
            <a:ext cx="7318771" cy="1890345"/>
          </a:xfrm>
        </p:spPr>
        <p:txBody>
          <a:bodyPr/>
          <a:lstStyle/>
          <a:p>
            <a:pPr marL="3227388" indent="-3227388" eaLnBrk="1" hangingPunct="1">
              <a:lnSpc>
                <a:spcPct val="150000"/>
              </a:lnSpc>
            </a:pPr>
            <a:r>
              <a:rPr lang="zh-TW" altLang="en-US" sz="4200" kern="1200" dirty="0" smtClean="0">
                <a:solidFill>
                  <a:srgbClr val="161645"/>
                </a:solidFill>
                <a:latin typeface="華康超明體" pitchFamily="49" charset="-120"/>
                <a:ea typeface="華康超明體" pitchFamily="49" charset="-120"/>
                <a:cs typeface="+mn-cs"/>
              </a:rPr>
              <a:t>四、甄選入學招生</a:t>
            </a:r>
            <a:r>
              <a:rPr lang="zh-TW" altLang="en-US" sz="4200" kern="1200" dirty="0" smtClean="0">
                <a:solidFill>
                  <a:srgbClr val="FF0000"/>
                </a:solidFill>
                <a:latin typeface="華康超明體" pitchFamily="49" charset="-120"/>
                <a:ea typeface="華康超明體" pitchFamily="49" charset="-120"/>
                <a:cs typeface="+mn-cs"/>
              </a:rPr>
              <a:t>個別報名</a:t>
            </a:r>
            <a:r>
              <a:rPr lang="en-US" altLang="zh-TW" sz="4200" kern="1200" dirty="0" smtClean="0">
                <a:solidFill>
                  <a:srgbClr val="FF0000"/>
                </a:solidFill>
                <a:latin typeface="華康超明體" pitchFamily="49" charset="-120"/>
                <a:ea typeface="華康超明體" pitchFamily="49" charset="-120"/>
                <a:cs typeface="+mn-cs"/>
              </a:rPr>
              <a:t/>
            </a:r>
            <a:br>
              <a:rPr lang="en-US" altLang="zh-TW" sz="4200" kern="1200" dirty="0" smtClean="0">
                <a:solidFill>
                  <a:srgbClr val="FF0000"/>
                </a:solidFill>
                <a:latin typeface="華康超明體" pitchFamily="49" charset="-120"/>
                <a:ea typeface="華康超明體" pitchFamily="49" charset="-120"/>
                <a:cs typeface="+mn-cs"/>
              </a:rPr>
            </a:br>
            <a:r>
              <a:rPr lang="zh-TW" altLang="en-US" sz="4200" kern="1200" dirty="0" smtClean="0">
                <a:solidFill>
                  <a:srgbClr val="161645"/>
                </a:solidFill>
                <a:latin typeface="華康超明體" pitchFamily="49" charset="-120"/>
                <a:ea typeface="華康超明體" pitchFamily="49" charset="-120"/>
                <a:cs typeface="+mn-cs"/>
              </a:rPr>
              <a:t>系統操作說明</a:t>
            </a:r>
          </a:p>
        </p:txBody>
      </p:sp>
      <p:sp>
        <p:nvSpPr>
          <p:cNvPr id="2" name="投影片編號版面配置區 1"/>
          <p:cNvSpPr>
            <a:spLocks noGrp="1"/>
          </p:cNvSpPr>
          <p:nvPr>
            <p:ph type="sldNum" sz="quarter" idx="12"/>
          </p:nvPr>
        </p:nvSpPr>
        <p:spPr/>
        <p:txBody>
          <a:bodyPr/>
          <a:lstStyle/>
          <a:p>
            <a:pPr>
              <a:defRPr/>
            </a:pPr>
            <a:fld id="{EBE3EE61-3F3D-47FA-8BA5-6513F9B77B0A}" type="slidenum">
              <a:rPr lang="zh-TW" altLang="en-US" smtClean="0"/>
              <a:pPr>
                <a:defRPr/>
              </a:pPr>
              <a:t>71</a:t>
            </a:fld>
            <a:endParaRPr lang="en-US" altLang="zh-TW"/>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標題 1"/>
          <p:cNvSpPr>
            <a:spLocks noGrp="1"/>
          </p:cNvSpPr>
          <p:nvPr>
            <p:ph type="title" idx="4294967295"/>
          </p:nvPr>
        </p:nvSpPr>
        <p:spPr>
          <a:xfrm>
            <a:off x="133350" y="357188"/>
            <a:ext cx="8686800" cy="563562"/>
          </a:xfrm>
        </p:spPr>
        <p:txBody>
          <a:bodyPr/>
          <a:lstStyle/>
          <a:p>
            <a:pPr eaLnBrk="1" hangingPunct="1"/>
            <a:r>
              <a:rPr lang="zh-TW" altLang="en-US" sz="4200" dirty="0" smtClean="0">
                <a:solidFill>
                  <a:srgbClr val="161645"/>
                </a:solidFill>
                <a:latin typeface="華康超明體" pitchFamily="49" charset="-120"/>
                <a:ea typeface="華康超明體" pitchFamily="49" charset="-120"/>
              </a:rPr>
              <a:t>甄選入學招生個別報名流程</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72</a:t>
            </a:fld>
            <a:endParaRPr lang="en-US" altLang="zh-TW"/>
          </a:p>
        </p:txBody>
      </p:sp>
      <p:sp>
        <p:nvSpPr>
          <p:cNvPr id="31" name="Text Box 14"/>
          <p:cNvSpPr txBox="1">
            <a:spLocks noChangeArrowheads="1"/>
          </p:cNvSpPr>
          <p:nvPr/>
        </p:nvSpPr>
        <p:spPr bwMode="auto">
          <a:xfrm>
            <a:off x="239713" y="4533106"/>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微軟正黑體" pitchFamily="34" charset="-120"/>
                <a:ea typeface="微軟正黑體" pitchFamily="34" charset="-120"/>
              </a:rPr>
              <a:t>各甄選學校公告錄取正、備取生</a:t>
            </a:r>
            <a:r>
              <a:rPr lang="zh-TW" altLang="en-US" sz="1600" dirty="0" smtClean="0">
                <a:solidFill>
                  <a:srgbClr val="000000"/>
                </a:solidFill>
                <a:latin typeface="微軟正黑體" pitchFamily="34" charset="-120"/>
                <a:ea typeface="微軟正黑體" pitchFamily="34" charset="-120"/>
              </a:rPr>
              <a:t>名單</a:t>
            </a:r>
            <a:r>
              <a:rPr lang="en-US" altLang="zh-TW" sz="1600" dirty="0">
                <a:solidFill>
                  <a:srgbClr val="FF0000"/>
                </a:solidFill>
                <a:latin typeface="微軟正黑體" pitchFamily="34" charset="-120"/>
                <a:ea typeface="微軟正黑體" pitchFamily="34" charset="-120"/>
              </a:rPr>
              <a:t>(</a:t>
            </a:r>
            <a:r>
              <a:rPr lang="zh-TW" altLang="en-US" sz="1600" dirty="0">
                <a:solidFill>
                  <a:srgbClr val="FF0000"/>
                </a:solidFill>
                <a:latin typeface="微軟正黑體" pitchFamily="34" charset="-120"/>
                <a:ea typeface="微軟正黑體" pitchFamily="34" charset="-120"/>
              </a:rPr>
              <a:t>使用通行碼</a:t>
            </a:r>
            <a:r>
              <a:rPr lang="en-US" altLang="zh-TW" sz="1600" dirty="0">
                <a:solidFill>
                  <a:srgbClr val="FF0000"/>
                </a:solidFill>
                <a:latin typeface="微軟正黑體" pitchFamily="34" charset="-120"/>
                <a:ea typeface="微軟正黑體" pitchFamily="34" charset="-120"/>
              </a:rPr>
              <a:t>)</a:t>
            </a:r>
            <a:endParaRPr lang="zh-TW" altLang="en-US" sz="1600" dirty="0">
              <a:solidFill>
                <a:srgbClr val="000000"/>
              </a:solidFill>
              <a:latin typeface="微軟正黑體" pitchFamily="34" charset="-120"/>
              <a:ea typeface="微軟正黑體" pitchFamily="34" charset="-120"/>
            </a:endParaRPr>
          </a:p>
        </p:txBody>
      </p:sp>
      <p:sp>
        <p:nvSpPr>
          <p:cNvPr id="32" name="Text Box 17"/>
          <p:cNvSpPr txBox="1">
            <a:spLocks noChangeArrowheads="1"/>
          </p:cNvSpPr>
          <p:nvPr/>
        </p:nvSpPr>
        <p:spPr bwMode="auto">
          <a:xfrm>
            <a:off x="239713" y="5101431"/>
            <a:ext cx="4510087" cy="396875"/>
          </a:xfrm>
          <a:prstGeom prst="rect">
            <a:avLst/>
          </a:prstGeom>
          <a:solidFill>
            <a:schemeClr val="accent2">
              <a:lumMod val="40000"/>
              <a:lumOff val="60000"/>
            </a:schemeClr>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微軟正黑體" pitchFamily="34" charset="-120"/>
                <a:ea typeface="微軟正黑體" pitchFamily="34" charset="-120"/>
              </a:rPr>
              <a:t>正取生及備取生至本委員會</a:t>
            </a:r>
            <a:r>
              <a:rPr lang="zh-TW" altLang="en-US" sz="1300" dirty="0" smtClean="0">
                <a:solidFill>
                  <a:schemeClr val="tx1"/>
                </a:solidFill>
                <a:latin typeface="微軟正黑體" pitchFamily="34" charset="-120"/>
                <a:ea typeface="微軟正黑體" pitchFamily="34" charset="-120"/>
              </a:rPr>
              <a:t>網路登記就讀</a:t>
            </a:r>
            <a:r>
              <a:rPr lang="zh-TW" altLang="en-US" sz="1300" dirty="0">
                <a:solidFill>
                  <a:schemeClr val="tx1"/>
                </a:solidFill>
                <a:latin typeface="微軟正黑體" pitchFamily="34" charset="-120"/>
                <a:ea typeface="微軟正黑體" pitchFamily="34" charset="-120"/>
              </a:rPr>
              <a:t>志願</a:t>
            </a:r>
            <a:r>
              <a:rPr lang="zh-TW" altLang="en-US" sz="1300" dirty="0" smtClean="0">
                <a:solidFill>
                  <a:schemeClr val="tx1"/>
                </a:solidFill>
                <a:latin typeface="微軟正黑體" pitchFamily="34" charset="-120"/>
                <a:ea typeface="微軟正黑體" pitchFamily="34" charset="-120"/>
              </a:rPr>
              <a:t>序</a:t>
            </a:r>
            <a:r>
              <a:rPr lang="en-US" altLang="zh-TW" sz="1300" dirty="0">
                <a:solidFill>
                  <a:srgbClr val="FF0000"/>
                </a:solidFill>
                <a:latin typeface="微軟正黑體" pitchFamily="34" charset="-120"/>
                <a:ea typeface="微軟正黑體" pitchFamily="34" charset="-120"/>
              </a:rPr>
              <a:t>(</a:t>
            </a:r>
            <a:r>
              <a:rPr lang="zh-TW" altLang="en-US" sz="1300" dirty="0">
                <a:solidFill>
                  <a:srgbClr val="FF0000"/>
                </a:solidFill>
                <a:latin typeface="微軟正黑體" pitchFamily="34" charset="-120"/>
                <a:ea typeface="微軟正黑體" pitchFamily="34" charset="-120"/>
              </a:rPr>
              <a:t>使用通行碼</a:t>
            </a:r>
            <a:r>
              <a:rPr lang="en-US" altLang="zh-TW" sz="1300" dirty="0">
                <a:solidFill>
                  <a:srgbClr val="FF0000"/>
                </a:solidFill>
                <a:latin typeface="微軟正黑體" pitchFamily="34" charset="-120"/>
                <a:ea typeface="微軟正黑體" pitchFamily="34" charset="-120"/>
              </a:rPr>
              <a:t>)</a:t>
            </a:r>
            <a:endParaRPr lang="zh-TW" altLang="en-US" sz="1300" dirty="0">
              <a:solidFill>
                <a:schemeClr val="tx1"/>
              </a:solidFill>
              <a:latin typeface="微軟正黑體" pitchFamily="34" charset="-120"/>
              <a:ea typeface="微軟正黑體" pitchFamily="34" charset="-120"/>
            </a:endParaRPr>
          </a:p>
        </p:txBody>
      </p:sp>
      <p:sp>
        <p:nvSpPr>
          <p:cNvPr id="33" name="Text Box 19"/>
          <p:cNvSpPr txBox="1">
            <a:spLocks noChangeArrowheads="1"/>
          </p:cNvSpPr>
          <p:nvPr/>
        </p:nvSpPr>
        <p:spPr bwMode="auto">
          <a:xfrm>
            <a:off x="239713" y="1693069"/>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本委員會網站</a:t>
            </a:r>
            <a:r>
              <a:rPr lang="zh-TW" altLang="en-US" dirty="0" smtClean="0">
                <a:solidFill>
                  <a:srgbClr val="000000"/>
                </a:solidFill>
                <a:latin typeface="微軟正黑體" pitchFamily="34" charset="-120"/>
                <a:ea typeface="微軟正黑體" pitchFamily="34" charset="-120"/>
              </a:rPr>
              <a:t>公告資格審查結果</a:t>
            </a:r>
            <a:endParaRPr lang="zh-TW" altLang="en-US" dirty="0">
              <a:solidFill>
                <a:srgbClr val="000000"/>
              </a:solidFill>
              <a:latin typeface="微軟正黑體" pitchFamily="34" charset="-120"/>
              <a:ea typeface="微軟正黑體" pitchFamily="34" charset="-120"/>
            </a:endParaRPr>
          </a:p>
        </p:txBody>
      </p:sp>
      <p:sp>
        <p:nvSpPr>
          <p:cNvPr id="34" name="Text Box 20"/>
          <p:cNvSpPr txBox="1">
            <a:spLocks noChangeArrowheads="1"/>
          </p:cNvSpPr>
          <p:nvPr/>
        </p:nvSpPr>
        <p:spPr bwMode="auto">
          <a:xfrm>
            <a:off x="239713" y="2261394"/>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第一階段報名</a:t>
            </a:r>
          </a:p>
        </p:txBody>
      </p:sp>
      <p:sp>
        <p:nvSpPr>
          <p:cNvPr id="35" name="Text Box 24"/>
          <p:cNvSpPr txBox="1">
            <a:spLocks noChangeArrowheads="1"/>
          </p:cNvSpPr>
          <p:nvPr/>
        </p:nvSpPr>
        <p:spPr bwMode="auto">
          <a:xfrm>
            <a:off x="239713" y="2829719"/>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本委員會網站公告第一階段篩選結果</a:t>
            </a:r>
          </a:p>
        </p:txBody>
      </p:sp>
      <p:sp>
        <p:nvSpPr>
          <p:cNvPr id="36" name="Text Box 25"/>
          <p:cNvSpPr txBox="1">
            <a:spLocks noChangeArrowheads="1"/>
          </p:cNvSpPr>
          <p:nvPr/>
        </p:nvSpPr>
        <p:spPr bwMode="auto">
          <a:xfrm>
            <a:off x="239713" y="3398044"/>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r>
              <a:rPr lang="zh-TW" altLang="en-US" dirty="0">
                <a:latin typeface="微軟正黑體" pitchFamily="34" charset="-120"/>
                <a:ea typeface="微軟正黑體" pitchFamily="34" charset="-120"/>
              </a:rPr>
              <a:t>第二階段</a:t>
            </a:r>
            <a:r>
              <a:rPr lang="zh-TW" altLang="en-US" dirty="0" smtClean="0">
                <a:latin typeface="微軟正黑體" pitchFamily="34" charset="-120"/>
                <a:ea typeface="微軟正黑體" pitchFamily="34" charset="-120"/>
              </a:rPr>
              <a:t>報名</a:t>
            </a:r>
            <a:r>
              <a:rPr lang="en-US" altLang="zh-TW" dirty="0" smtClean="0">
                <a:solidFill>
                  <a:srgbClr val="FF0000"/>
                </a:solidFill>
                <a:latin typeface="微軟正黑體" pitchFamily="34" charset="-120"/>
                <a:ea typeface="微軟正黑體" pitchFamily="34" charset="-120"/>
              </a:rPr>
              <a:t>(</a:t>
            </a:r>
            <a:r>
              <a:rPr lang="zh-TW" altLang="en-US" dirty="0" smtClean="0">
                <a:solidFill>
                  <a:srgbClr val="FF0000"/>
                </a:solidFill>
                <a:latin typeface="微軟正黑體" pitchFamily="34" charset="-120"/>
                <a:ea typeface="微軟正黑體" pitchFamily="34" charset="-120"/>
              </a:rPr>
              <a:t>使用通行碼</a:t>
            </a:r>
            <a:r>
              <a:rPr lang="en-US" altLang="zh-TW" dirty="0" smtClean="0">
                <a:solidFill>
                  <a:srgbClr val="FF0000"/>
                </a:solidFill>
                <a:latin typeface="微軟正黑體" pitchFamily="34" charset="-120"/>
                <a:ea typeface="微軟正黑體" pitchFamily="34" charset="-120"/>
              </a:rPr>
              <a:t>)</a:t>
            </a:r>
            <a:endParaRPr lang="zh-TW" altLang="en-US" dirty="0">
              <a:solidFill>
                <a:srgbClr val="FF0000"/>
              </a:solidFill>
              <a:latin typeface="微軟正黑體" pitchFamily="34" charset="-120"/>
              <a:ea typeface="微軟正黑體" pitchFamily="34" charset="-120"/>
            </a:endParaRPr>
          </a:p>
        </p:txBody>
      </p:sp>
      <p:sp>
        <p:nvSpPr>
          <p:cNvPr id="37" name="Text Box 28"/>
          <p:cNvSpPr txBox="1">
            <a:spLocks noChangeArrowheads="1"/>
          </p:cNvSpPr>
          <p:nvPr/>
        </p:nvSpPr>
        <p:spPr bwMode="auto">
          <a:xfrm>
            <a:off x="239713" y="3964781"/>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微軟正黑體" pitchFamily="34" charset="-120"/>
                <a:ea typeface="微軟正黑體" pitchFamily="34" charset="-120"/>
              </a:rPr>
              <a:t>本</a:t>
            </a:r>
            <a:r>
              <a:rPr lang="zh-TW" altLang="en-US" sz="1600" dirty="0">
                <a:solidFill>
                  <a:srgbClr val="000000"/>
                </a:solidFill>
                <a:latin typeface="微軟正黑體" pitchFamily="34" charset="-120"/>
                <a:ea typeface="微軟正黑體" pitchFamily="34" charset="-120"/>
              </a:rPr>
              <a:t>委員會網站</a:t>
            </a:r>
            <a:r>
              <a:rPr lang="zh-TW" altLang="en-US" sz="1600" dirty="0">
                <a:solidFill>
                  <a:schemeClr val="tx1"/>
                </a:solidFill>
                <a:latin typeface="微軟正黑體" pitchFamily="34" charset="-120"/>
                <a:ea typeface="微軟正黑體" pitchFamily="34" charset="-120"/>
              </a:rPr>
              <a:t>提供甄選總成績</a:t>
            </a:r>
            <a:r>
              <a:rPr lang="zh-TW" altLang="en-US" sz="1600" dirty="0" smtClean="0">
                <a:solidFill>
                  <a:schemeClr val="tx1"/>
                </a:solidFill>
                <a:latin typeface="微軟正黑體" pitchFamily="34" charset="-120"/>
                <a:ea typeface="微軟正黑體" pitchFamily="34" charset="-120"/>
              </a:rPr>
              <a:t>查詢</a:t>
            </a:r>
            <a:r>
              <a:rPr lang="en-US" altLang="zh-TW" sz="1600" dirty="0">
                <a:solidFill>
                  <a:srgbClr val="FF0000"/>
                </a:solidFill>
                <a:latin typeface="微軟正黑體" pitchFamily="34" charset="-120"/>
                <a:ea typeface="微軟正黑體" pitchFamily="34" charset="-120"/>
              </a:rPr>
              <a:t>(</a:t>
            </a:r>
            <a:r>
              <a:rPr lang="zh-TW" altLang="en-US" sz="1600" dirty="0">
                <a:solidFill>
                  <a:srgbClr val="FF0000"/>
                </a:solidFill>
                <a:latin typeface="微軟正黑體" pitchFamily="34" charset="-120"/>
                <a:ea typeface="微軟正黑體" pitchFamily="34" charset="-120"/>
              </a:rPr>
              <a:t>使用通行碼</a:t>
            </a:r>
            <a:r>
              <a:rPr lang="en-US" altLang="zh-TW" sz="1600" dirty="0" smtClean="0">
                <a:solidFill>
                  <a:srgbClr val="FF0000"/>
                </a:solidFill>
                <a:latin typeface="微軟正黑體" pitchFamily="34" charset="-120"/>
                <a:ea typeface="微軟正黑體" pitchFamily="34" charset="-120"/>
              </a:rPr>
              <a:t>)</a:t>
            </a:r>
            <a:endParaRPr lang="zh-TW" altLang="en-US" dirty="0">
              <a:solidFill>
                <a:schemeClr val="tx1"/>
              </a:solidFill>
              <a:latin typeface="微軟正黑體" pitchFamily="34" charset="-120"/>
              <a:ea typeface="微軟正黑體" pitchFamily="34" charset="-120"/>
            </a:endParaRPr>
          </a:p>
        </p:txBody>
      </p:sp>
      <p:sp>
        <p:nvSpPr>
          <p:cNvPr id="38" name="Text Box 30"/>
          <p:cNvSpPr txBox="1">
            <a:spLocks noChangeArrowheads="1"/>
          </p:cNvSpPr>
          <p:nvPr/>
        </p:nvSpPr>
        <p:spPr bwMode="auto">
          <a:xfrm>
            <a:off x="239713" y="5669756"/>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微軟正黑體" pitchFamily="34" charset="-120"/>
                <a:ea typeface="微軟正黑體" pitchFamily="34" charset="-120"/>
              </a:rPr>
              <a:t>就讀志願序統一分發放榜</a:t>
            </a:r>
          </a:p>
        </p:txBody>
      </p:sp>
      <p:sp>
        <p:nvSpPr>
          <p:cNvPr id="39" name="Text Box 32"/>
          <p:cNvSpPr txBox="1">
            <a:spLocks noChangeArrowheads="1"/>
          </p:cNvSpPr>
          <p:nvPr/>
        </p:nvSpPr>
        <p:spPr bwMode="auto">
          <a:xfrm>
            <a:off x="239713" y="1124744"/>
            <a:ext cx="4510087" cy="395287"/>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spcBef>
                <a:spcPts val="713"/>
              </a:spcBef>
            </a:pPr>
            <a:r>
              <a:rPr kumimoji="0" lang="zh-TW" altLang="en-US" dirty="0">
                <a:solidFill>
                  <a:schemeClr val="bg1"/>
                </a:solidFill>
                <a:latin typeface="微軟正黑體" pitchFamily="34" charset="-120"/>
                <a:ea typeface="微軟正黑體" pitchFamily="34" charset="-120"/>
              </a:rPr>
              <a:t>非應屆生登錄基</a:t>
            </a:r>
            <a:r>
              <a:rPr lang="zh-TW" altLang="en-US" dirty="0">
                <a:solidFill>
                  <a:schemeClr val="bg1"/>
                </a:solidFill>
                <a:latin typeface="微軟正黑體" pitchFamily="34" charset="-120"/>
                <a:ea typeface="微軟正黑體" pitchFamily="34" charset="-120"/>
              </a:rPr>
              <a:t>本資料及繳交報名資格文件</a:t>
            </a:r>
          </a:p>
        </p:txBody>
      </p:sp>
      <p:sp>
        <p:nvSpPr>
          <p:cNvPr id="40" name="Text Box 16"/>
          <p:cNvSpPr txBox="1">
            <a:spLocks noChangeArrowheads="1"/>
          </p:cNvSpPr>
          <p:nvPr/>
        </p:nvSpPr>
        <p:spPr bwMode="auto">
          <a:xfrm>
            <a:off x="4751437" y="1180306"/>
            <a:ext cx="4060727" cy="307777"/>
          </a:xfrm>
          <a:prstGeom prst="rect">
            <a:avLst/>
          </a:prstGeom>
          <a:noFill/>
          <a:ln w="9525">
            <a:noFill/>
            <a:miter lim="800000"/>
            <a:headEnd/>
            <a:tailEnd/>
          </a:ln>
        </p:spPr>
        <p:txBody>
          <a:bodyPr wrap="none">
            <a:spAutoFit/>
          </a:bodyPr>
          <a:lstStyle/>
          <a:p>
            <a:pPr algn="dist"/>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104.4.22(</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 </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104.5.7(</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a:t>
            </a:r>
            <a:r>
              <a:rPr lang="zh-TW" altLang="en-US" sz="1400" dirty="0" smtClean="0">
                <a:latin typeface="微軟正黑體" pitchFamily="34" charset="-120"/>
                <a:ea typeface="微軟正黑體" pitchFamily="34" charset="-120"/>
                <a:cs typeface="華康楷書體W3" pitchFamily="65" charset="-120"/>
              </a:rPr>
              <a:t>前</a:t>
            </a:r>
            <a:r>
              <a:rPr lang="zh-TW" altLang="en-US" sz="1400" dirty="0">
                <a:latin typeface="微軟正黑體" pitchFamily="34" charset="-120"/>
                <a:ea typeface="微軟正黑體" pitchFamily="34" charset="-120"/>
                <a:cs typeface="華康楷書體W3" pitchFamily="65" charset="-120"/>
              </a:rPr>
              <a:t>郵戳為憑</a:t>
            </a:r>
          </a:p>
        </p:txBody>
      </p:sp>
      <p:sp>
        <p:nvSpPr>
          <p:cNvPr id="41" name="Text Box 19"/>
          <p:cNvSpPr txBox="1">
            <a:spLocks noChangeArrowheads="1"/>
          </p:cNvSpPr>
          <p:nvPr/>
        </p:nvSpPr>
        <p:spPr bwMode="auto">
          <a:xfrm>
            <a:off x="4710560" y="2270919"/>
            <a:ext cx="4139275"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104.5.20(</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)10:00~104.5.27(</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)17:00</a:t>
            </a:r>
            <a:endParaRPr lang="en-US" altLang="zh-TW" sz="1400" dirty="0">
              <a:latin typeface="微軟正黑體" pitchFamily="34" charset="-120"/>
              <a:ea typeface="微軟正黑體" pitchFamily="34" charset="-120"/>
              <a:cs typeface="華康楷書體W3" pitchFamily="65" charset="-120"/>
            </a:endParaRPr>
          </a:p>
        </p:txBody>
      </p:sp>
      <p:sp>
        <p:nvSpPr>
          <p:cNvPr id="43" name="Text Box 20"/>
          <p:cNvSpPr txBox="1">
            <a:spLocks noChangeArrowheads="1"/>
          </p:cNvSpPr>
          <p:nvPr/>
        </p:nvSpPr>
        <p:spPr bwMode="auto">
          <a:xfrm>
            <a:off x="4710560" y="3971131"/>
            <a:ext cx="254428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104.6.30(</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a:t>
            </a:r>
            <a:endParaRPr lang="en-US" altLang="zh-TW" sz="1400" dirty="0">
              <a:latin typeface="微軟正黑體" pitchFamily="34" charset="-120"/>
              <a:ea typeface="微軟正黑體" pitchFamily="34" charset="-120"/>
              <a:cs typeface="華康楷書體W3" pitchFamily="65" charset="-120"/>
            </a:endParaRPr>
          </a:p>
        </p:txBody>
      </p:sp>
      <p:sp>
        <p:nvSpPr>
          <p:cNvPr id="45" name="Text Box 21"/>
          <p:cNvSpPr txBox="1">
            <a:spLocks noChangeArrowheads="1"/>
          </p:cNvSpPr>
          <p:nvPr/>
        </p:nvSpPr>
        <p:spPr bwMode="auto">
          <a:xfrm>
            <a:off x="4710560" y="4542631"/>
            <a:ext cx="242406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104.7.2(</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)10:00</a:t>
            </a:r>
          </a:p>
        </p:txBody>
      </p:sp>
      <p:sp>
        <p:nvSpPr>
          <p:cNvPr id="46" name="Text Box 21"/>
          <p:cNvSpPr txBox="1">
            <a:spLocks noChangeArrowheads="1"/>
          </p:cNvSpPr>
          <p:nvPr/>
        </p:nvSpPr>
        <p:spPr bwMode="auto">
          <a:xfrm>
            <a:off x="4710560" y="5114131"/>
            <a:ext cx="402065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104.7.2(</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)10:00 </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104.7.6 </a:t>
            </a:r>
            <a:r>
              <a:rPr lang="en-US" altLang="zh-TW" sz="1400" dirty="0">
                <a:latin typeface="微軟正黑體" pitchFamily="34" charset="-120"/>
                <a:ea typeface="微軟正黑體" pitchFamily="34" charset="-120"/>
                <a:cs typeface="華康楷書體W3" pitchFamily="65" charset="-120"/>
              </a:rPr>
              <a:t>(</a:t>
            </a:r>
            <a:r>
              <a:rPr lang="zh-TW" altLang="en-US" sz="1400" dirty="0">
                <a:latin typeface="微軟正黑體" pitchFamily="34" charset="-120"/>
                <a:ea typeface="微軟正黑體" pitchFamily="34" charset="-120"/>
                <a:cs typeface="華康楷書體W3" pitchFamily="65" charset="-120"/>
              </a:rPr>
              <a:t>一</a:t>
            </a:r>
            <a:r>
              <a:rPr lang="en-US" altLang="zh-TW" sz="1400" dirty="0">
                <a:latin typeface="微軟正黑體" pitchFamily="34" charset="-120"/>
                <a:ea typeface="微軟正黑體" pitchFamily="34" charset="-120"/>
                <a:cs typeface="華康楷書體W3" pitchFamily="65" charset="-120"/>
              </a:rPr>
              <a:t>)17:00</a:t>
            </a:r>
          </a:p>
        </p:txBody>
      </p:sp>
      <p:sp>
        <p:nvSpPr>
          <p:cNvPr id="48" name="Text Box 19"/>
          <p:cNvSpPr txBox="1">
            <a:spLocks noChangeArrowheads="1"/>
          </p:cNvSpPr>
          <p:nvPr/>
        </p:nvSpPr>
        <p:spPr bwMode="auto">
          <a:xfrm>
            <a:off x="4710560" y="1699419"/>
            <a:ext cx="254428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公告時間：</a:t>
            </a:r>
            <a:r>
              <a:rPr lang="en-US" altLang="zh-TW" sz="1400" dirty="0" smtClean="0">
                <a:latin typeface="微軟正黑體" pitchFamily="34" charset="-120"/>
                <a:ea typeface="微軟正黑體" pitchFamily="34" charset="-120"/>
                <a:cs typeface="華康楷書體W3" pitchFamily="65" charset="-120"/>
              </a:rPr>
              <a:t>104.5.19(</a:t>
            </a:r>
            <a:r>
              <a:rPr lang="zh-TW" altLang="en-US" sz="1400" dirty="0" smtClean="0">
                <a:latin typeface="微軟正黑體" pitchFamily="34" charset="-120"/>
                <a:ea typeface="微軟正黑體" pitchFamily="34" charset="-120"/>
                <a:cs typeface="華康楷書體W3" pitchFamily="65" charset="-120"/>
              </a:rPr>
              <a:t>二</a:t>
            </a:r>
            <a:r>
              <a:rPr lang="en-US" altLang="zh-TW" sz="1400" dirty="0" smtClean="0">
                <a:latin typeface="微軟正黑體" pitchFamily="34" charset="-120"/>
                <a:ea typeface="微軟正黑體" pitchFamily="34" charset="-120"/>
                <a:cs typeface="華康楷書體W3" pitchFamily="65" charset="-120"/>
              </a:rPr>
              <a:t>)10:00</a:t>
            </a:r>
            <a:endParaRPr lang="zh-TW" altLang="en-US" sz="1400" dirty="0">
              <a:latin typeface="微軟正黑體" pitchFamily="34" charset="-120"/>
              <a:ea typeface="微軟正黑體" pitchFamily="34" charset="-120"/>
              <a:cs typeface="華康楷書體W3" pitchFamily="65" charset="-120"/>
            </a:endParaRPr>
          </a:p>
        </p:txBody>
      </p:sp>
      <p:cxnSp>
        <p:nvCxnSpPr>
          <p:cNvPr id="50" name="肘形接點 49"/>
          <p:cNvCxnSpPr>
            <a:stCxn id="39" idx="2"/>
            <a:endCxn id="33" idx="0"/>
          </p:cNvCxnSpPr>
          <p:nvPr/>
        </p:nvCxnSpPr>
        <p:spPr>
          <a:xfrm rot="5400000">
            <a:off x="2409032" y="1606550"/>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1" name="肘形接點 50"/>
          <p:cNvCxnSpPr>
            <a:stCxn id="33" idx="2"/>
            <a:endCxn id="34" idx="0"/>
          </p:cNvCxnSpPr>
          <p:nvPr/>
        </p:nvCxnSpPr>
        <p:spPr>
          <a:xfrm rot="5400000">
            <a:off x="2409032" y="2174875"/>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2" name="肘形接點 51"/>
          <p:cNvCxnSpPr>
            <a:stCxn id="34" idx="2"/>
            <a:endCxn id="35" idx="0"/>
          </p:cNvCxnSpPr>
          <p:nvPr/>
        </p:nvCxnSpPr>
        <p:spPr>
          <a:xfrm rot="5400000">
            <a:off x="2409032" y="2743200"/>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4" name="肘形接點 53"/>
          <p:cNvCxnSpPr>
            <a:stCxn id="35" idx="2"/>
            <a:endCxn id="36" idx="0"/>
          </p:cNvCxnSpPr>
          <p:nvPr/>
        </p:nvCxnSpPr>
        <p:spPr>
          <a:xfrm rot="5400000">
            <a:off x="2409032" y="3311525"/>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6" name="肘形接點 55"/>
          <p:cNvCxnSpPr>
            <a:stCxn id="36" idx="2"/>
            <a:endCxn id="37" idx="0"/>
          </p:cNvCxnSpPr>
          <p:nvPr/>
        </p:nvCxnSpPr>
        <p:spPr>
          <a:xfrm rot="5400000">
            <a:off x="2408238" y="3879056"/>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8" name="肘形接點 57"/>
          <p:cNvCxnSpPr>
            <a:stCxn id="37" idx="2"/>
            <a:endCxn id="31" idx="0"/>
          </p:cNvCxnSpPr>
          <p:nvPr/>
        </p:nvCxnSpPr>
        <p:spPr>
          <a:xfrm rot="5400000">
            <a:off x="2408238" y="4447381"/>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0" name="肘形接點 59"/>
          <p:cNvCxnSpPr>
            <a:stCxn id="31" idx="2"/>
            <a:endCxn id="32" idx="0"/>
          </p:cNvCxnSpPr>
          <p:nvPr/>
        </p:nvCxnSpPr>
        <p:spPr>
          <a:xfrm rot="5400000">
            <a:off x="2408238" y="5015706"/>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1" name="肘形接點 60"/>
          <p:cNvCxnSpPr>
            <a:stCxn id="32" idx="2"/>
            <a:endCxn id="38" idx="0"/>
          </p:cNvCxnSpPr>
          <p:nvPr/>
        </p:nvCxnSpPr>
        <p:spPr>
          <a:xfrm rot="5400000">
            <a:off x="2408238" y="5584031"/>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2" name="Text Box 19"/>
          <p:cNvSpPr txBox="1">
            <a:spLocks noChangeArrowheads="1"/>
          </p:cNvSpPr>
          <p:nvPr/>
        </p:nvSpPr>
        <p:spPr bwMode="auto">
          <a:xfrm>
            <a:off x="4710560" y="2882106"/>
            <a:ext cx="248497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rPr>
              <a:t>開放時間：</a:t>
            </a:r>
            <a:r>
              <a:rPr lang="en-US" altLang="zh-TW" sz="1400" dirty="0" smtClean="0">
                <a:latin typeface="微軟正黑體" pitchFamily="34" charset="-120"/>
                <a:ea typeface="微軟正黑體" pitchFamily="34" charset="-120"/>
                <a:cs typeface="華康楷書體W3" pitchFamily="65" charset="-120"/>
              </a:rPr>
              <a:t>104.6.1(</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 </a:t>
            </a:r>
            <a:r>
              <a:rPr lang="en-US" altLang="zh-TW" sz="1400" dirty="0">
                <a:latin typeface="微軟正黑體" pitchFamily="34" charset="-120"/>
                <a:ea typeface="微軟正黑體" pitchFamily="34" charset="-120"/>
              </a:rPr>
              <a:t>10:00</a:t>
            </a:r>
          </a:p>
        </p:txBody>
      </p:sp>
      <p:sp>
        <p:nvSpPr>
          <p:cNvPr id="63" name="Text Box 19"/>
          <p:cNvSpPr txBox="1">
            <a:spLocks noChangeArrowheads="1"/>
          </p:cNvSpPr>
          <p:nvPr/>
        </p:nvSpPr>
        <p:spPr bwMode="auto">
          <a:xfrm>
            <a:off x="4710560" y="3412331"/>
            <a:ext cx="3975768"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104.6.1(</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)10:00~104.6.5 (</a:t>
            </a:r>
            <a:r>
              <a:rPr lang="zh-TW" altLang="en-US" sz="1400" dirty="0" smtClean="0">
                <a:latin typeface="微軟正黑體" pitchFamily="34" charset="-120"/>
                <a:ea typeface="微軟正黑體" pitchFamily="34" charset="-120"/>
                <a:cs typeface="華康楷書體W3" pitchFamily="65" charset="-120"/>
              </a:rPr>
              <a:t>五</a:t>
            </a:r>
            <a:r>
              <a:rPr lang="en-US" altLang="zh-TW" sz="1400" dirty="0" smtClean="0">
                <a:latin typeface="微軟正黑體" pitchFamily="34" charset="-120"/>
                <a:ea typeface="微軟正黑體" pitchFamily="34" charset="-120"/>
                <a:cs typeface="華康楷書體W3" pitchFamily="65" charset="-120"/>
              </a:rPr>
              <a:t>)17:00</a:t>
            </a:r>
            <a:endParaRPr lang="en-US" altLang="zh-TW" sz="1400" dirty="0">
              <a:latin typeface="微軟正黑體" pitchFamily="34" charset="-120"/>
              <a:ea typeface="微軟正黑體" pitchFamily="34" charset="-120"/>
              <a:cs typeface="華康楷書體W3" pitchFamily="65" charset="-120"/>
            </a:endParaRPr>
          </a:p>
        </p:txBody>
      </p:sp>
      <p:sp>
        <p:nvSpPr>
          <p:cNvPr id="64" name="Text Box 21"/>
          <p:cNvSpPr txBox="1">
            <a:spLocks noChangeArrowheads="1"/>
          </p:cNvSpPr>
          <p:nvPr/>
        </p:nvSpPr>
        <p:spPr bwMode="auto">
          <a:xfrm>
            <a:off x="4710560" y="5717381"/>
            <a:ext cx="244009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104.7.9(</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10:00</a:t>
            </a:r>
          </a:p>
        </p:txBody>
      </p:sp>
      <p:sp>
        <p:nvSpPr>
          <p:cNvPr id="65" name="Text Box 30"/>
          <p:cNvSpPr txBox="1">
            <a:spLocks noChangeArrowheads="1"/>
          </p:cNvSpPr>
          <p:nvPr/>
        </p:nvSpPr>
        <p:spPr bwMode="auto">
          <a:xfrm>
            <a:off x="239713" y="6222404"/>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微軟正黑體" pitchFamily="34" charset="-120"/>
                <a:ea typeface="微軟正黑體" pitchFamily="34" charset="-120"/>
              </a:rPr>
              <a:t>就讀志願序統一</a:t>
            </a:r>
            <a:r>
              <a:rPr lang="zh-TW" altLang="en-US" dirty="0" smtClean="0">
                <a:solidFill>
                  <a:srgbClr val="000000"/>
                </a:solidFill>
                <a:latin typeface="微軟正黑體" pitchFamily="34" charset="-120"/>
                <a:ea typeface="微軟正黑體" pitchFamily="34" charset="-120"/>
              </a:rPr>
              <a:t>分發報到</a:t>
            </a:r>
            <a:endParaRPr lang="zh-TW" altLang="en-US" dirty="0">
              <a:solidFill>
                <a:srgbClr val="000000"/>
              </a:solidFill>
              <a:latin typeface="微軟正黑體" pitchFamily="34" charset="-120"/>
              <a:ea typeface="微軟正黑體" pitchFamily="34" charset="-120"/>
            </a:endParaRPr>
          </a:p>
        </p:txBody>
      </p:sp>
      <p:sp>
        <p:nvSpPr>
          <p:cNvPr id="66" name="Text Box 21"/>
          <p:cNvSpPr txBox="1">
            <a:spLocks noChangeArrowheads="1"/>
          </p:cNvSpPr>
          <p:nvPr/>
        </p:nvSpPr>
        <p:spPr bwMode="auto">
          <a:xfrm>
            <a:off x="4710560" y="6270029"/>
            <a:ext cx="2702984"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104.7.16(</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)12:00</a:t>
            </a:r>
            <a:r>
              <a:rPr lang="zh-TW" altLang="en-US" sz="1400" dirty="0" smtClean="0">
                <a:latin typeface="微軟正黑體" pitchFamily="34" charset="-120"/>
                <a:ea typeface="微軟正黑體" pitchFamily="34" charset="-120"/>
                <a:cs typeface="華康楷書體W3" pitchFamily="65" charset="-120"/>
              </a:rPr>
              <a:t>前</a:t>
            </a:r>
            <a:endParaRPr lang="en-US" altLang="zh-TW" sz="1400" dirty="0">
              <a:latin typeface="微軟正黑體" pitchFamily="34" charset="-120"/>
              <a:ea typeface="微軟正黑體" pitchFamily="34" charset="-120"/>
              <a:cs typeface="華康楷書體W3" pitchFamily="65" charset="-120"/>
            </a:endParaRPr>
          </a:p>
        </p:txBody>
      </p:sp>
      <p:cxnSp>
        <p:nvCxnSpPr>
          <p:cNvPr id="67" name="直線單箭頭接點 66"/>
          <p:cNvCxnSpPr>
            <a:stCxn id="38" idx="2"/>
            <a:endCxn id="65" idx="0"/>
          </p:cNvCxnSpPr>
          <p:nvPr/>
        </p:nvCxnSpPr>
        <p:spPr>
          <a:xfrm>
            <a:off x="2494757" y="6065044"/>
            <a:ext cx="0" cy="1573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3194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2"/>
          <p:cNvSpPr>
            <a:spLocks noChangeArrowheads="1"/>
          </p:cNvSpPr>
          <p:nvPr/>
        </p:nvSpPr>
        <p:spPr bwMode="auto">
          <a:xfrm>
            <a:off x="1206500"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p>
        </p:txBody>
      </p:sp>
      <p:sp>
        <p:nvSpPr>
          <p:cNvPr id="86020" name="Rectangle 2"/>
          <p:cNvSpPr txBox="1">
            <a:spLocks noChangeArrowheads="1"/>
          </p:cNvSpPr>
          <p:nvPr/>
        </p:nvSpPr>
        <p:spPr bwMode="auto">
          <a:xfrm>
            <a:off x="684213" y="836613"/>
            <a:ext cx="7993062" cy="4321175"/>
          </a:xfrm>
          <a:prstGeom prst="rect">
            <a:avLst/>
          </a:prstGeom>
          <a:noFill/>
          <a:ln w="9525">
            <a:noFill/>
            <a:miter lim="800000"/>
            <a:headEnd/>
            <a:tailEnd/>
          </a:ln>
        </p:spPr>
        <p:txBody>
          <a:bodyPr lIns="0" rIns="18288"/>
          <a:lstStyle/>
          <a:p>
            <a:pPr algn="ctr">
              <a:buFont typeface="Wingdings 2" pitchFamily="18" charset="2"/>
              <a:buNone/>
            </a:pPr>
            <a:r>
              <a:rPr lang="zh-TW" altLang="en-US" sz="4400" dirty="0" smtClean="0">
                <a:latin typeface="華康超明體" pitchFamily="49" charset="-120"/>
                <a:ea typeface="華康超明體" pitchFamily="49" charset="-120"/>
              </a:rPr>
              <a:t>甄選入學招生</a:t>
            </a:r>
            <a:endParaRPr lang="zh-TW" altLang="en-US" sz="4400" dirty="0">
              <a:latin typeface="華康超明體" pitchFamily="49" charset="-120"/>
              <a:ea typeface="華康超明體" pitchFamily="49" charset="-120"/>
            </a:endParaRPr>
          </a:p>
          <a:p>
            <a:pPr algn="ctr">
              <a:buFont typeface="Wingdings 2" pitchFamily="18" charset="2"/>
              <a:buNone/>
            </a:pPr>
            <a:r>
              <a:rPr lang="zh-TW" altLang="en-US" sz="4400" dirty="0">
                <a:latin typeface="華康超明體" pitchFamily="49" charset="-120"/>
                <a:ea typeface="華康超明體" pitchFamily="49" charset="-120"/>
              </a:rPr>
              <a:t>非應屆畢業生報名</a:t>
            </a:r>
            <a:r>
              <a:rPr lang="zh-TW" altLang="en-US" sz="4400" dirty="0" smtClean="0">
                <a:latin typeface="華康超明體" pitchFamily="49" charset="-120"/>
                <a:ea typeface="華康超明體" pitchFamily="49" charset="-120"/>
              </a:rPr>
              <a:t>資格系統</a:t>
            </a:r>
            <a:endParaRPr lang="zh-TW" altLang="en-US" sz="4400" dirty="0">
              <a:latin typeface="華康超明體" pitchFamily="49" charset="-120"/>
              <a:ea typeface="華康超明體" pitchFamily="49" charset="-120"/>
            </a:endParaRPr>
          </a:p>
          <a:p>
            <a:pPr algn="ctr">
              <a:buFont typeface="Wingdings 2" pitchFamily="18" charset="2"/>
              <a:buNone/>
            </a:pPr>
            <a:endParaRPr lang="zh-TW" altLang="en-US" sz="2400" dirty="0">
              <a:solidFill>
                <a:srgbClr val="FF0000"/>
              </a:solidFill>
              <a:latin typeface="微軟正黑體" pitchFamily="34" charset="-120"/>
              <a:ea typeface="微軟正黑體" pitchFamily="34" charset="-120"/>
            </a:endParaRPr>
          </a:p>
          <a:p>
            <a:pPr marL="342900" indent="-342900" algn="ctr">
              <a:lnSpc>
                <a:spcPct val="130000"/>
              </a:lnSpc>
              <a:buClr>
                <a:srgbClr val="000000"/>
              </a:buClr>
              <a:buFont typeface="Wingdings 2" pitchFamily="18" charset="2"/>
              <a:buNone/>
            </a:pPr>
            <a:r>
              <a:rPr lang="zh-TW" altLang="en-US" sz="2400" dirty="0" smtClean="0">
                <a:solidFill>
                  <a:srgbClr val="FF0000"/>
                </a:solidFill>
                <a:latin typeface="微軟正黑體" pitchFamily="34" charset="-120"/>
                <a:ea typeface="微軟正黑體" pitchFamily="34" charset="-120"/>
              </a:rPr>
              <a:t>系統開放</a:t>
            </a:r>
            <a:r>
              <a:rPr lang="zh-TW" altLang="en-US" sz="2400" dirty="0">
                <a:solidFill>
                  <a:srgbClr val="FF0000"/>
                </a:solidFill>
                <a:latin typeface="微軟正黑體" pitchFamily="34" charset="-120"/>
                <a:ea typeface="微軟正黑體" pitchFamily="34" charset="-120"/>
              </a:rPr>
              <a:t>時間</a:t>
            </a:r>
            <a:r>
              <a:rPr lang="zh-TW" altLang="en-US" sz="2400" dirty="0" smtClean="0">
                <a:solidFill>
                  <a:srgbClr val="FF0000"/>
                </a:solidFill>
                <a:latin typeface="微軟正黑體" pitchFamily="34" charset="-120"/>
                <a:ea typeface="微軟正黑體" pitchFamily="34" charset="-120"/>
              </a:rPr>
              <a:t>：</a:t>
            </a:r>
            <a:r>
              <a:rPr lang="en-US" altLang="zh-TW" sz="2400" dirty="0" smtClean="0">
                <a:solidFill>
                  <a:srgbClr val="FF0000"/>
                </a:solidFill>
                <a:latin typeface="微軟正黑體" pitchFamily="34" charset="-120"/>
                <a:ea typeface="微軟正黑體" pitchFamily="34" charset="-120"/>
              </a:rPr>
              <a:t>104/4/22(</a:t>
            </a:r>
            <a:r>
              <a:rPr lang="zh-TW" altLang="en-US" sz="2400" dirty="0" smtClean="0">
                <a:solidFill>
                  <a:srgbClr val="FF0000"/>
                </a:solidFill>
                <a:latin typeface="微軟正黑體" pitchFamily="34" charset="-120"/>
                <a:ea typeface="微軟正黑體" pitchFamily="34" charset="-120"/>
              </a:rPr>
              <a:t>三</a:t>
            </a:r>
            <a:r>
              <a:rPr lang="en-US" altLang="zh-TW" sz="2400" dirty="0" smtClean="0">
                <a:solidFill>
                  <a:srgbClr val="FF0000"/>
                </a:solidFill>
                <a:latin typeface="微軟正黑體" pitchFamily="34" charset="-120"/>
                <a:ea typeface="微軟正黑體" pitchFamily="34" charset="-120"/>
              </a:rPr>
              <a:t>)</a:t>
            </a:r>
            <a:r>
              <a:rPr lang="en-US" altLang="zh-TW" sz="2400" dirty="0">
                <a:solidFill>
                  <a:srgbClr val="FF0000"/>
                </a:solidFill>
                <a:latin typeface="微軟正黑體" pitchFamily="34" charset="-120"/>
                <a:ea typeface="微軟正黑體" pitchFamily="34" charset="-120"/>
              </a:rPr>
              <a:t>10:00 ~ </a:t>
            </a:r>
            <a:r>
              <a:rPr lang="en-US" altLang="zh-TW" sz="2400" dirty="0" smtClean="0">
                <a:solidFill>
                  <a:srgbClr val="FF0000"/>
                </a:solidFill>
                <a:latin typeface="微軟正黑體" pitchFamily="34" charset="-120"/>
                <a:ea typeface="微軟正黑體" pitchFamily="34" charset="-120"/>
              </a:rPr>
              <a:t>104/5/7 (</a:t>
            </a:r>
            <a:r>
              <a:rPr lang="zh-TW" altLang="en-US" sz="2400" dirty="0" smtClean="0">
                <a:solidFill>
                  <a:srgbClr val="FF0000"/>
                </a:solidFill>
                <a:latin typeface="微軟正黑體" pitchFamily="34" charset="-120"/>
                <a:ea typeface="微軟正黑體" pitchFamily="34" charset="-120"/>
              </a:rPr>
              <a:t>四</a:t>
            </a:r>
            <a:r>
              <a:rPr lang="en-US" altLang="zh-TW" sz="2400" dirty="0" smtClean="0">
                <a:solidFill>
                  <a:srgbClr val="FF0000"/>
                </a:solidFill>
                <a:latin typeface="微軟正黑體" pitchFamily="34" charset="-120"/>
                <a:ea typeface="微軟正黑體" pitchFamily="34" charset="-120"/>
              </a:rPr>
              <a:t>)</a:t>
            </a:r>
            <a:r>
              <a:rPr lang="en-US" altLang="zh-TW" sz="2400" dirty="0">
                <a:solidFill>
                  <a:srgbClr val="FF0000"/>
                </a:solidFill>
                <a:latin typeface="微軟正黑體" pitchFamily="34" charset="-120"/>
                <a:ea typeface="微軟正黑體" pitchFamily="34" charset="-120"/>
              </a:rPr>
              <a:t>17:00</a:t>
            </a:r>
            <a:r>
              <a:rPr lang="zh-TW" altLang="en-US" sz="2400" dirty="0">
                <a:solidFill>
                  <a:srgbClr val="FF0000"/>
                </a:solidFill>
                <a:latin typeface="微軟正黑體" pitchFamily="34" charset="-120"/>
                <a:ea typeface="微軟正黑體" pitchFamily="34" charset="-120"/>
              </a:rPr>
              <a:t>止</a:t>
            </a:r>
          </a:p>
          <a:p>
            <a:pPr algn="ctr">
              <a:buFont typeface="Wingdings 2" pitchFamily="18" charset="2"/>
              <a:buNone/>
            </a:pPr>
            <a:endParaRPr lang="zh-TW" altLang="en-US" sz="800" dirty="0">
              <a:solidFill>
                <a:srgbClr val="FF0000"/>
              </a:solidFill>
              <a:latin typeface="微軟正黑體" pitchFamily="34" charset="-120"/>
              <a:ea typeface="微軟正黑體" pitchFamily="34" charset="-120"/>
            </a:endParaRPr>
          </a:p>
          <a:p>
            <a:pPr marL="271463" lvl="1" indent="-180975">
              <a:spcBef>
                <a:spcPct val="20000"/>
              </a:spcBef>
              <a:buClr>
                <a:srgbClr val="000099"/>
              </a:buClr>
              <a:buFont typeface="Wingdings" pitchFamily="2" charset="2"/>
              <a:buChar char=""/>
            </a:pPr>
            <a:r>
              <a:rPr lang="en-US" altLang="zh-TW" sz="2200" dirty="0" smtClean="0">
                <a:solidFill>
                  <a:schemeClr val="hlink"/>
                </a:solidFill>
                <a:latin typeface="微軟正黑體" pitchFamily="34" charset="-120"/>
                <a:ea typeface="微軟正黑體" pitchFamily="34" charset="-120"/>
              </a:rPr>
              <a:t>104/4/22(</a:t>
            </a:r>
            <a:r>
              <a:rPr lang="zh-TW" altLang="en-US" sz="2200" dirty="0" smtClean="0">
                <a:solidFill>
                  <a:schemeClr val="hlink"/>
                </a:solidFill>
                <a:latin typeface="微軟正黑體" pitchFamily="34" charset="-120"/>
                <a:ea typeface="微軟正黑體" pitchFamily="34" charset="-120"/>
              </a:rPr>
              <a:t>三</a:t>
            </a:r>
            <a:r>
              <a:rPr lang="en-US" altLang="zh-TW" sz="2200" dirty="0" smtClean="0">
                <a:solidFill>
                  <a:schemeClr val="hlink"/>
                </a:solidFill>
                <a:latin typeface="微軟正黑體" pitchFamily="34" charset="-120"/>
                <a:ea typeface="微軟正黑體" pitchFamily="34" charset="-120"/>
              </a:rPr>
              <a:t>)10:00</a:t>
            </a:r>
            <a:r>
              <a:rPr lang="zh-TW" altLang="en-US" sz="2200" dirty="0" smtClean="0">
                <a:solidFill>
                  <a:schemeClr val="hlink"/>
                </a:solidFill>
                <a:latin typeface="微軟正黑體" pitchFamily="34" charset="-120"/>
                <a:ea typeface="微軟正黑體" pitchFamily="34" charset="-120"/>
              </a:rPr>
              <a:t>起</a:t>
            </a:r>
            <a:r>
              <a:rPr lang="zh-TW" altLang="en-US" sz="2200" dirty="0" smtClean="0">
                <a:latin typeface="微軟正黑體" pitchFamily="34" charset="-120"/>
                <a:ea typeface="微軟正黑體" pitchFamily="34" charset="-120"/>
              </a:rPr>
              <a:t>至本</a:t>
            </a:r>
            <a:r>
              <a:rPr lang="zh-TW" altLang="en-US" sz="2200" dirty="0">
                <a:latin typeface="微軟正黑體" pitchFamily="34" charset="-120"/>
                <a:ea typeface="微軟正黑體" pitchFamily="34" charset="-120"/>
              </a:rPr>
              <a:t>委員會網站登錄</a:t>
            </a:r>
            <a:r>
              <a:rPr lang="zh-TW" altLang="en-US" sz="2200" dirty="0" smtClean="0">
                <a:latin typeface="微軟正黑體" pitchFamily="34" charset="-120"/>
                <a:ea typeface="微軟正黑體" pitchFamily="34" charset="-120"/>
              </a:rPr>
              <a:t>基本資料</a:t>
            </a:r>
            <a:endParaRPr lang="zh-TW" altLang="en-US" sz="2200" dirty="0">
              <a:latin typeface="微軟正黑體" pitchFamily="34" charset="-120"/>
              <a:ea typeface="微軟正黑體" pitchFamily="34" charset="-120"/>
            </a:endParaRPr>
          </a:p>
          <a:p>
            <a:pPr marL="271463" lvl="1" indent="-180975">
              <a:spcBef>
                <a:spcPct val="20000"/>
              </a:spcBef>
              <a:buClr>
                <a:srgbClr val="000099"/>
              </a:buClr>
              <a:buFont typeface="Wingdings" pitchFamily="2" charset="2"/>
              <a:buChar char=""/>
            </a:pPr>
            <a:r>
              <a:rPr lang="en-US" altLang="zh-TW" sz="2200" dirty="0" smtClean="0">
                <a:solidFill>
                  <a:schemeClr val="hlink"/>
                </a:solidFill>
                <a:latin typeface="微軟正黑體" pitchFamily="34" charset="-120"/>
                <a:ea typeface="微軟正黑體" pitchFamily="34" charset="-120"/>
              </a:rPr>
              <a:t>104/5/7 (</a:t>
            </a:r>
            <a:r>
              <a:rPr lang="zh-TW" altLang="en-US" sz="2200" dirty="0" smtClean="0">
                <a:solidFill>
                  <a:schemeClr val="hlink"/>
                </a:solidFill>
                <a:latin typeface="微軟正黑體" pitchFamily="34" charset="-120"/>
                <a:ea typeface="微軟正黑體" pitchFamily="34" charset="-120"/>
              </a:rPr>
              <a:t>四</a:t>
            </a:r>
            <a:r>
              <a:rPr lang="en-US" altLang="zh-TW" sz="2200" dirty="0" smtClean="0">
                <a:solidFill>
                  <a:schemeClr val="hlink"/>
                </a:solidFill>
                <a:latin typeface="微軟正黑體" pitchFamily="34" charset="-120"/>
                <a:ea typeface="微軟正黑體" pitchFamily="34" charset="-120"/>
              </a:rPr>
              <a:t>)</a:t>
            </a:r>
            <a:r>
              <a:rPr lang="en-US" altLang="zh-TW" sz="2200" dirty="0">
                <a:solidFill>
                  <a:schemeClr val="hlink"/>
                </a:solidFill>
                <a:latin typeface="微軟正黑體" pitchFamily="34" charset="-120"/>
                <a:ea typeface="微軟正黑體" pitchFamily="34" charset="-120"/>
              </a:rPr>
              <a:t>17:00</a:t>
            </a:r>
            <a:r>
              <a:rPr lang="zh-TW" altLang="en-US" sz="2200" dirty="0">
                <a:solidFill>
                  <a:schemeClr val="hlink"/>
                </a:solidFill>
                <a:latin typeface="微軟正黑體" pitchFamily="34" charset="-120"/>
                <a:ea typeface="微軟正黑體" pitchFamily="34" charset="-120"/>
              </a:rPr>
              <a:t>前</a:t>
            </a:r>
            <a:r>
              <a:rPr lang="zh-TW" altLang="en-US" sz="2200" dirty="0">
                <a:latin typeface="微軟正黑體" pitchFamily="34" charset="-120"/>
                <a:ea typeface="微軟正黑體" pitchFamily="34" charset="-120"/>
              </a:rPr>
              <a:t>完成基本資料登錄作業並確定</a:t>
            </a:r>
            <a:r>
              <a:rPr lang="zh-TW" altLang="en-US" sz="2200" dirty="0" smtClean="0">
                <a:latin typeface="微軟正黑體" pitchFamily="34" charset="-120"/>
                <a:ea typeface="微軟正黑體" pitchFamily="34" charset="-120"/>
              </a:rPr>
              <a:t>送出</a:t>
            </a:r>
            <a:endParaRPr lang="zh-TW" altLang="en-US" sz="2200" dirty="0">
              <a:latin typeface="微軟正黑體" pitchFamily="34" charset="-120"/>
              <a:ea typeface="微軟正黑體" pitchFamily="34" charset="-120"/>
            </a:endParaRPr>
          </a:p>
          <a:p>
            <a:pPr marL="271463" lvl="1" indent="-180975">
              <a:spcBef>
                <a:spcPct val="20000"/>
              </a:spcBef>
              <a:buClr>
                <a:srgbClr val="000099"/>
              </a:buClr>
              <a:buFont typeface="Wingdings" pitchFamily="2" charset="2"/>
              <a:buChar char=""/>
            </a:pPr>
            <a:r>
              <a:rPr lang="en-US" altLang="zh-TW" sz="2200" dirty="0" smtClean="0">
                <a:solidFill>
                  <a:schemeClr val="hlink"/>
                </a:solidFill>
                <a:latin typeface="微軟正黑體" pitchFamily="34" charset="-120"/>
                <a:ea typeface="微軟正黑體" pitchFamily="34" charset="-120"/>
              </a:rPr>
              <a:t>104/5/7 (</a:t>
            </a:r>
            <a:r>
              <a:rPr lang="zh-TW" altLang="en-US" sz="2200" dirty="0" smtClean="0">
                <a:solidFill>
                  <a:schemeClr val="hlink"/>
                </a:solidFill>
                <a:latin typeface="微軟正黑體" pitchFamily="34" charset="-120"/>
                <a:ea typeface="微軟正黑體" pitchFamily="34" charset="-120"/>
              </a:rPr>
              <a:t>四</a:t>
            </a:r>
            <a:r>
              <a:rPr lang="en-US" altLang="zh-TW" sz="2200" dirty="0" smtClean="0">
                <a:solidFill>
                  <a:schemeClr val="hlink"/>
                </a:solidFill>
                <a:latin typeface="微軟正黑體" pitchFamily="34" charset="-120"/>
                <a:ea typeface="微軟正黑體" pitchFamily="34" charset="-120"/>
              </a:rPr>
              <a:t>)</a:t>
            </a:r>
            <a:r>
              <a:rPr lang="zh-TW" altLang="en-US" sz="2200" dirty="0">
                <a:solidFill>
                  <a:schemeClr val="hlink"/>
                </a:solidFill>
                <a:latin typeface="微軟正黑體" pitchFamily="34" charset="-120"/>
                <a:ea typeface="微軟正黑體" pitchFamily="34" charset="-120"/>
              </a:rPr>
              <a:t>前</a:t>
            </a:r>
            <a:r>
              <a:rPr lang="zh-TW" altLang="en-US" sz="2200" dirty="0">
                <a:latin typeface="微軟正黑體" pitchFamily="34" charset="-120"/>
                <a:ea typeface="微軟正黑體" pitchFamily="34" charset="-120"/>
              </a:rPr>
              <a:t> 以快遞或限時掛號郵寄報名資格證明文件</a:t>
            </a:r>
            <a:r>
              <a:rPr lang="zh-TW" altLang="en-US" sz="2200" dirty="0" smtClean="0">
                <a:latin typeface="微軟正黑體" pitchFamily="34" charset="-120"/>
                <a:ea typeface="微軟正黑體" pitchFamily="34" charset="-120"/>
              </a:rPr>
              <a:t>至</a:t>
            </a:r>
            <a:endParaRPr lang="en-US" altLang="zh-TW" sz="2200" dirty="0">
              <a:latin typeface="微軟正黑體" pitchFamily="34" charset="-120"/>
              <a:ea typeface="微軟正黑體" pitchFamily="34" charset="-120"/>
            </a:endParaRPr>
          </a:p>
          <a:p>
            <a:pPr marL="1908175" lvl="1">
              <a:spcBef>
                <a:spcPct val="20000"/>
              </a:spcBef>
              <a:buClr>
                <a:srgbClr val="000099"/>
              </a:buClr>
            </a:pPr>
            <a:r>
              <a:rPr lang="zh-TW" altLang="en-US" sz="2200" dirty="0" smtClean="0">
                <a:latin typeface="微軟正黑體" pitchFamily="34" charset="-120"/>
                <a:ea typeface="微軟正黑體" pitchFamily="34" charset="-120"/>
              </a:rPr>
              <a:t>      本</a:t>
            </a:r>
            <a:r>
              <a:rPr lang="zh-TW" altLang="en-US" sz="2200" dirty="0">
                <a:latin typeface="微軟正黑體" pitchFamily="34" charset="-120"/>
                <a:ea typeface="微軟正黑體" pitchFamily="34" charset="-120"/>
              </a:rPr>
              <a:t>委員會審查</a:t>
            </a:r>
            <a:r>
              <a:rPr lang="en-US" altLang="zh-TW" sz="2200" dirty="0">
                <a:latin typeface="微軟正黑體" pitchFamily="34" charset="-120"/>
                <a:ea typeface="微軟正黑體" pitchFamily="34" charset="-120"/>
              </a:rPr>
              <a:t>(</a:t>
            </a:r>
            <a:r>
              <a:rPr lang="zh-TW" altLang="en-US" sz="2200" dirty="0">
                <a:latin typeface="微軟正黑體" pitchFamily="34" charset="-120"/>
                <a:ea typeface="微軟正黑體" pitchFamily="34" charset="-120"/>
              </a:rPr>
              <a:t>郵戳為憑</a:t>
            </a:r>
            <a:r>
              <a:rPr lang="en-US" altLang="zh-TW" sz="2200" dirty="0">
                <a:latin typeface="微軟正黑體" pitchFamily="34" charset="-120"/>
                <a:ea typeface="微軟正黑體" pitchFamily="34" charset="-120"/>
              </a:rPr>
              <a:t>) </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73</a:t>
            </a:fld>
            <a:endParaRPr lang="en-US" altLang="zh-TW"/>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665433" y="1519425"/>
            <a:ext cx="8028972" cy="4178519"/>
          </a:xfrm>
          <a:prstGeom prst="rect">
            <a:avLst/>
          </a:prstGeom>
        </p:spPr>
      </p:pic>
      <p:sp>
        <p:nvSpPr>
          <p:cNvPr id="91140" name="Rectangle 2"/>
          <p:cNvSpPr>
            <a:spLocks noGrp="1" noChangeArrowheads="1"/>
          </p:cNvSpPr>
          <p:nvPr>
            <p:ph type="title" idx="4294967295"/>
          </p:nvPr>
        </p:nvSpPr>
        <p:spPr>
          <a:xfrm>
            <a:off x="180975" y="285750"/>
            <a:ext cx="9144000" cy="647700"/>
          </a:xfrm>
        </p:spPr>
        <p:txBody>
          <a:bodyPr/>
          <a:lstStyle/>
          <a:p>
            <a:pPr eaLnBrk="1" hangingPunct="1"/>
            <a:r>
              <a:rPr lang="zh-TW" altLang="en-US" kern="1200" dirty="0" smtClean="0">
                <a:solidFill>
                  <a:srgbClr val="002060"/>
                </a:solidFill>
                <a:latin typeface="華康超明體" pitchFamily="49" charset="-120"/>
                <a:ea typeface="華康超明體" pitchFamily="49" charset="-120"/>
              </a:rPr>
              <a:t>甄選入學招生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非應屆畢業生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報名資格登錄系統</a:t>
            </a:r>
            <a:r>
              <a:rPr lang="en-US" altLang="zh-TW" kern="1200" dirty="0" smtClean="0">
                <a:solidFill>
                  <a:srgbClr val="002060"/>
                </a:solidFill>
                <a:latin typeface="華康超明體" pitchFamily="49" charset="-120"/>
                <a:ea typeface="華康超明體" pitchFamily="49" charset="-120"/>
              </a:rPr>
              <a:t/>
            </a:r>
            <a:br>
              <a:rPr lang="en-US" altLang="zh-TW" kern="1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cs typeface="+mn-cs"/>
              </a:rPr>
              <a:t>登入頁</a:t>
            </a:r>
          </a:p>
        </p:txBody>
      </p:sp>
      <p:sp>
        <p:nvSpPr>
          <p:cNvPr id="91142" name="Rectangle 5"/>
          <p:cNvSpPr>
            <a:spLocks noChangeArrowheads="1"/>
          </p:cNvSpPr>
          <p:nvPr/>
        </p:nvSpPr>
        <p:spPr bwMode="auto">
          <a:xfrm>
            <a:off x="4057648" y="4739486"/>
            <a:ext cx="901700" cy="231775"/>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74</a:t>
            </a:fld>
            <a:endParaRPr lang="en-US" altLang="zh-TW"/>
          </a:p>
        </p:txBody>
      </p:sp>
      <p:sp>
        <p:nvSpPr>
          <p:cNvPr id="4" name="文字方塊 3"/>
          <p:cNvSpPr txBox="1"/>
          <p:nvPr/>
        </p:nvSpPr>
        <p:spPr>
          <a:xfrm>
            <a:off x="971600" y="5877272"/>
            <a:ext cx="7272808" cy="646331"/>
          </a:xfrm>
          <a:prstGeom prst="rect">
            <a:avLst/>
          </a:prstGeom>
          <a:solidFill>
            <a:srgbClr val="FF0000"/>
          </a:solidFill>
          <a:ln w="9525" algn="ctr">
            <a:solidFill>
              <a:schemeClr val="accent1"/>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dirty="0">
                <a:solidFill>
                  <a:schemeClr val="bg1"/>
                </a:solidFill>
              </a:rPr>
              <a:t>建議考生不要使用手機或平版電腦</a:t>
            </a:r>
            <a:r>
              <a:rPr lang="zh-TW" altLang="en-US" dirty="0" smtClean="0">
                <a:solidFill>
                  <a:schemeClr val="bg1"/>
                </a:solidFill>
              </a:rPr>
              <a:t>登入使用</a:t>
            </a:r>
            <a:r>
              <a:rPr lang="zh-TW" altLang="en-US" dirty="0">
                <a:solidFill>
                  <a:schemeClr val="bg1"/>
                </a:solidFill>
              </a:rPr>
              <a:t>招生各系統，避免畫面資訊閱覽不完全，漏登資料而影響權益。</a:t>
            </a: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539552" y="1035786"/>
            <a:ext cx="7759782" cy="5561565"/>
          </a:xfrm>
          <a:prstGeom prst="rect">
            <a:avLst/>
          </a:prstGeom>
        </p:spPr>
      </p:pic>
      <p:sp>
        <p:nvSpPr>
          <p:cNvPr id="91140" name="Rectangle 2"/>
          <p:cNvSpPr>
            <a:spLocks noGrp="1" noChangeArrowheads="1"/>
          </p:cNvSpPr>
          <p:nvPr>
            <p:ph type="title" idx="4294967295"/>
          </p:nvPr>
        </p:nvSpPr>
        <p:spPr>
          <a:xfrm>
            <a:off x="180975" y="285750"/>
            <a:ext cx="9144000" cy="647700"/>
          </a:xfrm>
        </p:spPr>
        <p:txBody>
          <a:bodyPr/>
          <a:lstStyle/>
          <a:p>
            <a:pPr eaLnBrk="1" hangingPunct="1"/>
            <a:r>
              <a:rPr lang="zh-TW" altLang="en-US" kern="1200" dirty="0" smtClean="0">
                <a:solidFill>
                  <a:srgbClr val="002060"/>
                </a:solidFill>
                <a:latin typeface="華康超明體" pitchFamily="49" charset="-120"/>
                <a:ea typeface="華康超明體" pitchFamily="49" charset="-120"/>
              </a:rPr>
              <a:t>甄選入學招生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非應屆畢業生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報名資格登錄系統</a:t>
            </a:r>
            <a:r>
              <a:rPr lang="en-US" altLang="zh-TW" kern="1200" dirty="0" smtClean="0">
                <a:solidFill>
                  <a:srgbClr val="002060"/>
                </a:solidFill>
                <a:latin typeface="華康超明體" pitchFamily="49" charset="-120"/>
                <a:ea typeface="華康超明體" pitchFamily="49" charset="-120"/>
              </a:rPr>
              <a:t/>
            </a:r>
            <a:br>
              <a:rPr lang="en-US" altLang="zh-TW" kern="1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cs typeface="+mn-cs"/>
              </a:rPr>
              <a:t>隱私權保護政策聲</a:t>
            </a:r>
            <a:r>
              <a:rPr lang="zh-TW" altLang="en-US" kern="1200" dirty="0">
                <a:solidFill>
                  <a:srgbClr val="FF0000"/>
                </a:solidFill>
                <a:latin typeface="華康超明體" pitchFamily="49" charset="-120"/>
                <a:ea typeface="華康超明體" pitchFamily="49" charset="-120"/>
                <a:cs typeface="+mn-cs"/>
              </a:rPr>
              <a:t>明</a:t>
            </a:r>
            <a:endParaRPr lang="zh-TW" altLang="en-US" kern="1200" dirty="0" smtClean="0">
              <a:solidFill>
                <a:srgbClr val="FF0000"/>
              </a:solidFill>
              <a:latin typeface="華康超明體" pitchFamily="49" charset="-120"/>
              <a:ea typeface="華康超明體" pitchFamily="49" charset="-120"/>
              <a:cs typeface="+mn-cs"/>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75</a:t>
            </a:fld>
            <a:endParaRPr lang="en-US" altLang="zh-TW"/>
          </a:p>
        </p:txBody>
      </p:sp>
      <p:sp>
        <p:nvSpPr>
          <p:cNvPr id="9" name="Rectangle 5"/>
          <p:cNvSpPr>
            <a:spLocks noChangeArrowheads="1"/>
          </p:cNvSpPr>
          <p:nvPr/>
        </p:nvSpPr>
        <p:spPr bwMode="auto">
          <a:xfrm>
            <a:off x="611560" y="5911572"/>
            <a:ext cx="5472608" cy="225277"/>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p>
        </p:txBody>
      </p:sp>
      <p:sp>
        <p:nvSpPr>
          <p:cNvPr id="8" name="矩形 7"/>
          <p:cNvSpPr/>
          <p:nvPr/>
        </p:nvSpPr>
        <p:spPr>
          <a:xfrm>
            <a:off x="5248647" y="2151906"/>
            <a:ext cx="2016224"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4376968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95" name="Rectangle 3"/>
          <p:cNvSpPr>
            <a:spLocks noChangeArrowheads="1"/>
          </p:cNvSpPr>
          <p:nvPr/>
        </p:nvSpPr>
        <p:spPr bwMode="auto">
          <a:xfrm>
            <a:off x="30113" y="39008"/>
            <a:ext cx="9144000" cy="647700"/>
          </a:xfrm>
          <a:prstGeom prst="rect">
            <a:avLst/>
          </a:prstGeom>
          <a:noFill/>
          <a:ln w="9525" algn="ctr">
            <a:noFill/>
            <a:miter lim="800000"/>
            <a:headEnd/>
            <a:tailEnd/>
          </a:ln>
          <a:effectLst/>
        </p:spPr>
        <p:txBody>
          <a:bodyPr anchor="ctr"/>
          <a:lstStyle/>
          <a:p>
            <a:r>
              <a:rPr lang="zh-TW" altLang="en-US" sz="2400" dirty="0" smtClean="0">
                <a:solidFill>
                  <a:srgbClr val="002060"/>
                </a:solidFill>
                <a:latin typeface="華康超明體" pitchFamily="49" charset="-120"/>
                <a:ea typeface="華康超明體" pitchFamily="49" charset="-120"/>
                <a:cs typeface="+mj-cs"/>
              </a:rPr>
              <a:t>甄選入學招生</a:t>
            </a:r>
            <a:r>
              <a:rPr lang="en-US" altLang="zh-TW" sz="2400" dirty="0" smtClean="0">
                <a:solidFill>
                  <a:srgbClr val="002060"/>
                </a:solidFill>
                <a:latin typeface="華康超明體" pitchFamily="49" charset="-120"/>
                <a:ea typeface="華康超明體" pitchFamily="49" charset="-120"/>
                <a:cs typeface="+mj-cs"/>
              </a:rPr>
              <a:t>【</a:t>
            </a:r>
            <a:r>
              <a:rPr lang="zh-TW" altLang="en-US" sz="2400" dirty="0" smtClean="0">
                <a:solidFill>
                  <a:srgbClr val="002060"/>
                </a:solidFill>
                <a:latin typeface="華康超明體" pitchFamily="49" charset="-120"/>
                <a:ea typeface="華康超明體" pitchFamily="49" charset="-120"/>
                <a:cs typeface="+mj-cs"/>
              </a:rPr>
              <a:t>非應屆畢業生</a:t>
            </a:r>
            <a:r>
              <a:rPr lang="en-US" altLang="zh-TW" sz="2400" dirty="0" smtClean="0">
                <a:solidFill>
                  <a:srgbClr val="002060"/>
                </a:solidFill>
                <a:latin typeface="華康超明體" pitchFamily="49" charset="-120"/>
                <a:ea typeface="華康超明體" pitchFamily="49" charset="-120"/>
                <a:cs typeface="+mj-cs"/>
              </a:rPr>
              <a:t>】</a:t>
            </a:r>
            <a:r>
              <a:rPr lang="zh-TW" altLang="en-US" sz="2400" dirty="0" smtClean="0">
                <a:solidFill>
                  <a:srgbClr val="002060"/>
                </a:solidFill>
                <a:latin typeface="華康超明體" pitchFamily="49" charset="-120"/>
                <a:ea typeface="華康超明體" pitchFamily="49" charset="-120"/>
                <a:cs typeface="+mj-cs"/>
              </a:rPr>
              <a:t>報名資格登錄系統</a:t>
            </a:r>
            <a:r>
              <a:rPr lang="zh-TW" altLang="en-US" sz="2400" dirty="0" smtClean="0">
                <a:solidFill>
                  <a:srgbClr val="FF0000"/>
                </a:solidFill>
                <a:latin typeface="華康超明體" pitchFamily="49" charset="-120"/>
                <a:ea typeface="華康超明體" pitchFamily="49" charset="-120"/>
              </a:rPr>
              <a:t>登錄報名</a:t>
            </a:r>
            <a:r>
              <a:rPr lang="zh-TW" altLang="en-US" sz="2400" dirty="0">
                <a:solidFill>
                  <a:srgbClr val="FF0000"/>
                </a:solidFill>
                <a:latin typeface="華康超明體" pitchFamily="49" charset="-120"/>
                <a:ea typeface="華康超明體" pitchFamily="49" charset="-120"/>
              </a:rPr>
              <a:t>資格</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76</a:t>
            </a:fld>
            <a:endParaRPr lang="en-US" altLang="zh-TW"/>
          </a:p>
        </p:txBody>
      </p:sp>
      <p:pic>
        <p:nvPicPr>
          <p:cNvPr id="3" name="圖片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3022" y="637425"/>
            <a:ext cx="7200000" cy="1210471"/>
          </a:xfrm>
          <a:prstGeom prst="rect">
            <a:avLst/>
          </a:prstGeom>
        </p:spPr>
      </p:pic>
      <p:pic>
        <p:nvPicPr>
          <p:cNvPr id="8" name="圖片 7"/>
          <p:cNvPicPr>
            <a:picLocks noChangeAspect="1"/>
          </p:cNvPicPr>
          <p:nvPr/>
        </p:nvPicPr>
        <p:blipFill>
          <a:blip r:embed="rId4"/>
          <a:stretch>
            <a:fillRect/>
          </a:stretch>
        </p:blipFill>
        <p:spPr>
          <a:xfrm>
            <a:off x="483022" y="1839708"/>
            <a:ext cx="7200000" cy="636883"/>
          </a:xfrm>
          <a:prstGeom prst="rect">
            <a:avLst/>
          </a:prstGeom>
        </p:spPr>
      </p:pic>
      <p:pic>
        <p:nvPicPr>
          <p:cNvPr id="5" name="圖片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39552" y="3025726"/>
            <a:ext cx="7143470" cy="462053"/>
          </a:xfrm>
          <a:prstGeom prst="rect">
            <a:avLst/>
          </a:prstGeom>
        </p:spPr>
      </p:pic>
      <p:pic>
        <p:nvPicPr>
          <p:cNvPr id="7" name="圖片 6"/>
          <p:cNvPicPr>
            <a:picLocks noChangeAspect="1"/>
          </p:cNvPicPr>
          <p:nvPr/>
        </p:nvPicPr>
        <p:blipFill>
          <a:blip r:embed="rId6"/>
          <a:stretch>
            <a:fillRect/>
          </a:stretch>
        </p:blipFill>
        <p:spPr>
          <a:xfrm>
            <a:off x="483022" y="3472709"/>
            <a:ext cx="7200000" cy="1058442"/>
          </a:xfrm>
          <a:prstGeom prst="rect">
            <a:avLst/>
          </a:prstGeom>
        </p:spPr>
      </p:pic>
      <p:pic>
        <p:nvPicPr>
          <p:cNvPr id="9" name="圖片 8"/>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39552" y="4500157"/>
            <a:ext cx="7123676" cy="700876"/>
          </a:xfrm>
          <a:prstGeom prst="rect">
            <a:avLst/>
          </a:prstGeom>
        </p:spPr>
      </p:pic>
      <p:pic>
        <p:nvPicPr>
          <p:cNvPr id="10" name="圖片 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39551" y="5207428"/>
            <a:ext cx="7143867" cy="1482818"/>
          </a:xfrm>
          <a:prstGeom prst="rect">
            <a:avLst/>
          </a:prstGeom>
        </p:spPr>
      </p:pic>
      <p:pic>
        <p:nvPicPr>
          <p:cNvPr id="12" name="圖片 11"/>
          <p:cNvPicPr>
            <a:picLocks noChangeAspect="1"/>
          </p:cNvPicPr>
          <p:nvPr/>
        </p:nvPicPr>
        <p:blipFill>
          <a:blip r:embed="rId9"/>
          <a:stretch>
            <a:fillRect/>
          </a:stretch>
        </p:blipFill>
        <p:spPr>
          <a:xfrm>
            <a:off x="517579" y="2476592"/>
            <a:ext cx="7145650" cy="549134"/>
          </a:xfrm>
          <a:prstGeom prst="rect">
            <a:avLst/>
          </a:prstGeom>
        </p:spPr>
      </p:pic>
      <p:sp>
        <p:nvSpPr>
          <p:cNvPr id="124940" name="AutoShape 12"/>
          <p:cNvSpPr>
            <a:spLocks noChangeArrowheads="1"/>
          </p:cNvSpPr>
          <p:nvPr/>
        </p:nvSpPr>
        <p:spPr bwMode="auto">
          <a:xfrm>
            <a:off x="8223250" y="1089762"/>
            <a:ext cx="463550" cy="3871927"/>
          </a:xfrm>
          <a:prstGeom prst="wedgeRectCallout">
            <a:avLst>
              <a:gd name="adj1" fmla="val -184340"/>
              <a:gd name="adj2" fmla="val -4101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vert="eaVert"/>
          <a:lstStyle/>
          <a:p>
            <a:pPr>
              <a:buClr>
                <a:schemeClr val="accent1"/>
              </a:buClr>
            </a:pPr>
            <a:r>
              <a:rPr kumimoji="0" lang="zh-TW" altLang="en-US" dirty="0">
                <a:solidFill>
                  <a:srgbClr val="000000"/>
                </a:solidFill>
                <a:latin typeface="微軟正黑體" pitchFamily="34" charset="-120"/>
                <a:ea typeface="微軟正黑體" pitchFamily="34" charset="-120"/>
              </a:rPr>
              <a:t>請</a:t>
            </a:r>
            <a:r>
              <a:rPr kumimoji="0" lang="zh-TW" altLang="en-US" dirty="0" smtClean="0">
                <a:solidFill>
                  <a:srgbClr val="000000"/>
                </a:solidFill>
                <a:latin typeface="微軟正黑體" pitchFamily="34" charset="-120"/>
                <a:ea typeface="微軟正黑體" pitchFamily="34" charset="-120"/>
              </a:rPr>
              <a:t>選擇考生持有之報名</a:t>
            </a:r>
            <a:r>
              <a:rPr lang="zh-TW" altLang="en-US" dirty="0" smtClean="0">
                <a:latin typeface="微軟正黑體" pitchFamily="34" charset="-120"/>
                <a:ea typeface="微軟正黑體" pitchFamily="34" charset="-120"/>
              </a:rPr>
              <a:t>學歷</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力</a:t>
            </a:r>
            <a:r>
              <a:rPr lang="en-US" altLang="zh-TW" dirty="0" smtClean="0">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資格</a:t>
            </a:r>
            <a:endParaRPr kumimoji="0" lang="zh-TW" altLang="en-US" dirty="0">
              <a:solidFill>
                <a:srgbClr val="000000"/>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p:cNvPicPr>
            <a:picLocks noChangeAspect="1"/>
          </p:cNvPicPr>
          <p:nvPr/>
        </p:nvPicPr>
        <p:blipFill>
          <a:blip r:embed="rId3"/>
          <a:stretch>
            <a:fillRect/>
          </a:stretch>
        </p:blipFill>
        <p:spPr>
          <a:xfrm>
            <a:off x="60150" y="1939925"/>
            <a:ext cx="9046053" cy="3495238"/>
          </a:xfrm>
          <a:prstGeom prst="rect">
            <a:avLst/>
          </a:prstGeom>
        </p:spPr>
      </p:pic>
      <p:sp>
        <p:nvSpPr>
          <p:cNvPr id="95236" name="Rectangle 3"/>
          <p:cNvSpPr>
            <a:spLocks noGrp="1" noChangeArrowheads="1"/>
          </p:cNvSpPr>
          <p:nvPr>
            <p:ph type="title" idx="4294967295"/>
          </p:nvPr>
        </p:nvSpPr>
        <p:spPr>
          <a:xfrm>
            <a:off x="180975" y="285749"/>
            <a:ext cx="8804405" cy="824594"/>
          </a:xfrm>
        </p:spPr>
        <p:txBody>
          <a:bodyPr/>
          <a:lstStyle/>
          <a:p>
            <a:pPr eaLnBrk="1" hangingPunct="1"/>
            <a:r>
              <a:rPr lang="zh-TW" altLang="en-US" kern="1200" dirty="0" smtClean="0">
                <a:solidFill>
                  <a:srgbClr val="002060"/>
                </a:solidFill>
                <a:latin typeface="華康超明體" pitchFamily="49" charset="-120"/>
                <a:ea typeface="華康超明體" pitchFamily="49" charset="-120"/>
              </a:rPr>
              <a:t>甄選入學招生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非應屆畢業生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報名資格登錄系統</a:t>
            </a:r>
            <a:r>
              <a:rPr lang="en-US" altLang="zh-TW" kern="1200" dirty="0" smtClean="0">
                <a:solidFill>
                  <a:srgbClr val="002060"/>
                </a:solidFill>
                <a:latin typeface="華康超明體" pitchFamily="49" charset="-120"/>
                <a:ea typeface="華康超明體" pitchFamily="49" charset="-120"/>
              </a:rPr>
              <a:t/>
            </a:r>
            <a:br>
              <a:rPr lang="en-US" altLang="zh-TW" kern="1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cs typeface="+mn-cs"/>
              </a:rPr>
              <a:t>填寫個人相關基本資料</a:t>
            </a:r>
            <a:endParaRPr lang="zh-TW" altLang="en-US" dirty="0" smtClean="0">
              <a:solidFill>
                <a:srgbClr val="000099"/>
              </a:solidFill>
              <a:ea typeface="標楷體" pitchFamily="65" charset="-120"/>
            </a:endParaRPr>
          </a:p>
        </p:txBody>
      </p:sp>
      <p:sp>
        <p:nvSpPr>
          <p:cNvPr id="418820" name="AutoShape 4"/>
          <p:cNvSpPr>
            <a:spLocks noChangeArrowheads="1"/>
          </p:cNvSpPr>
          <p:nvPr/>
        </p:nvSpPr>
        <p:spPr bwMode="auto">
          <a:xfrm>
            <a:off x="102799" y="1411476"/>
            <a:ext cx="4204251" cy="408623"/>
          </a:xfrm>
          <a:prstGeom prst="roundRect">
            <a:avLst/>
          </a:prstGeom>
          <a:solidFill>
            <a:srgbClr val="FF0000"/>
          </a:solidFill>
          <a:ln w="9525" algn="ctr">
            <a:noFill/>
            <a:miter lim="800000"/>
            <a:headEnd/>
            <a:tailEnd/>
          </a:ln>
        </p:spPr>
        <p:txBody>
          <a:bodyPr vert="horz" wrap="square">
            <a:spAutoFit/>
          </a:bodyPr>
          <a:lstStyle/>
          <a:p>
            <a:pPr>
              <a:buClr>
                <a:schemeClr val="accent1"/>
              </a:buClr>
            </a:pPr>
            <a:r>
              <a:rPr lang="zh-TW" altLang="en-US" dirty="0">
                <a:solidFill>
                  <a:schemeClr val="bg1"/>
                </a:solidFill>
                <a:latin typeface="微軟正黑體" pitchFamily="34" charset="-120"/>
                <a:ea typeface="微軟正黑體" pitchFamily="34" charset="-120"/>
              </a:rPr>
              <a:t>請考生依序</a:t>
            </a:r>
            <a:r>
              <a:rPr lang="zh-TW" altLang="en-US" dirty="0" smtClean="0">
                <a:solidFill>
                  <a:schemeClr val="bg1"/>
                </a:solidFill>
                <a:latin typeface="微軟正黑體" pitchFamily="34" charset="-120"/>
                <a:ea typeface="微軟正黑體" pitchFamily="34" charset="-120"/>
              </a:rPr>
              <a:t>完整</a:t>
            </a:r>
            <a:r>
              <a:rPr lang="zh-TW" altLang="en-US" dirty="0">
                <a:solidFill>
                  <a:schemeClr val="bg1"/>
                </a:solidFill>
                <a:latin typeface="微軟正黑體" pitchFamily="34" charset="-120"/>
                <a:ea typeface="微軟正黑體" pitchFamily="34" charset="-120"/>
              </a:rPr>
              <a:t>正確</a:t>
            </a:r>
            <a:r>
              <a:rPr lang="zh-TW" altLang="en-US" dirty="0" smtClean="0">
                <a:solidFill>
                  <a:schemeClr val="bg1"/>
                </a:solidFill>
                <a:latin typeface="微軟正黑體" pitchFamily="34" charset="-120"/>
                <a:ea typeface="微軟正黑體" pitchFamily="34" charset="-120"/>
              </a:rPr>
              <a:t>填寫</a:t>
            </a:r>
            <a:r>
              <a:rPr lang="zh-TW" altLang="en-US" dirty="0">
                <a:solidFill>
                  <a:schemeClr val="bg1"/>
                </a:solidFill>
                <a:latin typeface="微軟正黑體" pitchFamily="34" charset="-120"/>
                <a:ea typeface="微軟正黑體" pitchFamily="34" charset="-120"/>
              </a:rPr>
              <a:t>下列欄位資料</a:t>
            </a:r>
          </a:p>
        </p:txBody>
      </p:sp>
      <p:sp>
        <p:nvSpPr>
          <p:cNvPr id="418822" name="AutoShape 6"/>
          <p:cNvSpPr>
            <a:spLocks noChangeArrowheads="1"/>
          </p:cNvSpPr>
          <p:nvPr/>
        </p:nvSpPr>
        <p:spPr bwMode="auto">
          <a:xfrm>
            <a:off x="4583176" y="1192208"/>
            <a:ext cx="4309304" cy="868640"/>
          </a:xfrm>
          <a:prstGeom prst="wedgeRectCallout">
            <a:avLst>
              <a:gd name="adj1" fmla="val 10050"/>
              <a:gd name="adj2" fmla="val 10487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請考生</a:t>
            </a:r>
            <a:r>
              <a:rPr kumimoji="0" lang="zh-TW" altLang="en-US" dirty="0" smtClean="0">
                <a:solidFill>
                  <a:srgbClr val="000000"/>
                </a:solidFill>
                <a:latin typeface="微軟正黑體" pitchFamily="34" charset="-120"/>
                <a:ea typeface="微軟正黑體" pitchFamily="34" charset="-120"/>
              </a:rPr>
              <a:t>務必正確填寫，在招生期間可</a:t>
            </a:r>
            <a:r>
              <a:rPr kumimoji="0" lang="zh-TW" altLang="en-US" dirty="0">
                <a:solidFill>
                  <a:srgbClr val="000000"/>
                </a:solidFill>
                <a:latin typeface="微軟正黑體" pitchFamily="34" charset="-120"/>
                <a:ea typeface="微軟正黑體" pitchFamily="34" charset="-120"/>
              </a:rPr>
              <a:t>聯絡到的</a:t>
            </a:r>
            <a:r>
              <a:rPr kumimoji="0" lang="zh-TW" altLang="en-US" dirty="0" smtClean="0">
                <a:solidFill>
                  <a:srgbClr val="000000"/>
                </a:solidFill>
                <a:latin typeface="微軟正黑體" pitchFamily="34" charset="-120"/>
                <a:ea typeface="微軟正黑體" pitchFamily="34" charset="-120"/>
              </a:rPr>
              <a:t>電話及可接收簡訊之行動電話與</a:t>
            </a:r>
            <a:r>
              <a:rPr kumimoji="0" lang="en-US" altLang="zh-TW" dirty="0" smtClean="0">
                <a:solidFill>
                  <a:srgbClr val="000000"/>
                </a:solidFill>
                <a:latin typeface="微軟正黑體" pitchFamily="34" charset="-120"/>
                <a:ea typeface="微軟正黑體" pitchFamily="34" charset="-120"/>
              </a:rPr>
              <a:t>E-mail</a:t>
            </a:r>
            <a:r>
              <a:rPr kumimoji="0" lang="zh-TW" altLang="en-US" dirty="0" smtClean="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以備</a:t>
            </a:r>
            <a:r>
              <a:rPr kumimoji="0" lang="zh-TW" altLang="en-US" dirty="0" smtClean="0">
                <a:solidFill>
                  <a:srgbClr val="000000"/>
                </a:solidFill>
                <a:latin typeface="微軟正黑體" pitchFamily="34" charset="-120"/>
                <a:ea typeface="微軟正黑體" pitchFamily="34" charset="-120"/>
              </a:rPr>
              <a:t>緊急通知聯絡及發送簡訊之</a:t>
            </a:r>
            <a:r>
              <a:rPr kumimoji="0" lang="zh-TW" altLang="en-US" dirty="0">
                <a:solidFill>
                  <a:srgbClr val="000000"/>
                </a:solidFill>
                <a:latin typeface="微軟正黑體" pitchFamily="34" charset="-120"/>
                <a:ea typeface="微軟正黑體" pitchFamily="34" charset="-120"/>
              </a:rPr>
              <a:t>需</a:t>
            </a:r>
          </a:p>
        </p:txBody>
      </p:sp>
      <p:sp>
        <p:nvSpPr>
          <p:cNvPr id="8" name="AutoShape 6"/>
          <p:cNvSpPr>
            <a:spLocks noChangeArrowheads="1"/>
          </p:cNvSpPr>
          <p:nvPr/>
        </p:nvSpPr>
        <p:spPr bwMode="auto">
          <a:xfrm>
            <a:off x="2843808" y="3955081"/>
            <a:ext cx="1868101" cy="684895"/>
          </a:xfrm>
          <a:prstGeom prst="wedgeRoundRectCallout">
            <a:avLst>
              <a:gd name="adj1" fmla="val -59584"/>
              <a:gd name="adj2" fmla="val -16771"/>
              <a:gd name="adj3" fmla="val 1666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緊急</a:t>
            </a:r>
            <a:r>
              <a:rPr kumimoji="0" lang="zh-TW" altLang="en-US" dirty="0" smtClean="0">
                <a:solidFill>
                  <a:srgbClr val="000000"/>
                </a:solidFill>
                <a:latin typeface="微軟正黑體" pitchFamily="34" charset="-120"/>
                <a:ea typeface="微軟正黑體" pitchFamily="34" charset="-120"/>
              </a:rPr>
              <a:t>聯絡人</a:t>
            </a:r>
            <a:endParaRPr kumimoji="0" lang="en-US" altLang="zh-TW" dirty="0" smtClean="0">
              <a:solidFill>
                <a:srgbClr val="000000"/>
              </a:solidFill>
              <a:latin typeface="微軟正黑體" pitchFamily="34" charset="-120"/>
              <a:ea typeface="微軟正黑體" pitchFamily="34" charset="-120"/>
            </a:endParaRPr>
          </a:p>
          <a:p>
            <a:pPr>
              <a:buClr>
                <a:schemeClr val="accent1"/>
              </a:buClr>
            </a:pPr>
            <a:r>
              <a:rPr kumimoji="0" lang="zh-TW" altLang="en-US" dirty="0" smtClean="0">
                <a:solidFill>
                  <a:srgbClr val="000000"/>
                </a:solidFill>
                <a:latin typeface="微軟正黑體" pitchFamily="34" charset="-120"/>
                <a:ea typeface="微軟正黑體" pitchFamily="34" charset="-120"/>
              </a:rPr>
              <a:t>不得</a:t>
            </a:r>
            <a:r>
              <a:rPr kumimoji="0" lang="zh-TW" altLang="en-US" dirty="0">
                <a:solidFill>
                  <a:srgbClr val="000000"/>
                </a:solidFill>
                <a:latin typeface="微軟正黑體" pitchFamily="34" charset="-120"/>
                <a:ea typeface="微軟正黑體" pitchFamily="34" charset="-120"/>
              </a:rPr>
              <a:t>為考生本人</a:t>
            </a:r>
          </a:p>
        </p:txBody>
      </p:sp>
      <p:sp>
        <p:nvSpPr>
          <p:cNvPr id="95242" name="Rectangle 4"/>
          <p:cNvSpPr>
            <a:spLocks noChangeArrowheads="1"/>
          </p:cNvSpPr>
          <p:nvPr/>
        </p:nvSpPr>
        <p:spPr bwMode="auto">
          <a:xfrm>
            <a:off x="4006912" y="5127111"/>
            <a:ext cx="1152525" cy="288032"/>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p>
        </p:txBody>
      </p:sp>
      <p:sp>
        <p:nvSpPr>
          <p:cNvPr id="95243" name="Text Box 5"/>
          <p:cNvSpPr txBox="1">
            <a:spLocks noChangeArrowheads="1"/>
          </p:cNvSpPr>
          <p:nvPr/>
        </p:nvSpPr>
        <p:spPr bwMode="auto">
          <a:xfrm>
            <a:off x="467544" y="5517028"/>
            <a:ext cx="6453211" cy="646331"/>
          </a:xfrm>
          <a:prstGeom prst="rect">
            <a:avLst/>
          </a:prstGeom>
          <a:solidFill>
            <a:srgbClr val="FF0000"/>
          </a:solidFill>
          <a:ln w="9525" algn="ctr">
            <a:noFill/>
            <a:miter lim="800000"/>
            <a:headEnd/>
            <a:tailEnd/>
          </a:ln>
        </p:spPr>
        <p:txBody>
          <a:bodyPr vert="horz" wrap="square">
            <a:spAutoFit/>
          </a:bodyPr>
          <a:lstStyle/>
          <a:p>
            <a:pPr>
              <a:buClr>
                <a:schemeClr val="accent1"/>
              </a:buClr>
            </a:pPr>
            <a:r>
              <a:rPr lang="zh-TW" altLang="en-US" dirty="0" smtClean="0">
                <a:solidFill>
                  <a:schemeClr val="bg1"/>
                </a:solidFill>
                <a:latin typeface="微軟正黑體" pitchFamily="34" charset="-120"/>
                <a:ea typeface="微軟正黑體" pitchFamily="34" charset="-120"/>
              </a:rPr>
              <a:t>輸入資料</a:t>
            </a:r>
            <a:r>
              <a:rPr lang="zh-TW" altLang="en-US" dirty="0">
                <a:solidFill>
                  <a:schemeClr val="bg1"/>
                </a:solidFill>
                <a:latin typeface="微軟正黑體" pitchFamily="34" charset="-120"/>
                <a:ea typeface="微軟正黑體" pitchFamily="34" charset="-120"/>
              </a:rPr>
              <a:t>後點選「填寫完成</a:t>
            </a:r>
            <a:r>
              <a:rPr lang="zh-TW" altLang="en-US" dirty="0" smtClean="0">
                <a:solidFill>
                  <a:schemeClr val="bg1"/>
                </a:solidFill>
                <a:latin typeface="微軟正黑體" pitchFamily="34" charset="-120"/>
                <a:ea typeface="微軟正黑體" pitchFamily="34" charset="-120"/>
              </a:rPr>
              <a:t>」將</a:t>
            </a:r>
            <a:r>
              <a:rPr lang="zh-TW" altLang="en-US" dirty="0">
                <a:solidFill>
                  <a:schemeClr val="bg1"/>
                </a:solidFill>
                <a:latin typeface="微軟正黑體" pitchFamily="34" charset="-120"/>
                <a:ea typeface="微軟正黑體" pitchFamily="34" charset="-120"/>
              </a:rPr>
              <a:t>進入下一</a:t>
            </a:r>
            <a:r>
              <a:rPr lang="zh-TW" altLang="en-US" dirty="0" smtClean="0">
                <a:solidFill>
                  <a:schemeClr val="bg1"/>
                </a:solidFill>
                <a:latin typeface="微軟正黑體" pitchFamily="34" charset="-120"/>
                <a:ea typeface="微軟正黑體" pitchFamily="34" charset="-120"/>
              </a:rPr>
              <a:t>頁「預覽模式」</a:t>
            </a:r>
            <a:endParaRPr lang="zh-TW" altLang="en-US" dirty="0">
              <a:solidFill>
                <a:schemeClr val="bg1"/>
              </a:solidFill>
              <a:latin typeface="微軟正黑體" pitchFamily="34" charset="-120"/>
              <a:ea typeface="微軟正黑體" pitchFamily="34" charset="-120"/>
            </a:endParaRPr>
          </a:p>
          <a:p>
            <a:pPr>
              <a:buClr>
                <a:schemeClr val="accent1"/>
              </a:buClr>
            </a:pPr>
            <a:r>
              <a:rPr lang="zh-TW" altLang="en-US" dirty="0" smtClean="0">
                <a:solidFill>
                  <a:schemeClr val="bg1"/>
                </a:solidFill>
                <a:latin typeface="微軟正黑體" pitchFamily="34" charset="-120"/>
                <a:ea typeface="微軟正黑體" pitchFamily="34" charset="-120"/>
              </a:rPr>
              <a:t>*此時</a:t>
            </a:r>
            <a:r>
              <a:rPr lang="zh-TW" altLang="en-US" dirty="0">
                <a:solidFill>
                  <a:schemeClr val="bg1"/>
                </a:solidFill>
                <a:latin typeface="微軟正黑體" pitchFamily="34" charset="-120"/>
                <a:ea typeface="微軟正黑體" pitchFamily="34" charset="-120"/>
              </a:rPr>
              <a:t>並未完成確定送出</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77</a:t>
            </a:fld>
            <a:endParaRPr lang="en-US" altLang="zh-TW"/>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83764" y="998546"/>
            <a:ext cx="7344816" cy="5443100"/>
          </a:xfrm>
          <a:prstGeom prst="rect">
            <a:avLst/>
          </a:prstGeom>
        </p:spPr>
      </p:pic>
      <p:sp>
        <p:nvSpPr>
          <p:cNvPr id="97284" name="Rectangle 3"/>
          <p:cNvSpPr>
            <a:spLocks noGrp="1" noChangeArrowheads="1"/>
          </p:cNvSpPr>
          <p:nvPr>
            <p:ph type="title" idx="4294967295"/>
          </p:nvPr>
        </p:nvSpPr>
        <p:spPr>
          <a:xfrm>
            <a:off x="180975" y="285750"/>
            <a:ext cx="9144000" cy="647700"/>
          </a:xfrm>
        </p:spPr>
        <p:txBody>
          <a:bodyPr/>
          <a:lstStyle/>
          <a:p>
            <a:pPr eaLnBrk="1" hangingPunct="1"/>
            <a:r>
              <a:rPr lang="zh-TW" altLang="en-US" kern="1200" dirty="0" smtClean="0">
                <a:solidFill>
                  <a:srgbClr val="002060"/>
                </a:solidFill>
                <a:latin typeface="華康超明體" pitchFamily="49" charset="-120"/>
                <a:ea typeface="華康超明體" pitchFamily="49" charset="-120"/>
              </a:rPr>
              <a:t>甄選入學招生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非應屆畢業生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報名資格登錄系統</a:t>
            </a:r>
            <a:r>
              <a:rPr lang="en-US" altLang="zh-TW" sz="3200" kern="1200" dirty="0" smtClean="0">
                <a:solidFill>
                  <a:srgbClr val="002060"/>
                </a:solidFill>
                <a:latin typeface="華康超明體" pitchFamily="49" charset="-120"/>
                <a:ea typeface="華康超明體" pitchFamily="49" charset="-120"/>
              </a:rPr>
              <a:t/>
            </a:r>
            <a:br>
              <a:rPr lang="en-US" altLang="zh-TW" sz="3200" kern="1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cs typeface="+mn-cs"/>
              </a:rPr>
              <a:t>登錄資料確認</a:t>
            </a:r>
            <a:endParaRPr lang="en-US" altLang="zh-TW" sz="3200" dirty="0" smtClean="0">
              <a:solidFill>
                <a:srgbClr val="000099"/>
              </a:solidFill>
              <a:ea typeface="標楷體" pitchFamily="65"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78</a:t>
            </a:fld>
            <a:endParaRPr lang="en-US" altLang="zh-TW" dirty="0"/>
          </a:p>
        </p:txBody>
      </p:sp>
      <p:sp>
        <p:nvSpPr>
          <p:cNvPr id="420869" name="AutoShape 5"/>
          <p:cNvSpPr>
            <a:spLocks noChangeArrowheads="1"/>
          </p:cNvSpPr>
          <p:nvPr/>
        </p:nvSpPr>
        <p:spPr bwMode="auto">
          <a:xfrm rot="10800000" flipH="1" flipV="1">
            <a:off x="5508104" y="6004812"/>
            <a:ext cx="2375284" cy="873668"/>
          </a:xfrm>
          <a:prstGeom prst="wedgeRectCallout">
            <a:avLst>
              <a:gd name="adj1" fmla="val -68407"/>
              <a:gd name="adj2" fmla="val -4375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微軟正黑體" pitchFamily="34" charset="-120"/>
                <a:ea typeface="微軟正黑體" pitchFamily="34" charset="-120"/>
              </a:rPr>
              <a:t>若資料確認無誤，按下「確定送出」按鈕，資料將不得更改</a:t>
            </a:r>
          </a:p>
        </p:txBody>
      </p:sp>
      <p:sp>
        <p:nvSpPr>
          <p:cNvPr id="5" name="圓角矩形 4"/>
          <p:cNvSpPr/>
          <p:nvPr/>
        </p:nvSpPr>
        <p:spPr>
          <a:xfrm>
            <a:off x="1331640" y="4437112"/>
            <a:ext cx="144016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圓角矩形 17"/>
          <p:cNvSpPr/>
          <p:nvPr/>
        </p:nvSpPr>
        <p:spPr>
          <a:xfrm>
            <a:off x="640135" y="3284984"/>
            <a:ext cx="1440160"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圓角矩形 18"/>
          <p:cNvSpPr/>
          <p:nvPr/>
        </p:nvSpPr>
        <p:spPr>
          <a:xfrm>
            <a:off x="630610" y="2929484"/>
            <a:ext cx="4559696" cy="3555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p:cNvSpPr/>
          <p:nvPr/>
        </p:nvSpPr>
        <p:spPr>
          <a:xfrm>
            <a:off x="5129014" y="2113806"/>
            <a:ext cx="2016224"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395536" y="1100401"/>
            <a:ext cx="8136904" cy="5836460"/>
          </a:xfrm>
          <a:prstGeom prst="rect">
            <a:avLst/>
          </a:prstGeom>
        </p:spPr>
      </p:pic>
      <p:sp>
        <p:nvSpPr>
          <p:cNvPr id="98307" name="標題 1"/>
          <p:cNvSpPr>
            <a:spLocks noGrp="1"/>
          </p:cNvSpPr>
          <p:nvPr>
            <p:ph type="title" idx="4294967295"/>
          </p:nvPr>
        </p:nvSpPr>
        <p:spPr>
          <a:xfrm>
            <a:off x="180975" y="285750"/>
            <a:ext cx="9144000" cy="647700"/>
          </a:xfrm>
        </p:spPr>
        <p:txBody>
          <a:bodyPr/>
          <a:lstStyle/>
          <a:p>
            <a:pPr eaLnBrk="1" hangingPunct="1"/>
            <a:r>
              <a:rPr lang="zh-TW" altLang="en-US" kern="1200" dirty="0" smtClean="0">
                <a:solidFill>
                  <a:srgbClr val="002060"/>
                </a:solidFill>
                <a:latin typeface="華康超明體" pitchFamily="49" charset="-120"/>
                <a:ea typeface="華康超明體" pitchFamily="49" charset="-120"/>
              </a:rPr>
              <a:t>甄選入學招生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非應屆畢業生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報名資格登錄系統</a:t>
            </a:r>
            <a:r>
              <a:rPr lang="en-US" altLang="zh-TW" kern="1200" dirty="0" smtClean="0">
                <a:solidFill>
                  <a:srgbClr val="002060"/>
                </a:solidFill>
                <a:latin typeface="華康超明體" pitchFamily="49" charset="-120"/>
                <a:ea typeface="華康超明體" pitchFamily="49" charset="-120"/>
              </a:rPr>
              <a:t/>
            </a:r>
            <a:br>
              <a:rPr lang="en-US" altLang="zh-TW" kern="1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rPr>
              <a:t>登錄資料確認</a:t>
            </a:r>
            <a:endParaRPr lang="en-US" altLang="zh-TW" kern="1200" dirty="0" smtClean="0">
              <a:solidFill>
                <a:srgbClr val="FF0000"/>
              </a:solidFill>
              <a:latin typeface="華康超明體" pitchFamily="49" charset="-120"/>
              <a:ea typeface="華康超明體" pitchFamily="49" charset="-120"/>
              <a:cs typeface="+mn-cs"/>
            </a:endParaRPr>
          </a:p>
        </p:txBody>
      </p:sp>
      <p:sp>
        <p:nvSpPr>
          <p:cNvPr id="98313" name="Rectangle 7"/>
          <p:cNvSpPr>
            <a:spLocks noChangeArrowheads="1"/>
          </p:cNvSpPr>
          <p:nvPr/>
        </p:nvSpPr>
        <p:spPr bwMode="auto">
          <a:xfrm>
            <a:off x="3131840" y="1844824"/>
            <a:ext cx="2664296" cy="1287629"/>
          </a:xfrm>
          <a:prstGeom prst="rect">
            <a:avLst/>
          </a:prstGeom>
          <a:noFill/>
          <a:ln w="38100">
            <a:solidFill>
              <a:srgbClr val="FF0000"/>
            </a:solidFill>
            <a:prstDash val="sysDot"/>
            <a:miter lim="800000"/>
            <a:headEnd/>
            <a:tailEnd/>
          </a:ln>
        </p:spPr>
        <p:txBody>
          <a:bodyPr wrap="none" anchor="ctr"/>
          <a:lstStyle/>
          <a:p>
            <a:pPr algn="just">
              <a:buFontTx/>
              <a:buChar char="•"/>
            </a:pPr>
            <a:endParaRPr lang="zh-TW" altLang="en-US"/>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79</a:t>
            </a:fld>
            <a:endParaRPr lang="en-US" altLang="zh-TW"/>
          </a:p>
        </p:txBody>
      </p:sp>
      <p:sp>
        <p:nvSpPr>
          <p:cNvPr id="98308" name="矩形 5"/>
          <p:cNvSpPr>
            <a:spLocks noChangeArrowheads="1"/>
          </p:cNvSpPr>
          <p:nvPr/>
        </p:nvSpPr>
        <p:spPr bwMode="auto">
          <a:xfrm>
            <a:off x="2627784" y="4869160"/>
            <a:ext cx="5754376" cy="646331"/>
          </a:xfrm>
          <a:prstGeom prst="rect">
            <a:avLst/>
          </a:prstGeom>
          <a:solidFill>
            <a:srgbClr val="FF0000"/>
          </a:solidFill>
          <a:ln w="9525" algn="ctr">
            <a:noFill/>
            <a:miter lim="800000"/>
            <a:headEnd/>
            <a:tailEnd/>
          </a:ln>
        </p:spPr>
        <p:txBody>
          <a:bodyPr vert="horz" wrap="square">
            <a:spAutoFit/>
          </a:bodyPr>
          <a:lstStyle/>
          <a:p>
            <a:pPr algn="ctr">
              <a:buClr>
                <a:schemeClr val="accent1"/>
              </a:buClr>
            </a:pPr>
            <a:r>
              <a:rPr lang="zh-TW" altLang="en-US" dirty="0">
                <a:solidFill>
                  <a:schemeClr val="bg1"/>
                </a:solidFill>
                <a:latin typeface="微軟正黑體" pitchFamily="34" charset="-120"/>
                <a:ea typeface="微軟正黑體" pitchFamily="34" charset="-120"/>
              </a:rPr>
              <a:t>考生必須完成「確定送出」</a:t>
            </a:r>
            <a:r>
              <a:rPr lang="zh-TW" altLang="en-US" dirty="0" smtClean="0">
                <a:solidFill>
                  <a:schemeClr val="bg1"/>
                </a:solidFill>
                <a:latin typeface="微軟正黑體" pitchFamily="34" charset="-120"/>
                <a:ea typeface="微軟正黑體" pitchFamily="34" charset="-120"/>
              </a:rPr>
              <a:t>作業，才能</a:t>
            </a:r>
            <a:r>
              <a:rPr lang="zh-TW" altLang="en-US" dirty="0">
                <a:solidFill>
                  <a:schemeClr val="bg1"/>
                </a:solidFill>
                <a:latin typeface="微軟正黑體" pitchFamily="34" charset="-120"/>
                <a:ea typeface="微軟正黑體" pitchFamily="34" charset="-120"/>
              </a:rPr>
              <a:t>列印申請表</a:t>
            </a:r>
            <a:r>
              <a:rPr lang="zh-TW" altLang="en-US" dirty="0" smtClean="0">
                <a:solidFill>
                  <a:schemeClr val="bg1"/>
                </a:solidFill>
                <a:latin typeface="微軟正黑體" pitchFamily="34" charset="-120"/>
                <a:ea typeface="微軟正黑體" pitchFamily="34" charset="-120"/>
              </a:rPr>
              <a:t>件</a:t>
            </a:r>
            <a:endParaRPr lang="en-US" altLang="zh-TW" dirty="0" smtClean="0">
              <a:solidFill>
                <a:schemeClr val="bg1"/>
              </a:solidFill>
              <a:latin typeface="微軟正黑體" pitchFamily="34" charset="-120"/>
              <a:ea typeface="微軟正黑體" pitchFamily="34" charset="-120"/>
            </a:endParaRPr>
          </a:p>
          <a:p>
            <a:pPr algn="ctr">
              <a:buClr>
                <a:schemeClr val="accent1"/>
              </a:buClr>
            </a:pPr>
            <a:r>
              <a:rPr lang="zh-TW" altLang="en-US" dirty="0" smtClean="0">
                <a:solidFill>
                  <a:schemeClr val="bg1"/>
                </a:solidFill>
                <a:latin typeface="微軟正黑體" pitchFamily="34" charset="-120"/>
                <a:ea typeface="微軟正黑體" pitchFamily="34" charset="-120"/>
              </a:rPr>
              <a:t>將</a:t>
            </a:r>
            <a:r>
              <a:rPr lang="zh-TW" altLang="en-US" dirty="0">
                <a:solidFill>
                  <a:schemeClr val="bg1"/>
                </a:solidFill>
                <a:latin typeface="微軟正黑體" pitchFamily="34" charset="-120"/>
                <a:ea typeface="微軟正黑體" pitchFamily="34" charset="-120"/>
              </a:rPr>
              <a:t>相關審查資料寄出才算完成報名資格審查登錄</a:t>
            </a:r>
            <a:r>
              <a:rPr lang="zh-TW" altLang="en-US" dirty="0" smtClean="0">
                <a:solidFill>
                  <a:schemeClr val="bg1"/>
                </a:solidFill>
                <a:latin typeface="微軟正黑體" pitchFamily="34" charset="-120"/>
                <a:ea typeface="微軟正黑體" pitchFamily="34" charset="-120"/>
              </a:rPr>
              <a:t>程序</a:t>
            </a:r>
            <a:endParaRPr lang="zh-TW" altLang="en-US" dirty="0">
              <a:solidFill>
                <a:schemeClr val="bg1"/>
              </a:solidFill>
              <a:latin typeface="微軟正黑體" pitchFamily="34" charset="-120"/>
              <a:ea typeface="微軟正黑體" pitchFamily="34" charset="-120"/>
            </a:endParaRPr>
          </a:p>
        </p:txBody>
      </p:sp>
      <p:pic>
        <p:nvPicPr>
          <p:cNvPr id="4" name="圖片 3"/>
          <p:cNvPicPr>
            <a:picLocks noChangeAspect="1"/>
          </p:cNvPicPr>
          <p:nvPr/>
        </p:nvPicPr>
        <p:blipFill>
          <a:blip r:embed="rId4"/>
          <a:stretch>
            <a:fillRect/>
          </a:stretch>
        </p:blipFill>
        <p:spPr>
          <a:xfrm>
            <a:off x="4200898" y="3404733"/>
            <a:ext cx="3190476" cy="1380952"/>
          </a:xfrm>
          <a:prstGeom prst="rect">
            <a:avLst/>
          </a:prstGeom>
          <a:ln w="28575">
            <a:solidFill>
              <a:srgbClr val="FF0000"/>
            </a:solidFill>
            <a:prstDash val="sysDash"/>
          </a:ln>
        </p:spPr>
      </p:pic>
      <p:sp>
        <p:nvSpPr>
          <p:cNvPr id="5" name="向下箭號 4"/>
          <p:cNvSpPr/>
          <p:nvPr/>
        </p:nvSpPr>
        <p:spPr>
          <a:xfrm>
            <a:off x="4067944" y="3028999"/>
            <a:ext cx="396044" cy="327993"/>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p:cNvSpPr/>
          <p:nvPr/>
        </p:nvSpPr>
        <p:spPr>
          <a:xfrm>
            <a:off x="5868143" y="2276872"/>
            <a:ext cx="1557485" cy="16874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2"/>
          <p:cNvSpPr>
            <a:spLocks noGrp="1" noChangeArrowheads="1"/>
          </p:cNvSpPr>
          <p:nvPr>
            <p:ph type="subTitle" idx="4294967295"/>
          </p:nvPr>
        </p:nvSpPr>
        <p:spPr>
          <a:xfrm>
            <a:off x="684213" y="1987550"/>
            <a:ext cx="7704137" cy="2521570"/>
          </a:xfrm>
        </p:spPr>
        <p:txBody>
          <a:bodyPr lIns="0" rIns="18288"/>
          <a:lstStyle/>
          <a:p>
            <a:pPr marL="0" indent="0" algn="ctr" eaLnBrk="1" hangingPunct="1">
              <a:lnSpc>
                <a:spcPct val="130000"/>
              </a:lnSpc>
              <a:spcBef>
                <a:spcPct val="0"/>
              </a:spcBef>
              <a:buNone/>
            </a:pPr>
            <a:r>
              <a:rPr lang="zh-TW" altLang="en-US" sz="4400" kern="1200" dirty="0" smtClean="0">
                <a:latin typeface="華康超明體" pitchFamily="49" charset="-120"/>
                <a:ea typeface="華康超明體" pitchFamily="49" charset="-120"/>
              </a:rPr>
              <a:t>甄選入學招生集體報名系統</a:t>
            </a:r>
          </a:p>
          <a:p>
            <a:pPr marL="0" indent="0" algn="ctr" eaLnBrk="1" hangingPunct="1">
              <a:buFont typeface="Wingdings 2" pitchFamily="18" charset="2"/>
              <a:buNone/>
            </a:pPr>
            <a:r>
              <a:rPr lang="zh-TW" altLang="en-US" sz="2800" dirty="0" smtClean="0">
                <a:solidFill>
                  <a:srgbClr val="FF3300"/>
                </a:solidFill>
                <a:latin typeface="微軟正黑體" pitchFamily="34" charset="-120"/>
                <a:ea typeface="微軟正黑體" pitchFamily="34" charset="-120"/>
              </a:rPr>
              <a:t>資格審查階段</a:t>
            </a:r>
            <a:r>
              <a:rPr lang="en-US" altLang="zh-TW" sz="2800" dirty="0" smtClean="0">
                <a:solidFill>
                  <a:srgbClr val="FF3300"/>
                </a:solidFill>
                <a:latin typeface="微軟正黑體" pitchFamily="34" charset="-120"/>
                <a:ea typeface="微軟正黑體" pitchFamily="34" charset="-120"/>
              </a:rPr>
              <a:t>(104/4/22 ~ 104/5/7)</a:t>
            </a:r>
          </a:p>
          <a:p>
            <a:pPr marL="0" lvl="4" indent="0" algn="ctr" eaLnBrk="1" hangingPunct="1">
              <a:buNone/>
            </a:pPr>
            <a:r>
              <a:rPr lang="zh-TW" altLang="en-US" sz="2600" dirty="0" smtClean="0">
                <a:solidFill>
                  <a:srgbClr val="000000"/>
                </a:solidFill>
                <a:latin typeface="微軟正黑體" pitchFamily="34" charset="-120"/>
                <a:ea typeface="微軟正黑體" pitchFamily="34" charset="-120"/>
              </a:rPr>
              <a:t>完成考生報名資格、原住民身分、低</a:t>
            </a:r>
            <a:r>
              <a:rPr lang="en-US" altLang="zh-TW" sz="2600" dirty="0" smtClean="0">
                <a:solidFill>
                  <a:srgbClr val="000000"/>
                </a:solidFill>
                <a:latin typeface="微軟正黑體" pitchFamily="34" charset="-120"/>
                <a:ea typeface="微軟正黑體" pitchFamily="34" charset="-120"/>
              </a:rPr>
              <a:t>(</a:t>
            </a:r>
            <a:r>
              <a:rPr lang="zh-TW" altLang="en-US" sz="2600" dirty="0" smtClean="0">
                <a:solidFill>
                  <a:srgbClr val="000000"/>
                </a:solidFill>
                <a:latin typeface="微軟正黑體" pitchFamily="34" charset="-120"/>
                <a:ea typeface="微軟正黑體" pitchFamily="34" charset="-120"/>
              </a:rPr>
              <a:t>或中低</a:t>
            </a:r>
            <a:r>
              <a:rPr lang="en-US" altLang="zh-TW" sz="2600" dirty="0" smtClean="0">
                <a:solidFill>
                  <a:srgbClr val="000000"/>
                </a:solidFill>
                <a:latin typeface="微軟正黑體" pitchFamily="34" charset="-120"/>
                <a:ea typeface="微軟正黑體" pitchFamily="34" charset="-120"/>
              </a:rPr>
              <a:t>)</a:t>
            </a:r>
            <a:r>
              <a:rPr lang="zh-TW" altLang="en-US" sz="2600" dirty="0" smtClean="0">
                <a:solidFill>
                  <a:srgbClr val="000000"/>
                </a:solidFill>
                <a:latin typeface="微軟正黑體" pitchFamily="34" charset="-120"/>
                <a:ea typeface="微軟正黑體" pitchFamily="34" charset="-120"/>
              </a:rPr>
              <a:t>收入戶、學業成績、電話、地址等基本資料核校</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8</a:t>
            </a:fld>
            <a:endParaRPr lang="en-US" altLang="zh-TW"/>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438178" y="1057986"/>
            <a:ext cx="8094262" cy="5752475"/>
          </a:xfrm>
          <a:prstGeom prst="rect">
            <a:avLst/>
          </a:prstGeom>
        </p:spPr>
      </p:pic>
      <p:sp>
        <p:nvSpPr>
          <p:cNvPr id="99332" name="Rectangle 3"/>
          <p:cNvSpPr>
            <a:spLocks noGrp="1" noChangeArrowheads="1"/>
          </p:cNvSpPr>
          <p:nvPr>
            <p:ph type="title" idx="4294967295"/>
          </p:nvPr>
        </p:nvSpPr>
        <p:spPr>
          <a:xfrm>
            <a:off x="180975" y="285750"/>
            <a:ext cx="9144000" cy="647700"/>
          </a:xfrm>
        </p:spPr>
        <p:txBody>
          <a:bodyPr/>
          <a:lstStyle/>
          <a:p>
            <a:pPr eaLnBrk="1" hangingPunct="1"/>
            <a:r>
              <a:rPr lang="zh-TW" altLang="en-US" kern="1200" dirty="0" smtClean="0">
                <a:solidFill>
                  <a:srgbClr val="002060"/>
                </a:solidFill>
                <a:latin typeface="華康超明體" pitchFamily="49" charset="-120"/>
                <a:ea typeface="華康超明體" pitchFamily="49" charset="-120"/>
              </a:rPr>
              <a:t>甄選入學招生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非應屆畢業生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報名資格登錄系統</a:t>
            </a:r>
            <a:r>
              <a:rPr lang="en-US" altLang="zh-TW" sz="3200" kern="1200" dirty="0" smtClean="0">
                <a:solidFill>
                  <a:srgbClr val="002060"/>
                </a:solidFill>
                <a:latin typeface="華康超明體" pitchFamily="49" charset="-120"/>
                <a:ea typeface="華康超明體" pitchFamily="49" charset="-120"/>
              </a:rPr>
              <a:t/>
            </a:r>
            <a:br>
              <a:rPr lang="en-US" altLang="zh-TW" sz="3200" kern="1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cs typeface="+mn-cs"/>
              </a:rPr>
              <a:t>報名資格表件下載列印</a:t>
            </a:r>
          </a:p>
        </p:txBody>
      </p:sp>
      <p:sp>
        <p:nvSpPr>
          <p:cNvPr id="99340" name="Rectangle 7"/>
          <p:cNvSpPr>
            <a:spLocks noChangeArrowheads="1"/>
          </p:cNvSpPr>
          <p:nvPr/>
        </p:nvSpPr>
        <p:spPr bwMode="auto">
          <a:xfrm>
            <a:off x="323526" y="5756578"/>
            <a:ext cx="4968553" cy="264710"/>
          </a:xfrm>
          <a:prstGeom prst="rect">
            <a:avLst/>
          </a:prstGeom>
          <a:noFill/>
          <a:ln w="38100">
            <a:solidFill>
              <a:srgbClr val="FF0000"/>
            </a:solidFill>
            <a:prstDash val="sysDot"/>
            <a:miter lim="800000"/>
            <a:headEnd/>
            <a:tailEnd/>
          </a:ln>
        </p:spPr>
        <p:txBody>
          <a:bodyPr wrap="none" anchor="ctr"/>
          <a:lstStyle/>
          <a:p>
            <a:pPr algn="just"/>
            <a:endParaRPr lang="zh-TW" altLang="en-US"/>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80</a:t>
            </a:fld>
            <a:endParaRPr lang="en-US" altLang="zh-TW"/>
          </a:p>
        </p:txBody>
      </p:sp>
      <p:sp>
        <p:nvSpPr>
          <p:cNvPr id="423940" name="AutoShape 4"/>
          <p:cNvSpPr>
            <a:spLocks noChangeArrowheads="1"/>
          </p:cNvSpPr>
          <p:nvPr/>
        </p:nvSpPr>
        <p:spPr bwMode="auto">
          <a:xfrm rot="10800000" flipH="1" flipV="1">
            <a:off x="4932040" y="3298628"/>
            <a:ext cx="3442766" cy="705955"/>
          </a:xfrm>
          <a:prstGeom prst="roundRect">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zh-TW" dirty="0" smtClean="0">
                <a:latin typeface="微軟正黑體" pitchFamily="34" charset="-120"/>
                <a:ea typeface="微軟正黑體" pitchFamily="34" charset="-120"/>
              </a:rPr>
              <a:t>系統表件</a:t>
            </a:r>
            <a:r>
              <a:rPr kumimoji="0" lang="zh-TW" altLang="en-US" dirty="0" smtClean="0">
                <a:latin typeface="微軟正黑體" pitchFamily="34" charset="-120"/>
                <a:ea typeface="微軟正黑體" pitchFamily="34" charset="-120"/>
              </a:rPr>
              <a:t>使用</a:t>
            </a:r>
            <a:r>
              <a:rPr kumimoji="0" lang="en-US" altLang="zh-TW" dirty="0" smtClean="0">
                <a:latin typeface="微軟正黑體" pitchFamily="34" charset="-120"/>
                <a:ea typeface="微軟正黑體" pitchFamily="34" charset="-120"/>
              </a:rPr>
              <a:t>PDF</a:t>
            </a:r>
            <a:r>
              <a:rPr kumimoji="0" lang="zh-TW" altLang="en-US" dirty="0">
                <a:latin typeface="微軟正黑體" pitchFamily="34" charset="-120"/>
                <a:ea typeface="微軟正黑體" pitchFamily="34" charset="-120"/>
              </a:rPr>
              <a:t>開啟</a:t>
            </a:r>
            <a:r>
              <a:rPr kumimoji="0" lang="zh-TW" altLang="en-US" dirty="0" smtClean="0">
                <a:latin typeface="微軟正黑體" pitchFamily="34" charset="-120"/>
                <a:ea typeface="微軟正黑體" pitchFamily="34" charset="-120"/>
              </a:rPr>
              <a:t>，</a:t>
            </a:r>
            <a:endParaRPr kumimoji="0" lang="en-US" altLang="zh-TW" dirty="0" smtClean="0">
              <a:latin typeface="微軟正黑體" pitchFamily="34" charset="-120"/>
              <a:ea typeface="微軟正黑體" pitchFamily="34" charset="-120"/>
            </a:endParaRPr>
          </a:p>
          <a:p>
            <a:pPr>
              <a:buClr>
                <a:schemeClr val="accent1"/>
              </a:buClr>
            </a:pPr>
            <a:r>
              <a:rPr kumimoji="0" lang="zh-TW" altLang="en-US" dirty="0" smtClean="0">
                <a:latin typeface="微軟正黑體" pitchFamily="34" charset="-120"/>
                <a:ea typeface="微軟正黑體" pitchFamily="34" charset="-120"/>
              </a:rPr>
              <a:t>無</a:t>
            </a:r>
            <a:r>
              <a:rPr kumimoji="0" lang="en-US" altLang="zh-TW" dirty="0">
                <a:latin typeface="微軟正黑體" pitchFamily="34" charset="-120"/>
                <a:ea typeface="微軟正黑體" pitchFamily="34" charset="-120"/>
              </a:rPr>
              <a:t>PDF</a:t>
            </a:r>
            <a:r>
              <a:rPr kumimoji="0" lang="zh-TW" altLang="en-US" dirty="0">
                <a:latin typeface="微軟正黑體" pitchFamily="34" charset="-120"/>
                <a:ea typeface="微軟正黑體" pitchFamily="34" charset="-120"/>
              </a:rPr>
              <a:t>軟體考生可先下載</a:t>
            </a:r>
            <a:r>
              <a:rPr kumimoji="0" lang="zh-TW" altLang="en-US" dirty="0" smtClean="0">
                <a:latin typeface="微軟正黑體" pitchFamily="34" charset="-120"/>
                <a:ea typeface="微軟正黑體" pitchFamily="34" charset="-120"/>
              </a:rPr>
              <a:t>安裝</a:t>
            </a:r>
            <a:endParaRPr kumimoji="0" lang="zh-TW" altLang="en-US" dirty="0">
              <a:solidFill>
                <a:srgbClr val="000000"/>
              </a:solidFill>
              <a:latin typeface="微軟正黑體" pitchFamily="34" charset="-120"/>
              <a:ea typeface="微軟正黑體" pitchFamily="34" charset="-120"/>
            </a:endParaRPr>
          </a:p>
        </p:txBody>
      </p:sp>
      <p:sp>
        <p:nvSpPr>
          <p:cNvPr id="7" name="向下箭號 6"/>
          <p:cNvSpPr/>
          <p:nvPr/>
        </p:nvSpPr>
        <p:spPr>
          <a:xfrm>
            <a:off x="6948264" y="4028569"/>
            <a:ext cx="144016" cy="175199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11560" y="1228586"/>
            <a:ext cx="8146811" cy="3948963"/>
          </a:xfrm>
          <a:prstGeom prst="rect">
            <a:avLst/>
          </a:prstGeom>
        </p:spPr>
      </p:pic>
      <p:sp>
        <p:nvSpPr>
          <p:cNvPr id="100356" name="Rectangle 2"/>
          <p:cNvSpPr>
            <a:spLocks noGrp="1" noChangeArrowheads="1"/>
          </p:cNvSpPr>
          <p:nvPr>
            <p:ph type="title" idx="4294967295"/>
          </p:nvPr>
        </p:nvSpPr>
        <p:spPr>
          <a:xfrm>
            <a:off x="180975" y="285750"/>
            <a:ext cx="9144000" cy="647700"/>
          </a:xfrm>
        </p:spPr>
        <p:txBody>
          <a:bodyPr/>
          <a:lstStyle/>
          <a:p>
            <a:pPr eaLnBrk="1" hangingPunct="1"/>
            <a:r>
              <a:rPr lang="zh-TW" altLang="en-US" kern="1200" dirty="0" smtClean="0">
                <a:solidFill>
                  <a:srgbClr val="002060"/>
                </a:solidFill>
                <a:latin typeface="華康超明體" pitchFamily="49" charset="-120"/>
                <a:ea typeface="華康超明體" pitchFamily="49" charset="-120"/>
              </a:rPr>
              <a:t>甄選入學招生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非應屆畢業生</a:t>
            </a:r>
            <a:r>
              <a:rPr lang="en-US" altLang="zh-TW" kern="1200" dirty="0" smtClean="0">
                <a:solidFill>
                  <a:srgbClr val="002060"/>
                </a:solidFill>
                <a:latin typeface="華康超明體" pitchFamily="49" charset="-120"/>
                <a:ea typeface="華康超明體" pitchFamily="49" charset="-120"/>
              </a:rPr>
              <a:t>】</a:t>
            </a:r>
            <a:r>
              <a:rPr lang="zh-TW" altLang="en-US" kern="1200" dirty="0" smtClean="0">
                <a:solidFill>
                  <a:srgbClr val="002060"/>
                </a:solidFill>
                <a:latin typeface="華康超明體" pitchFamily="49" charset="-120"/>
                <a:ea typeface="華康超明體" pitchFamily="49" charset="-120"/>
              </a:rPr>
              <a:t>報名資格登錄系統</a:t>
            </a:r>
            <a:r>
              <a:rPr lang="en-US" altLang="zh-TW" sz="3200" kern="1200" dirty="0" smtClean="0">
                <a:solidFill>
                  <a:srgbClr val="002060"/>
                </a:solidFill>
                <a:latin typeface="華康超明體" pitchFamily="49" charset="-120"/>
                <a:ea typeface="華康超明體" pitchFamily="49" charset="-120"/>
              </a:rPr>
              <a:t/>
            </a:r>
            <a:br>
              <a:rPr lang="en-US" altLang="zh-TW" sz="3200" kern="1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cs typeface="+mn-cs"/>
              </a:rPr>
              <a:t>收件狀態查詢</a:t>
            </a:r>
          </a:p>
        </p:txBody>
      </p:sp>
      <p:sp>
        <p:nvSpPr>
          <p:cNvPr id="5" name="AutoShape 4"/>
          <p:cNvSpPr>
            <a:spLocks noChangeArrowheads="1"/>
          </p:cNvSpPr>
          <p:nvPr/>
        </p:nvSpPr>
        <p:spPr bwMode="auto">
          <a:xfrm rot="10800000" flipH="1" flipV="1">
            <a:off x="3635897" y="731766"/>
            <a:ext cx="5277247" cy="860710"/>
          </a:xfrm>
          <a:prstGeom prst="wedgeRectCallout">
            <a:avLst>
              <a:gd name="adj1" fmla="val -35198"/>
              <a:gd name="adj2" fmla="val 15290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考生寄出</a:t>
            </a:r>
            <a:r>
              <a:rPr lang="zh-TW" altLang="en-US" dirty="0">
                <a:latin typeface="微軟正黑體" pitchFamily="34" charset="-120"/>
                <a:ea typeface="微軟正黑體" pitchFamily="34" charset="-120"/>
              </a:rPr>
              <a:t>相關報名資格表件</a:t>
            </a:r>
            <a:r>
              <a:rPr kumimoji="0" lang="zh-TW" altLang="en-US" dirty="0">
                <a:solidFill>
                  <a:srgbClr val="000000"/>
                </a:solidFill>
                <a:latin typeface="微軟正黑體" pitchFamily="34" charset="-120"/>
                <a:ea typeface="微軟正黑體" pitchFamily="34" charset="-120"/>
              </a:rPr>
              <a:t>後，可登入系統</a:t>
            </a:r>
            <a:r>
              <a:rPr kumimoji="0" lang="zh-TW" altLang="en-US" dirty="0" smtClean="0">
                <a:solidFill>
                  <a:srgbClr val="000000"/>
                </a:solidFill>
                <a:latin typeface="微軟正黑體" pitchFamily="34" charset="-120"/>
                <a:ea typeface="微軟正黑體" pitchFamily="34" charset="-120"/>
              </a:rPr>
              <a:t>查詢本委員會資格</a:t>
            </a:r>
            <a:r>
              <a:rPr kumimoji="0" lang="zh-TW" altLang="en-US" dirty="0">
                <a:solidFill>
                  <a:srgbClr val="000000"/>
                </a:solidFill>
                <a:latin typeface="微軟正黑體" pitchFamily="34" charset="-120"/>
                <a:ea typeface="微軟正黑體" pitchFamily="34" charset="-120"/>
              </a:rPr>
              <a:t>審查文件收件情形</a:t>
            </a:r>
            <a:r>
              <a:rPr kumimoji="0" lang="zh-TW" altLang="en-US" dirty="0">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提醒考生，務必追蹤文件收件狀態</a:t>
            </a:r>
            <a:r>
              <a:rPr kumimoji="0" lang="zh-TW" altLang="en-US" dirty="0">
                <a:latin typeface="微軟正黑體" pitchFamily="34" charset="-120"/>
                <a:ea typeface="微軟正黑體" pitchFamily="34" charset="-120"/>
              </a:rPr>
              <a:t>。</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81</a:t>
            </a:fld>
            <a:endParaRPr lang="en-US" altLang="zh-TW"/>
          </a:p>
        </p:txBody>
      </p:sp>
      <p:sp>
        <p:nvSpPr>
          <p:cNvPr id="6" name="矩形 5"/>
          <p:cNvSpPr/>
          <p:nvPr/>
        </p:nvSpPr>
        <p:spPr>
          <a:xfrm>
            <a:off x="5796136" y="2415978"/>
            <a:ext cx="2016224" cy="144016"/>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1559" y="3645024"/>
            <a:ext cx="8301585" cy="2415060"/>
          </a:xfrm>
          <a:prstGeom prst="rect">
            <a:avLst/>
          </a:prstGeom>
        </p:spPr>
      </p:pic>
      <p:sp>
        <p:nvSpPr>
          <p:cNvPr id="7" name="圓角矩形 6"/>
          <p:cNvSpPr/>
          <p:nvPr/>
        </p:nvSpPr>
        <p:spPr>
          <a:xfrm>
            <a:off x="611558" y="4005064"/>
            <a:ext cx="1440161" cy="648072"/>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solidFill>
                  <a:schemeClr val="tx1"/>
                </a:solidFill>
              </a:rPr>
              <a:t>完成收件後</a:t>
            </a:r>
            <a:endParaRPr lang="zh-TW" altLang="en-US" dirty="0">
              <a:solidFill>
                <a:schemeClr val="tx1"/>
              </a:solidFill>
            </a:endParaRPr>
          </a:p>
        </p:txBody>
      </p:sp>
      <p:sp>
        <p:nvSpPr>
          <p:cNvPr id="8" name="向右箭號 7"/>
          <p:cNvSpPr/>
          <p:nvPr/>
        </p:nvSpPr>
        <p:spPr>
          <a:xfrm>
            <a:off x="2123728" y="4293096"/>
            <a:ext cx="432048" cy="216024"/>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標題 1"/>
          <p:cNvSpPr>
            <a:spLocks noGrp="1"/>
          </p:cNvSpPr>
          <p:nvPr>
            <p:ph type="title" idx="4294967295"/>
          </p:nvPr>
        </p:nvSpPr>
        <p:spPr>
          <a:xfrm>
            <a:off x="133350" y="357188"/>
            <a:ext cx="8686800" cy="563562"/>
          </a:xfrm>
        </p:spPr>
        <p:txBody>
          <a:bodyPr/>
          <a:lstStyle/>
          <a:p>
            <a:pPr eaLnBrk="1" hangingPunct="1"/>
            <a:r>
              <a:rPr lang="zh-TW" altLang="en-US" sz="4200" dirty="0" smtClean="0">
                <a:solidFill>
                  <a:srgbClr val="161645"/>
                </a:solidFill>
                <a:latin typeface="華康超明體" pitchFamily="49" charset="-120"/>
                <a:ea typeface="華康超明體" pitchFamily="49" charset="-120"/>
              </a:rPr>
              <a:t>甄選入學招生個別報名流程</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82</a:t>
            </a:fld>
            <a:endParaRPr lang="en-US" altLang="zh-TW"/>
          </a:p>
        </p:txBody>
      </p:sp>
      <p:sp>
        <p:nvSpPr>
          <p:cNvPr id="45" name="Text Box 14"/>
          <p:cNvSpPr txBox="1">
            <a:spLocks noChangeArrowheads="1"/>
          </p:cNvSpPr>
          <p:nvPr/>
        </p:nvSpPr>
        <p:spPr bwMode="auto">
          <a:xfrm>
            <a:off x="239713" y="4533106"/>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微軟正黑體" pitchFamily="34" charset="-120"/>
                <a:ea typeface="微軟正黑體" pitchFamily="34" charset="-120"/>
              </a:rPr>
              <a:t>各甄選學校公告錄取正、備取生</a:t>
            </a:r>
            <a:r>
              <a:rPr lang="zh-TW" altLang="en-US" sz="1600" dirty="0" smtClean="0">
                <a:solidFill>
                  <a:srgbClr val="000000"/>
                </a:solidFill>
                <a:latin typeface="微軟正黑體" pitchFamily="34" charset="-120"/>
                <a:ea typeface="微軟正黑體" pitchFamily="34" charset="-120"/>
              </a:rPr>
              <a:t>名單</a:t>
            </a:r>
            <a:r>
              <a:rPr lang="en-US" altLang="zh-TW" sz="1600" dirty="0">
                <a:solidFill>
                  <a:srgbClr val="FF0000"/>
                </a:solidFill>
                <a:latin typeface="微軟正黑體" pitchFamily="34" charset="-120"/>
                <a:ea typeface="微軟正黑體" pitchFamily="34" charset="-120"/>
              </a:rPr>
              <a:t>(</a:t>
            </a:r>
            <a:r>
              <a:rPr lang="zh-TW" altLang="en-US" sz="1600" dirty="0">
                <a:solidFill>
                  <a:srgbClr val="FF0000"/>
                </a:solidFill>
                <a:latin typeface="微軟正黑體" pitchFamily="34" charset="-120"/>
                <a:ea typeface="微軟正黑體" pitchFamily="34" charset="-120"/>
              </a:rPr>
              <a:t>使用通行碼</a:t>
            </a:r>
            <a:r>
              <a:rPr lang="en-US" altLang="zh-TW" sz="1600" dirty="0">
                <a:solidFill>
                  <a:srgbClr val="FF0000"/>
                </a:solidFill>
                <a:latin typeface="微軟正黑體" pitchFamily="34" charset="-120"/>
                <a:ea typeface="微軟正黑體" pitchFamily="34" charset="-120"/>
              </a:rPr>
              <a:t>)</a:t>
            </a:r>
            <a:endParaRPr lang="zh-TW" altLang="en-US" sz="1600" dirty="0">
              <a:solidFill>
                <a:srgbClr val="000000"/>
              </a:solidFill>
              <a:latin typeface="微軟正黑體" pitchFamily="34" charset="-120"/>
              <a:ea typeface="微軟正黑體" pitchFamily="34" charset="-120"/>
            </a:endParaRPr>
          </a:p>
        </p:txBody>
      </p:sp>
      <p:sp>
        <p:nvSpPr>
          <p:cNvPr id="46" name="Text Box 17"/>
          <p:cNvSpPr txBox="1">
            <a:spLocks noChangeArrowheads="1"/>
          </p:cNvSpPr>
          <p:nvPr/>
        </p:nvSpPr>
        <p:spPr bwMode="auto">
          <a:xfrm>
            <a:off x="239713" y="5101431"/>
            <a:ext cx="4510087" cy="396875"/>
          </a:xfrm>
          <a:prstGeom prst="rect">
            <a:avLst/>
          </a:prstGeom>
          <a:solidFill>
            <a:schemeClr val="accent2">
              <a:lumMod val="40000"/>
              <a:lumOff val="60000"/>
            </a:schemeClr>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微軟正黑體" pitchFamily="34" charset="-120"/>
                <a:ea typeface="微軟正黑體" pitchFamily="34" charset="-120"/>
              </a:rPr>
              <a:t>正取生及備取生至本委員會</a:t>
            </a:r>
            <a:r>
              <a:rPr lang="zh-TW" altLang="en-US" sz="1300" dirty="0" smtClean="0">
                <a:solidFill>
                  <a:schemeClr val="tx1"/>
                </a:solidFill>
                <a:latin typeface="微軟正黑體" pitchFamily="34" charset="-120"/>
                <a:ea typeface="微軟正黑體" pitchFamily="34" charset="-120"/>
              </a:rPr>
              <a:t>網路登記就讀</a:t>
            </a:r>
            <a:r>
              <a:rPr lang="zh-TW" altLang="en-US" sz="1300" dirty="0">
                <a:solidFill>
                  <a:schemeClr val="tx1"/>
                </a:solidFill>
                <a:latin typeface="微軟正黑體" pitchFamily="34" charset="-120"/>
                <a:ea typeface="微軟正黑體" pitchFamily="34" charset="-120"/>
              </a:rPr>
              <a:t>志願</a:t>
            </a:r>
            <a:r>
              <a:rPr lang="zh-TW" altLang="en-US" sz="1300" dirty="0" smtClean="0">
                <a:solidFill>
                  <a:schemeClr val="tx1"/>
                </a:solidFill>
                <a:latin typeface="微軟正黑體" pitchFamily="34" charset="-120"/>
                <a:ea typeface="微軟正黑體" pitchFamily="34" charset="-120"/>
              </a:rPr>
              <a:t>序</a:t>
            </a:r>
            <a:r>
              <a:rPr lang="en-US" altLang="zh-TW" sz="1300" dirty="0">
                <a:solidFill>
                  <a:srgbClr val="FF0000"/>
                </a:solidFill>
                <a:latin typeface="微軟正黑體" pitchFamily="34" charset="-120"/>
                <a:ea typeface="微軟正黑體" pitchFamily="34" charset="-120"/>
              </a:rPr>
              <a:t>(</a:t>
            </a:r>
            <a:r>
              <a:rPr lang="zh-TW" altLang="en-US" sz="1300" dirty="0">
                <a:solidFill>
                  <a:srgbClr val="FF0000"/>
                </a:solidFill>
                <a:latin typeface="微軟正黑體" pitchFamily="34" charset="-120"/>
                <a:ea typeface="微軟正黑體" pitchFamily="34" charset="-120"/>
              </a:rPr>
              <a:t>使用通行碼</a:t>
            </a:r>
            <a:r>
              <a:rPr lang="en-US" altLang="zh-TW" sz="1300" dirty="0">
                <a:solidFill>
                  <a:srgbClr val="FF0000"/>
                </a:solidFill>
                <a:latin typeface="微軟正黑體" pitchFamily="34" charset="-120"/>
                <a:ea typeface="微軟正黑體" pitchFamily="34" charset="-120"/>
              </a:rPr>
              <a:t>)</a:t>
            </a:r>
            <a:endParaRPr lang="zh-TW" altLang="en-US" sz="1300" dirty="0">
              <a:solidFill>
                <a:schemeClr val="tx1"/>
              </a:solidFill>
              <a:latin typeface="微軟正黑體" pitchFamily="34" charset="-120"/>
              <a:ea typeface="微軟正黑體" pitchFamily="34" charset="-120"/>
            </a:endParaRPr>
          </a:p>
        </p:txBody>
      </p:sp>
      <p:sp>
        <p:nvSpPr>
          <p:cNvPr id="48" name="Text Box 19"/>
          <p:cNvSpPr txBox="1">
            <a:spLocks noChangeArrowheads="1"/>
          </p:cNvSpPr>
          <p:nvPr/>
        </p:nvSpPr>
        <p:spPr bwMode="auto">
          <a:xfrm>
            <a:off x="239713" y="1693069"/>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本委員會網站</a:t>
            </a:r>
            <a:r>
              <a:rPr lang="zh-TW" altLang="en-US" dirty="0" smtClean="0">
                <a:solidFill>
                  <a:srgbClr val="000000"/>
                </a:solidFill>
                <a:latin typeface="微軟正黑體" pitchFamily="34" charset="-120"/>
                <a:ea typeface="微軟正黑體" pitchFamily="34" charset="-120"/>
              </a:rPr>
              <a:t>公告資格審查結果</a:t>
            </a:r>
            <a:endParaRPr lang="zh-TW" altLang="en-US" dirty="0">
              <a:solidFill>
                <a:srgbClr val="000000"/>
              </a:solidFill>
              <a:latin typeface="微軟正黑體" pitchFamily="34" charset="-120"/>
              <a:ea typeface="微軟正黑體" pitchFamily="34" charset="-120"/>
            </a:endParaRPr>
          </a:p>
        </p:txBody>
      </p:sp>
      <p:sp>
        <p:nvSpPr>
          <p:cNvPr id="50" name="Text Box 20"/>
          <p:cNvSpPr txBox="1">
            <a:spLocks noChangeArrowheads="1"/>
          </p:cNvSpPr>
          <p:nvPr/>
        </p:nvSpPr>
        <p:spPr bwMode="auto">
          <a:xfrm>
            <a:off x="239713" y="2261394"/>
            <a:ext cx="4510087" cy="395287"/>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chemeClr val="bg1"/>
                </a:solidFill>
                <a:latin typeface="微軟正黑體" pitchFamily="34" charset="-120"/>
                <a:ea typeface="微軟正黑體" pitchFamily="34" charset="-120"/>
              </a:rPr>
              <a:t>第一階段報名</a:t>
            </a:r>
          </a:p>
        </p:txBody>
      </p:sp>
      <p:sp>
        <p:nvSpPr>
          <p:cNvPr id="51" name="Text Box 24"/>
          <p:cNvSpPr txBox="1">
            <a:spLocks noChangeArrowheads="1"/>
          </p:cNvSpPr>
          <p:nvPr/>
        </p:nvSpPr>
        <p:spPr bwMode="auto">
          <a:xfrm>
            <a:off x="239713" y="2829719"/>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本委員會網站公告第一階段篩選結果</a:t>
            </a:r>
          </a:p>
        </p:txBody>
      </p:sp>
      <p:sp>
        <p:nvSpPr>
          <p:cNvPr id="52" name="Text Box 25"/>
          <p:cNvSpPr txBox="1">
            <a:spLocks noChangeArrowheads="1"/>
          </p:cNvSpPr>
          <p:nvPr/>
        </p:nvSpPr>
        <p:spPr bwMode="auto">
          <a:xfrm>
            <a:off x="239713" y="3398044"/>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r>
              <a:rPr lang="zh-TW" altLang="en-US" dirty="0">
                <a:latin typeface="微軟正黑體" pitchFamily="34" charset="-120"/>
                <a:ea typeface="微軟正黑體" pitchFamily="34" charset="-120"/>
              </a:rPr>
              <a:t>第二階段</a:t>
            </a:r>
            <a:r>
              <a:rPr lang="zh-TW" altLang="en-US" dirty="0" smtClean="0">
                <a:latin typeface="微軟正黑體" pitchFamily="34" charset="-120"/>
                <a:ea typeface="微軟正黑體" pitchFamily="34" charset="-120"/>
              </a:rPr>
              <a:t>報名</a:t>
            </a:r>
            <a:r>
              <a:rPr lang="en-US" altLang="zh-TW" dirty="0" smtClean="0">
                <a:solidFill>
                  <a:srgbClr val="FF0000"/>
                </a:solidFill>
                <a:latin typeface="微軟正黑體" pitchFamily="34" charset="-120"/>
                <a:ea typeface="微軟正黑體" pitchFamily="34" charset="-120"/>
              </a:rPr>
              <a:t>(</a:t>
            </a:r>
            <a:r>
              <a:rPr lang="zh-TW" altLang="en-US" dirty="0" smtClean="0">
                <a:solidFill>
                  <a:srgbClr val="FF0000"/>
                </a:solidFill>
                <a:latin typeface="微軟正黑體" pitchFamily="34" charset="-120"/>
                <a:ea typeface="微軟正黑體" pitchFamily="34" charset="-120"/>
              </a:rPr>
              <a:t>使用通行碼</a:t>
            </a:r>
            <a:r>
              <a:rPr lang="en-US" altLang="zh-TW" dirty="0" smtClean="0">
                <a:solidFill>
                  <a:srgbClr val="FF0000"/>
                </a:solidFill>
                <a:latin typeface="微軟正黑體" pitchFamily="34" charset="-120"/>
                <a:ea typeface="微軟正黑體" pitchFamily="34" charset="-120"/>
              </a:rPr>
              <a:t>)</a:t>
            </a:r>
            <a:endParaRPr lang="zh-TW" altLang="en-US" dirty="0">
              <a:solidFill>
                <a:srgbClr val="FF0000"/>
              </a:solidFill>
              <a:latin typeface="微軟正黑體" pitchFamily="34" charset="-120"/>
              <a:ea typeface="微軟正黑體" pitchFamily="34" charset="-120"/>
            </a:endParaRPr>
          </a:p>
        </p:txBody>
      </p:sp>
      <p:sp>
        <p:nvSpPr>
          <p:cNvPr id="54" name="Text Box 28"/>
          <p:cNvSpPr txBox="1">
            <a:spLocks noChangeArrowheads="1"/>
          </p:cNvSpPr>
          <p:nvPr/>
        </p:nvSpPr>
        <p:spPr bwMode="auto">
          <a:xfrm>
            <a:off x="239713" y="3964781"/>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微軟正黑體" pitchFamily="34" charset="-120"/>
                <a:ea typeface="微軟正黑體" pitchFamily="34" charset="-120"/>
              </a:rPr>
              <a:t>本</a:t>
            </a:r>
            <a:r>
              <a:rPr lang="zh-TW" altLang="en-US" sz="1600" dirty="0">
                <a:solidFill>
                  <a:srgbClr val="000000"/>
                </a:solidFill>
                <a:latin typeface="微軟正黑體" pitchFamily="34" charset="-120"/>
                <a:ea typeface="微軟正黑體" pitchFamily="34" charset="-120"/>
              </a:rPr>
              <a:t>委員會網站</a:t>
            </a:r>
            <a:r>
              <a:rPr lang="zh-TW" altLang="en-US" sz="1600" dirty="0">
                <a:solidFill>
                  <a:schemeClr val="tx1"/>
                </a:solidFill>
                <a:latin typeface="微軟正黑體" pitchFamily="34" charset="-120"/>
                <a:ea typeface="微軟正黑體" pitchFamily="34" charset="-120"/>
              </a:rPr>
              <a:t>提供甄選總成績</a:t>
            </a:r>
            <a:r>
              <a:rPr lang="zh-TW" altLang="en-US" sz="1600" dirty="0" smtClean="0">
                <a:solidFill>
                  <a:schemeClr val="tx1"/>
                </a:solidFill>
                <a:latin typeface="微軟正黑體" pitchFamily="34" charset="-120"/>
                <a:ea typeface="微軟正黑體" pitchFamily="34" charset="-120"/>
              </a:rPr>
              <a:t>查詢</a:t>
            </a:r>
            <a:r>
              <a:rPr lang="en-US" altLang="zh-TW" sz="1600" dirty="0">
                <a:solidFill>
                  <a:srgbClr val="FF0000"/>
                </a:solidFill>
                <a:latin typeface="微軟正黑體" pitchFamily="34" charset="-120"/>
                <a:ea typeface="微軟正黑體" pitchFamily="34" charset="-120"/>
              </a:rPr>
              <a:t>(</a:t>
            </a:r>
            <a:r>
              <a:rPr lang="zh-TW" altLang="en-US" sz="1600" dirty="0">
                <a:solidFill>
                  <a:srgbClr val="FF0000"/>
                </a:solidFill>
                <a:latin typeface="微軟正黑體" pitchFamily="34" charset="-120"/>
                <a:ea typeface="微軟正黑體" pitchFamily="34" charset="-120"/>
              </a:rPr>
              <a:t>使用通行碼</a:t>
            </a:r>
            <a:r>
              <a:rPr lang="en-US" altLang="zh-TW" sz="1600" dirty="0" smtClean="0">
                <a:solidFill>
                  <a:srgbClr val="FF0000"/>
                </a:solidFill>
                <a:latin typeface="微軟正黑體" pitchFamily="34" charset="-120"/>
                <a:ea typeface="微軟正黑體" pitchFamily="34" charset="-120"/>
              </a:rPr>
              <a:t>)</a:t>
            </a:r>
            <a:endParaRPr lang="zh-TW" altLang="en-US" dirty="0">
              <a:solidFill>
                <a:schemeClr val="tx1"/>
              </a:solidFill>
              <a:latin typeface="微軟正黑體" pitchFamily="34" charset="-120"/>
              <a:ea typeface="微軟正黑體" pitchFamily="34" charset="-120"/>
            </a:endParaRPr>
          </a:p>
        </p:txBody>
      </p:sp>
      <p:sp>
        <p:nvSpPr>
          <p:cNvPr id="56" name="Text Box 30"/>
          <p:cNvSpPr txBox="1">
            <a:spLocks noChangeArrowheads="1"/>
          </p:cNvSpPr>
          <p:nvPr/>
        </p:nvSpPr>
        <p:spPr bwMode="auto">
          <a:xfrm>
            <a:off x="239713" y="5669756"/>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微軟正黑體" pitchFamily="34" charset="-120"/>
                <a:ea typeface="微軟正黑體" pitchFamily="34" charset="-120"/>
              </a:rPr>
              <a:t>就讀志願序統一分發放榜</a:t>
            </a:r>
          </a:p>
        </p:txBody>
      </p:sp>
      <p:sp>
        <p:nvSpPr>
          <p:cNvPr id="58" name="Text Box 32"/>
          <p:cNvSpPr txBox="1">
            <a:spLocks noChangeArrowheads="1"/>
          </p:cNvSpPr>
          <p:nvPr/>
        </p:nvSpPr>
        <p:spPr bwMode="auto">
          <a:xfrm>
            <a:off x="239713" y="1124744"/>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a:t>非應屆生登錄基本資料及繳交報名資格文件</a:t>
            </a:r>
          </a:p>
        </p:txBody>
      </p:sp>
      <p:sp>
        <p:nvSpPr>
          <p:cNvPr id="60" name="Text Box 16"/>
          <p:cNvSpPr txBox="1">
            <a:spLocks noChangeArrowheads="1"/>
          </p:cNvSpPr>
          <p:nvPr/>
        </p:nvSpPr>
        <p:spPr bwMode="auto">
          <a:xfrm>
            <a:off x="4751437" y="1180306"/>
            <a:ext cx="4060727" cy="307777"/>
          </a:xfrm>
          <a:prstGeom prst="rect">
            <a:avLst/>
          </a:prstGeom>
          <a:noFill/>
          <a:ln w="9525">
            <a:noFill/>
            <a:miter lim="800000"/>
            <a:headEnd/>
            <a:tailEnd/>
          </a:ln>
        </p:spPr>
        <p:txBody>
          <a:bodyPr wrap="none">
            <a:spAutoFit/>
          </a:bodyPr>
          <a:lstStyle/>
          <a:p>
            <a:pPr algn="dist"/>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104.4.22(</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 </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104.5.7(</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a:t>
            </a:r>
            <a:r>
              <a:rPr lang="zh-TW" altLang="en-US" sz="1400" dirty="0" smtClean="0">
                <a:latin typeface="微軟正黑體" pitchFamily="34" charset="-120"/>
                <a:ea typeface="微軟正黑體" pitchFamily="34" charset="-120"/>
                <a:cs typeface="華康楷書體W3" pitchFamily="65" charset="-120"/>
              </a:rPr>
              <a:t>前</a:t>
            </a:r>
            <a:r>
              <a:rPr lang="zh-TW" altLang="en-US" sz="1400" dirty="0">
                <a:latin typeface="微軟正黑體" pitchFamily="34" charset="-120"/>
                <a:ea typeface="微軟正黑體" pitchFamily="34" charset="-120"/>
                <a:cs typeface="華康楷書體W3" pitchFamily="65" charset="-120"/>
              </a:rPr>
              <a:t>郵戳為憑</a:t>
            </a:r>
          </a:p>
        </p:txBody>
      </p:sp>
      <p:sp>
        <p:nvSpPr>
          <p:cNvPr id="61" name="Text Box 19"/>
          <p:cNvSpPr txBox="1">
            <a:spLocks noChangeArrowheads="1"/>
          </p:cNvSpPr>
          <p:nvPr/>
        </p:nvSpPr>
        <p:spPr bwMode="auto">
          <a:xfrm>
            <a:off x="4710560" y="2270919"/>
            <a:ext cx="4139275"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104.5.20(</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)10:00~104.5.27(</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)17:00</a:t>
            </a:r>
            <a:endParaRPr lang="en-US" altLang="zh-TW" sz="1400" dirty="0">
              <a:latin typeface="微軟正黑體" pitchFamily="34" charset="-120"/>
              <a:ea typeface="微軟正黑體" pitchFamily="34" charset="-120"/>
              <a:cs typeface="華康楷書體W3" pitchFamily="65" charset="-120"/>
            </a:endParaRPr>
          </a:p>
        </p:txBody>
      </p:sp>
      <p:sp>
        <p:nvSpPr>
          <p:cNvPr id="62" name="Text Box 20"/>
          <p:cNvSpPr txBox="1">
            <a:spLocks noChangeArrowheads="1"/>
          </p:cNvSpPr>
          <p:nvPr/>
        </p:nvSpPr>
        <p:spPr bwMode="auto">
          <a:xfrm>
            <a:off x="4710560" y="3971131"/>
            <a:ext cx="254428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104.6.30(</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a:t>
            </a:r>
            <a:endParaRPr lang="en-US" altLang="zh-TW" sz="1400" dirty="0">
              <a:latin typeface="微軟正黑體" pitchFamily="34" charset="-120"/>
              <a:ea typeface="微軟正黑體" pitchFamily="34" charset="-120"/>
              <a:cs typeface="華康楷書體W3" pitchFamily="65" charset="-120"/>
            </a:endParaRPr>
          </a:p>
        </p:txBody>
      </p:sp>
      <p:sp>
        <p:nvSpPr>
          <p:cNvPr id="63" name="Text Box 21"/>
          <p:cNvSpPr txBox="1">
            <a:spLocks noChangeArrowheads="1"/>
          </p:cNvSpPr>
          <p:nvPr/>
        </p:nvSpPr>
        <p:spPr bwMode="auto">
          <a:xfrm>
            <a:off x="4710560" y="4542631"/>
            <a:ext cx="242406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104.7.2(</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)10:00</a:t>
            </a:r>
          </a:p>
        </p:txBody>
      </p:sp>
      <p:sp>
        <p:nvSpPr>
          <p:cNvPr id="64" name="Text Box 21"/>
          <p:cNvSpPr txBox="1">
            <a:spLocks noChangeArrowheads="1"/>
          </p:cNvSpPr>
          <p:nvPr/>
        </p:nvSpPr>
        <p:spPr bwMode="auto">
          <a:xfrm>
            <a:off x="4710560" y="5114131"/>
            <a:ext cx="402065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104.7.2(</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)10:00 </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104.7.6 </a:t>
            </a:r>
            <a:r>
              <a:rPr lang="en-US" altLang="zh-TW" sz="1400" dirty="0">
                <a:latin typeface="微軟正黑體" pitchFamily="34" charset="-120"/>
                <a:ea typeface="微軟正黑體" pitchFamily="34" charset="-120"/>
                <a:cs typeface="華康楷書體W3" pitchFamily="65" charset="-120"/>
              </a:rPr>
              <a:t>(</a:t>
            </a:r>
            <a:r>
              <a:rPr lang="zh-TW" altLang="en-US" sz="1400" dirty="0">
                <a:latin typeface="微軟正黑體" pitchFamily="34" charset="-120"/>
                <a:ea typeface="微軟正黑體" pitchFamily="34" charset="-120"/>
                <a:cs typeface="華康楷書體W3" pitchFamily="65" charset="-120"/>
              </a:rPr>
              <a:t>一</a:t>
            </a:r>
            <a:r>
              <a:rPr lang="en-US" altLang="zh-TW" sz="1400" dirty="0">
                <a:latin typeface="微軟正黑體" pitchFamily="34" charset="-120"/>
                <a:ea typeface="微軟正黑體" pitchFamily="34" charset="-120"/>
                <a:cs typeface="華康楷書體W3" pitchFamily="65" charset="-120"/>
              </a:rPr>
              <a:t>)17:00</a:t>
            </a:r>
          </a:p>
        </p:txBody>
      </p:sp>
      <p:sp>
        <p:nvSpPr>
          <p:cNvPr id="65" name="Text Box 19"/>
          <p:cNvSpPr txBox="1">
            <a:spLocks noChangeArrowheads="1"/>
          </p:cNvSpPr>
          <p:nvPr/>
        </p:nvSpPr>
        <p:spPr bwMode="auto">
          <a:xfrm>
            <a:off x="4710560" y="1699419"/>
            <a:ext cx="254428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公告時間：</a:t>
            </a:r>
            <a:r>
              <a:rPr lang="en-US" altLang="zh-TW" sz="1400" dirty="0" smtClean="0">
                <a:latin typeface="微軟正黑體" pitchFamily="34" charset="-120"/>
                <a:ea typeface="微軟正黑體" pitchFamily="34" charset="-120"/>
                <a:cs typeface="華康楷書體W3" pitchFamily="65" charset="-120"/>
              </a:rPr>
              <a:t>104.5.19(</a:t>
            </a:r>
            <a:r>
              <a:rPr lang="zh-TW" altLang="en-US" sz="1400" dirty="0" smtClean="0">
                <a:latin typeface="微軟正黑體" pitchFamily="34" charset="-120"/>
                <a:ea typeface="微軟正黑體" pitchFamily="34" charset="-120"/>
                <a:cs typeface="華康楷書體W3" pitchFamily="65" charset="-120"/>
              </a:rPr>
              <a:t>二</a:t>
            </a:r>
            <a:r>
              <a:rPr lang="en-US" altLang="zh-TW" sz="1400" dirty="0" smtClean="0">
                <a:latin typeface="微軟正黑體" pitchFamily="34" charset="-120"/>
                <a:ea typeface="微軟正黑體" pitchFamily="34" charset="-120"/>
                <a:cs typeface="華康楷書體W3" pitchFamily="65" charset="-120"/>
              </a:rPr>
              <a:t>)10:00</a:t>
            </a:r>
            <a:endParaRPr lang="zh-TW" altLang="en-US" sz="1400" dirty="0">
              <a:latin typeface="微軟正黑體" pitchFamily="34" charset="-120"/>
              <a:ea typeface="微軟正黑體" pitchFamily="34" charset="-120"/>
              <a:cs typeface="華康楷書體W3" pitchFamily="65" charset="-120"/>
            </a:endParaRPr>
          </a:p>
        </p:txBody>
      </p:sp>
      <p:cxnSp>
        <p:nvCxnSpPr>
          <p:cNvPr id="66" name="肘形接點 65"/>
          <p:cNvCxnSpPr>
            <a:stCxn id="58" idx="2"/>
            <a:endCxn id="48" idx="0"/>
          </p:cNvCxnSpPr>
          <p:nvPr/>
        </p:nvCxnSpPr>
        <p:spPr>
          <a:xfrm rot="5400000">
            <a:off x="2409032" y="1606550"/>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肘形接點 66"/>
          <p:cNvCxnSpPr>
            <a:stCxn id="48" idx="2"/>
            <a:endCxn id="50" idx="0"/>
          </p:cNvCxnSpPr>
          <p:nvPr/>
        </p:nvCxnSpPr>
        <p:spPr>
          <a:xfrm rot="5400000">
            <a:off x="2409032" y="2174875"/>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肘形接點 68"/>
          <p:cNvCxnSpPr>
            <a:stCxn id="50" idx="2"/>
            <a:endCxn id="51" idx="0"/>
          </p:cNvCxnSpPr>
          <p:nvPr/>
        </p:nvCxnSpPr>
        <p:spPr>
          <a:xfrm rot="5400000">
            <a:off x="2409032" y="2743200"/>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肘形接點 69"/>
          <p:cNvCxnSpPr>
            <a:stCxn id="51" idx="2"/>
            <a:endCxn id="52" idx="0"/>
          </p:cNvCxnSpPr>
          <p:nvPr/>
        </p:nvCxnSpPr>
        <p:spPr>
          <a:xfrm rot="5400000">
            <a:off x="2409032" y="3311525"/>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肘形接點 70"/>
          <p:cNvCxnSpPr>
            <a:stCxn id="52" idx="2"/>
            <a:endCxn id="54" idx="0"/>
          </p:cNvCxnSpPr>
          <p:nvPr/>
        </p:nvCxnSpPr>
        <p:spPr>
          <a:xfrm rot="5400000">
            <a:off x="2408238" y="3879056"/>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肘形接點 71"/>
          <p:cNvCxnSpPr>
            <a:stCxn id="54" idx="2"/>
            <a:endCxn id="45" idx="0"/>
          </p:cNvCxnSpPr>
          <p:nvPr/>
        </p:nvCxnSpPr>
        <p:spPr>
          <a:xfrm rot="5400000">
            <a:off x="2408238" y="4447381"/>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肘形接點 72"/>
          <p:cNvCxnSpPr>
            <a:stCxn id="45" idx="2"/>
            <a:endCxn id="46" idx="0"/>
          </p:cNvCxnSpPr>
          <p:nvPr/>
        </p:nvCxnSpPr>
        <p:spPr>
          <a:xfrm rot="5400000">
            <a:off x="2408238" y="5015706"/>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肘形接點 73"/>
          <p:cNvCxnSpPr>
            <a:stCxn id="46" idx="2"/>
            <a:endCxn id="56" idx="0"/>
          </p:cNvCxnSpPr>
          <p:nvPr/>
        </p:nvCxnSpPr>
        <p:spPr>
          <a:xfrm rot="5400000">
            <a:off x="2408238" y="5584031"/>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10560" y="2882106"/>
            <a:ext cx="248497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rPr>
              <a:t>開放時間：</a:t>
            </a:r>
            <a:r>
              <a:rPr lang="en-US" altLang="zh-TW" sz="1400" dirty="0" smtClean="0">
                <a:latin typeface="微軟正黑體" pitchFamily="34" charset="-120"/>
                <a:ea typeface="微軟正黑體" pitchFamily="34" charset="-120"/>
                <a:cs typeface="華康楷書體W3" pitchFamily="65" charset="-120"/>
              </a:rPr>
              <a:t>104.6.1(</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 </a:t>
            </a:r>
            <a:r>
              <a:rPr lang="en-US" altLang="zh-TW" sz="1400" dirty="0">
                <a:latin typeface="微軟正黑體" pitchFamily="34" charset="-120"/>
                <a:ea typeface="微軟正黑體" pitchFamily="34" charset="-120"/>
              </a:rPr>
              <a:t>10:00</a:t>
            </a:r>
          </a:p>
        </p:txBody>
      </p:sp>
      <p:sp>
        <p:nvSpPr>
          <p:cNvPr id="84" name="Text Box 19"/>
          <p:cNvSpPr txBox="1">
            <a:spLocks noChangeArrowheads="1"/>
          </p:cNvSpPr>
          <p:nvPr/>
        </p:nvSpPr>
        <p:spPr bwMode="auto">
          <a:xfrm>
            <a:off x="4710560" y="3412331"/>
            <a:ext cx="3975768"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104.6.1(</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)10:00~104.6.5 (</a:t>
            </a:r>
            <a:r>
              <a:rPr lang="zh-TW" altLang="en-US" sz="1400" dirty="0" smtClean="0">
                <a:latin typeface="微軟正黑體" pitchFamily="34" charset="-120"/>
                <a:ea typeface="微軟正黑體" pitchFamily="34" charset="-120"/>
                <a:cs typeface="華康楷書體W3" pitchFamily="65" charset="-120"/>
              </a:rPr>
              <a:t>五</a:t>
            </a:r>
            <a:r>
              <a:rPr lang="en-US" altLang="zh-TW" sz="1400" dirty="0" smtClean="0">
                <a:latin typeface="微軟正黑體" pitchFamily="34" charset="-120"/>
                <a:ea typeface="微軟正黑體" pitchFamily="34" charset="-120"/>
                <a:cs typeface="華康楷書體W3" pitchFamily="65" charset="-120"/>
              </a:rPr>
              <a:t>)17:00</a:t>
            </a:r>
            <a:endParaRPr lang="en-US" altLang="zh-TW" sz="1400" dirty="0">
              <a:latin typeface="微軟正黑體" pitchFamily="34" charset="-120"/>
              <a:ea typeface="微軟正黑體" pitchFamily="34" charset="-120"/>
              <a:cs typeface="華康楷書體W3" pitchFamily="65" charset="-120"/>
            </a:endParaRPr>
          </a:p>
        </p:txBody>
      </p:sp>
      <p:sp>
        <p:nvSpPr>
          <p:cNvPr id="85" name="Text Box 21"/>
          <p:cNvSpPr txBox="1">
            <a:spLocks noChangeArrowheads="1"/>
          </p:cNvSpPr>
          <p:nvPr/>
        </p:nvSpPr>
        <p:spPr bwMode="auto">
          <a:xfrm>
            <a:off x="4710560" y="5717381"/>
            <a:ext cx="244009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104.7.9(</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10:00</a:t>
            </a:r>
          </a:p>
        </p:txBody>
      </p:sp>
      <p:sp>
        <p:nvSpPr>
          <p:cNvPr id="87" name="Text Box 30"/>
          <p:cNvSpPr txBox="1">
            <a:spLocks noChangeArrowheads="1"/>
          </p:cNvSpPr>
          <p:nvPr/>
        </p:nvSpPr>
        <p:spPr bwMode="auto">
          <a:xfrm>
            <a:off x="239713" y="6222404"/>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微軟正黑體" pitchFamily="34" charset="-120"/>
                <a:ea typeface="微軟正黑體" pitchFamily="34" charset="-120"/>
              </a:rPr>
              <a:t>就讀志願序統一</a:t>
            </a:r>
            <a:r>
              <a:rPr lang="zh-TW" altLang="en-US" dirty="0" smtClean="0">
                <a:solidFill>
                  <a:srgbClr val="000000"/>
                </a:solidFill>
                <a:latin typeface="微軟正黑體" pitchFamily="34" charset="-120"/>
                <a:ea typeface="微軟正黑體" pitchFamily="34" charset="-120"/>
              </a:rPr>
              <a:t>分發報到</a:t>
            </a:r>
            <a:endParaRPr lang="zh-TW" altLang="en-US" dirty="0">
              <a:solidFill>
                <a:srgbClr val="000000"/>
              </a:solidFill>
              <a:latin typeface="微軟正黑體" pitchFamily="34" charset="-120"/>
              <a:ea typeface="微軟正黑體" pitchFamily="34" charset="-120"/>
            </a:endParaRPr>
          </a:p>
        </p:txBody>
      </p:sp>
      <p:sp>
        <p:nvSpPr>
          <p:cNvPr id="89" name="Text Box 21"/>
          <p:cNvSpPr txBox="1">
            <a:spLocks noChangeArrowheads="1"/>
          </p:cNvSpPr>
          <p:nvPr/>
        </p:nvSpPr>
        <p:spPr bwMode="auto">
          <a:xfrm>
            <a:off x="4710560" y="6270029"/>
            <a:ext cx="2702984"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104.7.16(</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)12:00</a:t>
            </a:r>
            <a:r>
              <a:rPr lang="zh-TW" altLang="en-US" sz="1400" dirty="0" smtClean="0">
                <a:latin typeface="微軟正黑體" pitchFamily="34" charset="-120"/>
                <a:ea typeface="微軟正黑體" pitchFamily="34" charset="-120"/>
                <a:cs typeface="華康楷書體W3" pitchFamily="65" charset="-120"/>
              </a:rPr>
              <a:t>前</a:t>
            </a:r>
            <a:endParaRPr lang="en-US" altLang="zh-TW" sz="1400" dirty="0">
              <a:latin typeface="微軟正黑體" pitchFamily="34" charset="-120"/>
              <a:ea typeface="微軟正黑體" pitchFamily="34" charset="-120"/>
              <a:cs typeface="華康楷書體W3" pitchFamily="65" charset="-120"/>
            </a:endParaRPr>
          </a:p>
        </p:txBody>
      </p:sp>
      <p:cxnSp>
        <p:nvCxnSpPr>
          <p:cNvPr id="90" name="直線單箭頭接點 89"/>
          <p:cNvCxnSpPr>
            <a:stCxn id="56" idx="2"/>
            <a:endCxn id="87" idx="0"/>
          </p:cNvCxnSpPr>
          <p:nvPr/>
        </p:nvCxnSpPr>
        <p:spPr>
          <a:xfrm>
            <a:off x="2494757" y="6065044"/>
            <a:ext cx="0" cy="1573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0319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圓角矩形 4"/>
          <p:cNvSpPr/>
          <p:nvPr/>
        </p:nvSpPr>
        <p:spPr>
          <a:xfrm>
            <a:off x="487074" y="3286125"/>
            <a:ext cx="8055292" cy="790947"/>
          </a:xfrm>
          <a:prstGeom prst="round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1379" name="Rectangle 2"/>
          <p:cNvSpPr>
            <a:spLocks noChangeArrowheads="1"/>
          </p:cNvSpPr>
          <p:nvPr/>
        </p:nvSpPr>
        <p:spPr bwMode="auto">
          <a:xfrm>
            <a:off x="1407854"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p>
        </p:txBody>
      </p:sp>
      <p:sp>
        <p:nvSpPr>
          <p:cNvPr id="101380" name="Rectangle 2"/>
          <p:cNvSpPr txBox="1">
            <a:spLocks noChangeArrowheads="1"/>
          </p:cNvSpPr>
          <p:nvPr/>
        </p:nvSpPr>
        <p:spPr bwMode="auto">
          <a:xfrm>
            <a:off x="671252" y="1052513"/>
            <a:ext cx="7972714" cy="4391025"/>
          </a:xfrm>
          <a:prstGeom prst="rect">
            <a:avLst/>
          </a:prstGeom>
          <a:noFill/>
          <a:ln w="9525">
            <a:noFill/>
            <a:miter lim="800000"/>
            <a:headEnd/>
            <a:tailEnd/>
          </a:ln>
        </p:spPr>
        <p:txBody>
          <a:bodyPr lIns="0" rIns="18288"/>
          <a:lstStyle/>
          <a:p>
            <a:pPr algn="ctr"/>
            <a:r>
              <a:rPr lang="zh-TW" altLang="en-US" sz="4400" dirty="0">
                <a:latin typeface="華康超明體" pitchFamily="49" charset="-120"/>
                <a:ea typeface="華康超明體" pitchFamily="49" charset="-120"/>
              </a:rPr>
              <a:t>甄選入學招生</a:t>
            </a:r>
          </a:p>
          <a:p>
            <a:pPr algn="ctr"/>
            <a:r>
              <a:rPr lang="zh-TW" altLang="en-US" sz="4400" dirty="0">
                <a:latin typeface="華康超明體" pitchFamily="49" charset="-120"/>
                <a:ea typeface="華康超明體" pitchFamily="49" charset="-120"/>
              </a:rPr>
              <a:t>第一階段個別報名</a:t>
            </a:r>
            <a:r>
              <a:rPr lang="zh-TW" altLang="en-US" sz="4400" dirty="0" smtClean="0">
                <a:latin typeface="華康超明體" pitchFamily="49" charset="-120"/>
                <a:ea typeface="華康超明體" pitchFamily="49" charset="-120"/>
              </a:rPr>
              <a:t>系統</a:t>
            </a:r>
            <a:endParaRPr lang="zh-TW" altLang="en-US" sz="4400" dirty="0">
              <a:latin typeface="華康超明體" pitchFamily="49" charset="-120"/>
              <a:ea typeface="華康超明體" pitchFamily="49" charset="-120"/>
            </a:endParaRPr>
          </a:p>
          <a:p>
            <a:pPr algn="ctr">
              <a:lnSpc>
                <a:spcPct val="90000"/>
              </a:lnSpc>
              <a:spcBef>
                <a:spcPct val="20000"/>
              </a:spcBef>
              <a:buClr>
                <a:srgbClr val="000000"/>
              </a:buClr>
            </a:pPr>
            <a:endParaRPr lang="zh-TW" altLang="en-US" sz="2400" dirty="0">
              <a:solidFill>
                <a:srgbClr val="FF0000"/>
              </a:solidFill>
            </a:endParaRPr>
          </a:p>
          <a:p>
            <a:pPr marL="342900" indent="-342900" algn="ctr">
              <a:lnSpc>
                <a:spcPct val="130000"/>
              </a:lnSpc>
              <a:buClr>
                <a:srgbClr val="000000"/>
              </a:buClr>
            </a:pPr>
            <a:r>
              <a:rPr lang="zh-TW" altLang="en-US" sz="2400" dirty="0" smtClean="0">
                <a:solidFill>
                  <a:srgbClr val="FF0000"/>
                </a:solidFill>
                <a:latin typeface="微軟正黑體" pitchFamily="34" charset="-120"/>
                <a:ea typeface="微軟正黑體" pitchFamily="34" charset="-120"/>
              </a:rPr>
              <a:t>系統開放</a:t>
            </a:r>
            <a:r>
              <a:rPr lang="zh-TW" altLang="en-US" sz="2400" dirty="0">
                <a:solidFill>
                  <a:srgbClr val="FF0000"/>
                </a:solidFill>
                <a:latin typeface="微軟正黑體" pitchFamily="34" charset="-120"/>
                <a:ea typeface="微軟正黑體" pitchFamily="34" charset="-120"/>
              </a:rPr>
              <a:t>時間</a:t>
            </a:r>
            <a:r>
              <a:rPr lang="zh-TW" altLang="en-US" sz="2400" dirty="0" smtClean="0">
                <a:solidFill>
                  <a:srgbClr val="FF0000"/>
                </a:solidFill>
                <a:latin typeface="微軟正黑體" pitchFamily="34" charset="-120"/>
                <a:ea typeface="微軟正黑體" pitchFamily="34" charset="-120"/>
              </a:rPr>
              <a:t>：</a:t>
            </a:r>
            <a:r>
              <a:rPr lang="en-US" altLang="zh-TW" sz="2400" dirty="0" smtClean="0">
                <a:solidFill>
                  <a:srgbClr val="FF0000"/>
                </a:solidFill>
                <a:latin typeface="微軟正黑體" pitchFamily="34" charset="-120"/>
                <a:ea typeface="微軟正黑體" pitchFamily="34" charset="-120"/>
              </a:rPr>
              <a:t>104/5/20 </a:t>
            </a:r>
            <a:r>
              <a:rPr lang="en-US" altLang="zh-TW" sz="2400" dirty="0">
                <a:solidFill>
                  <a:srgbClr val="FF0000"/>
                </a:solidFill>
                <a:latin typeface="微軟正黑體" pitchFamily="34" charset="-120"/>
                <a:ea typeface="微軟正黑體" pitchFamily="34" charset="-120"/>
              </a:rPr>
              <a:t>10:00~ </a:t>
            </a:r>
            <a:r>
              <a:rPr lang="en-US" altLang="zh-TW" sz="2400" dirty="0" smtClean="0">
                <a:solidFill>
                  <a:srgbClr val="FF0000"/>
                </a:solidFill>
                <a:latin typeface="微軟正黑體" pitchFamily="34" charset="-120"/>
                <a:ea typeface="微軟正黑體" pitchFamily="34" charset="-120"/>
              </a:rPr>
              <a:t>104/5/27 17:00</a:t>
            </a:r>
            <a:r>
              <a:rPr lang="zh-TW" altLang="en-US" sz="2400" dirty="0">
                <a:solidFill>
                  <a:srgbClr val="FF0000"/>
                </a:solidFill>
                <a:latin typeface="微軟正黑體" pitchFamily="34" charset="-120"/>
                <a:ea typeface="微軟正黑體" pitchFamily="34" charset="-120"/>
              </a:rPr>
              <a:t>止</a:t>
            </a:r>
          </a:p>
          <a:p>
            <a:pPr>
              <a:lnSpc>
                <a:spcPct val="90000"/>
              </a:lnSpc>
              <a:spcBef>
                <a:spcPct val="20000"/>
              </a:spcBef>
              <a:buClr>
                <a:srgbClr val="000000"/>
              </a:buClr>
              <a:buFont typeface="Wingdings" pitchFamily="2" charset="2"/>
              <a:buNone/>
            </a:pPr>
            <a:r>
              <a:rPr lang="zh-TW" altLang="en-US" sz="2200" dirty="0">
                <a:latin typeface="微軟正黑體" pitchFamily="34" charset="-120"/>
                <a:ea typeface="微軟正黑體" pitchFamily="34" charset="-120"/>
              </a:rPr>
              <a:t>通過資格審查之個別報名考生須完成下列事項</a:t>
            </a:r>
            <a:r>
              <a:rPr lang="zh-TW" altLang="en-US" sz="2200" dirty="0" smtClean="0">
                <a:latin typeface="微軟正黑體" pitchFamily="34" charset="-120"/>
                <a:ea typeface="微軟正黑體" pitchFamily="34" charset="-120"/>
              </a:rPr>
              <a:t>，</a:t>
            </a:r>
            <a:endParaRPr lang="en-US" altLang="zh-TW" sz="2200" dirty="0" smtClean="0">
              <a:latin typeface="微軟正黑體" pitchFamily="34" charset="-120"/>
              <a:ea typeface="微軟正黑體" pitchFamily="34" charset="-120"/>
            </a:endParaRPr>
          </a:p>
          <a:p>
            <a:pPr>
              <a:lnSpc>
                <a:spcPct val="90000"/>
              </a:lnSpc>
              <a:spcBef>
                <a:spcPct val="20000"/>
              </a:spcBef>
              <a:buClr>
                <a:srgbClr val="000000"/>
              </a:buClr>
              <a:buFont typeface="Wingdings" pitchFamily="2" charset="2"/>
              <a:buNone/>
            </a:pPr>
            <a:r>
              <a:rPr lang="zh-TW" altLang="en-US" sz="2200" dirty="0" smtClean="0">
                <a:latin typeface="微軟正黑體" pitchFamily="34" charset="-120"/>
                <a:ea typeface="微軟正黑體" pitchFamily="34" charset="-120"/>
              </a:rPr>
              <a:t>才</a:t>
            </a:r>
            <a:r>
              <a:rPr lang="zh-TW" altLang="en-US" sz="2200" dirty="0">
                <a:latin typeface="微軟正黑體" pitchFamily="34" charset="-120"/>
                <a:ea typeface="微軟正黑體" pitchFamily="34" charset="-120"/>
              </a:rPr>
              <a:t>算</a:t>
            </a:r>
            <a:r>
              <a:rPr lang="zh-TW" altLang="en-US" sz="2200" dirty="0" smtClean="0">
                <a:latin typeface="微軟正黑體" pitchFamily="34" charset="-120"/>
                <a:ea typeface="微軟正黑體" pitchFamily="34" charset="-120"/>
              </a:rPr>
              <a:t>完成第一</a:t>
            </a:r>
            <a:r>
              <a:rPr lang="zh-TW" altLang="en-US" sz="2200" dirty="0">
                <a:latin typeface="微軟正黑體" pitchFamily="34" charset="-120"/>
                <a:ea typeface="微軟正黑體" pitchFamily="34" charset="-120"/>
              </a:rPr>
              <a:t>階段報名</a:t>
            </a:r>
            <a:r>
              <a:rPr lang="zh-TW" altLang="en-US" sz="2200" dirty="0" smtClean="0">
                <a:latin typeface="微軟正黑體" pitchFamily="34" charset="-120"/>
                <a:ea typeface="微軟正黑體" pitchFamily="34" charset="-120"/>
              </a:rPr>
              <a:t>作業</a:t>
            </a:r>
            <a:endParaRPr lang="zh-TW" altLang="en-US" dirty="0">
              <a:latin typeface="微軟正黑體" pitchFamily="34" charset="-120"/>
              <a:ea typeface="微軟正黑體" pitchFamily="34" charset="-120"/>
            </a:endParaRPr>
          </a:p>
          <a:p>
            <a:pPr>
              <a:lnSpc>
                <a:spcPct val="90000"/>
              </a:lnSpc>
              <a:spcBef>
                <a:spcPct val="20000"/>
              </a:spcBef>
              <a:buClr>
                <a:srgbClr val="000000"/>
              </a:buClr>
              <a:buFont typeface="Wingdings" pitchFamily="2" charset="2"/>
              <a:buNone/>
            </a:pPr>
            <a:endParaRPr lang="zh-TW" altLang="en-US" sz="800" dirty="0">
              <a:latin typeface="微軟正黑體" pitchFamily="34" charset="-120"/>
              <a:ea typeface="微軟正黑體" pitchFamily="34" charset="-120"/>
            </a:endParaRPr>
          </a:p>
          <a:p>
            <a:pPr marL="268288" indent="-268288">
              <a:lnSpc>
                <a:spcPct val="90000"/>
              </a:lnSpc>
              <a:spcBef>
                <a:spcPct val="20000"/>
              </a:spcBef>
              <a:buClr>
                <a:srgbClr val="660066"/>
              </a:buClr>
              <a:buFont typeface="Wingdings" pitchFamily="2" charset="2"/>
              <a:buChar char=""/>
            </a:pPr>
            <a:r>
              <a:rPr lang="en-US" altLang="zh-TW" sz="2200" dirty="0" smtClean="0">
                <a:solidFill>
                  <a:srgbClr val="FF0000"/>
                </a:solidFill>
                <a:latin typeface="微軟正黑體" pitchFamily="34" charset="-120"/>
                <a:ea typeface="微軟正黑體" pitchFamily="34" charset="-120"/>
              </a:rPr>
              <a:t>104/5/26 </a:t>
            </a:r>
            <a:r>
              <a:rPr lang="en-US" altLang="zh-TW" sz="2200" dirty="0">
                <a:solidFill>
                  <a:srgbClr val="FF0000"/>
                </a:solidFill>
                <a:latin typeface="微軟正黑體" pitchFamily="34" charset="-120"/>
                <a:ea typeface="微軟正黑體" pitchFamily="34" charset="-120"/>
              </a:rPr>
              <a:t>24:00</a:t>
            </a:r>
            <a:r>
              <a:rPr lang="zh-TW" altLang="en-US" sz="2200" dirty="0">
                <a:solidFill>
                  <a:srgbClr val="FF0000"/>
                </a:solidFill>
                <a:latin typeface="微軟正黑體" pitchFamily="34" charset="-120"/>
                <a:ea typeface="微軟正黑體" pitchFamily="34" charset="-120"/>
              </a:rPr>
              <a:t>前</a:t>
            </a:r>
            <a:r>
              <a:rPr lang="zh-TW" altLang="en-US" sz="2200" dirty="0">
                <a:latin typeface="微軟正黑體" pitchFamily="34" charset="-120"/>
                <a:ea typeface="微軟正黑體" pitchFamily="34" charset="-120"/>
              </a:rPr>
              <a:t>上網下載匯款單並完成繳交第一階段報名費</a:t>
            </a:r>
          </a:p>
          <a:p>
            <a:pPr marL="268288">
              <a:lnSpc>
                <a:spcPct val="90000"/>
              </a:lnSpc>
              <a:spcBef>
                <a:spcPct val="20000"/>
              </a:spcBef>
              <a:buClr>
                <a:srgbClr val="000000"/>
              </a:buClr>
              <a:buFont typeface="Wingdings" pitchFamily="2" charset="2"/>
              <a:buNone/>
            </a:pPr>
            <a:r>
              <a:rPr lang="en-US" altLang="zh-TW" sz="1500" dirty="0">
                <a:solidFill>
                  <a:srgbClr val="800000"/>
                </a:solidFill>
                <a:latin typeface="微軟正黑體" pitchFamily="34" charset="-120"/>
                <a:ea typeface="微軟正黑體" pitchFamily="34" charset="-120"/>
              </a:rPr>
              <a:t>(</a:t>
            </a:r>
            <a:r>
              <a:rPr lang="zh-TW" altLang="en-US" sz="1500" dirty="0">
                <a:solidFill>
                  <a:srgbClr val="800000"/>
                </a:solidFill>
                <a:latin typeface="微軟正黑體" pitchFamily="34" charset="-120"/>
                <a:ea typeface="微軟正黑體" pitchFamily="34" charset="-120"/>
              </a:rPr>
              <a:t>報名費</a:t>
            </a:r>
            <a:r>
              <a:rPr lang="en-US" altLang="zh-TW" sz="1500" dirty="0">
                <a:solidFill>
                  <a:srgbClr val="800000"/>
                </a:solidFill>
                <a:latin typeface="微軟正黑體" pitchFamily="34" charset="-120"/>
                <a:ea typeface="微軟正黑體" pitchFamily="34" charset="-120"/>
              </a:rPr>
              <a:t>500</a:t>
            </a:r>
            <a:r>
              <a:rPr lang="zh-TW" altLang="en-US" sz="1500" dirty="0">
                <a:solidFill>
                  <a:srgbClr val="800000"/>
                </a:solidFill>
                <a:latin typeface="微軟正黑體" pitchFamily="34" charset="-120"/>
                <a:ea typeface="微軟正黑體" pitchFamily="34" charset="-120"/>
              </a:rPr>
              <a:t>元</a:t>
            </a:r>
            <a:r>
              <a:rPr lang="zh-TW" altLang="zh-TW" sz="1500" dirty="0">
                <a:solidFill>
                  <a:srgbClr val="800000"/>
                </a:solidFill>
                <a:latin typeface="微軟正黑體" pitchFamily="34" charset="-120"/>
                <a:ea typeface="微軟正黑體" pitchFamily="34" charset="-120"/>
              </a:rPr>
              <a:t>，此繳款帳號每人皆不同，考生切勿以他人之繳款帳號繳費或與他人合併繳費</a:t>
            </a:r>
            <a:r>
              <a:rPr lang="en-US" altLang="zh-TW" sz="1500" dirty="0">
                <a:solidFill>
                  <a:srgbClr val="800000"/>
                </a:solidFill>
                <a:latin typeface="微軟正黑體" pitchFamily="34" charset="-120"/>
                <a:ea typeface="微軟正黑體" pitchFamily="34" charset="-120"/>
              </a:rPr>
              <a:t>)</a:t>
            </a:r>
          </a:p>
          <a:p>
            <a:pPr marL="268288">
              <a:lnSpc>
                <a:spcPct val="90000"/>
              </a:lnSpc>
              <a:spcBef>
                <a:spcPct val="20000"/>
              </a:spcBef>
              <a:buClr>
                <a:srgbClr val="000000"/>
              </a:buClr>
              <a:buFont typeface="Wingdings" pitchFamily="2" charset="2"/>
              <a:buNone/>
            </a:pPr>
            <a:r>
              <a:rPr lang="en-US" altLang="zh-TW" sz="1500" dirty="0">
                <a:solidFill>
                  <a:srgbClr val="800000"/>
                </a:solidFill>
                <a:latin typeface="微軟正黑體" pitchFamily="34" charset="-120"/>
                <a:ea typeface="微軟正黑體" pitchFamily="34" charset="-120"/>
              </a:rPr>
              <a:t>(</a:t>
            </a:r>
            <a:r>
              <a:rPr lang="zh-TW" altLang="en-US" sz="1500" dirty="0">
                <a:solidFill>
                  <a:srgbClr val="800000"/>
                </a:solidFill>
                <a:latin typeface="微軟正黑體" pitchFamily="34" charset="-120"/>
                <a:ea typeface="微軟正黑體" pitchFamily="34" charset="-120"/>
              </a:rPr>
              <a:t>低收入戶考生可</a:t>
            </a:r>
            <a:r>
              <a:rPr lang="zh-TW" altLang="en-US" sz="1500" dirty="0" smtClean="0">
                <a:solidFill>
                  <a:srgbClr val="800000"/>
                </a:solidFill>
                <a:latin typeface="微軟正黑體" pitchFamily="34" charset="-120"/>
                <a:ea typeface="微軟正黑體" pitchFamily="34" charset="-120"/>
              </a:rPr>
              <a:t>免</a:t>
            </a:r>
            <a:r>
              <a:rPr lang="zh-TW" altLang="zh-TW" sz="1500" dirty="0" smtClean="0">
                <a:solidFill>
                  <a:srgbClr val="800000"/>
                </a:solidFill>
                <a:latin typeface="微軟正黑體" pitchFamily="34" charset="-120"/>
                <a:ea typeface="微軟正黑體" pitchFamily="34" charset="-120"/>
              </a:rPr>
              <a:t>繳</a:t>
            </a:r>
            <a:r>
              <a:rPr lang="zh-TW" altLang="en-US" sz="1500" dirty="0" smtClean="0">
                <a:solidFill>
                  <a:srgbClr val="800000"/>
                </a:solidFill>
                <a:latin typeface="微軟正黑體" pitchFamily="34" charset="-120"/>
                <a:ea typeface="微軟正黑體" pitchFamily="34" charset="-120"/>
              </a:rPr>
              <a:t>報名費，中低收入戶減免</a:t>
            </a:r>
            <a:r>
              <a:rPr lang="en-US" altLang="zh-TW" sz="1500" dirty="0" smtClean="0">
                <a:solidFill>
                  <a:srgbClr val="800000"/>
                </a:solidFill>
                <a:latin typeface="微軟正黑體" pitchFamily="34" charset="-120"/>
                <a:ea typeface="微軟正黑體" pitchFamily="34" charset="-120"/>
              </a:rPr>
              <a:t>30%</a:t>
            </a:r>
            <a:r>
              <a:rPr lang="zh-TW" altLang="en-US" sz="1500" dirty="0" smtClean="0">
                <a:solidFill>
                  <a:srgbClr val="800000"/>
                </a:solidFill>
                <a:latin typeface="微軟正黑體" pitchFamily="34" charset="-120"/>
                <a:ea typeface="微軟正黑體" pitchFamily="34" charset="-120"/>
              </a:rPr>
              <a:t>後報名費為</a:t>
            </a:r>
            <a:r>
              <a:rPr lang="en-US" altLang="zh-TW" sz="1500" dirty="0" smtClean="0">
                <a:solidFill>
                  <a:srgbClr val="800000"/>
                </a:solidFill>
                <a:latin typeface="微軟正黑體" pitchFamily="34" charset="-120"/>
                <a:ea typeface="微軟正黑體" pitchFamily="34" charset="-120"/>
              </a:rPr>
              <a:t>350</a:t>
            </a:r>
            <a:r>
              <a:rPr lang="zh-TW" altLang="en-US" sz="1500" dirty="0" smtClean="0">
                <a:solidFill>
                  <a:srgbClr val="800000"/>
                </a:solidFill>
                <a:latin typeface="微軟正黑體" pitchFamily="34" charset="-120"/>
                <a:ea typeface="微軟正黑體" pitchFamily="34" charset="-120"/>
              </a:rPr>
              <a:t>元</a:t>
            </a:r>
            <a:r>
              <a:rPr lang="en-US" altLang="zh-TW" sz="1500" dirty="0" smtClean="0">
                <a:solidFill>
                  <a:srgbClr val="800000"/>
                </a:solidFill>
                <a:latin typeface="微軟正黑體" pitchFamily="34" charset="-120"/>
                <a:ea typeface="微軟正黑體" pitchFamily="34" charset="-120"/>
              </a:rPr>
              <a:t>)</a:t>
            </a:r>
            <a:endParaRPr lang="en-US" altLang="zh-TW" sz="1500" dirty="0">
              <a:solidFill>
                <a:srgbClr val="800000"/>
              </a:solidFill>
              <a:latin typeface="微軟正黑體" pitchFamily="34" charset="-120"/>
              <a:ea typeface="微軟正黑體" pitchFamily="34" charset="-120"/>
            </a:endParaRPr>
          </a:p>
          <a:p>
            <a:pPr marL="268288" indent="-268288">
              <a:lnSpc>
                <a:spcPct val="90000"/>
              </a:lnSpc>
              <a:spcBef>
                <a:spcPct val="20000"/>
              </a:spcBef>
              <a:buClr>
                <a:srgbClr val="660066"/>
              </a:buClr>
              <a:buFont typeface="Wingdings" pitchFamily="2" charset="2"/>
              <a:buChar char=""/>
            </a:pPr>
            <a:r>
              <a:rPr lang="en-US" altLang="zh-TW" sz="2200" dirty="0" smtClean="0">
                <a:solidFill>
                  <a:srgbClr val="FF0000"/>
                </a:solidFill>
                <a:latin typeface="微軟正黑體" pitchFamily="34" charset="-120"/>
                <a:ea typeface="微軟正黑體" pitchFamily="34" charset="-120"/>
              </a:rPr>
              <a:t>104/5/27 17:00</a:t>
            </a:r>
            <a:r>
              <a:rPr lang="zh-TW" altLang="en-US" sz="2200" dirty="0">
                <a:solidFill>
                  <a:srgbClr val="FF0000"/>
                </a:solidFill>
                <a:latin typeface="微軟正黑體" pitchFamily="34" charset="-120"/>
                <a:ea typeface="微軟正黑體" pitchFamily="34" charset="-120"/>
              </a:rPr>
              <a:t>前</a:t>
            </a:r>
            <a:r>
              <a:rPr lang="zh-TW" altLang="en-US" sz="2200" dirty="0">
                <a:latin typeface="微軟正黑體" pitchFamily="34" charset="-120"/>
                <a:ea typeface="微軟正黑體" pitchFamily="34" charset="-120"/>
              </a:rPr>
              <a:t>上網選</a:t>
            </a:r>
            <a:r>
              <a:rPr lang="zh-TW" altLang="en-US" sz="2200" dirty="0" smtClean="0">
                <a:latin typeface="微軟正黑體" pitchFamily="34" charset="-120"/>
                <a:ea typeface="微軟正黑體" pitchFamily="34" charset="-120"/>
              </a:rPr>
              <a:t>填校系（組）、學</a:t>
            </a:r>
            <a:r>
              <a:rPr lang="zh-TW" altLang="en-US" sz="2200" dirty="0">
                <a:latin typeface="微軟正黑體" pitchFamily="34" charset="-120"/>
                <a:ea typeface="微軟正黑體" pitchFamily="34" charset="-120"/>
              </a:rPr>
              <a:t>程</a:t>
            </a:r>
            <a:r>
              <a:rPr lang="zh-TW" altLang="en-US" sz="2200" dirty="0" smtClean="0">
                <a:latin typeface="微軟正黑體" pitchFamily="34" charset="-120"/>
                <a:ea typeface="微軟正黑體" pitchFamily="34" charset="-120"/>
              </a:rPr>
              <a:t>並</a:t>
            </a:r>
            <a:r>
              <a:rPr lang="zh-TW" altLang="en-US" sz="2200" dirty="0">
                <a:latin typeface="微軟正黑體" pitchFamily="34" charset="-120"/>
                <a:ea typeface="微軟正黑體" pitchFamily="34" charset="-120"/>
              </a:rPr>
              <a:t>完成確定送出</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83</a:t>
            </a:fld>
            <a:endParaRPr lang="en-US" altLang="zh-TW"/>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180975" y="941415"/>
            <a:ext cx="8711505" cy="4180952"/>
          </a:xfrm>
          <a:prstGeom prst="rect">
            <a:avLst/>
          </a:prstGeom>
        </p:spPr>
      </p:pic>
      <p:sp>
        <p:nvSpPr>
          <p:cNvPr id="113666" name="Rectangle 3"/>
          <p:cNvSpPr>
            <a:spLocks noGrp="1" noChangeArrowheads="1"/>
          </p:cNvSpPr>
          <p:nvPr>
            <p:ph type="title" idx="4294967295"/>
          </p:nvPr>
        </p:nvSpPr>
        <p:spPr>
          <a:xfrm>
            <a:off x="180975" y="285750"/>
            <a:ext cx="9144000" cy="647700"/>
          </a:xfrm>
        </p:spPr>
        <p:txBody>
          <a:bodyPr lIns="0" rIns="0" bIns="0"/>
          <a:lstStyle/>
          <a:p>
            <a:pPr eaLnBrk="1" hangingPunct="1"/>
            <a:r>
              <a:rPr lang="zh-TW" altLang="en-US" sz="3200" dirty="0" smtClean="0">
                <a:solidFill>
                  <a:srgbClr val="002060"/>
                </a:solidFill>
                <a:latin typeface="華康超明體" pitchFamily="49" charset="-120"/>
                <a:ea typeface="華康超明體" pitchFamily="49" charset="-120"/>
              </a:rPr>
              <a:t>甄選入學招生</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第一階段</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個別報名系統</a:t>
            </a:r>
            <a:r>
              <a:rPr lang="zh-TW" altLang="en-US" kern="1200" dirty="0" smtClean="0">
                <a:solidFill>
                  <a:srgbClr val="FF0000"/>
                </a:solidFill>
                <a:latin typeface="華康超明體" pitchFamily="49" charset="-120"/>
                <a:ea typeface="華康超明體" pitchFamily="49" charset="-120"/>
              </a:rPr>
              <a:t>登入頁</a:t>
            </a:r>
          </a:p>
        </p:txBody>
      </p:sp>
      <p:sp>
        <p:nvSpPr>
          <p:cNvPr id="165893" name="Text Box 4"/>
          <p:cNvSpPr txBox="1">
            <a:spLocks noChangeArrowheads="1"/>
          </p:cNvSpPr>
          <p:nvPr/>
        </p:nvSpPr>
        <p:spPr bwMode="auto">
          <a:xfrm>
            <a:off x="827584" y="5269853"/>
            <a:ext cx="4320480" cy="1200329"/>
          </a:xfrm>
          <a:prstGeom prst="rect">
            <a:avLst/>
          </a:prstGeom>
          <a:solidFill>
            <a:srgbClr val="800080"/>
          </a:solidFill>
          <a:ln w="9525" algn="ctr">
            <a:solidFill>
              <a:srgbClr val="800080"/>
            </a:solidFill>
            <a:miter lim="800000"/>
            <a:headEnd/>
            <a:tailEnd/>
          </a:ln>
        </p:spPr>
        <p:txBody>
          <a:bodyPr wrap="square">
            <a:spAutoFit/>
          </a:bodyPr>
          <a:lstStyle/>
          <a:p>
            <a:pPr>
              <a:buClr>
                <a:schemeClr val="accent1"/>
              </a:buClr>
            </a:pPr>
            <a:r>
              <a:rPr lang="zh-TW" altLang="en-US" dirty="0">
                <a:solidFill>
                  <a:schemeClr val="bg1"/>
                </a:solidFill>
                <a:latin typeface="微軟正黑體" pitchFamily="34" charset="-120"/>
                <a:ea typeface="微軟正黑體" pitchFamily="34" charset="-120"/>
              </a:rPr>
              <a:t>點選「登入」系統將會自動檢核下列項目</a:t>
            </a:r>
          </a:p>
          <a:p>
            <a:pPr>
              <a:buClr>
                <a:schemeClr val="accent1"/>
              </a:buClr>
            </a:pPr>
            <a:r>
              <a:rPr lang="en-US" altLang="zh-TW" dirty="0">
                <a:solidFill>
                  <a:schemeClr val="bg1"/>
                </a:solidFill>
                <a:latin typeface="微軟正黑體" pitchFamily="34" charset="-120"/>
                <a:ea typeface="微軟正黑體" pitchFamily="34" charset="-120"/>
              </a:rPr>
              <a:t>1.</a:t>
            </a:r>
            <a:r>
              <a:rPr lang="zh-TW" altLang="en-US" dirty="0">
                <a:solidFill>
                  <a:schemeClr val="bg1"/>
                </a:solidFill>
                <a:latin typeface="微軟正黑體" pitchFamily="34" charset="-120"/>
                <a:ea typeface="微軟正黑體" pitchFamily="34" charset="-120"/>
              </a:rPr>
              <a:t>檢核是否已</a:t>
            </a:r>
            <a:r>
              <a:rPr lang="zh-TW" altLang="en-US" dirty="0" smtClean="0">
                <a:solidFill>
                  <a:schemeClr val="bg1"/>
                </a:solidFill>
                <a:latin typeface="微軟正黑體" pitchFamily="34" charset="-120"/>
                <a:ea typeface="微軟正黑體" pitchFamily="34" charset="-120"/>
              </a:rPr>
              <a:t>通過資格</a:t>
            </a:r>
            <a:r>
              <a:rPr lang="zh-TW" altLang="en-US" dirty="0">
                <a:solidFill>
                  <a:schemeClr val="bg1"/>
                </a:solidFill>
                <a:latin typeface="微軟正黑體" pitchFamily="34" charset="-120"/>
                <a:ea typeface="微軟正黑體" pitchFamily="34" charset="-120"/>
              </a:rPr>
              <a:t>審查</a:t>
            </a:r>
          </a:p>
          <a:p>
            <a:pPr>
              <a:buClr>
                <a:schemeClr val="accent1"/>
              </a:buClr>
            </a:pPr>
            <a:r>
              <a:rPr lang="en-US" altLang="zh-TW" dirty="0">
                <a:solidFill>
                  <a:schemeClr val="bg1"/>
                </a:solidFill>
                <a:latin typeface="微軟正黑體" pitchFamily="34" charset="-120"/>
                <a:ea typeface="微軟正黑體" pitchFamily="34" charset="-120"/>
              </a:rPr>
              <a:t>2.</a:t>
            </a:r>
            <a:r>
              <a:rPr lang="zh-TW" altLang="en-US" dirty="0">
                <a:solidFill>
                  <a:schemeClr val="bg1"/>
                </a:solidFill>
                <a:latin typeface="微軟正黑體" pitchFamily="34" charset="-120"/>
                <a:ea typeface="微軟正黑體" pitchFamily="34" charset="-120"/>
              </a:rPr>
              <a:t>檢核身分證統一編號、統測准考證號碼及驗證碼是否正確</a:t>
            </a:r>
          </a:p>
        </p:txBody>
      </p:sp>
      <p:sp>
        <p:nvSpPr>
          <p:cNvPr id="165894" name="Rectangle 5"/>
          <p:cNvSpPr>
            <a:spLocks noChangeArrowheads="1"/>
          </p:cNvSpPr>
          <p:nvPr/>
        </p:nvSpPr>
        <p:spPr bwMode="auto">
          <a:xfrm>
            <a:off x="4139952" y="4032648"/>
            <a:ext cx="720080" cy="332456"/>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84</a:t>
            </a:fld>
            <a:endParaRPr lang="en-US" altLang="zh-TW"/>
          </a:p>
        </p:txBody>
      </p:sp>
      <p:pic>
        <p:nvPicPr>
          <p:cNvPr id="4" name="圖片 3"/>
          <p:cNvPicPr>
            <a:picLocks noChangeAspect="1"/>
          </p:cNvPicPr>
          <p:nvPr/>
        </p:nvPicPr>
        <p:blipFill>
          <a:blip r:embed="rId4"/>
          <a:stretch>
            <a:fillRect/>
          </a:stretch>
        </p:blipFill>
        <p:spPr>
          <a:xfrm>
            <a:off x="5387655" y="5229200"/>
            <a:ext cx="3228571" cy="1352381"/>
          </a:xfrm>
          <a:prstGeom prst="rect">
            <a:avLst/>
          </a:prstGeom>
        </p:spPr>
      </p:pic>
      <p:sp>
        <p:nvSpPr>
          <p:cNvPr id="5" name="向右箭號 4"/>
          <p:cNvSpPr/>
          <p:nvPr/>
        </p:nvSpPr>
        <p:spPr>
          <a:xfrm>
            <a:off x="3747993" y="5594839"/>
            <a:ext cx="1577467" cy="244142"/>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p:cNvPicPr>
            <a:picLocks noChangeAspect="1"/>
          </p:cNvPicPr>
          <p:nvPr/>
        </p:nvPicPr>
        <p:blipFill>
          <a:blip r:embed="rId3"/>
          <a:stretch>
            <a:fillRect/>
          </a:stretch>
        </p:blipFill>
        <p:spPr>
          <a:xfrm>
            <a:off x="321826" y="905666"/>
            <a:ext cx="7637688" cy="6001040"/>
          </a:xfrm>
          <a:prstGeom prst="rect">
            <a:avLst/>
          </a:prstGeom>
        </p:spPr>
      </p:pic>
      <p:sp>
        <p:nvSpPr>
          <p:cNvPr id="166916" name="Rectangle 3"/>
          <p:cNvSpPr>
            <a:spLocks noGrp="1" noChangeArrowheads="1"/>
          </p:cNvSpPr>
          <p:nvPr>
            <p:ph type="title" idx="4294967295"/>
          </p:nvPr>
        </p:nvSpPr>
        <p:spPr>
          <a:xfrm>
            <a:off x="180975" y="188640"/>
            <a:ext cx="9144000" cy="899239"/>
          </a:xfrm>
        </p:spPr>
        <p:txBody>
          <a:bodyPr lIns="0" rIns="0" bIns="0"/>
          <a:lstStyle/>
          <a:p>
            <a:pPr eaLnBrk="1" hangingPunct="1"/>
            <a:r>
              <a:rPr lang="zh-TW" altLang="en-US" sz="3200" dirty="0" smtClean="0">
                <a:solidFill>
                  <a:srgbClr val="002060"/>
                </a:solidFill>
                <a:latin typeface="華康超明體" pitchFamily="49" charset="-120"/>
                <a:ea typeface="華康超明體" pitchFamily="49" charset="-120"/>
              </a:rPr>
              <a:t>甄選入學招生</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第一階段</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個別報名系統</a:t>
            </a:r>
            <a:r>
              <a:rPr lang="en-US" altLang="zh-TW" sz="3200" dirty="0" smtClean="0">
                <a:solidFill>
                  <a:srgbClr val="002060"/>
                </a:solidFill>
                <a:latin typeface="華康超明體" pitchFamily="49" charset="-120"/>
                <a:ea typeface="華康超明體" pitchFamily="49" charset="-120"/>
              </a:rPr>
              <a:t/>
            </a:r>
            <a:br>
              <a:rPr lang="en-US" altLang="zh-TW" sz="3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rPr>
              <a:t>下載繳款帳號</a:t>
            </a:r>
            <a:r>
              <a:rPr lang="en-US" altLang="zh-TW" kern="1200" dirty="0" smtClean="0">
                <a:solidFill>
                  <a:srgbClr val="FF0000"/>
                </a:solidFill>
                <a:latin typeface="華康超明體" pitchFamily="49" charset="-120"/>
                <a:ea typeface="華康超明體" pitchFamily="49" charset="-120"/>
              </a:rPr>
              <a:t> (</a:t>
            </a:r>
            <a:r>
              <a:rPr lang="zh-TW" altLang="en-US" kern="1200" dirty="0" smtClean="0">
                <a:solidFill>
                  <a:srgbClr val="FF0000"/>
                </a:solidFill>
                <a:latin typeface="華康超明體" pitchFamily="49" charset="-120"/>
                <a:ea typeface="華康超明體" pitchFamily="49" charset="-120"/>
              </a:rPr>
              <a:t>不具低收入戶身分考生）</a:t>
            </a:r>
          </a:p>
        </p:txBody>
      </p:sp>
      <p:sp>
        <p:nvSpPr>
          <p:cNvPr id="433156" name="AutoShape 4"/>
          <p:cNvSpPr>
            <a:spLocks noChangeArrowheads="1"/>
          </p:cNvSpPr>
          <p:nvPr/>
        </p:nvSpPr>
        <p:spPr bwMode="auto">
          <a:xfrm>
            <a:off x="4646401" y="4683319"/>
            <a:ext cx="3313113" cy="714375"/>
          </a:xfrm>
          <a:prstGeom prst="wedgeRectCallout">
            <a:avLst>
              <a:gd name="adj1" fmla="val -108278"/>
              <a:gd name="adj2" fmla="val 59286"/>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可</a:t>
            </a:r>
            <a:r>
              <a:rPr kumimoji="0" lang="zh-TW" altLang="en-US" dirty="0" smtClean="0">
                <a:solidFill>
                  <a:srgbClr val="000000"/>
                </a:solidFill>
                <a:latin typeface="微軟正黑體" pitchFamily="34" charset="-120"/>
                <a:ea typeface="微軟正黑體" pitchFamily="34" charset="-120"/>
              </a:rPr>
              <a:t>下載</a:t>
            </a:r>
            <a:r>
              <a:rPr kumimoji="0" lang="zh-TW" altLang="en-US" dirty="0" smtClean="0">
                <a:solidFill>
                  <a:srgbClr val="FF0000"/>
                </a:solidFill>
                <a:latin typeface="微軟正黑體" pitchFamily="34" charset="-120"/>
                <a:ea typeface="微軟正黑體" pitchFamily="34" charset="-120"/>
              </a:rPr>
              <a:t>臺灣銀行</a:t>
            </a:r>
            <a:r>
              <a:rPr kumimoji="0" lang="zh-TW" altLang="en-US" dirty="0" smtClean="0">
                <a:solidFill>
                  <a:srgbClr val="000000"/>
                </a:solidFill>
                <a:latin typeface="微軟正黑體" pitchFamily="34" charset="-120"/>
                <a:ea typeface="微軟正黑體" pitchFamily="34" charset="-120"/>
              </a:rPr>
              <a:t>繳款單</a:t>
            </a:r>
            <a:r>
              <a:rPr kumimoji="0" lang="zh-TW" altLang="en-US" dirty="0">
                <a:solidFill>
                  <a:srgbClr val="000000"/>
                </a:solidFill>
                <a:latin typeface="微軟正黑體" pitchFamily="34" charset="-120"/>
                <a:ea typeface="微軟正黑體" pitchFamily="34" charset="-120"/>
              </a:rPr>
              <a:t>，也可依照下列繳費方法完成繳費。</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85</a:t>
            </a:fld>
            <a:endParaRPr lang="en-US" altLang="zh-TW"/>
          </a:p>
        </p:txBody>
      </p:sp>
      <p:pic>
        <p:nvPicPr>
          <p:cNvPr id="3" name="圖片 2"/>
          <p:cNvPicPr>
            <a:picLocks noChangeAspect="1"/>
          </p:cNvPicPr>
          <p:nvPr/>
        </p:nvPicPr>
        <p:blipFill>
          <a:blip r:embed="rId4"/>
          <a:stretch>
            <a:fillRect/>
          </a:stretch>
        </p:blipFill>
        <p:spPr>
          <a:xfrm>
            <a:off x="5580112" y="2197693"/>
            <a:ext cx="3161905" cy="1638095"/>
          </a:xfrm>
          <a:prstGeom prst="rect">
            <a:avLst/>
          </a:prstGeom>
        </p:spPr>
      </p:pic>
      <p:sp>
        <p:nvSpPr>
          <p:cNvPr id="7" name="矩形 6"/>
          <p:cNvSpPr/>
          <p:nvPr/>
        </p:nvSpPr>
        <p:spPr>
          <a:xfrm>
            <a:off x="6306556" y="1960771"/>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410942" y="3054364"/>
            <a:ext cx="1377413"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2410942" y="5157192"/>
            <a:ext cx="1377413"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2695161" y="3212976"/>
            <a:ext cx="148647"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2627784" y="5300038"/>
            <a:ext cx="148647"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2410941" y="6165304"/>
            <a:ext cx="1377413"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2695160" y="6275222"/>
            <a:ext cx="148647"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40" name="Text Box 6"/>
          <p:cNvSpPr txBox="1">
            <a:spLocks noChangeArrowheads="1"/>
          </p:cNvSpPr>
          <p:nvPr/>
        </p:nvSpPr>
        <p:spPr bwMode="auto">
          <a:xfrm>
            <a:off x="290221" y="5044896"/>
            <a:ext cx="4786314" cy="1200329"/>
          </a:xfrm>
          <a:prstGeom prst="rect">
            <a:avLst/>
          </a:prstGeom>
          <a:solidFill>
            <a:srgbClr val="800000"/>
          </a:solidFill>
          <a:ln w="9525">
            <a:noFill/>
            <a:miter lim="800000"/>
            <a:headEnd/>
            <a:tailEnd/>
          </a:ln>
        </p:spPr>
        <p:txBody>
          <a:bodyPr wrap="square">
            <a:spAutoFit/>
          </a:bodyPr>
          <a:lstStyle/>
          <a:p>
            <a:pPr>
              <a:spcBef>
                <a:spcPct val="50000"/>
              </a:spcBef>
            </a:pPr>
            <a:r>
              <a:rPr lang="zh-TW" altLang="en-US" sz="2400" dirty="0">
                <a:solidFill>
                  <a:schemeClr val="bg1"/>
                </a:solidFill>
                <a:latin typeface="微軟正黑體" pitchFamily="34" charset="-120"/>
                <a:ea typeface="微軟正黑體" pitchFamily="34" charset="-120"/>
              </a:rPr>
              <a:t>此繳款帳號每人不相同，考生切勿以他人之繳款帳號繳費或與他人合併</a:t>
            </a:r>
            <a:r>
              <a:rPr lang="zh-TW" altLang="en-US" sz="2400" dirty="0" smtClean="0">
                <a:solidFill>
                  <a:srgbClr val="FFFFFF"/>
                </a:solidFill>
                <a:latin typeface="微軟正黑體" pitchFamily="34" charset="-120"/>
                <a:ea typeface="微軟正黑體" pitchFamily="34" charset="-120"/>
              </a:rPr>
              <a:t>繳費</a:t>
            </a:r>
            <a:endParaRPr lang="zh-TW" altLang="en-US" dirty="0">
              <a:solidFill>
                <a:srgbClr val="FFFFFF"/>
              </a:solidFill>
              <a:latin typeface="微軟正黑體" pitchFamily="34" charset="-120"/>
              <a:ea typeface="微軟正黑體" pitchFamily="34" charset="-120"/>
            </a:endParaRPr>
          </a:p>
        </p:txBody>
      </p:sp>
      <p:sp>
        <p:nvSpPr>
          <p:cNvPr id="167941" name="Rectangle 7"/>
          <p:cNvSpPr>
            <a:spLocks noChangeArrowheads="1"/>
          </p:cNvSpPr>
          <p:nvPr/>
        </p:nvSpPr>
        <p:spPr bwMode="auto">
          <a:xfrm>
            <a:off x="416427" y="1268759"/>
            <a:ext cx="4533902" cy="3693319"/>
          </a:xfrm>
          <a:prstGeom prst="rect">
            <a:avLst/>
          </a:prstGeom>
          <a:noFill/>
          <a:ln w="9525">
            <a:noFill/>
            <a:miter lim="800000"/>
            <a:headEnd/>
            <a:tailEnd/>
          </a:ln>
        </p:spPr>
        <p:txBody>
          <a:bodyPr wrap="square">
            <a:spAutoFit/>
          </a:bodyPr>
          <a:lstStyle/>
          <a:p>
            <a:r>
              <a:rPr lang="zh-TW" altLang="en-US" dirty="0">
                <a:latin typeface="微軟正黑體" pitchFamily="34" charset="-120"/>
                <a:ea typeface="微軟正黑體" pitchFamily="34" charset="-120"/>
              </a:rPr>
              <a:t>繳費方式有</a:t>
            </a:r>
            <a:r>
              <a:rPr lang="zh-TW" altLang="en-US" dirty="0" smtClean="0">
                <a:latin typeface="微軟正黑體" pitchFamily="34" charset="-120"/>
                <a:ea typeface="微軟正黑體" pitchFamily="34" charset="-120"/>
              </a:rPr>
              <a:t>下列</a:t>
            </a:r>
            <a:r>
              <a:rPr lang="en-US" altLang="zh-TW" dirty="0" smtClean="0">
                <a:latin typeface="微軟正黑體" pitchFamily="34" charset="-120"/>
                <a:ea typeface="微軟正黑體" pitchFamily="34" charset="-120"/>
              </a:rPr>
              <a:t>4</a:t>
            </a:r>
            <a:r>
              <a:rPr lang="zh-TW" altLang="en-US" dirty="0" smtClean="0">
                <a:latin typeface="微軟正黑體" pitchFamily="34" charset="-120"/>
                <a:ea typeface="微軟正黑體" pitchFamily="34" charset="-120"/>
              </a:rPr>
              <a:t>種</a:t>
            </a:r>
            <a:r>
              <a:rPr lang="zh-TW" altLang="en-US" dirty="0">
                <a:latin typeface="微軟正黑體" pitchFamily="34" charset="-120"/>
                <a:ea typeface="微軟正黑體" pitchFamily="34" charset="-120"/>
              </a:rPr>
              <a:t>，請考生自行擇一</a:t>
            </a:r>
          </a:p>
          <a:p>
            <a:r>
              <a:rPr lang="zh-TW" altLang="en-US" dirty="0">
                <a:latin typeface="微軟正黑體" pitchFamily="34" charset="-120"/>
                <a:ea typeface="微軟正黑體" pitchFamily="34" charset="-120"/>
              </a:rPr>
              <a:t>方式辦理： </a:t>
            </a:r>
          </a:p>
          <a:p>
            <a:pPr marL="1073150" lvl="1" indent="-893763"/>
            <a:r>
              <a:rPr lang="zh-TW" altLang="en-US" dirty="0">
                <a:latin typeface="微軟正黑體" pitchFamily="34" charset="-120"/>
                <a:ea typeface="微軟正黑體" pitchFamily="34" charset="-120"/>
              </a:rPr>
              <a:t>方式一</a:t>
            </a:r>
            <a:r>
              <a:rPr lang="zh-TW" altLang="en-US" dirty="0" smtClean="0">
                <a:latin typeface="微軟正黑體" pitchFamily="34" charset="-120"/>
                <a:ea typeface="微軟正黑體" pitchFamily="34" charset="-120"/>
              </a:rPr>
              <a:t>：持</a:t>
            </a:r>
            <a:r>
              <a:rPr lang="zh-TW" altLang="en-US" dirty="0">
                <a:latin typeface="微軟正黑體" pitchFamily="34" charset="-120"/>
                <a:ea typeface="微軟正黑體" pitchFamily="34" charset="-120"/>
              </a:rPr>
              <a:t>具轉帳功能金融卡</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不限本人</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至金融機構自動櫃員機</a:t>
            </a:r>
            <a:r>
              <a:rPr lang="en-US" altLang="zh-TW" dirty="0">
                <a:latin typeface="微軟正黑體" pitchFamily="34" charset="-120"/>
                <a:ea typeface="微軟正黑體" pitchFamily="34" charset="-120"/>
              </a:rPr>
              <a:t>(ATM)</a:t>
            </a:r>
            <a:r>
              <a:rPr lang="zh-TW" altLang="en-US" dirty="0">
                <a:latin typeface="微軟正黑體" pitchFamily="34" charset="-120"/>
                <a:ea typeface="微軟正黑體" pitchFamily="34" charset="-120"/>
              </a:rPr>
              <a:t>及網路</a:t>
            </a:r>
            <a:r>
              <a:rPr lang="en-US" altLang="zh-TW" dirty="0">
                <a:latin typeface="微軟正黑體" pitchFamily="34" charset="-120"/>
                <a:ea typeface="微軟正黑體" pitchFamily="34" charset="-120"/>
              </a:rPr>
              <a:t>ATM(</a:t>
            </a:r>
            <a:r>
              <a:rPr lang="zh-TW" altLang="en-US" dirty="0">
                <a:latin typeface="微軟正黑體" pitchFamily="34" charset="-120"/>
                <a:ea typeface="微軟正黑體" pitchFamily="34" charset="-120"/>
              </a:rPr>
              <a:t>每日</a:t>
            </a:r>
            <a:r>
              <a:rPr lang="en-US" altLang="zh-TW" dirty="0">
                <a:latin typeface="微軟正黑體" pitchFamily="34" charset="-120"/>
                <a:ea typeface="微軟正黑體" pitchFamily="34" charset="-120"/>
              </a:rPr>
              <a:t>24</a:t>
            </a:r>
            <a:r>
              <a:rPr lang="zh-TW" altLang="en-US" dirty="0">
                <a:latin typeface="微軟正黑體" pitchFamily="34" charset="-120"/>
                <a:ea typeface="微軟正黑體" pitchFamily="34" charset="-120"/>
              </a:rPr>
              <a:t>小時</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轉帳繳款</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手續費自付</a:t>
            </a:r>
            <a:r>
              <a:rPr lang="en-US" altLang="zh-TW" dirty="0">
                <a:latin typeface="微軟正黑體" pitchFamily="34" charset="-120"/>
                <a:ea typeface="微軟正黑體" pitchFamily="34" charset="-120"/>
              </a:rPr>
              <a:t>)</a:t>
            </a:r>
          </a:p>
          <a:p>
            <a:pPr marL="1073150" lvl="1" indent="-893763"/>
            <a:r>
              <a:rPr lang="zh-TW" altLang="en-US" dirty="0">
                <a:latin typeface="微軟正黑體" pitchFamily="34" charset="-120"/>
                <a:ea typeface="微軟正黑體" pitchFamily="34" charset="-120"/>
              </a:rPr>
              <a:t>方式二：</a:t>
            </a:r>
            <a:r>
              <a:rPr lang="zh-TW" altLang="en-US" dirty="0" smtClean="0">
                <a:latin typeface="微軟正黑體" pitchFamily="34" charset="-120"/>
                <a:ea typeface="微軟正黑體" pitchFamily="34" charset="-120"/>
              </a:rPr>
              <a:t>至臺灣銀行臨</a:t>
            </a:r>
            <a:r>
              <a:rPr lang="zh-TW" altLang="en-US" dirty="0">
                <a:latin typeface="微軟正黑體" pitchFamily="34" charset="-120"/>
                <a:ea typeface="微軟正黑體" pitchFamily="34" charset="-120"/>
              </a:rPr>
              <a:t>櫃</a:t>
            </a:r>
            <a:r>
              <a:rPr lang="zh-TW" altLang="en-US" dirty="0" smtClean="0">
                <a:latin typeface="微軟正黑體" pitchFamily="34" charset="-120"/>
                <a:ea typeface="微軟正黑體" pitchFamily="34" charset="-120"/>
              </a:rPr>
              <a:t>繳款 </a:t>
            </a:r>
            <a:r>
              <a:rPr lang="en-US" altLang="zh-TW" dirty="0" smtClean="0">
                <a:latin typeface="微軟正黑體" pitchFamily="34" charset="-120"/>
                <a:ea typeface="微軟正黑體" pitchFamily="34" charset="-120"/>
              </a:rPr>
              <a:t>(</a:t>
            </a:r>
            <a:r>
              <a:rPr lang="zh-TW" altLang="en-US" dirty="0">
                <a:latin typeface="微軟正黑體" pitchFamily="34" charset="-120"/>
                <a:ea typeface="微軟正黑體" pitchFamily="34" charset="-120"/>
              </a:rPr>
              <a:t>手續費新臺幣</a:t>
            </a:r>
            <a:r>
              <a:rPr lang="en-US" altLang="zh-TW" dirty="0">
                <a:latin typeface="微軟正黑體" pitchFamily="34" charset="-120"/>
                <a:ea typeface="微軟正黑體" pitchFamily="34" charset="-120"/>
              </a:rPr>
              <a:t>10</a:t>
            </a:r>
            <a:r>
              <a:rPr lang="zh-TW" altLang="en-US" dirty="0">
                <a:latin typeface="微軟正黑體" pitchFamily="34" charset="-120"/>
                <a:ea typeface="微軟正黑體" pitchFamily="34" charset="-120"/>
              </a:rPr>
              <a:t>元</a:t>
            </a:r>
            <a:r>
              <a:rPr lang="en-US" altLang="zh-TW" dirty="0">
                <a:latin typeface="微軟正黑體" pitchFamily="34" charset="-120"/>
                <a:ea typeface="微軟正黑體" pitchFamily="34" charset="-120"/>
              </a:rPr>
              <a:t>)</a:t>
            </a:r>
          </a:p>
          <a:p>
            <a:pPr marL="1073150" lvl="1" indent="-893763"/>
            <a:r>
              <a:rPr lang="zh-TW" altLang="en-US" dirty="0">
                <a:latin typeface="微軟正黑體" pitchFamily="34" charset="-120"/>
                <a:ea typeface="微軟正黑體" pitchFamily="34" charset="-120"/>
              </a:rPr>
              <a:t>方式三：至各金融機構櫃檯辦理跨行匯款</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手續費新臺幣</a:t>
            </a:r>
            <a:r>
              <a:rPr lang="en-US" altLang="zh-TW" dirty="0">
                <a:latin typeface="微軟正黑體" pitchFamily="34" charset="-120"/>
                <a:ea typeface="微軟正黑體" pitchFamily="34" charset="-120"/>
              </a:rPr>
              <a:t>30~100</a:t>
            </a:r>
            <a:r>
              <a:rPr lang="zh-TW" altLang="en-US" dirty="0">
                <a:latin typeface="微軟正黑體" pitchFamily="34" charset="-120"/>
                <a:ea typeface="微軟正黑體" pitchFamily="34" charset="-120"/>
              </a:rPr>
              <a:t>元，依各金融機構規定</a:t>
            </a:r>
            <a:r>
              <a:rPr lang="en-US" altLang="zh-TW" dirty="0" smtClean="0">
                <a:latin typeface="微軟正黑體" pitchFamily="34" charset="-120"/>
                <a:ea typeface="微軟正黑體" pitchFamily="34" charset="-120"/>
              </a:rPr>
              <a:t>)</a:t>
            </a:r>
          </a:p>
          <a:p>
            <a:pPr marL="1073150" lvl="1" indent="-893763"/>
            <a:r>
              <a:rPr lang="zh-TW" altLang="en-US" dirty="0" smtClean="0">
                <a:latin typeface="微軟正黑體" pitchFamily="34" charset="-120"/>
                <a:ea typeface="微軟正黑體" pitchFamily="34" charset="-120"/>
              </a:rPr>
              <a:t>方式</a:t>
            </a:r>
            <a:r>
              <a:rPr lang="zh-TW" altLang="en-US" dirty="0">
                <a:latin typeface="微軟正黑體" pitchFamily="34" charset="-120"/>
                <a:ea typeface="微軟正黑體" pitchFamily="34" charset="-120"/>
              </a:rPr>
              <a:t>四：網路</a:t>
            </a:r>
            <a:r>
              <a:rPr lang="en-US" altLang="zh-TW" dirty="0">
                <a:latin typeface="微軟正黑體" pitchFamily="34" charset="-120"/>
                <a:ea typeface="微軟正黑體" pitchFamily="34" charset="-120"/>
              </a:rPr>
              <a:t>ATM</a:t>
            </a:r>
            <a:r>
              <a:rPr lang="zh-TW" altLang="en-US" dirty="0">
                <a:latin typeface="微軟正黑體" pitchFamily="34" charset="-120"/>
                <a:ea typeface="微軟正黑體" pitchFamily="34" charset="-120"/>
              </a:rPr>
              <a:t>轉帳繳款</a:t>
            </a:r>
          </a:p>
          <a:p>
            <a:pPr marL="1073150" lvl="1" indent="-893763"/>
            <a:endParaRPr lang="zh-TW" altLang="en-US" dirty="0">
              <a:latin typeface="微軟正黑體" pitchFamily="34" charset="-120"/>
              <a:ea typeface="微軟正黑體" pitchFamily="34" charset="-120"/>
            </a:endParaRPr>
          </a:p>
        </p:txBody>
      </p:sp>
      <p:sp>
        <p:nvSpPr>
          <p:cNvPr id="167943" name="Rectangle 3"/>
          <p:cNvSpPr>
            <a:spLocks noChangeArrowheads="1"/>
          </p:cNvSpPr>
          <p:nvPr/>
        </p:nvSpPr>
        <p:spPr bwMode="auto">
          <a:xfrm>
            <a:off x="180975" y="116632"/>
            <a:ext cx="9144000" cy="942392"/>
          </a:xfrm>
          <a:prstGeom prst="rect">
            <a:avLst/>
          </a:prstGeom>
          <a:noFill/>
          <a:ln w="9525">
            <a:noFill/>
            <a:miter lim="800000"/>
            <a:headEnd/>
            <a:tailEnd/>
          </a:ln>
        </p:spPr>
        <p:txBody>
          <a:bodyPr lIns="0" rIns="0" bIns="0" anchor="ctr"/>
          <a:lstStyle/>
          <a:p>
            <a:r>
              <a:rPr lang="zh-TW" altLang="en-US" sz="3200" dirty="0" smtClean="0">
                <a:solidFill>
                  <a:srgbClr val="002060"/>
                </a:solidFill>
                <a:latin typeface="華康超明體" pitchFamily="49" charset="-120"/>
                <a:ea typeface="華康超明體" pitchFamily="49" charset="-120"/>
              </a:rPr>
              <a:t>甄選入</a:t>
            </a:r>
            <a:r>
              <a:rPr lang="zh-TW" altLang="en-US" sz="3200" dirty="0" smtClean="0">
                <a:solidFill>
                  <a:srgbClr val="002060"/>
                </a:solidFill>
                <a:latin typeface="華康超明體" pitchFamily="49" charset="-120"/>
                <a:ea typeface="華康超明體" pitchFamily="49" charset="-120"/>
                <a:cs typeface="+mj-cs"/>
              </a:rPr>
              <a:t>學招生</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第一階段</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個別報名系統</a:t>
            </a:r>
            <a:endParaRPr lang="en-US" altLang="zh-TW" sz="3200" dirty="0" smtClean="0">
              <a:solidFill>
                <a:srgbClr val="002060"/>
              </a:solidFill>
              <a:latin typeface="華康超明體" pitchFamily="49" charset="-120"/>
              <a:ea typeface="華康超明體" pitchFamily="49" charset="-120"/>
            </a:endParaRPr>
          </a:p>
          <a:p>
            <a:r>
              <a:rPr lang="zh-TW" altLang="en-US" sz="2800" dirty="0" smtClean="0">
                <a:solidFill>
                  <a:srgbClr val="FF0000"/>
                </a:solidFill>
                <a:latin typeface="華康超明體" pitchFamily="49" charset="-120"/>
                <a:ea typeface="華康超明體" pitchFamily="49" charset="-120"/>
                <a:cs typeface="+mj-cs"/>
              </a:rPr>
              <a:t>下載繳款帳號</a:t>
            </a:r>
            <a:r>
              <a:rPr lang="en-US" altLang="zh-TW" sz="2800" dirty="0" smtClean="0">
                <a:solidFill>
                  <a:srgbClr val="FF0000"/>
                </a:solidFill>
                <a:latin typeface="華康超明體" pitchFamily="49" charset="-120"/>
                <a:ea typeface="華康超明體" pitchFamily="49" charset="-120"/>
                <a:cs typeface="+mj-cs"/>
              </a:rPr>
              <a:t> (</a:t>
            </a:r>
            <a:r>
              <a:rPr lang="zh-TW" altLang="en-US" sz="2800" dirty="0">
                <a:solidFill>
                  <a:srgbClr val="FF0000"/>
                </a:solidFill>
                <a:latin typeface="華康超明體" pitchFamily="49" charset="-120"/>
                <a:ea typeface="華康超明體" pitchFamily="49" charset="-120"/>
                <a:cs typeface="+mj-cs"/>
              </a:rPr>
              <a:t>不具低收入戶身分考生）</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86</a:t>
            </a:fld>
            <a:endParaRPr lang="en-US" altLang="zh-TW"/>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20072" y="1268759"/>
            <a:ext cx="3704752" cy="5086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6516216" y="1844824"/>
            <a:ext cx="129614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6552363" y="4467997"/>
            <a:ext cx="129614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6493369" y="3258629"/>
            <a:ext cx="382887"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7308304" y="3252530"/>
            <a:ext cx="382887"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7297348" y="5733256"/>
            <a:ext cx="382887"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493369" y="5733255"/>
            <a:ext cx="382887"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3"/>
          <a:stretch>
            <a:fillRect/>
          </a:stretch>
        </p:blipFill>
        <p:spPr>
          <a:xfrm>
            <a:off x="849082" y="1281776"/>
            <a:ext cx="7708891" cy="5435757"/>
          </a:xfrm>
          <a:prstGeom prst="rect">
            <a:avLst/>
          </a:prstGeom>
        </p:spPr>
      </p:pic>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87</a:t>
            </a:fld>
            <a:endParaRPr lang="en-US" altLang="zh-TW"/>
          </a:p>
        </p:txBody>
      </p:sp>
      <p:sp>
        <p:nvSpPr>
          <p:cNvPr id="4" name="Rectangle 3"/>
          <p:cNvSpPr txBox="1">
            <a:spLocks noChangeArrowheads="1"/>
          </p:cNvSpPr>
          <p:nvPr/>
        </p:nvSpPr>
        <p:spPr bwMode="auto">
          <a:xfrm>
            <a:off x="180975" y="188640"/>
            <a:ext cx="9144000" cy="899239"/>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新特明體" pitchFamily="49" charset="-120"/>
              </a:defRPr>
            </a:lvl2pPr>
            <a:lvl3pPr algn="l" rtl="0" eaLnBrk="0" fontAlgn="base" hangingPunct="0">
              <a:spcBef>
                <a:spcPct val="0"/>
              </a:spcBef>
              <a:spcAft>
                <a:spcPct val="0"/>
              </a:spcAft>
              <a:defRPr kumimoji="1" sz="2800">
                <a:solidFill>
                  <a:schemeClr val="tx2"/>
                </a:solidFill>
                <a:latin typeface="Arial" charset="0"/>
                <a:ea typeface="華康新特明體" pitchFamily="49" charset="-120"/>
              </a:defRPr>
            </a:lvl3pPr>
            <a:lvl4pPr algn="l" rtl="0" eaLnBrk="0" fontAlgn="base" hangingPunct="0">
              <a:spcBef>
                <a:spcPct val="0"/>
              </a:spcBef>
              <a:spcAft>
                <a:spcPct val="0"/>
              </a:spcAft>
              <a:defRPr kumimoji="1" sz="2800">
                <a:solidFill>
                  <a:schemeClr val="tx2"/>
                </a:solidFill>
                <a:latin typeface="Arial" charset="0"/>
                <a:ea typeface="華康新特明體" pitchFamily="49" charset="-120"/>
              </a:defRPr>
            </a:lvl4pPr>
            <a:lvl5pPr algn="l" rtl="0" eaLnBrk="0" fontAlgn="base" hangingPunct="0">
              <a:spcBef>
                <a:spcPct val="0"/>
              </a:spcBef>
              <a:spcAft>
                <a:spcPct val="0"/>
              </a:spcAft>
              <a:defRPr kumimoji="1" sz="2800">
                <a:solidFill>
                  <a:schemeClr val="tx2"/>
                </a:solidFill>
                <a:latin typeface="Arial" charset="0"/>
                <a:ea typeface="華康新特明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3200" dirty="0" smtClean="0">
                <a:solidFill>
                  <a:srgbClr val="002060"/>
                </a:solidFill>
                <a:latin typeface="華康超明體" pitchFamily="49" charset="-120"/>
                <a:ea typeface="華康超明體" pitchFamily="49" charset="-120"/>
              </a:rPr>
              <a:t>甄選入學招生</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第一階段</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個別報名系統</a:t>
            </a:r>
            <a:r>
              <a:rPr lang="en-US" altLang="zh-TW" sz="3200" dirty="0" smtClean="0">
                <a:solidFill>
                  <a:srgbClr val="002060"/>
                </a:solidFill>
                <a:latin typeface="華康超明體" pitchFamily="49" charset="-120"/>
                <a:ea typeface="華康超明體" pitchFamily="49" charset="-120"/>
              </a:rPr>
              <a:t/>
            </a:r>
            <a:br>
              <a:rPr lang="en-US" altLang="zh-TW" sz="3200" dirty="0" smtClean="0">
                <a:solidFill>
                  <a:srgbClr val="002060"/>
                </a:solidFill>
                <a:latin typeface="華康超明體" pitchFamily="49" charset="-120"/>
                <a:ea typeface="華康超明體" pitchFamily="49" charset="-120"/>
              </a:rPr>
            </a:br>
            <a:r>
              <a:rPr lang="zh-TW" altLang="en-US" sz="3200" dirty="0" smtClean="0">
                <a:solidFill>
                  <a:srgbClr val="FF0000"/>
                </a:solidFill>
                <a:latin typeface="華康超明體" pitchFamily="49" charset="-120"/>
                <a:ea typeface="華康超明體" pitchFamily="49" charset="-120"/>
              </a:rPr>
              <a:t>隱私權保護政策聲明</a:t>
            </a:r>
            <a:endParaRPr lang="zh-TW" altLang="en-US" kern="1200" dirty="0" smtClean="0">
              <a:solidFill>
                <a:srgbClr val="FF0000"/>
              </a:solidFill>
              <a:latin typeface="華康超明體" pitchFamily="49" charset="-120"/>
              <a:ea typeface="華康超明體" pitchFamily="49" charset="-120"/>
            </a:endParaRPr>
          </a:p>
        </p:txBody>
      </p:sp>
      <p:sp>
        <p:nvSpPr>
          <p:cNvPr id="5" name="AutoShape 4"/>
          <p:cNvSpPr>
            <a:spLocks noChangeArrowheads="1"/>
          </p:cNvSpPr>
          <p:nvPr/>
        </p:nvSpPr>
        <p:spPr bwMode="auto">
          <a:xfrm>
            <a:off x="4703528" y="764704"/>
            <a:ext cx="4301740" cy="1368152"/>
          </a:xfrm>
          <a:prstGeom prst="wedgeRectCallout">
            <a:avLst>
              <a:gd name="adj1" fmla="val -100475"/>
              <a:gd name="adj2" fmla="val 6507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marL="204788" indent="-204788">
              <a:buFont typeface="Wingdings" pitchFamily="2" charset="2"/>
              <a:buChar char="u"/>
            </a:pPr>
            <a:r>
              <a:rPr kumimoji="0" lang="zh-TW" altLang="en-US" sz="1600" dirty="0" smtClean="0">
                <a:latin typeface="微軟正黑體" pitchFamily="34" charset="-120"/>
                <a:ea typeface="微軟正黑體" pitchFamily="34" charset="-120"/>
              </a:rPr>
              <a:t>非低收入戶考生於繳費完成約</a:t>
            </a:r>
            <a:r>
              <a:rPr kumimoji="0" lang="en-US" altLang="zh-TW" sz="1600" dirty="0" smtClean="0">
                <a:latin typeface="微軟正黑體" pitchFamily="34" charset="-120"/>
                <a:ea typeface="微軟正黑體" pitchFamily="34" charset="-120"/>
              </a:rPr>
              <a:t>2</a:t>
            </a:r>
            <a:r>
              <a:rPr kumimoji="0" lang="zh-TW" altLang="en-US" sz="1600" dirty="0" smtClean="0">
                <a:latin typeface="微軟正黑體" pitchFamily="34" charset="-120"/>
                <a:ea typeface="微軟正黑體" pitchFamily="34" charset="-120"/>
              </a:rPr>
              <a:t>小時後，重新登入系統將</a:t>
            </a:r>
            <a:r>
              <a:rPr kumimoji="0" lang="zh-TW" altLang="en-US" sz="1600" dirty="0">
                <a:latin typeface="微軟正黑體" pitchFamily="34" charset="-120"/>
                <a:ea typeface="微軟正黑體" pitchFamily="34" charset="-120"/>
              </a:rPr>
              <a:t>直接</a:t>
            </a:r>
            <a:r>
              <a:rPr kumimoji="0" lang="zh-TW" altLang="en-US" sz="1600" dirty="0" smtClean="0">
                <a:latin typeface="微軟正黑體" pitchFamily="34" charset="-120"/>
                <a:ea typeface="微軟正黑體" pitchFamily="34" charset="-120"/>
              </a:rPr>
              <a:t>導入二、隱私權保護政策聲明</a:t>
            </a:r>
            <a:r>
              <a:rPr kumimoji="0" lang="en-US" altLang="zh-TW" sz="1600" dirty="0" smtClean="0">
                <a:latin typeface="微軟正黑體" pitchFamily="34" charset="-120"/>
                <a:ea typeface="微軟正黑體" pitchFamily="34" charset="-120"/>
              </a:rPr>
              <a:t>(</a:t>
            </a:r>
            <a:r>
              <a:rPr kumimoji="0" lang="zh-TW" altLang="en-US" sz="1600" dirty="0" smtClean="0">
                <a:latin typeface="微軟正黑體" pitchFamily="34" charset="-120"/>
                <a:ea typeface="微軟正黑體" pitchFamily="34" charset="-120"/>
              </a:rPr>
              <a:t>代表繳費成功）</a:t>
            </a:r>
            <a:endParaRPr kumimoji="0" lang="en-US" altLang="zh-TW" sz="1600" dirty="0" smtClean="0">
              <a:latin typeface="微軟正黑體" pitchFamily="34" charset="-120"/>
              <a:ea typeface="微軟正黑體" pitchFamily="34" charset="-120"/>
            </a:endParaRPr>
          </a:p>
          <a:p>
            <a:pPr marL="204788" indent="-204788">
              <a:buFont typeface="Wingdings" pitchFamily="2" charset="2"/>
              <a:buChar char="u"/>
            </a:pPr>
            <a:r>
              <a:rPr kumimoji="0" lang="zh-TW" altLang="en-US" sz="1600" dirty="0" smtClean="0">
                <a:latin typeface="微軟正黑體" pitchFamily="34" charset="-120"/>
                <a:ea typeface="微軟正黑體" pitchFamily="34" charset="-120"/>
              </a:rPr>
              <a:t>低收入戶考生直接</a:t>
            </a:r>
            <a:r>
              <a:rPr kumimoji="0" lang="zh-TW" altLang="en-US" sz="1600" dirty="0">
                <a:latin typeface="微軟正黑體" pitchFamily="34" charset="-120"/>
                <a:ea typeface="微軟正黑體" pitchFamily="34" charset="-120"/>
              </a:rPr>
              <a:t>導入二、隱私權保護政策聲明</a:t>
            </a:r>
            <a:r>
              <a:rPr kumimoji="0" lang="zh-TW" altLang="en-US" sz="1600" dirty="0" smtClean="0">
                <a:latin typeface="微軟正黑體" pitchFamily="34" charset="-120"/>
                <a:ea typeface="微軟正黑體" pitchFamily="34" charset="-120"/>
              </a:rPr>
              <a:t>後，進行下一步驟選填校系科</a:t>
            </a:r>
            <a:r>
              <a:rPr kumimoji="0" lang="en-US" altLang="zh-TW" sz="1600" dirty="0" smtClean="0">
                <a:latin typeface="微軟正黑體" pitchFamily="34" charset="-120"/>
                <a:ea typeface="微軟正黑體" pitchFamily="34" charset="-120"/>
              </a:rPr>
              <a:t>(</a:t>
            </a:r>
            <a:r>
              <a:rPr kumimoji="0" lang="zh-TW" altLang="en-US" sz="1600" dirty="0" smtClean="0">
                <a:latin typeface="微軟正黑體" pitchFamily="34" charset="-120"/>
                <a:ea typeface="微軟正黑體" pitchFamily="34" charset="-120"/>
              </a:rPr>
              <a:t>組</a:t>
            </a:r>
            <a:r>
              <a:rPr kumimoji="0" lang="en-US" altLang="zh-TW" sz="1600" dirty="0" smtClean="0">
                <a:latin typeface="微軟正黑體" pitchFamily="34" charset="-120"/>
                <a:ea typeface="微軟正黑體" pitchFamily="34" charset="-120"/>
              </a:rPr>
              <a:t>)</a:t>
            </a:r>
            <a:r>
              <a:rPr kumimoji="0" lang="zh-TW" altLang="en-US" sz="1600" dirty="0" smtClean="0">
                <a:latin typeface="微軟正黑體" pitchFamily="34" charset="-120"/>
                <a:ea typeface="微軟正黑體" pitchFamily="34" charset="-120"/>
              </a:rPr>
              <a:t>學程</a:t>
            </a:r>
            <a:endParaRPr kumimoji="0" lang="zh-TW" altLang="en-US" sz="1600" dirty="0">
              <a:latin typeface="微軟正黑體" pitchFamily="34" charset="-120"/>
              <a:ea typeface="微軟正黑體" pitchFamily="34" charset="-120"/>
            </a:endParaRPr>
          </a:p>
        </p:txBody>
      </p:sp>
      <p:sp>
        <p:nvSpPr>
          <p:cNvPr id="6" name="文字方塊 5"/>
          <p:cNvSpPr txBox="1"/>
          <p:nvPr/>
        </p:nvSpPr>
        <p:spPr>
          <a:xfrm>
            <a:off x="971600" y="6490211"/>
            <a:ext cx="7272808" cy="323165"/>
          </a:xfrm>
          <a:prstGeom prst="rect">
            <a:avLst/>
          </a:prstGeom>
          <a:solidFill>
            <a:srgbClr val="FF0000"/>
          </a:solidFill>
          <a:ln w="9525" algn="ctr">
            <a:solidFill>
              <a:srgbClr val="78C85D"/>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r>
              <a:rPr lang="zh-TW" altLang="en-US" sz="1200" b="1" dirty="0">
                <a:solidFill>
                  <a:schemeClr val="bg1"/>
                </a:solidFill>
              </a:rPr>
              <a:t>建議考生不要使用手機或平版電腦</a:t>
            </a:r>
            <a:r>
              <a:rPr lang="zh-TW" altLang="en-US" sz="1200" b="1" dirty="0" smtClean="0">
                <a:solidFill>
                  <a:schemeClr val="bg1"/>
                </a:solidFill>
              </a:rPr>
              <a:t>登入使用</a:t>
            </a:r>
            <a:r>
              <a:rPr lang="zh-TW" altLang="en-US" sz="1200" b="1" dirty="0">
                <a:solidFill>
                  <a:schemeClr val="bg1"/>
                </a:solidFill>
              </a:rPr>
              <a:t>招生各系統，避免畫面資訊閱覽不完全，漏登資料而影響權益。</a:t>
            </a:r>
          </a:p>
        </p:txBody>
      </p:sp>
      <p:sp>
        <p:nvSpPr>
          <p:cNvPr id="8" name="矩形 7"/>
          <p:cNvSpPr/>
          <p:nvPr/>
        </p:nvSpPr>
        <p:spPr>
          <a:xfrm>
            <a:off x="7092280" y="2348880"/>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4149053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267815" y="967306"/>
            <a:ext cx="8418985" cy="5887318"/>
          </a:xfrm>
          <a:prstGeom prst="rect">
            <a:avLst/>
          </a:prstGeom>
        </p:spPr>
      </p:pic>
      <p:sp>
        <p:nvSpPr>
          <p:cNvPr id="115715" name="Rectangle 3"/>
          <p:cNvSpPr>
            <a:spLocks noGrp="1" noChangeArrowheads="1"/>
          </p:cNvSpPr>
          <p:nvPr>
            <p:ph type="title" idx="4294967295"/>
          </p:nvPr>
        </p:nvSpPr>
        <p:spPr>
          <a:xfrm>
            <a:off x="180975" y="121298"/>
            <a:ext cx="8664445" cy="812152"/>
          </a:xfrm>
        </p:spPr>
        <p:txBody>
          <a:bodyPr lIns="0" rIns="0" bIns="0"/>
          <a:lstStyle/>
          <a:p>
            <a:pPr eaLnBrk="1" hangingPunct="1"/>
            <a:r>
              <a:rPr lang="zh-TW" altLang="en-US" sz="3200" dirty="0" smtClean="0">
                <a:solidFill>
                  <a:srgbClr val="002060"/>
                </a:solidFill>
                <a:latin typeface="華康超明體" pitchFamily="49" charset="-120"/>
                <a:ea typeface="華康超明體" pitchFamily="49" charset="-120"/>
              </a:rPr>
              <a:t>甄選入學招生</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第一階段</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個別報名系統</a:t>
            </a:r>
            <a:r>
              <a:rPr lang="en-US" altLang="zh-TW" sz="3200" dirty="0" smtClean="0">
                <a:solidFill>
                  <a:srgbClr val="002060"/>
                </a:solidFill>
                <a:latin typeface="華康超明體" pitchFamily="49" charset="-120"/>
                <a:ea typeface="華康超明體" pitchFamily="49" charset="-120"/>
              </a:rPr>
              <a:t/>
            </a:r>
            <a:br>
              <a:rPr lang="en-US" altLang="zh-TW" sz="3200" dirty="0" smtClean="0">
                <a:solidFill>
                  <a:srgbClr val="002060"/>
                </a:solidFill>
                <a:latin typeface="華康超明體" pitchFamily="49" charset="-120"/>
                <a:ea typeface="華康超明體" pitchFamily="49" charset="-120"/>
              </a:rPr>
            </a:br>
            <a:r>
              <a:rPr lang="zh-TW" altLang="en-US" sz="2400" dirty="0" smtClean="0">
                <a:solidFill>
                  <a:srgbClr val="FF0000"/>
                </a:solidFill>
                <a:latin typeface="華康超明體" pitchFamily="49" charset="-120"/>
                <a:ea typeface="華康超明體" pitchFamily="49" charset="-120"/>
              </a:rPr>
              <a:t>考生基本資料確認</a:t>
            </a:r>
            <a:endParaRPr lang="zh-TW" altLang="en-US" sz="2400" kern="1200" dirty="0" smtClean="0">
              <a:solidFill>
                <a:srgbClr val="FF0000"/>
              </a:solidFill>
              <a:latin typeface="華康超明體" pitchFamily="49" charset="-120"/>
              <a:ea typeface="華康超明體" pitchFamily="49" charset="-120"/>
            </a:endParaRPr>
          </a:p>
        </p:txBody>
      </p:sp>
      <p:sp>
        <p:nvSpPr>
          <p:cNvPr id="6" name="AutoShape 4"/>
          <p:cNvSpPr>
            <a:spLocks noChangeArrowheads="1"/>
          </p:cNvSpPr>
          <p:nvPr/>
        </p:nvSpPr>
        <p:spPr bwMode="auto">
          <a:xfrm>
            <a:off x="1147665" y="1111521"/>
            <a:ext cx="5656583" cy="661295"/>
          </a:xfrm>
          <a:prstGeom prst="accentBorderCallout1">
            <a:avLst>
              <a:gd name="adj1" fmla="val 103888"/>
              <a:gd name="adj2" fmla="val 516"/>
              <a:gd name="adj3" fmla="val 223471"/>
              <a:gd name="adj4" fmla="val 571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請</a:t>
            </a:r>
            <a:r>
              <a:rPr kumimoji="0" lang="zh-TW" altLang="en-US" dirty="0" smtClean="0">
                <a:solidFill>
                  <a:srgbClr val="000000"/>
                </a:solidFill>
                <a:latin typeface="微軟正黑體" pitchFamily="34" charset="-120"/>
                <a:ea typeface="微軟正黑體" pitchFamily="34" charset="-120"/>
              </a:rPr>
              <a:t>確認考生姓名、身分</a:t>
            </a:r>
            <a:r>
              <a:rPr kumimoji="0" lang="zh-TW" altLang="en-US" dirty="0">
                <a:solidFill>
                  <a:srgbClr val="000000"/>
                </a:solidFill>
                <a:latin typeface="微軟正黑體" pitchFamily="34" charset="-120"/>
                <a:ea typeface="微軟正黑體" pitchFamily="34" charset="-120"/>
              </a:rPr>
              <a:t>證統一編號、統測准考證號、報名身分、統測報考類別</a:t>
            </a:r>
            <a:r>
              <a:rPr kumimoji="0" lang="zh-TW" altLang="en-US" dirty="0" smtClean="0">
                <a:solidFill>
                  <a:srgbClr val="000000"/>
                </a:solidFill>
                <a:latin typeface="微軟正黑體" pitchFamily="34" charset="-120"/>
                <a:ea typeface="微軟正黑體" pitchFamily="34" charset="-120"/>
              </a:rPr>
              <a:t>是否為考生本人</a:t>
            </a:r>
            <a:endParaRPr kumimoji="0" lang="zh-TW" altLang="en-US" dirty="0">
              <a:solidFill>
                <a:srgbClr val="000000"/>
              </a:solidFill>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88</a:t>
            </a:fld>
            <a:endParaRPr lang="en-US" altLang="zh-TW"/>
          </a:p>
        </p:txBody>
      </p:sp>
      <p:sp>
        <p:nvSpPr>
          <p:cNvPr id="7" name="矩形 6"/>
          <p:cNvSpPr/>
          <p:nvPr/>
        </p:nvSpPr>
        <p:spPr>
          <a:xfrm>
            <a:off x="7020272" y="1988840"/>
            <a:ext cx="720080"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1920719" y="2862768"/>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smtClean="0"/>
              <a:t>  </a:t>
            </a:r>
            <a:endParaRPr lang="zh-TW" altLang="en-US" dirty="0"/>
          </a:p>
        </p:txBody>
      </p:sp>
      <p:sp>
        <p:nvSpPr>
          <p:cNvPr id="9" name="矩形 8"/>
          <p:cNvSpPr/>
          <p:nvPr/>
        </p:nvSpPr>
        <p:spPr>
          <a:xfrm>
            <a:off x="4604719" y="2860157"/>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7" y="1017504"/>
            <a:ext cx="8559277" cy="5507840"/>
          </a:xfrm>
          <a:prstGeom prst="rect">
            <a:avLst/>
          </a:prstGeom>
        </p:spPr>
      </p:pic>
      <p:sp>
        <p:nvSpPr>
          <p:cNvPr id="12" name="矩形 15"/>
          <p:cNvSpPr>
            <a:spLocks noChangeArrowheads="1"/>
          </p:cNvSpPr>
          <p:nvPr/>
        </p:nvSpPr>
        <p:spPr bwMode="auto">
          <a:xfrm>
            <a:off x="80740" y="1462125"/>
            <a:ext cx="615553" cy="2136711"/>
          </a:xfrm>
          <a:prstGeom prst="rect">
            <a:avLst/>
          </a:prstGeom>
          <a:solidFill>
            <a:schemeClr val="bg1"/>
          </a:solidFill>
          <a:ln w="38100">
            <a:solidFill>
              <a:srgbClr val="FF0000"/>
            </a:solidFill>
            <a:miter lim="800000"/>
            <a:headEnd/>
            <a:tailEnd/>
          </a:ln>
        </p:spPr>
        <p:txBody>
          <a:bodyPr vert="eaVert" wrap="square">
            <a:spAutoFit/>
          </a:bodyPr>
          <a:lstStyle/>
          <a:p>
            <a:r>
              <a:rPr lang="zh-TW" altLang="en-US" sz="1400" dirty="0" smtClean="0">
                <a:latin typeface="微軟正黑體" pitchFamily="34" charset="-120"/>
                <a:ea typeface="微軟正黑體" pitchFamily="34" charset="-120"/>
              </a:rPr>
              <a:t>統測單群跨類考生</a:t>
            </a:r>
            <a:endParaRPr lang="en-US" altLang="zh-TW" sz="1400" dirty="0" smtClean="0">
              <a:latin typeface="微軟正黑體" pitchFamily="34" charset="-120"/>
              <a:ea typeface="微軟正黑體" pitchFamily="34" charset="-120"/>
            </a:endParaRPr>
          </a:p>
          <a:p>
            <a:r>
              <a:rPr lang="zh-TW" altLang="en-US" sz="1400" dirty="0" smtClean="0">
                <a:latin typeface="微軟正黑體" pitchFamily="34" charset="-120"/>
                <a:ea typeface="微軟正黑體" pitchFamily="34" charset="-120"/>
              </a:rPr>
              <a:t>於其可跨填類別再次提醒</a:t>
            </a:r>
            <a:endParaRPr lang="zh-TW" altLang="en-US" sz="1400" dirty="0">
              <a:latin typeface="微軟正黑體" pitchFamily="34" charset="-120"/>
              <a:ea typeface="微軟正黑體" pitchFamily="34" charset="-120"/>
            </a:endParaRPr>
          </a:p>
        </p:txBody>
      </p:sp>
      <p:sp>
        <p:nvSpPr>
          <p:cNvPr id="13" name="向右箭號 12"/>
          <p:cNvSpPr/>
          <p:nvPr/>
        </p:nvSpPr>
        <p:spPr>
          <a:xfrm>
            <a:off x="735826" y="2207889"/>
            <a:ext cx="462272" cy="16848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Rectangle 3"/>
          <p:cNvSpPr txBox="1">
            <a:spLocks noChangeArrowheads="1"/>
          </p:cNvSpPr>
          <p:nvPr/>
        </p:nvSpPr>
        <p:spPr bwMode="auto">
          <a:xfrm>
            <a:off x="180975" y="121298"/>
            <a:ext cx="8664445" cy="812152"/>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p>
            <a:pPr lvl="0">
              <a:defRPr/>
            </a:pPr>
            <a:r>
              <a:rPr kumimoji="1" lang="zh-TW" altLang="en-US"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甄選入學</a:t>
            </a:r>
            <a:r>
              <a:rPr lang="zh-TW" altLang="en-US" sz="3200" dirty="0" smtClean="0">
                <a:solidFill>
                  <a:srgbClr val="002060"/>
                </a:solidFill>
                <a:latin typeface="華康超明體" pitchFamily="49" charset="-120"/>
                <a:ea typeface="華康超明體" pitchFamily="49" charset="-120"/>
                <a:cs typeface="+mj-cs"/>
              </a:rPr>
              <a:t>招生</a:t>
            </a:r>
            <a:r>
              <a:rPr kumimoji="1" lang="en-US" altLang="zh-TW"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a:t>
            </a:r>
            <a:r>
              <a:rPr kumimoji="1" lang="zh-TW" altLang="en-US"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第一階段</a:t>
            </a:r>
            <a:r>
              <a:rPr kumimoji="1" lang="en-US" altLang="zh-TW"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a:t>
            </a:r>
            <a:r>
              <a:rPr kumimoji="1" lang="zh-TW" altLang="en-US"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個別報名系統</a:t>
            </a:r>
            <a:r>
              <a:rPr kumimoji="1" lang="en-US" altLang="zh-TW"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
            </a:r>
            <a:br>
              <a:rPr kumimoji="1" lang="en-US" altLang="zh-TW"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br>
            <a:r>
              <a:rPr kumimoji="1" lang="zh-TW" altLang="en-US"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選擇可報名之甄選校系科</a:t>
            </a:r>
            <a:r>
              <a:rPr kumimoji="1" lang="en-US" altLang="zh-TW"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a:t>
            </a:r>
            <a:r>
              <a:rPr kumimoji="1" lang="zh-TW" altLang="en-US"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組</a:t>
            </a:r>
            <a:r>
              <a:rPr kumimoji="1" lang="en-US" altLang="zh-TW"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a:t>
            </a:r>
            <a:r>
              <a:rPr kumimoji="1" lang="zh-TW" altLang="en-US"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學程</a:t>
            </a:r>
          </a:p>
        </p:txBody>
      </p:sp>
      <p:sp>
        <p:nvSpPr>
          <p:cNvPr id="17" name="Rectangle 5"/>
          <p:cNvSpPr>
            <a:spLocks noChangeArrowheads="1"/>
          </p:cNvSpPr>
          <p:nvPr/>
        </p:nvSpPr>
        <p:spPr bwMode="auto">
          <a:xfrm>
            <a:off x="4355976" y="3790343"/>
            <a:ext cx="425450" cy="648072"/>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p>
        </p:txBody>
      </p:sp>
      <p:sp>
        <p:nvSpPr>
          <p:cNvPr id="20" name="AutoShape 10"/>
          <p:cNvSpPr>
            <a:spLocks noChangeArrowheads="1"/>
          </p:cNvSpPr>
          <p:nvPr/>
        </p:nvSpPr>
        <p:spPr bwMode="auto">
          <a:xfrm rot="10800000" flipH="1" flipV="1">
            <a:off x="4912196" y="3935785"/>
            <a:ext cx="2303462" cy="357187"/>
          </a:xfrm>
          <a:prstGeom prst="wedgeRectCallout">
            <a:avLst>
              <a:gd name="adj1" fmla="val -53062"/>
              <a:gd name="adj2" fmla="val 24694"/>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選取校系後按此加入</a:t>
            </a:r>
          </a:p>
        </p:txBody>
      </p:sp>
      <p:sp>
        <p:nvSpPr>
          <p:cNvPr id="22" name="Rectangle 9"/>
          <p:cNvSpPr>
            <a:spLocks noChangeArrowheads="1"/>
          </p:cNvSpPr>
          <p:nvPr/>
        </p:nvSpPr>
        <p:spPr bwMode="auto">
          <a:xfrm>
            <a:off x="4355976" y="4579962"/>
            <a:ext cx="412655" cy="551877"/>
          </a:xfrm>
          <a:prstGeom prst="rect">
            <a:avLst/>
          </a:prstGeom>
          <a:noFill/>
          <a:ln w="28575">
            <a:solidFill>
              <a:srgbClr val="FF0000"/>
            </a:solidFill>
            <a:prstDash val="sysDot"/>
            <a:miter lim="800000"/>
            <a:headEnd/>
            <a:tailEnd/>
          </a:ln>
        </p:spPr>
        <p:txBody>
          <a:bodyPr wrap="none" anchor="ctr"/>
          <a:lstStyle/>
          <a:p>
            <a:pPr algn="just">
              <a:buFontTx/>
              <a:buChar char="•"/>
            </a:pPr>
            <a:endParaRPr lang="zh-TW" altLang="en-US"/>
          </a:p>
        </p:txBody>
      </p:sp>
      <p:sp>
        <p:nvSpPr>
          <p:cNvPr id="23" name="AutoShape 10"/>
          <p:cNvSpPr>
            <a:spLocks noChangeArrowheads="1"/>
          </p:cNvSpPr>
          <p:nvPr/>
        </p:nvSpPr>
        <p:spPr bwMode="auto">
          <a:xfrm rot="10800000" flipH="1" flipV="1">
            <a:off x="4908416" y="4745587"/>
            <a:ext cx="2303462" cy="357188"/>
          </a:xfrm>
          <a:prstGeom prst="wedgeRectCallout">
            <a:avLst>
              <a:gd name="adj1" fmla="val -53518"/>
              <a:gd name="adj2" fmla="val -24403"/>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針對已選取校系刪除</a:t>
            </a:r>
          </a:p>
        </p:txBody>
      </p:sp>
      <p:sp>
        <p:nvSpPr>
          <p:cNvPr id="25" name="AutoShape 10"/>
          <p:cNvSpPr>
            <a:spLocks noChangeArrowheads="1"/>
          </p:cNvSpPr>
          <p:nvPr/>
        </p:nvSpPr>
        <p:spPr bwMode="auto">
          <a:xfrm rot="10800000" flipH="1" flipV="1">
            <a:off x="4891172" y="5879450"/>
            <a:ext cx="4073315" cy="365775"/>
          </a:xfrm>
          <a:prstGeom prst="wedgeRectCallout">
            <a:avLst>
              <a:gd name="adj1" fmla="val -68100"/>
              <a:gd name="adj2" fmla="val -1538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微軟正黑體" pitchFamily="34" charset="-120"/>
                <a:ea typeface="微軟正黑體" pitchFamily="34" charset="-120"/>
              </a:rPr>
              <a:t>顯示可報名志願總數，及上、下頁選擇</a:t>
            </a:r>
            <a:endParaRPr kumimoji="0" lang="zh-TW" altLang="en-US" dirty="0">
              <a:solidFill>
                <a:srgbClr val="00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89</a:t>
            </a:fld>
            <a:endParaRPr lang="en-US" altLang="zh-TW"/>
          </a:p>
        </p:txBody>
      </p:sp>
      <p:sp>
        <p:nvSpPr>
          <p:cNvPr id="2" name="AutoShape 4"/>
          <p:cNvSpPr>
            <a:spLocks noChangeArrowheads="1"/>
          </p:cNvSpPr>
          <p:nvPr/>
        </p:nvSpPr>
        <p:spPr bwMode="auto">
          <a:xfrm>
            <a:off x="5375275" y="863003"/>
            <a:ext cx="3311525" cy="957258"/>
          </a:xfrm>
          <a:prstGeom prst="wedgeRoundRectCallout">
            <a:avLst>
              <a:gd name="adj1" fmla="val 66"/>
              <a:gd name="adj2" fmla="val 133339"/>
              <a:gd name="adj3" fmla="val 1666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考生亦可直接輸入志願代碼</a:t>
            </a:r>
          </a:p>
          <a:p>
            <a:pPr>
              <a:buClr>
                <a:schemeClr val="accent1"/>
              </a:buClr>
            </a:pPr>
            <a:r>
              <a:rPr kumimoji="0" lang="zh-TW" altLang="en-US" dirty="0">
                <a:solidFill>
                  <a:srgbClr val="000000"/>
                </a:solidFill>
                <a:latin typeface="微軟正黑體" pitchFamily="34" charset="-120"/>
                <a:ea typeface="微軟正黑體" pitchFamily="34" charset="-120"/>
              </a:rPr>
              <a:t>例如</a:t>
            </a:r>
            <a:r>
              <a:rPr kumimoji="0" lang="en-US" altLang="zh-TW" dirty="0" smtClean="0">
                <a:solidFill>
                  <a:srgbClr val="000000"/>
                </a:solidFill>
                <a:latin typeface="微軟正黑體" pitchFamily="34" charset="-120"/>
                <a:ea typeface="微軟正黑體" pitchFamily="34" charset="-120"/>
              </a:rPr>
              <a:t>:104006</a:t>
            </a:r>
            <a:r>
              <a:rPr kumimoji="0" lang="zh-TW" altLang="en-US" dirty="0" smtClean="0">
                <a:solidFill>
                  <a:srgbClr val="000000"/>
                </a:solidFill>
                <a:latin typeface="微軟正黑體" pitchFamily="34" charset="-120"/>
                <a:ea typeface="微軟正黑體" pitchFamily="34" charset="-120"/>
              </a:rPr>
              <a:t>選擇「國立臺北科技大學</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電機工程系」</a:t>
            </a:r>
            <a:endParaRPr kumimoji="0" lang="en-US" altLang="zh-TW" dirty="0">
              <a:latin typeface="微軟正黑體" pitchFamily="34" charset="-120"/>
              <a:ea typeface="微軟正黑體" pitchFamily="34" charset="-120"/>
            </a:endParaRPr>
          </a:p>
        </p:txBody>
      </p:sp>
      <p:sp>
        <p:nvSpPr>
          <p:cNvPr id="14" name="矩形 13"/>
          <p:cNvSpPr/>
          <p:nvPr/>
        </p:nvSpPr>
        <p:spPr>
          <a:xfrm>
            <a:off x="2097493" y="2034248"/>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4727203" y="2034248"/>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9" name="Rectangle 2"/>
          <p:cNvSpPr>
            <a:spLocks noGrp="1" noChangeArrowheads="1"/>
          </p:cNvSpPr>
          <p:nvPr>
            <p:ph type="title" idx="4294967295"/>
          </p:nvPr>
        </p:nvSpPr>
        <p:spPr>
          <a:xfrm>
            <a:off x="0" y="71414"/>
            <a:ext cx="9001125" cy="714375"/>
          </a:xfrm>
        </p:spPr>
        <p:txBody>
          <a:bodyPr/>
          <a:lstStyle/>
          <a:p>
            <a:pPr eaLnBrk="1" hangingPunct="1"/>
            <a:r>
              <a:rPr lang="zh-TW" altLang="en-US" sz="3200" kern="1200" dirty="0" smtClean="0">
                <a:latin typeface="華康超明體" pitchFamily="49" charset="-120"/>
                <a:ea typeface="華康超明體" pitchFamily="49" charset="-120"/>
              </a:rPr>
              <a:t>測驗中心提供</a:t>
            </a:r>
            <a:r>
              <a:rPr lang="en-US" altLang="zh-TW" sz="3200" kern="1200" dirty="0" smtClean="0">
                <a:latin typeface="華康超明體" pitchFamily="49" charset="-120"/>
                <a:ea typeface="華康超明體" pitchFamily="49" charset="-120"/>
              </a:rPr>
              <a:t>【</a:t>
            </a:r>
            <a:r>
              <a:rPr lang="zh-TW" altLang="en-US" sz="3200" kern="1200" dirty="0" smtClean="0">
                <a:latin typeface="華康超明體" pitchFamily="49" charset="-120"/>
                <a:ea typeface="華康超明體" pitchFamily="49" charset="-120"/>
              </a:rPr>
              <a:t>准考證考生清冊</a:t>
            </a:r>
            <a:r>
              <a:rPr lang="en-US" altLang="zh-TW" sz="3200" kern="1200" dirty="0" smtClean="0">
                <a:latin typeface="華康超明體" pitchFamily="49" charset="-120"/>
                <a:ea typeface="華康超明體" pitchFamily="49" charset="-120"/>
              </a:rPr>
              <a:t>】</a:t>
            </a:r>
            <a:r>
              <a:rPr lang="zh-TW" altLang="en-US" sz="3200" kern="1200" dirty="0" smtClean="0">
                <a:latin typeface="華康超明體" pitchFamily="49" charset="-120"/>
                <a:ea typeface="華康超明體" pitchFamily="49" charset="-120"/>
              </a:rPr>
              <a:t>欄位說明</a:t>
            </a:r>
            <a:endParaRPr lang="en-US" altLang="zh-TW" sz="3200" kern="1200" dirty="0" smtClean="0">
              <a:latin typeface="華康超明體" pitchFamily="49" charset="-120"/>
              <a:ea typeface="華康超明體" pitchFamily="49"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9</a:t>
            </a:fld>
            <a:endParaRPr lang="en-US" altLang="zh-TW"/>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99592" y="764704"/>
            <a:ext cx="6408712" cy="6021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7" y="1017504"/>
            <a:ext cx="8559277" cy="5507840"/>
          </a:xfrm>
          <a:prstGeom prst="rect">
            <a:avLst/>
          </a:prstGeom>
        </p:spPr>
      </p:pic>
      <p:sp>
        <p:nvSpPr>
          <p:cNvPr id="15" name="AutoShape 8"/>
          <p:cNvSpPr>
            <a:spLocks noChangeArrowheads="1"/>
          </p:cNvSpPr>
          <p:nvPr/>
        </p:nvSpPr>
        <p:spPr bwMode="auto">
          <a:xfrm rot="10800000" flipH="1" flipV="1">
            <a:off x="4684494" y="933450"/>
            <a:ext cx="4236099" cy="932763"/>
          </a:xfrm>
          <a:prstGeom prst="wedgeRectCallout">
            <a:avLst>
              <a:gd name="adj1" fmla="val -27125"/>
              <a:gd name="adj2" fmla="val 129508"/>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選取之甄選入學校系科</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組</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學程最多</a:t>
            </a:r>
            <a:r>
              <a:rPr kumimoji="0" lang="en-US" altLang="zh-TW" dirty="0">
                <a:solidFill>
                  <a:srgbClr val="000000"/>
                </a:solidFill>
                <a:latin typeface="微軟正黑體" pitchFamily="34" charset="-120"/>
                <a:ea typeface="微軟正黑體" pitchFamily="34" charset="-120"/>
              </a:rPr>
              <a:t>3</a:t>
            </a:r>
            <a:r>
              <a:rPr kumimoji="0" lang="zh-TW" altLang="en-US" dirty="0" smtClean="0">
                <a:solidFill>
                  <a:srgbClr val="000000"/>
                </a:solidFill>
                <a:latin typeface="微軟正黑體" pitchFamily="34" charset="-120"/>
                <a:ea typeface="微軟正黑體" pitchFamily="34" charset="-120"/>
              </a:rPr>
              <a:t>個</a:t>
            </a:r>
            <a:endParaRPr kumimoji="0" lang="en-US" altLang="zh-TW" dirty="0" smtClean="0">
              <a:solidFill>
                <a:srgbClr val="000000"/>
              </a:solidFill>
              <a:latin typeface="微軟正黑體" pitchFamily="34" charset="-120"/>
              <a:ea typeface="微軟正黑體" pitchFamily="34" charset="-120"/>
            </a:endParaRPr>
          </a:p>
          <a:p>
            <a:pPr>
              <a:buClr>
                <a:schemeClr val="accent1"/>
              </a:buClr>
            </a:pPr>
            <a:r>
              <a:rPr kumimoji="0" lang="en-US" altLang="zh-TW" dirty="0" smtClean="0">
                <a:solidFill>
                  <a:srgbClr val="000000"/>
                </a:solidFill>
                <a:latin typeface="微軟正黑體" pitchFamily="34" charset="-120"/>
                <a:ea typeface="微軟正黑體" pitchFamily="34" charset="-120"/>
              </a:rPr>
              <a:t>1.</a:t>
            </a:r>
            <a:r>
              <a:rPr kumimoji="0" lang="zh-TW" altLang="en-US" dirty="0" smtClean="0">
                <a:solidFill>
                  <a:srgbClr val="000000"/>
                </a:solidFill>
                <a:latin typeface="微軟正黑體" pitchFamily="34" charset="-120"/>
                <a:ea typeface="微軟正黑體" pitchFamily="34" charset="-120"/>
              </a:rPr>
              <a:t>限選填該校</a:t>
            </a:r>
            <a:r>
              <a:rPr kumimoji="0" lang="en-US" altLang="zh-TW" dirty="0" smtClean="0">
                <a:solidFill>
                  <a:srgbClr val="000000"/>
                </a:solidFill>
                <a:latin typeface="微軟正黑體" pitchFamily="34" charset="-120"/>
                <a:ea typeface="微軟正黑體" pitchFamily="34" charset="-120"/>
              </a:rPr>
              <a:t>1</a:t>
            </a:r>
            <a:r>
              <a:rPr kumimoji="0" lang="zh-TW" altLang="en-US" dirty="0" smtClean="0">
                <a:solidFill>
                  <a:srgbClr val="000000"/>
                </a:solidFill>
                <a:latin typeface="微軟正黑體" pitchFamily="34" charset="-120"/>
                <a:ea typeface="微軟正黑體" pitchFamily="34" charset="-120"/>
              </a:rPr>
              <a:t>志願（由系統防呆）</a:t>
            </a:r>
            <a:endParaRPr kumimoji="0" lang="en-US" altLang="zh-TW" dirty="0" smtClean="0">
              <a:solidFill>
                <a:srgbClr val="000000"/>
              </a:solidFill>
              <a:latin typeface="微軟正黑體" pitchFamily="34" charset="-120"/>
              <a:ea typeface="微軟正黑體" pitchFamily="34" charset="-120"/>
            </a:endParaRPr>
          </a:p>
          <a:p>
            <a:pPr>
              <a:buClr>
                <a:schemeClr val="accent1"/>
              </a:buClr>
            </a:pPr>
            <a:r>
              <a:rPr kumimoji="0" lang="en-US" altLang="zh-TW" dirty="0" smtClean="0">
                <a:solidFill>
                  <a:srgbClr val="000000"/>
                </a:solidFill>
                <a:latin typeface="微軟正黑體" pitchFamily="34" charset="-120"/>
                <a:ea typeface="微軟正黑體" pitchFamily="34" charset="-120"/>
              </a:rPr>
              <a:t>2.</a:t>
            </a:r>
            <a:r>
              <a:rPr kumimoji="0" lang="zh-TW" altLang="en-US" dirty="0" smtClean="0">
                <a:solidFill>
                  <a:srgbClr val="000000"/>
                </a:solidFill>
                <a:latin typeface="微軟正黑體" pitchFamily="34" charset="-120"/>
                <a:ea typeface="微軟正黑體" pitchFamily="34" charset="-120"/>
              </a:rPr>
              <a:t>甄試日期是否重疊（由考生自行考量）</a:t>
            </a:r>
            <a:endParaRPr kumimoji="0" lang="en-US" altLang="zh-TW" dirty="0" smtClean="0">
              <a:solidFill>
                <a:srgbClr val="000000"/>
              </a:solidFill>
              <a:latin typeface="微軟正黑體" pitchFamily="34" charset="-120"/>
              <a:ea typeface="微軟正黑體" pitchFamily="34" charset="-120"/>
            </a:endParaRPr>
          </a:p>
        </p:txBody>
      </p:sp>
      <p:sp>
        <p:nvSpPr>
          <p:cNvPr id="3" name="AutoShape 8"/>
          <p:cNvSpPr>
            <a:spLocks noChangeArrowheads="1"/>
          </p:cNvSpPr>
          <p:nvPr/>
        </p:nvSpPr>
        <p:spPr bwMode="auto">
          <a:xfrm rot="10800000" flipH="1" flipV="1">
            <a:off x="162761" y="2420888"/>
            <a:ext cx="1008112" cy="1981851"/>
          </a:xfrm>
          <a:prstGeom prst="wedgeRectCallout">
            <a:avLst>
              <a:gd name="adj1" fmla="val 117223"/>
              <a:gd name="adj2" fmla="val -33377"/>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選取完成進行下一頁報名資料確認送出作業</a:t>
            </a:r>
          </a:p>
        </p:txBody>
      </p:sp>
      <p:sp>
        <p:nvSpPr>
          <p:cNvPr id="13" name="Rectangle 3"/>
          <p:cNvSpPr txBox="1">
            <a:spLocks noChangeArrowheads="1"/>
          </p:cNvSpPr>
          <p:nvPr/>
        </p:nvSpPr>
        <p:spPr bwMode="auto">
          <a:xfrm>
            <a:off x="180975" y="121298"/>
            <a:ext cx="8664445" cy="812152"/>
          </a:xfrm>
          <a:prstGeom prst="rect">
            <a:avLst/>
          </a:prstGeom>
          <a:noFill/>
          <a:ln w="9525">
            <a:noFill/>
            <a:miter lim="800000"/>
            <a:headEnd/>
            <a:tailEnd/>
          </a:ln>
        </p:spPr>
        <p:txBody>
          <a:bodyPr vert="horz" wrap="square" lIns="0" tIns="45720" rIns="0" bIns="0" numCol="1" anchor="ctr" anchorCtr="0" compatLnSpc="1">
            <a:prstTxWarp prst="textNoShape">
              <a:avLst/>
            </a:prstTxWarp>
          </a:bodyPr>
          <a:lstStyle/>
          <a:p>
            <a:pPr lvl="0">
              <a:defRPr/>
            </a:pPr>
            <a:r>
              <a:rPr kumimoji="1" lang="zh-TW" altLang="en-US"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甄選入</a:t>
            </a:r>
            <a:r>
              <a:rPr lang="zh-TW" altLang="en-US" sz="3200" dirty="0" smtClean="0">
                <a:solidFill>
                  <a:srgbClr val="002060"/>
                </a:solidFill>
                <a:latin typeface="華康超明體" pitchFamily="49" charset="-120"/>
                <a:ea typeface="華康超明體" pitchFamily="49" charset="-120"/>
                <a:cs typeface="+mj-cs"/>
              </a:rPr>
              <a:t>學招生</a:t>
            </a:r>
            <a:r>
              <a:rPr kumimoji="1" lang="en-US" altLang="zh-TW"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a:t>
            </a:r>
            <a:r>
              <a:rPr kumimoji="1" lang="zh-TW" altLang="en-US"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第一階段</a:t>
            </a:r>
            <a:r>
              <a:rPr kumimoji="1" lang="en-US" altLang="zh-TW"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a:t>
            </a:r>
            <a:r>
              <a:rPr kumimoji="1" lang="zh-TW" altLang="en-US"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個別報名系統</a:t>
            </a:r>
            <a:r>
              <a:rPr kumimoji="1" lang="en-US" altLang="zh-TW"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t/>
            </a:r>
            <a:br>
              <a:rPr kumimoji="1" lang="en-US" altLang="zh-TW" sz="3200" b="0" i="0" u="none" strike="noStrike" kern="0" cap="none" spc="0" normalizeH="0" baseline="0" noProof="0" dirty="0" smtClean="0">
                <a:ln>
                  <a:noFill/>
                </a:ln>
                <a:solidFill>
                  <a:srgbClr val="002060"/>
                </a:solidFill>
                <a:effectLst/>
                <a:uLnTx/>
                <a:uFillTx/>
                <a:latin typeface="華康超明體" pitchFamily="49" charset="-120"/>
                <a:ea typeface="華康超明體" pitchFamily="49" charset="-120"/>
                <a:cs typeface="+mj-cs"/>
              </a:rPr>
            </a:br>
            <a:r>
              <a:rPr kumimoji="1" lang="zh-TW" altLang="en-US"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選擇可報名之甄選校系科</a:t>
            </a:r>
            <a:r>
              <a:rPr kumimoji="1" lang="en-US" altLang="zh-TW"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a:t>
            </a:r>
            <a:r>
              <a:rPr kumimoji="1" lang="zh-TW" altLang="en-US"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組</a:t>
            </a:r>
            <a:r>
              <a:rPr kumimoji="1" lang="en-US" altLang="zh-TW"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a:t>
            </a:r>
            <a:r>
              <a:rPr kumimoji="1" lang="zh-TW" altLang="en-US" sz="2400" b="0" i="0" u="none" strike="noStrike" kern="1200" cap="none" spc="0" normalizeH="0" baseline="0" noProof="0" dirty="0" smtClean="0">
                <a:ln>
                  <a:noFill/>
                </a:ln>
                <a:solidFill>
                  <a:srgbClr val="FF0000"/>
                </a:solidFill>
                <a:effectLst/>
                <a:uLnTx/>
                <a:uFillTx/>
                <a:latin typeface="華康超明體" pitchFamily="49" charset="-120"/>
                <a:ea typeface="華康超明體" pitchFamily="49" charset="-120"/>
                <a:cs typeface="+mj-cs"/>
              </a:rPr>
              <a:t>學程</a:t>
            </a:r>
          </a:p>
        </p:txBody>
      </p:sp>
      <p:sp>
        <p:nvSpPr>
          <p:cNvPr id="4" name="投影片編號版面配置區 3"/>
          <p:cNvSpPr>
            <a:spLocks noGrp="1"/>
          </p:cNvSpPr>
          <p:nvPr>
            <p:ph type="sldNum" sz="quarter" idx="12"/>
          </p:nvPr>
        </p:nvSpPr>
        <p:spPr/>
        <p:txBody>
          <a:bodyPr/>
          <a:lstStyle/>
          <a:p>
            <a:pPr>
              <a:defRPr/>
            </a:pPr>
            <a:fld id="{AA1A49E5-3A20-407A-9D87-6D755D365273}" type="slidenum">
              <a:rPr lang="zh-TW" altLang="en-US" smtClean="0"/>
              <a:pPr>
                <a:defRPr/>
              </a:pPr>
              <a:t>90</a:t>
            </a:fld>
            <a:endParaRPr lang="en-US" altLang="zh-TW"/>
          </a:p>
        </p:txBody>
      </p:sp>
      <p:pic>
        <p:nvPicPr>
          <p:cNvPr id="399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6096" y="3455115"/>
            <a:ext cx="2732897" cy="1209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0" name="表格 19"/>
          <p:cNvGraphicFramePr>
            <a:graphicFrameLocks noGrp="1"/>
          </p:cNvGraphicFramePr>
          <p:nvPr>
            <p:extLst>
              <p:ext uri="{D42A27DB-BD31-4B8C-83A1-F6EECF244321}">
                <p14:modId xmlns:p14="http://schemas.microsoft.com/office/powerpoint/2010/main" val="1098109562"/>
              </p:ext>
            </p:extLst>
          </p:nvPr>
        </p:nvGraphicFramePr>
        <p:xfrm>
          <a:off x="4932040" y="4715322"/>
          <a:ext cx="3647959" cy="1539240"/>
        </p:xfrm>
        <a:graphic>
          <a:graphicData uri="http://schemas.openxmlformats.org/drawingml/2006/table">
            <a:tbl>
              <a:tblPr firstRow="1" bandRow="1">
                <a:tableStyleId>{21E4AEA4-8DFA-4A89-87EB-49C32662AFE0}</a:tableStyleId>
              </a:tblPr>
              <a:tblGrid>
                <a:gridCol w="521137"/>
                <a:gridCol w="521137"/>
                <a:gridCol w="521137"/>
                <a:gridCol w="521137"/>
                <a:gridCol w="521137"/>
                <a:gridCol w="521137"/>
                <a:gridCol w="521137"/>
              </a:tblGrid>
              <a:tr h="105792">
                <a:tc>
                  <a:txBody>
                    <a:bodyPr/>
                    <a:lstStyle/>
                    <a:p>
                      <a:pPr algn="ctr" fontAlgn="ctr"/>
                      <a:r>
                        <a:rPr lang="zh-TW" altLang="en-US" sz="1200" u="none" strike="noStrike" dirty="0">
                          <a:effectLst/>
                        </a:rPr>
                        <a:t>一般生</a:t>
                      </a: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dirty="0">
                          <a:effectLst/>
                        </a:rPr>
                        <a:t>原住民</a:t>
                      </a: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連江縣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澎湖縣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屏東縣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台東縣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zh-TW" altLang="en-US" sz="1200" u="none" strike="noStrike">
                          <a:effectLst/>
                        </a:rPr>
                        <a:t>金門縣</a:t>
                      </a: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5792">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5792">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579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579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579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579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r h="105792">
                <a:tc>
                  <a:txBody>
                    <a:bodyPr/>
                    <a:lstStyle/>
                    <a:p>
                      <a:pPr algn="ctr" fontAlgn="ctr"/>
                      <a:r>
                        <a:rPr lang="en-US" altLang="zh-TW" sz="1200" u="none" strike="noStrike">
                          <a:effectLst/>
                        </a:rPr>
                        <a:t>0</a:t>
                      </a:r>
                      <a:endParaRPr lang="en-US" altLang="zh-TW"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endParaRPr lang="zh-TW" altLang="en-US" sz="1200" b="0" i="0" u="none" strike="noStrike">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c>
                  <a:txBody>
                    <a:bodyPr/>
                    <a:lstStyle/>
                    <a:p>
                      <a:pPr algn="ctr" fontAlgn="ctr"/>
                      <a:r>
                        <a:rPr lang="en-US" altLang="zh-TW" sz="1200" u="none" strike="noStrike" dirty="0">
                          <a:effectLst/>
                        </a:rPr>
                        <a:t>0</a:t>
                      </a:r>
                      <a:endParaRPr lang="en-US" altLang="zh-TW" sz="1200" b="0" i="0" u="none" strike="noStrike" dirty="0">
                        <a:solidFill>
                          <a:srgbClr val="000000"/>
                        </a:solidFill>
                        <a:effectLst/>
                        <a:latin typeface="新細明體"/>
                      </a:endParaRPr>
                    </a:p>
                  </a:txBody>
                  <a:tcPr marL="9525" marR="9525" marT="9525" marB="0" anchor="ctr">
                    <a:lnL w="12700" cap="flat" cmpd="sng" algn="ctr">
                      <a:solidFill>
                        <a:schemeClr val="accent6">
                          <a:lumMod val="75000"/>
                        </a:schemeClr>
                      </a:solidFill>
                      <a:prstDash val="solid"/>
                      <a:round/>
                      <a:headEnd type="none" w="med" len="med"/>
                      <a:tailEnd type="none" w="med" len="med"/>
                    </a:lnL>
                    <a:lnR w="12700" cap="flat" cmpd="sng" algn="ctr">
                      <a:solidFill>
                        <a:schemeClr val="accent6">
                          <a:lumMod val="75000"/>
                        </a:schemeClr>
                      </a:solidFill>
                      <a:prstDash val="solid"/>
                      <a:round/>
                      <a:headEnd type="none" w="med" len="med"/>
                      <a:tailEnd type="none" w="med" len="med"/>
                    </a:lnR>
                    <a:lnT w="12700" cap="flat" cmpd="sng" algn="ctr">
                      <a:solidFill>
                        <a:schemeClr val="accent6">
                          <a:lumMod val="75000"/>
                        </a:schemeClr>
                      </a:solidFill>
                      <a:prstDash val="solid"/>
                      <a:round/>
                      <a:headEnd type="none" w="med" len="med"/>
                      <a:tailEnd type="none" w="med" len="med"/>
                    </a:lnT>
                    <a:lnB w="12700" cap="flat" cmpd="sng" algn="ctr">
                      <a:solidFill>
                        <a:schemeClr val="accent6">
                          <a:lumMod val="75000"/>
                        </a:schemeClr>
                      </a:solidFill>
                      <a:prstDash val="solid"/>
                      <a:round/>
                      <a:headEnd type="none" w="med" len="med"/>
                      <a:tailEnd type="none" w="med" len="med"/>
                    </a:lnB>
                  </a:tcPr>
                </a:tc>
              </a:tr>
            </a:tbl>
          </a:graphicData>
        </a:graphic>
      </p:graphicFrame>
      <p:sp>
        <p:nvSpPr>
          <p:cNvPr id="9" name="矩形 8"/>
          <p:cNvSpPr/>
          <p:nvPr/>
        </p:nvSpPr>
        <p:spPr>
          <a:xfrm>
            <a:off x="2051720" y="2060848"/>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4722706" y="2063745"/>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539552" y="1124282"/>
            <a:ext cx="6996766" cy="5650362"/>
          </a:xfrm>
          <a:prstGeom prst="rect">
            <a:avLst/>
          </a:prstGeom>
        </p:spPr>
      </p:pic>
      <p:sp>
        <p:nvSpPr>
          <p:cNvPr id="118787" name="Rectangle 3"/>
          <p:cNvSpPr>
            <a:spLocks noGrp="1" noChangeArrowheads="1"/>
          </p:cNvSpPr>
          <p:nvPr>
            <p:ph type="title" idx="4294967295"/>
          </p:nvPr>
        </p:nvSpPr>
        <p:spPr>
          <a:xfrm>
            <a:off x="180975" y="285750"/>
            <a:ext cx="8823066" cy="647700"/>
          </a:xfrm>
        </p:spPr>
        <p:txBody>
          <a:bodyPr lIns="0" rIns="0" bIns="0"/>
          <a:lstStyle/>
          <a:p>
            <a:pPr eaLnBrk="1" hangingPunct="1"/>
            <a:r>
              <a:rPr lang="zh-TW" altLang="en-US" sz="3200" dirty="0" smtClean="0">
                <a:solidFill>
                  <a:srgbClr val="002060"/>
                </a:solidFill>
                <a:latin typeface="華康超明體" pitchFamily="49" charset="-120"/>
                <a:ea typeface="華康超明體" pitchFamily="49" charset="-120"/>
              </a:rPr>
              <a:t>甄選入學招生</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第一階段</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個別報名系統</a:t>
            </a:r>
            <a:r>
              <a:rPr lang="en-US" altLang="zh-TW" sz="3200" dirty="0" smtClean="0">
                <a:solidFill>
                  <a:srgbClr val="002060"/>
                </a:solidFill>
                <a:latin typeface="華康超明體" pitchFamily="49" charset="-120"/>
                <a:ea typeface="華康超明體" pitchFamily="49" charset="-120"/>
              </a:rPr>
              <a:t/>
            </a:r>
            <a:br>
              <a:rPr lang="en-US" altLang="zh-TW" sz="3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rPr>
              <a:t>資料確定送出</a:t>
            </a:r>
          </a:p>
        </p:txBody>
      </p:sp>
      <p:sp>
        <p:nvSpPr>
          <p:cNvPr id="172037" name="Rectangle 4"/>
          <p:cNvSpPr>
            <a:spLocks noChangeArrowheads="1"/>
          </p:cNvSpPr>
          <p:nvPr/>
        </p:nvSpPr>
        <p:spPr bwMode="auto">
          <a:xfrm>
            <a:off x="1403648" y="6312728"/>
            <a:ext cx="2009278" cy="215900"/>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p>
        </p:txBody>
      </p:sp>
      <p:sp>
        <p:nvSpPr>
          <p:cNvPr id="172038" name="Rectangle 5"/>
          <p:cNvSpPr>
            <a:spLocks noChangeArrowheads="1"/>
          </p:cNvSpPr>
          <p:nvPr/>
        </p:nvSpPr>
        <p:spPr bwMode="auto">
          <a:xfrm>
            <a:off x="4007833" y="3068960"/>
            <a:ext cx="2796322" cy="720080"/>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p>
        </p:txBody>
      </p:sp>
      <p:sp>
        <p:nvSpPr>
          <p:cNvPr id="437254" name="AutoShape 6"/>
          <p:cNvSpPr>
            <a:spLocks noChangeArrowheads="1"/>
          </p:cNvSpPr>
          <p:nvPr/>
        </p:nvSpPr>
        <p:spPr bwMode="auto">
          <a:xfrm rot="10800000" flipH="1" flipV="1">
            <a:off x="4872078" y="4043288"/>
            <a:ext cx="3024187" cy="488950"/>
          </a:xfrm>
          <a:prstGeom prst="wedgeRectCallout">
            <a:avLst>
              <a:gd name="adj1" fmla="val -25856"/>
              <a:gd name="adj2" fmla="val -10130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請考生再仔細檢查報名資料</a:t>
            </a:r>
          </a:p>
        </p:txBody>
      </p:sp>
      <p:sp>
        <p:nvSpPr>
          <p:cNvPr id="435207" name="AutoShape 7"/>
          <p:cNvSpPr>
            <a:spLocks noChangeArrowheads="1"/>
          </p:cNvSpPr>
          <p:nvPr/>
        </p:nvSpPr>
        <p:spPr bwMode="auto">
          <a:xfrm rot="10800000" flipH="1" flipV="1">
            <a:off x="4799241" y="5228283"/>
            <a:ext cx="3312318" cy="1266715"/>
          </a:xfrm>
          <a:prstGeom prst="wedgeRectCallout">
            <a:avLst>
              <a:gd name="adj1" fmla="val -89408"/>
              <a:gd name="adj2" fmla="val 3902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若選取之甄選校系科</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組</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學程資料確認無誤，請輸入報名資料後點選「確定送出</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確定送出後，不得修改</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」按鈕</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91</a:t>
            </a:fld>
            <a:endParaRPr lang="en-US" altLang="zh-TW"/>
          </a:p>
        </p:txBody>
      </p:sp>
      <p:sp>
        <p:nvSpPr>
          <p:cNvPr id="9" name="矩形 8"/>
          <p:cNvSpPr/>
          <p:nvPr/>
        </p:nvSpPr>
        <p:spPr>
          <a:xfrm>
            <a:off x="6247848" y="2162352"/>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465070" y="1234697"/>
            <a:ext cx="7491306" cy="5836880"/>
          </a:xfrm>
          <a:prstGeom prst="rect">
            <a:avLst/>
          </a:prstGeom>
        </p:spPr>
      </p:pic>
      <p:sp>
        <p:nvSpPr>
          <p:cNvPr id="118787" name="Rectangle 3"/>
          <p:cNvSpPr>
            <a:spLocks noGrp="1" noChangeArrowheads="1"/>
          </p:cNvSpPr>
          <p:nvPr>
            <p:ph type="title" idx="4294967295"/>
          </p:nvPr>
        </p:nvSpPr>
        <p:spPr>
          <a:xfrm>
            <a:off x="180975" y="285750"/>
            <a:ext cx="8639175" cy="695325"/>
          </a:xfrm>
        </p:spPr>
        <p:txBody>
          <a:bodyPr lIns="0" rIns="0" bIns="0"/>
          <a:lstStyle/>
          <a:p>
            <a:pPr eaLnBrk="1" hangingPunct="1"/>
            <a:r>
              <a:rPr lang="zh-TW" altLang="en-US" sz="3200" dirty="0" smtClean="0">
                <a:solidFill>
                  <a:srgbClr val="002060"/>
                </a:solidFill>
                <a:latin typeface="華康超明體" pitchFamily="49" charset="-120"/>
                <a:ea typeface="華康超明體" pitchFamily="49" charset="-120"/>
              </a:rPr>
              <a:t>甄選入學招生</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第一階段</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個別報名系統</a:t>
            </a:r>
            <a:r>
              <a:rPr lang="en-US" altLang="zh-TW" sz="3200" dirty="0" smtClean="0">
                <a:solidFill>
                  <a:srgbClr val="002060"/>
                </a:solidFill>
                <a:latin typeface="華康超明體" pitchFamily="49" charset="-120"/>
                <a:ea typeface="華康超明體" pitchFamily="49" charset="-120"/>
              </a:rPr>
              <a:t/>
            </a:r>
            <a:br>
              <a:rPr lang="en-US" altLang="zh-TW" sz="3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rPr>
              <a:t>資料確定送出</a:t>
            </a:r>
          </a:p>
        </p:txBody>
      </p:sp>
      <p:sp>
        <p:nvSpPr>
          <p:cNvPr id="437254" name="AutoShape 6"/>
          <p:cNvSpPr>
            <a:spLocks noChangeArrowheads="1"/>
          </p:cNvSpPr>
          <p:nvPr/>
        </p:nvSpPr>
        <p:spPr bwMode="auto">
          <a:xfrm rot="10800000" flipH="1" flipV="1">
            <a:off x="3203848" y="3429000"/>
            <a:ext cx="2361654" cy="2520280"/>
          </a:xfrm>
          <a:prstGeom prst="wedgeRectCallout">
            <a:avLst>
              <a:gd name="adj1" fmla="val -22415"/>
              <a:gd name="adj2" fmla="val -7967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微軟正黑體" pitchFamily="34" charset="-120"/>
                <a:ea typeface="微軟正黑體" pitchFamily="34" charset="-120"/>
              </a:rPr>
              <a:t>報名僅限一次，報名資料，一經確定送即不得修改，請務必仔細謹慎核對。點選</a:t>
            </a:r>
            <a:r>
              <a:rPr kumimoji="0" lang="zh-TW" altLang="en-US" dirty="0">
                <a:solidFill>
                  <a:srgbClr val="000000"/>
                </a:solidFill>
                <a:latin typeface="微軟正黑體" pitchFamily="34" charset="-120"/>
                <a:ea typeface="微軟正黑體" pitchFamily="34" charset="-120"/>
              </a:rPr>
              <a:t>「確定送出</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確定送出後，不得修改</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」按鈕</a:t>
            </a:r>
            <a:r>
              <a:rPr kumimoji="0" lang="zh-TW" altLang="en-US" dirty="0">
                <a:latin typeface="微軟正黑體" pitchFamily="34" charset="-120"/>
                <a:ea typeface="微軟正黑體" pitchFamily="34" charset="-120"/>
              </a:rPr>
              <a:t>，彈跳視窗</a:t>
            </a:r>
            <a:r>
              <a:rPr kumimoji="0" lang="zh-TW" altLang="en-US" dirty="0">
                <a:solidFill>
                  <a:srgbClr val="000000"/>
                </a:solidFill>
                <a:latin typeface="微軟正黑體" pitchFamily="34" charset="-120"/>
                <a:ea typeface="微軟正黑體" pitchFamily="34" charset="-120"/>
              </a:rPr>
              <a:t>再次</a:t>
            </a:r>
            <a:r>
              <a:rPr kumimoji="0" lang="zh-TW" altLang="en-US" dirty="0" smtClean="0">
                <a:solidFill>
                  <a:srgbClr val="000000"/>
                </a:solidFill>
                <a:latin typeface="微軟正黑體" pitchFamily="34" charset="-120"/>
                <a:ea typeface="微軟正黑體" pitchFamily="34" charset="-120"/>
              </a:rPr>
              <a:t>確定畫面，如確定送出，請點選「確認」鈕</a:t>
            </a:r>
            <a:endParaRPr kumimoji="0" lang="zh-TW" altLang="en-US"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92</a:t>
            </a:fld>
            <a:endParaRPr lang="en-US" altLang="zh-TW"/>
          </a:p>
        </p:txBody>
      </p:sp>
      <p:sp>
        <p:nvSpPr>
          <p:cNvPr id="6" name="矩形 5"/>
          <p:cNvSpPr/>
          <p:nvPr/>
        </p:nvSpPr>
        <p:spPr>
          <a:xfrm>
            <a:off x="6551506" y="2329215"/>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611560" y="1312637"/>
            <a:ext cx="7682072" cy="4112168"/>
          </a:xfrm>
          <a:prstGeom prst="rect">
            <a:avLst/>
          </a:prstGeom>
        </p:spPr>
      </p:pic>
      <p:sp>
        <p:nvSpPr>
          <p:cNvPr id="120835" name="Rectangle 3"/>
          <p:cNvSpPr>
            <a:spLocks noGrp="1" noChangeArrowheads="1"/>
          </p:cNvSpPr>
          <p:nvPr>
            <p:ph type="title" idx="4294967295"/>
          </p:nvPr>
        </p:nvSpPr>
        <p:spPr>
          <a:xfrm>
            <a:off x="180975" y="285750"/>
            <a:ext cx="9144000" cy="647700"/>
          </a:xfrm>
        </p:spPr>
        <p:txBody>
          <a:bodyPr lIns="0" rIns="0" bIns="0"/>
          <a:lstStyle/>
          <a:p>
            <a:pPr eaLnBrk="1" hangingPunct="1"/>
            <a:r>
              <a:rPr lang="zh-TW" altLang="en-US" sz="3200" dirty="0" smtClean="0">
                <a:solidFill>
                  <a:srgbClr val="002060"/>
                </a:solidFill>
                <a:latin typeface="華康超明體" pitchFamily="49" charset="-120"/>
                <a:ea typeface="華康超明體" pitchFamily="49" charset="-120"/>
              </a:rPr>
              <a:t>甄選入學招生</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第一階段</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個別報名系統</a:t>
            </a:r>
            <a:r>
              <a:rPr lang="en-US" altLang="zh-TW" sz="3200" dirty="0" smtClean="0">
                <a:solidFill>
                  <a:srgbClr val="002060"/>
                </a:solidFill>
                <a:latin typeface="華康超明體" pitchFamily="49" charset="-120"/>
                <a:ea typeface="華康超明體" pitchFamily="49" charset="-120"/>
              </a:rPr>
              <a:t/>
            </a:r>
            <a:br>
              <a:rPr lang="en-US" altLang="zh-TW" sz="3200" dirty="0" smtClean="0">
                <a:solidFill>
                  <a:srgbClr val="002060"/>
                </a:solidFill>
                <a:latin typeface="華康超明體" pitchFamily="49" charset="-120"/>
                <a:ea typeface="華康超明體" pitchFamily="49" charset="-120"/>
              </a:rPr>
            </a:br>
            <a:r>
              <a:rPr lang="zh-TW" altLang="en-US" kern="1200" dirty="0" smtClean="0">
                <a:solidFill>
                  <a:srgbClr val="FF0000"/>
                </a:solidFill>
                <a:latin typeface="華康超明體" pitchFamily="49" charset="-120"/>
                <a:ea typeface="華康超明體" pitchFamily="49" charset="-120"/>
              </a:rPr>
              <a:t>報名完成提示圖樣</a:t>
            </a:r>
          </a:p>
        </p:txBody>
      </p:sp>
      <p:sp>
        <p:nvSpPr>
          <p:cNvPr id="435207" name="AutoShape 7"/>
          <p:cNvSpPr>
            <a:spLocks noChangeArrowheads="1"/>
          </p:cNvSpPr>
          <p:nvPr/>
        </p:nvSpPr>
        <p:spPr bwMode="auto">
          <a:xfrm rot="10800000" flipH="1" flipV="1">
            <a:off x="1187624" y="5803950"/>
            <a:ext cx="6552728" cy="720725"/>
          </a:xfrm>
          <a:prstGeom prst="wedgeRectCallout">
            <a:avLst>
              <a:gd name="adj1" fmla="val 8631"/>
              <a:gd name="adj2" fmla="val -156025"/>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微軟正黑體" pitchFamily="34" charset="-120"/>
                <a:ea typeface="微軟正黑體" pitchFamily="34" charset="-120"/>
              </a:rPr>
              <a:t>出現鳳梨寶寶圖示或「您已經完成第一階段報名資料確認，無法再進行修改」訊息提示，才算完成第一階段個別報名系統選填</a:t>
            </a:r>
            <a:endParaRPr kumimoji="0" lang="zh-TW" altLang="en-US"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93</a:t>
            </a:fld>
            <a:endParaRPr lang="en-US" altLang="zh-TW" dirty="0"/>
          </a:p>
        </p:txBody>
      </p:sp>
      <p:sp>
        <p:nvSpPr>
          <p:cNvPr id="6" name="矩形 5"/>
          <p:cNvSpPr/>
          <p:nvPr/>
        </p:nvSpPr>
        <p:spPr>
          <a:xfrm>
            <a:off x="6768244" y="2366679"/>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009375" y="1083036"/>
            <a:ext cx="7413786" cy="3262912"/>
          </a:xfrm>
          <a:prstGeom prst="rect">
            <a:avLst/>
          </a:prstGeom>
        </p:spPr>
      </p:pic>
      <p:sp>
        <p:nvSpPr>
          <p:cNvPr id="120835" name="Rectangle 3"/>
          <p:cNvSpPr>
            <a:spLocks noGrp="1" noChangeArrowheads="1"/>
          </p:cNvSpPr>
          <p:nvPr>
            <p:ph type="title" idx="4294967295"/>
          </p:nvPr>
        </p:nvSpPr>
        <p:spPr>
          <a:xfrm>
            <a:off x="180975" y="285750"/>
            <a:ext cx="9144000" cy="647700"/>
          </a:xfrm>
        </p:spPr>
        <p:txBody>
          <a:bodyPr lIns="0" rIns="0" bIns="0"/>
          <a:lstStyle/>
          <a:p>
            <a:pPr eaLnBrk="1" hangingPunct="1"/>
            <a:r>
              <a:rPr lang="zh-TW" altLang="en-US" sz="3200" dirty="0" smtClean="0">
                <a:solidFill>
                  <a:srgbClr val="002060"/>
                </a:solidFill>
                <a:latin typeface="華康超明體" pitchFamily="49" charset="-120"/>
                <a:ea typeface="華康超明體" pitchFamily="49" charset="-120"/>
              </a:rPr>
              <a:t>甄選入學招生</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第一階段</a:t>
            </a:r>
            <a:r>
              <a:rPr lang="en-US" altLang="zh-TW" sz="3200" dirty="0" smtClean="0">
                <a:solidFill>
                  <a:srgbClr val="002060"/>
                </a:solidFill>
                <a:latin typeface="華康超明體" pitchFamily="49" charset="-120"/>
                <a:ea typeface="華康超明體" pitchFamily="49" charset="-120"/>
              </a:rPr>
              <a:t>】</a:t>
            </a:r>
            <a:r>
              <a:rPr lang="zh-TW" altLang="en-US" sz="3200" dirty="0" smtClean="0">
                <a:solidFill>
                  <a:srgbClr val="002060"/>
                </a:solidFill>
                <a:latin typeface="華康超明體" pitchFamily="49" charset="-120"/>
                <a:ea typeface="華康超明體" pitchFamily="49" charset="-120"/>
              </a:rPr>
              <a:t>個別報名系統</a:t>
            </a:r>
            <a:r>
              <a:rPr lang="zh-TW" altLang="en-US" kern="1200" dirty="0" smtClean="0">
                <a:solidFill>
                  <a:srgbClr val="FF0000"/>
                </a:solidFill>
                <a:latin typeface="華康超明體" pitchFamily="49" charset="-120"/>
                <a:ea typeface="華康超明體" pitchFamily="49" charset="-120"/>
              </a:rPr>
              <a:t>列印表件</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94</a:t>
            </a:fld>
            <a:endParaRPr lang="en-US" altLang="zh-TW"/>
          </a:p>
        </p:txBody>
      </p:sp>
      <p:sp>
        <p:nvSpPr>
          <p:cNvPr id="9" name="Rectangle 14"/>
          <p:cNvSpPr>
            <a:spLocks noChangeArrowheads="1"/>
          </p:cNvSpPr>
          <p:nvPr/>
        </p:nvSpPr>
        <p:spPr bwMode="auto">
          <a:xfrm>
            <a:off x="5868144" y="2221656"/>
            <a:ext cx="3201549" cy="2062103"/>
          </a:xfrm>
          <a:prstGeom prst="rect">
            <a:avLst/>
          </a:prstGeom>
          <a:solidFill>
            <a:srgbClr val="800080"/>
          </a:solidFill>
          <a:ln w="9525">
            <a:noFill/>
            <a:miter lim="800000"/>
            <a:headEnd/>
            <a:tailEnd/>
          </a:ln>
          <a:effectLst/>
        </p:spPr>
        <p:txBody>
          <a:bodyPr wrap="square">
            <a:spAutoFit/>
          </a:bodyPr>
          <a:lstStyle/>
          <a:p>
            <a:r>
              <a:rPr lang="en-US" altLang="zh-TW" sz="1600" u="sng" dirty="0">
                <a:solidFill>
                  <a:schemeClr val="bg1"/>
                </a:solidFill>
                <a:latin typeface="+mn-ea"/>
                <a:ea typeface="+mn-ea"/>
              </a:rPr>
              <a:t>1.</a:t>
            </a:r>
            <a:r>
              <a:rPr lang="zh-TW" altLang="en-US" sz="1600" u="sng" dirty="0">
                <a:solidFill>
                  <a:schemeClr val="bg1"/>
                </a:solidFill>
                <a:latin typeface="+mn-ea"/>
                <a:ea typeface="+mn-ea"/>
              </a:rPr>
              <a:t>完成甄選入學申請校系科</a:t>
            </a:r>
            <a:r>
              <a:rPr lang="en-US" altLang="zh-TW" sz="1600" u="sng" dirty="0">
                <a:solidFill>
                  <a:schemeClr val="bg1"/>
                </a:solidFill>
                <a:latin typeface="+mn-ea"/>
                <a:ea typeface="+mn-ea"/>
              </a:rPr>
              <a:t>(</a:t>
            </a:r>
            <a:r>
              <a:rPr lang="zh-TW" altLang="en-US" sz="1600" u="sng" dirty="0">
                <a:solidFill>
                  <a:schemeClr val="bg1"/>
                </a:solidFill>
                <a:latin typeface="+mn-ea"/>
                <a:ea typeface="+mn-ea"/>
              </a:rPr>
              <a:t>組</a:t>
            </a:r>
            <a:r>
              <a:rPr lang="en-US" altLang="zh-TW" sz="1600" u="sng" dirty="0">
                <a:solidFill>
                  <a:schemeClr val="bg1"/>
                </a:solidFill>
                <a:latin typeface="+mn-ea"/>
                <a:ea typeface="+mn-ea"/>
              </a:rPr>
              <a:t>)</a:t>
            </a:r>
            <a:r>
              <a:rPr lang="zh-TW" altLang="en-US" sz="1600" u="sng" dirty="0">
                <a:solidFill>
                  <a:schemeClr val="bg1"/>
                </a:solidFill>
                <a:latin typeface="+mn-ea"/>
                <a:ea typeface="+mn-ea"/>
              </a:rPr>
              <a:t>學程確認單</a:t>
            </a:r>
          </a:p>
          <a:p>
            <a:r>
              <a:rPr lang="zh-TW" altLang="en-US" sz="1600" dirty="0">
                <a:solidFill>
                  <a:schemeClr val="bg1"/>
                </a:solidFill>
                <a:latin typeface="+mn-ea"/>
                <a:ea typeface="+mn-ea"/>
              </a:rPr>
              <a:t>*此確認單無須繳回，請自行</a:t>
            </a:r>
            <a:r>
              <a:rPr lang="zh-TW" altLang="en-US" sz="1600" dirty="0" smtClean="0">
                <a:solidFill>
                  <a:schemeClr val="bg1"/>
                </a:solidFill>
                <a:latin typeface="+mn-ea"/>
                <a:ea typeface="+mn-ea"/>
              </a:rPr>
              <a:t>留存</a:t>
            </a:r>
            <a:endParaRPr lang="zh-TW" altLang="en-US" sz="1600" dirty="0">
              <a:solidFill>
                <a:schemeClr val="bg1"/>
              </a:solidFill>
              <a:latin typeface="+mn-ea"/>
              <a:ea typeface="+mn-ea"/>
            </a:endParaRPr>
          </a:p>
          <a:p>
            <a:endParaRPr lang="zh-TW" altLang="en-US" sz="1600" dirty="0">
              <a:solidFill>
                <a:schemeClr val="bg1"/>
              </a:solidFill>
              <a:latin typeface="+mn-ea"/>
              <a:ea typeface="+mn-ea"/>
            </a:endParaRPr>
          </a:p>
          <a:p>
            <a:r>
              <a:rPr lang="en-US" altLang="zh-TW" sz="1600" u="sng" dirty="0">
                <a:solidFill>
                  <a:schemeClr val="bg1"/>
                </a:solidFill>
                <a:latin typeface="+mn-ea"/>
                <a:ea typeface="+mn-ea"/>
              </a:rPr>
              <a:t>2.</a:t>
            </a:r>
            <a:r>
              <a:rPr lang="zh-TW" altLang="en-US" sz="1600" u="sng" dirty="0">
                <a:solidFill>
                  <a:schemeClr val="bg1"/>
                </a:solidFill>
                <a:latin typeface="+mn-ea"/>
                <a:ea typeface="+mn-ea"/>
              </a:rPr>
              <a:t>報名通行碼通知單</a:t>
            </a:r>
          </a:p>
          <a:p>
            <a:r>
              <a:rPr lang="zh-TW" altLang="en-US" sz="1600" dirty="0">
                <a:solidFill>
                  <a:schemeClr val="bg1"/>
                </a:solidFill>
                <a:latin typeface="+mn-ea"/>
                <a:ea typeface="+mn-ea"/>
              </a:rPr>
              <a:t>*本通行碼限考生本人使用，後續各階段作業系統均需使用；請務必妥善</a:t>
            </a:r>
            <a:r>
              <a:rPr lang="zh-TW" altLang="en-US" sz="1600" dirty="0" smtClean="0">
                <a:solidFill>
                  <a:schemeClr val="bg1"/>
                </a:solidFill>
                <a:latin typeface="+mn-ea"/>
                <a:ea typeface="+mn-ea"/>
              </a:rPr>
              <a:t>保管</a:t>
            </a:r>
            <a:endParaRPr lang="zh-TW" altLang="en-US" sz="1600" dirty="0">
              <a:solidFill>
                <a:schemeClr val="bg1"/>
              </a:solidFill>
              <a:latin typeface="+mn-ea"/>
              <a:ea typeface="+mn-ea"/>
            </a:endParaRPr>
          </a:p>
        </p:txBody>
      </p:sp>
      <p:sp>
        <p:nvSpPr>
          <p:cNvPr id="10" name="AutoShape 4"/>
          <p:cNvSpPr>
            <a:spLocks noChangeArrowheads="1"/>
          </p:cNvSpPr>
          <p:nvPr/>
        </p:nvSpPr>
        <p:spPr bwMode="auto">
          <a:xfrm rot="10800000" flipH="1" flipV="1">
            <a:off x="1333411" y="1376610"/>
            <a:ext cx="6220618" cy="360363"/>
          </a:xfrm>
          <a:prstGeom prst="wedgeRectCallout">
            <a:avLst>
              <a:gd name="adj1" fmla="val 15897"/>
              <a:gd name="adj2" fmla="val 23208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zh-TW" dirty="0">
                <a:latin typeface="微軟正黑體" pitchFamily="34" charset="-120"/>
                <a:ea typeface="微軟正黑體" pitchFamily="34" charset="-120"/>
              </a:rPr>
              <a:t>系統產生表件須用</a:t>
            </a:r>
            <a:r>
              <a:rPr kumimoji="0" lang="en-US" altLang="zh-TW" dirty="0">
                <a:latin typeface="微軟正黑體" pitchFamily="34" charset="-120"/>
                <a:ea typeface="微軟正黑體" pitchFamily="34" charset="-120"/>
              </a:rPr>
              <a:t>PDF</a:t>
            </a:r>
            <a:r>
              <a:rPr kumimoji="0" lang="zh-TW" altLang="en-US" dirty="0">
                <a:latin typeface="微軟正黑體" pitchFamily="34" charset="-120"/>
                <a:ea typeface="微軟正黑體" pitchFamily="34" charset="-120"/>
              </a:rPr>
              <a:t>開啟，無</a:t>
            </a:r>
            <a:r>
              <a:rPr kumimoji="0" lang="en-US" altLang="zh-TW" dirty="0">
                <a:latin typeface="微軟正黑體" pitchFamily="34" charset="-120"/>
                <a:ea typeface="微軟正黑體" pitchFamily="34" charset="-120"/>
              </a:rPr>
              <a:t>PDF</a:t>
            </a:r>
            <a:r>
              <a:rPr kumimoji="0" lang="zh-TW" altLang="en-US" dirty="0">
                <a:latin typeface="微軟正黑體" pitchFamily="34" charset="-120"/>
                <a:ea typeface="微軟正黑體" pitchFamily="34" charset="-120"/>
              </a:rPr>
              <a:t>軟體考生可先下載</a:t>
            </a:r>
            <a:r>
              <a:rPr kumimoji="0" lang="zh-TW" altLang="en-US" dirty="0" smtClean="0">
                <a:latin typeface="微軟正黑體" pitchFamily="34" charset="-120"/>
                <a:ea typeface="微軟正黑體" pitchFamily="34" charset="-120"/>
              </a:rPr>
              <a:t>安裝</a:t>
            </a:r>
            <a:endParaRPr kumimoji="0" lang="zh-TW" altLang="en-US" dirty="0">
              <a:solidFill>
                <a:srgbClr val="000000"/>
              </a:solidFill>
              <a:latin typeface="微軟正黑體" pitchFamily="34" charset="-120"/>
              <a:ea typeface="微軟正黑體" pitchFamily="34" charset="-120"/>
            </a:endParaRPr>
          </a:p>
        </p:txBody>
      </p:sp>
      <p:pic>
        <p:nvPicPr>
          <p:cNvPr id="5" name="圖片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7544" y="4451029"/>
            <a:ext cx="4121054" cy="2469513"/>
          </a:xfrm>
          <a:prstGeom prst="rect">
            <a:avLst/>
          </a:prstGeom>
        </p:spPr>
      </p:pic>
      <p:pic>
        <p:nvPicPr>
          <p:cNvPr id="6" name="圖片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47428" y="4511990"/>
            <a:ext cx="3324315" cy="2424331"/>
          </a:xfrm>
          <a:prstGeom prst="rect">
            <a:avLst/>
          </a:prstGeom>
        </p:spPr>
      </p:pic>
      <p:sp>
        <p:nvSpPr>
          <p:cNvPr id="11" name="矩形 10"/>
          <p:cNvSpPr/>
          <p:nvPr/>
        </p:nvSpPr>
        <p:spPr>
          <a:xfrm>
            <a:off x="6885803" y="2063744"/>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310912" y="5200235"/>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5489622" y="5170738"/>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標題 1"/>
          <p:cNvSpPr>
            <a:spLocks noGrp="1"/>
          </p:cNvSpPr>
          <p:nvPr>
            <p:ph type="title" idx="4294967295"/>
          </p:nvPr>
        </p:nvSpPr>
        <p:spPr>
          <a:xfrm>
            <a:off x="133350" y="357188"/>
            <a:ext cx="8686800" cy="563562"/>
          </a:xfrm>
        </p:spPr>
        <p:txBody>
          <a:bodyPr/>
          <a:lstStyle/>
          <a:p>
            <a:pPr eaLnBrk="1" hangingPunct="1"/>
            <a:r>
              <a:rPr lang="zh-TW" altLang="en-US" sz="4200" dirty="0" smtClean="0">
                <a:solidFill>
                  <a:srgbClr val="161645"/>
                </a:solidFill>
                <a:latin typeface="華康超明體" pitchFamily="49" charset="-120"/>
                <a:ea typeface="華康超明體" pitchFamily="49" charset="-120"/>
              </a:rPr>
              <a:t>甄選入學招生個別報名流程</a:t>
            </a: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95</a:t>
            </a:fld>
            <a:endParaRPr lang="en-US" altLang="zh-TW"/>
          </a:p>
        </p:txBody>
      </p:sp>
      <p:sp>
        <p:nvSpPr>
          <p:cNvPr id="45" name="Text Box 14"/>
          <p:cNvSpPr txBox="1">
            <a:spLocks noChangeArrowheads="1"/>
          </p:cNvSpPr>
          <p:nvPr/>
        </p:nvSpPr>
        <p:spPr bwMode="auto">
          <a:xfrm>
            <a:off x="239713" y="4533106"/>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sz="1600" dirty="0">
                <a:solidFill>
                  <a:srgbClr val="000000"/>
                </a:solidFill>
                <a:latin typeface="微軟正黑體" pitchFamily="34" charset="-120"/>
                <a:ea typeface="微軟正黑體" pitchFamily="34" charset="-120"/>
              </a:rPr>
              <a:t>各甄選學校公告錄取正、備取生</a:t>
            </a:r>
            <a:r>
              <a:rPr lang="zh-TW" altLang="en-US" sz="1600" dirty="0" smtClean="0">
                <a:solidFill>
                  <a:srgbClr val="000000"/>
                </a:solidFill>
                <a:latin typeface="微軟正黑體" pitchFamily="34" charset="-120"/>
                <a:ea typeface="微軟正黑體" pitchFamily="34" charset="-120"/>
              </a:rPr>
              <a:t>名單</a:t>
            </a:r>
            <a:r>
              <a:rPr lang="en-US" altLang="zh-TW" sz="1600" dirty="0">
                <a:solidFill>
                  <a:srgbClr val="FF0000"/>
                </a:solidFill>
                <a:latin typeface="微軟正黑體" pitchFamily="34" charset="-120"/>
                <a:ea typeface="微軟正黑體" pitchFamily="34" charset="-120"/>
              </a:rPr>
              <a:t>(</a:t>
            </a:r>
            <a:r>
              <a:rPr lang="zh-TW" altLang="en-US" sz="1600" dirty="0">
                <a:solidFill>
                  <a:srgbClr val="FF0000"/>
                </a:solidFill>
                <a:latin typeface="微軟正黑體" pitchFamily="34" charset="-120"/>
                <a:ea typeface="微軟正黑體" pitchFamily="34" charset="-120"/>
              </a:rPr>
              <a:t>使用通行碼</a:t>
            </a:r>
            <a:r>
              <a:rPr lang="en-US" altLang="zh-TW" sz="1600" dirty="0">
                <a:solidFill>
                  <a:srgbClr val="FF0000"/>
                </a:solidFill>
                <a:latin typeface="微軟正黑體" pitchFamily="34" charset="-120"/>
                <a:ea typeface="微軟正黑體" pitchFamily="34" charset="-120"/>
              </a:rPr>
              <a:t>)</a:t>
            </a:r>
            <a:endParaRPr lang="zh-TW" altLang="en-US" sz="1600" dirty="0">
              <a:solidFill>
                <a:srgbClr val="000000"/>
              </a:solidFill>
              <a:latin typeface="微軟正黑體" pitchFamily="34" charset="-120"/>
              <a:ea typeface="微軟正黑體" pitchFamily="34" charset="-120"/>
            </a:endParaRPr>
          </a:p>
        </p:txBody>
      </p:sp>
      <p:sp>
        <p:nvSpPr>
          <p:cNvPr id="46" name="Text Box 17"/>
          <p:cNvSpPr txBox="1">
            <a:spLocks noChangeArrowheads="1"/>
          </p:cNvSpPr>
          <p:nvPr/>
        </p:nvSpPr>
        <p:spPr bwMode="auto">
          <a:xfrm>
            <a:off x="239713" y="5101431"/>
            <a:ext cx="4510087" cy="396875"/>
          </a:xfrm>
          <a:prstGeom prst="rect">
            <a:avLst/>
          </a:prstGeom>
          <a:solidFill>
            <a:schemeClr val="accent2">
              <a:lumMod val="40000"/>
              <a:lumOff val="60000"/>
            </a:schemeClr>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300" dirty="0">
                <a:solidFill>
                  <a:schemeClr val="tx1"/>
                </a:solidFill>
                <a:latin typeface="微軟正黑體" pitchFamily="34" charset="-120"/>
                <a:ea typeface="微軟正黑體" pitchFamily="34" charset="-120"/>
              </a:rPr>
              <a:t>正取生及備取生至本委員會</a:t>
            </a:r>
            <a:r>
              <a:rPr lang="zh-TW" altLang="en-US" sz="1300" dirty="0" smtClean="0">
                <a:solidFill>
                  <a:schemeClr val="tx1"/>
                </a:solidFill>
                <a:latin typeface="微軟正黑體" pitchFamily="34" charset="-120"/>
                <a:ea typeface="微軟正黑體" pitchFamily="34" charset="-120"/>
              </a:rPr>
              <a:t>網路登記就讀</a:t>
            </a:r>
            <a:r>
              <a:rPr lang="zh-TW" altLang="en-US" sz="1300" dirty="0">
                <a:solidFill>
                  <a:schemeClr val="tx1"/>
                </a:solidFill>
                <a:latin typeface="微軟正黑體" pitchFamily="34" charset="-120"/>
                <a:ea typeface="微軟正黑體" pitchFamily="34" charset="-120"/>
              </a:rPr>
              <a:t>志願</a:t>
            </a:r>
            <a:r>
              <a:rPr lang="zh-TW" altLang="en-US" sz="1300" dirty="0" smtClean="0">
                <a:solidFill>
                  <a:schemeClr val="tx1"/>
                </a:solidFill>
                <a:latin typeface="微軟正黑體" pitchFamily="34" charset="-120"/>
                <a:ea typeface="微軟正黑體" pitchFamily="34" charset="-120"/>
              </a:rPr>
              <a:t>序</a:t>
            </a:r>
            <a:r>
              <a:rPr lang="en-US" altLang="zh-TW" sz="1300" dirty="0">
                <a:solidFill>
                  <a:srgbClr val="FF0000"/>
                </a:solidFill>
                <a:latin typeface="微軟正黑體" pitchFamily="34" charset="-120"/>
                <a:ea typeface="微軟正黑體" pitchFamily="34" charset="-120"/>
              </a:rPr>
              <a:t>(</a:t>
            </a:r>
            <a:r>
              <a:rPr lang="zh-TW" altLang="en-US" sz="1300" dirty="0">
                <a:solidFill>
                  <a:srgbClr val="FF0000"/>
                </a:solidFill>
                <a:latin typeface="微軟正黑體" pitchFamily="34" charset="-120"/>
                <a:ea typeface="微軟正黑體" pitchFamily="34" charset="-120"/>
              </a:rPr>
              <a:t>使用通行碼</a:t>
            </a:r>
            <a:r>
              <a:rPr lang="en-US" altLang="zh-TW" sz="1300" dirty="0">
                <a:solidFill>
                  <a:srgbClr val="FF0000"/>
                </a:solidFill>
                <a:latin typeface="微軟正黑體" pitchFamily="34" charset="-120"/>
                <a:ea typeface="微軟正黑體" pitchFamily="34" charset="-120"/>
              </a:rPr>
              <a:t>)</a:t>
            </a:r>
            <a:endParaRPr lang="zh-TW" altLang="en-US" sz="1300" dirty="0">
              <a:solidFill>
                <a:schemeClr val="tx1"/>
              </a:solidFill>
              <a:latin typeface="微軟正黑體" pitchFamily="34" charset="-120"/>
              <a:ea typeface="微軟正黑體" pitchFamily="34" charset="-120"/>
            </a:endParaRPr>
          </a:p>
        </p:txBody>
      </p:sp>
      <p:sp>
        <p:nvSpPr>
          <p:cNvPr id="48" name="Text Box 19"/>
          <p:cNvSpPr txBox="1">
            <a:spLocks noChangeArrowheads="1"/>
          </p:cNvSpPr>
          <p:nvPr/>
        </p:nvSpPr>
        <p:spPr bwMode="auto">
          <a:xfrm>
            <a:off x="239713" y="1693069"/>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本委員會網站</a:t>
            </a:r>
            <a:r>
              <a:rPr lang="zh-TW" altLang="en-US" dirty="0" smtClean="0">
                <a:solidFill>
                  <a:srgbClr val="000000"/>
                </a:solidFill>
                <a:latin typeface="微軟正黑體" pitchFamily="34" charset="-120"/>
                <a:ea typeface="微軟正黑體" pitchFamily="34" charset="-120"/>
              </a:rPr>
              <a:t>公告資格審查結果</a:t>
            </a:r>
            <a:endParaRPr lang="zh-TW" altLang="en-US" dirty="0">
              <a:solidFill>
                <a:srgbClr val="000000"/>
              </a:solidFill>
              <a:latin typeface="微軟正黑體" pitchFamily="34" charset="-120"/>
              <a:ea typeface="微軟正黑體" pitchFamily="34" charset="-120"/>
            </a:endParaRPr>
          </a:p>
        </p:txBody>
      </p:sp>
      <p:sp>
        <p:nvSpPr>
          <p:cNvPr id="50" name="Text Box 20"/>
          <p:cNvSpPr txBox="1">
            <a:spLocks noChangeArrowheads="1"/>
          </p:cNvSpPr>
          <p:nvPr/>
        </p:nvSpPr>
        <p:spPr bwMode="auto">
          <a:xfrm>
            <a:off x="239713" y="2261394"/>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第一階段報名</a:t>
            </a:r>
          </a:p>
        </p:txBody>
      </p:sp>
      <p:sp>
        <p:nvSpPr>
          <p:cNvPr id="51" name="Text Box 24"/>
          <p:cNvSpPr txBox="1">
            <a:spLocks noChangeArrowheads="1"/>
          </p:cNvSpPr>
          <p:nvPr/>
        </p:nvSpPr>
        <p:spPr bwMode="auto">
          <a:xfrm>
            <a:off x="239713" y="2829719"/>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dirty="0">
                <a:solidFill>
                  <a:srgbClr val="000000"/>
                </a:solidFill>
                <a:latin typeface="微軟正黑體" pitchFamily="34" charset="-120"/>
                <a:ea typeface="微軟正黑體" pitchFamily="34" charset="-120"/>
              </a:rPr>
              <a:t>本委員會網站公告第一階段篩選結果</a:t>
            </a:r>
          </a:p>
        </p:txBody>
      </p:sp>
      <p:sp>
        <p:nvSpPr>
          <p:cNvPr id="52" name="Text Box 25"/>
          <p:cNvSpPr txBox="1">
            <a:spLocks noChangeArrowheads="1"/>
          </p:cNvSpPr>
          <p:nvPr/>
        </p:nvSpPr>
        <p:spPr bwMode="auto">
          <a:xfrm>
            <a:off x="239713" y="3398044"/>
            <a:ext cx="4510087" cy="395287"/>
          </a:xfrm>
          <a:prstGeom prst="rect">
            <a:avLst/>
          </a:prstGeom>
          <a:solidFill>
            <a:srgbClr val="FF0000"/>
          </a:solidFill>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mn-ea"/>
              </a:defRPr>
            </a:lvl1pPr>
          </a:lstStyle>
          <a:p>
            <a:r>
              <a:rPr lang="zh-TW" altLang="en-US" dirty="0">
                <a:solidFill>
                  <a:schemeClr val="bg1"/>
                </a:solidFill>
                <a:latin typeface="微軟正黑體" pitchFamily="34" charset="-120"/>
                <a:ea typeface="微軟正黑體" pitchFamily="34" charset="-120"/>
              </a:rPr>
              <a:t>第二階段</a:t>
            </a:r>
            <a:r>
              <a:rPr lang="zh-TW" altLang="en-US" dirty="0" smtClean="0">
                <a:solidFill>
                  <a:schemeClr val="bg1"/>
                </a:solidFill>
                <a:latin typeface="微軟正黑體" pitchFamily="34" charset="-120"/>
                <a:ea typeface="微軟正黑體" pitchFamily="34" charset="-120"/>
              </a:rPr>
              <a:t>報名</a:t>
            </a:r>
            <a:r>
              <a:rPr lang="en-US" altLang="zh-TW" dirty="0" smtClean="0">
                <a:solidFill>
                  <a:srgbClr val="FFFF00"/>
                </a:solidFill>
                <a:latin typeface="微軟正黑體" pitchFamily="34" charset="-120"/>
                <a:ea typeface="微軟正黑體" pitchFamily="34" charset="-120"/>
              </a:rPr>
              <a:t>(</a:t>
            </a:r>
            <a:r>
              <a:rPr lang="zh-TW" altLang="en-US" dirty="0" smtClean="0">
                <a:solidFill>
                  <a:srgbClr val="FFFF00"/>
                </a:solidFill>
                <a:latin typeface="微軟正黑體" pitchFamily="34" charset="-120"/>
                <a:ea typeface="微軟正黑體" pitchFamily="34" charset="-120"/>
              </a:rPr>
              <a:t>使用通行碼</a:t>
            </a:r>
            <a:r>
              <a:rPr lang="en-US" altLang="zh-TW" dirty="0" smtClean="0">
                <a:solidFill>
                  <a:srgbClr val="FFFF00"/>
                </a:solidFill>
                <a:latin typeface="微軟正黑體" pitchFamily="34" charset="-120"/>
                <a:ea typeface="微軟正黑體" pitchFamily="34" charset="-120"/>
              </a:rPr>
              <a:t>)</a:t>
            </a:r>
            <a:endParaRPr lang="zh-TW" altLang="en-US" dirty="0">
              <a:solidFill>
                <a:srgbClr val="FFFF00"/>
              </a:solidFill>
              <a:latin typeface="微軟正黑體" pitchFamily="34" charset="-120"/>
              <a:ea typeface="微軟正黑體" pitchFamily="34" charset="-120"/>
            </a:endParaRPr>
          </a:p>
        </p:txBody>
      </p:sp>
      <p:sp>
        <p:nvSpPr>
          <p:cNvPr id="54" name="Text Box 28"/>
          <p:cNvSpPr txBox="1">
            <a:spLocks noChangeArrowheads="1"/>
          </p:cNvSpPr>
          <p:nvPr/>
        </p:nvSpPr>
        <p:spPr bwMode="auto">
          <a:xfrm>
            <a:off x="239713" y="3964781"/>
            <a:ext cx="4510087" cy="39687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p>
            <a:pPr algn="ctr"/>
            <a:r>
              <a:rPr lang="zh-TW" altLang="en-US" sz="1600" dirty="0" smtClean="0">
                <a:solidFill>
                  <a:srgbClr val="000000"/>
                </a:solidFill>
                <a:latin typeface="微軟正黑體" pitchFamily="34" charset="-120"/>
                <a:ea typeface="微軟正黑體" pitchFamily="34" charset="-120"/>
              </a:rPr>
              <a:t>本</a:t>
            </a:r>
            <a:r>
              <a:rPr lang="zh-TW" altLang="en-US" sz="1600" dirty="0">
                <a:solidFill>
                  <a:srgbClr val="000000"/>
                </a:solidFill>
                <a:latin typeface="微軟正黑體" pitchFamily="34" charset="-120"/>
                <a:ea typeface="微軟正黑體" pitchFamily="34" charset="-120"/>
              </a:rPr>
              <a:t>委員會網站</a:t>
            </a:r>
            <a:r>
              <a:rPr lang="zh-TW" altLang="en-US" sz="1600" dirty="0">
                <a:solidFill>
                  <a:schemeClr val="tx1"/>
                </a:solidFill>
                <a:latin typeface="微軟正黑體" pitchFamily="34" charset="-120"/>
                <a:ea typeface="微軟正黑體" pitchFamily="34" charset="-120"/>
              </a:rPr>
              <a:t>提供甄選總成績</a:t>
            </a:r>
            <a:r>
              <a:rPr lang="zh-TW" altLang="en-US" sz="1600" dirty="0" smtClean="0">
                <a:solidFill>
                  <a:schemeClr val="tx1"/>
                </a:solidFill>
                <a:latin typeface="微軟正黑體" pitchFamily="34" charset="-120"/>
                <a:ea typeface="微軟正黑體" pitchFamily="34" charset="-120"/>
              </a:rPr>
              <a:t>查詢</a:t>
            </a:r>
            <a:r>
              <a:rPr lang="en-US" altLang="zh-TW" sz="1600" dirty="0">
                <a:solidFill>
                  <a:srgbClr val="FF0000"/>
                </a:solidFill>
                <a:latin typeface="微軟正黑體" pitchFamily="34" charset="-120"/>
                <a:ea typeface="微軟正黑體" pitchFamily="34" charset="-120"/>
              </a:rPr>
              <a:t>(</a:t>
            </a:r>
            <a:r>
              <a:rPr lang="zh-TW" altLang="en-US" sz="1600" dirty="0">
                <a:solidFill>
                  <a:srgbClr val="FF0000"/>
                </a:solidFill>
                <a:latin typeface="微軟正黑體" pitchFamily="34" charset="-120"/>
                <a:ea typeface="微軟正黑體" pitchFamily="34" charset="-120"/>
              </a:rPr>
              <a:t>使用通行碼</a:t>
            </a:r>
            <a:r>
              <a:rPr lang="en-US" altLang="zh-TW" sz="1600" dirty="0" smtClean="0">
                <a:solidFill>
                  <a:srgbClr val="FF0000"/>
                </a:solidFill>
                <a:latin typeface="微軟正黑體" pitchFamily="34" charset="-120"/>
                <a:ea typeface="微軟正黑體" pitchFamily="34" charset="-120"/>
              </a:rPr>
              <a:t>)</a:t>
            </a:r>
            <a:endParaRPr lang="zh-TW" altLang="en-US" dirty="0">
              <a:solidFill>
                <a:schemeClr val="tx1"/>
              </a:solidFill>
              <a:latin typeface="微軟正黑體" pitchFamily="34" charset="-120"/>
              <a:ea typeface="微軟正黑體" pitchFamily="34" charset="-120"/>
            </a:endParaRPr>
          </a:p>
        </p:txBody>
      </p:sp>
      <p:sp>
        <p:nvSpPr>
          <p:cNvPr id="56" name="Text Box 30"/>
          <p:cNvSpPr txBox="1">
            <a:spLocks noChangeArrowheads="1"/>
          </p:cNvSpPr>
          <p:nvPr/>
        </p:nvSpPr>
        <p:spPr bwMode="auto">
          <a:xfrm>
            <a:off x="239713" y="5669756"/>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微軟正黑體" pitchFamily="34" charset="-120"/>
                <a:ea typeface="微軟正黑體" pitchFamily="34" charset="-120"/>
              </a:rPr>
              <a:t>就讀志願序統一分發放榜</a:t>
            </a:r>
          </a:p>
        </p:txBody>
      </p:sp>
      <p:sp>
        <p:nvSpPr>
          <p:cNvPr id="58" name="Text Box 32"/>
          <p:cNvSpPr txBox="1">
            <a:spLocks noChangeArrowheads="1"/>
          </p:cNvSpPr>
          <p:nvPr/>
        </p:nvSpPr>
        <p:spPr bwMode="auto">
          <a:xfrm>
            <a:off x="239713" y="1124744"/>
            <a:ext cx="4510087" cy="395287"/>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nchor="ctr"/>
          <a:lstStyle>
            <a:defPPr>
              <a:defRPr lang="zh-TW"/>
            </a:defPPr>
            <a:lvl1pPr algn="ctr">
              <a:defRPr>
                <a:solidFill>
                  <a:srgbClr val="000000"/>
                </a:solidFill>
                <a:latin typeface="微軟正黑體" pitchFamily="34" charset="-120"/>
                <a:ea typeface="微軟正黑體" pitchFamily="34" charset="-120"/>
              </a:defRPr>
            </a:lvl1pPr>
          </a:lstStyle>
          <a:p>
            <a:r>
              <a:rPr lang="zh-TW" altLang="en-US" dirty="0"/>
              <a:t>非應屆生登錄基本資料及繳交報名資格文件</a:t>
            </a:r>
          </a:p>
        </p:txBody>
      </p:sp>
      <p:sp>
        <p:nvSpPr>
          <p:cNvPr id="60" name="Text Box 16"/>
          <p:cNvSpPr txBox="1">
            <a:spLocks noChangeArrowheads="1"/>
          </p:cNvSpPr>
          <p:nvPr/>
        </p:nvSpPr>
        <p:spPr bwMode="auto">
          <a:xfrm>
            <a:off x="4751437" y="1180306"/>
            <a:ext cx="4060727" cy="307777"/>
          </a:xfrm>
          <a:prstGeom prst="rect">
            <a:avLst/>
          </a:prstGeom>
          <a:noFill/>
          <a:ln w="9525">
            <a:noFill/>
            <a:miter lim="800000"/>
            <a:headEnd/>
            <a:tailEnd/>
          </a:ln>
        </p:spPr>
        <p:txBody>
          <a:bodyPr wrap="none">
            <a:spAutoFit/>
          </a:bodyPr>
          <a:lstStyle/>
          <a:p>
            <a:pPr algn="dist"/>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104.4.22(</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 </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104.5.7(</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a:t>
            </a:r>
            <a:r>
              <a:rPr lang="zh-TW" altLang="en-US" sz="1400" dirty="0" smtClean="0">
                <a:latin typeface="微軟正黑體" pitchFamily="34" charset="-120"/>
                <a:ea typeface="微軟正黑體" pitchFamily="34" charset="-120"/>
                <a:cs typeface="華康楷書體W3" pitchFamily="65" charset="-120"/>
              </a:rPr>
              <a:t>前</a:t>
            </a:r>
            <a:r>
              <a:rPr lang="zh-TW" altLang="en-US" sz="1400" dirty="0">
                <a:latin typeface="微軟正黑體" pitchFamily="34" charset="-120"/>
                <a:ea typeface="微軟正黑體" pitchFamily="34" charset="-120"/>
                <a:cs typeface="華康楷書體W3" pitchFamily="65" charset="-120"/>
              </a:rPr>
              <a:t>郵戳為憑</a:t>
            </a:r>
          </a:p>
        </p:txBody>
      </p:sp>
      <p:sp>
        <p:nvSpPr>
          <p:cNvPr id="61" name="Text Box 19"/>
          <p:cNvSpPr txBox="1">
            <a:spLocks noChangeArrowheads="1"/>
          </p:cNvSpPr>
          <p:nvPr/>
        </p:nvSpPr>
        <p:spPr bwMode="auto">
          <a:xfrm>
            <a:off x="4710560" y="2270919"/>
            <a:ext cx="4139275"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104.5.20(</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)10:00~104.5.27(</a:t>
            </a:r>
            <a:r>
              <a:rPr lang="zh-TW" altLang="en-US" sz="1400" dirty="0" smtClean="0">
                <a:latin typeface="微軟正黑體" pitchFamily="34" charset="-120"/>
                <a:ea typeface="微軟正黑體" pitchFamily="34" charset="-120"/>
                <a:cs typeface="華康楷書體W3" pitchFamily="65" charset="-120"/>
              </a:rPr>
              <a:t>三</a:t>
            </a:r>
            <a:r>
              <a:rPr lang="en-US" altLang="zh-TW" sz="1400" dirty="0" smtClean="0">
                <a:latin typeface="微軟正黑體" pitchFamily="34" charset="-120"/>
                <a:ea typeface="微軟正黑體" pitchFamily="34" charset="-120"/>
                <a:cs typeface="華康楷書體W3" pitchFamily="65" charset="-120"/>
              </a:rPr>
              <a:t>)17:00</a:t>
            </a:r>
            <a:endParaRPr lang="en-US" altLang="zh-TW" sz="1400" dirty="0">
              <a:latin typeface="微軟正黑體" pitchFamily="34" charset="-120"/>
              <a:ea typeface="微軟正黑體" pitchFamily="34" charset="-120"/>
              <a:cs typeface="華康楷書體W3" pitchFamily="65" charset="-120"/>
            </a:endParaRPr>
          </a:p>
        </p:txBody>
      </p:sp>
      <p:sp>
        <p:nvSpPr>
          <p:cNvPr id="62" name="Text Box 20"/>
          <p:cNvSpPr txBox="1">
            <a:spLocks noChangeArrowheads="1"/>
          </p:cNvSpPr>
          <p:nvPr/>
        </p:nvSpPr>
        <p:spPr bwMode="auto">
          <a:xfrm>
            <a:off x="4710560" y="3971131"/>
            <a:ext cx="254428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104.6.30(</a:t>
            </a:r>
            <a:r>
              <a:rPr lang="zh-TW" altLang="en-US" sz="1400" dirty="0">
                <a:latin typeface="微軟正黑體" pitchFamily="34" charset="-120"/>
                <a:ea typeface="微軟正黑體" pitchFamily="34" charset="-120"/>
                <a:cs typeface="華康楷書體W3" pitchFamily="65" charset="-120"/>
              </a:rPr>
              <a:t>二</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10:00</a:t>
            </a:r>
            <a:endParaRPr lang="en-US" altLang="zh-TW" sz="1400" dirty="0">
              <a:latin typeface="微軟正黑體" pitchFamily="34" charset="-120"/>
              <a:ea typeface="微軟正黑體" pitchFamily="34" charset="-120"/>
              <a:cs typeface="華康楷書體W3" pitchFamily="65" charset="-120"/>
            </a:endParaRPr>
          </a:p>
        </p:txBody>
      </p:sp>
      <p:sp>
        <p:nvSpPr>
          <p:cNvPr id="63" name="Text Box 21"/>
          <p:cNvSpPr txBox="1">
            <a:spLocks noChangeArrowheads="1"/>
          </p:cNvSpPr>
          <p:nvPr/>
        </p:nvSpPr>
        <p:spPr bwMode="auto">
          <a:xfrm>
            <a:off x="4710560" y="4542631"/>
            <a:ext cx="242406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104.7.2(</a:t>
            </a:r>
            <a:r>
              <a:rPr lang="zh-TW" altLang="en-US" sz="1400" dirty="0">
                <a:latin typeface="微軟正黑體" pitchFamily="34" charset="-120"/>
                <a:ea typeface="微軟正黑體" pitchFamily="34" charset="-120"/>
                <a:cs typeface="華康楷書體W3" pitchFamily="65" charset="-120"/>
              </a:rPr>
              <a:t>四</a:t>
            </a:r>
            <a:r>
              <a:rPr lang="en-US" altLang="zh-TW" sz="1400" dirty="0">
                <a:latin typeface="微軟正黑體" pitchFamily="34" charset="-120"/>
                <a:ea typeface="微軟正黑體" pitchFamily="34" charset="-120"/>
                <a:cs typeface="華康楷書體W3" pitchFamily="65" charset="-120"/>
              </a:rPr>
              <a:t>)10:00</a:t>
            </a:r>
          </a:p>
        </p:txBody>
      </p:sp>
      <p:sp>
        <p:nvSpPr>
          <p:cNvPr id="64" name="Text Box 21"/>
          <p:cNvSpPr txBox="1">
            <a:spLocks noChangeArrowheads="1"/>
          </p:cNvSpPr>
          <p:nvPr/>
        </p:nvSpPr>
        <p:spPr bwMode="auto">
          <a:xfrm>
            <a:off x="4710560" y="5114131"/>
            <a:ext cx="402065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104.7.2(</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)10:00 </a:t>
            </a:r>
            <a:r>
              <a:rPr lang="en-US" altLang="zh-TW" sz="1400" dirty="0">
                <a:latin typeface="微軟正黑體" pitchFamily="34" charset="-120"/>
                <a:ea typeface="微軟正黑體" pitchFamily="34" charset="-120"/>
                <a:cs typeface="華康楷書體W3" pitchFamily="65" charset="-120"/>
              </a:rPr>
              <a:t>~</a:t>
            </a:r>
            <a:r>
              <a:rPr lang="en-US" altLang="zh-TW" sz="1400" dirty="0" smtClean="0">
                <a:latin typeface="微軟正黑體" pitchFamily="34" charset="-120"/>
                <a:ea typeface="微軟正黑體" pitchFamily="34" charset="-120"/>
                <a:cs typeface="華康楷書體W3" pitchFamily="65" charset="-120"/>
              </a:rPr>
              <a:t>104.7.6 </a:t>
            </a:r>
            <a:r>
              <a:rPr lang="en-US" altLang="zh-TW" sz="1400" dirty="0">
                <a:latin typeface="微軟正黑體" pitchFamily="34" charset="-120"/>
                <a:ea typeface="微軟正黑體" pitchFamily="34" charset="-120"/>
                <a:cs typeface="華康楷書體W3" pitchFamily="65" charset="-120"/>
              </a:rPr>
              <a:t>(</a:t>
            </a:r>
            <a:r>
              <a:rPr lang="zh-TW" altLang="en-US" sz="1400" dirty="0">
                <a:latin typeface="微軟正黑體" pitchFamily="34" charset="-120"/>
                <a:ea typeface="微軟正黑體" pitchFamily="34" charset="-120"/>
                <a:cs typeface="華康楷書體W3" pitchFamily="65" charset="-120"/>
              </a:rPr>
              <a:t>一</a:t>
            </a:r>
            <a:r>
              <a:rPr lang="en-US" altLang="zh-TW" sz="1400" dirty="0">
                <a:latin typeface="微軟正黑體" pitchFamily="34" charset="-120"/>
                <a:ea typeface="微軟正黑體" pitchFamily="34" charset="-120"/>
                <a:cs typeface="華康楷書體W3" pitchFamily="65" charset="-120"/>
              </a:rPr>
              <a:t>)17:00</a:t>
            </a:r>
          </a:p>
        </p:txBody>
      </p:sp>
      <p:sp>
        <p:nvSpPr>
          <p:cNvPr id="65" name="Text Box 19"/>
          <p:cNvSpPr txBox="1">
            <a:spLocks noChangeArrowheads="1"/>
          </p:cNvSpPr>
          <p:nvPr/>
        </p:nvSpPr>
        <p:spPr bwMode="auto">
          <a:xfrm>
            <a:off x="4710560" y="1699419"/>
            <a:ext cx="254428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公告時間：</a:t>
            </a:r>
            <a:r>
              <a:rPr lang="en-US" altLang="zh-TW" sz="1400" dirty="0" smtClean="0">
                <a:latin typeface="微軟正黑體" pitchFamily="34" charset="-120"/>
                <a:ea typeface="微軟正黑體" pitchFamily="34" charset="-120"/>
                <a:cs typeface="華康楷書體W3" pitchFamily="65" charset="-120"/>
              </a:rPr>
              <a:t>104.5.19(</a:t>
            </a:r>
            <a:r>
              <a:rPr lang="zh-TW" altLang="en-US" sz="1400" dirty="0" smtClean="0">
                <a:latin typeface="微軟正黑體" pitchFamily="34" charset="-120"/>
                <a:ea typeface="微軟正黑體" pitchFamily="34" charset="-120"/>
                <a:cs typeface="華康楷書體W3" pitchFamily="65" charset="-120"/>
              </a:rPr>
              <a:t>二</a:t>
            </a:r>
            <a:r>
              <a:rPr lang="en-US" altLang="zh-TW" sz="1400" dirty="0" smtClean="0">
                <a:latin typeface="微軟正黑體" pitchFamily="34" charset="-120"/>
                <a:ea typeface="微軟正黑體" pitchFamily="34" charset="-120"/>
                <a:cs typeface="華康楷書體W3" pitchFamily="65" charset="-120"/>
              </a:rPr>
              <a:t>)10:00</a:t>
            </a:r>
            <a:endParaRPr lang="zh-TW" altLang="en-US" sz="1400" dirty="0">
              <a:latin typeface="微軟正黑體" pitchFamily="34" charset="-120"/>
              <a:ea typeface="微軟正黑體" pitchFamily="34" charset="-120"/>
              <a:cs typeface="華康楷書體W3" pitchFamily="65" charset="-120"/>
            </a:endParaRPr>
          </a:p>
        </p:txBody>
      </p:sp>
      <p:cxnSp>
        <p:nvCxnSpPr>
          <p:cNvPr id="66" name="肘形接點 65"/>
          <p:cNvCxnSpPr>
            <a:stCxn id="58" idx="2"/>
            <a:endCxn id="48" idx="0"/>
          </p:cNvCxnSpPr>
          <p:nvPr/>
        </p:nvCxnSpPr>
        <p:spPr>
          <a:xfrm rot="5400000">
            <a:off x="2409032" y="1606550"/>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7" name="肘形接點 66"/>
          <p:cNvCxnSpPr>
            <a:stCxn id="48" idx="2"/>
            <a:endCxn id="50" idx="0"/>
          </p:cNvCxnSpPr>
          <p:nvPr/>
        </p:nvCxnSpPr>
        <p:spPr>
          <a:xfrm rot="5400000">
            <a:off x="2409032" y="2174875"/>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9" name="肘形接點 68"/>
          <p:cNvCxnSpPr>
            <a:stCxn id="50" idx="2"/>
            <a:endCxn id="51" idx="0"/>
          </p:cNvCxnSpPr>
          <p:nvPr/>
        </p:nvCxnSpPr>
        <p:spPr>
          <a:xfrm rot="5400000">
            <a:off x="2409032" y="2743200"/>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0" name="肘形接點 69"/>
          <p:cNvCxnSpPr>
            <a:stCxn id="51" idx="2"/>
            <a:endCxn id="52" idx="0"/>
          </p:cNvCxnSpPr>
          <p:nvPr/>
        </p:nvCxnSpPr>
        <p:spPr>
          <a:xfrm rot="5400000">
            <a:off x="2409032" y="3311525"/>
            <a:ext cx="171450"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肘形接點 70"/>
          <p:cNvCxnSpPr>
            <a:stCxn id="52" idx="2"/>
            <a:endCxn id="54" idx="0"/>
          </p:cNvCxnSpPr>
          <p:nvPr/>
        </p:nvCxnSpPr>
        <p:spPr>
          <a:xfrm rot="5400000">
            <a:off x="2408238" y="3879056"/>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2" name="肘形接點 71"/>
          <p:cNvCxnSpPr>
            <a:stCxn id="54" idx="2"/>
            <a:endCxn id="45" idx="0"/>
          </p:cNvCxnSpPr>
          <p:nvPr/>
        </p:nvCxnSpPr>
        <p:spPr>
          <a:xfrm rot="5400000">
            <a:off x="2408238" y="4447381"/>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3" name="肘形接點 72"/>
          <p:cNvCxnSpPr>
            <a:stCxn id="45" idx="2"/>
            <a:endCxn id="46" idx="0"/>
          </p:cNvCxnSpPr>
          <p:nvPr/>
        </p:nvCxnSpPr>
        <p:spPr>
          <a:xfrm rot="5400000">
            <a:off x="2408238" y="5015706"/>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4" name="肘形接點 73"/>
          <p:cNvCxnSpPr>
            <a:stCxn id="46" idx="2"/>
            <a:endCxn id="56" idx="0"/>
          </p:cNvCxnSpPr>
          <p:nvPr/>
        </p:nvCxnSpPr>
        <p:spPr>
          <a:xfrm rot="5400000">
            <a:off x="2408238" y="5584031"/>
            <a:ext cx="173038" cy="1587"/>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3" name="Text Box 19"/>
          <p:cNvSpPr txBox="1">
            <a:spLocks noChangeArrowheads="1"/>
          </p:cNvSpPr>
          <p:nvPr/>
        </p:nvSpPr>
        <p:spPr bwMode="auto">
          <a:xfrm>
            <a:off x="4710560" y="2882106"/>
            <a:ext cx="2484976"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rPr>
              <a:t>開放時間：</a:t>
            </a:r>
            <a:r>
              <a:rPr lang="en-US" altLang="zh-TW" sz="1400" dirty="0" smtClean="0">
                <a:latin typeface="微軟正黑體" pitchFamily="34" charset="-120"/>
                <a:ea typeface="微軟正黑體" pitchFamily="34" charset="-120"/>
                <a:cs typeface="華康楷書體W3" pitchFamily="65" charset="-120"/>
              </a:rPr>
              <a:t>104.6.1(</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 </a:t>
            </a:r>
            <a:r>
              <a:rPr lang="en-US" altLang="zh-TW" sz="1400" dirty="0">
                <a:latin typeface="微軟正黑體" pitchFamily="34" charset="-120"/>
                <a:ea typeface="微軟正黑體" pitchFamily="34" charset="-120"/>
              </a:rPr>
              <a:t>10:00</a:t>
            </a:r>
          </a:p>
        </p:txBody>
      </p:sp>
      <p:sp>
        <p:nvSpPr>
          <p:cNvPr id="84" name="Text Box 19"/>
          <p:cNvSpPr txBox="1">
            <a:spLocks noChangeArrowheads="1"/>
          </p:cNvSpPr>
          <p:nvPr/>
        </p:nvSpPr>
        <p:spPr bwMode="auto">
          <a:xfrm>
            <a:off x="4710560" y="3412331"/>
            <a:ext cx="3975768"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104.6.1(</a:t>
            </a:r>
            <a:r>
              <a:rPr lang="zh-TW" altLang="en-US" sz="1400" dirty="0" smtClean="0">
                <a:latin typeface="微軟正黑體" pitchFamily="34" charset="-120"/>
                <a:ea typeface="微軟正黑體" pitchFamily="34" charset="-120"/>
                <a:cs typeface="華康楷書體W3" pitchFamily="65" charset="-120"/>
              </a:rPr>
              <a:t>一</a:t>
            </a:r>
            <a:r>
              <a:rPr lang="en-US" altLang="zh-TW" sz="1400" dirty="0" smtClean="0">
                <a:latin typeface="微軟正黑體" pitchFamily="34" charset="-120"/>
                <a:ea typeface="微軟正黑體" pitchFamily="34" charset="-120"/>
                <a:cs typeface="華康楷書體W3" pitchFamily="65" charset="-120"/>
              </a:rPr>
              <a:t>)10:00~104.6.5 (</a:t>
            </a:r>
            <a:r>
              <a:rPr lang="zh-TW" altLang="en-US" sz="1400" dirty="0" smtClean="0">
                <a:latin typeface="微軟正黑體" pitchFamily="34" charset="-120"/>
                <a:ea typeface="微軟正黑體" pitchFamily="34" charset="-120"/>
                <a:cs typeface="華康楷書體W3" pitchFamily="65" charset="-120"/>
              </a:rPr>
              <a:t>五</a:t>
            </a:r>
            <a:r>
              <a:rPr lang="en-US" altLang="zh-TW" sz="1400" dirty="0" smtClean="0">
                <a:latin typeface="微軟正黑體" pitchFamily="34" charset="-120"/>
                <a:ea typeface="微軟正黑體" pitchFamily="34" charset="-120"/>
                <a:cs typeface="華康楷書體W3" pitchFamily="65" charset="-120"/>
              </a:rPr>
              <a:t>)17:00</a:t>
            </a:r>
            <a:endParaRPr lang="en-US" altLang="zh-TW" sz="1400" dirty="0">
              <a:latin typeface="微軟正黑體" pitchFamily="34" charset="-120"/>
              <a:ea typeface="微軟正黑體" pitchFamily="34" charset="-120"/>
              <a:cs typeface="華康楷書體W3" pitchFamily="65" charset="-120"/>
            </a:endParaRPr>
          </a:p>
        </p:txBody>
      </p:sp>
      <p:sp>
        <p:nvSpPr>
          <p:cNvPr id="85" name="Text Box 21"/>
          <p:cNvSpPr txBox="1">
            <a:spLocks noChangeArrowheads="1"/>
          </p:cNvSpPr>
          <p:nvPr/>
        </p:nvSpPr>
        <p:spPr bwMode="auto">
          <a:xfrm>
            <a:off x="4710560" y="5717381"/>
            <a:ext cx="2440092"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104.7.9(</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a:t>
            </a:r>
            <a:r>
              <a:rPr lang="en-US" altLang="zh-TW" sz="1400" dirty="0">
                <a:latin typeface="微軟正黑體" pitchFamily="34" charset="-120"/>
                <a:ea typeface="微軟正黑體" pitchFamily="34" charset="-120"/>
                <a:cs typeface="華康楷書體W3" pitchFamily="65" charset="-120"/>
              </a:rPr>
              <a:t>10:00</a:t>
            </a:r>
          </a:p>
        </p:txBody>
      </p:sp>
      <p:sp>
        <p:nvSpPr>
          <p:cNvPr id="87" name="Text Box 30"/>
          <p:cNvSpPr txBox="1">
            <a:spLocks noChangeArrowheads="1"/>
          </p:cNvSpPr>
          <p:nvPr/>
        </p:nvSpPr>
        <p:spPr bwMode="auto">
          <a:xfrm>
            <a:off x="239713" y="6222404"/>
            <a:ext cx="4510087" cy="39528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36000" tIns="36000" rIns="36000" bIns="36000"/>
          <a:lstStyle/>
          <a:p>
            <a:pPr algn="ctr"/>
            <a:r>
              <a:rPr lang="zh-TW" altLang="en-US" dirty="0">
                <a:solidFill>
                  <a:srgbClr val="000000"/>
                </a:solidFill>
                <a:latin typeface="微軟正黑體" pitchFamily="34" charset="-120"/>
                <a:ea typeface="微軟正黑體" pitchFamily="34" charset="-120"/>
              </a:rPr>
              <a:t>就讀志願序統一</a:t>
            </a:r>
            <a:r>
              <a:rPr lang="zh-TW" altLang="en-US" dirty="0" smtClean="0">
                <a:solidFill>
                  <a:srgbClr val="000000"/>
                </a:solidFill>
                <a:latin typeface="微軟正黑體" pitchFamily="34" charset="-120"/>
                <a:ea typeface="微軟正黑體" pitchFamily="34" charset="-120"/>
              </a:rPr>
              <a:t>分發報到</a:t>
            </a:r>
            <a:endParaRPr lang="zh-TW" altLang="en-US" dirty="0">
              <a:solidFill>
                <a:srgbClr val="000000"/>
              </a:solidFill>
              <a:latin typeface="微軟正黑體" pitchFamily="34" charset="-120"/>
              <a:ea typeface="微軟正黑體" pitchFamily="34" charset="-120"/>
            </a:endParaRPr>
          </a:p>
        </p:txBody>
      </p:sp>
      <p:sp>
        <p:nvSpPr>
          <p:cNvPr id="89" name="Text Box 21"/>
          <p:cNvSpPr txBox="1">
            <a:spLocks noChangeArrowheads="1"/>
          </p:cNvSpPr>
          <p:nvPr/>
        </p:nvSpPr>
        <p:spPr bwMode="auto">
          <a:xfrm>
            <a:off x="4710560" y="6270029"/>
            <a:ext cx="2702984" cy="307777"/>
          </a:xfrm>
          <a:prstGeom prst="rect">
            <a:avLst/>
          </a:prstGeom>
          <a:noFill/>
          <a:ln w="9525">
            <a:noFill/>
            <a:miter lim="800000"/>
            <a:headEnd/>
            <a:tailEnd/>
          </a:ln>
        </p:spPr>
        <p:txBody>
          <a:bodyPr wrap="none">
            <a:spAutoFit/>
          </a:bodyPr>
          <a:lstStyle/>
          <a:p>
            <a:r>
              <a:rPr lang="zh-TW" altLang="en-US" sz="1400" dirty="0">
                <a:latin typeface="微軟正黑體" pitchFamily="34" charset="-120"/>
                <a:ea typeface="微軟正黑體" pitchFamily="34" charset="-120"/>
                <a:cs typeface="華康楷書體W3" pitchFamily="65" charset="-120"/>
              </a:rPr>
              <a:t>開放時間：</a:t>
            </a:r>
            <a:r>
              <a:rPr lang="en-US" altLang="zh-TW" sz="1400" dirty="0" smtClean="0">
                <a:latin typeface="微軟正黑體" pitchFamily="34" charset="-120"/>
                <a:ea typeface="微軟正黑體" pitchFamily="34" charset="-120"/>
                <a:cs typeface="華康楷書體W3" pitchFamily="65" charset="-120"/>
              </a:rPr>
              <a:t>104.7.16(</a:t>
            </a:r>
            <a:r>
              <a:rPr lang="zh-TW" altLang="en-US" sz="1400" dirty="0" smtClean="0">
                <a:latin typeface="微軟正黑體" pitchFamily="34" charset="-120"/>
                <a:ea typeface="微軟正黑體" pitchFamily="34" charset="-120"/>
                <a:cs typeface="華康楷書體W3" pitchFamily="65" charset="-120"/>
              </a:rPr>
              <a:t>四</a:t>
            </a:r>
            <a:r>
              <a:rPr lang="en-US" altLang="zh-TW" sz="1400" dirty="0" smtClean="0">
                <a:latin typeface="微軟正黑體" pitchFamily="34" charset="-120"/>
                <a:ea typeface="微軟正黑體" pitchFamily="34" charset="-120"/>
                <a:cs typeface="華康楷書體W3" pitchFamily="65" charset="-120"/>
              </a:rPr>
              <a:t>)12:00</a:t>
            </a:r>
            <a:r>
              <a:rPr lang="zh-TW" altLang="en-US" sz="1400" dirty="0" smtClean="0">
                <a:latin typeface="微軟正黑體" pitchFamily="34" charset="-120"/>
                <a:ea typeface="微軟正黑體" pitchFamily="34" charset="-120"/>
                <a:cs typeface="華康楷書體W3" pitchFamily="65" charset="-120"/>
              </a:rPr>
              <a:t>前</a:t>
            </a:r>
            <a:endParaRPr lang="en-US" altLang="zh-TW" sz="1400" dirty="0">
              <a:latin typeface="微軟正黑體" pitchFamily="34" charset="-120"/>
              <a:ea typeface="微軟正黑體" pitchFamily="34" charset="-120"/>
              <a:cs typeface="華康楷書體W3" pitchFamily="65" charset="-120"/>
            </a:endParaRPr>
          </a:p>
        </p:txBody>
      </p:sp>
      <p:cxnSp>
        <p:nvCxnSpPr>
          <p:cNvPr id="90" name="直線單箭頭接點 89"/>
          <p:cNvCxnSpPr>
            <a:stCxn id="56" idx="2"/>
            <a:endCxn id="87" idx="0"/>
          </p:cNvCxnSpPr>
          <p:nvPr/>
        </p:nvCxnSpPr>
        <p:spPr>
          <a:xfrm>
            <a:off x="2494757" y="6065044"/>
            <a:ext cx="0" cy="15736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48220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2"/>
          <p:cNvSpPr>
            <a:spLocks noChangeArrowheads="1"/>
          </p:cNvSpPr>
          <p:nvPr/>
        </p:nvSpPr>
        <p:spPr bwMode="auto">
          <a:xfrm>
            <a:off x="1187450" y="3500438"/>
            <a:ext cx="7085013" cy="1285875"/>
          </a:xfrm>
          <a:prstGeom prst="rect">
            <a:avLst/>
          </a:prstGeom>
          <a:noFill/>
          <a:ln w="9525">
            <a:noFill/>
            <a:miter lim="800000"/>
            <a:headEnd/>
            <a:tailEnd/>
          </a:ln>
        </p:spPr>
        <p:txBody>
          <a:bodyPr/>
          <a:lstStyle/>
          <a:p>
            <a:pPr marL="271463" lvl="1" indent="-180975">
              <a:lnSpc>
                <a:spcPct val="90000"/>
              </a:lnSpc>
              <a:spcBef>
                <a:spcPct val="20000"/>
              </a:spcBef>
              <a:buClr>
                <a:srgbClr val="000000"/>
              </a:buClr>
              <a:buFont typeface="Wingdings" pitchFamily="2" charset="2"/>
              <a:buChar char="§"/>
            </a:pPr>
            <a:endParaRPr lang="zh-TW" altLang="en-US" sz="4000"/>
          </a:p>
        </p:txBody>
      </p:sp>
      <p:sp>
        <p:nvSpPr>
          <p:cNvPr id="200708" name="Rectangle 2"/>
          <p:cNvSpPr txBox="1">
            <a:spLocks noChangeArrowheads="1"/>
          </p:cNvSpPr>
          <p:nvPr/>
        </p:nvSpPr>
        <p:spPr bwMode="auto">
          <a:xfrm>
            <a:off x="665163" y="836613"/>
            <a:ext cx="8100146" cy="5184775"/>
          </a:xfrm>
          <a:prstGeom prst="rect">
            <a:avLst/>
          </a:prstGeom>
          <a:noFill/>
          <a:ln w="9525">
            <a:noFill/>
            <a:miter lim="800000"/>
            <a:headEnd/>
            <a:tailEnd/>
          </a:ln>
        </p:spPr>
        <p:txBody>
          <a:bodyPr lIns="0" rIns="18288"/>
          <a:lstStyle/>
          <a:p>
            <a:pPr algn="ctr"/>
            <a:r>
              <a:rPr lang="zh-TW" altLang="en-US" sz="4400" dirty="0" smtClean="0">
                <a:latin typeface="華康超明體" pitchFamily="49" charset="-120"/>
                <a:ea typeface="華康超明體" pitchFamily="49" charset="-120"/>
              </a:rPr>
              <a:t>甄選入學招生</a:t>
            </a:r>
            <a:endParaRPr lang="en-US" altLang="zh-TW" sz="4400" dirty="0" smtClean="0">
              <a:latin typeface="華康超明體" pitchFamily="49" charset="-120"/>
              <a:ea typeface="華康超明體" pitchFamily="49" charset="-120"/>
            </a:endParaRPr>
          </a:p>
          <a:p>
            <a:pPr algn="ctr"/>
            <a:r>
              <a:rPr lang="zh-TW" altLang="en-US" sz="4400" dirty="0" smtClean="0">
                <a:latin typeface="華康超明體" pitchFamily="49" charset="-120"/>
                <a:ea typeface="華康超明體" pitchFamily="49" charset="-120"/>
              </a:rPr>
              <a:t>第二階段</a:t>
            </a:r>
            <a:r>
              <a:rPr lang="zh-TW" altLang="en-US" sz="4400" dirty="0" smtClean="0">
                <a:solidFill>
                  <a:srgbClr val="FF0000"/>
                </a:solidFill>
                <a:latin typeface="華康超明體" pitchFamily="49" charset="-120"/>
                <a:ea typeface="華康超明體" pitchFamily="49" charset="-120"/>
              </a:rPr>
              <a:t>個別</a:t>
            </a:r>
            <a:r>
              <a:rPr lang="zh-TW" altLang="en-US" sz="4400" dirty="0" smtClean="0">
                <a:latin typeface="華康超明體" pitchFamily="49" charset="-120"/>
                <a:ea typeface="華康超明體" pitchFamily="49" charset="-120"/>
              </a:rPr>
              <a:t>報名系統</a:t>
            </a:r>
            <a:endParaRPr lang="zh-TW" altLang="en-US" sz="4400" dirty="0">
              <a:solidFill>
                <a:srgbClr val="003300"/>
              </a:solidFill>
            </a:endParaRPr>
          </a:p>
          <a:p>
            <a:pPr algn="ctr">
              <a:lnSpc>
                <a:spcPct val="90000"/>
              </a:lnSpc>
              <a:spcBef>
                <a:spcPct val="20000"/>
              </a:spcBef>
              <a:buClr>
                <a:srgbClr val="000000"/>
              </a:buClr>
            </a:pPr>
            <a:endParaRPr lang="zh-TW" altLang="en-US" sz="1200" dirty="0">
              <a:solidFill>
                <a:srgbClr val="FF0000"/>
              </a:solidFill>
            </a:endParaRPr>
          </a:p>
          <a:p>
            <a:pPr marL="342900" indent="-342900" algn="ctr">
              <a:lnSpc>
                <a:spcPct val="130000"/>
              </a:lnSpc>
              <a:buClr>
                <a:srgbClr val="000000"/>
              </a:buClr>
            </a:pPr>
            <a:r>
              <a:rPr lang="zh-TW" altLang="en-US" sz="2400" dirty="0" smtClean="0">
                <a:solidFill>
                  <a:srgbClr val="FF0000"/>
                </a:solidFill>
                <a:latin typeface="微軟正黑體" pitchFamily="34" charset="-120"/>
                <a:ea typeface="微軟正黑體" pitchFamily="34" charset="-120"/>
              </a:rPr>
              <a:t>系統</a:t>
            </a:r>
            <a:r>
              <a:rPr lang="zh-TW" altLang="en-US" sz="2400" dirty="0">
                <a:solidFill>
                  <a:srgbClr val="FF0000"/>
                </a:solidFill>
                <a:latin typeface="微軟正黑體" pitchFamily="34" charset="-120"/>
                <a:ea typeface="微軟正黑體" pitchFamily="34" charset="-120"/>
              </a:rPr>
              <a:t>開放時間</a:t>
            </a:r>
            <a:r>
              <a:rPr lang="zh-TW" altLang="en-US" sz="2400" dirty="0" smtClean="0">
                <a:solidFill>
                  <a:srgbClr val="FF0000"/>
                </a:solidFill>
                <a:latin typeface="微軟正黑體" pitchFamily="34" charset="-120"/>
                <a:ea typeface="微軟正黑體" pitchFamily="34" charset="-120"/>
              </a:rPr>
              <a:t>：</a:t>
            </a:r>
            <a:r>
              <a:rPr lang="en-US" altLang="zh-TW" sz="2400" dirty="0" smtClean="0">
                <a:solidFill>
                  <a:srgbClr val="FF0000"/>
                </a:solidFill>
                <a:latin typeface="微軟正黑體" pitchFamily="34" charset="-120"/>
                <a:ea typeface="微軟正黑體" pitchFamily="34" charset="-120"/>
              </a:rPr>
              <a:t>104/6/1 </a:t>
            </a:r>
            <a:r>
              <a:rPr lang="en-US" altLang="zh-TW" sz="2400" dirty="0">
                <a:solidFill>
                  <a:srgbClr val="FF0000"/>
                </a:solidFill>
                <a:latin typeface="微軟正黑體" pitchFamily="34" charset="-120"/>
                <a:ea typeface="微軟正黑體" pitchFamily="34" charset="-120"/>
              </a:rPr>
              <a:t>10:00~ </a:t>
            </a:r>
            <a:r>
              <a:rPr lang="en-US" altLang="zh-TW" sz="2400" dirty="0" smtClean="0">
                <a:solidFill>
                  <a:srgbClr val="FF0000"/>
                </a:solidFill>
                <a:latin typeface="微軟正黑體" pitchFamily="34" charset="-120"/>
                <a:ea typeface="微軟正黑體" pitchFamily="34" charset="-120"/>
              </a:rPr>
              <a:t>104/6/5 </a:t>
            </a:r>
            <a:r>
              <a:rPr lang="en-US" altLang="zh-TW" sz="2400" dirty="0">
                <a:solidFill>
                  <a:srgbClr val="FF0000"/>
                </a:solidFill>
                <a:latin typeface="微軟正黑體" pitchFamily="34" charset="-120"/>
                <a:ea typeface="微軟正黑體" pitchFamily="34" charset="-120"/>
              </a:rPr>
              <a:t>17:00</a:t>
            </a:r>
            <a:r>
              <a:rPr lang="zh-TW" altLang="en-US" sz="2400" dirty="0" smtClean="0">
                <a:solidFill>
                  <a:srgbClr val="FF0000"/>
                </a:solidFill>
                <a:latin typeface="微軟正黑體" pitchFamily="34" charset="-120"/>
                <a:ea typeface="微軟正黑體" pitchFamily="34" charset="-120"/>
              </a:rPr>
              <a:t>止</a:t>
            </a:r>
            <a:endParaRPr lang="zh-TW" altLang="en-US" sz="2400" dirty="0">
              <a:solidFill>
                <a:srgbClr val="FF0000"/>
              </a:solidFill>
              <a:latin typeface="微軟正黑體" pitchFamily="34" charset="-120"/>
              <a:ea typeface="微軟正黑體" pitchFamily="34" charset="-120"/>
            </a:endParaRPr>
          </a:p>
          <a:p>
            <a:pPr>
              <a:lnSpc>
                <a:spcPct val="90000"/>
              </a:lnSpc>
              <a:spcBef>
                <a:spcPct val="20000"/>
              </a:spcBef>
              <a:buClr>
                <a:srgbClr val="000000"/>
              </a:buClr>
              <a:buFont typeface="Wingdings" pitchFamily="2" charset="2"/>
              <a:buNone/>
            </a:pPr>
            <a:endParaRPr lang="zh-TW" altLang="en-US" sz="800" dirty="0">
              <a:latin typeface="微軟正黑體" pitchFamily="34" charset="-120"/>
              <a:ea typeface="微軟正黑體" pitchFamily="34" charset="-120"/>
            </a:endParaRPr>
          </a:p>
          <a:p>
            <a:pPr marL="230188" indent="-230188">
              <a:lnSpc>
                <a:spcPct val="150000"/>
              </a:lnSpc>
              <a:spcBef>
                <a:spcPct val="20000"/>
              </a:spcBef>
              <a:buClr>
                <a:srgbClr val="003300"/>
              </a:buClr>
              <a:buFont typeface="Wingdings" pitchFamily="2" charset="2"/>
              <a:buChar char=""/>
            </a:pPr>
            <a:r>
              <a:rPr lang="zh-TW" altLang="en-US" dirty="0" smtClean="0">
                <a:latin typeface="微軟正黑體" pitchFamily="34" charset="-120"/>
                <a:ea typeface="微軟正黑體" pitchFamily="34" charset="-120"/>
              </a:rPr>
              <a:t>本委員會網站勾選第二</a:t>
            </a:r>
            <a:r>
              <a:rPr lang="zh-TW" altLang="en-US" dirty="0">
                <a:latin typeface="微軟正黑體" pitchFamily="34" charset="-120"/>
                <a:ea typeface="微軟正黑體" pitchFamily="34" charset="-120"/>
              </a:rPr>
              <a:t>階段報名之</a:t>
            </a:r>
            <a:r>
              <a:rPr lang="zh-TW" altLang="en-US" dirty="0" smtClean="0">
                <a:latin typeface="微軟正黑體" pitchFamily="34" charset="-120"/>
                <a:ea typeface="微軟正黑體" pitchFamily="34" charset="-120"/>
              </a:rPr>
              <a:t>校系科</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組</a:t>
            </a:r>
            <a:r>
              <a:rPr lang="en-US" altLang="zh-TW" dirty="0" smtClean="0">
                <a:latin typeface="微軟正黑體" pitchFamily="34" charset="-120"/>
                <a:ea typeface="微軟正黑體" pitchFamily="34" charset="-120"/>
              </a:rPr>
              <a:t>)</a:t>
            </a:r>
            <a:r>
              <a:rPr lang="zh-TW" altLang="en-US" dirty="0" smtClean="0">
                <a:latin typeface="微軟正黑體" pitchFamily="34" charset="-120"/>
                <a:ea typeface="微軟正黑體" pitchFamily="34" charset="-120"/>
              </a:rPr>
              <a:t>學程</a:t>
            </a:r>
            <a:endParaRPr lang="en-US" altLang="zh-TW" dirty="0" smtClean="0">
              <a:latin typeface="微軟正黑體" pitchFamily="34" charset="-120"/>
              <a:ea typeface="微軟正黑體" pitchFamily="34" charset="-120"/>
            </a:endParaRPr>
          </a:p>
          <a:p>
            <a:pPr marL="342900" indent="-342900">
              <a:lnSpc>
                <a:spcPct val="150000"/>
              </a:lnSpc>
              <a:spcBef>
                <a:spcPct val="20000"/>
              </a:spcBef>
              <a:buClr>
                <a:srgbClr val="003300"/>
              </a:buClr>
              <a:buFont typeface="+mj-lt"/>
              <a:buAutoNum type="arabicPeriod"/>
            </a:pPr>
            <a:r>
              <a:rPr lang="zh-TW" altLang="en-US" dirty="0" smtClean="0">
                <a:latin typeface="微軟正黑體" pitchFamily="34" charset="-120"/>
                <a:ea typeface="微軟正黑體" pitchFamily="34" charset="-120"/>
              </a:rPr>
              <a:t>至就讀學校辦</a:t>
            </a:r>
            <a:r>
              <a:rPr lang="zh-TW" altLang="en-US" dirty="0">
                <a:latin typeface="微軟正黑體" pitchFamily="34" charset="-120"/>
                <a:ea typeface="微軟正黑體" pitchFamily="34" charset="-120"/>
              </a:rPr>
              <a:t>理</a:t>
            </a:r>
            <a:r>
              <a:rPr lang="zh-TW" altLang="en-US" dirty="0" smtClean="0">
                <a:latin typeface="微軟正黑體" pitchFamily="34" charset="-120"/>
                <a:ea typeface="微軟正黑體" pitchFamily="34" charset="-120"/>
              </a:rPr>
              <a:t>集體</a:t>
            </a:r>
            <a:r>
              <a:rPr lang="zh-TW" altLang="en-US" dirty="0">
                <a:latin typeface="微軟正黑體" pitchFamily="34" charset="-120"/>
                <a:ea typeface="微軟正黑體" pitchFamily="34" charset="-120"/>
              </a:rPr>
              <a:t>繳費及繳件</a:t>
            </a:r>
            <a:r>
              <a:rPr lang="zh-TW" altLang="en-US" dirty="0" smtClean="0">
                <a:latin typeface="微軟正黑體" pitchFamily="34" charset="-120"/>
                <a:ea typeface="微軟正黑體" pitchFamily="34" charset="-120"/>
              </a:rPr>
              <a:t>。</a:t>
            </a:r>
            <a:endParaRPr lang="en-US" altLang="zh-TW" dirty="0" smtClean="0">
              <a:latin typeface="微軟正黑體" pitchFamily="34" charset="-120"/>
              <a:ea typeface="微軟正黑體" pitchFamily="34" charset="-120"/>
            </a:endParaRPr>
          </a:p>
          <a:p>
            <a:pPr marL="342900" indent="-342900">
              <a:lnSpc>
                <a:spcPct val="150000"/>
              </a:lnSpc>
              <a:spcBef>
                <a:spcPct val="20000"/>
              </a:spcBef>
              <a:buClr>
                <a:srgbClr val="003300"/>
              </a:buClr>
              <a:buFont typeface="+mj-lt"/>
              <a:buAutoNum type="arabicPeriod"/>
            </a:pPr>
            <a:r>
              <a:rPr lang="zh-TW" altLang="en-US" dirty="0" smtClean="0">
                <a:latin typeface="微軟正黑體" pitchFamily="34" charset="-120"/>
                <a:ea typeface="微軟正黑體" pitchFamily="34" charset="-120"/>
              </a:rPr>
              <a:t>因故不及辦理集體報名之應屆畢業生及個別報名考生完成</a:t>
            </a:r>
            <a:r>
              <a:rPr lang="zh-TW" altLang="en-US" dirty="0">
                <a:latin typeface="微軟正黑體" pitchFamily="34" charset="-120"/>
                <a:ea typeface="微軟正黑體" pitchFamily="34" charset="-120"/>
              </a:rPr>
              <a:t>確定送出、繳交第二階段指定項目甄試費用，再以快遞或限時掛號方式繳交</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寄</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考生資料袋</a:t>
            </a:r>
            <a:r>
              <a:rPr lang="en-US" altLang="zh-TW" dirty="0">
                <a:latin typeface="微軟正黑體" pitchFamily="34" charset="-120"/>
                <a:ea typeface="微軟正黑體" pitchFamily="34" charset="-120"/>
              </a:rPr>
              <a:t>』</a:t>
            </a:r>
            <a:r>
              <a:rPr lang="zh-TW" altLang="en-US" dirty="0">
                <a:latin typeface="微軟正黑體" pitchFamily="34" charset="-120"/>
                <a:ea typeface="微軟正黑體" pitchFamily="34" charset="-120"/>
              </a:rPr>
              <a:t>至各甄選</a:t>
            </a:r>
            <a:r>
              <a:rPr lang="zh-TW" altLang="en-US" dirty="0" smtClean="0">
                <a:latin typeface="微軟正黑體" pitchFamily="34" charset="-120"/>
                <a:ea typeface="微軟正黑體" pitchFamily="34" charset="-120"/>
              </a:rPr>
              <a:t>學校</a:t>
            </a:r>
            <a:endParaRPr lang="en-US" altLang="zh-TW" sz="1700" dirty="0">
              <a:solidFill>
                <a:schemeClr val="hlink"/>
              </a:solidFill>
              <a:latin typeface="微軟正黑體" pitchFamily="34" charset="-120"/>
              <a:ea typeface="微軟正黑體" pitchFamily="34" charset="-120"/>
            </a:endParaRPr>
          </a:p>
          <a:p>
            <a:pPr marL="230188" indent="-230188">
              <a:lnSpc>
                <a:spcPct val="90000"/>
              </a:lnSpc>
              <a:spcBef>
                <a:spcPct val="20000"/>
              </a:spcBef>
              <a:buClr>
                <a:srgbClr val="003300"/>
              </a:buClr>
              <a:buFont typeface="Wingdings" pitchFamily="2" charset="2"/>
              <a:buChar char=""/>
            </a:pPr>
            <a:endParaRPr lang="en-US" altLang="zh-TW" sz="800" dirty="0">
              <a:solidFill>
                <a:schemeClr val="hlink"/>
              </a:solidFill>
              <a:latin typeface="+mn-ea"/>
              <a:ea typeface="+mn-ea"/>
            </a:endParaRPr>
          </a:p>
          <a:p>
            <a:pPr>
              <a:lnSpc>
                <a:spcPct val="90000"/>
              </a:lnSpc>
              <a:spcBef>
                <a:spcPct val="20000"/>
              </a:spcBef>
              <a:buClr>
                <a:srgbClr val="000000"/>
              </a:buClr>
              <a:buFont typeface="Wingdings" pitchFamily="2" charset="2"/>
              <a:buNone/>
            </a:pPr>
            <a:endParaRPr lang="zh-TW" altLang="en-US" sz="2200" dirty="0"/>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96</a:t>
            </a:fld>
            <a:endParaRPr lang="en-US" altLang="zh-TW"/>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611560" y="933450"/>
            <a:ext cx="8042106" cy="5447878"/>
          </a:xfrm>
          <a:prstGeom prst="rect">
            <a:avLst/>
          </a:prstGeom>
        </p:spPr>
      </p:pic>
      <p:sp>
        <p:nvSpPr>
          <p:cNvPr id="113666" name="Rectangle 3"/>
          <p:cNvSpPr>
            <a:spLocks noGrp="1" noChangeArrowheads="1"/>
          </p:cNvSpPr>
          <p:nvPr>
            <p:ph type="title" idx="4294967295"/>
          </p:nvPr>
        </p:nvSpPr>
        <p:spPr>
          <a:xfrm>
            <a:off x="180975" y="285750"/>
            <a:ext cx="9144000" cy="647700"/>
          </a:xfrm>
          <a:ln/>
        </p:spPr>
        <p:txBody>
          <a:bodyPr/>
          <a:lstStyle/>
          <a:p>
            <a:pPr eaLnBrk="1" hangingPunct="1"/>
            <a:r>
              <a:rPr lang="zh-TW" altLang="en-US" sz="3000" dirty="0" smtClean="0">
                <a:latin typeface="華康超明體" pitchFamily="49" charset="-120"/>
                <a:ea typeface="華康超明體" pitchFamily="49" charset="-120"/>
              </a:rPr>
              <a:t>甄選入學招生第二階段</a:t>
            </a:r>
            <a:r>
              <a:rPr lang="zh-TW" altLang="en-US" sz="3000" dirty="0" smtClean="0">
                <a:solidFill>
                  <a:srgbClr val="FF0000"/>
                </a:solidFill>
                <a:latin typeface="華康超明體" pitchFamily="49" charset="-120"/>
                <a:ea typeface="華康超明體" pitchFamily="49" charset="-120"/>
              </a:rPr>
              <a:t>個別</a:t>
            </a:r>
            <a:r>
              <a:rPr lang="zh-TW" altLang="en-US" sz="3000" dirty="0" smtClean="0">
                <a:latin typeface="華康超明體" pitchFamily="49" charset="-120"/>
                <a:ea typeface="華康超明體" pitchFamily="49" charset="-120"/>
              </a:rPr>
              <a:t>報名系統</a:t>
            </a:r>
            <a:r>
              <a:rPr lang="zh-TW" altLang="en-US" kern="1200" dirty="0" smtClean="0">
                <a:solidFill>
                  <a:srgbClr val="FF0000"/>
                </a:solidFill>
                <a:latin typeface="華康超明體" pitchFamily="49" charset="-120"/>
                <a:ea typeface="華康超明體" pitchFamily="49" charset="-120"/>
              </a:rPr>
              <a:t>登入頁</a:t>
            </a:r>
          </a:p>
        </p:txBody>
      </p:sp>
      <p:sp>
        <p:nvSpPr>
          <p:cNvPr id="189445" name="Text Box 4"/>
          <p:cNvSpPr txBox="1">
            <a:spLocks noChangeArrowheads="1"/>
          </p:cNvSpPr>
          <p:nvPr/>
        </p:nvSpPr>
        <p:spPr bwMode="auto">
          <a:xfrm>
            <a:off x="5884892" y="2190209"/>
            <a:ext cx="3007588" cy="2031325"/>
          </a:xfrm>
          <a:prstGeom prst="rect">
            <a:avLst/>
          </a:prstGeom>
          <a:solidFill>
            <a:srgbClr val="003300"/>
          </a:solidFill>
          <a:ln w="9525" algn="ctr">
            <a:solidFill>
              <a:srgbClr val="003300"/>
            </a:solidFill>
            <a:miter lim="800000"/>
            <a:headEnd/>
            <a:tailEnd/>
          </a:ln>
        </p:spPr>
        <p:txBody>
          <a:bodyPr wrap="square">
            <a:spAutoFit/>
          </a:bodyPr>
          <a:lstStyle/>
          <a:p>
            <a:pPr>
              <a:buClr>
                <a:schemeClr val="accent1"/>
              </a:buClr>
            </a:pPr>
            <a:r>
              <a:rPr lang="zh-TW" altLang="en-US" dirty="0">
                <a:solidFill>
                  <a:schemeClr val="bg1"/>
                </a:solidFill>
                <a:latin typeface="微軟正黑體" pitchFamily="34" charset="-120"/>
                <a:ea typeface="微軟正黑體" pitchFamily="34" charset="-120"/>
              </a:rPr>
              <a:t>點選「登入」系統將會自動檢核下列項目</a:t>
            </a:r>
          </a:p>
          <a:p>
            <a:pPr>
              <a:buClr>
                <a:schemeClr val="accent1"/>
              </a:buClr>
            </a:pPr>
            <a:r>
              <a:rPr lang="en-US" altLang="zh-TW" dirty="0">
                <a:solidFill>
                  <a:schemeClr val="bg1"/>
                </a:solidFill>
                <a:latin typeface="微軟正黑體" pitchFamily="34" charset="-120"/>
                <a:ea typeface="微軟正黑體" pitchFamily="34" charset="-120"/>
              </a:rPr>
              <a:t>1.</a:t>
            </a:r>
            <a:r>
              <a:rPr lang="zh-TW" altLang="en-US" dirty="0" smtClean="0">
                <a:solidFill>
                  <a:schemeClr val="bg1"/>
                </a:solidFill>
                <a:latin typeface="微軟正黑體" pitchFamily="34" charset="-120"/>
                <a:ea typeface="微軟正黑體" pitchFamily="34" charset="-120"/>
              </a:rPr>
              <a:t>檢核考生是否通過第一階段統一入學測驗篩選</a:t>
            </a:r>
            <a:endParaRPr lang="zh-TW" altLang="en-US" dirty="0">
              <a:solidFill>
                <a:schemeClr val="bg1"/>
              </a:solidFill>
              <a:latin typeface="微軟正黑體" pitchFamily="34" charset="-120"/>
              <a:ea typeface="微軟正黑體" pitchFamily="34" charset="-120"/>
            </a:endParaRPr>
          </a:p>
          <a:p>
            <a:pPr>
              <a:buClr>
                <a:schemeClr val="accent1"/>
              </a:buClr>
            </a:pPr>
            <a:r>
              <a:rPr lang="en-US" altLang="zh-TW" dirty="0">
                <a:solidFill>
                  <a:schemeClr val="bg1"/>
                </a:solidFill>
                <a:latin typeface="微軟正黑體" pitchFamily="34" charset="-120"/>
                <a:ea typeface="微軟正黑體" pitchFamily="34" charset="-120"/>
              </a:rPr>
              <a:t>2.</a:t>
            </a:r>
            <a:r>
              <a:rPr lang="zh-TW" altLang="en-US" dirty="0">
                <a:solidFill>
                  <a:schemeClr val="bg1"/>
                </a:solidFill>
                <a:latin typeface="微軟正黑體" pitchFamily="34" charset="-120"/>
                <a:ea typeface="微軟正黑體" pitchFamily="34" charset="-120"/>
              </a:rPr>
              <a:t>檢核身分證統一編號、統測准考證號碼、通行碼及驗證碼是否正確</a:t>
            </a:r>
          </a:p>
        </p:txBody>
      </p:sp>
      <p:sp>
        <p:nvSpPr>
          <p:cNvPr id="189446" name="Rectangle 5"/>
          <p:cNvSpPr>
            <a:spLocks noChangeArrowheads="1"/>
          </p:cNvSpPr>
          <p:nvPr/>
        </p:nvSpPr>
        <p:spPr bwMode="auto">
          <a:xfrm>
            <a:off x="4252911" y="3932609"/>
            <a:ext cx="650554" cy="216471"/>
          </a:xfrm>
          <a:prstGeom prst="rect">
            <a:avLst/>
          </a:prstGeom>
          <a:noFill/>
          <a:ln w="38100">
            <a:solidFill>
              <a:srgbClr val="FF3300"/>
            </a:solidFill>
            <a:prstDash val="sysDot"/>
            <a:miter lim="800000"/>
            <a:headEnd/>
            <a:tailEnd/>
          </a:ln>
        </p:spPr>
        <p:txBody>
          <a:bodyPr wrap="none" anchor="ctr"/>
          <a:lstStyle/>
          <a:p>
            <a:pPr algn="just">
              <a:buFontTx/>
              <a:buChar char="•"/>
            </a:pPr>
            <a:endParaRPr lang="zh-TW" altLang="en-US"/>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97</a:t>
            </a:fld>
            <a:endParaRPr lang="en-US" altLang="zh-TW"/>
          </a:p>
        </p:txBody>
      </p:sp>
      <p:sp>
        <p:nvSpPr>
          <p:cNvPr id="7" name="文字方塊 6"/>
          <p:cNvSpPr txBox="1"/>
          <p:nvPr/>
        </p:nvSpPr>
        <p:spPr>
          <a:xfrm>
            <a:off x="179512" y="6383069"/>
            <a:ext cx="8136904" cy="251157"/>
          </a:xfrm>
          <a:prstGeom prst="rect">
            <a:avLst/>
          </a:prstGeom>
          <a:solidFill>
            <a:srgbClr val="FF0000"/>
          </a:solidFill>
          <a:ln w="9525" algn="ctr">
            <a:solidFill>
              <a:srgbClr val="78C85D"/>
            </a:solidFill>
            <a:miter lim="800000"/>
            <a:headEnd/>
            <a:tailEnd/>
          </a:ln>
          <a:effectLst>
            <a:outerShdw dist="20000" dir="5400000" rotWithShape="0">
              <a:srgbClr val="000000">
                <a:alpha val="37999"/>
              </a:srgbClr>
            </a:outerShdw>
          </a:effectLst>
        </p:spPr>
        <p:txBody>
          <a:bodyPr/>
          <a:lstStyle>
            <a:defPPr>
              <a:defRPr lang="zh-TW"/>
            </a:defPPr>
            <a:lvl1pPr>
              <a:spcBef>
                <a:spcPct val="20000"/>
              </a:spcBef>
              <a:defRPr kumimoji="0">
                <a:solidFill>
                  <a:srgbClr val="000000"/>
                </a:solidFill>
                <a:latin typeface="微軟正黑體" pitchFamily="34" charset="-120"/>
                <a:ea typeface="微軟正黑體" pitchFamily="34" charset="-120"/>
              </a:defRPr>
            </a:lvl1pPr>
          </a:lstStyle>
          <a:p>
            <a:pPr algn="ctr"/>
            <a:r>
              <a:rPr lang="zh-TW" altLang="en-US" sz="1300" dirty="0">
                <a:solidFill>
                  <a:schemeClr val="bg1"/>
                </a:solidFill>
              </a:rPr>
              <a:t>建議考生不要使用手機或平版電腦</a:t>
            </a:r>
            <a:r>
              <a:rPr lang="zh-TW" altLang="en-US" sz="1300" dirty="0" smtClean="0">
                <a:solidFill>
                  <a:schemeClr val="bg1"/>
                </a:solidFill>
              </a:rPr>
              <a:t>登入使用</a:t>
            </a:r>
            <a:r>
              <a:rPr lang="zh-TW" altLang="en-US" sz="1300" dirty="0">
                <a:solidFill>
                  <a:schemeClr val="bg1"/>
                </a:solidFill>
              </a:rPr>
              <a:t>招生各系統，避免畫面資訊閱覽不完全，漏登資料而影響權益。</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899591" y="1135944"/>
            <a:ext cx="7740017" cy="5317392"/>
          </a:xfrm>
          <a:prstGeom prst="rect">
            <a:avLst/>
          </a:prstGeom>
        </p:spPr>
      </p:pic>
      <p:sp>
        <p:nvSpPr>
          <p:cNvPr id="116739" name="Rectangle 3"/>
          <p:cNvSpPr>
            <a:spLocks noChangeArrowheads="1"/>
          </p:cNvSpPr>
          <p:nvPr/>
        </p:nvSpPr>
        <p:spPr bwMode="auto">
          <a:xfrm>
            <a:off x="180975" y="260350"/>
            <a:ext cx="9144000" cy="720725"/>
          </a:xfrm>
          <a:prstGeom prst="rect">
            <a:avLst/>
          </a:prstGeom>
          <a:noFill/>
          <a:ln w="9525" algn="ctr">
            <a:noFill/>
            <a:miter lim="800000"/>
            <a:headEnd/>
            <a:tailEnd/>
          </a:ln>
          <a:effectLst/>
        </p:spPr>
        <p:txBody>
          <a:bodyPr anchor="ctr"/>
          <a:lstStyle/>
          <a:p>
            <a:r>
              <a:rPr lang="zh-TW" altLang="en-US" sz="3200" dirty="0" smtClean="0">
                <a:latin typeface="華康超明體" pitchFamily="49" charset="-120"/>
                <a:ea typeface="華康超明體" pitchFamily="49" charset="-120"/>
              </a:rPr>
              <a:t>甄選入學</a:t>
            </a:r>
            <a:r>
              <a:rPr lang="zh-TW" altLang="en-US" sz="3200" dirty="0" smtClean="0">
                <a:solidFill>
                  <a:schemeClr val="tx2"/>
                </a:solidFill>
                <a:latin typeface="華康超明體" pitchFamily="49" charset="-120"/>
                <a:ea typeface="華康超明體" pitchFamily="49" charset="-120"/>
                <a:cs typeface="+mj-cs"/>
              </a:rPr>
              <a:t>招生第</a:t>
            </a:r>
            <a:r>
              <a:rPr lang="zh-TW" altLang="en-US" sz="3200" dirty="0" smtClean="0">
                <a:latin typeface="華康超明體" pitchFamily="49" charset="-120"/>
                <a:ea typeface="華康超明體" pitchFamily="49" charset="-120"/>
              </a:rPr>
              <a:t>二階段</a:t>
            </a:r>
            <a:r>
              <a:rPr lang="zh-TW" altLang="en-US" sz="3200" dirty="0" smtClean="0">
                <a:solidFill>
                  <a:srgbClr val="FF0000"/>
                </a:solidFill>
                <a:latin typeface="華康超明體" pitchFamily="49" charset="-120"/>
                <a:ea typeface="華康超明體" pitchFamily="49" charset="-120"/>
              </a:rPr>
              <a:t>個別</a:t>
            </a:r>
            <a:r>
              <a:rPr lang="zh-TW" altLang="en-US" sz="3200" dirty="0" smtClean="0">
                <a:latin typeface="華康超明體" pitchFamily="49" charset="-120"/>
                <a:ea typeface="華康超明體" pitchFamily="49" charset="-120"/>
              </a:rPr>
              <a:t>報名系統</a:t>
            </a:r>
            <a:endParaRPr lang="en-US" altLang="zh-TW" sz="3200" dirty="0" smtClean="0">
              <a:latin typeface="華康超明體" pitchFamily="49" charset="-120"/>
              <a:ea typeface="華康超明體" pitchFamily="49" charset="-120"/>
            </a:endParaRPr>
          </a:p>
          <a:p>
            <a:r>
              <a:rPr lang="zh-TW" altLang="en-US" sz="2800" dirty="0" smtClean="0">
                <a:solidFill>
                  <a:srgbClr val="FF0000"/>
                </a:solidFill>
                <a:latin typeface="華康超明體" pitchFamily="49" charset="-120"/>
                <a:ea typeface="華康超明體" pitchFamily="49" charset="-120"/>
                <a:cs typeface="+mj-cs"/>
              </a:rPr>
              <a:t>選填第二階段報名校系科</a:t>
            </a:r>
            <a:r>
              <a:rPr lang="en-US" altLang="zh-TW" sz="2800" dirty="0" smtClean="0">
                <a:solidFill>
                  <a:srgbClr val="FF0000"/>
                </a:solidFill>
                <a:latin typeface="華康超明體" pitchFamily="49" charset="-120"/>
                <a:ea typeface="華康超明體" pitchFamily="49" charset="-120"/>
                <a:cs typeface="+mj-cs"/>
              </a:rPr>
              <a:t>(</a:t>
            </a:r>
            <a:r>
              <a:rPr lang="zh-TW" altLang="en-US" sz="2800" dirty="0" smtClean="0">
                <a:solidFill>
                  <a:srgbClr val="FF0000"/>
                </a:solidFill>
                <a:latin typeface="華康超明體" pitchFamily="49" charset="-120"/>
                <a:ea typeface="華康超明體" pitchFamily="49" charset="-120"/>
                <a:cs typeface="+mj-cs"/>
              </a:rPr>
              <a:t>組</a:t>
            </a:r>
            <a:r>
              <a:rPr lang="en-US" altLang="zh-TW" sz="2800" dirty="0" smtClean="0">
                <a:solidFill>
                  <a:srgbClr val="FF0000"/>
                </a:solidFill>
                <a:latin typeface="華康超明體" pitchFamily="49" charset="-120"/>
                <a:ea typeface="華康超明體" pitchFamily="49" charset="-120"/>
                <a:cs typeface="+mj-cs"/>
              </a:rPr>
              <a:t>)</a:t>
            </a:r>
            <a:r>
              <a:rPr lang="zh-TW" altLang="en-US" sz="2800" dirty="0" smtClean="0">
                <a:solidFill>
                  <a:srgbClr val="FF0000"/>
                </a:solidFill>
                <a:latin typeface="華康超明體" pitchFamily="49" charset="-120"/>
                <a:ea typeface="華康超明體" pitchFamily="49" charset="-120"/>
                <a:cs typeface="+mj-cs"/>
              </a:rPr>
              <a:t>、學程</a:t>
            </a:r>
            <a:endParaRPr lang="en-US" altLang="zh-TW" sz="2800" dirty="0">
              <a:solidFill>
                <a:srgbClr val="FF0000"/>
              </a:solidFill>
              <a:latin typeface="華康超明體" pitchFamily="49" charset="-120"/>
              <a:ea typeface="華康超明體" pitchFamily="49" charset="-120"/>
              <a:cs typeface="+mj-cs"/>
            </a:endParaRPr>
          </a:p>
        </p:txBody>
      </p:sp>
      <p:sp>
        <p:nvSpPr>
          <p:cNvPr id="2" name="AutoShape 10"/>
          <p:cNvSpPr>
            <a:spLocks noChangeArrowheads="1"/>
          </p:cNvSpPr>
          <p:nvPr/>
        </p:nvSpPr>
        <p:spPr bwMode="auto">
          <a:xfrm rot="10800000" flipH="1" flipV="1">
            <a:off x="1835696" y="5661248"/>
            <a:ext cx="3384376" cy="357188"/>
          </a:xfrm>
          <a:prstGeom prst="wedgeRectCallout">
            <a:avLst>
              <a:gd name="adj1" fmla="val -69408"/>
              <a:gd name="adj2" fmla="val -182300"/>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smtClean="0">
                <a:solidFill>
                  <a:srgbClr val="000000"/>
                </a:solidFill>
                <a:latin typeface="微軟正黑體" pitchFamily="34" charset="-120"/>
                <a:ea typeface="微軟正黑體" pitchFamily="34" charset="-120"/>
              </a:rPr>
              <a:t>勾選欲報名校系科</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組</a:t>
            </a:r>
            <a:r>
              <a:rPr kumimoji="0" lang="en-US" altLang="zh-TW" dirty="0" smtClean="0">
                <a:solidFill>
                  <a:srgbClr val="000000"/>
                </a:solidFill>
                <a:latin typeface="微軟正黑體" pitchFamily="34" charset="-120"/>
                <a:ea typeface="微軟正黑體" pitchFamily="34" charset="-120"/>
              </a:rPr>
              <a:t>)</a:t>
            </a:r>
            <a:r>
              <a:rPr kumimoji="0" lang="zh-TW" altLang="en-US" dirty="0" smtClean="0">
                <a:solidFill>
                  <a:srgbClr val="000000"/>
                </a:solidFill>
                <a:latin typeface="微軟正黑體" pitchFamily="34" charset="-120"/>
                <a:ea typeface="微軟正黑體" pitchFamily="34" charset="-120"/>
              </a:rPr>
              <a:t>、學程</a:t>
            </a:r>
            <a:endParaRPr kumimoji="0" lang="zh-TW" altLang="en-US" dirty="0">
              <a:solidFill>
                <a:srgbClr val="000000"/>
              </a:solidFill>
              <a:latin typeface="微軟正黑體" pitchFamily="34" charset="-120"/>
              <a:ea typeface="微軟正黑體" pitchFamily="34" charset="-120"/>
            </a:endParaRPr>
          </a:p>
        </p:txBody>
      </p:sp>
      <p:sp>
        <p:nvSpPr>
          <p:cNvPr id="11" name="AutoShape 8"/>
          <p:cNvSpPr>
            <a:spLocks noChangeArrowheads="1"/>
          </p:cNvSpPr>
          <p:nvPr/>
        </p:nvSpPr>
        <p:spPr bwMode="auto">
          <a:xfrm rot="10800000" flipH="1" flipV="1">
            <a:off x="3851921" y="4005064"/>
            <a:ext cx="4787688" cy="625137"/>
          </a:xfrm>
          <a:prstGeom prst="wedgeRectCallout">
            <a:avLst>
              <a:gd name="adj1" fmla="val -55502"/>
              <a:gd name="adj2" fmla="val 4461"/>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編輯</a:t>
            </a:r>
            <a:r>
              <a:rPr kumimoji="0" lang="zh-TW" altLang="en-US" dirty="0" smtClean="0">
                <a:solidFill>
                  <a:srgbClr val="000000"/>
                </a:solidFill>
                <a:latin typeface="微軟正黑體" pitchFamily="34" charset="-120"/>
                <a:ea typeface="微軟正黑體" pitchFamily="34" charset="-120"/>
              </a:rPr>
              <a:t>完成，點選</a:t>
            </a:r>
            <a:r>
              <a:rPr kumimoji="0" lang="zh-TW" altLang="en-US" dirty="0">
                <a:latin typeface="微軟正黑體" pitchFamily="34" charset="-120"/>
                <a:ea typeface="微軟正黑體" pitchFamily="34" charset="-120"/>
              </a:rPr>
              <a:t>「我要</a:t>
            </a:r>
            <a:r>
              <a:rPr kumimoji="0" lang="zh-TW" altLang="en-US" dirty="0">
                <a:solidFill>
                  <a:srgbClr val="000000"/>
                </a:solidFill>
                <a:latin typeface="微軟正黑體" pitchFamily="34" charset="-120"/>
                <a:ea typeface="微軟正黑體" pitchFamily="34" charset="-120"/>
              </a:rPr>
              <a:t>進行下一頁報名資料</a:t>
            </a:r>
            <a:r>
              <a:rPr kumimoji="0" lang="zh-TW" altLang="en-US" dirty="0" smtClean="0">
                <a:solidFill>
                  <a:srgbClr val="000000"/>
                </a:solidFill>
                <a:latin typeface="微軟正黑體" pitchFamily="34" charset="-120"/>
                <a:ea typeface="微軟正黑體" pitchFamily="34" charset="-120"/>
              </a:rPr>
              <a:t>確定送出</a:t>
            </a:r>
            <a:r>
              <a:rPr kumimoji="0" lang="zh-TW" altLang="en-US" dirty="0">
                <a:solidFill>
                  <a:srgbClr val="000000"/>
                </a:solidFill>
                <a:latin typeface="微軟正黑體" pitchFamily="34" charset="-120"/>
                <a:ea typeface="微軟正黑體" pitchFamily="34" charset="-120"/>
              </a:rPr>
              <a:t>作業</a:t>
            </a:r>
            <a:r>
              <a:rPr kumimoji="0" lang="zh-TW" altLang="en-US" dirty="0" smtClean="0">
                <a:latin typeface="微軟正黑體" pitchFamily="34" charset="-120"/>
                <a:ea typeface="微軟正黑體" pitchFamily="34" charset="-120"/>
              </a:rPr>
              <a:t>」</a:t>
            </a:r>
            <a:endParaRPr kumimoji="0" lang="zh-TW" altLang="en-US" dirty="0">
              <a:solidFill>
                <a:srgbClr val="000000"/>
              </a:solidFill>
              <a:latin typeface="微軟正黑體" pitchFamily="34" charset="-120"/>
              <a:ea typeface="微軟正黑體" pitchFamily="34" charset="-120"/>
            </a:endParaRPr>
          </a:p>
        </p:txBody>
      </p:sp>
      <p:sp>
        <p:nvSpPr>
          <p:cNvPr id="3" name="投影片編號版面配置區 2"/>
          <p:cNvSpPr>
            <a:spLocks noGrp="1"/>
          </p:cNvSpPr>
          <p:nvPr>
            <p:ph type="sldNum" sz="quarter" idx="12"/>
          </p:nvPr>
        </p:nvSpPr>
        <p:spPr/>
        <p:txBody>
          <a:bodyPr/>
          <a:lstStyle/>
          <a:p>
            <a:pPr>
              <a:defRPr/>
            </a:pPr>
            <a:fld id="{AA1A49E5-3A20-407A-9D87-6D755D365273}" type="slidenum">
              <a:rPr lang="zh-TW" altLang="en-US" smtClean="0"/>
              <a:pPr>
                <a:defRPr/>
              </a:pPr>
              <a:t>98</a:t>
            </a:fld>
            <a:endParaRPr lang="en-US" altLang="zh-TW"/>
          </a:p>
        </p:txBody>
      </p:sp>
      <p:sp>
        <p:nvSpPr>
          <p:cNvPr id="5" name="矩形 4"/>
          <p:cNvSpPr/>
          <p:nvPr/>
        </p:nvSpPr>
        <p:spPr>
          <a:xfrm>
            <a:off x="7668344" y="2852936"/>
            <a:ext cx="1018456"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181330" y="3752393"/>
            <a:ext cx="1254765" cy="2526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p:nvSpPr>
        <p:spPr>
          <a:xfrm>
            <a:off x="3635896" y="3283118"/>
            <a:ext cx="792088"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p:cNvSpPr/>
          <p:nvPr/>
        </p:nvSpPr>
        <p:spPr>
          <a:xfrm>
            <a:off x="6372200" y="2235197"/>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5597693" y="3283117"/>
            <a:ext cx="648072"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3650990" y="3469757"/>
            <a:ext cx="77699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7344308" y="3469756"/>
            <a:ext cx="833264" cy="107319"/>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3"/>
          <a:stretch>
            <a:fillRect/>
          </a:stretch>
        </p:blipFill>
        <p:spPr>
          <a:xfrm>
            <a:off x="755576" y="1287919"/>
            <a:ext cx="7211915" cy="4621667"/>
          </a:xfrm>
          <a:prstGeom prst="rect">
            <a:avLst/>
          </a:prstGeom>
        </p:spPr>
      </p:pic>
      <p:sp>
        <p:nvSpPr>
          <p:cNvPr id="118787" name="Rectangle 3"/>
          <p:cNvSpPr>
            <a:spLocks noChangeArrowheads="1"/>
          </p:cNvSpPr>
          <p:nvPr/>
        </p:nvSpPr>
        <p:spPr bwMode="auto">
          <a:xfrm>
            <a:off x="180975" y="285750"/>
            <a:ext cx="8639175" cy="695325"/>
          </a:xfrm>
          <a:prstGeom prst="rect">
            <a:avLst/>
          </a:prstGeom>
          <a:noFill/>
          <a:ln w="9525" algn="ctr">
            <a:noFill/>
            <a:miter lim="800000"/>
            <a:headEnd/>
            <a:tailEnd/>
          </a:ln>
          <a:effectLst/>
        </p:spPr>
        <p:txBody>
          <a:bodyPr anchor="ctr"/>
          <a:lstStyle/>
          <a:p>
            <a:r>
              <a:rPr lang="zh-TW" altLang="en-US" sz="3200" dirty="0" smtClean="0">
                <a:latin typeface="華康超明體" pitchFamily="49" charset="-120"/>
                <a:ea typeface="華康超明體" pitchFamily="49" charset="-120"/>
              </a:rPr>
              <a:t>甄選</a:t>
            </a:r>
            <a:r>
              <a:rPr lang="zh-TW" altLang="en-US" sz="3200" dirty="0" smtClean="0">
                <a:solidFill>
                  <a:schemeClr val="tx2"/>
                </a:solidFill>
                <a:latin typeface="華康超明體" pitchFamily="49" charset="-120"/>
                <a:ea typeface="華康超明體" pitchFamily="49" charset="-120"/>
                <a:cs typeface="+mj-cs"/>
              </a:rPr>
              <a:t>入學招生第二</a:t>
            </a:r>
            <a:r>
              <a:rPr lang="zh-TW" altLang="en-US" sz="3200" dirty="0" smtClean="0">
                <a:latin typeface="華康超明體" pitchFamily="49" charset="-120"/>
                <a:ea typeface="華康超明體" pitchFamily="49" charset="-120"/>
              </a:rPr>
              <a:t>階段</a:t>
            </a:r>
            <a:r>
              <a:rPr lang="zh-TW" altLang="en-US" sz="3200" dirty="0" smtClean="0">
                <a:solidFill>
                  <a:srgbClr val="FF0000"/>
                </a:solidFill>
                <a:latin typeface="華康超明體" pitchFamily="49" charset="-120"/>
                <a:ea typeface="華康超明體" pitchFamily="49" charset="-120"/>
              </a:rPr>
              <a:t>個別</a:t>
            </a:r>
            <a:r>
              <a:rPr lang="zh-TW" altLang="en-US" sz="3200" dirty="0" smtClean="0">
                <a:latin typeface="華康超明體" pitchFamily="49" charset="-120"/>
                <a:ea typeface="華康超明體" pitchFamily="49" charset="-120"/>
              </a:rPr>
              <a:t>報名系統</a:t>
            </a:r>
            <a:endParaRPr lang="en-US" altLang="zh-TW" sz="3200" dirty="0" smtClean="0">
              <a:latin typeface="華康超明體" pitchFamily="49" charset="-120"/>
              <a:ea typeface="華康超明體" pitchFamily="49" charset="-120"/>
            </a:endParaRPr>
          </a:p>
          <a:p>
            <a:r>
              <a:rPr lang="zh-TW" altLang="en-US" sz="2800" dirty="0" smtClean="0">
                <a:solidFill>
                  <a:srgbClr val="FF0000"/>
                </a:solidFill>
                <a:latin typeface="華康超明體" pitchFamily="49" charset="-120"/>
                <a:ea typeface="華康超明體" pitchFamily="49" charset="-120"/>
                <a:cs typeface="+mj-cs"/>
              </a:rPr>
              <a:t>資料</a:t>
            </a:r>
            <a:r>
              <a:rPr lang="zh-TW" altLang="en-US" sz="2800" dirty="0">
                <a:solidFill>
                  <a:srgbClr val="FF0000"/>
                </a:solidFill>
                <a:latin typeface="華康超明體" pitchFamily="49" charset="-120"/>
                <a:ea typeface="華康超明體" pitchFamily="49" charset="-120"/>
                <a:cs typeface="+mj-cs"/>
              </a:rPr>
              <a:t>確定送出</a:t>
            </a:r>
          </a:p>
        </p:txBody>
      </p:sp>
      <p:sp>
        <p:nvSpPr>
          <p:cNvPr id="437254" name="AutoShape 6"/>
          <p:cNvSpPr>
            <a:spLocks noChangeArrowheads="1"/>
          </p:cNvSpPr>
          <p:nvPr/>
        </p:nvSpPr>
        <p:spPr bwMode="auto">
          <a:xfrm rot="10800000" flipH="1" flipV="1">
            <a:off x="2411760" y="5856861"/>
            <a:ext cx="5256213" cy="719138"/>
          </a:xfrm>
          <a:prstGeom prst="wedgeRectCallout">
            <a:avLst>
              <a:gd name="adj1" fmla="val -22218"/>
              <a:gd name="adj2" fmla="val -82009"/>
            </a:avLst>
          </a:prstGeom>
          <a:gradFill rotWithShape="1">
            <a:gsLst>
              <a:gs pos="0">
                <a:srgbClr val="B7FFA4"/>
              </a:gs>
              <a:gs pos="35001">
                <a:srgbClr val="CCFFC0"/>
              </a:gs>
              <a:gs pos="100000">
                <a:srgbClr val="EAFFE5"/>
              </a:gs>
            </a:gsLst>
            <a:lin ang="16200000" scaled="1"/>
          </a:gradFill>
          <a:ln w="9525" algn="ctr">
            <a:solidFill>
              <a:srgbClr val="78C85D"/>
            </a:solidFill>
            <a:miter lim="800000"/>
            <a:headEnd/>
            <a:tailEnd/>
          </a:ln>
          <a:effectLst>
            <a:outerShdw dist="20000" dir="5400000" rotWithShape="0">
              <a:srgbClr val="000000">
                <a:alpha val="37999"/>
              </a:srgbClr>
            </a:outerShdw>
          </a:effectLst>
        </p:spPr>
        <p:txBody>
          <a:bodyPr/>
          <a:lstStyle/>
          <a:p>
            <a:pPr>
              <a:buClr>
                <a:schemeClr val="accent1"/>
              </a:buClr>
            </a:pPr>
            <a:r>
              <a:rPr kumimoji="0" lang="zh-TW" altLang="en-US" dirty="0">
                <a:solidFill>
                  <a:srgbClr val="000000"/>
                </a:solidFill>
                <a:latin typeface="微軟正黑體" pitchFamily="34" charset="-120"/>
                <a:ea typeface="微軟正黑體" pitchFamily="34" charset="-120"/>
              </a:rPr>
              <a:t>點選「確定送出</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確定送出後，不得修改</a:t>
            </a:r>
            <a:r>
              <a:rPr kumimoji="0" lang="en-US" altLang="zh-TW" dirty="0">
                <a:solidFill>
                  <a:srgbClr val="000000"/>
                </a:solidFill>
                <a:latin typeface="微軟正黑體" pitchFamily="34" charset="-120"/>
                <a:ea typeface="微軟正黑體" pitchFamily="34" charset="-120"/>
              </a:rPr>
              <a:t>)</a:t>
            </a:r>
            <a:r>
              <a:rPr kumimoji="0" lang="zh-TW" altLang="en-US" dirty="0">
                <a:solidFill>
                  <a:srgbClr val="000000"/>
                </a:solidFill>
                <a:latin typeface="微軟正黑體" pitchFamily="34" charset="-120"/>
                <a:ea typeface="微軟正黑體" pitchFamily="34" charset="-120"/>
              </a:rPr>
              <a:t>」按鈕</a:t>
            </a:r>
            <a:r>
              <a:rPr kumimoji="0" lang="zh-TW" altLang="en-US" dirty="0">
                <a:latin typeface="微軟正黑體" pitchFamily="34" charset="-120"/>
                <a:ea typeface="微軟正黑體" pitchFamily="34" charset="-120"/>
              </a:rPr>
              <a:t>，彈跳視窗</a:t>
            </a:r>
            <a:r>
              <a:rPr kumimoji="0" lang="zh-TW" altLang="en-US" dirty="0">
                <a:solidFill>
                  <a:srgbClr val="000000"/>
                </a:solidFill>
                <a:latin typeface="微軟正黑體" pitchFamily="34" charset="-120"/>
                <a:ea typeface="微軟正黑體" pitchFamily="34" charset="-120"/>
              </a:rPr>
              <a:t>再次確認</a:t>
            </a:r>
            <a:r>
              <a:rPr kumimoji="0" lang="zh-TW" altLang="en-US" dirty="0" smtClean="0">
                <a:solidFill>
                  <a:srgbClr val="000000"/>
                </a:solidFill>
                <a:latin typeface="微軟正黑體" pitchFamily="34" charset="-120"/>
                <a:ea typeface="微軟正黑體" pitchFamily="34" charset="-120"/>
              </a:rPr>
              <a:t>畫面</a:t>
            </a:r>
            <a:endParaRPr kumimoji="0" lang="zh-TW" altLang="en-US" dirty="0">
              <a:latin typeface="微軟正黑體" pitchFamily="34" charset="-120"/>
              <a:ea typeface="微軟正黑體" pitchFamily="34" charset="-120"/>
            </a:endParaRPr>
          </a:p>
        </p:txBody>
      </p:sp>
      <p:sp>
        <p:nvSpPr>
          <p:cNvPr id="2" name="投影片編號版面配置區 1"/>
          <p:cNvSpPr>
            <a:spLocks noGrp="1"/>
          </p:cNvSpPr>
          <p:nvPr>
            <p:ph type="sldNum" sz="quarter" idx="12"/>
          </p:nvPr>
        </p:nvSpPr>
        <p:spPr/>
        <p:txBody>
          <a:bodyPr/>
          <a:lstStyle/>
          <a:p>
            <a:pPr>
              <a:defRPr/>
            </a:pPr>
            <a:fld id="{AA1A49E5-3A20-407A-9D87-6D755D365273}" type="slidenum">
              <a:rPr lang="zh-TW" altLang="en-US" smtClean="0"/>
              <a:pPr>
                <a:defRPr/>
              </a:pPr>
              <a:t>99</a:t>
            </a:fld>
            <a:endParaRPr lang="en-US" altLang="zh-TW"/>
          </a:p>
        </p:txBody>
      </p:sp>
      <p:sp>
        <p:nvSpPr>
          <p:cNvPr id="6" name="矩形 5"/>
          <p:cNvSpPr/>
          <p:nvPr/>
        </p:nvSpPr>
        <p:spPr>
          <a:xfrm>
            <a:off x="5940152" y="2348880"/>
            <a:ext cx="648072" cy="102475"/>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自訂設計">
  <a:themeElements>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自訂 1">
      <a:majorFont>
        <a:latin typeface="Arial"/>
        <a:ea typeface="華康新特明體"/>
        <a:cs typeface=""/>
      </a:majorFont>
      <a:minorFont>
        <a:latin typeface="Arial"/>
        <a:ea typeface="華康中黑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自訂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訂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訂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訂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訂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訂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訂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訂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訂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訂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訂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訂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22562</TotalTime>
  <Words>10087</Words>
  <Application>Microsoft Office PowerPoint</Application>
  <PresentationFormat>如螢幕大小 (4:3)</PresentationFormat>
  <Paragraphs>1455</Paragraphs>
  <Slides>171</Slides>
  <Notes>164</Notes>
  <HiddenSlides>0</HiddenSlides>
  <MMClips>0</MMClips>
  <ScaleCrop>false</ScaleCrop>
  <HeadingPairs>
    <vt:vector size="4" baseType="variant">
      <vt:variant>
        <vt:lpstr>佈景主題</vt:lpstr>
      </vt:variant>
      <vt:variant>
        <vt:i4>1</vt:i4>
      </vt:variant>
      <vt:variant>
        <vt:lpstr>投影片標題</vt:lpstr>
      </vt:variant>
      <vt:variant>
        <vt:i4>171</vt:i4>
      </vt:variant>
    </vt:vector>
  </HeadingPairs>
  <TitlesOfParts>
    <vt:vector size="172" baseType="lpstr">
      <vt:lpstr>自訂設計</vt:lpstr>
      <vt:lpstr>報名系統操作說明會</vt:lpstr>
      <vt:lpstr>PowerPoint 簡報</vt:lpstr>
      <vt:lpstr>PowerPoint 簡報</vt:lpstr>
      <vt:lpstr>PowerPoint 簡報</vt:lpstr>
      <vt:lpstr>PowerPoint 簡報</vt:lpstr>
      <vt:lpstr>三、甄選入學招生 集體報名系統操作說明</vt:lpstr>
      <vt:lpstr>甄選入學招生集體報名系統功能架構圖</vt:lpstr>
      <vt:lpstr>PowerPoint 簡報</vt:lpstr>
      <vt:lpstr>測驗中心提供【准考證考生清冊】欄位說明</vt:lpstr>
      <vt:lpstr>甄選入學招生集體報名系統登入頁面</vt:lpstr>
      <vt:lpstr>PowerPoint 簡報</vt:lpstr>
      <vt:lpstr>PowerPoint 簡報</vt:lpstr>
      <vt:lpstr>資格審查登錄-統測准考證考生清冊資料匯入</vt:lpstr>
      <vt:lpstr>資格審查登錄-統測准考證考生清冊資料匯入</vt:lpstr>
      <vt:lpstr>資格審查登錄-班級資料維護</vt:lpstr>
      <vt:lpstr>資格審查登錄-匯出學生資料（整批作業說明)</vt:lpstr>
      <vt:lpstr>資格審查登錄-【整批學生資料匯入】欄位說明 </vt:lpstr>
      <vt:lpstr>資格審查登錄-匯出學生資料（整批作業)</vt:lpstr>
      <vt:lpstr>資格審查登錄-匯出學生資料</vt:lpstr>
      <vt:lpstr>資格審查登錄-匯入學生資料（整批作業)</vt:lpstr>
      <vt:lpstr>資格審查登錄-匯入學生資料錯誤提示</vt:lpstr>
      <vt:lpstr>PowerPoint 簡報</vt:lpstr>
      <vt:lpstr>資格審查登錄-單一新增考生</vt:lpstr>
      <vt:lpstr>資格審查登錄-列印學生基本資料修正表(班級列印)</vt:lpstr>
      <vt:lpstr>資格審查登錄-列印學生基本資料修正表 (個人列印)</vt:lpstr>
      <vt:lpstr>資格審查登錄-匯出原住民身分審核名單</vt:lpstr>
      <vt:lpstr>資格審查登錄-匯出低收身分審核名單</vt:lpstr>
      <vt:lpstr>資格審查登錄-匯出綜高生身分審核名單</vt:lpstr>
      <vt:lpstr>資格審查登錄-顯示畢業年月異動為應屆畢業生名單</vt:lpstr>
      <vt:lpstr>資格審查登錄-確定送出作業</vt:lpstr>
      <vt:lpstr>資格審查結果查詢</vt:lpstr>
      <vt:lpstr>PowerPoint 簡報</vt:lpstr>
      <vt:lpstr>PowerPoint 簡報</vt:lpstr>
      <vt:lpstr>PowerPoint 簡報</vt:lpstr>
      <vt:lpstr>一階報名-列印第一階段考生調查表A1(班級列印)</vt:lpstr>
      <vt:lpstr>一階報名-列印第一階段考生調查表A1(個人列印)</vt:lpstr>
      <vt:lpstr>一階報名-輸入考生調查表(勾選參加考生)</vt:lpstr>
      <vt:lpstr>一階報名-輸入考生調查表(整批作業)匯出報名資料</vt:lpstr>
      <vt:lpstr>【甄選入學招生報名資料匯入】一階報名電子檔欄位說明 </vt:lpstr>
      <vt:lpstr>輸入調查表(整批作業)</vt:lpstr>
      <vt:lpstr>輸入調查表(整批作業)-匯入學生報名資料</vt:lpstr>
      <vt:lpstr>一階報名-輸入調查表(單筆報名資料修改)</vt:lpstr>
      <vt:lpstr>一階報名-檢核考生報名資料</vt:lpstr>
      <vt:lpstr>一階報名-檢核報名資料(身分審核)</vt:lpstr>
      <vt:lpstr>一階報名-檢核報名資料(招生管道審核)</vt:lpstr>
      <vt:lpstr>一階報名-列印甄選入學報名表(表A2)</vt:lpstr>
      <vt:lpstr>一階報名-登錄第二階段集體報名方式</vt:lpstr>
      <vt:lpstr>一階報名-登錄第二階段集體報名方式</vt:lpstr>
      <vt:lpstr>一階報名-報名單位確認</vt:lpstr>
      <vt:lpstr>一階報名-報表列印</vt:lpstr>
      <vt:lpstr>一階報表列印－繳費單列印</vt:lpstr>
      <vt:lpstr>PowerPoint 簡報</vt:lpstr>
      <vt:lpstr>報名資料查詢（學校報名人數）</vt:lpstr>
      <vt:lpstr>報名資料查詢（學生報名系科）</vt:lpstr>
      <vt:lpstr>報名資料查詢（學生基本資料）</vt:lpstr>
      <vt:lpstr>PowerPoint 簡報</vt:lpstr>
      <vt:lpstr>PowerPoint 簡報</vt:lpstr>
      <vt:lpstr>二階報名-下載一階篩選通過名單</vt:lpstr>
      <vt:lpstr>二階報名-確認二階報名學生</vt:lpstr>
      <vt:lpstr>PowerPoint 簡報</vt:lpstr>
      <vt:lpstr>PowerPoint 簡報</vt:lpstr>
      <vt:lpstr>PowerPoint 簡報</vt:lpstr>
      <vt:lpstr>PowerPoint 簡報</vt:lpstr>
      <vt:lpstr>PowerPoint 簡報</vt:lpstr>
      <vt:lpstr>PowerPoint 簡報</vt:lpstr>
      <vt:lpstr>PowerPoint 簡報</vt:lpstr>
      <vt:lpstr>二階報名-報名單位確認</vt:lpstr>
      <vt:lpstr>二階報名-報表列印</vt:lpstr>
      <vt:lpstr>二階報名-郵政劃撥單列印</vt:lpstr>
      <vt:lpstr>其他查詢</vt:lpstr>
      <vt:lpstr>四、甄選入學招生個別報名 系統操作說明</vt:lpstr>
      <vt:lpstr>甄選入學招生個別報名流程</vt:lpstr>
      <vt:lpstr>PowerPoint 簡報</vt:lpstr>
      <vt:lpstr>甄選入學招生【非應屆畢業生】報名資格登錄系統 登入頁</vt:lpstr>
      <vt:lpstr>甄選入學招生【非應屆畢業生】報名資格登錄系統 隱私權保護政策聲明</vt:lpstr>
      <vt:lpstr>PowerPoint 簡報</vt:lpstr>
      <vt:lpstr>甄選入學招生【非應屆畢業生】報名資格登錄系統 填寫個人相關基本資料</vt:lpstr>
      <vt:lpstr>甄選入學招生【非應屆畢業生】報名資格登錄系統 登錄資料確認</vt:lpstr>
      <vt:lpstr>甄選入學招生【非應屆畢業生】報名資格登錄系統 登錄資料確認</vt:lpstr>
      <vt:lpstr>甄選入學招生【非應屆畢業生】報名資格登錄系統 報名資格表件下載列印</vt:lpstr>
      <vt:lpstr>甄選入學招生【非應屆畢業生】報名資格登錄系統 收件狀態查詢</vt:lpstr>
      <vt:lpstr>甄選入學招生個別報名流程</vt:lpstr>
      <vt:lpstr>PowerPoint 簡報</vt:lpstr>
      <vt:lpstr>甄選入學招生【第一階段】個別報名系統登入頁</vt:lpstr>
      <vt:lpstr>甄選入學招生【第一階段】個別報名系統 下載繳款帳號 (不具低收入戶身分考生）</vt:lpstr>
      <vt:lpstr>PowerPoint 簡報</vt:lpstr>
      <vt:lpstr>PowerPoint 簡報</vt:lpstr>
      <vt:lpstr>甄選入學招生【第一階段】個別報名系統 考生基本資料確認</vt:lpstr>
      <vt:lpstr>PowerPoint 簡報</vt:lpstr>
      <vt:lpstr>PowerPoint 簡報</vt:lpstr>
      <vt:lpstr>甄選入學招生【第一階段】個別報名系統 資料確定送出</vt:lpstr>
      <vt:lpstr>甄選入學招生【第一階段】個別報名系統 資料確定送出</vt:lpstr>
      <vt:lpstr>甄選入學招生【第一階段】個別報名系統 報名完成提示圖樣</vt:lpstr>
      <vt:lpstr>甄選入學招生【第一階段】個別報名系統列印表件</vt:lpstr>
      <vt:lpstr>甄選入學招生個別報名流程</vt:lpstr>
      <vt:lpstr>PowerPoint 簡報</vt:lpstr>
      <vt:lpstr>甄選入學招生第二階段個別報名系統登入頁</vt:lpstr>
      <vt:lpstr>PowerPoint 簡報</vt:lpstr>
      <vt:lpstr>PowerPoint 簡報</vt:lpstr>
      <vt:lpstr>PowerPoint 簡報</vt:lpstr>
      <vt:lpstr>PowerPoint 簡報</vt:lpstr>
      <vt:lpstr>甄選入學招生第二階段個別報名系統 相關表件</vt:lpstr>
      <vt:lpstr>甄選入學招生第二階段個別報名系統 相關表件</vt:lpstr>
      <vt:lpstr>甄選入學招生個別報名流程</vt:lpstr>
      <vt:lpstr>PowerPoint 簡報</vt:lpstr>
      <vt:lpstr>甄選入學招生登記就讀志願序系統登入頁</vt:lpstr>
      <vt:lpstr>甄選入學招生登記就讀志願序系統閱讀選填注意事項</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技優甄審入學招生流程</vt:lpstr>
      <vt:lpstr>資格審查登錄系統流程</vt:lpstr>
      <vt:lpstr>資格審查登錄系統功能架構圖</vt:lpstr>
      <vt:lpstr>資格審查登錄系統登入頁-設定通行碼</vt:lpstr>
      <vt:lpstr>PowerPoint 簡報</vt:lpstr>
      <vt:lpstr>PowerPoint 簡報</vt:lpstr>
      <vt:lpstr>PowerPoint 簡報</vt:lpstr>
      <vt:lpstr>進入資格審查登錄系統</vt:lpstr>
      <vt:lpstr>PowerPoint 簡報</vt:lpstr>
      <vt:lpstr>詳閱登錄資料注意事項</vt:lpstr>
      <vt:lpstr>選擇報名資格</vt:lpstr>
      <vt:lpstr>檢核項目錯誤訊息顯示</vt:lpstr>
      <vt:lpstr>填寫個人基本資料、存檔</vt:lpstr>
      <vt:lpstr>填寫個人基本資料、存檔</vt:lpstr>
      <vt:lpstr>資格審查登錄資料確認</vt:lpstr>
      <vt:lpstr>資格審查登錄資料確認</vt:lpstr>
      <vt:lpstr>申請表件列印</vt:lpstr>
      <vt:lpstr>收件狀態查詢</vt:lpstr>
      <vt:lpstr>PowerPoint 簡報</vt:lpstr>
      <vt:lpstr>技優甄審入學招生流程</vt:lpstr>
      <vt:lpstr>網路報名系統流程</vt:lpstr>
      <vt:lpstr>PowerPoint 簡報</vt:lpstr>
      <vt:lpstr>網路報名系統登入頁</vt:lpstr>
      <vt:lpstr>索取繳款帳號-(不具低收入戶身分考生）</vt:lpstr>
      <vt:lpstr>PowerPoint 簡報</vt:lpstr>
      <vt:lpstr>報名資料選取</vt:lpstr>
      <vt:lpstr>報名資料選取</vt:lpstr>
      <vt:lpstr>網路報名資料確認</vt:lpstr>
      <vt:lpstr>網路報名資料確認</vt:lpstr>
      <vt:lpstr>列印相關報名表件</vt:lpstr>
      <vt:lpstr>網路報名系統相關表件</vt:lpstr>
      <vt:lpstr>網路報名系統相關表件</vt:lpstr>
      <vt:lpstr>網路報名系統相關表件</vt:lpstr>
      <vt:lpstr>報名(繳費、收件)狀態查詢</vt:lpstr>
      <vt:lpstr>PowerPoint 簡報</vt:lpstr>
      <vt:lpstr>技優甄審入學招生流程</vt:lpstr>
      <vt:lpstr>登記就讀志願序系統登入</vt:lpstr>
      <vt:lpstr>登記就讀志願序規則說明</vt:lpstr>
      <vt:lpstr>選擇就讀志願序</vt:lpstr>
      <vt:lpstr>調整就讀志願序</vt:lpstr>
      <vt:lpstr>暫存就讀志願序</vt:lpstr>
      <vt:lpstr> 確認就讀志願序</vt:lpstr>
      <vt:lpstr> 提醒志願序選填是否「確定送出」</vt:lpstr>
      <vt:lpstr>列印(儲存)就讀志願表</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User</cp:lastModifiedBy>
  <cp:revision>1136</cp:revision>
  <cp:lastPrinted>2015-03-22T07:32:27Z</cp:lastPrinted>
  <dcterms:created xsi:type="dcterms:W3CDTF">2010-11-29T05:36:38Z</dcterms:created>
  <dcterms:modified xsi:type="dcterms:W3CDTF">2015-03-23T06:51:23Z</dcterms:modified>
</cp:coreProperties>
</file>